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85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7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86" r:id="rId23"/>
    <p:sldId id="278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79" r:id="rId32"/>
    <p:sldId id="280" r:id="rId33"/>
    <p:sldId id="281" r:id="rId34"/>
    <p:sldId id="282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4ED5"/>
    <a:srgbClr val="8D7FF1"/>
    <a:srgbClr val="302E30"/>
    <a:srgbClr val="FF3300"/>
    <a:srgbClr val="E729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8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60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0F28B-45E3-4585-87E3-73838692A7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68049"/>
            <a:ext cx="7626795" cy="2841914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F755B0-E17A-4B52-A99D-C35BB18BB2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602038"/>
            <a:ext cx="7626795" cy="250172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90C28-805B-4DA6-A10E-651C0FD01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EBBA9-C52F-4628-AE0D-DCD1772F9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BAC57-F8E1-4B54-A111-CB53B3203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962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A5B40-C529-41A6-8D06-07AF9430A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B5A354-E2A8-4A91-9D7A-36D9E0915C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D3944-2E3D-42BC-B83D-7630699D4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C57FA-204E-4A7A-BAE2-DF17BB0FF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DA36D-49FF-495A-8E25-4CCC98E39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058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44ECD05-4E94-4A60-8FDA-700BF100B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olor Fill">
            <a:extLst>
              <a:ext uri="{FF2B5EF4-FFF2-40B4-BE49-F238E27FC236}">
                <a16:creationId xmlns:a16="http://schemas.microsoft.com/office/drawing/2014/main" id="{8BCB0EB2-4067-418C-9465-9D4C71240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4E37999-41E7-446D-8C53-B904C3CE8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38A90E8-87F8-4150-B5EB-E19C8A01AFB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" name="Graphic 9">
              <a:extLst>
                <a:ext uri="{FF2B5EF4-FFF2-40B4-BE49-F238E27FC236}">
                  <a16:creationId xmlns:a16="http://schemas.microsoft.com/office/drawing/2014/main" id="{724DCA1C-A8E8-4F90-8FAE-85B1426C108A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58D6291-6756-44E3-9FCE-0B2ECA5EE664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37CA96E-9DD9-4172-B63B-50DF43B576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3" name="Graphic 9">
              <a:extLst>
                <a:ext uri="{FF2B5EF4-FFF2-40B4-BE49-F238E27FC236}">
                  <a16:creationId xmlns:a16="http://schemas.microsoft.com/office/drawing/2014/main" id="{B335AFFE-BF3D-491C-8255-692B9DAC6775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4" name="Graphic 9">
              <a:extLst>
                <a:ext uri="{FF2B5EF4-FFF2-40B4-BE49-F238E27FC236}">
                  <a16:creationId xmlns:a16="http://schemas.microsoft.com/office/drawing/2014/main" id="{AA052AAF-7A7C-4EDB-AE2C-FCA3A756C4E5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0" name="Texture">
            <a:extLst>
              <a:ext uri="{FF2B5EF4-FFF2-40B4-BE49-F238E27FC236}">
                <a16:creationId xmlns:a16="http://schemas.microsoft.com/office/drawing/2014/main" id="{31F99E9D-6528-47AC-B178-7032D0E17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4DD302-622D-4E42-BD6F-FAAA98B372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6311" y="668049"/>
            <a:ext cx="2628900" cy="55089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70D9F5-C907-405F-BE11-571C61745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668049"/>
            <a:ext cx="6689098" cy="55089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FD860-3FBD-4FE7-A9FD-1D4A4D10A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A367B-81B3-4BD3-9C95-18EC0710A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D8E54-346D-4D66-BF99-96DA43F80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032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A2C84-1247-4534-81D1-136C3E1EB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8D490-CEA6-4844-A537-F749658D3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AEFC9-887F-4E73-9938-6032D5286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CF0CF-134A-404E-A177-9FAAA039F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1B0DC-2D2C-408B-A577-904A2385C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247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55431-EF88-4771-9699-27EF70A55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50"/>
            <a:ext cx="7673389" cy="3816588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F57C3-A928-4093-B3FC-ECC2194AE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767338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FD625-A893-46D3-A518-9E969CB4F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AD37A-B380-4B65-9FB9-3FB914120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773B6-CD13-4451-9BF3-C4102BA5E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030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1FBD0A-9F7B-4EBB-9982-B55F5F980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88CFF0B8-0BA9-4DD9-B7B2-0655DC8419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77B910E-9B87-4291-987B-6883212CBA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5596CF7-55B3-409D-A36C-F5BE9D625628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2245D23-45D8-474C-8A38-633E99962676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8A8D14-28CA-4095-B2FA-E48B3150A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1D1F176A-19F1-4537-800D-210F29EC1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A04C26-6125-4D95-9FC0-50DEB9419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1534" cy="15917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5401A-13E5-4CED-864F-06D6EECCB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341329"/>
            <a:ext cx="5562600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513523-8F78-4766-91D7-03E329B68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41329"/>
            <a:ext cx="4736534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B757F-BAD2-4343-BD57-FC02D0BE1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0EF3C-A61E-4F43-9C8F-BC9A6455C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9D947-1DC8-4CE9-A031-6EEB776BD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619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5BFA9BB-A51E-4D09-8602-5AD901046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olor Fill">
            <a:extLst>
              <a:ext uri="{FF2B5EF4-FFF2-40B4-BE49-F238E27FC236}">
                <a16:creationId xmlns:a16="http://schemas.microsoft.com/office/drawing/2014/main" id="{A60257A1-779B-4048-BC0D-1EA579B5B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8F4B5D0-AA24-4702-9C01-FC1A03E7B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9CBF9BD-1EB2-4122-98FE-F2B5DF8771C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C41FF89-01DF-4236-AA4D-243CB8A464B3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D03BB88-350D-4DE0-BB34-870F64356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5" name="Texture">
            <a:extLst>
              <a:ext uri="{FF2B5EF4-FFF2-40B4-BE49-F238E27FC236}">
                <a16:creationId xmlns:a16="http://schemas.microsoft.com/office/drawing/2014/main" id="{4A8025C0-8995-4863-A847-7ED1F8CCE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62335-6445-435C-A1C6-9F090B965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0629" cy="13255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74B3D-418F-464D-91E7-993D0B480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086" y="2182814"/>
            <a:ext cx="5021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04709-9362-4AB5-9AA2-32F51BF06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086" y="3115949"/>
            <a:ext cx="502151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083836-1CF5-406F-B0CB-643F37066C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90597" y="2182814"/>
            <a:ext cx="501723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4A8670-0F33-4222-AAC9-96A21C47C3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90597" y="3115949"/>
            <a:ext cx="501723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1E6970-4A96-4519-9C0E-11E245D56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FEE249-70F5-4359-B699-23D68A503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2AE510-A38C-45EE-B061-CB02E4E3D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049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A9D1A-F943-4838-BA2F-6DF4F2EC9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638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FEE401-3424-4696-A6FC-BBEE79379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E9D767-A30A-4508-B510-99AB91737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0979DC-F3D5-43AB-8A0F-9C8A14E0C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23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DCDA0B-9BEE-4B57-8F97-96D5645D0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82AF2-09A1-4A1C-AEB6-577962B71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D99D9-82B1-496C-ABBC-4FF0C375D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66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7D9AFA4-EB8E-4091-A5E2-1B9D163A0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F25018FE-FB44-4E2E-A181-B3476F3E8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C7CD4B-70DE-49E2-A336-B6F43F58F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4B8BFC9-6F67-47CB-BAE4-45260FBAF397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40F836E5-3C5B-4DE7-B09A-AE00DEE730A9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8E1B8E4-080E-4F43-B33F-59DD21B6B658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07639D4-740A-4B71-8393-99CA375EB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AE7E56E5-1F6A-442B-B5E0-ED19F815D2E2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3774E986-8FE2-4670-A4C0-96E213269BD7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3A5846DF-A106-4887-BE2C-DCD89DAA6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67E81C-AA51-44A0-B21C-757B2F3B9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1957828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0438A-298D-4466-B55D-F466C345C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68049"/>
            <a:ext cx="4875212" cy="523125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143104-0579-4974-88D2-61DF1A30D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749024"/>
            <a:ext cx="4314825" cy="311996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A32755-0632-47CB-AA69-7EFB212FA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D0B4F-5B59-4064-A88B-E9938A40F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12E7F-93B8-4E93-BCB3-ADE74FC15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554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F3C1870-4E69-4DE7-BF2F-DE8A7881C6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7439AB1C-A8A1-4745-9625-B18FE9160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1ADDC4D-D9AA-48F8-BD10-2D20F1460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1136312-3085-4615-A743-4EE531585B11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29539FE4-376B-4187-A80A-C98EBA23DA30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11DC5D7-2276-4A57-8783-A0EFB00416E9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7D5B578-4971-4ADC-97D8-B9CEF52AA7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2D968E77-E43D-4870-93BC-CBF1947336B3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1221D41A-E71E-4587-A876-F8778E7C03E1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50457195-385D-490A-91AB-30B969C61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06FF6D-24FA-4E04-90ED-7DBE228B2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2235711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32D78B-0E21-420F-9DFF-6131CB0F7E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68049"/>
            <a:ext cx="4958436" cy="52312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C2A57-1064-4391-B96B-4D04305E0B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941222"/>
            <a:ext cx="4314825" cy="292776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D04EB0-850A-4256-8D12-E01A201A4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CF4AF-C757-4552-AB8A-3B89C3746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62A368-F12B-4B5E-82F0-A6AEE6AF2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588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</a:extLst>
            </p:cNvPr>
            <p:cNvSpPr/>
            <p:nvPr/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</a:extLst>
            </p:cNvPr>
            <p:cNvSpPr/>
            <p:nvPr/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</a:extLst>
            </p:cNvPr>
            <p:cNvSpPr/>
            <p:nvPr/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</a:extLst>
            </p:cNvPr>
            <p:cNvSpPr/>
            <p:nvPr/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8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</a:extLst>
            </p:cNvPr>
            <p:cNvSpPr/>
            <p:nvPr/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12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13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3083B5-1505-44FE-894D-AA1AB6D60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F3930-F8C8-43B1-BC1A-6264F4ACB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096713"/>
            <a:ext cx="7685037" cy="4080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4F2F7-3ECA-43D7-BFF3-FBB407AEAB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8048B-57AF-4F53-BC84-8E0A1033FBEC}" type="datetimeFigureOut">
              <a:rPr lang="en-US" smtClean="0"/>
              <a:pPr/>
              <a:t>4/22/2023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A193F-0B61-43DD-8E45-EFEAC43E38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1554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25961-D3A8-4945-AEE4-EE1952DBDC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4512" y="6355080"/>
            <a:ext cx="795528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5275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9" r:id="rId1"/>
    <p:sldLayoutId id="2147483688" r:id="rId2"/>
    <p:sldLayoutId id="2147483687" r:id="rId3"/>
    <p:sldLayoutId id="2147483686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 Fill">
            <a:extLst>
              <a:ext uri="{FF2B5EF4-FFF2-40B4-BE49-F238E27FC236}">
                <a16:creationId xmlns:a16="http://schemas.microsoft.com/office/drawing/2014/main" id="{B6D694DB-A3FC-4F14-A225-17BEBA44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 descr="رسم دائره نيون ثلاثي الابعاد">
            <a:extLst>
              <a:ext uri="{FF2B5EF4-FFF2-40B4-BE49-F238E27FC236}">
                <a16:creationId xmlns:a16="http://schemas.microsoft.com/office/drawing/2014/main" id="{E20A3EE0-59FA-3CBA-9EAF-9314C6C225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21309" r="-1" b="-1"/>
          <a:stretch/>
        </p:blipFill>
        <p:spPr>
          <a:xfrm>
            <a:off x="20" y="10"/>
            <a:ext cx="12188921" cy="6857990"/>
          </a:xfrm>
          <a:prstGeom prst="rect">
            <a:avLst/>
          </a:prstGeom>
        </p:spPr>
      </p:pic>
      <p:sp>
        <p:nvSpPr>
          <p:cNvPr id="2" name="عنوان 1">
            <a:extLst>
              <a:ext uri="{FF2B5EF4-FFF2-40B4-BE49-F238E27FC236}">
                <a16:creationId xmlns:a16="http://schemas.microsoft.com/office/drawing/2014/main" id="{C6CA1C94-DE4A-3739-F916-4D2099D2B6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4233" y="686020"/>
            <a:ext cx="8630138" cy="2742980"/>
          </a:xfrm>
        </p:spPr>
        <p:txBody>
          <a:bodyPr>
            <a:normAutofit/>
          </a:bodyPr>
          <a:lstStyle/>
          <a:p>
            <a:pPr algn="ctr"/>
            <a:r>
              <a:rPr lang="en-US" altLang="ar-JO" sz="9600" dirty="0"/>
              <a:t>Matrices</a:t>
            </a:r>
            <a:endParaRPr lang="ar-JO" sz="9600" dirty="0">
              <a:solidFill>
                <a:srgbClr val="FFFFFF"/>
              </a:solidFill>
            </a:endParaRPr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7A21621C-D43A-3992-C7B4-987F01B064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049" y="4620846"/>
            <a:ext cx="8630138" cy="2184610"/>
          </a:xfrm>
        </p:spPr>
        <p:txBody>
          <a:bodyPr>
            <a:normAutofit/>
          </a:bodyPr>
          <a:lstStyle/>
          <a:p>
            <a:pPr algn="r" rtl="1"/>
            <a:r>
              <a:rPr lang="ar-JO" sz="3600" dirty="0">
                <a:solidFill>
                  <a:srgbClr val="FFFFFF"/>
                </a:solidFill>
              </a:rPr>
              <a:t>إعداد : </a:t>
            </a:r>
          </a:p>
          <a:p>
            <a:pPr marL="457200" indent="-457200" algn="r" rtl="1">
              <a:buAutoNum type="arabicPeriod"/>
            </a:pPr>
            <a:r>
              <a:rPr lang="ar-JO" sz="3600" dirty="0">
                <a:solidFill>
                  <a:srgbClr val="FFFFFF"/>
                </a:solidFill>
              </a:rPr>
              <a:t>فراس سمير سليم</a:t>
            </a:r>
          </a:p>
          <a:p>
            <a:pPr marL="457200" indent="-457200" algn="r" rtl="1">
              <a:buAutoNum type="arabicPeriod"/>
            </a:pPr>
            <a:r>
              <a:rPr lang="ar-JO" sz="3600" dirty="0">
                <a:solidFill>
                  <a:srgbClr val="FFFFFF"/>
                </a:solidFill>
              </a:rPr>
              <a:t>محمد غسان القنبر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4433877-8295-4A0D-94F7-BFD8A63360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1FD208E-0612-408E-9D15-241B453251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3" name="Graphic 9">
              <a:extLst>
                <a:ext uri="{FF2B5EF4-FFF2-40B4-BE49-F238E27FC236}">
                  <a16:creationId xmlns:a16="http://schemas.microsoft.com/office/drawing/2014/main" id="{0005FEAC-EF53-4E59-AFAA-B72D0F702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0D9F4E7-B583-4E44-AE18-421B268FBA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C41D6DC-5CB2-4929-AAA8-328E7AA84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810D7DDE-644B-4D22-86B4-C3FEDF985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7" name="Graphic 9">
              <a:extLst>
                <a:ext uri="{FF2B5EF4-FFF2-40B4-BE49-F238E27FC236}">
                  <a16:creationId xmlns:a16="http://schemas.microsoft.com/office/drawing/2014/main" id="{5777DB78-76A6-4C7E-884B-AE5A8540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10335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عنوان 1">
            <a:extLst>
              <a:ext uri="{FF2B5EF4-FFF2-40B4-BE49-F238E27FC236}">
                <a16:creationId xmlns:a16="http://schemas.microsoft.com/office/drawing/2014/main" id="{75A1CB93-688C-87C3-C945-2482EDCD8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Types of Matrices</a:t>
            </a:r>
            <a:endParaRPr lang="ar-J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مربع نص 4">
                <a:extLst>
                  <a:ext uri="{FF2B5EF4-FFF2-40B4-BE49-F238E27FC236}">
                    <a16:creationId xmlns:a16="http://schemas.microsoft.com/office/drawing/2014/main" id="{B37022EB-331C-05B9-CF54-B4F747618547}"/>
                  </a:ext>
                </a:extLst>
              </p:cNvPr>
              <p:cNvSpPr txBox="1"/>
              <p:nvPr/>
            </p:nvSpPr>
            <p:spPr>
              <a:xfrm>
                <a:off x="467357" y="3277227"/>
                <a:ext cx="1860317" cy="1230401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ar-JO" sz="3000" b="1" i="1" smtClean="0">
                              <a:solidFill>
                                <a:srgbClr val="FF33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ar-JO" sz="3000" b="1" i="1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3000" b="1" i="0" smtClean="0">
                                    <a:solidFill>
                                      <a:srgbClr val="FF3300"/>
                                    </a:solidFill>
                                    <a:latin typeface="Cambria Math" panose="02040503050406030204" pitchFamily="18" charset="0"/>
                                  </a:rPr>
                                  <m:t>𝐚</m:t>
                                </m:r>
                              </m:e>
                              <m:e>
                                <m:r>
                                  <a:rPr lang="en-US" sz="3000" b="1" i="1" smtClean="0">
                                    <a:solidFill>
                                      <a:srgbClr val="FF3300"/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  <m:e>
                                <m:r>
                                  <a:rPr lang="en-US" sz="3000" b="1" i="0" smtClean="0">
                                    <a:solidFill>
                                      <a:srgbClr val="FF3300"/>
                                    </a:solidFill>
                                    <a:latin typeface="Cambria Math" panose="02040503050406030204" pitchFamily="18" charset="0"/>
                                  </a:rPr>
                                  <m:t>𝐜</m:t>
                                </m:r>
                              </m:e>
                            </m:mr>
                            <m:mr>
                              <m:e>
                                <m:r>
                                  <a:rPr lang="ar-JO" sz="3000" b="1" i="0" smtClean="0">
                                    <a:solidFill>
                                      <a:schemeClr val="accent6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sz="3000" b="1" i="0" smtClean="0">
                                    <a:solidFill>
                                      <a:srgbClr val="FF3300"/>
                                    </a:solidFill>
                                    <a:latin typeface="Cambria Math" panose="02040503050406030204" pitchFamily="18" charset="0"/>
                                  </a:rPr>
                                  <m:t>𝐝</m:t>
                                </m:r>
                              </m:e>
                              <m:e>
                                <m:r>
                                  <a:rPr lang="en-US" sz="3000" b="1" i="0" smtClean="0">
                                    <a:solidFill>
                                      <a:srgbClr val="FF3300"/>
                                    </a:solidFill>
                                    <a:latin typeface="Cambria Math" panose="02040503050406030204" pitchFamily="18" charset="0"/>
                                  </a:rPr>
                                  <m:t>𝐞</m:t>
                                </m:r>
                              </m:e>
                            </m:mr>
                            <m:mr>
                              <m:e>
                                <m:r>
                                  <a:rPr lang="ar-JO" sz="3000" b="1" i="0" smtClean="0">
                                    <a:solidFill>
                                      <a:schemeClr val="accent6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ar-JO" sz="3000" b="1" i="0" smtClean="0">
                                    <a:solidFill>
                                      <a:schemeClr val="accent6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sz="3000" b="1" i="0" smtClean="0">
                                    <a:solidFill>
                                      <a:srgbClr val="FF3300"/>
                                    </a:solidFill>
                                    <a:latin typeface="Cambria Math" panose="02040503050406030204" pitchFamily="18" charset="0"/>
                                  </a:rPr>
                                  <m:t>𝐟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ar-JO" sz="3000" b="1" dirty="0">
                  <a:solidFill>
                    <a:srgbClr val="FF3300"/>
                  </a:solidFill>
                </a:endParaRPr>
              </a:p>
            </p:txBody>
          </p:sp>
        </mc:Choice>
        <mc:Fallback xmlns="">
          <p:sp>
            <p:nvSpPr>
              <p:cNvPr id="5" name="مربع نص 4">
                <a:extLst>
                  <a:ext uri="{FF2B5EF4-FFF2-40B4-BE49-F238E27FC236}">
                    <a16:creationId xmlns:a16="http://schemas.microsoft.com/office/drawing/2014/main" id="{B37022EB-331C-05B9-CF54-B4F7476185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357" y="3277227"/>
                <a:ext cx="1860317" cy="123040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ar-J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مربع نص 5">
            <a:extLst>
              <a:ext uri="{FF2B5EF4-FFF2-40B4-BE49-F238E27FC236}">
                <a16:creationId xmlns:a16="http://schemas.microsoft.com/office/drawing/2014/main" id="{8A8A78DE-FE06-E4E9-F08A-B18EDB1FFE90}"/>
              </a:ext>
            </a:extLst>
          </p:cNvPr>
          <p:cNvSpPr txBox="1"/>
          <p:nvPr/>
        </p:nvSpPr>
        <p:spPr>
          <a:xfrm>
            <a:off x="-340334" y="4853372"/>
            <a:ext cx="4052057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Entries </a:t>
            </a:r>
            <a:r>
              <a:rPr lang="en-US" sz="3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ambria Math" panose="02040503050406030204" pitchFamily="18" charset="0"/>
              </a:rPr>
              <a:t>below</a:t>
            </a:r>
            <a:r>
              <a:rPr lang="en-US" sz="2800" dirty="0"/>
              <a:t> the main diagonal are all zero</a:t>
            </a:r>
            <a:endParaRPr lang="ar-JO" sz="2800" dirty="0">
              <a:solidFill>
                <a:srgbClr val="FF0000"/>
              </a:solidFill>
            </a:endParaRPr>
          </a:p>
        </p:txBody>
      </p:sp>
      <p:sp>
        <p:nvSpPr>
          <p:cNvPr id="7" name="مربع نص 6">
            <a:extLst>
              <a:ext uri="{FF2B5EF4-FFF2-40B4-BE49-F238E27FC236}">
                <a16:creationId xmlns:a16="http://schemas.microsoft.com/office/drawing/2014/main" id="{39401080-EBC3-0364-C54D-90A36D7A7626}"/>
              </a:ext>
            </a:extLst>
          </p:cNvPr>
          <p:cNvSpPr txBox="1"/>
          <p:nvPr/>
        </p:nvSpPr>
        <p:spPr>
          <a:xfrm>
            <a:off x="178591" y="1829657"/>
            <a:ext cx="245387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rgbClr val="00B050"/>
                </a:solidFill>
              </a:rPr>
              <a:t>Upper triangular matrix </a:t>
            </a:r>
            <a:endParaRPr lang="ar-JO" sz="2800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مربع نص 7">
                <a:extLst>
                  <a:ext uri="{FF2B5EF4-FFF2-40B4-BE49-F238E27FC236}">
                    <a16:creationId xmlns:a16="http://schemas.microsoft.com/office/drawing/2014/main" id="{92BBE215-F2F3-0EBF-1C92-9753CD3A0454}"/>
                  </a:ext>
                </a:extLst>
              </p:cNvPr>
              <p:cNvSpPr txBox="1"/>
              <p:nvPr/>
            </p:nvSpPr>
            <p:spPr>
              <a:xfrm>
                <a:off x="4519414" y="3277227"/>
                <a:ext cx="1899430" cy="1467325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ar-JO" sz="3000" b="1" i="1" smtClean="0">
                              <a:solidFill>
                                <a:srgbClr val="FF33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ar-JO" sz="3000" b="1" i="1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3000" b="1" i="0" smtClean="0">
                                    <a:solidFill>
                                      <a:srgbClr val="FF3300"/>
                                    </a:solidFill>
                                    <a:latin typeface="Cambria Math" panose="02040503050406030204" pitchFamily="18" charset="0"/>
                                  </a:rPr>
                                  <m:t>𝐚</m:t>
                                </m:r>
                              </m:e>
                              <m:e>
                                <m:r>
                                  <a:rPr lang="ar-JO" sz="3000" b="1" i="0" smtClean="0">
                                    <a:solidFill>
                                      <a:schemeClr val="accent6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ar-JO" sz="3000" b="1" i="0" smtClean="0">
                                    <a:solidFill>
                                      <a:schemeClr val="accent6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000" b="1" i="0" smtClean="0">
                                    <a:solidFill>
                                      <a:srgbClr val="FF3300"/>
                                    </a:solidFill>
                                    <a:latin typeface="Cambria Math" panose="02040503050406030204" pitchFamily="18" charset="0"/>
                                  </a:rPr>
                                  <m:t>𝐛</m:t>
                                </m:r>
                              </m:e>
                              <m:e>
                                <m:r>
                                  <a:rPr lang="en-US" sz="3000" b="1" i="0" smtClean="0">
                                    <a:solidFill>
                                      <a:srgbClr val="FF3300"/>
                                    </a:solidFill>
                                    <a:latin typeface="Cambria Math" panose="02040503050406030204" pitchFamily="18" charset="0"/>
                                  </a:rPr>
                                  <m:t>𝐜</m:t>
                                </m:r>
                              </m:e>
                              <m:e>
                                <m:r>
                                  <a:rPr lang="ar-JO" sz="3000" b="1" i="0" smtClean="0">
                                    <a:solidFill>
                                      <a:schemeClr val="accent6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000" b="1" i="1" smtClean="0">
                                    <a:solidFill>
                                      <a:srgbClr val="FF3300"/>
                                    </a:solidFill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  <m:e>
                                <m:r>
                                  <a:rPr lang="en-US" sz="3000" b="1" i="1" smtClean="0">
                                    <a:solidFill>
                                      <a:srgbClr val="FF3300"/>
                                    </a:solidFill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e>
                                <m:r>
                                  <a:rPr lang="en-US" sz="3000" b="1" i="1" smtClean="0">
                                    <a:solidFill>
                                      <a:srgbClr val="FF3300"/>
                                    </a:solidFill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ar-JO" sz="3000" b="1" dirty="0">
                  <a:solidFill>
                    <a:srgbClr val="FF3300"/>
                  </a:solidFill>
                </a:endParaRPr>
              </a:p>
            </p:txBody>
          </p:sp>
        </mc:Choice>
        <mc:Fallback xmlns="">
          <p:sp>
            <p:nvSpPr>
              <p:cNvPr id="8" name="مربع نص 7">
                <a:extLst>
                  <a:ext uri="{FF2B5EF4-FFF2-40B4-BE49-F238E27FC236}">
                    <a16:creationId xmlns:a16="http://schemas.microsoft.com/office/drawing/2014/main" id="{92BBE215-F2F3-0EBF-1C92-9753CD3A04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9414" y="3277227"/>
                <a:ext cx="1899430" cy="14673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ar-J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مربع نص 8">
            <a:extLst>
              <a:ext uri="{FF2B5EF4-FFF2-40B4-BE49-F238E27FC236}">
                <a16:creationId xmlns:a16="http://schemas.microsoft.com/office/drawing/2014/main" id="{3985BDC7-4ED2-6293-C92C-5F03BF5258A8}"/>
              </a:ext>
            </a:extLst>
          </p:cNvPr>
          <p:cNvSpPr txBox="1"/>
          <p:nvPr/>
        </p:nvSpPr>
        <p:spPr>
          <a:xfrm>
            <a:off x="3711723" y="4853372"/>
            <a:ext cx="4052057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Entries </a:t>
            </a:r>
            <a:r>
              <a:rPr lang="en-US" sz="3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ambria Math" panose="02040503050406030204" pitchFamily="18" charset="0"/>
              </a:rPr>
              <a:t>above</a:t>
            </a:r>
            <a:r>
              <a:rPr lang="en-US" sz="2800" dirty="0"/>
              <a:t> the main diagonal are all zero</a:t>
            </a:r>
            <a:endParaRPr lang="ar-JO" sz="2800" dirty="0">
              <a:solidFill>
                <a:srgbClr val="FF0000"/>
              </a:solidFill>
            </a:endParaRPr>
          </a:p>
        </p:txBody>
      </p:sp>
      <p:sp>
        <p:nvSpPr>
          <p:cNvPr id="10" name="مربع نص 9">
            <a:extLst>
              <a:ext uri="{FF2B5EF4-FFF2-40B4-BE49-F238E27FC236}">
                <a16:creationId xmlns:a16="http://schemas.microsoft.com/office/drawing/2014/main" id="{E9ED26D6-A78B-89BC-F645-B78112B97508}"/>
              </a:ext>
            </a:extLst>
          </p:cNvPr>
          <p:cNvSpPr txBox="1"/>
          <p:nvPr/>
        </p:nvSpPr>
        <p:spPr>
          <a:xfrm>
            <a:off x="4230648" y="1829657"/>
            <a:ext cx="245387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rgbClr val="00B050"/>
                </a:solidFill>
              </a:rPr>
              <a:t>Lower triangular matrix </a:t>
            </a:r>
            <a:endParaRPr lang="ar-JO" sz="2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856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عنوان 1">
            <a:extLst>
              <a:ext uri="{FF2B5EF4-FFF2-40B4-BE49-F238E27FC236}">
                <a16:creationId xmlns:a16="http://schemas.microsoft.com/office/drawing/2014/main" id="{AC0ABC72-686B-D427-45D9-F7A635737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Types of Matrices</a:t>
            </a:r>
            <a:endParaRPr lang="ar-JO" dirty="0"/>
          </a:p>
        </p:txBody>
      </p:sp>
      <p:sp>
        <p:nvSpPr>
          <p:cNvPr id="6" name="مربع نص 5">
            <a:extLst>
              <a:ext uri="{FF2B5EF4-FFF2-40B4-BE49-F238E27FC236}">
                <a16:creationId xmlns:a16="http://schemas.microsoft.com/office/drawing/2014/main" id="{347ECF39-D31D-A90E-9339-69090BAE2407}"/>
              </a:ext>
            </a:extLst>
          </p:cNvPr>
          <p:cNvSpPr txBox="1"/>
          <p:nvPr/>
        </p:nvSpPr>
        <p:spPr>
          <a:xfrm>
            <a:off x="178591" y="4222429"/>
            <a:ext cx="3377987" cy="2277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Matrix consisting of just </a:t>
            </a:r>
            <a:r>
              <a:rPr lang="en-US" sz="3000" b="1" dirty="0">
                <a:solidFill>
                  <a:srgbClr val="FF3300"/>
                </a:solidFill>
                <a:latin typeface="Cambria Math" panose="02040503050406030204" pitchFamily="18" charset="0"/>
              </a:rPr>
              <a:t>one column</a:t>
            </a:r>
          </a:p>
          <a:p>
            <a:pPr algn="ctr"/>
            <a:endParaRPr lang="en-US" sz="2800" dirty="0">
              <a:solidFill>
                <a:srgbClr val="FF0000"/>
              </a:solidFill>
            </a:endParaRPr>
          </a:p>
          <a:p>
            <a:pPr algn="ctr"/>
            <a:r>
              <a:rPr lang="en-US" sz="2800" dirty="0">
                <a:solidFill>
                  <a:schemeClr val="accent3"/>
                </a:solidFill>
              </a:rPr>
              <a:t>The more common usage of “vector”</a:t>
            </a:r>
            <a:endParaRPr lang="ar-JO" sz="2800" dirty="0">
              <a:solidFill>
                <a:schemeClr val="accent3"/>
              </a:solidFill>
            </a:endParaRPr>
          </a:p>
        </p:txBody>
      </p:sp>
      <p:sp>
        <p:nvSpPr>
          <p:cNvPr id="7" name="مربع نص 6">
            <a:extLst>
              <a:ext uri="{FF2B5EF4-FFF2-40B4-BE49-F238E27FC236}">
                <a16:creationId xmlns:a16="http://schemas.microsoft.com/office/drawing/2014/main" id="{A75802AB-85A7-DED0-4E69-FD91BC8EC3D5}"/>
              </a:ext>
            </a:extLst>
          </p:cNvPr>
          <p:cNvSpPr txBox="1"/>
          <p:nvPr/>
        </p:nvSpPr>
        <p:spPr>
          <a:xfrm>
            <a:off x="178591" y="1829657"/>
            <a:ext cx="24538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rgbClr val="00B050"/>
                </a:solidFill>
              </a:rPr>
              <a:t>vector</a:t>
            </a:r>
            <a:endParaRPr lang="ar-JO" sz="2800" dirty="0">
              <a:solidFill>
                <a:srgbClr val="00B050"/>
              </a:solidFill>
            </a:endParaRPr>
          </a:p>
        </p:txBody>
      </p:sp>
      <p:sp>
        <p:nvSpPr>
          <p:cNvPr id="9" name="مربع نص 8">
            <a:extLst>
              <a:ext uri="{FF2B5EF4-FFF2-40B4-BE49-F238E27FC236}">
                <a16:creationId xmlns:a16="http://schemas.microsoft.com/office/drawing/2014/main" id="{B175E1A7-D21F-E0DD-8936-971A6CFE1965}"/>
              </a:ext>
            </a:extLst>
          </p:cNvPr>
          <p:cNvSpPr txBox="1"/>
          <p:nvPr/>
        </p:nvSpPr>
        <p:spPr>
          <a:xfrm>
            <a:off x="3971185" y="4222429"/>
            <a:ext cx="2972803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Matrix consisting of just </a:t>
            </a:r>
            <a:r>
              <a:rPr lang="en-US" sz="3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ambria Math" panose="02040503050406030204" pitchFamily="18" charset="0"/>
              </a:rPr>
              <a:t>one row</a:t>
            </a:r>
            <a:endParaRPr lang="ar-JO" sz="2800" dirty="0">
              <a:solidFill>
                <a:srgbClr val="FF0000"/>
              </a:solidFill>
            </a:endParaRPr>
          </a:p>
        </p:txBody>
      </p:sp>
      <p:sp>
        <p:nvSpPr>
          <p:cNvPr id="10" name="مربع نص 9">
            <a:extLst>
              <a:ext uri="{FF2B5EF4-FFF2-40B4-BE49-F238E27FC236}">
                <a16:creationId xmlns:a16="http://schemas.microsoft.com/office/drawing/2014/main" id="{DD1C9653-4944-5434-4AE2-A549EA87EA85}"/>
              </a:ext>
            </a:extLst>
          </p:cNvPr>
          <p:cNvSpPr txBox="1"/>
          <p:nvPr/>
        </p:nvSpPr>
        <p:spPr>
          <a:xfrm>
            <a:off x="4230648" y="1829657"/>
            <a:ext cx="24538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rgbClr val="00B050"/>
                </a:solidFill>
              </a:rPr>
              <a:t>Row vector</a:t>
            </a:r>
            <a:endParaRPr lang="ar-JO" sz="2800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مربع نص 10">
                <a:extLst>
                  <a:ext uri="{FF2B5EF4-FFF2-40B4-BE49-F238E27FC236}">
                    <a16:creationId xmlns:a16="http://schemas.microsoft.com/office/drawing/2014/main" id="{61311E4B-4739-4704-2ED0-8674D1876D9D}"/>
                  </a:ext>
                </a:extLst>
              </p:cNvPr>
              <p:cNvSpPr txBox="1"/>
              <p:nvPr/>
            </p:nvSpPr>
            <p:spPr>
              <a:xfrm>
                <a:off x="4675347" y="2972992"/>
                <a:ext cx="1564480" cy="461665"/>
              </a:xfrm>
              <a:prstGeom prst="rect">
                <a:avLst/>
              </a:prstGeom>
            </p:spPr>
            <p:txBody>
              <a:bodyPr wrap="squar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ar-JO" sz="3000" b="1" i="1">
                              <a:solidFill>
                                <a:srgbClr val="FF33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ar-JO" sz="3000" b="1" i="1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000" b="1">
                                    <a:solidFill>
                                      <a:srgbClr val="FF33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sz="3000" b="1">
                                    <a:solidFill>
                                      <a:srgbClr val="FF33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e>
                                <m:r>
                                  <a:rPr lang="en-US" sz="3000" b="1">
                                    <a:solidFill>
                                      <a:srgbClr val="FF33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ar-JO" sz="3000" b="1" dirty="0">
                  <a:solidFill>
                    <a:srgbClr val="FF33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مربع نص 10">
                <a:extLst>
                  <a:ext uri="{FF2B5EF4-FFF2-40B4-BE49-F238E27FC236}">
                    <a16:creationId xmlns:a16="http://schemas.microsoft.com/office/drawing/2014/main" id="{61311E4B-4739-4704-2ED0-8674D1876D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347" y="2972992"/>
                <a:ext cx="1564480" cy="461665"/>
              </a:xfrm>
              <a:prstGeom prst="rect">
                <a:avLst/>
              </a:prstGeom>
              <a:blipFill>
                <a:blip r:embed="rId2"/>
                <a:stretch>
                  <a:fillRect r="-2724"/>
                </a:stretch>
              </a:blipFill>
            </p:spPr>
            <p:txBody>
              <a:bodyPr/>
              <a:lstStyle/>
              <a:p>
                <a:r>
                  <a:rPr lang="ar-J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مربع نص 18">
                <a:extLst>
                  <a:ext uri="{FF2B5EF4-FFF2-40B4-BE49-F238E27FC236}">
                    <a16:creationId xmlns:a16="http://schemas.microsoft.com/office/drawing/2014/main" id="{EE19E507-E01E-01F9-0108-77ED43DCF5D0}"/>
                  </a:ext>
                </a:extLst>
              </p:cNvPr>
              <p:cNvSpPr txBox="1"/>
              <p:nvPr/>
            </p:nvSpPr>
            <p:spPr>
              <a:xfrm>
                <a:off x="905467" y="2556530"/>
                <a:ext cx="1000125" cy="1197379"/>
              </a:xfrm>
              <a:prstGeom prst="rect">
                <a:avLst/>
              </a:prstGeom>
              <a:noFill/>
            </p:spPr>
            <p:txBody>
              <a:bodyPr wrap="square" lIns="0" tIns="0" rIns="0" bIns="0" rtlCol="1">
                <a:spAutoFit/>
              </a:bodyPr>
              <a:lstStyle/>
              <a:p>
                <a:pPr algn="r"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ar-JO" sz="3000" b="1" i="1">
                              <a:solidFill>
                                <a:srgbClr val="FF33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ar-JO" sz="3000" b="1" i="1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000" b="1">
                                    <a:solidFill>
                                      <a:srgbClr val="FF33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000" b="1">
                                    <a:solidFill>
                                      <a:srgbClr val="FF33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000" b="1">
                                    <a:solidFill>
                                      <a:srgbClr val="FF33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ar-JO" sz="3000" b="1" dirty="0">
                  <a:solidFill>
                    <a:srgbClr val="FF33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مربع نص 18">
                <a:extLst>
                  <a:ext uri="{FF2B5EF4-FFF2-40B4-BE49-F238E27FC236}">
                    <a16:creationId xmlns:a16="http://schemas.microsoft.com/office/drawing/2014/main" id="{EE19E507-E01E-01F9-0108-77ED43DCF5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467" y="2556530"/>
                <a:ext cx="1000125" cy="119737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ar-J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632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عنوان 1">
            <a:extLst>
              <a:ext uri="{FF2B5EF4-FFF2-40B4-BE49-F238E27FC236}">
                <a16:creationId xmlns:a16="http://schemas.microsoft.com/office/drawing/2014/main" id="{C387D540-1D7C-C6B7-CAA9-69F61DB48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Types of Matrices</a:t>
            </a:r>
            <a:endParaRPr lang="ar-JO" dirty="0"/>
          </a:p>
        </p:txBody>
      </p:sp>
      <p:sp>
        <p:nvSpPr>
          <p:cNvPr id="6" name="مربع نص 5">
            <a:extLst>
              <a:ext uri="{FF2B5EF4-FFF2-40B4-BE49-F238E27FC236}">
                <a16:creationId xmlns:a16="http://schemas.microsoft.com/office/drawing/2014/main" id="{0E0DB5AA-6F75-C4A8-C147-9190B2D25EC0}"/>
              </a:ext>
            </a:extLst>
          </p:cNvPr>
          <p:cNvSpPr txBox="1"/>
          <p:nvPr/>
        </p:nvSpPr>
        <p:spPr>
          <a:xfrm>
            <a:off x="3321600" y="2237516"/>
            <a:ext cx="24538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rgbClr val="00B050"/>
                </a:solidFill>
              </a:rPr>
              <a:t>vector</a:t>
            </a:r>
            <a:endParaRPr lang="ar-JO" sz="2800" dirty="0">
              <a:solidFill>
                <a:srgbClr val="00B050"/>
              </a:solidFill>
            </a:endParaRPr>
          </a:p>
        </p:txBody>
      </p:sp>
      <p:sp>
        <p:nvSpPr>
          <p:cNvPr id="7" name="مربع نص 6">
            <a:extLst>
              <a:ext uri="{FF2B5EF4-FFF2-40B4-BE49-F238E27FC236}">
                <a16:creationId xmlns:a16="http://schemas.microsoft.com/office/drawing/2014/main" id="{21D3C801-BD83-4F51-EF68-2A741FE9CC61}"/>
              </a:ext>
            </a:extLst>
          </p:cNvPr>
          <p:cNvSpPr txBox="1"/>
          <p:nvPr/>
        </p:nvSpPr>
        <p:spPr>
          <a:xfrm>
            <a:off x="3062139" y="4979667"/>
            <a:ext cx="2972803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We can list </a:t>
            </a:r>
            <a:r>
              <a:rPr lang="en-US" sz="3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ambria Math" panose="02040503050406030204" pitchFamily="18" charset="0"/>
              </a:rPr>
              <a:t>system solutions </a:t>
            </a:r>
            <a:r>
              <a:rPr lang="en-US" sz="2800" dirty="0"/>
              <a:t>as a vector</a:t>
            </a:r>
            <a:endParaRPr lang="ar-JO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مربع نص 9">
                <a:extLst>
                  <a:ext uri="{FF2B5EF4-FFF2-40B4-BE49-F238E27FC236}">
                    <a16:creationId xmlns:a16="http://schemas.microsoft.com/office/drawing/2014/main" id="{51EEC391-A153-627E-DA79-2305ED676423}"/>
                  </a:ext>
                </a:extLst>
              </p:cNvPr>
              <p:cNvSpPr txBox="1"/>
              <p:nvPr/>
            </p:nvSpPr>
            <p:spPr>
              <a:xfrm>
                <a:off x="3584002" y="3004640"/>
                <a:ext cx="1929075" cy="1220975"/>
              </a:xfrm>
              <a:prstGeom prst="rect">
                <a:avLst/>
              </a:prstGeom>
              <a:noFill/>
            </p:spPr>
            <p:txBody>
              <a:bodyPr wrap="square" lIns="0" tIns="0" rIns="0" bIns="0" rtlCol="1">
                <a:spAutoFit/>
              </a:bodyPr>
              <a:lstStyle/>
              <a:p>
                <a:pPr algn="r"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ar-JO" sz="3000" b="1" i="1" smtClean="0">
                              <a:solidFill>
                                <a:srgbClr val="FF33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ar-JO" sz="3000" b="1" i="1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000" b="1" i="0" smtClean="0">
                                    <a:solidFill>
                                      <a:srgbClr val="FF3300"/>
                                    </a:solidFill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000" b="1" i="0" smtClean="0">
                                    <a:solidFill>
                                      <a:srgbClr val="FF3300"/>
                                    </a:solidFill>
                                    <a:latin typeface="Cambria Math" panose="02040503050406030204" pitchFamily="18" charset="0"/>
                                  </a:rPr>
                                  <m:t>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000" b="1" i="0" smtClean="0">
                                    <a:solidFill>
                                      <a:srgbClr val="FF3300"/>
                                    </a:solidFill>
                                    <a:latin typeface="Cambria Math" panose="02040503050406030204" pitchFamily="18" charset="0"/>
                                  </a:rPr>
                                  <m:t>𝐳</m:t>
                                </m:r>
                              </m:e>
                            </m:mr>
                          </m:m>
                        </m:e>
                      </m:d>
                      <m:r>
                        <a:rPr lang="ar-JO" sz="3000" b="1" i="0" smtClean="0">
                          <a:solidFill>
                            <a:srgbClr val="FF33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JO" sz="3000" b="1" i="1" smtClean="0">
                              <a:solidFill>
                                <a:srgbClr val="FF33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ar-JO" sz="3000" b="1" i="1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3000" b="1" i="0" smtClean="0">
                                    <a:solidFill>
                                      <a:srgbClr val="FF33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000" b="1" i="1" smtClean="0">
                                    <a:solidFill>
                                      <a:srgbClr val="FF33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000" b="1" i="1" smtClean="0">
                                    <a:solidFill>
                                      <a:srgbClr val="FF3300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ar-JO" sz="3000" b="1" dirty="0">
                  <a:solidFill>
                    <a:srgbClr val="FF33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مربع نص 9">
                <a:extLst>
                  <a:ext uri="{FF2B5EF4-FFF2-40B4-BE49-F238E27FC236}">
                    <a16:creationId xmlns:a16="http://schemas.microsoft.com/office/drawing/2014/main" id="{51EEC391-A153-627E-DA79-2305ED6764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4002" y="3004640"/>
                <a:ext cx="1929075" cy="12209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ar-J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39717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عنوان 1">
            <a:extLst>
              <a:ext uri="{FF2B5EF4-FFF2-40B4-BE49-F238E27FC236}">
                <a16:creationId xmlns:a16="http://schemas.microsoft.com/office/drawing/2014/main" id="{3D0671FB-6A25-881E-CE00-404E34F5B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Types of Matrices</a:t>
            </a:r>
            <a:endParaRPr lang="ar-JO" dirty="0"/>
          </a:p>
        </p:txBody>
      </p:sp>
      <p:sp>
        <p:nvSpPr>
          <p:cNvPr id="7" name="مربع نص 6">
            <a:extLst>
              <a:ext uri="{FF2B5EF4-FFF2-40B4-BE49-F238E27FC236}">
                <a16:creationId xmlns:a16="http://schemas.microsoft.com/office/drawing/2014/main" id="{ABE4CAEB-0ED8-83DB-3EAC-6CC48719D641}"/>
              </a:ext>
            </a:extLst>
          </p:cNvPr>
          <p:cNvSpPr txBox="1"/>
          <p:nvPr/>
        </p:nvSpPr>
        <p:spPr>
          <a:xfrm>
            <a:off x="1888700" y="3428999"/>
            <a:ext cx="482203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accent3"/>
                </a:solidFill>
              </a:rPr>
              <a:t>Systems of linear equations </a:t>
            </a:r>
            <a:r>
              <a:rPr lang="en-US" sz="2800" dirty="0"/>
              <a:t>can be represented with vectors</a:t>
            </a:r>
            <a:endParaRPr lang="ar-JO" sz="2800" dirty="0"/>
          </a:p>
        </p:txBody>
      </p:sp>
      <p:sp>
        <p:nvSpPr>
          <p:cNvPr id="14" name="مربع نص 13">
            <a:extLst>
              <a:ext uri="{FF2B5EF4-FFF2-40B4-BE49-F238E27FC236}">
                <a16:creationId xmlns:a16="http://schemas.microsoft.com/office/drawing/2014/main" id="{5518A6E3-A67E-853D-E9A2-E0FFB3FDFA65}"/>
              </a:ext>
            </a:extLst>
          </p:cNvPr>
          <p:cNvSpPr txBox="1"/>
          <p:nvPr/>
        </p:nvSpPr>
        <p:spPr>
          <a:xfrm>
            <a:off x="3237085" y="2234252"/>
            <a:ext cx="212526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FF3300"/>
                </a:solidFill>
                <a:latin typeface="Cambria Math" panose="02040503050406030204" pitchFamily="18" charset="0"/>
              </a:rPr>
              <a:t>3x + y = 7</a:t>
            </a:r>
          </a:p>
          <a:p>
            <a:pPr algn="ctr"/>
            <a:r>
              <a:rPr lang="en-US" sz="2800" b="1" dirty="0">
                <a:solidFill>
                  <a:srgbClr val="FF3300"/>
                </a:solidFill>
                <a:latin typeface="Cambria Math" panose="02040503050406030204" pitchFamily="18" charset="0"/>
              </a:rPr>
              <a:t>X +2y = 4</a:t>
            </a:r>
            <a:endParaRPr lang="ar-JO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مربع نص 14">
                <a:extLst>
                  <a:ext uri="{FF2B5EF4-FFF2-40B4-BE49-F238E27FC236}">
                    <a16:creationId xmlns:a16="http://schemas.microsoft.com/office/drawing/2014/main" id="{D2689FB7-1103-76E7-87B9-801EDAF5D76A}"/>
                  </a:ext>
                </a:extLst>
              </p:cNvPr>
              <p:cNvSpPr txBox="1"/>
              <p:nvPr/>
            </p:nvSpPr>
            <p:spPr>
              <a:xfrm>
                <a:off x="3076327" y="4623746"/>
                <a:ext cx="3019673" cy="821700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ar-JO" sz="3000" b="1" i="1" smtClean="0">
                            <a:solidFill>
                              <a:srgbClr val="FF33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ar-JO" sz="3000" b="1" i="1">
                                <a:solidFill>
                                  <a:srgbClr val="FF33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ar-JO" sz="3000" b="1" i="1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sz="3000" b="1" i="1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mr>
                          <m:mr>
                            <m:e>
                              <m:r>
                                <a:rPr lang="en-US" sz="3000" b="1" i="1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ar-JO" sz="3000" b="1" i="1" dirty="0">
                    <a:solidFill>
                      <a:srgbClr val="FF3300"/>
                    </a:solidFill>
                    <a:latin typeface="Cambria Math" panose="02040503050406030204" pitchFamily="18" charset="0"/>
                  </a:rPr>
                  <a:t> + </a:t>
                </a:r>
                <a:r>
                  <a:rPr lang="en-US" sz="3000" b="1" i="1" dirty="0">
                    <a:solidFill>
                      <a:srgbClr val="FF330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ar-JO" sz="3000" b="1" i="1">
                            <a:solidFill>
                              <a:srgbClr val="FF33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ar-JO" sz="3000" b="1" i="1">
                                <a:solidFill>
                                  <a:srgbClr val="FF33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3000" b="1" i="1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mr>
                          <m:mr>
                            <m:e>
                              <m:r>
                                <a:rPr lang="ar-JO" sz="3000" b="1" i="1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sz="3000" b="1" i="1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mr>
                        </m:m>
                      </m:e>
                    </m:d>
                    <m:r>
                      <a:rPr lang="en-US" sz="3000" b="1" i="1" smtClean="0">
                        <a:solidFill>
                          <a:srgbClr val="FF33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ar-JO" sz="3000" b="1" i="1">
                            <a:solidFill>
                              <a:srgbClr val="FF33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ar-JO" sz="3000" b="1" i="1">
                                <a:solidFill>
                                  <a:srgbClr val="FF33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ar-JO" sz="3000" b="1" i="1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𝟕</m:t>
                              </m:r>
                            </m:e>
                          </m:mr>
                          <m:mr>
                            <m:e>
                              <m:r>
                                <a:rPr lang="ar-JO" sz="3000" b="1" i="1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ar-JO" sz="3000" b="1" i="1" dirty="0">
                  <a:solidFill>
                    <a:srgbClr val="FF33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مربع نص 14">
                <a:extLst>
                  <a:ext uri="{FF2B5EF4-FFF2-40B4-BE49-F238E27FC236}">
                    <a16:creationId xmlns:a16="http://schemas.microsoft.com/office/drawing/2014/main" id="{D2689FB7-1103-76E7-87B9-801EDAF5D7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6327" y="4623746"/>
                <a:ext cx="3019673" cy="821700"/>
              </a:xfrm>
              <a:prstGeom prst="rect">
                <a:avLst/>
              </a:prstGeom>
              <a:blipFill>
                <a:blip r:embed="rId2"/>
                <a:stretch>
                  <a:fillRect b="-5185"/>
                </a:stretch>
              </a:blipFill>
            </p:spPr>
            <p:txBody>
              <a:bodyPr/>
              <a:lstStyle/>
              <a:p>
                <a:r>
                  <a:rPr lang="ar-J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7178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عنوان 1">
            <a:extLst>
              <a:ext uri="{FF2B5EF4-FFF2-40B4-BE49-F238E27FC236}">
                <a16:creationId xmlns:a16="http://schemas.microsoft.com/office/drawing/2014/main" id="{2A95801D-6B40-6FD7-6294-9EFD160D1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Types of Matrices</a:t>
            </a:r>
            <a:endParaRPr lang="ar-JO" dirty="0"/>
          </a:p>
        </p:txBody>
      </p:sp>
      <p:sp>
        <p:nvSpPr>
          <p:cNvPr id="5" name="مربع نص 4">
            <a:extLst>
              <a:ext uri="{FF2B5EF4-FFF2-40B4-BE49-F238E27FC236}">
                <a16:creationId xmlns:a16="http://schemas.microsoft.com/office/drawing/2014/main" id="{3407A2E2-0F07-E6AF-E184-811D34BFF4F3}"/>
              </a:ext>
            </a:extLst>
          </p:cNvPr>
          <p:cNvSpPr txBox="1"/>
          <p:nvPr/>
        </p:nvSpPr>
        <p:spPr>
          <a:xfrm>
            <a:off x="1888699" y="3428999"/>
            <a:ext cx="499787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accent3"/>
                </a:solidFill>
              </a:rPr>
              <a:t>Systems of linear equations </a:t>
            </a:r>
            <a:r>
              <a:rPr lang="en-US" sz="2800" dirty="0"/>
              <a:t>can be represented with vectors</a:t>
            </a:r>
            <a:endParaRPr lang="ar-JO" sz="2800" dirty="0"/>
          </a:p>
        </p:txBody>
      </p:sp>
      <p:sp>
        <p:nvSpPr>
          <p:cNvPr id="6" name="مربع نص 5">
            <a:extLst>
              <a:ext uri="{FF2B5EF4-FFF2-40B4-BE49-F238E27FC236}">
                <a16:creationId xmlns:a16="http://schemas.microsoft.com/office/drawing/2014/main" id="{D67967EF-3EF8-1CC5-EEE4-B9415E8089A9}"/>
              </a:ext>
            </a:extLst>
          </p:cNvPr>
          <p:cNvSpPr txBox="1"/>
          <p:nvPr/>
        </p:nvSpPr>
        <p:spPr>
          <a:xfrm>
            <a:off x="3237085" y="2234252"/>
            <a:ext cx="212526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FF3300"/>
                </a:solidFill>
                <a:latin typeface="Cambria Math" panose="02040503050406030204" pitchFamily="18" charset="0"/>
              </a:rPr>
              <a:t>3x + y = 7</a:t>
            </a:r>
          </a:p>
          <a:p>
            <a:pPr algn="ctr"/>
            <a:r>
              <a:rPr lang="en-US" sz="2800" b="1" dirty="0">
                <a:solidFill>
                  <a:srgbClr val="FF3300"/>
                </a:solidFill>
                <a:latin typeface="Cambria Math" panose="02040503050406030204" pitchFamily="18" charset="0"/>
              </a:rPr>
              <a:t>X +2y = 4</a:t>
            </a:r>
            <a:endParaRPr lang="ar-JO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مربع نص 6">
                <a:extLst>
                  <a:ext uri="{FF2B5EF4-FFF2-40B4-BE49-F238E27FC236}">
                    <a16:creationId xmlns:a16="http://schemas.microsoft.com/office/drawing/2014/main" id="{E20BBD12-07E8-5F73-1B22-6B0CA9694545}"/>
                  </a:ext>
                </a:extLst>
              </p:cNvPr>
              <p:cNvSpPr txBox="1"/>
              <p:nvPr/>
            </p:nvSpPr>
            <p:spPr>
              <a:xfrm>
                <a:off x="3076327" y="4623746"/>
                <a:ext cx="2972289" cy="766813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:r>
                  <a:rPr lang="en-US" sz="3000" b="1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x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ar-JO" sz="3000" b="1" i="1" smtClean="0">
                            <a:solidFill>
                              <a:srgbClr val="FF33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ar-JO" sz="3000" b="1" i="1">
                                <a:solidFill>
                                  <a:srgbClr val="FF33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ar-JO" sz="3000" b="1" i="1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mr>
                          <m:mr>
                            <m:e>
                              <m:r>
                                <a:rPr lang="ar-JO" sz="3000" b="1" i="1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ar-JO" sz="3000" b="1" i="1" dirty="0">
                    <a:solidFill>
                      <a:srgbClr val="FF3300"/>
                    </a:solidFill>
                    <a:latin typeface="Cambria Math" panose="02040503050406030204" pitchFamily="18" charset="0"/>
                  </a:rPr>
                  <a:t> + </a:t>
                </a:r>
                <a:r>
                  <a:rPr lang="en-US" sz="3000" b="1" i="1" dirty="0">
                    <a:solidFill>
                      <a:srgbClr val="FF330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3000" b="1" i="1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Cambria Math" panose="02040503050406030204" pitchFamily="18" charset="0"/>
                  </a:rPr>
                  <a:t>y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ar-JO" sz="3000" b="1" i="1">
                            <a:solidFill>
                              <a:srgbClr val="FF33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ar-JO" sz="3000" b="1" i="1">
                                <a:solidFill>
                                  <a:srgbClr val="FF33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ar-JO" sz="3000" b="1" i="1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ar-JO" sz="3000" b="1" i="1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mr>
                        </m:m>
                      </m:e>
                    </m:d>
                    <m:r>
                      <a:rPr lang="en-US" sz="3000" b="1" i="1" smtClean="0">
                        <a:solidFill>
                          <a:srgbClr val="FF33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ar-JO" sz="3000" b="1" i="1">
                            <a:solidFill>
                              <a:srgbClr val="FF33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ar-JO" sz="3000" b="1" i="1">
                                <a:solidFill>
                                  <a:srgbClr val="FF33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ar-JO" sz="3000" b="1" i="1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𝟕</m:t>
                              </m:r>
                            </m:e>
                          </m:mr>
                          <m:mr>
                            <m:e>
                              <m:r>
                                <a:rPr lang="ar-JO" sz="3000" b="1" i="1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ar-JO" sz="3000" b="1" i="1" dirty="0">
                  <a:solidFill>
                    <a:srgbClr val="FF33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مربع نص 6">
                <a:extLst>
                  <a:ext uri="{FF2B5EF4-FFF2-40B4-BE49-F238E27FC236}">
                    <a16:creationId xmlns:a16="http://schemas.microsoft.com/office/drawing/2014/main" id="{E20BBD12-07E8-5F73-1B22-6B0CA96945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6327" y="4623746"/>
                <a:ext cx="2972289" cy="766813"/>
              </a:xfrm>
              <a:prstGeom prst="rect">
                <a:avLst/>
              </a:prstGeom>
              <a:blipFill>
                <a:blip r:embed="rId2"/>
                <a:stretch>
                  <a:fillRect l="-8008" b="-12698"/>
                </a:stretch>
              </a:blipFill>
            </p:spPr>
            <p:txBody>
              <a:bodyPr/>
              <a:lstStyle/>
              <a:p>
                <a:r>
                  <a:rPr lang="ar-J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5623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عنوان 1">
            <a:extLst>
              <a:ext uri="{FF2B5EF4-FFF2-40B4-BE49-F238E27FC236}">
                <a16:creationId xmlns:a16="http://schemas.microsoft.com/office/drawing/2014/main" id="{2DE903D3-3A91-3737-5852-58CF99EB6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Types of Matrices</a:t>
            </a:r>
            <a:endParaRPr lang="ar-JO" dirty="0"/>
          </a:p>
        </p:txBody>
      </p:sp>
      <p:sp>
        <p:nvSpPr>
          <p:cNvPr id="5" name="مربع نص 4">
            <a:extLst>
              <a:ext uri="{FF2B5EF4-FFF2-40B4-BE49-F238E27FC236}">
                <a16:creationId xmlns:a16="http://schemas.microsoft.com/office/drawing/2014/main" id="{AFAE6D70-6467-B385-FD43-61E6E0C4B6C4}"/>
              </a:ext>
            </a:extLst>
          </p:cNvPr>
          <p:cNvSpPr txBox="1"/>
          <p:nvPr/>
        </p:nvSpPr>
        <p:spPr>
          <a:xfrm>
            <a:off x="1888699" y="3428999"/>
            <a:ext cx="499787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accent3"/>
                </a:solidFill>
              </a:rPr>
              <a:t>Systems of linear equations </a:t>
            </a:r>
            <a:r>
              <a:rPr lang="en-US" sz="2800" dirty="0"/>
              <a:t>can be represented with vectors</a:t>
            </a:r>
            <a:endParaRPr lang="ar-JO" sz="2800" dirty="0"/>
          </a:p>
        </p:txBody>
      </p:sp>
      <p:sp>
        <p:nvSpPr>
          <p:cNvPr id="6" name="مربع نص 5">
            <a:extLst>
              <a:ext uri="{FF2B5EF4-FFF2-40B4-BE49-F238E27FC236}">
                <a16:creationId xmlns:a16="http://schemas.microsoft.com/office/drawing/2014/main" id="{4251D550-2AA1-AC4D-4E7D-361AB4DB09A4}"/>
              </a:ext>
            </a:extLst>
          </p:cNvPr>
          <p:cNvSpPr txBox="1"/>
          <p:nvPr/>
        </p:nvSpPr>
        <p:spPr>
          <a:xfrm>
            <a:off x="3237085" y="2234252"/>
            <a:ext cx="212526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FF3300"/>
                </a:solidFill>
                <a:latin typeface="Cambria Math" panose="02040503050406030204" pitchFamily="18" charset="0"/>
              </a:rPr>
              <a:t>3x + y = 7</a:t>
            </a:r>
          </a:p>
          <a:p>
            <a:pPr algn="ctr"/>
            <a:r>
              <a:rPr lang="en-US" sz="2800" b="1" dirty="0">
                <a:solidFill>
                  <a:srgbClr val="FF3300"/>
                </a:solidFill>
                <a:latin typeface="Cambria Math" panose="02040503050406030204" pitchFamily="18" charset="0"/>
              </a:rPr>
              <a:t>X +2y = 4</a:t>
            </a:r>
            <a:endParaRPr lang="ar-JO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مربع نص 6">
                <a:extLst>
                  <a:ext uri="{FF2B5EF4-FFF2-40B4-BE49-F238E27FC236}">
                    <a16:creationId xmlns:a16="http://schemas.microsoft.com/office/drawing/2014/main" id="{93043A33-913A-1FFE-8553-87913556B8E4}"/>
                  </a:ext>
                </a:extLst>
              </p:cNvPr>
              <p:cNvSpPr txBox="1"/>
              <p:nvPr/>
            </p:nvSpPr>
            <p:spPr>
              <a:xfrm>
                <a:off x="3076327" y="4623746"/>
                <a:ext cx="2972289" cy="766813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:r>
                  <a:rPr lang="en-US" sz="3000" b="1" dirty="0">
                    <a:solidFill>
                      <a:srgbClr val="FF3300"/>
                    </a:solidFill>
                  </a:rPr>
                  <a:t>x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ar-JO" sz="3000" b="1" i="1" smtClean="0">
                            <a:solidFill>
                              <a:srgbClr val="FF33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ar-JO" sz="3000" b="1" i="1">
                                <a:solidFill>
                                  <a:srgbClr val="FF33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ar-JO" sz="3000" b="1" i="1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mr>
                          <m:mr>
                            <m:e>
                              <m:r>
                                <a:rPr lang="ar-JO" sz="3000" b="1" i="1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ar-JO" sz="3000" b="1" i="1" dirty="0">
                    <a:solidFill>
                      <a:srgbClr val="FF3300"/>
                    </a:solidFill>
                    <a:latin typeface="Cambria Math" panose="02040503050406030204" pitchFamily="18" charset="0"/>
                  </a:rPr>
                  <a:t> + </a:t>
                </a:r>
                <a:r>
                  <a:rPr lang="en-US" sz="3000" b="1" i="1" dirty="0">
                    <a:solidFill>
                      <a:srgbClr val="FF3300"/>
                    </a:solidFill>
                    <a:latin typeface="Cambria Math" panose="02040503050406030204" pitchFamily="18" charset="0"/>
                  </a:rPr>
                  <a:t> y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ar-JO" sz="3000" b="1" i="1">
                            <a:solidFill>
                              <a:srgbClr val="FF33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ar-JO" sz="3000" b="1" i="1">
                                <a:solidFill>
                                  <a:srgbClr val="FF33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ar-JO" sz="3000" b="1" i="1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ar-JO" sz="3000" b="1" i="1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mr>
                        </m:m>
                      </m:e>
                    </m:d>
                    <m:r>
                      <a:rPr lang="en-US" sz="3000" b="1" i="1" smtClean="0">
                        <a:solidFill>
                          <a:srgbClr val="FF33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ar-JO" sz="3000" b="1" i="1">
                            <a:solidFill>
                              <a:srgbClr val="FF33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ar-JO" sz="3000" b="1" i="1">
                                <a:solidFill>
                                  <a:srgbClr val="FF33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ar-JO" sz="3000" b="1" i="1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𝟕</m:t>
                              </m:r>
                            </m:e>
                          </m:mr>
                          <m:mr>
                            <m:e>
                              <m:r>
                                <a:rPr lang="ar-JO" sz="3000" b="1" i="1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ar-JO" sz="3000" b="1" i="1" dirty="0">
                  <a:solidFill>
                    <a:srgbClr val="FF33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مربع نص 6">
                <a:extLst>
                  <a:ext uri="{FF2B5EF4-FFF2-40B4-BE49-F238E27FC236}">
                    <a16:creationId xmlns:a16="http://schemas.microsoft.com/office/drawing/2014/main" id="{93043A33-913A-1FFE-8553-87913556B8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6327" y="4623746"/>
                <a:ext cx="2972289" cy="766813"/>
              </a:xfrm>
              <a:prstGeom prst="rect">
                <a:avLst/>
              </a:prstGeom>
              <a:blipFill>
                <a:blip r:embed="rId2"/>
                <a:stretch>
                  <a:fillRect l="-8008" b="-12698"/>
                </a:stretch>
              </a:blipFill>
            </p:spPr>
            <p:txBody>
              <a:bodyPr/>
              <a:lstStyle/>
              <a:p>
                <a:r>
                  <a:rPr lang="ar-J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85739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عنوان 1">
            <a:extLst>
              <a:ext uri="{FF2B5EF4-FFF2-40B4-BE49-F238E27FC236}">
                <a16:creationId xmlns:a16="http://schemas.microsoft.com/office/drawing/2014/main" id="{EC548DA3-5A8C-D0E2-E8E5-098404E0A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Types of Matrices</a:t>
            </a:r>
            <a:endParaRPr lang="ar-JO" dirty="0"/>
          </a:p>
        </p:txBody>
      </p:sp>
      <p:sp>
        <p:nvSpPr>
          <p:cNvPr id="5" name="مربع نص 4">
            <a:extLst>
              <a:ext uri="{FF2B5EF4-FFF2-40B4-BE49-F238E27FC236}">
                <a16:creationId xmlns:a16="http://schemas.microsoft.com/office/drawing/2014/main" id="{4CAE1844-E4BB-B69D-4173-BD10B7C0E665}"/>
              </a:ext>
            </a:extLst>
          </p:cNvPr>
          <p:cNvSpPr txBox="1"/>
          <p:nvPr/>
        </p:nvSpPr>
        <p:spPr>
          <a:xfrm>
            <a:off x="1888699" y="3428999"/>
            <a:ext cx="499787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This is the </a:t>
            </a:r>
            <a:r>
              <a:rPr lang="en-US" sz="2800" dirty="0">
                <a:solidFill>
                  <a:srgbClr val="174ED5"/>
                </a:solidFill>
              </a:rPr>
              <a:t>vector form </a:t>
            </a:r>
            <a:r>
              <a:rPr lang="en-US" sz="2800" dirty="0"/>
              <a:t>of the linear system</a:t>
            </a:r>
            <a:endParaRPr lang="ar-JO" sz="2800" dirty="0"/>
          </a:p>
        </p:txBody>
      </p:sp>
      <p:sp>
        <p:nvSpPr>
          <p:cNvPr id="6" name="مربع نص 5">
            <a:extLst>
              <a:ext uri="{FF2B5EF4-FFF2-40B4-BE49-F238E27FC236}">
                <a16:creationId xmlns:a16="http://schemas.microsoft.com/office/drawing/2014/main" id="{A65431DF-9DCC-4255-04BC-28EC84C7B86C}"/>
              </a:ext>
            </a:extLst>
          </p:cNvPr>
          <p:cNvSpPr txBox="1"/>
          <p:nvPr/>
        </p:nvSpPr>
        <p:spPr>
          <a:xfrm>
            <a:off x="3237085" y="2234252"/>
            <a:ext cx="212526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FF3300"/>
                </a:solidFill>
                <a:latin typeface="Cambria Math" panose="02040503050406030204" pitchFamily="18" charset="0"/>
              </a:rPr>
              <a:t>3x + y = 7</a:t>
            </a:r>
          </a:p>
          <a:p>
            <a:pPr algn="ctr"/>
            <a:r>
              <a:rPr lang="en-US" sz="2800" b="1" dirty="0">
                <a:solidFill>
                  <a:srgbClr val="FF3300"/>
                </a:solidFill>
                <a:latin typeface="Cambria Math" panose="02040503050406030204" pitchFamily="18" charset="0"/>
              </a:rPr>
              <a:t>X +2y = 4</a:t>
            </a:r>
            <a:endParaRPr lang="ar-JO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مربع نص 6">
                <a:extLst>
                  <a:ext uri="{FF2B5EF4-FFF2-40B4-BE49-F238E27FC236}">
                    <a16:creationId xmlns:a16="http://schemas.microsoft.com/office/drawing/2014/main" id="{3854C59D-F9FE-08D8-3AFA-0E2EFDA31DFF}"/>
                  </a:ext>
                </a:extLst>
              </p:cNvPr>
              <p:cNvSpPr txBox="1"/>
              <p:nvPr/>
            </p:nvSpPr>
            <p:spPr>
              <a:xfrm>
                <a:off x="3076327" y="4623746"/>
                <a:ext cx="2972289" cy="766813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:r>
                  <a:rPr lang="en-US" sz="3000" b="1" dirty="0">
                    <a:solidFill>
                      <a:srgbClr val="FF3300"/>
                    </a:solidFill>
                  </a:rPr>
                  <a:t>x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ar-JO" sz="3000" b="1" i="1" smtClean="0">
                            <a:solidFill>
                              <a:srgbClr val="FF33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ar-JO" sz="3000" b="1" i="1">
                                <a:solidFill>
                                  <a:srgbClr val="FF33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ar-JO" sz="3000" b="1" i="1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mr>
                          <m:mr>
                            <m:e>
                              <m:r>
                                <a:rPr lang="ar-JO" sz="3000" b="1" i="1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ar-JO" sz="3000" b="1" i="1" dirty="0">
                    <a:solidFill>
                      <a:srgbClr val="FF3300"/>
                    </a:solidFill>
                    <a:latin typeface="Cambria Math" panose="02040503050406030204" pitchFamily="18" charset="0"/>
                  </a:rPr>
                  <a:t> + </a:t>
                </a:r>
                <a:r>
                  <a:rPr lang="en-US" sz="3000" b="1" i="1" dirty="0">
                    <a:solidFill>
                      <a:srgbClr val="FF3300"/>
                    </a:solidFill>
                    <a:latin typeface="Cambria Math" panose="02040503050406030204" pitchFamily="18" charset="0"/>
                  </a:rPr>
                  <a:t> y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ar-JO" sz="3000" b="1" i="1">
                            <a:solidFill>
                              <a:srgbClr val="FF33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ar-JO" sz="3000" b="1" i="1">
                                <a:solidFill>
                                  <a:srgbClr val="FF33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ar-JO" sz="3000" b="1" i="1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ar-JO" sz="3000" b="1" i="1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mr>
                        </m:m>
                      </m:e>
                    </m:d>
                    <m:r>
                      <a:rPr lang="en-US" sz="3000" b="1" i="1" smtClean="0">
                        <a:solidFill>
                          <a:srgbClr val="FF33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ar-JO" sz="3000" b="1" i="1">
                            <a:solidFill>
                              <a:srgbClr val="FF33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ar-JO" sz="3000" b="1" i="1">
                                <a:solidFill>
                                  <a:srgbClr val="FF33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ar-JO" sz="3000" b="1" i="1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𝟕</m:t>
                              </m:r>
                            </m:e>
                          </m:mr>
                          <m:mr>
                            <m:e>
                              <m:r>
                                <a:rPr lang="ar-JO" sz="3000" b="1" i="1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ar-JO" sz="3000" b="1" i="1" dirty="0">
                  <a:solidFill>
                    <a:srgbClr val="FF33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مربع نص 6">
                <a:extLst>
                  <a:ext uri="{FF2B5EF4-FFF2-40B4-BE49-F238E27FC236}">
                    <a16:creationId xmlns:a16="http://schemas.microsoft.com/office/drawing/2014/main" id="{3854C59D-F9FE-08D8-3AFA-0E2EFDA31D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6327" y="4623746"/>
                <a:ext cx="2972289" cy="766813"/>
              </a:xfrm>
              <a:prstGeom prst="rect">
                <a:avLst/>
              </a:prstGeom>
              <a:blipFill>
                <a:blip r:embed="rId2"/>
                <a:stretch>
                  <a:fillRect l="-8008" b="-12698"/>
                </a:stretch>
              </a:blipFill>
            </p:spPr>
            <p:txBody>
              <a:bodyPr/>
              <a:lstStyle/>
              <a:p>
                <a:r>
                  <a:rPr lang="ar-J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مستطيل 7">
            <a:extLst>
              <a:ext uri="{FF2B5EF4-FFF2-40B4-BE49-F238E27FC236}">
                <a16:creationId xmlns:a16="http://schemas.microsoft.com/office/drawing/2014/main" id="{D6CC2FA6-BF0E-D4BB-9CC6-5F853BED83EC}"/>
              </a:ext>
            </a:extLst>
          </p:cNvPr>
          <p:cNvSpPr/>
          <p:nvPr/>
        </p:nvSpPr>
        <p:spPr>
          <a:xfrm>
            <a:off x="2671763" y="4383106"/>
            <a:ext cx="3943350" cy="1246169"/>
          </a:xfrm>
          <a:prstGeom prst="rect">
            <a:avLst/>
          </a:prstGeom>
          <a:noFill/>
          <a:ln w="76200">
            <a:solidFill>
              <a:srgbClr val="174E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23287874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عنوان 1">
            <a:extLst>
              <a:ext uri="{FF2B5EF4-FFF2-40B4-BE49-F238E27FC236}">
                <a16:creationId xmlns:a16="http://schemas.microsoft.com/office/drawing/2014/main" id="{28D76410-A07C-B9FB-742C-62BE42C04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629" y="668049"/>
            <a:ext cx="8258175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Scalar Multiplication With Matrices</a:t>
            </a:r>
            <a:endParaRPr lang="ar-J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مربع نص 7">
                <a:extLst>
                  <a:ext uri="{FF2B5EF4-FFF2-40B4-BE49-F238E27FC236}">
                    <a16:creationId xmlns:a16="http://schemas.microsoft.com/office/drawing/2014/main" id="{67ED8789-9D3E-C38C-97FD-657F6C7CB2CB}"/>
                  </a:ext>
                </a:extLst>
              </p:cNvPr>
              <p:cNvSpPr txBox="1"/>
              <p:nvPr/>
            </p:nvSpPr>
            <p:spPr>
              <a:xfrm>
                <a:off x="3808600" y="2229196"/>
                <a:ext cx="1507741" cy="766813"/>
              </a:xfrm>
              <a:prstGeom prst="rect">
                <a:avLst/>
              </a:prstGeom>
              <a:noFill/>
            </p:spPr>
            <p:txBody>
              <a:bodyPr wrap="square" lIns="0" tIns="0" rIns="0" bIns="0" rtlCol="1">
                <a:spAutoFit/>
              </a:bodyPr>
              <a:lstStyle/>
              <a:p>
                <a:r>
                  <a:rPr lang="en-US" sz="3000" b="1" dirty="0">
                    <a:solidFill>
                      <a:srgbClr val="FF3300"/>
                    </a:solidFill>
                  </a:rPr>
                  <a:t>2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ar-JO" sz="3000" b="1" i="1" smtClean="0">
                            <a:solidFill>
                              <a:srgbClr val="FF33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ar-JO" sz="3000" b="1" i="1">
                                <a:solidFill>
                                  <a:srgbClr val="FF33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ar-JO" sz="3000" b="1" i="1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ar-JO" sz="3000" b="1" i="1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mr>
                          <m:mr>
                            <m:e>
                              <m:r>
                                <a:rPr lang="ar-JO" sz="3000" b="1" i="1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  <m:e>
                              <m:r>
                                <a:rPr lang="ar-JO" sz="3000" b="1" i="1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ar-JO" sz="3000" b="1" i="1" dirty="0">
                  <a:solidFill>
                    <a:srgbClr val="FF33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مربع نص 7">
                <a:extLst>
                  <a:ext uri="{FF2B5EF4-FFF2-40B4-BE49-F238E27FC236}">
                    <a16:creationId xmlns:a16="http://schemas.microsoft.com/office/drawing/2014/main" id="{67ED8789-9D3E-C38C-97FD-657F6C7CB2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600" y="2229196"/>
                <a:ext cx="1507741" cy="766813"/>
              </a:xfrm>
              <a:prstGeom prst="rect">
                <a:avLst/>
              </a:prstGeom>
              <a:blipFill>
                <a:blip r:embed="rId2"/>
                <a:stretch>
                  <a:fillRect l="-15789" b="-12800"/>
                </a:stretch>
              </a:blipFill>
            </p:spPr>
            <p:txBody>
              <a:bodyPr/>
              <a:lstStyle/>
              <a:p>
                <a:r>
                  <a:rPr lang="ar-J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مربع نص 1">
                <a:extLst>
                  <a:ext uri="{FF2B5EF4-FFF2-40B4-BE49-F238E27FC236}">
                    <a16:creationId xmlns:a16="http://schemas.microsoft.com/office/drawing/2014/main" id="{799AE590-BE1B-AB1C-2424-D28177F723D0}"/>
                  </a:ext>
                </a:extLst>
              </p:cNvPr>
              <p:cNvSpPr txBox="1"/>
              <p:nvPr/>
            </p:nvSpPr>
            <p:spPr>
              <a:xfrm>
                <a:off x="3808599" y="4791493"/>
                <a:ext cx="1507741" cy="769826"/>
              </a:xfrm>
              <a:prstGeom prst="rect">
                <a:avLst/>
              </a:prstGeom>
              <a:noFill/>
            </p:spPr>
            <p:txBody>
              <a:bodyPr wrap="squar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ar-JO" sz="3000" b="1" i="1" smtClean="0">
                              <a:solidFill>
                                <a:srgbClr val="FF33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JO" sz="3000" b="1" i="1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ar-JO" sz="3000" b="1" i="1" smtClean="0">
                                    <a:solidFill>
                                      <a:srgbClr val="FF33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ar-JO" sz="3000" b="1" i="1" smtClean="0">
                                    <a:solidFill>
                                      <a:srgbClr val="FF3300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e>
                            </m:mr>
                            <m:mr>
                              <m:e>
                                <m:r>
                                  <a:rPr lang="ar-JO" sz="3000" b="1" i="1" smtClean="0">
                                    <a:solidFill>
                                      <a:srgbClr val="FF3300"/>
                                    </a:solidFill>
                                    <a:latin typeface="Cambria Math" panose="02040503050406030204" pitchFamily="18" charset="0"/>
                                  </a:rPr>
                                  <m:t>𝟔</m:t>
                                </m:r>
                              </m:e>
                              <m:e>
                                <m:r>
                                  <a:rPr lang="ar-JO" sz="3000" b="1" i="1" smtClean="0">
                                    <a:solidFill>
                                      <a:srgbClr val="FF3300"/>
                                    </a:solidFill>
                                    <a:latin typeface="Cambria Math" panose="02040503050406030204" pitchFamily="18" charset="0"/>
                                  </a:rPr>
                                  <m:t>𝟖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ar-JO" sz="3000" b="1" i="1" dirty="0">
                  <a:solidFill>
                    <a:srgbClr val="FF33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مربع نص 1">
                <a:extLst>
                  <a:ext uri="{FF2B5EF4-FFF2-40B4-BE49-F238E27FC236}">
                    <a16:creationId xmlns:a16="http://schemas.microsoft.com/office/drawing/2014/main" id="{799AE590-BE1B-AB1C-2424-D28177F723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599" y="4791493"/>
                <a:ext cx="1507741" cy="7698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ar-J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سهم: لأسفل 2">
            <a:extLst>
              <a:ext uri="{FF2B5EF4-FFF2-40B4-BE49-F238E27FC236}">
                <a16:creationId xmlns:a16="http://schemas.microsoft.com/office/drawing/2014/main" id="{4E421424-C771-B56A-3629-8C4520588A42}"/>
              </a:ext>
            </a:extLst>
          </p:cNvPr>
          <p:cNvSpPr/>
          <p:nvPr/>
        </p:nvSpPr>
        <p:spPr>
          <a:xfrm>
            <a:off x="4247733" y="3231593"/>
            <a:ext cx="629472" cy="1554720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JO"/>
          </a:p>
        </p:txBody>
      </p:sp>
      <p:sp>
        <p:nvSpPr>
          <p:cNvPr id="9" name="مربع نص 8">
            <a:extLst>
              <a:ext uri="{FF2B5EF4-FFF2-40B4-BE49-F238E27FC236}">
                <a16:creationId xmlns:a16="http://schemas.microsoft.com/office/drawing/2014/main" id="{B1C6FAA3-E6F8-DB17-8556-E6841A708BD7}"/>
              </a:ext>
            </a:extLst>
          </p:cNvPr>
          <p:cNvSpPr txBox="1"/>
          <p:nvPr/>
        </p:nvSpPr>
        <p:spPr>
          <a:xfrm>
            <a:off x="1770639" y="3300412"/>
            <a:ext cx="558366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when multiplying a </a:t>
            </a:r>
            <a:r>
              <a:rPr lang="en-US" sz="2800" dirty="0">
                <a:solidFill>
                  <a:schemeClr val="accent3"/>
                </a:solidFill>
              </a:rPr>
              <a:t>matrix by a scalar </a:t>
            </a:r>
            <a:r>
              <a:rPr lang="en-US" sz="2800" dirty="0"/>
              <a:t>we multiply each entry by the scalar</a:t>
            </a:r>
            <a:endParaRPr lang="ar-JO" sz="2800" dirty="0"/>
          </a:p>
        </p:txBody>
      </p:sp>
    </p:spTree>
    <p:extLst>
      <p:ext uri="{BB962C8B-B14F-4D97-AF65-F5344CB8AC3E}">
        <p14:creationId xmlns:p14="http://schemas.microsoft.com/office/powerpoint/2010/main" val="6625341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عنوان 1">
            <a:extLst>
              <a:ext uri="{FF2B5EF4-FFF2-40B4-BE49-F238E27FC236}">
                <a16:creationId xmlns:a16="http://schemas.microsoft.com/office/drawing/2014/main" id="{CD6906B7-5B92-4AC1-D956-8440F4EFE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629" y="668049"/>
            <a:ext cx="7873234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Performing Matrix Addition and Subtracting</a:t>
            </a:r>
            <a:endParaRPr lang="ar-J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مربع نص 5">
                <a:extLst>
                  <a:ext uri="{FF2B5EF4-FFF2-40B4-BE49-F238E27FC236}">
                    <a16:creationId xmlns:a16="http://schemas.microsoft.com/office/drawing/2014/main" id="{8D074784-A987-1A73-3E37-C10B9A086193}"/>
                  </a:ext>
                </a:extLst>
              </p:cNvPr>
              <p:cNvSpPr txBox="1"/>
              <p:nvPr/>
            </p:nvSpPr>
            <p:spPr>
              <a:xfrm>
                <a:off x="2230525" y="2196255"/>
                <a:ext cx="4663888" cy="769826"/>
              </a:xfrm>
              <a:prstGeom prst="rect">
                <a:avLst/>
              </a:prstGeom>
              <a:noFill/>
            </p:spPr>
            <p:txBody>
              <a:bodyPr wrap="squar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ar-JO" sz="3000" b="1" i="1" smtClean="0">
                              <a:solidFill>
                                <a:srgbClr val="FF33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ar-JO" sz="3000" b="1" i="1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ar-JO" sz="3000" b="1" i="1" smtClean="0">
                                    <a:solidFill>
                                      <a:srgbClr val="FF33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ar-JO" sz="3000" b="1" i="1" smtClean="0">
                                    <a:solidFill>
                                      <a:srgbClr val="FF33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ar-JO" sz="3000" b="1" i="1" smtClean="0">
                                    <a:solidFill>
                                      <a:srgbClr val="FF3300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</m:mr>
                            <m:mr>
                              <m:e>
                                <m:r>
                                  <a:rPr lang="ar-JO" sz="3000" b="1" i="1" smtClean="0">
                                    <a:solidFill>
                                      <a:srgbClr val="FF3300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e>
                              <m:e>
                                <m:r>
                                  <a:rPr lang="ar-JO" sz="3000" b="1" i="1" smtClean="0">
                                    <a:solidFill>
                                      <a:srgbClr val="FF3300"/>
                                    </a:solidFill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e>
                              <m:e>
                                <m:r>
                                  <a:rPr lang="ar-JO" sz="3000" b="1" i="1" smtClean="0">
                                    <a:solidFill>
                                      <a:srgbClr val="FF3300"/>
                                    </a:solidFill>
                                    <a:latin typeface="Cambria Math" panose="02040503050406030204" pitchFamily="18" charset="0"/>
                                  </a:rPr>
                                  <m:t>𝟔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3000" b="1" i="1" smtClean="0">
                          <a:solidFill>
                            <a:srgbClr val="FF33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ar-JO" sz="3000" b="1" i="1">
                              <a:solidFill>
                                <a:srgbClr val="FF33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ar-JO" sz="3000" b="1" i="1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ar-JO" sz="3000" b="1" i="1" smtClean="0">
                                    <a:solidFill>
                                      <a:srgbClr val="FF3300"/>
                                    </a:solidFill>
                                    <a:latin typeface="Cambria Math" panose="02040503050406030204" pitchFamily="18" charset="0"/>
                                  </a:rPr>
                                  <m:t>𝟕</m:t>
                                </m:r>
                              </m:e>
                              <m:e>
                                <m:r>
                                  <a:rPr lang="ar-JO" sz="3000" b="1" i="1" smtClean="0">
                                    <a:solidFill>
                                      <a:srgbClr val="FF3300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  <m:e>
                                <m:r>
                                  <a:rPr lang="ar-JO" sz="3000" b="1" i="1" smtClean="0">
                                    <a:solidFill>
                                      <a:srgbClr val="FF33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ar-JO" sz="3000" b="1" i="1" smtClean="0">
                                    <a:solidFill>
                                      <a:srgbClr val="FF3300"/>
                                    </a:solidFill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e>
                              <m:e>
                                <m:r>
                                  <a:rPr lang="ar-JO" sz="3000" b="1" i="1" smtClean="0">
                                    <a:solidFill>
                                      <a:srgbClr val="FF3300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  <m:e>
                                <m:r>
                                  <a:rPr lang="ar-JO" sz="3000" b="1" i="1" smtClean="0">
                                    <a:solidFill>
                                      <a:srgbClr val="FF33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ar-JO" sz="3000" b="1" i="1" smtClean="0">
                                    <a:solidFill>
                                      <a:srgbClr val="FF33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ar-JO" sz="3000" b="1" i="1" dirty="0">
                  <a:solidFill>
                    <a:srgbClr val="FF33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مربع نص 5">
                <a:extLst>
                  <a:ext uri="{FF2B5EF4-FFF2-40B4-BE49-F238E27FC236}">
                    <a16:creationId xmlns:a16="http://schemas.microsoft.com/office/drawing/2014/main" id="{8D074784-A987-1A73-3E37-C10B9A0861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0525" y="2196255"/>
                <a:ext cx="4663888" cy="7698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ar-J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مربع نص 8">
            <a:extLst>
              <a:ext uri="{FF2B5EF4-FFF2-40B4-BE49-F238E27FC236}">
                <a16:creationId xmlns:a16="http://schemas.microsoft.com/office/drawing/2014/main" id="{2E9F6F8B-4384-C0D0-4C3D-26AB71665DB8}"/>
              </a:ext>
            </a:extLst>
          </p:cNvPr>
          <p:cNvSpPr txBox="1"/>
          <p:nvPr/>
        </p:nvSpPr>
        <p:spPr>
          <a:xfrm>
            <a:off x="1770639" y="3300412"/>
            <a:ext cx="558366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For matrices to be added together they must have </a:t>
            </a:r>
            <a:r>
              <a:rPr lang="en-US" sz="2800" dirty="0">
                <a:solidFill>
                  <a:schemeClr val="accent3"/>
                </a:solidFill>
              </a:rPr>
              <a:t>identical dimensions</a:t>
            </a:r>
            <a:endParaRPr lang="ar-JO" sz="2800" dirty="0"/>
          </a:p>
        </p:txBody>
      </p:sp>
    </p:spTree>
    <p:extLst>
      <p:ext uri="{BB962C8B-B14F-4D97-AF65-F5344CB8AC3E}">
        <p14:creationId xmlns:p14="http://schemas.microsoft.com/office/powerpoint/2010/main" val="30525941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عنوان 1">
            <a:extLst>
              <a:ext uri="{FF2B5EF4-FFF2-40B4-BE49-F238E27FC236}">
                <a16:creationId xmlns:a16="http://schemas.microsoft.com/office/drawing/2014/main" id="{9889DD5E-226E-BFE0-393B-A6D3F279A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629" y="668049"/>
            <a:ext cx="7873234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Performing Matrix Addition and Subtracting</a:t>
            </a:r>
            <a:endParaRPr lang="ar-J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مربع نص 4">
                <a:extLst>
                  <a:ext uri="{FF2B5EF4-FFF2-40B4-BE49-F238E27FC236}">
                    <a16:creationId xmlns:a16="http://schemas.microsoft.com/office/drawing/2014/main" id="{C9418E68-8832-E7B5-8335-544FBC98B9AD}"/>
                  </a:ext>
                </a:extLst>
              </p:cNvPr>
              <p:cNvSpPr txBox="1"/>
              <p:nvPr/>
            </p:nvSpPr>
            <p:spPr>
              <a:xfrm>
                <a:off x="2230525" y="2196255"/>
                <a:ext cx="4663888" cy="769826"/>
              </a:xfrm>
              <a:prstGeom prst="rect">
                <a:avLst/>
              </a:prstGeom>
              <a:noFill/>
            </p:spPr>
            <p:txBody>
              <a:bodyPr wrap="squar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ar-JO" sz="3000" b="1" i="1" smtClean="0">
                              <a:solidFill>
                                <a:srgbClr val="FF33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ar-JO" sz="3000" b="1" i="1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ar-JO" sz="3000" b="1" i="1" smtClean="0">
                                    <a:solidFill>
                                      <a:srgbClr val="FF33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ar-JO" sz="3000" b="1" i="1" smtClean="0">
                                    <a:solidFill>
                                      <a:srgbClr val="FF33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ar-JO" sz="3000" b="1" i="1" smtClean="0">
                                    <a:solidFill>
                                      <a:srgbClr val="FF3300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</m:mr>
                            <m:mr>
                              <m:e>
                                <m:r>
                                  <a:rPr lang="ar-JO" sz="3000" b="1" i="1" smtClean="0">
                                    <a:solidFill>
                                      <a:srgbClr val="FF3300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e>
                              <m:e>
                                <m:r>
                                  <a:rPr lang="ar-JO" sz="3000" b="1" i="1" smtClean="0">
                                    <a:solidFill>
                                      <a:srgbClr val="FF3300"/>
                                    </a:solidFill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e>
                              <m:e>
                                <m:r>
                                  <a:rPr lang="ar-JO" sz="3000" b="1" i="1" smtClean="0">
                                    <a:solidFill>
                                      <a:srgbClr val="FF3300"/>
                                    </a:solidFill>
                                    <a:latin typeface="Cambria Math" panose="02040503050406030204" pitchFamily="18" charset="0"/>
                                  </a:rPr>
                                  <m:t>𝟔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3000" b="1" i="1" smtClean="0">
                          <a:solidFill>
                            <a:srgbClr val="FF33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ar-JO" sz="3000" b="1" i="1">
                              <a:solidFill>
                                <a:srgbClr val="FF33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ar-JO" sz="3000" b="1" i="1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ar-JO" sz="3000" b="1" i="1" smtClean="0">
                                    <a:solidFill>
                                      <a:srgbClr val="FF3300"/>
                                    </a:solidFill>
                                    <a:latin typeface="Cambria Math" panose="02040503050406030204" pitchFamily="18" charset="0"/>
                                  </a:rPr>
                                  <m:t>𝟕</m:t>
                                </m:r>
                              </m:e>
                              <m:e>
                                <m:r>
                                  <a:rPr lang="ar-JO" sz="3000" b="1" i="1" smtClean="0">
                                    <a:solidFill>
                                      <a:srgbClr val="FF3300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  <m:e>
                                <m:r>
                                  <a:rPr lang="ar-JO" sz="3000" b="1" i="1" smtClean="0">
                                    <a:solidFill>
                                      <a:srgbClr val="FF33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ar-JO" sz="3000" b="1" i="1" smtClean="0">
                                    <a:solidFill>
                                      <a:srgbClr val="FF3300"/>
                                    </a:solidFill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e>
                              <m:e>
                                <m:r>
                                  <a:rPr lang="ar-JO" sz="3000" b="1" i="1" smtClean="0">
                                    <a:solidFill>
                                      <a:srgbClr val="FF3300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  <m:e>
                                <m:r>
                                  <a:rPr lang="ar-JO" sz="3000" b="1" i="1" smtClean="0">
                                    <a:solidFill>
                                      <a:srgbClr val="FF33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ar-JO" sz="3000" b="1" i="1" smtClean="0">
                                    <a:solidFill>
                                      <a:srgbClr val="FF33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ar-JO" sz="3000" b="1" i="1" dirty="0">
                  <a:solidFill>
                    <a:srgbClr val="FF33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مربع نص 4">
                <a:extLst>
                  <a:ext uri="{FF2B5EF4-FFF2-40B4-BE49-F238E27FC236}">
                    <a16:creationId xmlns:a16="http://schemas.microsoft.com/office/drawing/2014/main" id="{C9418E68-8832-E7B5-8335-544FBC98B9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0525" y="2196255"/>
                <a:ext cx="4663888" cy="7698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ar-J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مربع نص 5">
            <a:extLst>
              <a:ext uri="{FF2B5EF4-FFF2-40B4-BE49-F238E27FC236}">
                <a16:creationId xmlns:a16="http://schemas.microsoft.com/office/drawing/2014/main" id="{C0A3EC9B-7EFE-276E-FF09-87E573480E69}"/>
              </a:ext>
            </a:extLst>
          </p:cNvPr>
          <p:cNvSpPr txBox="1"/>
          <p:nvPr/>
        </p:nvSpPr>
        <p:spPr>
          <a:xfrm>
            <a:off x="1770639" y="3300412"/>
            <a:ext cx="558366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Each entry in the new matrix is the </a:t>
            </a:r>
            <a:r>
              <a:rPr lang="en-US" sz="2800" dirty="0">
                <a:solidFill>
                  <a:srgbClr val="174ED5"/>
                </a:solidFill>
              </a:rPr>
              <a:t>sum of the corresponding entries</a:t>
            </a:r>
            <a:endParaRPr lang="ar-JO" sz="2800" dirty="0">
              <a:solidFill>
                <a:srgbClr val="174ED5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مربع نص 7">
                <a:extLst>
                  <a:ext uri="{FF2B5EF4-FFF2-40B4-BE49-F238E27FC236}">
                    <a16:creationId xmlns:a16="http://schemas.microsoft.com/office/drawing/2014/main" id="{8E51B39D-5ED5-DA54-3BE2-834F1F977930}"/>
                  </a:ext>
                </a:extLst>
              </p:cNvPr>
              <p:cNvSpPr txBox="1"/>
              <p:nvPr/>
            </p:nvSpPr>
            <p:spPr>
              <a:xfrm>
                <a:off x="2947476" y="4679344"/>
                <a:ext cx="3229986" cy="9140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000" b="1" dirty="0">
                    <a:solidFill>
                      <a:srgbClr val="FF3300"/>
                    </a:solidFill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ar-JO" sz="3000" b="1" i="1" smtClean="0">
                            <a:solidFill>
                              <a:srgbClr val="FF33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ar-JO" sz="3000" b="1" i="1" smtClean="0">
                                <a:solidFill>
                                  <a:srgbClr val="FF33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/>
                            <m:e/>
                            <m:e/>
                          </m:mr>
                          <m:mr>
                            <m:e/>
                            <m:e/>
                            <m:e/>
                          </m:mr>
                        </m:m>
                      </m:e>
                    </m:d>
                  </m:oMath>
                </a14:m>
                <a:endParaRPr lang="ar-JO" sz="3000" dirty="0"/>
              </a:p>
            </p:txBody>
          </p:sp>
        </mc:Choice>
        <mc:Fallback xmlns="">
          <p:sp>
            <p:nvSpPr>
              <p:cNvPr id="8" name="مربع نص 7">
                <a:extLst>
                  <a:ext uri="{FF2B5EF4-FFF2-40B4-BE49-F238E27FC236}">
                    <a16:creationId xmlns:a16="http://schemas.microsoft.com/office/drawing/2014/main" id="{8E51B39D-5ED5-DA54-3BE2-834F1F9779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7476" y="4679344"/>
                <a:ext cx="3229986" cy="914033"/>
              </a:xfrm>
              <a:prstGeom prst="rect">
                <a:avLst/>
              </a:prstGeom>
              <a:blipFill>
                <a:blip r:embed="rId3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ar-J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7070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BDCBC944-C18C-308F-8071-AF29D70CC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25563"/>
          </a:xfrm>
        </p:spPr>
        <p:txBody>
          <a:bodyPr>
            <a:normAutofit/>
          </a:bodyPr>
          <a:lstStyle/>
          <a:p>
            <a:r>
              <a:rPr lang="en-US" dirty="0"/>
              <a:t>System of linear equations</a:t>
            </a:r>
            <a:endParaRPr lang="ar-JO" dirty="0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3714628B-9736-24B3-1D88-AE77540CF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50" y="2253875"/>
            <a:ext cx="3343275" cy="163232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rgbClr val="FF3300"/>
                </a:solidFill>
              </a:rPr>
              <a:t>7x + 5y – 3z = 16</a:t>
            </a:r>
          </a:p>
          <a:p>
            <a:pPr marL="0" indent="0">
              <a:buNone/>
            </a:pPr>
            <a:r>
              <a:rPr lang="en-US" sz="3200" b="1" dirty="0">
                <a:solidFill>
                  <a:srgbClr val="FF3300"/>
                </a:solidFill>
              </a:rPr>
              <a:t>3x – 5y + 2z = -8</a:t>
            </a:r>
          </a:p>
          <a:p>
            <a:pPr marL="0" indent="0">
              <a:buNone/>
            </a:pPr>
            <a:r>
              <a:rPr lang="en-US" sz="3200" b="1" dirty="0">
                <a:solidFill>
                  <a:srgbClr val="FF3300"/>
                </a:solidFill>
              </a:rPr>
              <a:t>5x + 3y – 7z = 0</a:t>
            </a:r>
            <a:endParaRPr lang="ar-JO" sz="3200" b="1" dirty="0">
              <a:solidFill>
                <a:srgbClr val="FF33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مربع نص 10">
                <a:extLst>
                  <a:ext uri="{FF2B5EF4-FFF2-40B4-BE49-F238E27FC236}">
                    <a16:creationId xmlns:a16="http://schemas.microsoft.com/office/drawing/2014/main" id="{92E1BF84-C70E-DE80-880F-CE65254B22B3}"/>
                  </a:ext>
                </a:extLst>
              </p:cNvPr>
              <p:cNvSpPr txBox="1"/>
              <p:nvPr/>
            </p:nvSpPr>
            <p:spPr>
              <a:xfrm>
                <a:off x="857250" y="4475844"/>
                <a:ext cx="3208442" cy="1197379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ar-JO" sz="3000" b="1" i="1">
                              <a:solidFill>
                                <a:srgbClr val="FF33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JO" sz="3000" b="1" i="1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JO" sz="3000" b="1" i="1">
                                        <a:solidFill>
                                          <a:srgbClr val="FF33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ar-JO" sz="3000" b="1">
                                          <a:solidFill>
                                            <a:srgbClr val="FF33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e>
                                    <m:e>
                                      <m:r>
                                        <a:rPr lang="ar-JO" sz="3000" b="1">
                                          <a:solidFill>
                                            <a:srgbClr val="FF33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JO" sz="3000" b="1" i="1">
                                        <a:solidFill>
                                          <a:srgbClr val="FF33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ar-JO" sz="3000" b="1">
                                          <a:solidFill>
                                            <a:srgbClr val="FF33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m:rPr>
                                          <m:brk m:alnAt="7"/>
                                        </m:rPr>
                                        <a:rPr lang="ar-JO" sz="3000" b="1">
                                          <a:solidFill>
                                            <a:srgbClr val="FF33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  <m:e>
                                      <m:r>
                                        <a:rPr lang="ar-JO" sz="3000" b="1">
                                          <a:solidFill>
                                            <a:srgbClr val="FF33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16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JO" sz="3000" b="1" i="1">
                                        <a:solidFill>
                                          <a:srgbClr val="FF33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ar-JO" sz="3000" b="1">
                                          <a:solidFill>
                                            <a:srgbClr val="FF33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  <m:e>
                                      <m:r>
                                        <a:rPr lang="ar-JO" sz="3000" b="1">
                                          <a:solidFill>
                                            <a:srgbClr val="FF33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ar-JO" sz="3000" b="1">
                                          <a:solidFill>
                                            <a:srgbClr val="FF33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ar-JO" sz="3000" b="1">
                                          <a:solidFill>
                                            <a:srgbClr val="FF33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  <m:e>
                                      <m:r>
                                        <a:rPr lang="ar-JO" sz="3000" b="1">
                                          <a:solidFill>
                                            <a:srgbClr val="FF33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JO" sz="3000" b="1" i="1">
                                        <a:solidFill>
                                          <a:srgbClr val="FF33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ar-JO" sz="3000" b="1">
                                          <a:solidFill>
                                            <a:srgbClr val="FF33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ar-JO" sz="3000" b="1">
                                          <a:solidFill>
                                            <a:srgbClr val="FF33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ar-JO" sz="3000" b="1">
                                          <a:solidFill>
                                            <a:srgbClr val="FF33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8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ar-JO" sz="3000" b="1">
                                          <a:solidFill>
                                            <a:srgbClr val="FF33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e>
                                    <m:e>
                                      <m:r>
                                        <a:rPr lang="ar-JO" sz="3000" b="1">
                                          <a:solidFill>
                                            <a:srgbClr val="FF33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ar-JO" sz="3000" b="1" dirty="0">
                  <a:solidFill>
                    <a:srgbClr val="FF3300"/>
                  </a:solidFill>
                </a:endParaRPr>
              </a:p>
            </p:txBody>
          </p:sp>
        </mc:Choice>
        <mc:Fallback xmlns="">
          <p:sp>
            <p:nvSpPr>
              <p:cNvPr id="11" name="مربع نص 10">
                <a:extLst>
                  <a:ext uri="{FF2B5EF4-FFF2-40B4-BE49-F238E27FC236}">
                    <a16:creationId xmlns:a16="http://schemas.microsoft.com/office/drawing/2014/main" id="{92E1BF84-C70E-DE80-880F-CE65254B22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250" y="4475844"/>
                <a:ext cx="3208442" cy="119737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ar-J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مربع نص 13">
            <a:extLst>
              <a:ext uri="{FF2B5EF4-FFF2-40B4-BE49-F238E27FC236}">
                <a16:creationId xmlns:a16="http://schemas.microsoft.com/office/drawing/2014/main" id="{DA047848-BDC9-6540-C17A-CE9A8D7A6A9B}"/>
              </a:ext>
            </a:extLst>
          </p:cNvPr>
          <p:cNvSpPr txBox="1"/>
          <p:nvPr/>
        </p:nvSpPr>
        <p:spPr>
          <a:xfrm>
            <a:off x="857250" y="5805667"/>
            <a:ext cx="32084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Augmented matrix</a:t>
            </a:r>
            <a:endParaRPr lang="ar-JO" sz="2800" dirty="0"/>
          </a:p>
        </p:txBody>
      </p:sp>
      <p:sp>
        <p:nvSpPr>
          <p:cNvPr id="15" name="سهم: لأسفل 14">
            <a:extLst>
              <a:ext uri="{FF2B5EF4-FFF2-40B4-BE49-F238E27FC236}">
                <a16:creationId xmlns:a16="http://schemas.microsoft.com/office/drawing/2014/main" id="{BEF2045E-152E-BE0A-CDB4-72D5C8363CFC}"/>
              </a:ext>
            </a:extLst>
          </p:cNvPr>
          <p:cNvSpPr/>
          <p:nvPr/>
        </p:nvSpPr>
        <p:spPr>
          <a:xfrm>
            <a:off x="2071687" y="3886200"/>
            <a:ext cx="457200" cy="5896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24291930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عنوان 1">
            <a:extLst>
              <a:ext uri="{FF2B5EF4-FFF2-40B4-BE49-F238E27FC236}">
                <a16:creationId xmlns:a16="http://schemas.microsoft.com/office/drawing/2014/main" id="{7D7A442D-75EB-2967-52C8-CD43CBE48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629" y="668049"/>
            <a:ext cx="7873234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Performing Matrix Addition and Subtracting</a:t>
            </a:r>
            <a:endParaRPr lang="ar-J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مربع نص 4">
                <a:extLst>
                  <a:ext uri="{FF2B5EF4-FFF2-40B4-BE49-F238E27FC236}">
                    <a16:creationId xmlns:a16="http://schemas.microsoft.com/office/drawing/2014/main" id="{44A4DAD2-C2A6-C215-0CD0-037560011033}"/>
                  </a:ext>
                </a:extLst>
              </p:cNvPr>
              <p:cNvSpPr txBox="1"/>
              <p:nvPr/>
            </p:nvSpPr>
            <p:spPr>
              <a:xfrm>
                <a:off x="2230525" y="2196255"/>
                <a:ext cx="4663888" cy="769826"/>
              </a:xfrm>
              <a:prstGeom prst="rect">
                <a:avLst/>
              </a:prstGeom>
              <a:noFill/>
            </p:spPr>
            <p:txBody>
              <a:bodyPr wrap="squar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ar-JO" sz="3000" b="1" i="1" smtClean="0">
                              <a:solidFill>
                                <a:srgbClr val="FF33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ar-JO" sz="3000" b="1" i="1" smtClean="0">
                                  <a:solidFill>
                                    <a:srgbClr val="8D7FF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ar-JO" sz="3000" b="1" i="1" smtClean="0">
                                    <a:solidFill>
                                      <a:srgbClr val="8D7FF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ar-JO" sz="3000" b="1" i="1" smtClean="0">
                                    <a:solidFill>
                                      <a:srgbClr val="8D7FF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ar-JO" sz="3000" b="1" i="1" smtClean="0">
                                    <a:solidFill>
                                      <a:srgbClr val="8D7FF1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</m:mr>
                            <m:mr>
                              <m:e>
                                <m:r>
                                  <a:rPr lang="ar-JO" sz="3000" b="1" i="1" smtClean="0">
                                    <a:solidFill>
                                      <a:srgbClr val="8D7FF1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e>
                              <m:e>
                                <m:r>
                                  <a:rPr lang="ar-JO" sz="3000" b="1" i="1" smtClean="0">
                                    <a:solidFill>
                                      <a:srgbClr val="8D7FF1"/>
                                    </a:solidFill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e>
                              <m:e>
                                <m:r>
                                  <a:rPr lang="ar-JO" sz="3000" b="1" i="1" smtClean="0">
                                    <a:solidFill>
                                      <a:srgbClr val="8D7FF1"/>
                                    </a:solidFill>
                                    <a:latin typeface="Cambria Math" panose="02040503050406030204" pitchFamily="18" charset="0"/>
                                  </a:rPr>
                                  <m:t>𝟔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3000" b="1" i="1" smtClean="0">
                          <a:solidFill>
                            <a:srgbClr val="FF33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ar-JO" sz="3000" b="1" i="1">
                              <a:solidFill>
                                <a:srgbClr val="FF33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ar-JO" sz="3000" b="1" i="1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ar-JO" sz="3000" b="1" i="1" smtClean="0">
                                    <a:solidFill>
                                      <a:srgbClr val="FF3300"/>
                                    </a:solidFill>
                                    <a:latin typeface="Cambria Math" panose="02040503050406030204" pitchFamily="18" charset="0"/>
                                  </a:rPr>
                                  <m:t>𝟕</m:t>
                                </m:r>
                              </m:e>
                              <m:e>
                                <m:r>
                                  <a:rPr lang="ar-JO" sz="3000" b="1" i="1" smtClean="0">
                                    <a:solidFill>
                                      <a:srgbClr val="FF3300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  <m:e>
                                <m:r>
                                  <a:rPr lang="ar-JO" sz="3000" b="1" i="1" smtClean="0">
                                    <a:solidFill>
                                      <a:srgbClr val="FF33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ar-JO" sz="3000" b="1" i="1" smtClean="0">
                                    <a:solidFill>
                                      <a:srgbClr val="FF3300"/>
                                    </a:solidFill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e>
                              <m:e>
                                <m:r>
                                  <a:rPr lang="ar-JO" sz="3000" b="1" i="1" smtClean="0">
                                    <a:solidFill>
                                      <a:srgbClr val="FF3300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  <m:e>
                                <m:r>
                                  <a:rPr lang="ar-JO" sz="3000" b="1" i="1" smtClean="0">
                                    <a:solidFill>
                                      <a:srgbClr val="FF33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ar-JO" sz="3000" b="1" i="1" smtClean="0">
                                    <a:solidFill>
                                      <a:srgbClr val="FF33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ar-JO" sz="3000" b="1" i="1" dirty="0">
                  <a:solidFill>
                    <a:srgbClr val="FF33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مربع نص 4">
                <a:extLst>
                  <a:ext uri="{FF2B5EF4-FFF2-40B4-BE49-F238E27FC236}">
                    <a16:creationId xmlns:a16="http://schemas.microsoft.com/office/drawing/2014/main" id="{44A4DAD2-C2A6-C215-0CD0-0375600110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0525" y="2196255"/>
                <a:ext cx="4663888" cy="7698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ar-J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مربع نص 5">
            <a:extLst>
              <a:ext uri="{FF2B5EF4-FFF2-40B4-BE49-F238E27FC236}">
                <a16:creationId xmlns:a16="http://schemas.microsoft.com/office/drawing/2014/main" id="{E578245C-5F21-2E7B-7014-87A47137272C}"/>
              </a:ext>
            </a:extLst>
          </p:cNvPr>
          <p:cNvSpPr txBox="1"/>
          <p:nvPr/>
        </p:nvSpPr>
        <p:spPr>
          <a:xfrm>
            <a:off x="1770639" y="3300412"/>
            <a:ext cx="558366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Each entry in the new matrix is the </a:t>
            </a:r>
            <a:r>
              <a:rPr lang="en-US" sz="2800" dirty="0">
                <a:solidFill>
                  <a:srgbClr val="174ED5"/>
                </a:solidFill>
              </a:rPr>
              <a:t>sum of the corresponding entries</a:t>
            </a:r>
            <a:endParaRPr lang="ar-JO" sz="2800" dirty="0">
              <a:solidFill>
                <a:srgbClr val="174ED5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مربع نص 6">
                <a:extLst>
                  <a:ext uri="{FF2B5EF4-FFF2-40B4-BE49-F238E27FC236}">
                    <a16:creationId xmlns:a16="http://schemas.microsoft.com/office/drawing/2014/main" id="{FA4FBF77-7CBB-3DDD-674C-2237B8CAFEC5}"/>
                  </a:ext>
                </a:extLst>
              </p:cNvPr>
              <p:cNvSpPr txBox="1"/>
              <p:nvPr/>
            </p:nvSpPr>
            <p:spPr>
              <a:xfrm>
                <a:off x="2947476" y="4679344"/>
                <a:ext cx="3229986" cy="9140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000" b="1" dirty="0">
                    <a:solidFill>
                      <a:srgbClr val="FF3300"/>
                    </a:solidFill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ar-JO" sz="3000" b="1" i="1" smtClean="0">
                            <a:solidFill>
                              <a:srgbClr val="FF33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ar-JO" sz="3000" b="1" i="1" smtClean="0">
                                <a:solidFill>
                                  <a:srgbClr val="FF33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/>
                            <m:e/>
                            <m:e/>
                          </m:mr>
                          <m:mr>
                            <m:e/>
                            <m:e/>
                            <m:e/>
                          </m:mr>
                        </m:m>
                      </m:e>
                    </m:d>
                  </m:oMath>
                </a14:m>
                <a:endParaRPr lang="ar-JO" sz="3000" dirty="0"/>
              </a:p>
            </p:txBody>
          </p:sp>
        </mc:Choice>
        <mc:Fallback xmlns="">
          <p:sp>
            <p:nvSpPr>
              <p:cNvPr id="7" name="مربع نص 6">
                <a:extLst>
                  <a:ext uri="{FF2B5EF4-FFF2-40B4-BE49-F238E27FC236}">
                    <a16:creationId xmlns:a16="http://schemas.microsoft.com/office/drawing/2014/main" id="{FA4FBF77-7CBB-3DDD-674C-2237B8CAFE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7476" y="4679344"/>
                <a:ext cx="3229986" cy="914033"/>
              </a:xfrm>
              <a:prstGeom prst="rect">
                <a:avLst/>
              </a:prstGeom>
              <a:blipFill>
                <a:blip r:embed="rId3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ar-J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53891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عنوان 1">
            <a:extLst>
              <a:ext uri="{FF2B5EF4-FFF2-40B4-BE49-F238E27FC236}">
                <a16:creationId xmlns:a16="http://schemas.microsoft.com/office/drawing/2014/main" id="{C6645021-B11B-CA35-ECC9-90ED25E16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629" y="668049"/>
            <a:ext cx="7873234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Performing Matrix Addition and Subtracting</a:t>
            </a:r>
            <a:endParaRPr lang="ar-JO" dirty="0"/>
          </a:p>
        </p:txBody>
      </p:sp>
      <p:sp>
        <p:nvSpPr>
          <p:cNvPr id="6" name="مربع نص 5">
            <a:extLst>
              <a:ext uri="{FF2B5EF4-FFF2-40B4-BE49-F238E27FC236}">
                <a16:creationId xmlns:a16="http://schemas.microsoft.com/office/drawing/2014/main" id="{759FE4A4-E8E9-926A-2BB7-91D5F1D72F0D}"/>
              </a:ext>
            </a:extLst>
          </p:cNvPr>
          <p:cNvSpPr txBox="1"/>
          <p:nvPr/>
        </p:nvSpPr>
        <p:spPr>
          <a:xfrm>
            <a:off x="1770639" y="3300412"/>
            <a:ext cx="558366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Each entry in the new matrix is the </a:t>
            </a:r>
            <a:r>
              <a:rPr lang="en-US" sz="2800" dirty="0">
                <a:solidFill>
                  <a:srgbClr val="174ED5"/>
                </a:solidFill>
              </a:rPr>
              <a:t>sum of the corresponding entries</a:t>
            </a:r>
            <a:endParaRPr lang="ar-JO" sz="2800" dirty="0">
              <a:solidFill>
                <a:srgbClr val="174ED5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مربع نص 6">
                <a:extLst>
                  <a:ext uri="{FF2B5EF4-FFF2-40B4-BE49-F238E27FC236}">
                    <a16:creationId xmlns:a16="http://schemas.microsoft.com/office/drawing/2014/main" id="{069326E5-42D1-FED9-80F3-267A248F24D9}"/>
                  </a:ext>
                </a:extLst>
              </p:cNvPr>
              <p:cNvSpPr txBox="1"/>
              <p:nvPr/>
            </p:nvSpPr>
            <p:spPr>
              <a:xfrm>
                <a:off x="2947476" y="4679344"/>
                <a:ext cx="3229986" cy="9140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000" b="1" dirty="0">
                    <a:solidFill>
                      <a:srgbClr val="FF3300"/>
                    </a:solidFill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ar-JO" sz="3000" b="1" i="1" smtClean="0">
                            <a:solidFill>
                              <a:srgbClr val="FF33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ar-JO" sz="3000" b="1" i="1" smtClean="0">
                                <a:solidFill>
                                  <a:srgbClr val="FF33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/>
                            <m:e/>
                            <m:e/>
                          </m:mr>
                          <m:mr>
                            <m:e/>
                            <m:e/>
                            <m:e/>
                          </m:mr>
                        </m:m>
                      </m:e>
                    </m:d>
                  </m:oMath>
                </a14:m>
                <a:endParaRPr lang="ar-JO" sz="3000" dirty="0"/>
              </a:p>
            </p:txBody>
          </p:sp>
        </mc:Choice>
        <mc:Fallback xmlns="">
          <p:sp>
            <p:nvSpPr>
              <p:cNvPr id="7" name="مربع نص 6">
                <a:extLst>
                  <a:ext uri="{FF2B5EF4-FFF2-40B4-BE49-F238E27FC236}">
                    <a16:creationId xmlns:a16="http://schemas.microsoft.com/office/drawing/2014/main" id="{069326E5-42D1-FED9-80F3-267A248F24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7476" y="4679344"/>
                <a:ext cx="3229986" cy="914033"/>
              </a:xfrm>
              <a:prstGeom prst="rect">
                <a:avLst/>
              </a:prstGeom>
              <a:blipFill>
                <a:blip r:embed="rId2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ar-J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مربع نص 7">
                <a:extLst>
                  <a:ext uri="{FF2B5EF4-FFF2-40B4-BE49-F238E27FC236}">
                    <a16:creationId xmlns:a16="http://schemas.microsoft.com/office/drawing/2014/main" id="{C71CD61E-ACB2-4253-D44E-6D517E402873}"/>
                  </a:ext>
                </a:extLst>
              </p:cNvPr>
              <p:cNvSpPr txBox="1"/>
              <p:nvPr/>
            </p:nvSpPr>
            <p:spPr>
              <a:xfrm>
                <a:off x="2230525" y="2196255"/>
                <a:ext cx="4663888" cy="769826"/>
              </a:xfrm>
              <a:prstGeom prst="rect">
                <a:avLst/>
              </a:prstGeom>
              <a:noFill/>
            </p:spPr>
            <p:txBody>
              <a:bodyPr wrap="squar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ar-JO" sz="3000" b="1" i="1" smtClean="0">
                              <a:solidFill>
                                <a:srgbClr val="FF33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ar-JO" sz="3000" b="1" i="1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ar-JO" sz="3000" b="1" i="1" smtClean="0">
                                    <a:solidFill>
                                      <a:srgbClr val="FF33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ar-JO" sz="3000" b="1" i="1" smtClean="0">
                                    <a:solidFill>
                                      <a:srgbClr val="FF33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ar-JO" sz="3000" b="1" i="1" smtClean="0">
                                    <a:solidFill>
                                      <a:srgbClr val="FF3300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</m:mr>
                            <m:mr>
                              <m:e>
                                <m:r>
                                  <a:rPr lang="ar-JO" sz="3000" b="1" i="1" smtClean="0">
                                    <a:solidFill>
                                      <a:srgbClr val="FF3300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e>
                              <m:e>
                                <m:r>
                                  <a:rPr lang="ar-JO" sz="3000" b="1" i="1" smtClean="0">
                                    <a:solidFill>
                                      <a:srgbClr val="FF3300"/>
                                    </a:solidFill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e>
                              <m:e>
                                <m:r>
                                  <a:rPr lang="ar-JO" sz="3000" b="1" i="1" smtClean="0">
                                    <a:solidFill>
                                      <a:srgbClr val="FF3300"/>
                                    </a:solidFill>
                                    <a:latin typeface="Cambria Math" panose="02040503050406030204" pitchFamily="18" charset="0"/>
                                  </a:rPr>
                                  <m:t>𝟔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3000" b="1" i="1" smtClean="0">
                          <a:solidFill>
                            <a:srgbClr val="FF33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ar-JO" sz="3000" b="1" i="1">
                              <a:solidFill>
                                <a:srgbClr val="FF33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ar-JO" sz="3000" b="1" i="1" smtClean="0">
                                  <a:solidFill>
                                    <a:srgbClr val="8D7FF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ar-JO" sz="3000" b="1" i="1" smtClean="0">
                                    <a:solidFill>
                                      <a:srgbClr val="8D7FF1"/>
                                    </a:solidFill>
                                    <a:latin typeface="Cambria Math" panose="02040503050406030204" pitchFamily="18" charset="0"/>
                                  </a:rPr>
                                  <m:t>𝟕</m:t>
                                </m:r>
                              </m:e>
                              <m:e>
                                <m:r>
                                  <a:rPr lang="ar-JO" sz="3000" b="1" i="1" smtClean="0">
                                    <a:solidFill>
                                      <a:srgbClr val="8D7FF1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  <m:e>
                                <m:r>
                                  <a:rPr lang="ar-JO" sz="3000" b="1" i="1" smtClean="0">
                                    <a:solidFill>
                                      <a:srgbClr val="8D7FF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ar-JO" sz="3000" b="1" i="1" smtClean="0">
                                    <a:solidFill>
                                      <a:srgbClr val="8D7FF1"/>
                                    </a:solidFill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e>
                              <m:e>
                                <m:r>
                                  <a:rPr lang="ar-JO" sz="3000" b="1" i="1" smtClean="0">
                                    <a:solidFill>
                                      <a:srgbClr val="8D7FF1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  <m:e>
                                <m:r>
                                  <a:rPr lang="ar-JO" sz="3000" b="1" i="1" smtClean="0">
                                    <a:solidFill>
                                      <a:srgbClr val="8D7FF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ar-JO" sz="3000" b="1" i="1" smtClean="0">
                                    <a:solidFill>
                                      <a:srgbClr val="8D7FF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ar-JO" sz="3000" b="1" i="1" dirty="0">
                  <a:solidFill>
                    <a:srgbClr val="FF33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مربع نص 7">
                <a:extLst>
                  <a:ext uri="{FF2B5EF4-FFF2-40B4-BE49-F238E27FC236}">
                    <a16:creationId xmlns:a16="http://schemas.microsoft.com/office/drawing/2014/main" id="{C71CD61E-ACB2-4253-D44E-6D517E4028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0525" y="2196255"/>
                <a:ext cx="4663888" cy="7698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ar-J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1815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عنوان 1">
            <a:extLst>
              <a:ext uri="{FF2B5EF4-FFF2-40B4-BE49-F238E27FC236}">
                <a16:creationId xmlns:a16="http://schemas.microsoft.com/office/drawing/2014/main" id="{9889DD5E-226E-BFE0-393B-A6D3F279A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629" y="668049"/>
            <a:ext cx="7873234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Performing Matrix Addition and Subtracting</a:t>
            </a:r>
            <a:endParaRPr lang="ar-J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مربع نص 4">
                <a:extLst>
                  <a:ext uri="{FF2B5EF4-FFF2-40B4-BE49-F238E27FC236}">
                    <a16:creationId xmlns:a16="http://schemas.microsoft.com/office/drawing/2014/main" id="{C9418E68-8832-E7B5-8335-544FBC98B9AD}"/>
                  </a:ext>
                </a:extLst>
              </p:cNvPr>
              <p:cNvSpPr txBox="1"/>
              <p:nvPr/>
            </p:nvSpPr>
            <p:spPr>
              <a:xfrm>
                <a:off x="2230525" y="2196255"/>
                <a:ext cx="4663888" cy="769826"/>
              </a:xfrm>
              <a:prstGeom prst="rect">
                <a:avLst/>
              </a:prstGeom>
              <a:noFill/>
            </p:spPr>
            <p:txBody>
              <a:bodyPr wrap="squar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ar-JO" sz="3000" b="1" i="1" smtClean="0">
                              <a:solidFill>
                                <a:srgbClr val="FF33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ar-JO" sz="3000" b="1" i="1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ar-JO" sz="3000" b="1" i="1" smtClean="0">
                                    <a:solidFill>
                                      <a:srgbClr val="FF33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ar-JO" sz="3000" b="1" i="1" smtClean="0">
                                    <a:solidFill>
                                      <a:srgbClr val="FF33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ar-JO" sz="3000" b="1" i="1" smtClean="0">
                                    <a:solidFill>
                                      <a:srgbClr val="FF3300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</m:mr>
                            <m:mr>
                              <m:e>
                                <m:r>
                                  <a:rPr lang="ar-JO" sz="3000" b="1" i="1" smtClean="0">
                                    <a:solidFill>
                                      <a:srgbClr val="FF3300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e>
                              <m:e>
                                <m:r>
                                  <a:rPr lang="ar-JO" sz="3000" b="1" i="1" smtClean="0">
                                    <a:solidFill>
                                      <a:srgbClr val="FF3300"/>
                                    </a:solidFill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e>
                              <m:e>
                                <m:r>
                                  <a:rPr lang="ar-JO" sz="3000" b="1" i="1" smtClean="0">
                                    <a:solidFill>
                                      <a:srgbClr val="FF3300"/>
                                    </a:solidFill>
                                    <a:latin typeface="Cambria Math" panose="02040503050406030204" pitchFamily="18" charset="0"/>
                                  </a:rPr>
                                  <m:t>𝟔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3000" b="1" i="1" smtClean="0">
                          <a:solidFill>
                            <a:srgbClr val="FF33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ar-JO" sz="3000" b="1" i="1">
                              <a:solidFill>
                                <a:srgbClr val="FF33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ar-JO" sz="3000" b="1" i="1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ar-JO" sz="3000" b="1" i="1" smtClean="0">
                                    <a:solidFill>
                                      <a:srgbClr val="FF3300"/>
                                    </a:solidFill>
                                    <a:latin typeface="Cambria Math" panose="02040503050406030204" pitchFamily="18" charset="0"/>
                                  </a:rPr>
                                  <m:t>𝟕</m:t>
                                </m:r>
                              </m:e>
                              <m:e>
                                <m:r>
                                  <a:rPr lang="ar-JO" sz="3000" b="1" i="1" smtClean="0">
                                    <a:solidFill>
                                      <a:srgbClr val="FF3300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  <m:e>
                                <m:r>
                                  <a:rPr lang="ar-JO" sz="3000" b="1" i="1" smtClean="0">
                                    <a:solidFill>
                                      <a:srgbClr val="FF33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ar-JO" sz="3000" b="1" i="1" smtClean="0">
                                    <a:solidFill>
                                      <a:srgbClr val="FF3300"/>
                                    </a:solidFill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e>
                              <m:e>
                                <m:r>
                                  <a:rPr lang="ar-JO" sz="3000" b="1" i="1" smtClean="0">
                                    <a:solidFill>
                                      <a:srgbClr val="FF3300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  <m:e>
                                <m:r>
                                  <a:rPr lang="ar-JO" sz="3000" b="1" i="1" smtClean="0">
                                    <a:solidFill>
                                      <a:srgbClr val="FF33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ar-JO" sz="3000" b="1" i="1" smtClean="0">
                                    <a:solidFill>
                                      <a:srgbClr val="FF33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ar-JO" sz="3000" b="1" i="1" dirty="0">
                  <a:solidFill>
                    <a:srgbClr val="FF33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مربع نص 4">
                <a:extLst>
                  <a:ext uri="{FF2B5EF4-FFF2-40B4-BE49-F238E27FC236}">
                    <a16:creationId xmlns:a16="http://schemas.microsoft.com/office/drawing/2014/main" id="{C9418E68-8832-E7B5-8335-544FBC98B9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0525" y="2196255"/>
                <a:ext cx="4663888" cy="7698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ar-J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مربع نص 5">
            <a:extLst>
              <a:ext uri="{FF2B5EF4-FFF2-40B4-BE49-F238E27FC236}">
                <a16:creationId xmlns:a16="http://schemas.microsoft.com/office/drawing/2014/main" id="{C0A3EC9B-7EFE-276E-FF09-87E573480E69}"/>
              </a:ext>
            </a:extLst>
          </p:cNvPr>
          <p:cNvSpPr txBox="1"/>
          <p:nvPr/>
        </p:nvSpPr>
        <p:spPr>
          <a:xfrm>
            <a:off x="1770639" y="3300412"/>
            <a:ext cx="558366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Each entry in the new matrix is the </a:t>
            </a:r>
            <a:r>
              <a:rPr lang="en-US" sz="2800" dirty="0">
                <a:solidFill>
                  <a:srgbClr val="174ED5"/>
                </a:solidFill>
              </a:rPr>
              <a:t>sum of the corresponding entries</a:t>
            </a:r>
            <a:endParaRPr lang="ar-JO" sz="2800" dirty="0">
              <a:solidFill>
                <a:srgbClr val="174ED5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مربع نص 7">
                <a:extLst>
                  <a:ext uri="{FF2B5EF4-FFF2-40B4-BE49-F238E27FC236}">
                    <a16:creationId xmlns:a16="http://schemas.microsoft.com/office/drawing/2014/main" id="{8E51B39D-5ED5-DA54-3BE2-834F1F977930}"/>
                  </a:ext>
                </a:extLst>
              </p:cNvPr>
              <p:cNvSpPr txBox="1"/>
              <p:nvPr/>
            </p:nvSpPr>
            <p:spPr>
              <a:xfrm>
                <a:off x="2947476" y="4679344"/>
                <a:ext cx="3229986" cy="9140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000" b="1" dirty="0">
                    <a:solidFill>
                      <a:srgbClr val="FF3300"/>
                    </a:solidFill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ar-JO" sz="3000" b="1" i="1" smtClean="0">
                            <a:solidFill>
                              <a:srgbClr val="FF33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ar-JO" sz="3000" b="1" i="1" smtClean="0">
                                <a:solidFill>
                                  <a:srgbClr val="FF33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/>
                            <m:e/>
                            <m:e/>
                          </m:mr>
                          <m:mr>
                            <m:e/>
                            <m:e/>
                            <m:e/>
                          </m:mr>
                        </m:m>
                      </m:e>
                    </m:d>
                  </m:oMath>
                </a14:m>
                <a:endParaRPr lang="ar-JO" sz="3000" dirty="0"/>
              </a:p>
            </p:txBody>
          </p:sp>
        </mc:Choice>
        <mc:Fallback xmlns="">
          <p:sp>
            <p:nvSpPr>
              <p:cNvPr id="8" name="مربع نص 7">
                <a:extLst>
                  <a:ext uri="{FF2B5EF4-FFF2-40B4-BE49-F238E27FC236}">
                    <a16:creationId xmlns:a16="http://schemas.microsoft.com/office/drawing/2014/main" id="{8E51B39D-5ED5-DA54-3BE2-834F1F9779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7476" y="4679344"/>
                <a:ext cx="3229986" cy="914033"/>
              </a:xfrm>
              <a:prstGeom prst="rect">
                <a:avLst/>
              </a:prstGeom>
              <a:blipFill>
                <a:blip r:embed="rId3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ar-J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42663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عنوان 1">
            <a:extLst>
              <a:ext uri="{FF2B5EF4-FFF2-40B4-BE49-F238E27FC236}">
                <a16:creationId xmlns:a16="http://schemas.microsoft.com/office/drawing/2014/main" id="{8E85C578-AA26-F4CC-DCA7-7E4B0E68D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629" y="668049"/>
            <a:ext cx="7873234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Performing Matrix Addition and Subtracting</a:t>
            </a:r>
            <a:endParaRPr lang="ar-JO" dirty="0"/>
          </a:p>
        </p:txBody>
      </p:sp>
      <p:sp>
        <p:nvSpPr>
          <p:cNvPr id="5" name="مربع نص 4">
            <a:extLst>
              <a:ext uri="{FF2B5EF4-FFF2-40B4-BE49-F238E27FC236}">
                <a16:creationId xmlns:a16="http://schemas.microsoft.com/office/drawing/2014/main" id="{050F1BEA-A48C-41DD-2258-5FBC2EDBAD18}"/>
              </a:ext>
            </a:extLst>
          </p:cNvPr>
          <p:cNvSpPr txBox="1"/>
          <p:nvPr/>
        </p:nvSpPr>
        <p:spPr>
          <a:xfrm>
            <a:off x="1770639" y="3300412"/>
            <a:ext cx="558366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Each entry in the new matrix is the </a:t>
            </a:r>
            <a:r>
              <a:rPr lang="en-US" sz="2800" dirty="0">
                <a:solidFill>
                  <a:srgbClr val="174ED5"/>
                </a:solidFill>
              </a:rPr>
              <a:t>sum of the corresponding entries</a:t>
            </a:r>
            <a:endParaRPr lang="ar-JO" sz="2800" dirty="0">
              <a:solidFill>
                <a:srgbClr val="174ED5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مربع نص 5">
                <a:extLst>
                  <a:ext uri="{FF2B5EF4-FFF2-40B4-BE49-F238E27FC236}">
                    <a16:creationId xmlns:a16="http://schemas.microsoft.com/office/drawing/2014/main" id="{A8F0EB2D-E0C3-1655-4AF0-AEAE4F43E0B1}"/>
                  </a:ext>
                </a:extLst>
              </p:cNvPr>
              <p:cNvSpPr txBox="1"/>
              <p:nvPr/>
            </p:nvSpPr>
            <p:spPr>
              <a:xfrm>
                <a:off x="2947476" y="4679344"/>
                <a:ext cx="3229986" cy="9140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000" b="1" dirty="0">
                    <a:solidFill>
                      <a:srgbClr val="FF3300"/>
                    </a:solidFill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ar-JO" sz="3000" b="1" i="1" smtClean="0">
                            <a:solidFill>
                              <a:srgbClr val="FF33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ar-JO" sz="3000" b="1" i="1" smtClean="0">
                                <a:solidFill>
                                  <a:srgbClr val="FF33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ar-JO" sz="3000" b="1" i="1" smtClean="0">
                                  <a:solidFill>
                                    <a:srgbClr val="8D7FF1"/>
                                  </a:solidFill>
                                  <a:latin typeface="Cambria Math" panose="02040503050406030204" pitchFamily="18" charset="0"/>
                                </a:rPr>
                                <m:t>𝟖</m:t>
                              </m:r>
                            </m:e>
                            <m:e/>
                            <m:e/>
                          </m:mr>
                          <m:mr>
                            <m:e/>
                            <m:e/>
                            <m:e/>
                          </m:mr>
                        </m:m>
                      </m:e>
                    </m:d>
                  </m:oMath>
                </a14:m>
                <a:endParaRPr lang="ar-JO" sz="3000" dirty="0"/>
              </a:p>
            </p:txBody>
          </p:sp>
        </mc:Choice>
        <mc:Fallback xmlns="">
          <p:sp>
            <p:nvSpPr>
              <p:cNvPr id="6" name="مربع نص 5">
                <a:extLst>
                  <a:ext uri="{FF2B5EF4-FFF2-40B4-BE49-F238E27FC236}">
                    <a16:creationId xmlns:a16="http://schemas.microsoft.com/office/drawing/2014/main" id="{A8F0EB2D-E0C3-1655-4AF0-AEAE4F43E0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7476" y="4679344"/>
                <a:ext cx="3229986" cy="914033"/>
              </a:xfrm>
              <a:prstGeom prst="rect">
                <a:avLst/>
              </a:prstGeom>
              <a:blipFill>
                <a:blip r:embed="rId2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ar-J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مربع نص 6">
                <a:extLst>
                  <a:ext uri="{FF2B5EF4-FFF2-40B4-BE49-F238E27FC236}">
                    <a16:creationId xmlns:a16="http://schemas.microsoft.com/office/drawing/2014/main" id="{449CF1FA-42E6-7E38-7BF8-813FC1BB8952}"/>
                  </a:ext>
                </a:extLst>
              </p:cNvPr>
              <p:cNvSpPr txBox="1"/>
              <p:nvPr/>
            </p:nvSpPr>
            <p:spPr>
              <a:xfrm>
                <a:off x="2230525" y="2196255"/>
                <a:ext cx="4663888" cy="769826"/>
              </a:xfrm>
              <a:prstGeom prst="rect">
                <a:avLst/>
              </a:prstGeom>
              <a:noFill/>
            </p:spPr>
            <p:txBody>
              <a:bodyPr wrap="squar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ar-JO" sz="3000" b="1" i="1">
                              <a:solidFill>
                                <a:srgbClr val="FF33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ar-JO" sz="3000" b="1" i="1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ar-JO" sz="3000" b="1" i="1" smtClean="0">
                                    <a:solidFill>
                                      <a:srgbClr val="8D7FF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ar-JO" sz="3000" b="1" i="1">
                                    <a:solidFill>
                                      <a:srgbClr val="FF33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ar-JO" sz="3000" b="1" i="1">
                                    <a:solidFill>
                                      <a:srgbClr val="FF3300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</m:mr>
                            <m:mr>
                              <m:e>
                                <m:r>
                                  <a:rPr lang="ar-JO" sz="3000" b="1" i="1">
                                    <a:solidFill>
                                      <a:srgbClr val="FF3300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e>
                              <m:e>
                                <m:r>
                                  <a:rPr lang="ar-JO" sz="3000" b="1" i="1">
                                    <a:solidFill>
                                      <a:srgbClr val="FF3300"/>
                                    </a:solidFill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e>
                              <m:e>
                                <m:r>
                                  <a:rPr lang="ar-JO" sz="3000" b="1" i="1">
                                    <a:solidFill>
                                      <a:srgbClr val="FF3300"/>
                                    </a:solidFill>
                                    <a:latin typeface="Cambria Math" panose="02040503050406030204" pitchFamily="18" charset="0"/>
                                  </a:rPr>
                                  <m:t>𝟔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3000" b="1" i="1">
                          <a:solidFill>
                            <a:srgbClr val="FF33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ar-JO" sz="3000" b="1" i="1">
                              <a:solidFill>
                                <a:srgbClr val="FF33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ar-JO" sz="3000" b="1" i="1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ar-JO" sz="3000" b="1" i="1" smtClean="0">
                                    <a:solidFill>
                                      <a:srgbClr val="8D7FF1"/>
                                    </a:solidFill>
                                    <a:latin typeface="Cambria Math" panose="02040503050406030204" pitchFamily="18" charset="0"/>
                                  </a:rPr>
                                  <m:t>𝟕</m:t>
                                </m:r>
                              </m:e>
                              <m:e>
                                <m:r>
                                  <a:rPr lang="ar-JO" sz="3000" b="1" i="1">
                                    <a:solidFill>
                                      <a:srgbClr val="FF3300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  <m:e>
                                <m:r>
                                  <a:rPr lang="ar-JO" sz="3000" b="1" i="1">
                                    <a:solidFill>
                                      <a:srgbClr val="FF33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ar-JO" sz="3000" b="1" i="1">
                                    <a:solidFill>
                                      <a:srgbClr val="FF3300"/>
                                    </a:solidFill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e>
                              <m:e>
                                <m:r>
                                  <a:rPr lang="ar-JO" sz="3000" b="1" i="1">
                                    <a:solidFill>
                                      <a:srgbClr val="FF3300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  <m:e>
                                <m:r>
                                  <a:rPr lang="ar-JO" sz="3000" b="1" i="1">
                                    <a:solidFill>
                                      <a:srgbClr val="FF33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ar-JO" sz="3000" b="1" i="1">
                                    <a:solidFill>
                                      <a:srgbClr val="FF33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ar-JO" sz="3000" b="1" i="1" dirty="0">
                  <a:solidFill>
                    <a:srgbClr val="FF33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مربع نص 6">
                <a:extLst>
                  <a:ext uri="{FF2B5EF4-FFF2-40B4-BE49-F238E27FC236}">
                    <a16:creationId xmlns:a16="http://schemas.microsoft.com/office/drawing/2014/main" id="{449CF1FA-42E6-7E38-7BF8-813FC1BB89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0525" y="2196255"/>
                <a:ext cx="4663888" cy="7698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ar-J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93842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عنوان 1">
            <a:extLst>
              <a:ext uri="{FF2B5EF4-FFF2-40B4-BE49-F238E27FC236}">
                <a16:creationId xmlns:a16="http://schemas.microsoft.com/office/drawing/2014/main" id="{9889DD5E-226E-BFE0-393B-A6D3F279A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629" y="668049"/>
            <a:ext cx="7873234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Performing Matrix Addition and Subtracting</a:t>
            </a:r>
            <a:endParaRPr lang="ar-J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مربع نص 4">
                <a:extLst>
                  <a:ext uri="{FF2B5EF4-FFF2-40B4-BE49-F238E27FC236}">
                    <a16:creationId xmlns:a16="http://schemas.microsoft.com/office/drawing/2014/main" id="{C9418E68-8832-E7B5-8335-544FBC98B9AD}"/>
                  </a:ext>
                </a:extLst>
              </p:cNvPr>
              <p:cNvSpPr txBox="1"/>
              <p:nvPr/>
            </p:nvSpPr>
            <p:spPr>
              <a:xfrm>
                <a:off x="2230525" y="2196255"/>
                <a:ext cx="4663888" cy="769826"/>
              </a:xfrm>
              <a:prstGeom prst="rect">
                <a:avLst/>
              </a:prstGeom>
              <a:noFill/>
            </p:spPr>
            <p:txBody>
              <a:bodyPr wrap="squar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ar-JO" sz="3000" b="1" i="1" smtClean="0">
                              <a:solidFill>
                                <a:srgbClr val="FF33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ar-JO" sz="3000" b="1" i="1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ar-JO" sz="3000" b="1" i="1" smtClean="0">
                                    <a:solidFill>
                                      <a:srgbClr val="FF33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ar-JO" sz="3000" b="1" i="1" smtClean="0">
                                    <a:solidFill>
                                      <a:srgbClr val="8D7FF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ar-JO" sz="3000" b="1" i="1" smtClean="0">
                                    <a:solidFill>
                                      <a:srgbClr val="FF3300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</m:mr>
                            <m:mr>
                              <m:e>
                                <m:r>
                                  <a:rPr lang="ar-JO" sz="3000" b="1" i="1" smtClean="0">
                                    <a:solidFill>
                                      <a:srgbClr val="FF3300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e>
                              <m:e>
                                <m:r>
                                  <a:rPr lang="ar-JO" sz="3000" b="1" i="1" smtClean="0">
                                    <a:solidFill>
                                      <a:srgbClr val="FF3300"/>
                                    </a:solidFill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e>
                              <m:e>
                                <m:r>
                                  <a:rPr lang="ar-JO" sz="3000" b="1" i="1" smtClean="0">
                                    <a:solidFill>
                                      <a:srgbClr val="FF3300"/>
                                    </a:solidFill>
                                    <a:latin typeface="Cambria Math" panose="02040503050406030204" pitchFamily="18" charset="0"/>
                                  </a:rPr>
                                  <m:t>𝟔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3000" b="1" i="1" smtClean="0">
                          <a:solidFill>
                            <a:srgbClr val="FF33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ar-JO" sz="3000" b="1" i="1">
                              <a:solidFill>
                                <a:srgbClr val="FF33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ar-JO" sz="3000" b="1" i="1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ar-JO" sz="3000" b="1" i="1" smtClean="0">
                                    <a:solidFill>
                                      <a:srgbClr val="FF3300"/>
                                    </a:solidFill>
                                    <a:latin typeface="Cambria Math" panose="02040503050406030204" pitchFamily="18" charset="0"/>
                                  </a:rPr>
                                  <m:t>𝟕</m:t>
                                </m:r>
                              </m:e>
                              <m:e>
                                <m:r>
                                  <a:rPr lang="ar-JO" sz="3000" b="1" i="1" smtClean="0">
                                    <a:solidFill>
                                      <a:srgbClr val="8D7FF1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  <m:e>
                                <m:r>
                                  <a:rPr lang="ar-JO" sz="3000" b="1" i="1" smtClean="0">
                                    <a:solidFill>
                                      <a:srgbClr val="FF33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ar-JO" sz="3000" b="1" i="1" smtClean="0">
                                    <a:solidFill>
                                      <a:srgbClr val="FF3300"/>
                                    </a:solidFill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e>
                              <m:e>
                                <m:r>
                                  <a:rPr lang="ar-JO" sz="3000" b="1" i="1" smtClean="0">
                                    <a:solidFill>
                                      <a:srgbClr val="FF3300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  <m:e>
                                <m:r>
                                  <a:rPr lang="ar-JO" sz="3000" b="1" i="1" smtClean="0">
                                    <a:solidFill>
                                      <a:srgbClr val="FF33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ar-JO" sz="3000" b="1" i="1" smtClean="0">
                                    <a:solidFill>
                                      <a:srgbClr val="FF33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ar-JO" sz="3000" b="1" i="1" dirty="0">
                  <a:solidFill>
                    <a:srgbClr val="FF33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مربع نص 4">
                <a:extLst>
                  <a:ext uri="{FF2B5EF4-FFF2-40B4-BE49-F238E27FC236}">
                    <a16:creationId xmlns:a16="http://schemas.microsoft.com/office/drawing/2014/main" id="{C9418E68-8832-E7B5-8335-544FBC98B9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0525" y="2196255"/>
                <a:ext cx="4663888" cy="7698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ar-J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مربع نص 5">
            <a:extLst>
              <a:ext uri="{FF2B5EF4-FFF2-40B4-BE49-F238E27FC236}">
                <a16:creationId xmlns:a16="http://schemas.microsoft.com/office/drawing/2014/main" id="{C0A3EC9B-7EFE-276E-FF09-87E573480E69}"/>
              </a:ext>
            </a:extLst>
          </p:cNvPr>
          <p:cNvSpPr txBox="1"/>
          <p:nvPr/>
        </p:nvSpPr>
        <p:spPr>
          <a:xfrm>
            <a:off x="1770639" y="3300412"/>
            <a:ext cx="558366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Each entry in the new matrix is the </a:t>
            </a:r>
            <a:r>
              <a:rPr lang="en-US" sz="2800" dirty="0">
                <a:solidFill>
                  <a:srgbClr val="174ED5"/>
                </a:solidFill>
              </a:rPr>
              <a:t>sum of the corresponding entries</a:t>
            </a:r>
            <a:endParaRPr lang="ar-JO" sz="2800" dirty="0">
              <a:solidFill>
                <a:srgbClr val="174ED5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مربع نص 7">
                <a:extLst>
                  <a:ext uri="{FF2B5EF4-FFF2-40B4-BE49-F238E27FC236}">
                    <a16:creationId xmlns:a16="http://schemas.microsoft.com/office/drawing/2014/main" id="{8E51B39D-5ED5-DA54-3BE2-834F1F977930}"/>
                  </a:ext>
                </a:extLst>
              </p:cNvPr>
              <p:cNvSpPr txBox="1"/>
              <p:nvPr/>
            </p:nvSpPr>
            <p:spPr>
              <a:xfrm>
                <a:off x="2947476" y="4679344"/>
                <a:ext cx="3229986" cy="9140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000" b="1" dirty="0">
                    <a:solidFill>
                      <a:srgbClr val="FF3300"/>
                    </a:solidFill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ar-JO" sz="3000" b="1" i="1" smtClean="0">
                            <a:solidFill>
                              <a:srgbClr val="FF33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ar-JO" sz="3000" b="1" i="1" smtClean="0">
                                <a:solidFill>
                                  <a:srgbClr val="FF33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ar-JO" sz="3000" b="1" i="1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𝟖</m:t>
                              </m:r>
                            </m:e>
                            <m:e>
                              <m:r>
                                <a:rPr lang="ar-JO" sz="3000" b="1" i="1" smtClean="0">
                                  <a:solidFill>
                                    <a:srgbClr val="8D7FF1"/>
                                  </a:solidFill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  <m:e/>
                          </m:mr>
                          <m:mr>
                            <m:e/>
                            <m:e/>
                            <m:e/>
                          </m:mr>
                        </m:m>
                      </m:e>
                    </m:d>
                  </m:oMath>
                </a14:m>
                <a:endParaRPr lang="ar-JO" sz="3000" dirty="0"/>
              </a:p>
            </p:txBody>
          </p:sp>
        </mc:Choice>
        <mc:Fallback xmlns="">
          <p:sp>
            <p:nvSpPr>
              <p:cNvPr id="8" name="مربع نص 7">
                <a:extLst>
                  <a:ext uri="{FF2B5EF4-FFF2-40B4-BE49-F238E27FC236}">
                    <a16:creationId xmlns:a16="http://schemas.microsoft.com/office/drawing/2014/main" id="{8E51B39D-5ED5-DA54-3BE2-834F1F9779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7476" y="4679344"/>
                <a:ext cx="3229986" cy="914033"/>
              </a:xfrm>
              <a:prstGeom prst="rect">
                <a:avLst/>
              </a:prstGeom>
              <a:blipFill>
                <a:blip r:embed="rId3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ar-J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48426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عنوان 1">
            <a:extLst>
              <a:ext uri="{FF2B5EF4-FFF2-40B4-BE49-F238E27FC236}">
                <a16:creationId xmlns:a16="http://schemas.microsoft.com/office/drawing/2014/main" id="{9889DD5E-226E-BFE0-393B-A6D3F279A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629" y="668049"/>
            <a:ext cx="7873234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Performing Matrix Addition and Subtracting</a:t>
            </a:r>
            <a:endParaRPr lang="ar-J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مربع نص 4">
                <a:extLst>
                  <a:ext uri="{FF2B5EF4-FFF2-40B4-BE49-F238E27FC236}">
                    <a16:creationId xmlns:a16="http://schemas.microsoft.com/office/drawing/2014/main" id="{C9418E68-8832-E7B5-8335-544FBC98B9AD}"/>
                  </a:ext>
                </a:extLst>
              </p:cNvPr>
              <p:cNvSpPr txBox="1"/>
              <p:nvPr/>
            </p:nvSpPr>
            <p:spPr>
              <a:xfrm>
                <a:off x="2230525" y="2196255"/>
                <a:ext cx="4663888" cy="769826"/>
              </a:xfrm>
              <a:prstGeom prst="rect">
                <a:avLst/>
              </a:prstGeom>
              <a:noFill/>
            </p:spPr>
            <p:txBody>
              <a:bodyPr wrap="squar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ar-JO" sz="3000" b="1" i="1" smtClean="0">
                              <a:solidFill>
                                <a:srgbClr val="FF33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ar-JO" sz="3000" b="1" i="1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ar-JO" sz="3000" b="1" i="1" smtClean="0">
                                    <a:solidFill>
                                      <a:srgbClr val="FF33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ar-JO" sz="3000" b="1" i="1" smtClean="0">
                                    <a:solidFill>
                                      <a:srgbClr val="FF33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ar-JO" sz="3000" b="1" i="1" smtClean="0">
                                    <a:solidFill>
                                      <a:srgbClr val="8D7FF1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</m:mr>
                            <m:mr>
                              <m:e>
                                <m:r>
                                  <a:rPr lang="ar-JO" sz="3000" b="1" i="1" smtClean="0">
                                    <a:solidFill>
                                      <a:srgbClr val="FF3300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e>
                              <m:e>
                                <m:r>
                                  <a:rPr lang="ar-JO" sz="3000" b="1" i="1" smtClean="0">
                                    <a:solidFill>
                                      <a:srgbClr val="FF3300"/>
                                    </a:solidFill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e>
                              <m:e>
                                <m:r>
                                  <a:rPr lang="ar-JO" sz="3000" b="1" i="1" smtClean="0">
                                    <a:solidFill>
                                      <a:srgbClr val="FF3300"/>
                                    </a:solidFill>
                                    <a:latin typeface="Cambria Math" panose="02040503050406030204" pitchFamily="18" charset="0"/>
                                  </a:rPr>
                                  <m:t>𝟔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3000" b="1" i="1" smtClean="0">
                          <a:solidFill>
                            <a:srgbClr val="FF33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ar-JO" sz="3000" b="1" i="1">
                              <a:solidFill>
                                <a:srgbClr val="FF33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ar-JO" sz="3000" b="1" i="1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ar-JO" sz="3000" b="1" i="1" smtClean="0">
                                    <a:solidFill>
                                      <a:srgbClr val="FF3300"/>
                                    </a:solidFill>
                                    <a:latin typeface="Cambria Math" panose="02040503050406030204" pitchFamily="18" charset="0"/>
                                  </a:rPr>
                                  <m:t>𝟕</m:t>
                                </m:r>
                              </m:e>
                              <m:e>
                                <m:r>
                                  <a:rPr lang="ar-JO" sz="3000" b="1" i="1" smtClean="0">
                                    <a:solidFill>
                                      <a:srgbClr val="FF3300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  <m:e>
                                <m:r>
                                  <a:rPr lang="ar-JO" sz="3000" b="1" i="1" smtClean="0">
                                    <a:solidFill>
                                      <a:srgbClr val="8D7FF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ar-JO" sz="3000" b="1" i="1" smtClean="0">
                                    <a:solidFill>
                                      <a:srgbClr val="FF3300"/>
                                    </a:solidFill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e>
                              <m:e>
                                <m:r>
                                  <a:rPr lang="ar-JO" sz="3000" b="1" i="1" smtClean="0">
                                    <a:solidFill>
                                      <a:srgbClr val="FF3300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  <m:e>
                                <m:r>
                                  <a:rPr lang="ar-JO" sz="3000" b="1" i="1" smtClean="0">
                                    <a:solidFill>
                                      <a:srgbClr val="FF33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ar-JO" sz="3000" b="1" i="1" smtClean="0">
                                    <a:solidFill>
                                      <a:srgbClr val="FF33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ar-JO" sz="3000" b="1" i="1" dirty="0">
                  <a:solidFill>
                    <a:srgbClr val="FF33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مربع نص 4">
                <a:extLst>
                  <a:ext uri="{FF2B5EF4-FFF2-40B4-BE49-F238E27FC236}">
                    <a16:creationId xmlns:a16="http://schemas.microsoft.com/office/drawing/2014/main" id="{C9418E68-8832-E7B5-8335-544FBC98B9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0525" y="2196255"/>
                <a:ext cx="4663888" cy="7698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ar-J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مربع نص 5">
            <a:extLst>
              <a:ext uri="{FF2B5EF4-FFF2-40B4-BE49-F238E27FC236}">
                <a16:creationId xmlns:a16="http://schemas.microsoft.com/office/drawing/2014/main" id="{C0A3EC9B-7EFE-276E-FF09-87E573480E69}"/>
              </a:ext>
            </a:extLst>
          </p:cNvPr>
          <p:cNvSpPr txBox="1"/>
          <p:nvPr/>
        </p:nvSpPr>
        <p:spPr>
          <a:xfrm>
            <a:off x="1770639" y="3300412"/>
            <a:ext cx="558366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Each entry in the new matrix is the </a:t>
            </a:r>
            <a:r>
              <a:rPr lang="en-US" sz="2800" dirty="0">
                <a:solidFill>
                  <a:srgbClr val="174ED5"/>
                </a:solidFill>
              </a:rPr>
              <a:t>sum of the corresponding entries</a:t>
            </a:r>
            <a:endParaRPr lang="ar-JO" sz="2800" dirty="0">
              <a:solidFill>
                <a:srgbClr val="174ED5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مربع نص 7">
                <a:extLst>
                  <a:ext uri="{FF2B5EF4-FFF2-40B4-BE49-F238E27FC236}">
                    <a16:creationId xmlns:a16="http://schemas.microsoft.com/office/drawing/2014/main" id="{8E51B39D-5ED5-DA54-3BE2-834F1F977930}"/>
                  </a:ext>
                </a:extLst>
              </p:cNvPr>
              <p:cNvSpPr txBox="1"/>
              <p:nvPr/>
            </p:nvSpPr>
            <p:spPr>
              <a:xfrm>
                <a:off x="2947476" y="4679344"/>
                <a:ext cx="3229986" cy="8685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000" b="1" dirty="0">
                    <a:solidFill>
                      <a:srgbClr val="FF3300"/>
                    </a:solidFill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ar-JO" sz="3000" b="1" i="1" smtClean="0">
                            <a:solidFill>
                              <a:srgbClr val="FF33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ar-JO" sz="3000" b="1" i="1" smtClean="0">
                                <a:solidFill>
                                  <a:srgbClr val="FF33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ar-JO" sz="3000" b="1" i="1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𝟖</m:t>
                              </m:r>
                            </m:e>
                            <m:e>
                              <m:r>
                                <a:rPr lang="ar-JO" sz="3000" b="1" i="1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  <m:e>
                              <m:r>
                                <a:rPr lang="ar-JO" sz="3000" b="1" i="1" smtClean="0">
                                  <a:solidFill>
                                    <a:srgbClr val="8D7FF1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e>
                          </m:mr>
                          <m:mr>
                            <m:e/>
                            <m:e/>
                            <m:e/>
                          </m:mr>
                        </m:m>
                      </m:e>
                    </m:d>
                  </m:oMath>
                </a14:m>
                <a:endParaRPr lang="ar-JO" sz="3000" dirty="0"/>
              </a:p>
            </p:txBody>
          </p:sp>
        </mc:Choice>
        <mc:Fallback xmlns="">
          <p:sp>
            <p:nvSpPr>
              <p:cNvPr id="8" name="مربع نص 7">
                <a:extLst>
                  <a:ext uri="{FF2B5EF4-FFF2-40B4-BE49-F238E27FC236}">
                    <a16:creationId xmlns:a16="http://schemas.microsoft.com/office/drawing/2014/main" id="{8E51B39D-5ED5-DA54-3BE2-834F1F9779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7476" y="4679344"/>
                <a:ext cx="3229986" cy="868507"/>
              </a:xfrm>
              <a:prstGeom prst="rect">
                <a:avLst/>
              </a:prstGeom>
              <a:blipFill>
                <a:blip r:embed="rId3"/>
                <a:stretch>
                  <a:fillRect b="-4930"/>
                </a:stretch>
              </a:blipFill>
            </p:spPr>
            <p:txBody>
              <a:bodyPr/>
              <a:lstStyle/>
              <a:p>
                <a:r>
                  <a:rPr lang="ar-J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12357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عنوان 1">
            <a:extLst>
              <a:ext uri="{FF2B5EF4-FFF2-40B4-BE49-F238E27FC236}">
                <a16:creationId xmlns:a16="http://schemas.microsoft.com/office/drawing/2014/main" id="{9889DD5E-226E-BFE0-393B-A6D3F279A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629" y="668049"/>
            <a:ext cx="7873234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Performing Matrix Addition and Subtracting</a:t>
            </a:r>
            <a:endParaRPr lang="ar-J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مربع نص 4">
                <a:extLst>
                  <a:ext uri="{FF2B5EF4-FFF2-40B4-BE49-F238E27FC236}">
                    <a16:creationId xmlns:a16="http://schemas.microsoft.com/office/drawing/2014/main" id="{C9418E68-8832-E7B5-8335-544FBC98B9AD}"/>
                  </a:ext>
                </a:extLst>
              </p:cNvPr>
              <p:cNvSpPr txBox="1"/>
              <p:nvPr/>
            </p:nvSpPr>
            <p:spPr>
              <a:xfrm>
                <a:off x="2230525" y="2196255"/>
                <a:ext cx="4663888" cy="769826"/>
              </a:xfrm>
              <a:prstGeom prst="rect">
                <a:avLst/>
              </a:prstGeom>
              <a:noFill/>
            </p:spPr>
            <p:txBody>
              <a:bodyPr wrap="squar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ar-JO" sz="3000" b="1" i="1" smtClean="0">
                              <a:solidFill>
                                <a:srgbClr val="FF33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ar-JO" sz="3000" b="1" i="1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ar-JO" sz="3000" b="1" i="1" smtClean="0">
                                    <a:solidFill>
                                      <a:srgbClr val="FF33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ar-JO" sz="3000" b="1" i="1" smtClean="0">
                                    <a:solidFill>
                                      <a:srgbClr val="FF33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ar-JO" sz="3000" b="1" i="1" smtClean="0">
                                    <a:solidFill>
                                      <a:srgbClr val="FF3300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</m:mr>
                            <m:mr>
                              <m:e>
                                <m:r>
                                  <a:rPr lang="ar-JO" sz="3000" b="1" i="1" smtClean="0">
                                    <a:solidFill>
                                      <a:srgbClr val="8D7FF1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e>
                              <m:e>
                                <m:r>
                                  <a:rPr lang="ar-JO" sz="3000" b="1" i="1" smtClean="0">
                                    <a:solidFill>
                                      <a:srgbClr val="FF3300"/>
                                    </a:solidFill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e>
                              <m:e>
                                <m:r>
                                  <a:rPr lang="ar-JO" sz="3000" b="1" i="1" smtClean="0">
                                    <a:solidFill>
                                      <a:srgbClr val="FF3300"/>
                                    </a:solidFill>
                                    <a:latin typeface="Cambria Math" panose="02040503050406030204" pitchFamily="18" charset="0"/>
                                  </a:rPr>
                                  <m:t>𝟔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3000" b="1" i="1" smtClean="0">
                          <a:solidFill>
                            <a:srgbClr val="FF33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ar-JO" sz="3000" b="1" i="1">
                              <a:solidFill>
                                <a:srgbClr val="FF33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ar-JO" sz="3000" b="1" i="1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ar-JO" sz="3000" b="1" i="1" smtClean="0">
                                    <a:solidFill>
                                      <a:srgbClr val="FF3300"/>
                                    </a:solidFill>
                                    <a:latin typeface="Cambria Math" panose="02040503050406030204" pitchFamily="18" charset="0"/>
                                  </a:rPr>
                                  <m:t>𝟕</m:t>
                                </m:r>
                              </m:e>
                              <m:e>
                                <m:r>
                                  <a:rPr lang="ar-JO" sz="3000" b="1" i="1" smtClean="0">
                                    <a:solidFill>
                                      <a:srgbClr val="FF3300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  <m:e>
                                <m:r>
                                  <a:rPr lang="ar-JO" sz="3000" b="1" i="1" smtClean="0">
                                    <a:solidFill>
                                      <a:srgbClr val="FF33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ar-JO" sz="3000" b="1" i="1" smtClean="0">
                                    <a:solidFill>
                                      <a:srgbClr val="8D7FF1"/>
                                    </a:solidFill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e>
                              <m:e>
                                <m:r>
                                  <a:rPr lang="ar-JO" sz="3000" b="1" i="1" smtClean="0">
                                    <a:solidFill>
                                      <a:srgbClr val="FF3300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  <m:e>
                                <m:r>
                                  <a:rPr lang="ar-JO" sz="3000" b="1" i="1" smtClean="0">
                                    <a:solidFill>
                                      <a:srgbClr val="FF33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ar-JO" sz="3000" b="1" i="1" smtClean="0">
                                    <a:solidFill>
                                      <a:srgbClr val="FF33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ar-JO" sz="3000" b="1" i="1" dirty="0">
                  <a:solidFill>
                    <a:srgbClr val="FF33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مربع نص 4">
                <a:extLst>
                  <a:ext uri="{FF2B5EF4-FFF2-40B4-BE49-F238E27FC236}">
                    <a16:creationId xmlns:a16="http://schemas.microsoft.com/office/drawing/2014/main" id="{C9418E68-8832-E7B5-8335-544FBC98B9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0525" y="2196255"/>
                <a:ext cx="4663888" cy="7698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ar-J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مربع نص 5">
            <a:extLst>
              <a:ext uri="{FF2B5EF4-FFF2-40B4-BE49-F238E27FC236}">
                <a16:creationId xmlns:a16="http://schemas.microsoft.com/office/drawing/2014/main" id="{C0A3EC9B-7EFE-276E-FF09-87E573480E69}"/>
              </a:ext>
            </a:extLst>
          </p:cNvPr>
          <p:cNvSpPr txBox="1"/>
          <p:nvPr/>
        </p:nvSpPr>
        <p:spPr>
          <a:xfrm>
            <a:off x="1770639" y="3300412"/>
            <a:ext cx="558366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Each entry in the new matrix is the </a:t>
            </a:r>
            <a:r>
              <a:rPr lang="en-US" sz="2800" dirty="0">
                <a:solidFill>
                  <a:srgbClr val="174ED5"/>
                </a:solidFill>
              </a:rPr>
              <a:t>sum of the corresponding entries</a:t>
            </a:r>
            <a:endParaRPr lang="ar-JO" sz="2800" dirty="0">
              <a:solidFill>
                <a:srgbClr val="174ED5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مربع نص 7">
                <a:extLst>
                  <a:ext uri="{FF2B5EF4-FFF2-40B4-BE49-F238E27FC236}">
                    <a16:creationId xmlns:a16="http://schemas.microsoft.com/office/drawing/2014/main" id="{8E51B39D-5ED5-DA54-3BE2-834F1F977930}"/>
                  </a:ext>
                </a:extLst>
              </p:cNvPr>
              <p:cNvSpPr txBox="1"/>
              <p:nvPr/>
            </p:nvSpPr>
            <p:spPr>
              <a:xfrm>
                <a:off x="2947476" y="4679344"/>
                <a:ext cx="3229986" cy="8685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000" b="1" dirty="0">
                    <a:solidFill>
                      <a:srgbClr val="FF3300"/>
                    </a:solidFill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ar-JO" sz="3000" b="1" i="1" smtClean="0">
                            <a:solidFill>
                              <a:srgbClr val="FF33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ar-JO" sz="3000" b="1" i="1" smtClean="0">
                                <a:solidFill>
                                  <a:srgbClr val="FF33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ar-JO" sz="3000" b="1" i="1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𝟖</m:t>
                              </m:r>
                            </m:e>
                            <m:e>
                              <m:r>
                                <a:rPr lang="ar-JO" sz="3000" b="1" i="1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  <m:e>
                              <m:r>
                                <a:rPr lang="ar-JO" sz="3000" b="1" i="1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e>
                          </m:mr>
                          <m:mr>
                            <m:e>
                              <m:r>
                                <a:rPr lang="ar-JO" sz="3000" b="1" i="1" smtClean="0">
                                  <a:solidFill>
                                    <a:srgbClr val="8D7FF1"/>
                                  </a:solidFill>
                                  <a:latin typeface="Cambria Math" panose="02040503050406030204" pitchFamily="18" charset="0"/>
                                </a:rPr>
                                <m:t>𝟗</m:t>
                              </m:r>
                            </m:e>
                            <m:e/>
                            <m:e/>
                          </m:mr>
                        </m:m>
                      </m:e>
                    </m:d>
                  </m:oMath>
                </a14:m>
                <a:endParaRPr lang="ar-JO" sz="3000" dirty="0"/>
              </a:p>
            </p:txBody>
          </p:sp>
        </mc:Choice>
        <mc:Fallback xmlns="">
          <p:sp>
            <p:nvSpPr>
              <p:cNvPr id="8" name="مربع نص 7">
                <a:extLst>
                  <a:ext uri="{FF2B5EF4-FFF2-40B4-BE49-F238E27FC236}">
                    <a16:creationId xmlns:a16="http://schemas.microsoft.com/office/drawing/2014/main" id="{8E51B39D-5ED5-DA54-3BE2-834F1F9779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7476" y="4679344"/>
                <a:ext cx="3229986" cy="868507"/>
              </a:xfrm>
              <a:prstGeom prst="rect">
                <a:avLst/>
              </a:prstGeom>
              <a:blipFill>
                <a:blip r:embed="rId3"/>
                <a:stretch>
                  <a:fillRect b="-5634"/>
                </a:stretch>
              </a:blipFill>
            </p:spPr>
            <p:txBody>
              <a:bodyPr/>
              <a:lstStyle/>
              <a:p>
                <a:r>
                  <a:rPr lang="ar-J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30379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عنوان 1">
            <a:extLst>
              <a:ext uri="{FF2B5EF4-FFF2-40B4-BE49-F238E27FC236}">
                <a16:creationId xmlns:a16="http://schemas.microsoft.com/office/drawing/2014/main" id="{9889DD5E-226E-BFE0-393B-A6D3F279A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629" y="668049"/>
            <a:ext cx="7873234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Performing Matrix Addition and Subtracting</a:t>
            </a:r>
            <a:endParaRPr lang="ar-J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مربع نص 4">
                <a:extLst>
                  <a:ext uri="{FF2B5EF4-FFF2-40B4-BE49-F238E27FC236}">
                    <a16:creationId xmlns:a16="http://schemas.microsoft.com/office/drawing/2014/main" id="{C9418E68-8832-E7B5-8335-544FBC98B9AD}"/>
                  </a:ext>
                </a:extLst>
              </p:cNvPr>
              <p:cNvSpPr txBox="1"/>
              <p:nvPr/>
            </p:nvSpPr>
            <p:spPr>
              <a:xfrm>
                <a:off x="2230525" y="2196255"/>
                <a:ext cx="4663888" cy="769826"/>
              </a:xfrm>
              <a:prstGeom prst="rect">
                <a:avLst/>
              </a:prstGeom>
              <a:noFill/>
            </p:spPr>
            <p:txBody>
              <a:bodyPr wrap="squar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ar-JO" sz="3000" b="1" i="1" smtClean="0">
                              <a:solidFill>
                                <a:srgbClr val="FF33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ar-JO" sz="3000" b="1" i="1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ar-JO" sz="3000" b="1" i="1" smtClean="0">
                                    <a:solidFill>
                                      <a:srgbClr val="FF33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ar-JO" sz="3000" b="1" i="1" smtClean="0">
                                    <a:solidFill>
                                      <a:srgbClr val="FF33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ar-JO" sz="3000" b="1" i="1" smtClean="0">
                                    <a:solidFill>
                                      <a:srgbClr val="FF3300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</m:mr>
                            <m:mr>
                              <m:e>
                                <m:r>
                                  <a:rPr lang="ar-JO" sz="3000" b="1" i="1" smtClean="0">
                                    <a:solidFill>
                                      <a:srgbClr val="FF3300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e>
                              <m:e>
                                <m:r>
                                  <a:rPr lang="ar-JO" sz="3000" b="1" i="1" smtClean="0">
                                    <a:solidFill>
                                      <a:srgbClr val="8D7FF1"/>
                                    </a:solidFill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e>
                              <m:e>
                                <m:r>
                                  <a:rPr lang="ar-JO" sz="3000" b="1" i="1" smtClean="0">
                                    <a:solidFill>
                                      <a:srgbClr val="FF3300"/>
                                    </a:solidFill>
                                    <a:latin typeface="Cambria Math" panose="02040503050406030204" pitchFamily="18" charset="0"/>
                                  </a:rPr>
                                  <m:t>𝟔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3000" b="1" i="1" smtClean="0">
                          <a:solidFill>
                            <a:srgbClr val="FF33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ar-JO" sz="3000" b="1" i="1">
                              <a:solidFill>
                                <a:srgbClr val="FF33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ar-JO" sz="3000" b="1" i="1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ar-JO" sz="3000" b="1" i="1" smtClean="0">
                                    <a:solidFill>
                                      <a:srgbClr val="FF3300"/>
                                    </a:solidFill>
                                    <a:latin typeface="Cambria Math" panose="02040503050406030204" pitchFamily="18" charset="0"/>
                                  </a:rPr>
                                  <m:t>𝟕</m:t>
                                </m:r>
                              </m:e>
                              <m:e>
                                <m:r>
                                  <a:rPr lang="ar-JO" sz="3000" b="1" i="1" smtClean="0">
                                    <a:solidFill>
                                      <a:srgbClr val="FF3300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  <m:e>
                                <m:r>
                                  <a:rPr lang="ar-JO" sz="3000" b="1" i="1" smtClean="0">
                                    <a:solidFill>
                                      <a:srgbClr val="FF33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ar-JO" sz="3000" b="1" i="1" smtClean="0">
                                    <a:solidFill>
                                      <a:srgbClr val="FF3300"/>
                                    </a:solidFill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e>
                              <m:e>
                                <m:r>
                                  <a:rPr lang="ar-JO" sz="3000" b="1" i="1" smtClean="0">
                                    <a:solidFill>
                                      <a:srgbClr val="8D7FF1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  <m:e>
                                <m:r>
                                  <a:rPr lang="ar-JO" sz="3000" b="1" i="1" smtClean="0">
                                    <a:solidFill>
                                      <a:srgbClr val="FF33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ar-JO" sz="3000" b="1" i="1" smtClean="0">
                                    <a:solidFill>
                                      <a:srgbClr val="FF33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ar-JO" sz="3000" b="1" i="1" dirty="0">
                  <a:solidFill>
                    <a:srgbClr val="FF33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مربع نص 4">
                <a:extLst>
                  <a:ext uri="{FF2B5EF4-FFF2-40B4-BE49-F238E27FC236}">
                    <a16:creationId xmlns:a16="http://schemas.microsoft.com/office/drawing/2014/main" id="{C9418E68-8832-E7B5-8335-544FBC98B9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0525" y="2196255"/>
                <a:ext cx="4663888" cy="7698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ar-J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مربع نص 5">
            <a:extLst>
              <a:ext uri="{FF2B5EF4-FFF2-40B4-BE49-F238E27FC236}">
                <a16:creationId xmlns:a16="http://schemas.microsoft.com/office/drawing/2014/main" id="{C0A3EC9B-7EFE-276E-FF09-87E573480E69}"/>
              </a:ext>
            </a:extLst>
          </p:cNvPr>
          <p:cNvSpPr txBox="1"/>
          <p:nvPr/>
        </p:nvSpPr>
        <p:spPr>
          <a:xfrm>
            <a:off x="1770639" y="3300412"/>
            <a:ext cx="558366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Each entry in the new matrix is the </a:t>
            </a:r>
            <a:r>
              <a:rPr lang="en-US" sz="2800" dirty="0">
                <a:solidFill>
                  <a:srgbClr val="174ED5"/>
                </a:solidFill>
              </a:rPr>
              <a:t>sum of the corresponding entries</a:t>
            </a:r>
            <a:endParaRPr lang="ar-JO" sz="2800" dirty="0">
              <a:solidFill>
                <a:srgbClr val="174ED5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مربع نص 7">
                <a:extLst>
                  <a:ext uri="{FF2B5EF4-FFF2-40B4-BE49-F238E27FC236}">
                    <a16:creationId xmlns:a16="http://schemas.microsoft.com/office/drawing/2014/main" id="{8E51B39D-5ED5-DA54-3BE2-834F1F977930}"/>
                  </a:ext>
                </a:extLst>
              </p:cNvPr>
              <p:cNvSpPr txBox="1"/>
              <p:nvPr/>
            </p:nvSpPr>
            <p:spPr>
              <a:xfrm>
                <a:off x="2947476" y="4679344"/>
                <a:ext cx="3229986" cy="8717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000" b="1" dirty="0">
                    <a:solidFill>
                      <a:srgbClr val="FF3300"/>
                    </a:solidFill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ar-JO" sz="3000" b="1" i="1" smtClean="0">
                            <a:solidFill>
                              <a:srgbClr val="FF33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ar-JO" sz="3000" b="1" i="1" smtClean="0">
                                <a:solidFill>
                                  <a:srgbClr val="FF33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ar-JO" sz="3000" b="1" i="1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𝟖</m:t>
                              </m:r>
                            </m:e>
                            <m:e>
                              <m:r>
                                <a:rPr lang="ar-JO" sz="3000" b="1" i="1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  <m:e>
                              <m:r>
                                <a:rPr lang="ar-JO" sz="3000" b="1" i="1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e>
                          </m:mr>
                          <m:mr>
                            <m:e>
                              <m:r>
                                <a:rPr lang="ar-JO" sz="3000" b="1" i="1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𝟗</m:t>
                              </m:r>
                            </m:e>
                            <m:e>
                              <m:r>
                                <a:rPr lang="ar-JO" sz="3000" b="1" i="1" smtClean="0">
                                  <a:solidFill>
                                    <a:srgbClr val="8D7FF1"/>
                                  </a:solidFill>
                                  <a:latin typeface="Cambria Math" panose="02040503050406030204" pitchFamily="18" charset="0"/>
                                </a:rPr>
                                <m:t>𝟖</m:t>
                              </m:r>
                            </m:e>
                            <m:e/>
                          </m:mr>
                        </m:m>
                      </m:e>
                    </m:d>
                  </m:oMath>
                </a14:m>
                <a:endParaRPr lang="ar-JO" sz="3000" dirty="0"/>
              </a:p>
            </p:txBody>
          </p:sp>
        </mc:Choice>
        <mc:Fallback xmlns="">
          <p:sp>
            <p:nvSpPr>
              <p:cNvPr id="8" name="مربع نص 7">
                <a:extLst>
                  <a:ext uri="{FF2B5EF4-FFF2-40B4-BE49-F238E27FC236}">
                    <a16:creationId xmlns:a16="http://schemas.microsoft.com/office/drawing/2014/main" id="{8E51B39D-5ED5-DA54-3BE2-834F1F9779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7476" y="4679344"/>
                <a:ext cx="3229986" cy="871713"/>
              </a:xfrm>
              <a:prstGeom prst="rect">
                <a:avLst/>
              </a:prstGeom>
              <a:blipFill>
                <a:blip r:embed="rId3"/>
                <a:stretch>
                  <a:fillRect b="-4895"/>
                </a:stretch>
              </a:blipFill>
            </p:spPr>
            <p:txBody>
              <a:bodyPr/>
              <a:lstStyle/>
              <a:p>
                <a:r>
                  <a:rPr lang="ar-J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66334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عنوان 1">
            <a:extLst>
              <a:ext uri="{FF2B5EF4-FFF2-40B4-BE49-F238E27FC236}">
                <a16:creationId xmlns:a16="http://schemas.microsoft.com/office/drawing/2014/main" id="{9889DD5E-226E-BFE0-393B-A6D3F279A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629" y="668049"/>
            <a:ext cx="7873234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Performing Matrix Addition and Subtracting</a:t>
            </a:r>
            <a:endParaRPr lang="ar-J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مربع نص 4">
                <a:extLst>
                  <a:ext uri="{FF2B5EF4-FFF2-40B4-BE49-F238E27FC236}">
                    <a16:creationId xmlns:a16="http://schemas.microsoft.com/office/drawing/2014/main" id="{C9418E68-8832-E7B5-8335-544FBC98B9AD}"/>
                  </a:ext>
                </a:extLst>
              </p:cNvPr>
              <p:cNvSpPr txBox="1"/>
              <p:nvPr/>
            </p:nvSpPr>
            <p:spPr>
              <a:xfrm>
                <a:off x="2230525" y="2196255"/>
                <a:ext cx="4663888" cy="769826"/>
              </a:xfrm>
              <a:prstGeom prst="rect">
                <a:avLst/>
              </a:prstGeom>
              <a:noFill/>
            </p:spPr>
            <p:txBody>
              <a:bodyPr wrap="squar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ar-JO" sz="3000" b="1" i="1" smtClean="0">
                              <a:solidFill>
                                <a:srgbClr val="FF33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ar-JO" sz="3000" b="1" i="1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ar-JO" sz="3000" b="1" i="1" smtClean="0">
                                    <a:solidFill>
                                      <a:srgbClr val="FF33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ar-JO" sz="3000" b="1" i="1" smtClean="0">
                                    <a:solidFill>
                                      <a:srgbClr val="FF33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ar-JO" sz="3000" b="1" i="1" smtClean="0">
                                    <a:solidFill>
                                      <a:srgbClr val="FF3300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</m:mr>
                            <m:mr>
                              <m:e>
                                <m:r>
                                  <a:rPr lang="ar-JO" sz="3000" b="1" i="1" smtClean="0">
                                    <a:solidFill>
                                      <a:srgbClr val="FF3300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e>
                              <m:e>
                                <m:r>
                                  <a:rPr lang="ar-JO" sz="3000" b="1" i="1" smtClean="0">
                                    <a:solidFill>
                                      <a:srgbClr val="FF3300"/>
                                    </a:solidFill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e>
                              <m:e>
                                <m:r>
                                  <a:rPr lang="ar-JO" sz="3000" b="1" i="1" smtClean="0">
                                    <a:solidFill>
                                      <a:srgbClr val="8D7FF1"/>
                                    </a:solidFill>
                                    <a:latin typeface="Cambria Math" panose="02040503050406030204" pitchFamily="18" charset="0"/>
                                  </a:rPr>
                                  <m:t>𝟔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3000" b="1" i="1" smtClean="0">
                          <a:solidFill>
                            <a:srgbClr val="FF33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ar-JO" sz="3000" b="1" i="1">
                              <a:solidFill>
                                <a:srgbClr val="FF33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ar-JO" sz="3000" b="1" i="1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ar-JO" sz="3000" b="1" i="1" smtClean="0">
                                    <a:solidFill>
                                      <a:srgbClr val="FF3300"/>
                                    </a:solidFill>
                                    <a:latin typeface="Cambria Math" panose="02040503050406030204" pitchFamily="18" charset="0"/>
                                  </a:rPr>
                                  <m:t>𝟕</m:t>
                                </m:r>
                              </m:e>
                              <m:e>
                                <m:r>
                                  <a:rPr lang="ar-JO" sz="3000" b="1" i="1" smtClean="0">
                                    <a:solidFill>
                                      <a:srgbClr val="FF3300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  <m:e>
                                <m:r>
                                  <a:rPr lang="ar-JO" sz="3000" b="1" i="1" smtClean="0">
                                    <a:solidFill>
                                      <a:srgbClr val="FF33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ar-JO" sz="3000" b="1" i="1" smtClean="0">
                                    <a:solidFill>
                                      <a:srgbClr val="FF3300"/>
                                    </a:solidFill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e>
                              <m:e>
                                <m:r>
                                  <a:rPr lang="ar-JO" sz="3000" b="1" i="1" smtClean="0">
                                    <a:solidFill>
                                      <a:srgbClr val="FF3300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  <m:e>
                                <m:r>
                                  <a:rPr lang="ar-JO" sz="3000" b="1" i="1" smtClean="0">
                                    <a:solidFill>
                                      <a:srgbClr val="8D7FF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ar-JO" sz="3000" b="1" i="1" smtClean="0">
                                    <a:solidFill>
                                      <a:srgbClr val="8D7FF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ar-JO" sz="3000" b="1" i="1" dirty="0">
                  <a:solidFill>
                    <a:srgbClr val="FF33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مربع نص 4">
                <a:extLst>
                  <a:ext uri="{FF2B5EF4-FFF2-40B4-BE49-F238E27FC236}">
                    <a16:creationId xmlns:a16="http://schemas.microsoft.com/office/drawing/2014/main" id="{C9418E68-8832-E7B5-8335-544FBC98B9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0525" y="2196255"/>
                <a:ext cx="4663888" cy="7698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ar-J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مربع نص 5">
            <a:extLst>
              <a:ext uri="{FF2B5EF4-FFF2-40B4-BE49-F238E27FC236}">
                <a16:creationId xmlns:a16="http://schemas.microsoft.com/office/drawing/2014/main" id="{C0A3EC9B-7EFE-276E-FF09-87E573480E69}"/>
              </a:ext>
            </a:extLst>
          </p:cNvPr>
          <p:cNvSpPr txBox="1"/>
          <p:nvPr/>
        </p:nvSpPr>
        <p:spPr>
          <a:xfrm>
            <a:off x="1770639" y="3300412"/>
            <a:ext cx="558366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Each entry in the new matrix is the </a:t>
            </a:r>
            <a:r>
              <a:rPr lang="en-US" sz="2800" dirty="0">
                <a:solidFill>
                  <a:srgbClr val="174ED5"/>
                </a:solidFill>
              </a:rPr>
              <a:t>sum of the corresponding entries</a:t>
            </a:r>
            <a:endParaRPr lang="ar-JO" sz="2800" dirty="0">
              <a:solidFill>
                <a:srgbClr val="174ED5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مربع نص 7">
                <a:extLst>
                  <a:ext uri="{FF2B5EF4-FFF2-40B4-BE49-F238E27FC236}">
                    <a16:creationId xmlns:a16="http://schemas.microsoft.com/office/drawing/2014/main" id="{8E51B39D-5ED5-DA54-3BE2-834F1F977930}"/>
                  </a:ext>
                </a:extLst>
              </p:cNvPr>
              <p:cNvSpPr txBox="1"/>
              <p:nvPr/>
            </p:nvSpPr>
            <p:spPr>
              <a:xfrm>
                <a:off x="2947476" y="4679344"/>
                <a:ext cx="3229986" cy="8685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000" b="1" dirty="0">
                    <a:solidFill>
                      <a:srgbClr val="FF3300"/>
                    </a:solidFill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ar-JO" sz="3000" b="1" i="1" smtClean="0">
                            <a:solidFill>
                              <a:srgbClr val="FF33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ar-JO" sz="3000" b="1" i="1" smtClean="0">
                                <a:solidFill>
                                  <a:srgbClr val="FF33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ar-JO" sz="3000" b="1" i="1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𝟖</m:t>
                              </m:r>
                            </m:e>
                            <m:e>
                              <m:r>
                                <a:rPr lang="ar-JO" sz="3000" b="1" i="1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  <m:e>
                              <m:r>
                                <a:rPr lang="ar-JO" sz="3000" b="1" i="1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e>
                          </m:mr>
                          <m:mr>
                            <m:e>
                              <m:r>
                                <a:rPr lang="ar-JO" sz="3000" b="1" i="1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𝟗</m:t>
                              </m:r>
                            </m:e>
                            <m:e>
                              <m:r>
                                <a:rPr lang="ar-JO" sz="3000" b="1" i="1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𝟖</m:t>
                              </m:r>
                            </m:e>
                            <m:e>
                              <m:r>
                                <a:rPr lang="ar-JO" sz="3000" b="1" i="1" smtClean="0">
                                  <a:solidFill>
                                    <a:srgbClr val="8D7FF1"/>
                                  </a:solidFill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ar-JO" sz="3000" dirty="0"/>
              </a:p>
            </p:txBody>
          </p:sp>
        </mc:Choice>
        <mc:Fallback xmlns="">
          <p:sp>
            <p:nvSpPr>
              <p:cNvPr id="8" name="مربع نص 7">
                <a:extLst>
                  <a:ext uri="{FF2B5EF4-FFF2-40B4-BE49-F238E27FC236}">
                    <a16:creationId xmlns:a16="http://schemas.microsoft.com/office/drawing/2014/main" id="{8E51B39D-5ED5-DA54-3BE2-834F1F9779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7476" y="4679344"/>
                <a:ext cx="3229986" cy="868507"/>
              </a:xfrm>
              <a:prstGeom prst="rect">
                <a:avLst/>
              </a:prstGeom>
              <a:blipFill>
                <a:blip r:embed="rId3"/>
                <a:stretch>
                  <a:fillRect b="-5634"/>
                </a:stretch>
              </a:blipFill>
            </p:spPr>
            <p:txBody>
              <a:bodyPr/>
              <a:lstStyle/>
              <a:p>
                <a:r>
                  <a:rPr lang="ar-J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59709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عنوان 1">
            <a:extLst>
              <a:ext uri="{FF2B5EF4-FFF2-40B4-BE49-F238E27FC236}">
                <a16:creationId xmlns:a16="http://schemas.microsoft.com/office/drawing/2014/main" id="{9889DD5E-226E-BFE0-393B-A6D3F279A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629" y="668049"/>
            <a:ext cx="7873234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Performing Matrix Addition and Subtracting</a:t>
            </a:r>
            <a:endParaRPr lang="ar-J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مربع نص 4">
                <a:extLst>
                  <a:ext uri="{FF2B5EF4-FFF2-40B4-BE49-F238E27FC236}">
                    <a16:creationId xmlns:a16="http://schemas.microsoft.com/office/drawing/2014/main" id="{C9418E68-8832-E7B5-8335-544FBC98B9AD}"/>
                  </a:ext>
                </a:extLst>
              </p:cNvPr>
              <p:cNvSpPr txBox="1"/>
              <p:nvPr/>
            </p:nvSpPr>
            <p:spPr>
              <a:xfrm>
                <a:off x="2230525" y="2196255"/>
                <a:ext cx="4663888" cy="769826"/>
              </a:xfrm>
              <a:prstGeom prst="rect">
                <a:avLst/>
              </a:prstGeom>
              <a:noFill/>
            </p:spPr>
            <p:txBody>
              <a:bodyPr wrap="squar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ar-JO" sz="3000" b="1" i="1">
                              <a:solidFill>
                                <a:srgbClr val="FF33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ar-JO" sz="3000" b="1" i="1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ar-JO" sz="3000" b="1" i="1">
                                    <a:solidFill>
                                      <a:srgbClr val="FF33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ar-JO" sz="3000" b="1" i="1">
                                    <a:solidFill>
                                      <a:srgbClr val="FF33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ar-JO" sz="3000" b="1" i="1">
                                    <a:solidFill>
                                      <a:srgbClr val="FF3300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</m:mr>
                            <m:mr>
                              <m:e>
                                <m:r>
                                  <a:rPr lang="ar-JO" sz="3000" b="1" i="1">
                                    <a:solidFill>
                                      <a:srgbClr val="FF3300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e>
                              <m:e>
                                <m:r>
                                  <a:rPr lang="ar-JO" sz="3000" b="1" i="1">
                                    <a:solidFill>
                                      <a:srgbClr val="FF3300"/>
                                    </a:solidFill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e>
                              <m:e>
                                <m:r>
                                  <a:rPr lang="ar-JO" sz="3000" b="1" i="1">
                                    <a:solidFill>
                                      <a:srgbClr val="FF3300"/>
                                    </a:solidFill>
                                    <a:latin typeface="Cambria Math" panose="02040503050406030204" pitchFamily="18" charset="0"/>
                                  </a:rPr>
                                  <m:t>𝟔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3000" b="1" i="1">
                          <a:solidFill>
                            <a:srgbClr val="FF33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ar-JO" sz="3000" b="1" i="1">
                              <a:solidFill>
                                <a:srgbClr val="FF33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ar-JO" sz="3000" b="1" i="1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ar-JO" sz="3000" b="1" i="1">
                                    <a:solidFill>
                                      <a:srgbClr val="FF3300"/>
                                    </a:solidFill>
                                    <a:latin typeface="Cambria Math" panose="02040503050406030204" pitchFamily="18" charset="0"/>
                                  </a:rPr>
                                  <m:t>𝟕</m:t>
                                </m:r>
                              </m:e>
                              <m:e>
                                <m:r>
                                  <a:rPr lang="ar-JO" sz="3000" b="1" i="1">
                                    <a:solidFill>
                                      <a:srgbClr val="FF3300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  <m:e>
                                <m:r>
                                  <a:rPr lang="ar-JO" sz="3000" b="1" i="1">
                                    <a:solidFill>
                                      <a:srgbClr val="FF33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ar-JO" sz="3000" b="1" i="1">
                                    <a:solidFill>
                                      <a:srgbClr val="FF3300"/>
                                    </a:solidFill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e>
                              <m:e>
                                <m:r>
                                  <a:rPr lang="ar-JO" sz="3000" b="1" i="1">
                                    <a:solidFill>
                                      <a:srgbClr val="FF3300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  <m:e>
                                <m:r>
                                  <a:rPr lang="ar-JO" sz="3000" b="1" i="1">
                                    <a:solidFill>
                                      <a:srgbClr val="FF33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ar-JO" sz="3000" b="1" i="1">
                                    <a:solidFill>
                                      <a:srgbClr val="FF33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ar-JO" sz="3000" b="1" i="1" dirty="0">
                  <a:solidFill>
                    <a:srgbClr val="FF33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مربع نص 4">
                <a:extLst>
                  <a:ext uri="{FF2B5EF4-FFF2-40B4-BE49-F238E27FC236}">
                    <a16:creationId xmlns:a16="http://schemas.microsoft.com/office/drawing/2014/main" id="{C9418E68-8832-E7B5-8335-544FBC98B9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0525" y="2196255"/>
                <a:ext cx="4663888" cy="7698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ar-J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مربع نص 5">
            <a:extLst>
              <a:ext uri="{FF2B5EF4-FFF2-40B4-BE49-F238E27FC236}">
                <a16:creationId xmlns:a16="http://schemas.microsoft.com/office/drawing/2014/main" id="{C0A3EC9B-7EFE-276E-FF09-87E573480E69}"/>
              </a:ext>
            </a:extLst>
          </p:cNvPr>
          <p:cNvSpPr txBox="1"/>
          <p:nvPr/>
        </p:nvSpPr>
        <p:spPr>
          <a:xfrm>
            <a:off x="1770639" y="3300412"/>
            <a:ext cx="558366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Each entry in the new matrix is the </a:t>
            </a:r>
            <a:r>
              <a:rPr lang="en-US" sz="2800" dirty="0">
                <a:solidFill>
                  <a:srgbClr val="174ED5"/>
                </a:solidFill>
              </a:rPr>
              <a:t>sum of the corresponding entries</a:t>
            </a:r>
            <a:endParaRPr lang="ar-JO" sz="2800" dirty="0">
              <a:solidFill>
                <a:srgbClr val="174ED5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مربع نص 7">
                <a:extLst>
                  <a:ext uri="{FF2B5EF4-FFF2-40B4-BE49-F238E27FC236}">
                    <a16:creationId xmlns:a16="http://schemas.microsoft.com/office/drawing/2014/main" id="{8E51B39D-5ED5-DA54-3BE2-834F1F977930}"/>
                  </a:ext>
                </a:extLst>
              </p:cNvPr>
              <p:cNvSpPr txBox="1"/>
              <p:nvPr/>
            </p:nvSpPr>
            <p:spPr>
              <a:xfrm>
                <a:off x="2947476" y="4679344"/>
                <a:ext cx="3229986" cy="8685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000" b="1" i="1" dirty="0">
                    <a:solidFill>
                      <a:srgbClr val="FF3300"/>
                    </a:solidFill>
                    <a:latin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ar-JO" sz="3000" b="1" i="1">
                            <a:solidFill>
                              <a:srgbClr val="FF33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ar-JO" sz="3000" b="1" i="1">
                                <a:solidFill>
                                  <a:srgbClr val="FF33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ar-JO" sz="3000" b="1" i="1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𝟖</m:t>
                              </m:r>
                            </m:e>
                            <m:e>
                              <m:r>
                                <a:rPr lang="ar-JO" sz="3000" b="1" i="1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  <m:e>
                              <m:r>
                                <a:rPr lang="ar-JO" sz="3000" b="1" i="1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e>
                          </m:mr>
                          <m:mr>
                            <m:e>
                              <m:r>
                                <a:rPr lang="ar-JO" sz="3000" b="1" i="1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𝟗</m:t>
                              </m:r>
                            </m:e>
                            <m:e>
                              <m:r>
                                <a:rPr lang="ar-JO" sz="3000" b="1" i="1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𝟖</m:t>
                              </m:r>
                            </m:e>
                            <m:e>
                              <m:r>
                                <a:rPr lang="ar-JO" sz="3000" b="1" i="1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ar-JO" sz="3000" b="1" i="1" dirty="0">
                  <a:solidFill>
                    <a:srgbClr val="FF33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مربع نص 7">
                <a:extLst>
                  <a:ext uri="{FF2B5EF4-FFF2-40B4-BE49-F238E27FC236}">
                    <a16:creationId xmlns:a16="http://schemas.microsoft.com/office/drawing/2014/main" id="{8E51B39D-5ED5-DA54-3BE2-834F1F9779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7476" y="4679344"/>
                <a:ext cx="3229986" cy="868507"/>
              </a:xfrm>
              <a:prstGeom prst="rect">
                <a:avLst/>
              </a:prstGeom>
              <a:blipFill>
                <a:blip r:embed="rId3"/>
                <a:stretch>
                  <a:fillRect b="-2817"/>
                </a:stretch>
              </a:blipFill>
            </p:spPr>
            <p:txBody>
              <a:bodyPr/>
              <a:lstStyle/>
              <a:p>
                <a:r>
                  <a:rPr lang="ar-J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3691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BDCBC944-C18C-308F-8071-AF29D70CC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038" y="906058"/>
            <a:ext cx="7685037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Matrices</a:t>
            </a:r>
            <a:endParaRPr lang="ar-J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مربع نص 3">
                <a:extLst>
                  <a:ext uri="{FF2B5EF4-FFF2-40B4-BE49-F238E27FC236}">
                    <a16:creationId xmlns:a16="http://schemas.microsoft.com/office/drawing/2014/main" id="{2603B94B-63E6-FAF1-32F6-DF290797DF15}"/>
                  </a:ext>
                </a:extLst>
              </p:cNvPr>
              <p:cNvSpPr txBox="1"/>
              <p:nvPr/>
            </p:nvSpPr>
            <p:spPr>
              <a:xfrm>
                <a:off x="2695497" y="2231621"/>
                <a:ext cx="3208442" cy="1197379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ar-JO" sz="3000" b="1" i="1">
                              <a:solidFill>
                                <a:srgbClr val="FF33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JO" sz="3000" b="1" i="1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JO" sz="3000" b="1" i="1">
                                        <a:solidFill>
                                          <a:srgbClr val="FF33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ar-JO" sz="3000" b="1">
                                          <a:solidFill>
                                            <a:srgbClr val="FF33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e>
                                    <m:e>
                                      <m:r>
                                        <a:rPr lang="ar-JO" sz="3000" b="1">
                                          <a:solidFill>
                                            <a:srgbClr val="FF33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JO" sz="3000" b="1" i="1">
                                        <a:solidFill>
                                          <a:srgbClr val="FF33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ar-JO" sz="3000" b="1">
                                          <a:solidFill>
                                            <a:srgbClr val="FF33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m:rPr>
                                          <m:brk m:alnAt="7"/>
                                        </m:rPr>
                                        <a:rPr lang="ar-JO" sz="3000" b="1">
                                          <a:solidFill>
                                            <a:srgbClr val="FF33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  <m:e>
                                      <m:r>
                                        <a:rPr lang="ar-JO" sz="3000" b="1">
                                          <a:solidFill>
                                            <a:srgbClr val="FF33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16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JO" sz="3000" b="1" i="1">
                                        <a:solidFill>
                                          <a:srgbClr val="FF33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ar-JO" sz="3000" b="1">
                                          <a:solidFill>
                                            <a:srgbClr val="FF33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  <m:e>
                                      <m:r>
                                        <a:rPr lang="ar-JO" sz="3000" b="1">
                                          <a:solidFill>
                                            <a:srgbClr val="FF33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ar-JO" sz="3000" b="1">
                                          <a:solidFill>
                                            <a:srgbClr val="FF33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ar-JO" sz="3000" b="1">
                                          <a:solidFill>
                                            <a:srgbClr val="FF33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  <m:e>
                                      <m:r>
                                        <a:rPr lang="ar-JO" sz="3000" b="1">
                                          <a:solidFill>
                                            <a:srgbClr val="FF33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JO" sz="3000" b="1" i="1">
                                        <a:solidFill>
                                          <a:srgbClr val="FF33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ar-JO" sz="3000" b="1">
                                          <a:solidFill>
                                            <a:srgbClr val="FF33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ar-JO" sz="3000" b="1">
                                          <a:solidFill>
                                            <a:srgbClr val="FF33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ar-JO" sz="3000" b="1">
                                          <a:solidFill>
                                            <a:srgbClr val="FF33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8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ar-JO" sz="3000" b="1">
                                          <a:solidFill>
                                            <a:srgbClr val="FF33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e>
                                    <m:e>
                                      <m:r>
                                        <a:rPr lang="ar-JO" sz="3000" b="1">
                                          <a:solidFill>
                                            <a:srgbClr val="FF33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ar-JO" sz="3000" b="1" dirty="0">
                  <a:solidFill>
                    <a:srgbClr val="FF3300"/>
                  </a:solidFill>
                </a:endParaRPr>
              </a:p>
            </p:txBody>
          </p:sp>
        </mc:Choice>
        <mc:Fallback xmlns="">
          <p:sp>
            <p:nvSpPr>
              <p:cNvPr id="4" name="مربع نص 3">
                <a:extLst>
                  <a:ext uri="{FF2B5EF4-FFF2-40B4-BE49-F238E27FC236}">
                    <a16:creationId xmlns:a16="http://schemas.microsoft.com/office/drawing/2014/main" id="{2603B94B-63E6-FAF1-32F6-DF290797DF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5497" y="2231621"/>
                <a:ext cx="3208442" cy="119737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ar-J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مربع نص 4">
            <a:extLst>
              <a:ext uri="{FF2B5EF4-FFF2-40B4-BE49-F238E27FC236}">
                <a16:creationId xmlns:a16="http://schemas.microsoft.com/office/drawing/2014/main" id="{5445829D-254A-556F-674C-87BEB4D696AE}"/>
              </a:ext>
            </a:extLst>
          </p:cNvPr>
          <p:cNvSpPr txBox="1"/>
          <p:nvPr/>
        </p:nvSpPr>
        <p:spPr>
          <a:xfrm>
            <a:off x="2695496" y="4034017"/>
            <a:ext cx="320844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We can manipulate this in order to </a:t>
            </a:r>
            <a:r>
              <a:rPr lang="en-US" sz="2800" dirty="0">
                <a:solidFill>
                  <a:srgbClr val="00B050"/>
                </a:solidFill>
              </a:rPr>
              <a:t>solve the system</a:t>
            </a:r>
            <a:endParaRPr lang="ar-JO" sz="2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53465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عنوان 1">
            <a:extLst>
              <a:ext uri="{FF2B5EF4-FFF2-40B4-BE49-F238E27FC236}">
                <a16:creationId xmlns:a16="http://schemas.microsoft.com/office/drawing/2014/main" id="{9CB7D170-81BA-3FA8-3988-91E81648D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629" y="668049"/>
            <a:ext cx="7873234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Performing Matrix Addition and Subtracting</a:t>
            </a:r>
            <a:endParaRPr lang="ar-J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مربع نص 4">
                <a:extLst>
                  <a:ext uri="{FF2B5EF4-FFF2-40B4-BE49-F238E27FC236}">
                    <a16:creationId xmlns:a16="http://schemas.microsoft.com/office/drawing/2014/main" id="{E1C27A53-E2FD-08B0-4100-974B6CDBB119}"/>
                  </a:ext>
                </a:extLst>
              </p:cNvPr>
              <p:cNvSpPr txBox="1"/>
              <p:nvPr/>
            </p:nvSpPr>
            <p:spPr>
              <a:xfrm>
                <a:off x="2230525" y="2196255"/>
                <a:ext cx="4663888" cy="769826"/>
              </a:xfrm>
              <a:prstGeom prst="rect">
                <a:avLst/>
              </a:prstGeom>
              <a:noFill/>
            </p:spPr>
            <p:txBody>
              <a:bodyPr wrap="squar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ar-JO" sz="3000" b="1" i="1">
                              <a:solidFill>
                                <a:srgbClr val="FF33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ar-JO" sz="3000" b="1" i="1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ar-JO" sz="3000" b="1" i="1">
                                    <a:solidFill>
                                      <a:srgbClr val="FF33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ar-JO" sz="3000" b="1" i="1">
                                    <a:solidFill>
                                      <a:srgbClr val="FF33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ar-JO" sz="3000" b="1" i="1">
                                    <a:solidFill>
                                      <a:srgbClr val="FF3300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</m:mr>
                            <m:mr>
                              <m:e>
                                <m:r>
                                  <a:rPr lang="ar-JO" sz="3000" b="1" i="1">
                                    <a:solidFill>
                                      <a:srgbClr val="FF3300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e>
                              <m:e>
                                <m:r>
                                  <a:rPr lang="ar-JO" sz="3000" b="1" i="1">
                                    <a:solidFill>
                                      <a:srgbClr val="FF3300"/>
                                    </a:solidFill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e>
                              <m:e>
                                <m:r>
                                  <a:rPr lang="ar-JO" sz="3000" b="1" i="1">
                                    <a:solidFill>
                                      <a:srgbClr val="FF3300"/>
                                    </a:solidFill>
                                    <a:latin typeface="Cambria Math" panose="02040503050406030204" pitchFamily="18" charset="0"/>
                                  </a:rPr>
                                  <m:t>𝟔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3000" b="1" i="1">
                          <a:solidFill>
                            <a:srgbClr val="FF33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ar-JO" sz="3000" b="1" i="1">
                              <a:solidFill>
                                <a:srgbClr val="FF33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ar-JO" sz="3000" b="1" i="1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ar-JO" sz="3000" b="1" i="1">
                                    <a:solidFill>
                                      <a:srgbClr val="FF3300"/>
                                    </a:solidFill>
                                    <a:latin typeface="Cambria Math" panose="02040503050406030204" pitchFamily="18" charset="0"/>
                                  </a:rPr>
                                  <m:t>𝟕</m:t>
                                </m:r>
                              </m:e>
                              <m:e>
                                <m:r>
                                  <a:rPr lang="ar-JO" sz="3000" b="1" i="1">
                                    <a:solidFill>
                                      <a:srgbClr val="FF3300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  <m:e>
                                <m:r>
                                  <a:rPr lang="ar-JO" sz="3000" b="1" i="1">
                                    <a:solidFill>
                                      <a:srgbClr val="FF33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ar-JO" sz="3000" b="1" i="1">
                                    <a:solidFill>
                                      <a:srgbClr val="FF3300"/>
                                    </a:solidFill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e>
                              <m:e>
                                <m:r>
                                  <a:rPr lang="ar-JO" sz="3000" b="1" i="1">
                                    <a:solidFill>
                                      <a:srgbClr val="FF3300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  <m:e>
                                <m:r>
                                  <a:rPr lang="ar-JO" sz="3000" b="1" i="1">
                                    <a:solidFill>
                                      <a:srgbClr val="FF33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ar-JO" sz="3000" b="1" i="1">
                                    <a:solidFill>
                                      <a:srgbClr val="FF33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ar-JO" sz="3000" b="1" i="1" dirty="0">
                  <a:solidFill>
                    <a:srgbClr val="FF33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مربع نص 4">
                <a:extLst>
                  <a:ext uri="{FF2B5EF4-FFF2-40B4-BE49-F238E27FC236}">
                    <a16:creationId xmlns:a16="http://schemas.microsoft.com/office/drawing/2014/main" id="{E1C27A53-E2FD-08B0-4100-974B6CDBB1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0525" y="2196255"/>
                <a:ext cx="4663888" cy="7698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ar-J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مربع نص 5">
            <a:extLst>
              <a:ext uri="{FF2B5EF4-FFF2-40B4-BE49-F238E27FC236}">
                <a16:creationId xmlns:a16="http://schemas.microsoft.com/office/drawing/2014/main" id="{6DB447A1-5FF9-BC2D-B3D3-9ABCB23D8B02}"/>
              </a:ext>
            </a:extLst>
          </p:cNvPr>
          <p:cNvSpPr txBox="1"/>
          <p:nvPr/>
        </p:nvSpPr>
        <p:spPr>
          <a:xfrm>
            <a:off x="1471105" y="3571875"/>
            <a:ext cx="618272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These had to have </a:t>
            </a:r>
            <a:r>
              <a:rPr lang="en-US" sz="2800" dirty="0">
                <a:solidFill>
                  <a:schemeClr val="accent3"/>
                </a:solidFill>
              </a:rPr>
              <a:t>identical dimensions </a:t>
            </a:r>
            <a:r>
              <a:rPr lang="en-US" sz="2800" dirty="0"/>
              <a:t>for the addition to work properly</a:t>
            </a:r>
            <a:endParaRPr lang="ar-JO" sz="2800" dirty="0">
              <a:solidFill>
                <a:srgbClr val="174ED5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مربع نص 6">
                <a:extLst>
                  <a:ext uri="{FF2B5EF4-FFF2-40B4-BE49-F238E27FC236}">
                    <a16:creationId xmlns:a16="http://schemas.microsoft.com/office/drawing/2014/main" id="{7686E3E0-3347-E74F-78E8-CB34E834776B}"/>
                  </a:ext>
                </a:extLst>
              </p:cNvPr>
              <p:cNvSpPr txBox="1"/>
              <p:nvPr/>
            </p:nvSpPr>
            <p:spPr>
              <a:xfrm>
                <a:off x="2947476" y="4679344"/>
                <a:ext cx="3229986" cy="8685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000" b="1" i="1" dirty="0">
                    <a:solidFill>
                      <a:srgbClr val="FF3300"/>
                    </a:solidFill>
                    <a:latin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ar-JO" sz="3000" b="1" i="1">
                            <a:solidFill>
                              <a:srgbClr val="FF33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ar-JO" sz="3000" b="1" i="1">
                                <a:solidFill>
                                  <a:srgbClr val="FF33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ar-JO" sz="3000" b="1" i="1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𝟖</m:t>
                              </m:r>
                            </m:e>
                            <m:e>
                              <m:r>
                                <a:rPr lang="ar-JO" sz="3000" b="1" i="1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  <m:e>
                              <m:r>
                                <a:rPr lang="ar-JO" sz="3000" b="1" i="1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e>
                          </m:mr>
                          <m:mr>
                            <m:e>
                              <m:r>
                                <a:rPr lang="ar-JO" sz="3000" b="1" i="1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𝟗</m:t>
                              </m:r>
                            </m:e>
                            <m:e>
                              <m:r>
                                <a:rPr lang="ar-JO" sz="3000" b="1" i="1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𝟖</m:t>
                              </m:r>
                            </m:e>
                            <m:e>
                              <m:r>
                                <a:rPr lang="ar-JO" sz="3000" b="1" i="1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ar-JO" sz="3000" b="1" i="1" dirty="0">
                  <a:solidFill>
                    <a:srgbClr val="FF33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مربع نص 6">
                <a:extLst>
                  <a:ext uri="{FF2B5EF4-FFF2-40B4-BE49-F238E27FC236}">
                    <a16:creationId xmlns:a16="http://schemas.microsoft.com/office/drawing/2014/main" id="{7686E3E0-3347-E74F-78E8-CB34E83477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7476" y="4679344"/>
                <a:ext cx="3229986" cy="868507"/>
              </a:xfrm>
              <a:prstGeom prst="rect">
                <a:avLst/>
              </a:prstGeom>
              <a:blipFill>
                <a:blip r:embed="rId3"/>
                <a:stretch>
                  <a:fillRect b="-2817"/>
                </a:stretch>
              </a:blipFill>
            </p:spPr>
            <p:txBody>
              <a:bodyPr/>
              <a:lstStyle/>
              <a:p>
                <a:r>
                  <a:rPr lang="ar-J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سهم: لأعلى 7">
            <a:extLst>
              <a:ext uri="{FF2B5EF4-FFF2-40B4-BE49-F238E27FC236}">
                <a16:creationId xmlns:a16="http://schemas.microsoft.com/office/drawing/2014/main" id="{4486B725-31C8-D4DC-6E5F-69E6AED9B861}"/>
              </a:ext>
            </a:extLst>
          </p:cNvPr>
          <p:cNvSpPr/>
          <p:nvPr/>
        </p:nvSpPr>
        <p:spPr>
          <a:xfrm>
            <a:off x="3186113" y="3143250"/>
            <a:ext cx="357187" cy="428625"/>
          </a:xfrm>
          <a:prstGeom prst="up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JO"/>
          </a:p>
        </p:txBody>
      </p:sp>
      <p:sp>
        <p:nvSpPr>
          <p:cNvPr id="9" name="سهم: لأعلى 8">
            <a:extLst>
              <a:ext uri="{FF2B5EF4-FFF2-40B4-BE49-F238E27FC236}">
                <a16:creationId xmlns:a16="http://schemas.microsoft.com/office/drawing/2014/main" id="{F1DAAA0C-18BE-4B0A-F8E0-E28AD564C8E3}"/>
              </a:ext>
            </a:extLst>
          </p:cNvPr>
          <p:cNvSpPr/>
          <p:nvPr/>
        </p:nvSpPr>
        <p:spPr>
          <a:xfrm>
            <a:off x="5343773" y="3143249"/>
            <a:ext cx="357187" cy="428625"/>
          </a:xfrm>
          <a:prstGeom prst="up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42239254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عنوان 1">
            <a:extLst>
              <a:ext uri="{FF2B5EF4-FFF2-40B4-BE49-F238E27FC236}">
                <a16:creationId xmlns:a16="http://schemas.microsoft.com/office/drawing/2014/main" id="{C74E4143-1DF0-891A-CAE0-452E4D28B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629" y="668049"/>
            <a:ext cx="7873234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Performing Matrix Addition and Subtracting</a:t>
            </a:r>
            <a:endParaRPr lang="ar-J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مربع نص 9">
                <a:extLst>
                  <a:ext uri="{FF2B5EF4-FFF2-40B4-BE49-F238E27FC236}">
                    <a16:creationId xmlns:a16="http://schemas.microsoft.com/office/drawing/2014/main" id="{011848A6-75EC-BFDB-BBD8-CD04B3E66E8F}"/>
                  </a:ext>
                </a:extLst>
              </p:cNvPr>
              <p:cNvSpPr txBox="1"/>
              <p:nvPr/>
            </p:nvSpPr>
            <p:spPr>
              <a:xfrm>
                <a:off x="2230525" y="2196255"/>
                <a:ext cx="4663888" cy="769826"/>
              </a:xfrm>
              <a:prstGeom prst="rect">
                <a:avLst/>
              </a:prstGeom>
              <a:noFill/>
            </p:spPr>
            <p:txBody>
              <a:bodyPr wrap="squar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ar-JO" sz="3000" b="1" i="1" smtClean="0">
                              <a:solidFill>
                                <a:srgbClr val="FF33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ar-JO" sz="3000" b="1" i="1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ar-JO" sz="3000" b="1" i="1">
                                    <a:solidFill>
                                      <a:srgbClr val="FF33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ar-JO" sz="3000" b="1" i="1">
                                    <a:solidFill>
                                      <a:srgbClr val="FF33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ar-JO" sz="3000" b="1" i="1">
                                    <a:solidFill>
                                      <a:srgbClr val="FF3300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</m:mr>
                            <m:mr>
                              <m:e>
                                <m:r>
                                  <a:rPr lang="ar-JO" sz="3000" b="1" i="1">
                                    <a:solidFill>
                                      <a:srgbClr val="FF3300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e>
                              <m:e>
                                <m:r>
                                  <a:rPr lang="ar-JO" sz="3000" b="1" i="1">
                                    <a:solidFill>
                                      <a:srgbClr val="FF3300"/>
                                    </a:solidFill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e>
                              <m:e>
                                <m:r>
                                  <a:rPr lang="ar-JO" sz="3000" b="1" i="1">
                                    <a:solidFill>
                                      <a:srgbClr val="FF3300"/>
                                    </a:solidFill>
                                    <a:latin typeface="Cambria Math" panose="02040503050406030204" pitchFamily="18" charset="0"/>
                                  </a:rPr>
                                  <m:t>𝟔</m:t>
                                </m:r>
                              </m:e>
                            </m:mr>
                          </m:m>
                        </m:e>
                      </m:d>
                      <m:r>
                        <a:rPr lang="ar-JO" sz="3000" b="1" i="1" smtClean="0">
                          <a:solidFill>
                            <a:srgbClr val="FF33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ar-JO" sz="3000" b="1" i="1">
                              <a:solidFill>
                                <a:srgbClr val="FF33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ar-JO" sz="3000" b="1" i="1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ar-JO" sz="3000" b="1" i="1">
                                    <a:solidFill>
                                      <a:srgbClr val="FF3300"/>
                                    </a:solidFill>
                                    <a:latin typeface="Cambria Math" panose="02040503050406030204" pitchFamily="18" charset="0"/>
                                  </a:rPr>
                                  <m:t>𝟕</m:t>
                                </m:r>
                              </m:e>
                              <m:e>
                                <m:r>
                                  <a:rPr lang="ar-JO" sz="3000" b="1" i="1">
                                    <a:solidFill>
                                      <a:srgbClr val="FF3300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  <m:e>
                                <m:r>
                                  <a:rPr lang="ar-JO" sz="3000" b="1" i="1">
                                    <a:solidFill>
                                      <a:srgbClr val="FF33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ar-JO" sz="3000" b="1" i="1">
                                    <a:solidFill>
                                      <a:srgbClr val="FF3300"/>
                                    </a:solidFill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e>
                              <m:e>
                                <m:r>
                                  <a:rPr lang="ar-JO" sz="3000" b="1" i="1">
                                    <a:solidFill>
                                      <a:srgbClr val="FF3300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  <m:e>
                                <m:r>
                                  <a:rPr lang="ar-JO" sz="3000" b="1" i="1">
                                    <a:solidFill>
                                      <a:srgbClr val="FF33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ar-JO" sz="3000" b="1" i="1">
                                    <a:solidFill>
                                      <a:srgbClr val="FF33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ar-JO" sz="3000" b="1" i="1" dirty="0">
                  <a:solidFill>
                    <a:srgbClr val="FF33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مربع نص 9">
                <a:extLst>
                  <a:ext uri="{FF2B5EF4-FFF2-40B4-BE49-F238E27FC236}">
                    <a16:creationId xmlns:a16="http://schemas.microsoft.com/office/drawing/2014/main" id="{011848A6-75EC-BFDB-BBD8-CD04B3E66E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0525" y="2196255"/>
                <a:ext cx="4663888" cy="7698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ar-J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مربع نص 10">
            <a:extLst>
              <a:ext uri="{FF2B5EF4-FFF2-40B4-BE49-F238E27FC236}">
                <a16:creationId xmlns:a16="http://schemas.microsoft.com/office/drawing/2014/main" id="{8D7D2264-123A-2AD1-64E7-121B537799C0}"/>
              </a:ext>
            </a:extLst>
          </p:cNvPr>
          <p:cNvSpPr txBox="1"/>
          <p:nvPr/>
        </p:nvSpPr>
        <p:spPr>
          <a:xfrm>
            <a:off x="2221768" y="3618814"/>
            <a:ext cx="458410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rgbClr val="00B050"/>
                </a:solidFill>
              </a:rPr>
              <a:t>Matrix subtraction</a:t>
            </a:r>
            <a:r>
              <a:rPr lang="en-US" sz="2800" dirty="0"/>
              <a:t> is very similar to matrix addition</a:t>
            </a:r>
            <a:endParaRPr lang="ar-JO" sz="2800" dirty="0">
              <a:solidFill>
                <a:srgbClr val="174ED5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مربع نص 11">
                <a:extLst>
                  <a:ext uri="{FF2B5EF4-FFF2-40B4-BE49-F238E27FC236}">
                    <a16:creationId xmlns:a16="http://schemas.microsoft.com/office/drawing/2014/main" id="{9851A757-0413-7952-B0B4-3610462DEC59}"/>
                  </a:ext>
                </a:extLst>
              </p:cNvPr>
              <p:cNvSpPr txBox="1"/>
              <p:nvPr/>
            </p:nvSpPr>
            <p:spPr>
              <a:xfrm>
                <a:off x="2947476" y="4679344"/>
                <a:ext cx="3229986" cy="8623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000" b="1" i="1" dirty="0">
                    <a:solidFill>
                      <a:srgbClr val="FF3300"/>
                    </a:solidFill>
                    <a:latin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ar-JO" sz="3000" b="1" i="1">
                            <a:solidFill>
                              <a:srgbClr val="FF33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ar-JO" sz="3000" b="1" i="1">
                                <a:solidFill>
                                  <a:srgbClr val="FF33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ar-JO" sz="3000" b="1" i="1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JO" sz="3000" b="1" i="1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</m:e>
                            <m:e>
                              <m:r>
                                <a:rPr lang="ar-JO" sz="3000" b="1" i="1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JO" sz="3000" b="1" i="1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ar-JO" sz="3000" b="1" i="1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mr>
                          <m:mr>
                            <m:e>
                              <m:r>
                                <a:rPr lang="ar-JO" sz="3000" b="1" i="1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JO" sz="3000" b="1" i="1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ar-JO" sz="3000" b="1" i="1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e>
                              <m:r>
                                <a:rPr lang="ar-JO" sz="3000" b="1" i="1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𝟕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ar-JO" sz="3000" b="1" i="1" dirty="0">
                  <a:solidFill>
                    <a:srgbClr val="FF33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مربع نص 11">
                <a:extLst>
                  <a:ext uri="{FF2B5EF4-FFF2-40B4-BE49-F238E27FC236}">
                    <a16:creationId xmlns:a16="http://schemas.microsoft.com/office/drawing/2014/main" id="{9851A757-0413-7952-B0B4-3610462DE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7476" y="4679344"/>
                <a:ext cx="3229986" cy="862352"/>
              </a:xfrm>
              <a:prstGeom prst="rect">
                <a:avLst/>
              </a:prstGeom>
              <a:blipFill>
                <a:blip r:embed="rId3"/>
                <a:stretch>
                  <a:fillRect b="-2837"/>
                </a:stretch>
              </a:blipFill>
            </p:spPr>
            <p:txBody>
              <a:bodyPr/>
              <a:lstStyle/>
              <a:p>
                <a:r>
                  <a:rPr lang="ar-J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84987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عنوان 1">
            <a:extLst>
              <a:ext uri="{FF2B5EF4-FFF2-40B4-BE49-F238E27FC236}">
                <a16:creationId xmlns:a16="http://schemas.microsoft.com/office/drawing/2014/main" id="{7CE5C27C-ADF1-25E7-402A-2131F3484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629" y="668049"/>
            <a:ext cx="7873234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Performing Matrix Addition and Subtracting</a:t>
            </a:r>
            <a:endParaRPr lang="ar-JO" dirty="0"/>
          </a:p>
        </p:txBody>
      </p:sp>
      <p:sp>
        <p:nvSpPr>
          <p:cNvPr id="5" name="مربع نص 4">
            <a:extLst>
              <a:ext uri="{FF2B5EF4-FFF2-40B4-BE49-F238E27FC236}">
                <a16:creationId xmlns:a16="http://schemas.microsoft.com/office/drawing/2014/main" id="{2B66BBFF-CC66-B5CB-1745-DC81A3823701}"/>
              </a:ext>
            </a:extLst>
          </p:cNvPr>
          <p:cNvSpPr txBox="1"/>
          <p:nvPr/>
        </p:nvSpPr>
        <p:spPr>
          <a:xfrm>
            <a:off x="2230525" y="2720143"/>
            <a:ext cx="4663888" cy="461665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ctr"/>
            <a:r>
              <a:rPr lang="en-US" sz="3000" b="1" dirty="0">
                <a:solidFill>
                  <a:srgbClr val="FF3300"/>
                </a:solidFill>
                <a:latin typeface="Cambria Math" panose="02040503050406030204" pitchFamily="18" charset="0"/>
              </a:rPr>
              <a:t>A + B = B + A</a:t>
            </a:r>
            <a:endParaRPr lang="ar-JO" sz="3000" b="1" dirty="0">
              <a:solidFill>
                <a:srgbClr val="FF3300"/>
              </a:solidFill>
              <a:latin typeface="Cambria Math" panose="02040503050406030204" pitchFamily="18" charset="0"/>
            </a:endParaRPr>
          </a:p>
        </p:txBody>
      </p:sp>
      <p:sp>
        <p:nvSpPr>
          <p:cNvPr id="6" name="مربع نص 5">
            <a:extLst>
              <a:ext uri="{FF2B5EF4-FFF2-40B4-BE49-F238E27FC236}">
                <a16:creationId xmlns:a16="http://schemas.microsoft.com/office/drawing/2014/main" id="{2DBBC940-B1A5-080B-266F-E1E6F96BB0F5}"/>
              </a:ext>
            </a:extLst>
          </p:cNvPr>
          <p:cNvSpPr txBox="1"/>
          <p:nvPr/>
        </p:nvSpPr>
        <p:spPr>
          <a:xfrm>
            <a:off x="2221768" y="3618814"/>
            <a:ext cx="4584107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rgbClr val="00B050"/>
                </a:solidFill>
              </a:rPr>
              <a:t>Matrix subtraction</a:t>
            </a:r>
            <a:r>
              <a:rPr lang="en-US" sz="2800" dirty="0"/>
              <a:t> is </a:t>
            </a:r>
            <a:r>
              <a:rPr lang="en-US" sz="3000" b="1" dirty="0">
                <a:solidFill>
                  <a:srgbClr val="FF3300"/>
                </a:solidFill>
                <a:latin typeface="Cambria Math" panose="02040503050406030204" pitchFamily="18" charset="0"/>
              </a:rPr>
              <a:t>NOT</a:t>
            </a:r>
            <a:r>
              <a:rPr lang="en-US" sz="2800" dirty="0"/>
              <a:t> commutative</a:t>
            </a:r>
            <a:endParaRPr lang="ar-JO" sz="2800" dirty="0">
              <a:solidFill>
                <a:srgbClr val="174ED5"/>
              </a:solidFill>
            </a:endParaRPr>
          </a:p>
        </p:txBody>
      </p:sp>
      <p:sp>
        <p:nvSpPr>
          <p:cNvPr id="9" name="مربع نص 8">
            <a:extLst>
              <a:ext uri="{FF2B5EF4-FFF2-40B4-BE49-F238E27FC236}">
                <a16:creationId xmlns:a16="http://schemas.microsoft.com/office/drawing/2014/main" id="{8A77F084-569F-DDA7-EF39-76D8D60C04A5}"/>
              </a:ext>
            </a:extLst>
          </p:cNvPr>
          <p:cNvSpPr txBox="1"/>
          <p:nvPr/>
        </p:nvSpPr>
        <p:spPr>
          <a:xfrm>
            <a:off x="2064545" y="2132308"/>
            <a:ext cx="60936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174ED5"/>
                </a:solidFill>
              </a:rPr>
              <a:t>Matrix addition </a:t>
            </a:r>
            <a:r>
              <a:rPr lang="en-US" sz="2800" dirty="0"/>
              <a:t>is commutative</a:t>
            </a:r>
            <a:endParaRPr lang="ar-JO" sz="2800" dirty="0"/>
          </a:p>
        </p:txBody>
      </p:sp>
      <p:sp>
        <p:nvSpPr>
          <p:cNvPr id="10" name="مربع نص 9">
            <a:extLst>
              <a:ext uri="{FF2B5EF4-FFF2-40B4-BE49-F238E27FC236}">
                <a16:creationId xmlns:a16="http://schemas.microsoft.com/office/drawing/2014/main" id="{AF234263-14F8-04A5-A5EF-A86F04ABE0AD}"/>
              </a:ext>
            </a:extLst>
          </p:cNvPr>
          <p:cNvSpPr txBox="1"/>
          <p:nvPr/>
        </p:nvSpPr>
        <p:spPr>
          <a:xfrm>
            <a:off x="2181877" y="4809872"/>
            <a:ext cx="4663888" cy="461665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ctr"/>
            <a:r>
              <a:rPr lang="en-US" sz="3000" b="1" dirty="0">
                <a:solidFill>
                  <a:srgbClr val="FF3300"/>
                </a:solidFill>
                <a:latin typeface="Cambria Math" panose="02040503050406030204" pitchFamily="18" charset="0"/>
              </a:rPr>
              <a:t>A - B ≠ B - A</a:t>
            </a:r>
            <a:endParaRPr lang="ar-JO" sz="3000" b="1" dirty="0">
              <a:solidFill>
                <a:srgbClr val="FF3300"/>
              </a:solidFill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66508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مربع نص 3">
                <a:extLst>
                  <a:ext uri="{FF2B5EF4-FFF2-40B4-BE49-F238E27FC236}">
                    <a16:creationId xmlns:a16="http://schemas.microsoft.com/office/drawing/2014/main" id="{B282CFF7-E7F7-3D45-23BE-B82473F31CD3}"/>
                  </a:ext>
                </a:extLst>
              </p:cNvPr>
              <p:cNvSpPr txBox="1"/>
              <p:nvPr/>
            </p:nvSpPr>
            <p:spPr>
              <a:xfrm>
                <a:off x="704660" y="2414411"/>
                <a:ext cx="3088218" cy="1221040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:r>
                  <a:rPr lang="en-US" sz="3000" b="1" dirty="0">
                    <a:solidFill>
                      <a:srgbClr val="FF3300"/>
                    </a:solidFill>
                  </a:rPr>
                  <a:t>A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ar-JO" sz="3000" b="1" i="1">
                            <a:solidFill>
                              <a:srgbClr val="FF33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ar-JO" sz="3000" b="1" i="1">
                                <a:solidFill>
                                  <a:srgbClr val="FF33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ar-JO" sz="3000" b="1" i="0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  <m:e>
                              <m:r>
                                <a:rPr lang="ar-JO" sz="3000" b="1" i="0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JO" sz="3000" b="1" i="0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e>
                              <m:r>
                                <a:rPr lang="ar-JO" sz="3000" b="1" i="0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JO" sz="3000" b="1" i="0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ar-JO" sz="3000" b="1" i="0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e>
                              <m:r>
                                <a:rPr lang="ar-JO" sz="3000" b="1" i="0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</m:e>
                            <m:e>
                              <m:r>
                                <a:rPr lang="ar-JO" sz="3000" b="1" i="0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JO" sz="3000" b="1" i="0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</m:mr>
                          <m:mr>
                            <m:e>
                              <m:r>
                                <a:rPr lang="ar-JO" sz="3000" b="1" i="0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𝟕</m:t>
                              </m:r>
                            </m:e>
                            <m:e>
                              <m:r>
                                <a:rPr lang="ar-JO" sz="3000" b="1" i="0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ar-JO" sz="3000" b="1" i="0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JO" sz="3000" b="1" i="0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𝟖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ar-JO" sz="3000" b="1" dirty="0">
                  <a:solidFill>
                    <a:srgbClr val="FF33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مربع نص 3">
                <a:extLst>
                  <a:ext uri="{FF2B5EF4-FFF2-40B4-BE49-F238E27FC236}">
                    <a16:creationId xmlns:a16="http://schemas.microsoft.com/office/drawing/2014/main" id="{B282CFF7-E7F7-3D45-23BE-B82473F31C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660" y="2414411"/>
                <a:ext cx="3088218" cy="1221040"/>
              </a:xfrm>
              <a:prstGeom prst="rect">
                <a:avLst/>
              </a:prstGeom>
              <a:blipFill>
                <a:blip r:embed="rId2"/>
                <a:stretch>
                  <a:fillRect l="-7708"/>
                </a:stretch>
              </a:blipFill>
            </p:spPr>
            <p:txBody>
              <a:bodyPr/>
              <a:lstStyle/>
              <a:p>
                <a:r>
                  <a:rPr lang="ar-J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عنوان 1">
            <a:extLst>
              <a:ext uri="{FF2B5EF4-FFF2-40B4-BE49-F238E27FC236}">
                <a16:creationId xmlns:a16="http://schemas.microsoft.com/office/drawing/2014/main" id="{745B044F-3370-DD62-556E-137219A4B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629" y="668049"/>
            <a:ext cx="7873234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Checking Comprehension</a:t>
            </a:r>
            <a:endParaRPr lang="ar-J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مربع نص 5">
                <a:extLst>
                  <a:ext uri="{FF2B5EF4-FFF2-40B4-BE49-F238E27FC236}">
                    <a16:creationId xmlns:a16="http://schemas.microsoft.com/office/drawing/2014/main" id="{B6DEA554-2D36-045C-5BD9-7F6E6D835528}"/>
                  </a:ext>
                </a:extLst>
              </p:cNvPr>
              <p:cNvSpPr txBox="1"/>
              <p:nvPr/>
            </p:nvSpPr>
            <p:spPr>
              <a:xfrm>
                <a:off x="4715856" y="2414411"/>
                <a:ext cx="3283784" cy="1220847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:r>
                  <a:rPr lang="en-US" sz="3000" b="1" dirty="0">
                    <a:solidFill>
                      <a:srgbClr val="FF3300"/>
                    </a:solidFill>
                  </a:rPr>
                  <a:t>B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ar-JO" sz="3000" b="1" i="1">
                            <a:solidFill>
                              <a:srgbClr val="FF33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ar-JO" sz="3000" b="1" i="1">
                                <a:solidFill>
                                  <a:srgbClr val="FF33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ar-JO" sz="3000" b="1" i="0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ar-JO" sz="3000" b="1" i="0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𝟗</m:t>
                              </m:r>
                            </m:e>
                            <m:e>
                              <m:r>
                                <a:rPr lang="ar-JO" sz="3000" b="1" i="0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e>
                          </m:mr>
                          <m:mr>
                            <m:e>
                              <m:r>
                                <a:rPr lang="ar-JO" sz="3000" b="1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ar-JO" sz="3000" b="1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ar-JO" sz="3000" b="1" i="0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ar-JO" sz="3000" b="1" i="0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</m:mr>
                          <m:mr>
                            <m:e>
                              <m:r>
                                <a:rPr lang="ar-JO" sz="3000" b="1" i="0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JO" sz="3000" b="1" i="0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  <m:e>
                              <m:r>
                                <a:rPr lang="ar-JO" sz="3000" b="1" i="0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e>
                              <m:r>
                                <a:rPr lang="ar-JO" sz="3000" b="1" i="0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JO" sz="3000" b="1" i="0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𝟕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ar-JO" sz="3000" b="1" dirty="0">
                  <a:solidFill>
                    <a:srgbClr val="FF33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مربع نص 5">
                <a:extLst>
                  <a:ext uri="{FF2B5EF4-FFF2-40B4-BE49-F238E27FC236}">
                    <a16:creationId xmlns:a16="http://schemas.microsoft.com/office/drawing/2014/main" id="{B6DEA554-2D36-045C-5BD9-7F6E6D835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5856" y="2414411"/>
                <a:ext cx="3283784" cy="1220847"/>
              </a:xfrm>
              <a:prstGeom prst="rect">
                <a:avLst/>
              </a:prstGeom>
              <a:blipFill>
                <a:blip r:embed="rId3"/>
                <a:stretch>
                  <a:fillRect l="-7249"/>
                </a:stretch>
              </a:blipFill>
            </p:spPr>
            <p:txBody>
              <a:bodyPr/>
              <a:lstStyle/>
              <a:p>
                <a:r>
                  <a:rPr lang="ar-J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مربع نص 6">
            <a:extLst>
              <a:ext uri="{FF2B5EF4-FFF2-40B4-BE49-F238E27FC236}">
                <a16:creationId xmlns:a16="http://schemas.microsoft.com/office/drawing/2014/main" id="{1AEAADD0-4826-420E-71DA-297E49DC473C}"/>
              </a:ext>
            </a:extLst>
          </p:cNvPr>
          <p:cNvSpPr txBox="1"/>
          <p:nvPr/>
        </p:nvSpPr>
        <p:spPr>
          <a:xfrm>
            <a:off x="1160328" y="4130956"/>
            <a:ext cx="2176882" cy="461665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ctr"/>
            <a:r>
              <a:rPr lang="en-US" sz="3000" b="1" dirty="0">
                <a:solidFill>
                  <a:srgbClr val="FF3300"/>
                </a:solidFill>
                <a:latin typeface="Cambria Math" panose="02040503050406030204" pitchFamily="18" charset="0"/>
              </a:rPr>
              <a:t>Find A + B:</a:t>
            </a:r>
            <a:endParaRPr lang="ar-JO" sz="3000" b="1" dirty="0">
              <a:solidFill>
                <a:srgbClr val="FF3300"/>
              </a:solidFill>
              <a:latin typeface="Cambria Math" panose="02040503050406030204" pitchFamily="18" charset="0"/>
            </a:endParaRPr>
          </a:p>
        </p:txBody>
      </p:sp>
      <p:sp>
        <p:nvSpPr>
          <p:cNvPr id="8" name="مربع نص 7">
            <a:extLst>
              <a:ext uri="{FF2B5EF4-FFF2-40B4-BE49-F238E27FC236}">
                <a16:creationId xmlns:a16="http://schemas.microsoft.com/office/drawing/2014/main" id="{7FEFD3C8-5BE3-6D10-4DDE-E142157AEDB1}"/>
              </a:ext>
            </a:extLst>
          </p:cNvPr>
          <p:cNvSpPr txBox="1"/>
          <p:nvPr/>
        </p:nvSpPr>
        <p:spPr>
          <a:xfrm>
            <a:off x="4853334" y="4130956"/>
            <a:ext cx="2485331" cy="461665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ctr"/>
            <a:r>
              <a:rPr lang="en-US" sz="3000" b="1" dirty="0">
                <a:solidFill>
                  <a:srgbClr val="FF3300"/>
                </a:solidFill>
                <a:latin typeface="Cambria Math" panose="02040503050406030204" pitchFamily="18" charset="0"/>
              </a:rPr>
              <a:t>Find A - B :</a:t>
            </a:r>
            <a:endParaRPr lang="ar-JO" sz="3000" b="1" dirty="0">
              <a:solidFill>
                <a:srgbClr val="FF3300"/>
              </a:solidFill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394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مربع نص 3">
                <a:extLst>
                  <a:ext uri="{FF2B5EF4-FFF2-40B4-BE49-F238E27FC236}">
                    <a16:creationId xmlns:a16="http://schemas.microsoft.com/office/drawing/2014/main" id="{6E20140E-7318-750C-CFAD-4EACD4D651E3}"/>
                  </a:ext>
                </a:extLst>
              </p:cNvPr>
              <p:cNvSpPr txBox="1"/>
              <p:nvPr/>
            </p:nvSpPr>
            <p:spPr>
              <a:xfrm>
                <a:off x="704660" y="2414411"/>
                <a:ext cx="3088218" cy="1221040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:r>
                  <a:rPr lang="en-US" sz="3000" b="1" dirty="0">
                    <a:solidFill>
                      <a:srgbClr val="FF3300"/>
                    </a:solidFill>
                  </a:rPr>
                  <a:t>A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ar-JO" sz="3000" b="1" i="1">
                            <a:solidFill>
                              <a:srgbClr val="FF33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ar-JO" sz="3000" b="1" i="1">
                                <a:solidFill>
                                  <a:srgbClr val="FF33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ar-JO" sz="3000" b="1" i="0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  <m:e>
                              <m:r>
                                <a:rPr lang="ar-JO" sz="3000" b="1" i="0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JO" sz="3000" b="1" i="0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e>
                              <m:r>
                                <a:rPr lang="ar-JO" sz="3000" b="1" i="0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JO" sz="3000" b="1" i="0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ar-JO" sz="3000" b="1" i="0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e>
                              <m:r>
                                <a:rPr lang="ar-JO" sz="3000" b="1" i="0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</m:e>
                            <m:e>
                              <m:r>
                                <a:rPr lang="ar-JO" sz="3000" b="1" i="0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JO" sz="3000" b="1" i="0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</m:mr>
                          <m:mr>
                            <m:e>
                              <m:r>
                                <a:rPr lang="ar-JO" sz="3000" b="1" i="0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𝟕</m:t>
                              </m:r>
                            </m:e>
                            <m:e>
                              <m:r>
                                <a:rPr lang="ar-JO" sz="3000" b="1" i="0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ar-JO" sz="3000" b="1" i="0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JO" sz="3000" b="1" i="0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𝟖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ar-JO" sz="3000" b="1" dirty="0">
                  <a:solidFill>
                    <a:srgbClr val="FF33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مربع نص 3">
                <a:extLst>
                  <a:ext uri="{FF2B5EF4-FFF2-40B4-BE49-F238E27FC236}">
                    <a16:creationId xmlns:a16="http://schemas.microsoft.com/office/drawing/2014/main" id="{6E20140E-7318-750C-CFAD-4EACD4D651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660" y="2414411"/>
                <a:ext cx="3088218" cy="1221040"/>
              </a:xfrm>
              <a:prstGeom prst="rect">
                <a:avLst/>
              </a:prstGeom>
              <a:blipFill>
                <a:blip r:embed="rId2"/>
                <a:stretch>
                  <a:fillRect l="-7708"/>
                </a:stretch>
              </a:blipFill>
            </p:spPr>
            <p:txBody>
              <a:bodyPr/>
              <a:lstStyle/>
              <a:p>
                <a:r>
                  <a:rPr lang="ar-J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عنوان 1">
            <a:extLst>
              <a:ext uri="{FF2B5EF4-FFF2-40B4-BE49-F238E27FC236}">
                <a16:creationId xmlns:a16="http://schemas.microsoft.com/office/drawing/2014/main" id="{555B38EE-12E9-BE8F-60E7-E000A2D2F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629" y="668049"/>
            <a:ext cx="7873234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Checking Comprehension</a:t>
            </a:r>
            <a:endParaRPr lang="ar-J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مربع نص 5">
                <a:extLst>
                  <a:ext uri="{FF2B5EF4-FFF2-40B4-BE49-F238E27FC236}">
                    <a16:creationId xmlns:a16="http://schemas.microsoft.com/office/drawing/2014/main" id="{07679D2F-9BC0-437B-E525-AE1A65118CB2}"/>
                  </a:ext>
                </a:extLst>
              </p:cNvPr>
              <p:cNvSpPr txBox="1"/>
              <p:nvPr/>
            </p:nvSpPr>
            <p:spPr>
              <a:xfrm>
                <a:off x="4715856" y="2414411"/>
                <a:ext cx="3283784" cy="1220847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:r>
                  <a:rPr lang="en-US" sz="3000" b="1" dirty="0">
                    <a:solidFill>
                      <a:srgbClr val="FF3300"/>
                    </a:solidFill>
                  </a:rPr>
                  <a:t>B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ar-JO" sz="3000" b="1" i="1">
                            <a:solidFill>
                              <a:srgbClr val="FF33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ar-JO" sz="3000" b="1" i="1">
                                <a:solidFill>
                                  <a:srgbClr val="FF33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ar-JO" sz="3000" b="1" i="0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ar-JO" sz="3000" b="1" i="0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𝟗</m:t>
                              </m:r>
                            </m:e>
                            <m:e>
                              <m:r>
                                <a:rPr lang="ar-JO" sz="3000" b="1" i="0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e>
                          </m:mr>
                          <m:mr>
                            <m:e>
                              <m:r>
                                <a:rPr lang="ar-JO" sz="3000" b="1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ar-JO" sz="3000" b="1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ar-JO" sz="3000" b="1" i="0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ar-JO" sz="3000" b="1" i="0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</m:mr>
                          <m:mr>
                            <m:e>
                              <m:r>
                                <a:rPr lang="ar-JO" sz="3000" b="1" i="0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JO" sz="3000" b="1" i="0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  <m:e>
                              <m:r>
                                <a:rPr lang="ar-JO" sz="3000" b="1" i="0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e>
                              <m:r>
                                <a:rPr lang="ar-JO" sz="3000" b="1" i="0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JO" sz="3000" b="1" i="0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𝟕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ar-JO" sz="3000" b="1" dirty="0">
                  <a:solidFill>
                    <a:srgbClr val="FF33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مربع نص 5">
                <a:extLst>
                  <a:ext uri="{FF2B5EF4-FFF2-40B4-BE49-F238E27FC236}">
                    <a16:creationId xmlns:a16="http://schemas.microsoft.com/office/drawing/2014/main" id="{07679D2F-9BC0-437B-E525-AE1A65118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5856" y="2414411"/>
                <a:ext cx="3283784" cy="1220847"/>
              </a:xfrm>
              <a:prstGeom prst="rect">
                <a:avLst/>
              </a:prstGeom>
              <a:blipFill>
                <a:blip r:embed="rId3"/>
                <a:stretch>
                  <a:fillRect l="-7249"/>
                </a:stretch>
              </a:blipFill>
            </p:spPr>
            <p:txBody>
              <a:bodyPr/>
              <a:lstStyle/>
              <a:p>
                <a:r>
                  <a:rPr lang="ar-J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مربع نص 6">
            <a:extLst>
              <a:ext uri="{FF2B5EF4-FFF2-40B4-BE49-F238E27FC236}">
                <a16:creationId xmlns:a16="http://schemas.microsoft.com/office/drawing/2014/main" id="{9871FC0E-36F2-3096-A296-1E2E7244B090}"/>
              </a:ext>
            </a:extLst>
          </p:cNvPr>
          <p:cNvSpPr txBox="1"/>
          <p:nvPr/>
        </p:nvSpPr>
        <p:spPr>
          <a:xfrm>
            <a:off x="1160328" y="4130956"/>
            <a:ext cx="2176882" cy="461665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ctr"/>
            <a:r>
              <a:rPr lang="en-US" sz="3000" b="1" dirty="0">
                <a:solidFill>
                  <a:srgbClr val="FF3300"/>
                </a:solidFill>
                <a:latin typeface="Cambria Math" panose="02040503050406030204" pitchFamily="18" charset="0"/>
              </a:rPr>
              <a:t>Find A + B:</a:t>
            </a:r>
            <a:endParaRPr lang="ar-JO" sz="3000" b="1" dirty="0">
              <a:solidFill>
                <a:srgbClr val="FF3300"/>
              </a:solidFill>
              <a:latin typeface="Cambria Math" panose="02040503050406030204" pitchFamily="18" charset="0"/>
            </a:endParaRPr>
          </a:p>
        </p:txBody>
      </p:sp>
      <p:sp>
        <p:nvSpPr>
          <p:cNvPr id="8" name="مربع نص 7">
            <a:extLst>
              <a:ext uri="{FF2B5EF4-FFF2-40B4-BE49-F238E27FC236}">
                <a16:creationId xmlns:a16="http://schemas.microsoft.com/office/drawing/2014/main" id="{0D6DDF22-7543-5EAB-5EF2-EC7326822CF0}"/>
              </a:ext>
            </a:extLst>
          </p:cNvPr>
          <p:cNvSpPr txBox="1"/>
          <p:nvPr/>
        </p:nvSpPr>
        <p:spPr>
          <a:xfrm>
            <a:off x="4853334" y="4130956"/>
            <a:ext cx="2485331" cy="461665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ctr"/>
            <a:r>
              <a:rPr lang="en-US" sz="3000" b="1" dirty="0">
                <a:solidFill>
                  <a:srgbClr val="FF3300"/>
                </a:solidFill>
                <a:latin typeface="Cambria Math" panose="02040503050406030204" pitchFamily="18" charset="0"/>
              </a:rPr>
              <a:t>Find A - B :</a:t>
            </a:r>
            <a:endParaRPr lang="ar-JO" sz="3000" b="1" dirty="0">
              <a:solidFill>
                <a:srgbClr val="FF3300"/>
              </a:solidFill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مربع نص 8">
                <a:extLst>
                  <a:ext uri="{FF2B5EF4-FFF2-40B4-BE49-F238E27FC236}">
                    <a16:creationId xmlns:a16="http://schemas.microsoft.com/office/drawing/2014/main" id="{F93724E5-F29F-84A9-E36F-0C2AC8E2F006}"/>
                  </a:ext>
                </a:extLst>
              </p:cNvPr>
              <p:cNvSpPr txBox="1"/>
              <p:nvPr/>
            </p:nvSpPr>
            <p:spPr>
              <a:xfrm>
                <a:off x="778846" y="4773494"/>
                <a:ext cx="2939845" cy="1682512"/>
              </a:xfrm>
              <a:prstGeom prst="rect">
                <a:avLst/>
              </a:prstGeom>
              <a:noFill/>
            </p:spPr>
            <p:txBody>
              <a:bodyPr wrap="square" lIns="0" tIns="0" rIns="0" bIns="0" rtlCol="1">
                <a:spAutoFit/>
              </a:bodyPr>
              <a:lstStyle/>
              <a:p>
                <a:pPr/>
                <a:r>
                  <a:rPr lang="en-US" sz="3000" b="1" dirty="0">
                    <a:solidFill>
                      <a:srgbClr val="FF3300"/>
                    </a:solidFill>
                  </a:rPr>
                  <a:t>A + B =</a:t>
                </a:r>
                <a:r>
                  <a:rPr lang="ar-JO" sz="3000" b="1" dirty="0">
                    <a:solidFill>
                      <a:srgbClr val="FF330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ar-JO" sz="3000" b="1" i="1" smtClean="0">
                            <a:solidFill>
                              <a:srgbClr val="FF33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ar-JO" sz="3000" b="1" i="1">
                                <a:solidFill>
                                  <a:srgbClr val="FF33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ar-JO" sz="3000" b="1" i="0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e>
                            <m:e>
                              <m:r>
                                <a:rPr lang="ar-JO" sz="3000" b="1" i="0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𝟕</m:t>
                              </m:r>
                            </m:e>
                            <m:e>
                              <m:r>
                                <a:rPr lang="ar-JO" sz="3000" b="1" i="0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mr>
                          <m:mr>
                            <m:e>
                              <m:r>
                                <a:rPr lang="ar-JO" sz="3000" b="1" i="0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e>
                              <m:r>
                                <a:rPr lang="ar-JO" sz="3000" b="1" i="0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𝟏𝟕</m:t>
                              </m:r>
                            </m:e>
                            <m:e>
                              <m:r>
                                <a:rPr lang="ar-JO" sz="3000" b="1" i="0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  <m:mr>
                            <m:e>
                              <m:r>
                                <a:rPr lang="ar-JO" sz="3000" b="1" i="0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e>
                            <m:e>
                              <m:r>
                                <a:rPr lang="ar-JO" sz="3000" b="1" i="0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  <m:e>
                              <m:r>
                                <a:rPr lang="ar-JO" sz="3000" b="1" i="0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JO" sz="3000" b="1" i="0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𝟏𝟓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ar-JO" sz="3000" b="1" dirty="0">
                  <a:solidFill>
                    <a:srgbClr val="FF33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" name="مربع نص 8">
                <a:extLst>
                  <a:ext uri="{FF2B5EF4-FFF2-40B4-BE49-F238E27FC236}">
                    <a16:creationId xmlns:a16="http://schemas.microsoft.com/office/drawing/2014/main" id="{F93724E5-F29F-84A9-E36F-0C2AC8E2F0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846" y="4773494"/>
                <a:ext cx="2939845" cy="1682512"/>
              </a:xfrm>
              <a:prstGeom prst="rect">
                <a:avLst/>
              </a:prstGeom>
              <a:blipFill>
                <a:blip r:embed="rId4"/>
                <a:stretch>
                  <a:fillRect l="-8091" t="-8333"/>
                </a:stretch>
              </a:blipFill>
            </p:spPr>
            <p:txBody>
              <a:bodyPr/>
              <a:lstStyle/>
              <a:p>
                <a:r>
                  <a:rPr lang="ar-J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مربع نص 9">
                <a:extLst>
                  <a:ext uri="{FF2B5EF4-FFF2-40B4-BE49-F238E27FC236}">
                    <a16:creationId xmlns:a16="http://schemas.microsoft.com/office/drawing/2014/main" id="{D9BA933B-1C05-A6D5-C8A6-6D0F0DE3A3FD}"/>
                  </a:ext>
                </a:extLst>
              </p:cNvPr>
              <p:cNvSpPr txBox="1"/>
              <p:nvPr/>
            </p:nvSpPr>
            <p:spPr>
              <a:xfrm>
                <a:off x="4454107" y="4773494"/>
                <a:ext cx="3283784" cy="1691873"/>
              </a:xfrm>
              <a:prstGeom prst="rect">
                <a:avLst/>
              </a:prstGeom>
              <a:noFill/>
            </p:spPr>
            <p:txBody>
              <a:bodyPr wrap="square" lIns="0" tIns="0" rIns="0" bIns="0" rtlCol="1">
                <a:spAutoFit/>
              </a:bodyPr>
              <a:lstStyle/>
              <a:p>
                <a:pPr/>
                <a:r>
                  <a:rPr lang="en-US" sz="3000" b="1" dirty="0">
                    <a:solidFill>
                      <a:srgbClr val="FF3300"/>
                    </a:solidFill>
                  </a:rPr>
                  <a:t>A – B =</a:t>
                </a:r>
                <a:r>
                  <a:rPr lang="ar-JO" sz="3000" b="1" dirty="0">
                    <a:solidFill>
                      <a:srgbClr val="FF330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ar-JO" sz="3000" b="1" i="1" smtClean="0">
                            <a:solidFill>
                              <a:srgbClr val="FF33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ar-JO" sz="3000" b="1" i="1">
                                <a:solidFill>
                                  <a:srgbClr val="FF33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ar-JO" sz="3000" b="1" i="0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e>
                              <m:r>
                                <a:rPr lang="ar-JO" sz="3000" b="1" i="0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JO" sz="3000" b="1" i="0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𝟏𝟏</m:t>
                              </m:r>
                            </m:e>
                            <m:e>
                              <m:r>
                                <a:rPr lang="ar-JO" sz="3000" b="1" i="0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JO" sz="3000" b="1" i="0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</m:mr>
                          <m:mr>
                            <m:e>
                              <m:r>
                                <a:rPr lang="ar-JO" sz="3000" b="1" i="0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e>
                              <m:r>
                                <a:rPr lang="ar-JO" sz="3000" b="1" i="0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JO" sz="3000" b="1" i="0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  <m:e>
                              <m:r>
                                <a:rPr lang="ar-JO" sz="3000" b="1" i="0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JO" sz="3000" b="1" i="0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𝟏𝟎</m:t>
                              </m:r>
                            </m:e>
                          </m:mr>
                          <m:mr>
                            <m:e>
                              <m:r>
                                <a:rPr lang="ar-JO" sz="3000" b="1" i="0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𝟏𝟎</m:t>
                              </m:r>
                            </m:e>
                            <m:e>
                              <m:r>
                                <a:rPr lang="ar-JO" sz="3000" b="1" i="0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JO" sz="3000" b="1" i="0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ar-JO" sz="3000" b="1" i="0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JO" sz="3000" b="1" i="0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ar-JO" sz="3000" b="1" dirty="0">
                  <a:solidFill>
                    <a:srgbClr val="FF33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0" name="مربع نص 9">
                <a:extLst>
                  <a:ext uri="{FF2B5EF4-FFF2-40B4-BE49-F238E27FC236}">
                    <a16:creationId xmlns:a16="http://schemas.microsoft.com/office/drawing/2014/main" id="{D9BA933B-1C05-A6D5-C8A6-6D0F0DE3A3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4107" y="4773494"/>
                <a:ext cx="3283784" cy="1691873"/>
              </a:xfrm>
              <a:prstGeom prst="rect">
                <a:avLst/>
              </a:prstGeom>
              <a:blipFill>
                <a:blip r:embed="rId5"/>
                <a:stretch>
                  <a:fillRect l="-7249" t="-8273"/>
                </a:stretch>
              </a:blipFill>
            </p:spPr>
            <p:txBody>
              <a:bodyPr/>
              <a:lstStyle/>
              <a:p>
                <a:r>
                  <a:rPr lang="ar-J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7158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عنوان 1">
            <a:extLst>
              <a:ext uri="{FF2B5EF4-FFF2-40B4-BE49-F238E27FC236}">
                <a16:creationId xmlns:a16="http://schemas.microsoft.com/office/drawing/2014/main" id="{D3E89FFE-89ED-2850-E430-EA4FE6728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038" y="906058"/>
            <a:ext cx="7685037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Matrices</a:t>
            </a:r>
            <a:endParaRPr lang="ar-J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مربع نص 4">
                <a:extLst>
                  <a:ext uri="{FF2B5EF4-FFF2-40B4-BE49-F238E27FC236}">
                    <a16:creationId xmlns:a16="http://schemas.microsoft.com/office/drawing/2014/main" id="{1B9E48EF-F450-B7B5-7486-03A673D17ED6}"/>
                  </a:ext>
                </a:extLst>
              </p:cNvPr>
              <p:cNvSpPr txBox="1"/>
              <p:nvPr/>
            </p:nvSpPr>
            <p:spPr>
              <a:xfrm>
                <a:off x="2695497" y="2231621"/>
                <a:ext cx="3208442" cy="1197379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ar-JO" sz="3000" b="1" i="1">
                              <a:solidFill>
                                <a:srgbClr val="FF33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JO" sz="3000" b="1" i="1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JO" sz="3000" b="1" i="1">
                                        <a:solidFill>
                                          <a:srgbClr val="FF33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ar-JO" sz="3000" b="1">
                                          <a:solidFill>
                                            <a:srgbClr val="FF33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e>
                                    <m:e>
                                      <m:r>
                                        <a:rPr lang="ar-JO" sz="3000" b="1">
                                          <a:solidFill>
                                            <a:srgbClr val="FF33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JO" sz="3000" b="1" i="1">
                                        <a:solidFill>
                                          <a:srgbClr val="FF33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ar-JO" sz="3000" b="1">
                                          <a:solidFill>
                                            <a:srgbClr val="FF33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m:rPr>
                                          <m:brk m:alnAt="7"/>
                                        </m:rPr>
                                        <a:rPr lang="ar-JO" sz="3000" b="1">
                                          <a:solidFill>
                                            <a:srgbClr val="FF33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  <m:e>
                                      <m:r>
                                        <a:rPr lang="ar-JO" sz="3000" b="1">
                                          <a:solidFill>
                                            <a:srgbClr val="FF33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16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JO" sz="3000" b="1" i="1">
                                        <a:solidFill>
                                          <a:srgbClr val="FF33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ar-JO" sz="3000" b="1">
                                          <a:solidFill>
                                            <a:srgbClr val="FF33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  <m:e>
                                      <m:r>
                                        <a:rPr lang="ar-JO" sz="3000" b="1">
                                          <a:solidFill>
                                            <a:srgbClr val="FF33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ar-JO" sz="3000" b="1">
                                          <a:solidFill>
                                            <a:srgbClr val="FF33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ar-JO" sz="3000" b="1">
                                          <a:solidFill>
                                            <a:srgbClr val="FF33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  <m:e>
                                      <m:r>
                                        <a:rPr lang="ar-JO" sz="3000" b="1">
                                          <a:solidFill>
                                            <a:srgbClr val="FF33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JO" sz="3000" b="1" i="1">
                                        <a:solidFill>
                                          <a:srgbClr val="FF33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ar-JO" sz="3000" b="1">
                                          <a:solidFill>
                                            <a:srgbClr val="FF33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ar-JO" sz="3000" b="1">
                                          <a:solidFill>
                                            <a:srgbClr val="FF33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ar-JO" sz="3000" b="1">
                                          <a:solidFill>
                                            <a:srgbClr val="FF33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8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ar-JO" sz="3000" b="1">
                                          <a:solidFill>
                                            <a:srgbClr val="FF33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e>
                                    <m:e>
                                      <m:r>
                                        <a:rPr lang="ar-JO" sz="3000" b="1">
                                          <a:solidFill>
                                            <a:srgbClr val="FF33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ar-JO" sz="3000" b="1" dirty="0">
                  <a:solidFill>
                    <a:srgbClr val="FF3300"/>
                  </a:solidFill>
                </a:endParaRPr>
              </a:p>
            </p:txBody>
          </p:sp>
        </mc:Choice>
        <mc:Fallback xmlns="">
          <p:sp>
            <p:nvSpPr>
              <p:cNvPr id="5" name="مربع نص 4">
                <a:extLst>
                  <a:ext uri="{FF2B5EF4-FFF2-40B4-BE49-F238E27FC236}">
                    <a16:creationId xmlns:a16="http://schemas.microsoft.com/office/drawing/2014/main" id="{1B9E48EF-F450-B7B5-7486-03A673D17E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5497" y="2231621"/>
                <a:ext cx="3208442" cy="119737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ar-J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مربع نص 5">
            <a:extLst>
              <a:ext uri="{FF2B5EF4-FFF2-40B4-BE49-F238E27FC236}">
                <a16:creationId xmlns:a16="http://schemas.microsoft.com/office/drawing/2014/main" id="{FAFC715A-1FFE-0C5F-FADB-750807154A41}"/>
              </a:ext>
            </a:extLst>
          </p:cNvPr>
          <p:cNvSpPr txBox="1"/>
          <p:nvPr/>
        </p:nvSpPr>
        <p:spPr>
          <a:xfrm>
            <a:off x="2695496" y="4034017"/>
            <a:ext cx="320844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chemeClr val="accent3"/>
                </a:solidFill>
              </a:rPr>
              <a:t>Terminology</a:t>
            </a:r>
            <a:endParaRPr lang="en-US" sz="3600" dirty="0">
              <a:solidFill>
                <a:schemeClr val="accent3"/>
              </a:solidFill>
            </a:endParaRPr>
          </a:p>
          <a:p>
            <a:pPr algn="ctr"/>
            <a:r>
              <a:rPr lang="en-US" sz="3600" dirty="0">
                <a:solidFill>
                  <a:srgbClr val="00B050"/>
                </a:solidFill>
              </a:rPr>
              <a:t>Operations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1) Addition</a:t>
            </a:r>
            <a:endParaRPr lang="ar-JO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3719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BDCBC944-C18C-308F-8071-AF29D70CC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Types of Matrices</a:t>
            </a:r>
            <a:endParaRPr lang="ar-J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مربع نص 3">
                <a:extLst>
                  <a:ext uri="{FF2B5EF4-FFF2-40B4-BE49-F238E27FC236}">
                    <a16:creationId xmlns:a16="http://schemas.microsoft.com/office/drawing/2014/main" id="{47131AEA-8A33-00BA-9239-788CB8C9026A}"/>
                  </a:ext>
                </a:extLst>
              </p:cNvPr>
              <p:cNvSpPr txBox="1"/>
              <p:nvPr/>
            </p:nvSpPr>
            <p:spPr>
              <a:xfrm>
                <a:off x="3176397" y="2800174"/>
                <a:ext cx="1876346" cy="1221040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ar-JO" sz="3000" b="1" i="1" smtClean="0">
                              <a:solidFill>
                                <a:srgbClr val="FF33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ar-JO" sz="3000" b="1" i="1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ar-JO" sz="3000" b="1" i="0" smtClean="0">
                                    <a:solidFill>
                                      <a:srgbClr val="FF33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ar-JO" sz="3000" b="1" i="0" smtClean="0">
                                    <a:solidFill>
                                      <a:srgbClr val="FF33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ar-JO" sz="3000" b="1" i="0" smtClean="0">
                                    <a:solidFill>
                                      <a:srgbClr val="FF3300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</m:mr>
                            <m:mr>
                              <m:e>
                                <m:r>
                                  <a:rPr lang="ar-JO" sz="3000" b="1" i="0" smtClean="0">
                                    <a:solidFill>
                                      <a:srgbClr val="FF3300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e>
                              <m:e>
                                <m:r>
                                  <a:rPr lang="ar-JO" sz="3000" b="1" i="0" smtClean="0">
                                    <a:solidFill>
                                      <a:srgbClr val="FF3300"/>
                                    </a:solidFill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e>
                              <m:e>
                                <m:r>
                                  <a:rPr lang="ar-JO" sz="3000" b="1" i="0" smtClean="0">
                                    <a:solidFill>
                                      <a:srgbClr val="FF3300"/>
                                    </a:solidFill>
                                    <a:latin typeface="Cambria Math" panose="02040503050406030204" pitchFamily="18" charset="0"/>
                                  </a:rPr>
                                  <m:t>𝟔</m:t>
                                </m:r>
                              </m:e>
                            </m:mr>
                            <m:mr>
                              <m:e>
                                <m:r>
                                  <a:rPr lang="ar-JO" sz="3000" b="1" i="0" smtClean="0">
                                    <a:solidFill>
                                      <a:srgbClr val="FF3300"/>
                                    </a:solidFill>
                                    <a:latin typeface="Cambria Math" panose="02040503050406030204" pitchFamily="18" charset="0"/>
                                  </a:rPr>
                                  <m:t>𝟕</m:t>
                                </m:r>
                              </m:e>
                              <m:e>
                                <m:r>
                                  <a:rPr lang="ar-JO" sz="3000" b="1" i="0" smtClean="0">
                                    <a:solidFill>
                                      <a:srgbClr val="FF3300"/>
                                    </a:solidFill>
                                    <a:latin typeface="Cambria Math" panose="02040503050406030204" pitchFamily="18" charset="0"/>
                                  </a:rPr>
                                  <m:t>𝟖</m:t>
                                </m:r>
                              </m:e>
                              <m:e>
                                <m:r>
                                  <a:rPr lang="ar-JO" sz="3000" b="1" i="0" smtClean="0">
                                    <a:solidFill>
                                      <a:srgbClr val="FF3300"/>
                                    </a:solidFill>
                                    <a:latin typeface="Cambria Math" panose="02040503050406030204" pitchFamily="18" charset="0"/>
                                  </a:rPr>
                                  <m:t>𝟗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ar-JO" sz="3000" b="1" dirty="0">
                  <a:solidFill>
                    <a:srgbClr val="FF3300"/>
                  </a:solidFill>
                </a:endParaRPr>
              </a:p>
            </p:txBody>
          </p:sp>
        </mc:Choice>
        <mc:Fallback xmlns="">
          <p:sp>
            <p:nvSpPr>
              <p:cNvPr id="4" name="مربع نص 3">
                <a:extLst>
                  <a:ext uri="{FF2B5EF4-FFF2-40B4-BE49-F238E27FC236}">
                    <a16:creationId xmlns:a16="http://schemas.microsoft.com/office/drawing/2014/main" id="{47131AEA-8A33-00BA-9239-788CB8C902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6397" y="2800174"/>
                <a:ext cx="1876346" cy="122104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ar-J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سهم: لأسفل 4">
            <a:extLst>
              <a:ext uri="{FF2B5EF4-FFF2-40B4-BE49-F238E27FC236}">
                <a16:creationId xmlns:a16="http://schemas.microsoft.com/office/drawing/2014/main" id="{EE7B6A26-E220-59F8-D1D3-D1D9B6E1CB47}"/>
              </a:ext>
            </a:extLst>
          </p:cNvPr>
          <p:cNvSpPr/>
          <p:nvPr/>
        </p:nvSpPr>
        <p:spPr>
          <a:xfrm>
            <a:off x="3314700" y="2243138"/>
            <a:ext cx="300038" cy="4143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JO"/>
          </a:p>
        </p:txBody>
      </p:sp>
      <p:sp>
        <p:nvSpPr>
          <p:cNvPr id="6" name="سهم: لأسفل 5">
            <a:extLst>
              <a:ext uri="{FF2B5EF4-FFF2-40B4-BE49-F238E27FC236}">
                <a16:creationId xmlns:a16="http://schemas.microsoft.com/office/drawing/2014/main" id="{876CBB23-77F5-FD81-FC79-3146FC22619E}"/>
              </a:ext>
            </a:extLst>
          </p:cNvPr>
          <p:cNvSpPr/>
          <p:nvPr/>
        </p:nvSpPr>
        <p:spPr>
          <a:xfrm>
            <a:off x="3943350" y="2243138"/>
            <a:ext cx="300038" cy="4143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JO"/>
          </a:p>
        </p:txBody>
      </p:sp>
      <p:sp>
        <p:nvSpPr>
          <p:cNvPr id="7" name="سهم: لأسفل 6">
            <a:extLst>
              <a:ext uri="{FF2B5EF4-FFF2-40B4-BE49-F238E27FC236}">
                <a16:creationId xmlns:a16="http://schemas.microsoft.com/office/drawing/2014/main" id="{5B9F939B-EF9E-EE20-AD18-E0FF4617681F}"/>
              </a:ext>
            </a:extLst>
          </p:cNvPr>
          <p:cNvSpPr/>
          <p:nvPr/>
        </p:nvSpPr>
        <p:spPr>
          <a:xfrm>
            <a:off x="4576763" y="2243138"/>
            <a:ext cx="300038" cy="4143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JO"/>
          </a:p>
        </p:txBody>
      </p:sp>
      <p:sp>
        <p:nvSpPr>
          <p:cNvPr id="8" name="سهم: لليمين 7">
            <a:extLst>
              <a:ext uri="{FF2B5EF4-FFF2-40B4-BE49-F238E27FC236}">
                <a16:creationId xmlns:a16="http://schemas.microsoft.com/office/drawing/2014/main" id="{B44656F5-65EB-EBB3-D4DD-9249011CF80C}"/>
              </a:ext>
            </a:extLst>
          </p:cNvPr>
          <p:cNvSpPr/>
          <p:nvPr/>
        </p:nvSpPr>
        <p:spPr>
          <a:xfrm>
            <a:off x="2743200" y="2900363"/>
            <a:ext cx="433197" cy="32861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JO"/>
          </a:p>
        </p:txBody>
      </p:sp>
      <p:sp>
        <p:nvSpPr>
          <p:cNvPr id="9" name="سهم: لليمين 8">
            <a:extLst>
              <a:ext uri="{FF2B5EF4-FFF2-40B4-BE49-F238E27FC236}">
                <a16:creationId xmlns:a16="http://schemas.microsoft.com/office/drawing/2014/main" id="{C2877B5E-2390-E6F7-7F74-93B697B45AA6}"/>
              </a:ext>
            </a:extLst>
          </p:cNvPr>
          <p:cNvSpPr/>
          <p:nvPr/>
        </p:nvSpPr>
        <p:spPr>
          <a:xfrm>
            <a:off x="2743199" y="3292641"/>
            <a:ext cx="433197" cy="32861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JO"/>
          </a:p>
        </p:txBody>
      </p:sp>
      <p:sp>
        <p:nvSpPr>
          <p:cNvPr id="10" name="سهم: لليمين 9">
            <a:extLst>
              <a:ext uri="{FF2B5EF4-FFF2-40B4-BE49-F238E27FC236}">
                <a16:creationId xmlns:a16="http://schemas.microsoft.com/office/drawing/2014/main" id="{2F97775B-3B54-5BEE-B124-9F2BEA0798B4}"/>
              </a:ext>
            </a:extLst>
          </p:cNvPr>
          <p:cNvSpPr/>
          <p:nvPr/>
        </p:nvSpPr>
        <p:spPr>
          <a:xfrm>
            <a:off x="2743199" y="3692602"/>
            <a:ext cx="433197" cy="32861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JO">
              <a:solidFill>
                <a:srgbClr val="174ED5"/>
              </a:solidFill>
            </a:endParaRPr>
          </a:p>
        </p:txBody>
      </p:sp>
      <p:sp>
        <p:nvSpPr>
          <p:cNvPr id="12" name="مربع نص 11">
            <a:extLst>
              <a:ext uri="{FF2B5EF4-FFF2-40B4-BE49-F238E27FC236}">
                <a16:creationId xmlns:a16="http://schemas.microsoft.com/office/drawing/2014/main" id="{2B10A24C-6ECB-0118-4F6C-A9566F7A3D8D}"/>
              </a:ext>
            </a:extLst>
          </p:cNvPr>
          <p:cNvSpPr txBox="1"/>
          <p:nvPr/>
        </p:nvSpPr>
        <p:spPr>
          <a:xfrm>
            <a:off x="2313114" y="4135726"/>
            <a:ext cx="376356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rgbClr val="174ED5"/>
                </a:solidFill>
              </a:rPr>
              <a:t>m</a:t>
            </a:r>
            <a:r>
              <a:rPr lang="en-US" sz="2800" dirty="0"/>
              <a:t> = number of rows </a:t>
            </a:r>
          </a:p>
          <a:p>
            <a:pPr algn="ctr"/>
            <a:r>
              <a:rPr lang="en-US" sz="2800" dirty="0">
                <a:solidFill>
                  <a:srgbClr val="E72950"/>
                </a:solidFill>
              </a:rPr>
              <a:t>n</a:t>
            </a:r>
            <a:r>
              <a:rPr lang="en-US" sz="2800" dirty="0"/>
              <a:t> = number of columns</a:t>
            </a:r>
            <a:endParaRPr lang="ar-JO" sz="2800" dirty="0"/>
          </a:p>
        </p:txBody>
      </p:sp>
      <p:sp>
        <p:nvSpPr>
          <p:cNvPr id="14" name="مربع نص 13">
            <a:extLst>
              <a:ext uri="{FF2B5EF4-FFF2-40B4-BE49-F238E27FC236}">
                <a16:creationId xmlns:a16="http://schemas.microsoft.com/office/drawing/2014/main" id="{D23AE386-00C4-DFC1-8B50-0CEEBF4B0639}"/>
              </a:ext>
            </a:extLst>
          </p:cNvPr>
          <p:cNvSpPr txBox="1"/>
          <p:nvPr/>
        </p:nvSpPr>
        <p:spPr>
          <a:xfrm>
            <a:off x="2313114" y="5204345"/>
            <a:ext cx="376356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when </a:t>
            </a:r>
            <a:r>
              <a:rPr lang="en-US" sz="2800" dirty="0">
                <a:solidFill>
                  <a:srgbClr val="174ED5"/>
                </a:solidFill>
              </a:rPr>
              <a:t>m</a:t>
            </a:r>
            <a:r>
              <a:rPr lang="en-US" sz="2800" dirty="0"/>
              <a:t> = </a:t>
            </a:r>
            <a:r>
              <a:rPr lang="en-US" sz="2800" dirty="0">
                <a:solidFill>
                  <a:srgbClr val="E72950"/>
                </a:solidFill>
              </a:rPr>
              <a:t>n</a:t>
            </a:r>
            <a:r>
              <a:rPr lang="en-US" sz="2800" dirty="0"/>
              <a:t>  the matrix is a </a:t>
            </a:r>
            <a:r>
              <a:rPr lang="en-US" sz="2800" dirty="0">
                <a:solidFill>
                  <a:schemeClr val="accent3"/>
                </a:solidFill>
              </a:rPr>
              <a:t>square matrix </a:t>
            </a:r>
            <a:endParaRPr lang="ar-JO" sz="28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040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عنوان 1">
            <a:extLst>
              <a:ext uri="{FF2B5EF4-FFF2-40B4-BE49-F238E27FC236}">
                <a16:creationId xmlns:a16="http://schemas.microsoft.com/office/drawing/2014/main" id="{2ED00B6C-0195-4CC1-767C-AD2F36687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Types of Matrices</a:t>
            </a:r>
            <a:endParaRPr lang="ar-J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مربع نص 4">
                <a:extLst>
                  <a:ext uri="{FF2B5EF4-FFF2-40B4-BE49-F238E27FC236}">
                    <a16:creationId xmlns:a16="http://schemas.microsoft.com/office/drawing/2014/main" id="{5B112735-E037-0C47-A5B8-C40FFD67790B}"/>
                  </a:ext>
                </a:extLst>
              </p:cNvPr>
              <p:cNvSpPr txBox="1"/>
              <p:nvPr/>
            </p:nvSpPr>
            <p:spPr>
              <a:xfrm>
                <a:off x="3176397" y="2800174"/>
                <a:ext cx="1876346" cy="1221040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ar-JO" sz="3000" b="1" i="1" smtClean="0">
                              <a:solidFill>
                                <a:srgbClr val="FF33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ar-JO" sz="3000" b="1" i="1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ar-JO" sz="3000" b="1" i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ar-JO" sz="3000" b="1" i="0" smtClean="0">
                                    <a:solidFill>
                                      <a:srgbClr val="FF33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ar-JO" sz="3000" b="1" i="0" smtClean="0">
                                    <a:solidFill>
                                      <a:srgbClr val="FF3300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</m:mr>
                            <m:mr>
                              <m:e>
                                <m:r>
                                  <a:rPr lang="ar-JO" sz="3000" b="1" i="0" smtClean="0">
                                    <a:solidFill>
                                      <a:srgbClr val="FF3300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e>
                              <m:e>
                                <m:r>
                                  <a:rPr lang="ar-JO" sz="3000" b="1" i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e>
                              <m:e>
                                <m:r>
                                  <a:rPr lang="ar-JO" sz="3000" b="1" i="0" smtClean="0">
                                    <a:solidFill>
                                      <a:srgbClr val="FF3300"/>
                                    </a:solidFill>
                                    <a:latin typeface="Cambria Math" panose="02040503050406030204" pitchFamily="18" charset="0"/>
                                  </a:rPr>
                                  <m:t>𝟔</m:t>
                                </m:r>
                              </m:e>
                            </m:mr>
                            <m:mr>
                              <m:e>
                                <m:r>
                                  <a:rPr lang="ar-JO" sz="3000" b="1" i="0" smtClean="0">
                                    <a:solidFill>
                                      <a:srgbClr val="FF3300"/>
                                    </a:solidFill>
                                    <a:latin typeface="Cambria Math" panose="02040503050406030204" pitchFamily="18" charset="0"/>
                                  </a:rPr>
                                  <m:t>𝟕</m:t>
                                </m:r>
                              </m:e>
                              <m:e>
                                <m:r>
                                  <a:rPr lang="ar-JO" sz="3000" b="1" i="0" smtClean="0">
                                    <a:solidFill>
                                      <a:srgbClr val="FF3300"/>
                                    </a:solidFill>
                                    <a:latin typeface="Cambria Math" panose="02040503050406030204" pitchFamily="18" charset="0"/>
                                  </a:rPr>
                                  <m:t>𝟖</m:t>
                                </m:r>
                              </m:e>
                              <m:e>
                                <m:r>
                                  <a:rPr lang="ar-JO" sz="3000" b="1" i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𝟗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ar-JO" sz="3000" b="1" dirty="0">
                  <a:solidFill>
                    <a:srgbClr val="FF3300"/>
                  </a:solidFill>
                </a:endParaRPr>
              </a:p>
            </p:txBody>
          </p:sp>
        </mc:Choice>
        <mc:Fallback xmlns="">
          <p:sp>
            <p:nvSpPr>
              <p:cNvPr id="5" name="مربع نص 4">
                <a:extLst>
                  <a:ext uri="{FF2B5EF4-FFF2-40B4-BE49-F238E27FC236}">
                    <a16:creationId xmlns:a16="http://schemas.microsoft.com/office/drawing/2014/main" id="{5B112735-E037-0C47-A5B8-C40FFD6779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6397" y="2800174"/>
                <a:ext cx="1876346" cy="122104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ar-J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مربع نص 12">
            <a:extLst>
              <a:ext uri="{FF2B5EF4-FFF2-40B4-BE49-F238E27FC236}">
                <a16:creationId xmlns:a16="http://schemas.microsoft.com/office/drawing/2014/main" id="{B39B9D8C-0C0C-D375-9504-33E6999E3959}"/>
              </a:ext>
            </a:extLst>
          </p:cNvPr>
          <p:cNvSpPr txBox="1"/>
          <p:nvPr/>
        </p:nvSpPr>
        <p:spPr>
          <a:xfrm>
            <a:off x="591381" y="4021214"/>
            <a:ext cx="74166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These numbers comprise the </a:t>
            </a:r>
            <a:r>
              <a:rPr lang="en-US" sz="2800" dirty="0">
                <a:solidFill>
                  <a:srgbClr val="00B050"/>
                </a:solidFill>
              </a:rPr>
              <a:t>main diagonal</a:t>
            </a:r>
            <a:endParaRPr lang="ar-JO" sz="2800" dirty="0">
              <a:solidFill>
                <a:srgbClr val="00B050"/>
              </a:solidFill>
            </a:endParaRPr>
          </a:p>
        </p:txBody>
      </p:sp>
      <p:sp>
        <p:nvSpPr>
          <p:cNvPr id="15" name="مربع نص 14">
            <a:extLst>
              <a:ext uri="{FF2B5EF4-FFF2-40B4-BE49-F238E27FC236}">
                <a16:creationId xmlns:a16="http://schemas.microsoft.com/office/drawing/2014/main" id="{C055785D-76E6-B1F6-1E86-DBCDFAF4D55D}"/>
              </a:ext>
            </a:extLst>
          </p:cNvPr>
          <p:cNvSpPr txBox="1"/>
          <p:nvPr/>
        </p:nvSpPr>
        <p:spPr>
          <a:xfrm>
            <a:off x="2887631" y="2145224"/>
            <a:ext cx="24538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3"/>
                </a:solidFill>
              </a:rPr>
              <a:t>square matrix </a:t>
            </a:r>
            <a:endParaRPr lang="ar-JO" sz="2800" dirty="0"/>
          </a:p>
        </p:txBody>
      </p:sp>
    </p:spTree>
    <p:extLst>
      <p:ext uri="{BB962C8B-B14F-4D97-AF65-F5344CB8AC3E}">
        <p14:creationId xmlns:p14="http://schemas.microsoft.com/office/powerpoint/2010/main" val="1339398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عنوان 1">
            <a:extLst>
              <a:ext uri="{FF2B5EF4-FFF2-40B4-BE49-F238E27FC236}">
                <a16:creationId xmlns:a16="http://schemas.microsoft.com/office/drawing/2014/main" id="{9508FD32-2783-E8DF-BCD2-6CEB30911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82337"/>
            <a:ext cx="7685037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Types of Matrices</a:t>
            </a:r>
            <a:endParaRPr lang="ar-J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مربع نص 10">
                <a:extLst>
                  <a:ext uri="{FF2B5EF4-FFF2-40B4-BE49-F238E27FC236}">
                    <a16:creationId xmlns:a16="http://schemas.microsoft.com/office/drawing/2014/main" id="{432BB228-9353-9806-8955-787E934C0B09}"/>
                  </a:ext>
                </a:extLst>
              </p:cNvPr>
              <p:cNvSpPr txBox="1"/>
              <p:nvPr/>
            </p:nvSpPr>
            <p:spPr>
              <a:xfrm>
                <a:off x="3176397" y="2814462"/>
                <a:ext cx="1876346" cy="1221040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ar-JO" sz="3000" b="1" i="1" smtClean="0">
                              <a:solidFill>
                                <a:srgbClr val="FF33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ar-JO" sz="3000" b="1" i="1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ar-JO" sz="3000" b="1">
                                    <a:solidFill>
                                      <a:srgbClr val="FF33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ar-JO" sz="3000" b="1" i="0" smtClean="0">
                                    <a:solidFill>
                                      <a:schemeClr val="accent6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ar-JO" sz="3000" b="1" i="0" smtClean="0">
                                    <a:solidFill>
                                      <a:schemeClr val="accent6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ar-JO" sz="3000" b="1" i="0" smtClean="0">
                                    <a:solidFill>
                                      <a:schemeClr val="accent6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ar-JO" sz="3000" b="1" i="0" smtClean="0">
                                    <a:solidFill>
                                      <a:srgbClr val="FF33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ar-JO" sz="3000" b="1" i="0" smtClean="0">
                                    <a:solidFill>
                                      <a:schemeClr val="accent6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ar-JO" sz="3000" b="1" i="0" smtClean="0">
                                    <a:solidFill>
                                      <a:schemeClr val="accent6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ar-JO" sz="3000" b="1" i="0" smtClean="0">
                                    <a:solidFill>
                                      <a:schemeClr val="accent6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ar-JO" sz="3000" b="1" i="0" smtClean="0">
                                    <a:solidFill>
                                      <a:srgbClr val="FF33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ar-JO" sz="3000" b="1" dirty="0">
                  <a:solidFill>
                    <a:srgbClr val="FF3300"/>
                  </a:solidFill>
                </a:endParaRPr>
              </a:p>
            </p:txBody>
          </p:sp>
        </mc:Choice>
        <mc:Fallback xmlns="">
          <p:sp>
            <p:nvSpPr>
              <p:cNvPr id="11" name="مربع نص 10">
                <a:extLst>
                  <a:ext uri="{FF2B5EF4-FFF2-40B4-BE49-F238E27FC236}">
                    <a16:creationId xmlns:a16="http://schemas.microsoft.com/office/drawing/2014/main" id="{432BB228-9353-9806-8955-787E934C0B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6397" y="2814462"/>
                <a:ext cx="1876346" cy="122104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ar-J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مربع نص 11">
            <a:extLst>
              <a:ext uri="{FF2B5EF4-FFF2-40B4-BE49-F238E27FC236}">
                <a16:creationId xmlns:a16="http://schemas.microsoft.com/office/drawing/2014/main" id="{76D30CFB-FD7D-6873-30EA-8DDD27D6FD08}"/>
              </a:ext>
            </a:extLst>
          </p:cNvPr>
          <p:cNvSpPr txBox="1"/>
          <p:nvPr/>
        </p:nvSpPr>
        <p:spPr>
          <a:xfrm>
            <a:off x="591381" y="4035502"/>
            <a:ext cx="74166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All the entries off the main diagonal are </a:t>
            </a:r>
            <a:r>
              <a:rPr lang="en-US" sz="2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zero</a:t>
            </a:r>
            <a:endParaRPr lang="ar-JO" sz="28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مربع نص 12">
            <a:extLst>
              <a:ext uri="{FF2B5EF4-FFF2-40B4-BE49-F238E27FC236}">
                <a16:creationId xmlns:a16="http://schemas.microsoft.com/office/drawing/2014/main" id="{E5A8A95D-254B-B1EB-14DE-9560EF1F8D6A}"/>
              </a:ext>
            </a:extLst>
          </p:cNvPr>
          <p:cNvSpPr txBox="1"/>
          <p:nvPr/>
        </p:nvSpPr>
        <p:spPr>
          <a:xfrm>
            <a:off x="2887631" y="2159512"/>
            <a:ext cx="24538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diagonal matrix </a:t>
            </a:r>
            <a:endParaRPr lang="ar-JO" sz="2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0061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مربع نص 3">
                <a:extLst>
                  <a:ext uri="{FF2B5EF4-FFF2-40B4-BE49-F238E27FC236}">
                    <a16:creationId xmlns:a16="http://schemas.microsoft.com/office/drawing/2014/main" id="{AAF1C384-C441-0383-7C07-7319075C79E2}"/>
                  </a:ext>
                </a:extLst>
              </p:cNvPr>
              <p:cNvSpPr txBox="1"/>
              <p:nvPr/>
            </p:nvSpPr>
            <p:spPr>
              <a:xfrm>
                <a:off x="3052965" y="2748618"/>
                <a:ext cx="2493503" cy="1197379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ar-JO" sz="3000" b="1" i="1" smtClean="0">
                              <a:solidFill>
                                <a:srgbClr val="FF33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JO" sz="3000" b="1" i="1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JO" sz="3000" b="1" i="1">
                                        <a:solidFill>
                                          <a:srgbClr val="FF33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ar-JO" sz="3000" b="1" i="0" smtClean="0">
                                          <a:solidFill>
                                            <a:srgbClr val="FF33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  <m:e>
                                      <m:r>
                                        <a:rPr lang="ar-JO" sz="3000" b="1" i="0" smtClean="0">
                                          <a:solidFill>
                                            <a:srgbClr val="FF33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JO" sz="3000" b="1" i="1" smtClean="0">
                                        <a:solidFill>
                                          <a:srgbClr val="FF33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ar-JO" sz="3000" b="1" i="0" smtClean="0">
                                          <a:solidFill>
                                            <a:srgbClr val="FF33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e>
                                    <m:e>
                                      <m:r>
                                        <a:rPr lang="en-US" sz="3000" b="1" i="0" smtClean="0">
                                          <a:solidFill>
                                            <a:srgbClr val="FF33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𝐚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JO" sz="3000" b="1" i="1">
                                        <a:solidFill>
                                          <a:srgbClr val="FF33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ar-JO" sz="3000" b="1" i="0" smtClean="0">
                                          <a:solidFill>
                                            <a:srgbClr val="FF33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e>
                                    <m:e>
                                      <m:r>
                                        <a:rPr lang="ar-JO" sz="3000" b="1" i="0" smtClean="0">
                                          <a:solidFill>
                                            <a:srgbClr val="FF33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ar-JO" sz="3000" b="1" i="0" smtClean="0">
                                          <a:solidFill>
                                            <a:srgbClr val="FF33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e>
                                    <m:e>
                                      <m:r>
                                        <a:rPr lang="ar-JO" sz="3000" b="1" i="0" smtClean="0">
                                          <a:solidFill>
                                            <a:srgbClr val="FF33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JO" sz="3000" b="1" i="1">
                                        <a:solidFill>
                                          <a:srgbClr val="FF33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ar-JO" sz="3000" b="1" i="0" smtClean="0">
                                          <a:solidFill>
                                            <a:srgbClr val="FF33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e>
                                    <m:e>
                                      <m:r>
                                        <a:rPr lang="en-US" sz="3000" b="1" i="0" smtClean="0">
                                          <a:solidFill>
                                            <a:srgbClr val="FF33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𝐛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ar-JO" sz="3000" b="1" i="0" smtClean="0">
                                          <a:solidFill>
                                            <a:srgbClr val="FF33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  <m:e>
                                      <m:r>
                                        <a:rPr lang="en-US" sz="3000" b="1" i="0" smtClean="0">
                                          <a:solidFill>
                                            <a:srgbClr val="FF33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𝐜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ar-JO" sz="3000" b="1" dirty="0">
                  <a:solidFill>
                    <a:srgbClr val="FF3300"/>
                  </a:solidFill>
                </a:endParaRPr>
              </a:p>
            </p:txBody>
          </p:sp>
        </mc:Choice>
        <mc:Fallback xmlns="">
          <p:sp>
            <p:nvSpPr>
              <p:cNvPr id="4" name="مربع نص 3">
                <a:extLst>
                  <a:ext uri="{FF2B5EF4-FFF2-40B4-BE49-F238E27FC236}">
                    <a16:creationId xmlns:a16="http://schemas.microsoft.com/office/drawing/2014/main" id="{AAF1C384-C441-0383-7C07-7319075C79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2965" y="2748618"/>
                <a:ext cx="2493503" cy="119737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ar-J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مربع نص 4">
            <a:extLst>
              <a:ext uri="{FF2B5EF4-FFF2-40B4-BE49-F238E27FC236}">
                <a16:creationId xmlns:a16="http://schemas.microsoft.com/office/drawing/2014/main" id="{F571527E-EE43-5A1C-E056-E859DC23B88A}"/>
              </a:ext>
            </a:extLst>
          </p:cNvPr>
          <p:cNvSpPr txBox="1"/>
          <p:nvPr/>
        </p:nvSpPr>
        <p:spPr>
          <a:xfrm>
            <a:off x="2191859" y="4645257"/>
            <a:ext cx="421571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This situation is the goal of </a:t>
            </a:r>
            <a:r>
              <a:rPr lang="en-US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Gauss-Jordan elimination</a:t>
            </a:r>
            <a:endParaRPr lang="ar-JO" sz="2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عنوان 1">
            <a:extLst>
              <a:ext uri="{FF2B5EF4-FFF2-40B4-BE49-F238E27FC236}">
                <a16:creationId xmlns:a16="http://schemas.microsoft.com/office/drawing/2014/main" id="{2D97A0A4-34AB-36A9-1F74-E15DB858F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Types of Matrices</a:t>
            </a:r>
            <a:endParaRPr lang="ar-JO" dirty="0"/>
          </a:p>
        </p:txBody>
      </p:sp>
      <p:sp>
        <p:nvSpPr>
          <p:cNvPr id="7" name="مربع نص 6">
            <a:extLst>
              <a:ext uri="{FF2B5EF4-FFF2-40B4-BE49-F238E27FC236}">
                <a16:creationId xmlns:a16="http://schemas.microsoft.com/office/drawing/2014/main" id="{CB875498-46A9-A9C4-D817-2445B9646534}"/>
              </a:ext>
            </a:extLst>
          </p:cNvPr>
          <p:cNvSpPr txBox="1"/>
          <p:nvPr/>
        </p:nvSpPr>
        <p:spPr>
          <a:xfrm>
            <a:off x="2791562" y="2109505"/>
            <a:ext cx="30163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augmented matrix </a:t>
            </a:r>
            <a:endParaRPr lang="ar-JO" sz="2800" dirty="0">
              <a:solidFill>
                <a:srgbClr val="00B050"/>
              </a:solidFill>
            </a:endParaRPr>
          </a:p>
        </p:txBody>
      </p:sp>
      <p:sp>
        <p:nvSpPr>
          <p:cNvPr id="9" name="مربع نص 8">
            <a:extLst>
              <a:ext uri="{FF2B5EF4-FFF2-40B4-BE49-F238E27FC236}">
                <a16:creationId xmlns:a16="http://schemas.microsoft.com/office/drawing/2014/main" id="{0378D132-15F6-931C-6A5B-54148D8A1E98}"/>
              </a:ext>
            </a:extLst>
          </p:cNvPr>
          <p:cNvSpPr txBox="1"/>
          <p:nvPr/>
        </p:nvSpPr>
        <p:spPr>
          <a:xfrm>
            <a:off x="836783" y="4034017"/>
            <a:ext cx="692586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All the entries off the main diagonal are </a:t>
            </a:r>
            <a:r>
              <a:rPr lang="en-US" sz="2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zero</a:t>
            </a:r>
            <a:endParaRPr lang="ar-JO" sz="28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883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عنوان 1">
            <a:extLst>
              <a:ext uri="{FF2B5EF4-FFF2-40B4-BE49-F238E27FC236}">
                <a16:creationId xmlns:a16="http://schemas.microsoft.com/office/drawing/2014/main" id="{896453E0-2A69-A6F4-12CD-5F3D5BC9D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Types of Matrices</a:t>
            </a:r>
            <a:endParaRPr lang="ar-J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مربع نص 4">
                <a:extLst>
                  <a:ext uri="{FF2B5EF4-FFF2-40B4-BE49-F238E27FC236}">
                    <a16:creationId xmlns:a16="http://schemas.microsoft.com/office/drawing/2014/main" id="{B58E6258-90B7-605C-943E-2A249434FEC6}"/>
                  </a:ext>
                </a:extLst>
              </p:cNvPr>
              <p:cNvSpPr txBox="1"/>
              <p:nvPr/>
            </p:nvSpPr>
            <p:spPr>
              <a:xfrm>
                <a:off x="3176397" y="2800174"/>
                <a:ext cx="1876346" cy="1221040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ar-JO" sz="3000" b="1" i="1" smtClean="0">
                              <a:solidFill>
                                <a:srgbClr val="FF33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ar-JO" sz="3000" b="1" i="1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ar-JO" sz="3000" b="1">
                                    <a:solidFill>
                                      <a:srgbClr val="FF33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ar-JO" sz="3000" b="1" i="0" smtClean="0">
                                    <a:solidFill>
                                      <a:schemeClr val="accent6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ar-JO" sz="3000" b="1" i="0" smtClean="0">
                                    <a:solidFill>
                                      <a:schemeClr val="accent6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ar-JO" sz="3000" b="1" i="0" smtClean="0">
                                    <a:solidFill>
                                      <a:schemeClr val="accent6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ar-JO" sz="3000" b="1" i="0" smtClean="0">
                                    <a:solidFill>
                                      <a:srgbClr val="FF33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ar-JO" sz="3000" b="1" i="0" smtClean="0">
                                    <a:solidFill>
                                      <a:schemeClr val="accent6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ar-JO" sz="3000" b="1" i="0" smtClean="0">
                                    <a:solidFill>
                                      <a:schemeClr val="accent6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ar-JO" sz="3000" b="1" i="0" smtClean="0">
                                    <a:solidFill>
                                      <a:schemeClr val="accent6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ar-JO" sz="3000" b="1" i="0" smtClean="0">
                                    <a:solidFill>
                                      <a:srgbClr val="FF33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ar-JO" sz="3000" b="1" dirty="0">
                  <a:solidFill>
                    <a:srgbClr val="FF3300"/>
                  </a:solidFill>
                </a:endParaRPr>
              </a:p>
            </p:txBody>
          </p:sp>
        </mc:Choice>
        <mc:Fallback xmlns="">
          <p:sp>
            <p:nvSpPr>
              <p:cNvPr id="5" name="مربع نص 4">
                <a:extLst>
                  <a:ext uri="{FF2B5EF4-FFF2-40B4-BE49-F238E27FC236}">
                    <a16:creationId xmlns:a16="http://schemas.microsoft.com/office/drawing/2014/main" id="{B58E6258-90B7-605C-943E-2A249434FE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6397" y="2800174"/>
                <a:ext cx="1876346" cy="122104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ar-J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مربع نص 5">
            <a:extLst>
              <a:ext uri="{FF2B5EF4-FFF2-40B4-BE49-F238E27FC236}">
                <a16:creationId xmlns:a16="http://schemas.microsoft.com/office/drawing/2014/main" id="{149AB5F6-25AC-D535-6CB3-782A64431209}"/>
              </a:ext>
            </a:extLst>
          </p:cNvPr>
          <p:cNvSpPr txBox="1"/>
          <p:nvPr/>
        </p:nvSpPr>
        <p:spPr>
          <a:xfrm>
            <a:off x="2088541" y="4021214"/>
            <a:ext cx="4052057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This is also called an </a:t>
            </a:r>
            <a:r>
              <a:rPr lang="en-US" sz="3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ambria Math" panose="02040503050406030204" pitchFamily="18" charset="0"/>
              </a:rPr>
              <a:t>identity matrix</a:t>
            </a:r>
            <a:endParaRPr lang="ar-JO" sz="3000" b="1" dirty="0">
              <a:solidFill>
                <a:schemeClr val="accent6">
                  <a:lumMod val="60000"/>
                  <a:lumOff val="40000"/>
                </a:schemeClr>
              </a:solidFill>
              <a:latin typeface="Cambria Math" panose="02040503050406030204" pitchFamily="18" charset="0"/>
            </a:endParaRPr>
          </a:p>
        </p:txBody>
      </p:sp>
      <p:sp>
        <p:nvSpPr>
          <p:cNvPr id="7" name="مربع نص 6">
            <a:extLst>
              <a:ext uri="{FF2B5EF4-FFF2-40B4-BE49-F238E27FC236}">
                <a16:creationId xmlns:a16="http://schemas.microsoft.com/office/drawing/2014/main" id="{601228A2-DF7F-92CE-256D-3AEF8DC53FE5}"/>
              </a:ext>
            </a:extLst>
          </p:cNvPr>
          <p:cNvSpPr txBox="1"/>
          <p:nvPr/>
        </p:nvSpPr>
        <p:spPr>
          <a:xfrm>
            <a:off x="2887631" y="2145224"/>
            <a:ext cx="24538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diagonal matrix </a:t>
            </a:r>
            <a:endParaRPr lang="ar-JO" sz="2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290150"/>
      </p:ext>
    </p:extLst>
  </p:cSld>
  <p:clrMapOvr>
    <a:masterClrMapping/>
  </p:clrMapOvr>
</p:sld>
</file>

<file path=ppt/theme/theme1.xml><?xml version="1.0" encoding="utf-8"?>
<a:theme xmlns:a="http://schemas.openxmlformats.org/drawingml/2006/main" name="TropicVTI">
  <a:themeElements>
    <a:clrScheme name="AnalogousFromDarkSeedLeftStep">
      <a:dk1>
        <a:srgbClr val="000000"/>
      </a:dk1>
      <a:lt1>
        <a:srgbClr val="FFFFFF"/>
      </a:lt1>
      <a:dk2>
        <a:srgbClr val="1A1634"/>
      </a:dk2>
      <a:lt2>
        <a:srgbClr val="F0F3F3"/>
      </a:lt2>
      <a:accent1>
        <a:srgbClr val="E72950"/>
      </a:accent1>
      <a:accent2>
        <a:srgbClr val="D5178E"/>
      </a:accent2>
      <a:accent3>
        <a:srgbClr val="DF29E7"/>
      </a:accent3>
      <a:accent4>
        <a:srgbClr val="7E17D5"/>
      </a:accent4>
      <a:accent5>
        <a:srgbClr val="4129E7"/>
      </a:accent5>
      <a:accent6>
        <a:srgbClr val="174ED5"/>
      </a:accent6>
      <a:hlink>
        <a:srgbClr val="7351C5"/>
      </a:hlink>
      <a:folHlink>
        <a:srgbClr val="7F7F7F"/>
      </a:folHlink>
    </a:clrScheme>
    <a:fontScheme name="Tropic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opicVTI" id="{DE8751F2-0439-4D1D-A674-AFC241C9701D}" vid="{C41D9140-98E0-4A26-97C4-97FDCB8D6E0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144</TotalTime>
  <Words>735</Words>
  <Application>Microsoft Office PowerPoint</Application>
  <PresentationFormat>شاشة عريضة</PresentationFormat>
  <Paragraphs>156</Paragraphs>
  <Slides>34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3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34</vt:i4>
      </vt:variant>
    </vt:vector>
  </HeadingPairs>
  <TitlesOfParts>
    <vt:vector size="38" baseType="lpstr">
      <vt:lpstr>Arial</vt:lpstr>
      <vt:lpstr>Cambria Math</vt:lpstr>
      <vt:lpstr>Gill Sans Nova</vt:lpstr>
      <vt:lpstr>TropicVTI</vt:lpstr>
      <vt:lpstr>Matrices</vt:lpstr>
      <vt:lpstr>System of linear equations</vt:lpstr>
      <vt:lpstr>Matrices</vt:lpstr>
      <vt:lpstr>Matrices</vt:lpstr>
      <vt:lpstr>Types of Matrices</vt:lpstr>
      <vt:lpstr>Types of Matrices</vt:lpstr>
      <vt:lpstr>Types of Matrices</vt:lpstr>
      <vt:lpstr>Types of Matrices</vt:lpstr>
      <vt:lpstr>Types of Matrices</vt:lpstr>
      <vt:lpstr>Types of Matrices</vt:lpstr>
      <vt:lpstr>Types of Matrices</vt:lpstr>
      <vt:lpstr>Types of Matrices</vt:lpstr>
      <vt:lpstr>Types of Matrices</vt:lpstr>
      <vt:lpstr>Types of Matrices</vt:lpstr>
      <vt:lpstr>Types of Matrices</vt:lpstr>
      <vt:lpstr>Types of Matrices</vt:lpstr>
      <vt:lpstr>Scalar Multiplication With Matrices</vt:lpstr>
      <vt:lpstr>Performing Matrix Addition and Subtracting</vt:lpstr>
      <vt:lpstr>Performing Matrix Addition and Subtracting</vt:lpstr>
      <vt:lpstr>Performing Matrix Addition and Subtracting</vt:lpstr>
      <vt:lpstr>Performing Matrix Addition and Subtracting</vt:lpstr>
      <vt:lpstr>Performing Matrix Addition and Subtracting</vt:lpstr>
      <vt:lpstr>Performing Matrix Addition and Subtracting</vt:lpstr>
      <vt:lpstr>Performing Matrix Addition and Subtracting</vt:lpstr>
      <vt:lpstr>Performing Matrix Addition and Subtracting</vt:lpstr>
      <vt:lpstr>Performing Matrix Addition and Subtracting</vt:lpstr>
      <vt:lpstr>Performing Matrix Addition and Subtracting</vt:lpstr>
      <vt:lpstr>Performing Matrix Addition and Subtracting</vt:lpstr>
      <vt:lpstr>Performing Matrix Addition and Subtracting</vt:lpstr>
      <vt:lpstr>Performing Matrix Addition and Subtracting</vt:lpstr>
      <vt:lpstr>Performing Matrix Addition and Subtracting</vt:lpstr>
      <vt:lpstr>Performing Matrix Addition and Subtracting</vt:lpstr>
      <vt:lpstr>Checking Comprehension</vt:lpstr>
      <vt:lpstr>Checking Comprehension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Matrices</dc:title>
  <dc:creator>feras Saleem</dc:creator>
  <cp:lastModifiedBy>feras Saleem</cp:lastModifiedBy>
  <cp:revision>11</cp:revision>
  <dcterms:created xsi:type="dcterms:W3CDTF">2023-04-18T20:26:22Z</dcterms:created>
  <dcterms:modified xsi:type="dcterms:W3CDTF">2023-04-22T08:12:35Z</dcterms:modified>
</cp:coreProperties>
</file>