
<file path=[Content_Types].xml><?xml version="1.0" encoding="utf-8"?>
<Types xmlns="http://schemas.openxmlformats.org/package/2006/content-types">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 id="2147483660" r:id="rId2"/>
    <p:sldMasterId id="2147483672" r:id="rId3"/>
    <p:sldMasterId id="2147483684" r:id="rId4"/>
    <p:sldMasterId id="2147483696" r:id="rId5"/>
    <p:sldMasterId id="2147483708" r:id="rId6"/>
    <p:sldMasterId id="2147483720" r:id="rId7"/>
    <p:sldMasterId id="2147483732" r:id="rId8"/>
    <p:sldMasterId id="2147483744" r:id="rId9"/>
  </p:sldMasterIdLst>
  <p:notesMasterIdLst>
    <p:notesMasterId r:id="rId256"/>
  </p:notesMasterIdLst>
  <p:sldIdLst>
    <p:sldId id="256" r:id="rId10"/>
    <p:sldId id="257" r:id="rId11"/>
    <p:sldId id="258" r:id="rId12"/>
    <p:sldId id="259" r:id="rId13"/>
    <p:sldId id="260" r:id="rId14"/>
    <p:sldId id="261" r:id="rId15"/>
    <p:sldId id="262" r:id="rId16"/>
    <p:sldId id="263" r:id="rId17"/>
    <p:sldId id="264" r:id="rId18"/>
    <p:sldId id="266" r:id="rId19"/>
    <p:sldId id="267" r:id="rId20"/>
    <p:sldId id="268" r:id="rId21"/>
    <p:sldId id="269" r:id="rId22"/>
    <p:sldId id="270" r:id="rId23"/>
    <p:sldId id="271" r:id="rId24"/>
    <p:sldId id="272" r:id="rId25"/>
    <p:sldId id="275" r:id="rId26"/>
    <p:sldId id="273" r:id="rId27"/>
    <p:sldId id="274" r:id="rId28"/>
    <p:sldId id="265" r:id="rId29"/>
    <p:sldId id="276" r:id="rId30"/>
    <p:sldId id="280" r:id="rId31"/>
    <p:sldId id="278" r:id="rId32"/>
    <p:sldId id="281" r:id="rId33"/>
    <p:sldId id="293" r:id="rId34"/>
    <p:sldId id="285" r:id="rId35"/>
    <p:sldId id="286" r:id="rId36"/>
    <p:sldId id="287" r:id="rId37"/>
    <p:sldId id="295" r:id="rId38"/>
    <p:sldId id="294" r:id="rId39"/>
    <p:sldId id="283" r:id="rId40"/>
    <p:sldId id="289" r:id="rId41"/>
    <p:sldId id="284" r:id="rId42"/>
    <p:sldId id="290" r:id="rId43"/>
    <p:sldId id="291" r:id="rId44"/>
    <p:sldId id="666" r:id="rId45"/>
    <p:sldId id="543" r:id="rId46"/>
    <p:sldId id="545" r:id="rId47"/>
    <p:sldId id="688" r:id="rId48"/>
    <p:sldId id="546" r:id="rId49"/>
    <p:sldId id="548" r:id="rId50"/>
    <p:sldId id="549" r:id="rId51"/>
    <p:sldId id="550" r:id="rId52"/>
    <p:sldId id="624" r:id="rId53"/>
    <p:sldId id="625" r:id="rId54"/>
    <p:sldId id="673" r:id="rId55"/>
    <p:sldId id="689" r:id="rId56"/>
    <p:sldId id="552" r:id="rId57"/>
    <p:sldId id="674" r:id="rId58"/>
    <p:sldId id="553" r:id="rId59"/>
    <p:sldId id="675" r:id="rId60"/>
    <p:sldId id="554" r:id="rId61"/>
    <p:sldId id="676" r:id="rId62"/>
    <p:sldId id="555" r:id="rId63"/>
    <p:sldId id="556" r:id="rId64"/>
    <p:sldId id="677" r:id="rId65"/>
    <p:sldId id="557" r:id="rId66"/>
    <p:sldId id="558" r:id="rId67"/>
    <p:sldId id="560" r:id="rId68"/>
    <p:sldId id="561" r:id="rId69"/>
    <p:sldId id="623" r:id="rId70"/>
    <p:sldId id="562" r:id="rId71"/>
    <p:sldId id="632" r:id="rId72"/>
    <p:sldId id="563" r:id="rId73"/>
    <p:sldId id="564" r:id="rId74"/>
    <p:sldId id="629" r:id="rId75"/>
    <p:sldId id="566" r:id="rId76"/>
    <p:sldId id="567" r:id="rId77"/>
    <p:sldId id="568" r:id="rId78"/>
    <p:sldId id="570" r:id="rId79"/>
    <p:sldId id="630" r:id="rId80"/>
    <p:sldId id="571" r:id="rId81"/>
    <p:sldId id="690" r:id="rId82"/>
    <p:sldId id="573" r:id="rId83"/>
    <p:sldId id="574" r:id="rId84"/>
    <p:sldId id="575" r:id="rId85"/>
    <p:sldId id="691" r:id="rId86"/>
    <p:sldId id="576" r:id="rId87"/>
    <p:sldId id="678" r:id="rId88"/>
    <p:sldId id="679" r:id="rId89"/>
    <p:sldId id="667" r:id="rId90"/>
    <p:sldId id="577" r:id="rId91"/>
    <p:sldId id="578" r:id="rId92"/>
    <p:sldId id="579" r:id="rId93"/>
    <p:sldId id="635" r:id="rId94"/>
    <p:sldId id="672" r:id="rId95"/>
    <p:sldId id="680" r:id="rId96"/>
    <p:sldId id="681" r:id="rId97"/>
    <p:sldId id="582" r:id="rId98"/>
    <p:sldId id="583" r:id="rId99"/>
    <p:sldId id="638" r:id="rId100"/>
    <p:sldId id="639" r:id="rId101"/>
    <p:sldId id="642" r:id="rId102"/>
    <p:sldId id="584" r:id="rId103"/>
    <p:sldId id="637" r:id="rId104"/>
    <p:sldId id="586" r:id="rId105"/>
    <p:sldId id="587" r:id="rId106"/>
    <p:sldId id="588" r:id="rId107"/>
    <p:sldId id="692" r:id="rId108"/>
    <p:sldId id="589" r:id="rId109"/>
    <p:sldId id="693" r:id="rId110"/>
    <p:sldId id="590" r:id="rId111"/>
    <p:sldId id="591" r:id="rId112"/>
    <p:sldId id="592" r:id="rId113"/>
    <p:sldId id="593" r:id="rId114"/>
    <p:sldId id="682" r:id="rId115"/>
    <p:sldId id="683" r:id="rId116"/>
    <p:sldId id="684" r:id="rId117"/>
    <p:sldId id="685" r:id="rId118"/>
    <p:sldId id="686" r:id="rId119"/>
    <p:sldId id="687" r:id="rId120"/>
    <p:sldId id="596" r:id="rId121"/>
    <p:sldId id="598" r:id="rId122"/>
    <p:sldId id="645" r:id="rId123"/>
    <p:sldId id="647" r:id="rId124"/>
    <p:sldId id="603" r:id="rId125"/>
    <p:sldId id="604" r:id="rId126"/>
    <p:sldId id="646" r:id="rId127"/>
    <p:sldId id="606" r:id="rId128"/>
    <p:sldId id="609" r:id="rId129"/>
    <p:sldId id="610" r:id="rId130"/>
    <p:sldId id="694" r:id="rId131"/>
    <p:sldId id="709" r:id="rId132"/>
    <p:sldId id="277" r:id="rId133"/>
    <p:sldId id="710" r:id="rId134"/>
    <p:sldId id="279" r:id="rId135"/>
    <p:sldId id="362" r:id="rId136"/>
    <p:sldId id="711" r:id="rId137"/>
    <p:sldId id="712" r:id="rId138"/>
    <p:sldId id="713" r:id="rId139"/>
    <p:sldId id="714" r:id="rId140"/>
    <p:sldId id="715" r:id="rId141"/>
    <p:sldId id="716" r:id="rId142"/>
    <p:sldId id="292" r:id="rId143"/>
    <p:sldId id="717" r:id="rId144"/>
    <p:sldId id="718" r:id="rId145"/>
    <p:sldId id="308" r:id="rId146"/>
    <p:sldId id="442" r:id="rId147"/>
    <p:sldId id="309" r:id="rId148"/>
    <p:sldId id="719" r:id="rId149"/>
    <p:sldId id="432" r:id="rId150"/>
    <p:sldId id="720" r:id="rId151"/>
    <p:sldId id="721" r:id="rId152"/>
    <p:sldId id="311" r:id="rId153"/>
    <p:sldId id="312" r:id="rId154"/>
    <p:sldId id="427" r:id="rId155"/>
    <p:sldId id="313" r:id="rId156"/>
    <p:sldId id="722" r:id="rId157"/>
    <p:sldId id="723" r:id="rId158"/>
    <p:sldId id="724" r:id="rId159"/>
    <p:sldId id="725" r:id="rId160"/>
    <p:sldId id="726" r:id="rId161"/>
    <p:sldId id="435" r:id="rId162"/>
    <p:sldId id="727" r:id="rId163"/>
    <p:sldId id="436" r:id="rId164"/>
    <p:sldId id="728" r:id="rId165"/>
    <p:sldId id="317" r:id="rId166"/>
    <p:sldId id="318" r:id="rId167"/>
    <p:sldId id="319" r:id="rId168"/>
    <p:sldId id="320" r:id="rId169"/>
    <p:sldId id="443" r:id="rId170"/>
    <p:sldId id="729" r:id="rId171"/>
    <p:sldId id="730" r:id="rId172"/>
    <p:sldId id="328" r:id="rId173"/>
    <p:sldId id="446" r:id="rId174"/>
    <p:sldId id="662" r:id="rId175"/>
    <p:sldId id="329" r:id="rId176"/>
    <p:sldId id="330" r:id="rId177"/>
    <p:sldId id="332" r:id="rId178"/>
    <p:sldId id="447" r:id="rId179"/>
    <p:sldId id="449" r:id="rId180"/>
    <p:sldId id="450" r:id="rId181"/>
    <p:sldId id="448" r:id="rId182"/>
    <p:sldId id="333" r:id="rId183"/>
    <p:sldId id="453" r:id="rId184"/>
    <p:sldId id="731" r:id="rId185"/>
    <p:sldId id="334" r:id="rId186"/>
    <p:sldId id="454" r:id="rId187"/>
    <p:sldId id="732" r:id="rId188"/>
    <p:sldId id="733" r:id="rId189"/>
    <p:sldId id="335" r:id="rId190"/>
    <p:sldId id="336" r:id="rId191"/>
    <p:sldId id="734" r:id="rId192"/>
    <p:sldId id="735" r:id="rId193"/>
    <p:sldId id="695" r:id="rId194"/>
    <p:sldId id="696" r:id="rId195"/>
    <p:sldId id="455" r:id="rId196"/>
    <p:sldId id="698" r:id="rId197"/>
    <p:sldId id="338" r:id="rId198"/>
    <p:sldId id="339" r:id="rId199"/>
    <p:sldId id="457" r:id="rId200"/>
    <p:sldId id="458" r:id="rId201"/>
    <p:sldId id="478" r:id="rId202"/>
    <p:sldId id="477" r:id="rId203"/>
    <p:sldId id="459" r:id="rId204"/>
    <p:sldId id="460" r:id="rId205"/>
    <p:sldId id="479" r:id="rId206"/>
    <p:sldId id="461" r:id="rId207"/>
    <p:sldId id="699" r:id="rId208"/>
    <p:sldId id="340" r:id="rId209"/>
    <p:sldId id="341" r:id="rId210"/>
    <p:sldId id="701" r:id="rId211"/>
    <p:sldId id="702" r:id="rId212"/>
    <p:sldId id="342" r:id="rId213"/>
    <p:sldId id="703" r:id="rId214"/>
    <p:sldId id="704" r:id="rId215"/>
    <p:sldId id="705" r:id="rId216"/>
    <p:sldId id="463" r:id="rId217"/>
    <p:sldId id="706" r:id="rId218"/>
    <p:sldId id="343" r:id="rId219"/>
    <p:sldId id="707" r:id="rId220"/>
    <p:sldId id="464" r:id="rId221"/>
    <p:sldId id="484" r:id="rId222"/>
    <p:sldId id="708" r:id="rId223"/>
    <p:sldId id="348" r:id="rId224"/>
    <p:sldId id="736" r:id="rId225"/>
    <p:sldId id="349" r:id="rId226"/>
    <p:sldId id="737" r:id="rId227"/>
    <p:sldId id="507" r:id="rId228"/>
    <p:sldId id="509" r:id="rId229"/>
    <p:sldId id="352" r:id="rId230"/>
    <p:sldId id="516" r:id="rId231"/>
    <p:sldId id="738" r:id="rId232"/>
    <p:sldId id="370" r:id="rId233"/>
    <p:sldId id="354" r:id="rId234"/>
    <p:sldId id="355" r:id="rId235"/>
    <p:sldId id="359" r:id="rId236"/>
    <p:sldId id="376" r:id="rId237"/>
    <p:sldId id="378" r:id="rId238"/>
    <p:sldId id="382" r:id="rId239"/>
    <p:sldId id="739" r:id="rId240"/>
    <p:sldId id="490" r:id="rId241"/>
    <p:sldId id="740" r:id="rId242"/>
    <p:sldId id="388" r:id="rId243"/>
    <p:sldId id="491" r:id="rId244"/>
    <p:sldId id="389" r:id="rId245"/>
    <p:sldId id="741" r:id="rId246"/>
    <p:sldId id="394" r:id="rId247"/>
    <p:sldId id="396" r:id="rId248"/>
    <p:sldId id="400" r:id="rId249"/>
    <p:sldId id="402" r:id="rId250"/>
    <p:sldId id="742" r:id="rId251"/>
    <p:sldId id="404" r:id="rId252"/>
    <p:sldId id="664" r:id="rId253"/>
    <p:sldId id="408" r:id="rId254"/>
    <p:sldId id="409" r:id="rId255"/>
  </p:sldIdLst>
  <p:sldSz cx="12192000" cy="6858000"/>
  <p:notesSz cx="6858000" cy="9144000"/>
  <p:defaultTextStyle>
    <a:defPPr>
      <a:defRPr lang="ar-JO"/>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80"/>
    <p:restoredTop sz="94660"/>
  </p:normalViewPr>
  <p:slideViewPr>
    <p:cSldViewPr snapToGrid="0">
      <p:cViewPr varScale="1">
        <p:scale>
          <a:sx n="67" d="100"/>
          <a:sy n="67" d="100"/>
        </p:scale>
        <p:origin x="989"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08.xml"/><Relationship Id="rId21" Type="http://schemas.openxmlformats.org/officeDocument/2006/relationships/slide" Target="slides/slide12.xml"/><Relationship Id="rId42" Type="http://schemas.openxmlformats.org/officeDocument/2006/relationships/slide" Target="slides/slide33.xml"/><Relationship Id="rId63" Type="http://schemas.openxmlformats.org/officeDocument/2006/relationships/slide" Target="slides/slide54.xml"/><Relationship Id="rId84" Type="http://schemas.openxmlformats.org/officeDocument/2006/relationships/slide" Target="slides/slide75.xml"/><Relationship Id="rId138" Type="http://schemas.openxmlformats.org/officeDocument/2006/relationships/slide" Target="slides/slide129.xml"/><Relationship Id="rId159" Type="http://schemas.openxmlformats.org/officeDocument/2006/relationships/slide" Target="slides/slide150.xml"/><Relationship Id="rId170" Type="http://schemas.openxmlformats.org/officeDocument/2006/relationships/slide" Target="slides/slide161.xml"/><Relationship Id="rId191" Type="http://schemas.openxmlformats.org/officeDocument/2006/relationships/slide" Target="slides/slide182.xml"/><Relationship Id="rId205" Type="http://schemas.openxmlformats.org/officeDocument/2006/relationships/slide" Target="slides/slide196.xml"/><Relationship Id="rId226" Type="http://schemas.openxmlformats.org/officeDocument/2006/relationships/slide" Target="slides/slide217.xml"/><Relationship Id="rId247" Type="http://schemas.openxmlformats.org/officeDocument/2006/relationships/slide" Target="slides/slide238.xml"/><Relationship Id="rId107" Type="http://schemas.openxmlformats.org/officeDocument/2006/relationships/slide" Target="slides/slide98.xml"/><Relationship Id="rId11" Type="http://schemas.openxmlformats.org/officeDocument/2006/relationships/slide" Target="slides/slide2.xml"/><Relationship Id="rId32" Type="http://schemas.openxmlformats.org/officeDocument/2006/relationships/slide" Target="slides/slide23.xml"/><Relationship Id="rId53" Type="http://schemas.openxmlformats.org/officeDocument/2006/relationships/slide" Target="slides/slide44.xml"/><Relationship Id="rId74" Type="http://schemas.openxmlformats.org/officeDocument/2006/relationships/slide" Target="slides/slide65.xml"/><Relationship Id="rId128" Type="http://schemas.openxmlformats.org/officeDocument/2006/relationships/slide" Target="slides/slide119.xml"/><Relationship Id="rId149" Type="http://schemas.openxmlformats.org/officeDocument/2006/relationships/slide" Target="slides/slide140.xml"/><Relationship Id="rId5" Type="http://schemas.openxmlformats.org/officeDocument/2006/relationships/slideMaster" Target="slideMasters/slideMaster5.xml"/><Relationship Id="rId95" Type="http://schemas.openxmlformats.org/officeDocument/2006/relationships/slide" Target="slides/slide86.xml"/><Relationship Id="rId160" Type="http://schemas.openxmlformats.org/officeDocument/2006/relationships/slide" Target="slides/slide151.xml"/><Relationship Id="rId181" Type="http://schemas.openxmlformats.org/officeDocument/2006/relationships/slide" Target="slides/slide172.xml"/><Relationship Id="rId216" Type="http://schemas.openxmlformats.org/officeDocument/2006/relationships/slide" Target="slides/slide207.xml"/><Relationship Id="rId237" Type="http://schemas.openxmlformats.org/officeDocument/2006/relationships/slide" Target="slides/slide228.xml"/><Relationship Id="rId258" Type="http://schemas.openxmlformats.org/officeDocument/2006/relationships/viewProps" Target="viewProps.xml"/><Relationship Id="rId22" Type="http://schemas.openxmlformats.org/officeDocument/2006/relationships/slide" Target="slides/slide13.xml"/><Relationship Id="rId43" Type="http://schemas.openxmlformats.org/officeDocument/2006/relationships/slide" Target="slides/slide34.xml"/><Relationship Id="rId64" Type="http://schemas.openxmlformats.org/officeDocument/2006/relationships/slide" Target="slides/slide55.xml"/><Relationship Id="rId118" Type="http://schemas.openxmlformats.org/officeDocument/2006/relationships/slide" Target="slides/slide109.xml"/><Relationship Id="rId139" Type="http://schemas.openxmlformats.org/officeDocument/2006/relationships/slide" Target="slides/slide130.xml"/><Relationship Id="rId85" Type="http://schemas.openxmlformats.org/officeDocument/2006/relationships/slide" Target="slides/slide76.xml"/><Relationship Id="rId150" Type="http://schemas.openxmlformats.org/officeDocument/2006/relationships/slide" Target="slides/slide141.xml"/><Relationship Id="rId171" Type="http://schemas.openxmlformats.org/officeDocument/2006/relationships/slide" Target="slides/slide162.xml"/><Relationship Id="rId192" Type="http://schemas.openxmlformats.org/officeDocument/2006/relationships/slide" Target="slides/slide183.xml"/><Relationship Id="rId206" Type="http://schemas.openxmlformats.org/officeDocument/2006/relationships/slide" Target="slides/slide197.xml"/><Relationship Id="rId227" Type="http://schemas.openxmlformats.org/officeDocument/2006/relationships/slide" Target="slides/slide218.xml"/><Relationship Id="rId248" Type="http://schemas.openxmlformats.org/officeDocument/2006/relationships/slide" Target="slides/slide239.xml"/><Relationship Id="rId12" Type="http://schemas.openxmlformats.org/officeDocument/2006/relationships/slide" Target="slides/slide3.xml"/><Relationship Id="rId33" Type="http://schemas.openxmlformats.org/officeDocument/2006/relationships/slide" Target="slides/slide24.xml"/><Relationship Id="rId108" Type="http://schemas.openxmlformats.org/officeDocument/2006/relationships/slide" Target="slides/slide99.xml"/><Relationship Id="rId129" Type="http://schemas.openxmlformats.org/officeDocument/2006/relationships/slide" Target="slides/slide120.xml"/><Relationship Id="rId54" Type="http://schemas.openxmlformats.org/officeDocument/2006/relationships/slide" Target="slides/slide45.xml"/><Relationship Id="rId75" Type="http://schemas.openxmlformats.org/officeDocument/2006/relationships/slide" Target="slides/slide66.xml"/><Relationship Id="rId96" Type="http://schemas.openxmlformats.org/officeDocument/2006/relationships/slide" Target="slides/slide87.xml"/><Relationship Id="rId140" Type="http://schemas.openxmlformats.org/officeDocument/2006/relationships/slide" Target="slides/slide131.xml"/><Relationship Id="rId161" Type="http://schemas.openxmlformats.org/officeDocument/2006/relationships/slide" Target="slides/slide152.xml"/><Relationship Id="rId182" Type="http://schemas.openxmlformats.org/officeDocument/2006/relationships/slide" Target="slides/slide173.xml"/><Relationship Id="rId217" Type="http://schemas.openxmlformats.org/officeDocument/2006/relationships/slide" Target="slides/slide208.xml"/><Relationship Id="rId6" Type="http://schemas.openxmlformats.org/officeDocument/2006/relationships/slideMaster" Target="slideMasters/slideMaster6.xml"/><Relationship Id="rId238" Type="http://schemas.openxmlformats.org/officeDocument/2006/relationships/slide" Target="slides/slide229.xml"/><Relationship Id="rId259" Type="http://schemas.openxmlformats.org/officeDocument/2006/relationships/theme" Target="theme/theme1.xml"/><Relationship Id="rId23" Type="http://schemas.openxmlformats.org/officeDocument/2006/relationships/slide" Target="slides/slide14.xml"/><Relationship Id="rId119" Type="http://schemas.openxmlformats.org/officeDocument/2006/relationships/slide" Target="slides/slide110.xml"/><Relationship Id="rId44" Type="http://schemas.openxmlformats.org/officeDocument/2006/relationships/slide" Target="slides/slide35.xml"/><Relationship Id="rId65" Type="http://schemas.openxmlformats.org/officeDocument/2006/relationships/slide" Target="slides/slide56.xml"/><Relationship Id="rId86" Type="http://schemas.openxmlformats.org/officeDocument/2006/relationships/slide" Target="slides/slide77.xml"/><Relationship Id="rId130" Type="http://schemas.openxmlformats.org/officeDocument/2006/relationships/slide" Target="slides/slide121.xml"/><Relationship Id="rId151" Type="http://schemas.openxmlformats.org/officeDocument/2006/relationships/slide" Target="slides/slide142.xml"/><Relationship Id="rId172" Type="http://schemas.openxmlformats.org/officeDocument/2006/relationships/slide" Target="slides/slide163.xml"/><Relationship Id="rId193" Type="http://schemas.openxmlformats.org/officeDocument/2006/relationships/slide" Target="slides/slide184.xml"/><Relationship Id="rId207" Type="http://schemas.openxmlformats.org/officeDocument/2006/relationships/slide" Target="slides/slide198.xml"/><Relationship Id="rId228" Type="http://schemas.openxmlformats.org/officeDocument/2006/relationships/slide" Target="slides/slide219.xml"/><Relationship Id="rId249" Type="http://schemas.openxmlformats.org/officeDocument/2006/relationships/slide" Target="slides/slide240.xml"/><Relationship Id="rId13" Type="http://schemas.openxmlformats.org/officeDocument/2006/relationships/slide" Target="slides/slide4.xml"/><Relationship Id="rId109" Type="http://schemas.openxmlformats.org/officeDocument/2006/relationships/slide" Target="slides/slide100.xml"/><Relationship Id="rId260" Type="http://schemas.openxmlformats.org/officeDocument/2006/relationships/tableStyles" Target="tableStyles.xml"/><Relationship Id="rId34" Type="http://schemas.openxmlformats.org/officeDocument/2006/relationships/slide" Target="slides/slide25.xml"/><Relationship Id="rId55" Type="http://schemas.openxmlformats.org/officeDocument/2006/relationships/slide" Target="slides/slide46.xml"/><Relationship Id="rId76" Type="http://schemas.openxmlformats.org/officeDocument/2006/relationships/slide" Target="slides/slide67.xml"/><Relationship Id="rId97" Type="http://schemas.openxmlformats.org/officeDocument/2006/relationships/slide" Target="slides/slide88.xml"/><Relationship Id="rId120" Type="http://schemas.openxmlformats.org/officeDocument/2006/relationships/slide" Target="slides/slide111.xml"/><Relationship Id="rId141" Type="http://schemas.openxmlformats.org/officeDocument/2006/relationships/slide" Target="slides/slide132.xml"/><Relationship Id="rId7" Type="http://schemas.openxmlformats.org/officeDocument/2006/relationships/slideMaster" Target="slideMasters/slideMaster7.xml"/><Relationship Id="rId162" Type="http://schemas.openxmlformats.org/officeDocument/2006/relationships/slide" Target="slides/slide153.xml"/><Relationship Id="rId183" Type="http://schemas.openxmlformats.org/officeDocument/2006/relationships/slide" Target="slides/slide174.xml"/><Relationship Id="rId218" Type="http://schemas.openxmlformats.org/officeDocument/2006/relationships/slide" Target="slides/slide209.xml"/><Relationship Id="rId239" Type="http://schemas.openxmlformats.org/officeDocument/2006/relationships/slide" Target="slides/slide230.xml"/><Relationship Id="rId250" Type="http://schemas.openxmlformats.org/officeDocument/2006/relationships/slide" Target="slides/slide241.xml"/><Relationship Id="rId24" Type="http://schemas.openxmlformats.org/officeDocument/2006/relationships/slide" Target="slides/slide15.xml"/><Relationship Id="rId45" Type="http://schemas.openxmlformats.org/officeDocument/2006/relationships/slide" Target="slides/slide36.xml"/><Relationship Id="rId66" Type="http://schemas.openxmlformats.org/officeDocument/2006/relationships/slide" Target="slides/slide57.xml"/><Relationship Id="rId87" Type="http://schemas.openxmlformats.org/officeDocument/2006/relationships/slide" Target="slides/slide78.xml"/><Relationship Id="rId110" Type="http://schemas.openxmlformats.org/officeDocument/2006/relationships/slide" Target="slides/slide101.xml"/><Relationship Id="rId131" Type="http://schemas.openxmlformats.org/officeDocument/2006/relationships/slide" Target="slides/slide122.xml"/><Relationship Id="rId152" Type="http://schemas.openxmlformats.org/officeDocument/2006/relationships/slide" Target="slides/slide143.xml"/><Relationship Id="rId173" Type="http://schemas.openxmlformats.org/officeDocument/2006/relationships/slide" Target="slides/slide164.xml"/><Relationship Id="rId194" Type="http://schemas.openxmlformats.org/officeDocument/2006/relationships/slide" Target="slides/slide185.xml"/><Relationship Id="rId208" Type="http://schemas.openxmlformats.org/officeDocument/2006/relationships/slide" Target="slides/slide199.xml"/><Relationship Id="rId229" Type="http://schemas.openxmlformats.org/officeDocument/2006/relationships/slide" Target="slides/slide220.xml"/><Relationship Id="rId240" Type="http://schemas.openxmlformats.org/officeDocument/2006/relationships/slide" Target="slides/slide231.xml"/><Relationship Id="rId14" Type="http://schemas.openxmlformats.org/officeDocument/2006/relationships/slide" Target="slides/slide5.xml"/><Relationship Id="rId35" Type="http://schemas.openxmlformats.org/officeDocument/2006/relationships/slide" Target="slides/slide26.xml"/><Relationship Id="rId56" Type="http://schemas.openxmlformats.org/officeDocument/2006/relationships/slide" Target="slides/slide47.xml"/><Relationship Id="rId77" Type="http://schemas.openxmlformats.org/officeDocument/2006/relationships/slide" Target="slides/slide68.xml"/><Relationship Id="rId100" Type="http://schemas.openxmlformats.org/officeDocument/2006/relationships/slide" Target="slides/slide91.xml"/><Relationship Id="rId8" Type="http://schemas.openxmlformats.org/officeDocument/2006/relationships/slideMaster" Target="slideMasters/slideMaster8.xml"/><Relationship Id="rId98" Type="http://schemas.openxmlformats.org/officeDocument/2006/relationships/slide" Target="slides/slide89.xml"/><Relationship Id="rId121" Type="http://schemas.openxmlformats.org/officeDocument/2006/relationships/slide" Target="slides/slide112.xml"/><Relationship Id="rId142" Type="http://schemas.openxmlformats.org/officeDocument/2006/relationships/slide" Target="slides/slide133.xml"/><Relationship Id="rId163" Type="http://schemas.openxmlformats.org/officeDocument/2006/relationships/slide" Target="slides/slide154.xml"/><Relationship Id="rId184" Type="http://schemas.openxmlformats.org/officeDocument/2006/relationships/slide" Target="slides/slide175.xml"/><Relationship Id="rId219" Type="http://schemas.openxmlformats.org/officeDocument/2006/relationships/slide" Target="slides/slide210.xml"/><Relationship Id="rId230" Type="http://schemas.openxmlformats.org/officeDocument/2006/relationships/slide" Target="slides/slide221.xml"/><Relationship Id="rId251" Type="http://schemas.openxmlformats.org/officeDocument/2006/relationships/slide" Target="slides/slide242.xml"/><Relationship Id="rId25" Type="http://schemas.openxmlformats.org/officeDocument/2006/relationships/slide" Target="slides/slide16.xml"/><Relationship Id="rId46" Type="http://schemas.openxmlformats.org/officeDocument/2006/relationships/slide" Target="slides/slide37.xml"/><Relationship Id="rId67" Type="http://schemas.openxmlformats.org/officeDocument/2006/relationships/slide" Target="slides/slide58.xml"/><Relationship Id="rId88" Type="http://schemas.openxmlformats.org/officeDocument/2006/relationships/slide" Target="slides/slide79.xml"/><Relationship Id="rId111" Type="http://schemas.openxmlformats.org/officeDocument/2006/relationships/slide" Target="slides/slide102.xml"/><Relationship Id="rId132" Type="http://schemas.openxmlformats.org/officeDocument/2006/relationships/slide" Target="slides/slide123.xml"/><Relationship Id="rId153" Type="http://schemas.openxmlformats.org/officeDocument/2006/relationships/slide" Target="slides/slide144.xml"/><Relationship Id="rId174" Type="http://schemas.openxmlformats.org/officeDocument/2006/relationships/slide" Target="slides/slide165.xml"/><Relationship Id="rId195" Type="http://schemas.openxmlformats.org/officeDocument/2006/relationships/slide" Target="slides/slide186.xml"/><Relationship Id="rId209" Type="http://schemas.openxmlformats.org/officeDocument/2006/relationships/slide" Target="slides/slide200.xml"/><Relationship Id="rId220" Type="http://schemas.openxmlformats.org/officeDocument/2006/relationships/slide" Target="slides/slide211.xml"/><Relationship Id="rId241" Type="http://schemas.openxmlformats.org/officeDocument/2006/relationships/slide" Target="slides/slide232.xml"/><Relationship Id="rId15" Type="http://schemas.openxmlformats.org/officeDocument/2006/relationships/slide" Target="slides/slide6.xml"/><Relationship Id="rId36" Type="http://schemas.openxmlformats.org/officeDocument/2006/relationships/slide" Target="slides/slide27.xml"/><Relationship Id="rId57" Type="http://schemas.openxmlformats.org/officeDocument/2006/relationships/slide" Target="slides/slide48.xml"/><Relationship Id="rId78" Type="http://schemas.openxmlformats.org/officeDocument/2006/relationships/slide" Target="slides/slide69.xml"/><Relationship Id="rId99" Type="http://schemas.openxmlformats.org/officeDocument/2006/relationships/slide" Target="slides/slide90.xml"/><Relationship Id="rId101" Type="http://schemas.openxmlformats.org/officeDocument/2006/relationships/slide" Target="slides/slide92.xml"/><Relationship Id="rId122" Type="http://schemas.openxmlformats.org/officeDocument/2006/relationships/slide" Target="slides/slide113.xml"/><Relationship Id="rId143" Type="http://schemas.openxmlformats.org/officeDocument/2006/relationships/slide" Target="slides/slide134.xml"/><Relationship Id="rId164" Type="http://schemas.openxmlformats.org/officeDocument/2006/relationships/slide" Target="slides/slide155.xml"/><Relationship Id="rId185" Type="http://schemas.openxmlformats.org/officeDocument/2006/relationships/slide" Target="slides/slide176.xml"/><Relationship Id="rId9" Type="http://schemas.openxmlformats.org/officeDocument/2006/relationships/slideMaster" Target="slideMasters/slideMaster9.xml"/><Relationship Id="rId210" Type="http://schemas.openxmlformats.org/officeDocument/2006/relationships/slide" Target="slides/slide201.xml"/><Relationship Id="rId26" Type="http://schemas.openxmlformats.org/officeDocument/2006/relationships/slide" Target="slides/slide17.xml"/><Relationship Id="rId231" Type="http://schemas.openxmlformats.org/officeDocument/2006/relationships/slide" Target="slides/slide222.xml"/><Relationship Id="rId252" Type="http://schemas.openxmlformats.org/officeDocument/2006/relationships/slide" Target="slides/slide243.xml"/><Relationship Id="rId47" Type="http://schemas.openxmlformats.org/officeDocument/2006/relationships/slide" Target="slides/slide38.xml"/><Relationship Id="rId68" Type="http://schemas.openxmlformats.org/officeDocument/2006/relationships/slide" Target="slides/slide59.xml"/><Relationship Id="rId89" Type="http://schemas.openxmlformats.org/officeDocument/2006/relationships/slide" Target="slides/slide80.xml"/><Relationship Id="rId112" Type="http://schemas.openxmlformats.org/officeDocument/2006/relationships/slide" Target="slides/slide103.xml"/><Relationship Id="rId133" Type="http://schemas.openxmlformats.org/officeDocument/2006/relationships/slide" Target="slides/slide124.xml"/><Relationship Id="rId154" Type="http://schemas.openxmlformats.org/officeDocument/2006/relationships/slide" Target="slides/slide145.xml"/><Relationship Id="rId175" Type="http://schemas.openxmlformats.org/officeDocument/2006/relationships/slide" Target="slides/slide166.xml"/><Relationship Id="rId196" Type="http://schemas.openxmlformats.org/officeDocument/2006/relationships/slide" Target="slides/slide187.xml"/><Relationship Id="rId200" Type="http://schemas.openxmlformats.org/officeDocument/2006/relationships/slide" Target="slides/slide191.xml"/><Relationship Id="rId16" Type="http://schemas.openxmlformats.org/officeDocument/2006/relationships/slide" Target="slides/slide7.xml"/><Relationship Id="rId221" Type="http://schemas.openxmlformats.org/officeDocument/2006/relationships/slide" Target="slides/slide212.xml"/><Relationship Id="rId242" Type="http://schemas.openxmlformats.org/officeDocument/2006/relationships/slide" Target="slides/slide233.xml"/><Relationship Id="rId37" Type="http://schemas.openxmlformats.org/officeDocument/2006/relationships/slide" Target="slides/slide28.xml"/><Relationship Id="rId58" Type="http://schemas.openxmlformats.org/officeDocument/2006/relationships/slide" Target="slides/slide49.xml"/><Relationship Id="rId79" Type="http://schemas.openxmlformats.org/officeDocument/2006/relationships/slide" Target="slides/slide70.xml"/><Relationship Id="rId102" Type="http://schemas.openxmlformats.org/officeDocument/2006/relationships/slide" Target="slides/slide93.xml"/><Relationship Id="rId123" Type="http://schemas.openxmlformats.org/officeDocument/2006/relationships/slide" Target="slides/slide114.xml"/><Relationship Id="rId144" Type="http://schemas.openxmlformats.org/officeDocument/2006/relationships/slide" Target="slides/slide135.xml"/><Relationship Id="rId90" Type="http://schemas.openxmlformats.org/officeDocument/2006/relationships/slide" Target="slides/slide81.xml"/><Relationship Id="rId165" Type="http://schemas.openxmlformats.org/officeDocument/2006/relationships/slide" Target="slides/slide156.xml"/><Relationship Id="rId186" Type="http://schemas.openxmlformats.org/officeDocument/2006/relationships/slide" Target="slides/slide177.xml"/><Relationship Id="rId211" Type="http://schemas.openxmlformats.org/officeDocument/2006/relationships/slide" Target="slides/slide202.xml"/><Relationship Id="rId232" Type="http://schemas.openxmlformats.org/officeDocument/2006/relationships/slide" Target="slides/slide223.xml"/><Relationship Id="rId253" Type="http://schemas.openxmlformats.org/officeDocument/2006/relationships/slide" Target="slides/slide244.xml"/><Relationship Id="rId27" Type="http://schemas.openxmlformats.org/officeDocument/2006/relationships/slide" Target="slides/slide18.xml"/><Relationship Id="rId48" Type="http://schemas.openxmlformats.org/officeDocument/2006/relationships/slide" Target="slides/slide39.xml"/><Relationship Id="rId69" Type="http://schemas.openxmlformats.org/officeDocument/2006/relationships/slide" Target="slides/slide60.xml"/><Relationship Id="rId113" Type="http://schemas.openxmlformats.org/officeDocument/2006/relationships/slide" Target="slides/slide104.xml"/><Relationship Id="rId134" Type="http://schemas.openxmlformats.org/officeDocument/2006/relationships/slide" Target="slides/slide125.xml"/><Relationship Id="rId80" Type="http://schemas.openxmlformats.org/officeDocument/2006/relationships/slide" Target="slides/slide71.xml"/><Relationship Id="rId155" Type="http://schemas.openxmlformats.org/officeDocument/2006/relationships/slide" Target="slides/slide146.xml"/><Relationship Id="rId176" Type="http://schemas.openxmlformats.org/officeDocument/2006/relationships/slide" Target="slides/slide167.xml"/><Relationship Id="rId197" Type="http://schemas.openxmlformats.org/officeDocument/2006/relationships/slide" Target="slides/slide188.xml"/><Relationship Id="rId201" Type="http://schemas.openxmlformats.org/officeDocument/2006/relationships/slide" Target="slides/slide192.xml"/><Relationship Id="rId222" Type="http://schemas.openxmlformats.org/officeDocument/2006/relationships/slide" Target="slides/slide213.xml"/><Relationship Id="rId243" Type="http://schemas.openxmlformats.org/officeDocument/2006/relationships/slide" Target="slides/slide234.xml"/><Relationship Id="rId17" Type="http://schemas.openxmlformats.org/officeDocument/2006/relationships/slide" Target="slides/slide8.xml"/><Relationship Id="rId38" Type="http://schemas.openxmlformats.org/officeDocument/2006/relationships/slide" Target="slides/slide29.xml"/><Relationship Id="rId59" Type="http://schemas.openxmlformats.org/officeDocument/2006/relationships/slide" Target="slides/slide50.xml"/><Relationship Id="rId103" Type="http://schemas.openxmlformats.org/officeDocument/2006/relationships/slide" Target="slides/slide94.xml"/><Relationship Id="rId124" Type="http://schemas.openxmlformats.org/officeDocument/2006/relationships/slide" Target="slides/slide115.xml"/><Relationship Id="rId70" Type="http://schemas.openxmlformats.org/officeDocument/2006/relationships/slide" Target="slides/slide61.xml"/><Relationship Id="rId91" Type="http://schemas.openxmlformats.org/officeDocument/2006/relationships/slide" Target="slides/slide82.xml"/><Relationship Id="rId145" Type="http://schemas.openxmlformats.org/officeDocument/2006/relationships/slide" Target="slides/slide136.xml"/><Relationship Id="rId166" Type="http://schemas.openxmlformats.org/officeDocument/2006/relationships/slide" Target="slides/slide157.xml"/><Relationship Id="rId187" Type="http://schemas.openxmlformats.org/officeDocument/2006/relationships/slide" Target="slides/slide178.xml"/><Relationship Id="rId1" Type="http://schemas.openxmlformats.org/officeDocument/2006/relationships/slideMaster" Target="slideMasters/slideMaster1.xml"/><Relationship Id="rId212" Type="http://schemas.openxmlformats.org/officeDocument/2006/relationships/slide" Target="slides/slide203.xml"/><Relationship Id="rId233" Type="http://schemas.openxmlformats.org/officeDocument/2006/relationships/slide" Target="slides/slide224.xml"/><Relationship Id="rId254" Type="http://schemas.openxmlformats.org/officeDocument/2006/relationships/slide" Target="slides/slide245.xml"/><Relationship Id="rId28" Type="http://schemas.openxmlformats.org/officeDocument/2006/relationships/slide" Target="slides/slide19.xml"/><Relationship Id="rId49" Type="http://schemas.openxmlformats.org/officeDocument/2006/relationships/slide" Target="slides/slide40.xml"/><Relationship Id="rId114" Type="http://schemas.openxmlformats.org/officeDocument/2006/relationships/slide" Target="slides/slide105.xml"/><Relationship Id="rId60" Type="http://schemas.openxmlformats.org/officeDocument/2006/relationships/slide" Target="slides/slide51.xml"/><Relationship Id="rId81" Type="http://schemas.openxmlformats.org/officeDocument/2006/relationships/slide" Target="slides/slide72.xml"/><Relationship Id="rId135" Type="http://schemas.openxmlformats.org/officeDocument/2006/relationships/slide" Target="slides/slide126.xml"/><Relationship Id="rId156" Type="http://schemas.openxmlformats.org/officeDocument/2006/relationships/slide" Target="slides/slide147.xml"/><Relationship Id="rId177" Type="http://schemas.openxmlformats.org/officeDocument/2006/relationships/slide" Target="slides/slide168.xml"/><Relationship Id="rId198" Type="http://schemas.openxmlformats.org/officeDocument/2006/relationships/slide" Target="slides/slide189.xml"/><Relationship Id="rId202" Type="http://schemas.openxmlformats.org/officeDocument/2006/relationships/slide" Target="slides/slide193.xml"/><Relationship Id="rId223" Type="http://schemas.openxmlformats.org/officeDocument/2006/relationships/slide" Target="slides/slide214.xml"/><Relationship Id="rId244" Type="http://schemas.openxmlformats.org/officeDocument/2006/relationships/slide" Target="slides/slide235.xml"/><Relationship Id="rId18" Type="http://schemas.openxmlformats.org/officeDocument/2006/relationships/slide" Target="slides/slide9.xml"/><Relationship Id="rId39" Type="http://schemas.openxmlformats.org/officeDocument/2006/relationships/slide" Target="slides/slide30.xml"/><Relationship Id="rId50" Type="http://schemas.openxmlformats.org/officeDocument/2006/relationships/slide" Target="slides/slide41.xml"/><Relationship Id="rId104" Type="http://schemas.openxmlformats.org/officeDocument/2006/relationships/slide" Target="slides/slide95.xml"/><Relationship Id="rId125" Type="http://schemas.openxmlformats.org/officeDocument/2006/relationships/slide" Target="slides/slide116.xml"/><Relationship Id="rId146" Type="http://schemas.openxmlformats.org/officeDocument/2006/relationships/slide" Target="slides/slide137.xml"/><Relationship Id="rId167" Type="http://schemas.openxmlformats.org/officeDocument/2006/relationships/slide" Target="slides/slide158.xml"/><Relationship Id="rId188" Type="http://schemas.openxmlformats.org/officeDocument/2006/relationships/slide" Target="slides/slide179.xml"/><Relationship Id="rId71" Type="http://schemas.openxmlformats.org/officeDocument/2006/relationships/slide" Target="slides/slide62.xml"/><Relationship Id="rId92" Type="http://schemas.openxmlformats.org/officeDocument/2006/relationships/slide" Target="slides/slide83.xml"/><Relationship Id="rId213" Type="http://schemas.openxmlformats.org/officeDocument/2006/relationships/slide" Target="slides/slide204.xml"/><Relationship Id="rId234" Type="http://schemas.openxmlformats.org/officeDocument/2006/relationships/slide" Target="slides/slide225.xml"/><Relationship Id="rId2" Type="http://schemas.openxmlformats.org/officeDocument/2006/relationships/slideMaster" Target="slideMasters/slideMaster2.xml"/><Relationship Id="rId29" Type="http://schemas.openxmlformats.org/officeDocument/2006/relationships/slide" Target="slides/slide20.xml"/><Relationship Id="rId255" Type="http://schemas.openxmlformats.org/officeDocument/2006/relationships/slide" Target="slides/slide246.xml"/><Relationship Id="rId40" Type="http://schemas.openxmlformats.org/officeDocument/2006/relationships/slide" Target="slides/slide31.xml"/><Relationship Id="rId115" Type="http://schemas.openxmlformats.org/officeDocument/2006/relationships/slide" Target="slides/slide106.xml"/><Relationship Id="rId136" Type="http://schemas.openxmlformats.org/officeDocument/2006/relationships/slide" Target="slides/slide127.xml"/><Relationship Id="rId157" Type="http://schemas.openxmlformats.org/officeDocument/2006/relationships/slide" Target="slides/slide148.xml"/><Relationship Id="rId178" Type="http://schemas.openxmlformats.org/officeDocument/2006/relationships/slide" Target="slides/slide169.xml"/><Relationship Id="rId61" Type="http://schemas.openxmlformats.org/officeDocument/2006/relationships/slide" Target="slides/slide52.xml"/><Relationship Id="rId82" Type="http://schemas.openxmlformats.org/officeDocument/2006/relationships/slide" Target="slides/slide73.xml"/><Relationship Id="rId199" Type="http://schemas.openxmlformats.org/officeDocument/2006/relationships/slide" Target="slides/slide190.xml"/><Relationship Id="rId203" Type="http://schemas.openxmlformats.org/officeDocument/2006/relationships/slide" Target="slides/slide194.xml"/><Relationship Id="rId19" Type="http://schemas.openxmlformats.org/officeDocument/2006/relationships/slide" Target="slides/slide10.xml"/><Relationship Id="rId224" Type="http://schemas.openxmlformats.org/officeDocument/2006/relationships/slide" Target="slides/slide215.xml"/><Relationship Id="rId245" Type="http://schemas.openxmlformats.org/officeDocument/2006/relationships/slide" Target="slides/slide236.xml"/><Relationship Id="rId30" Type="http://schemas.openxmlformats.org/officeDocument/2006/relationships/slide" Target="slides/slide21.xml"/><Relationship Id="rId105" Type="http://schemas.openxmlformats.org/officeDocument/2006/relationships/slide" Target="slides/slide96.xml"/><Relationship Id="rId126" Type="http://schemas.openxmlformats.org/officeDocument/2006/relationships/slide" Target="slides/slide117.xml"/><Relationship Id="rId147" Type="http://schemas.openxmlformats.org/officeDocument/2006/relationships/slide" Target="slides/slide138.xml"/><Relationship Id="rId168" Type="http://schemas.openxmlformats.org/officeDocument/2006/relationships/slide" Target="slides/slide159.xml"/><Relationship Id="rId51" Type="http://schemas.openxmlformats.org/officeDocument/2006/relationships/slide" Target="slides/slide42.xml"/><Relationship Id="rId72" Type="http://schemas.openxmlformats.org/officeDocument/2006/relationships/slide" Target="slides/slide63.xml"/><Relationship Id="rId93" Type="http://schemas.openxmlformats.org/officeDocument/2006/relationships/slide" Target="slides/slide84.xml"/><Relationship Id="rId189" Type="http://schemas.openxmlformats.org/officeDocument/2006/relationships/slide" Target="slides/slide180.xml"/><Relationship Id="rId3" Type="http://schemas.openxmlformats.org/officeDocument/2006/relationships/slideMaster" Target="slideMasters/slideMaster3.xml"/><Relationship Id="rId214" Type="http://schemas.openxmlformats.org/officeDocument/2006/relationships/slide" Target="slides/slide205.xml"/><Relationship Id="rId235" Type="http://schemas.openxmlformats.org/officeDocument/2006/relationships/slide" Target="slides/slide226.xml"/><Relationship Id="rId256" Type="http://schemas.openxmlformats.org/officeDocument/2006/relationships/notesMaster" Target="notesMasters/notesMaster1.xml"/><Relationship Id="rId116" Type="http://schemas.openxmlformats.org/officeDocument/2006/relationships/slide" Target="slides/slide107.xml"/><Relationship Id="rId137" Type="http://schemas.openxmlformats.org/officeDocument/2006/relationships/slide" Target="slides/slide128.xml"/><Relationship Id="rId158" Type="http://schemas.openxmlformats.org/officeDocument/2006/relationships/slide" Target="slides/slide149.xml"/><Relationship Id="rId20" Type="http://schemas.openxmlformats.org/officeDocument/2006/relationships/slide" Target="slides/slide11.xml"/><Relationship Id="rId41" Type="http://schemas.openxmlformats.org/officeDocument/2006/relationships/slide" Target="slides/slide32.xml"/><Relationship Id="rId62" Type="http://schemas.openxmlformats.org/officeDocument/2006/relationships/slide" Target="slides/slide53.xml"/><Relationship Id="rId83" Type="http://schemas.openxmlformats.org/officeDocument/2006/relationships/slide" Target="slides/slide74.xml"/><Relationship Id="rId179" Type="http://schemas.openxmlformats.org/officeDocument/2006/relationships/slide" Target="slides/slide170.xml"/><Relationship Id="rId190" Type="http://schemas.openxmlformats.org/officeDocument/2006/relationships/slide" Target="slides/slide181.xml"/><Relationship Id="rId204" Type="http://schemas.openxmlformats.org/officeDocument/2006/relationships/slide" Target="slides/slide195.xml"/><Relationship Id="rId225" Type="http://schemas.openxmlformats.org/officeDocument/2006/relationships/slide" Target="slides/slide216.xml"/><Relationship Id="rId246" Type="http://schemas.openxmlformats.org/officeDocument/2006/relationships/slide" Target="slides/slide237.xml"/><Relationship Id="rId106" Type="http://schemas.openxmlformats.org/officeDocument/2006/relationships/slide" Target="slides/slide97.xml"/><Relationship Id="rId127" Type="http://schemas.openxmlformats.org/officeDocument/2006/relationships/slide" Target="slides/slide118.xml"/><Relationship Id="rId10" Type="http://schemas.openxmlformats.org/officeDocument/2006/relationships/slide" Target="slides/slide1.xml"/><Relationship Id="rId31" Type="http://schemas.openxmlformats.org/officeDocument/2006/relationships/slide" Target="slides/slide22.xml"/><Relationship Id="rId52" Type="http://schemas.openxmlformats.org/officeDocument/2006/relationships/slide" Target="slides/slide43.xml"/><Relationship Id="rId73" Type="http://schemas.openxmlformats.org/officeDocument/2006/relationships/slide" Target="slides/slide64.xml"/><Relationship Id="rId94" Type="http://schemas.openxmlformats.org/officeDocument/2006/relationships/slide" Target="slides/slide85.xml"/><Relationship Id="rId148" Type="http://schemas.openxmlformats.org/officeDocument/2006/relationships/slide" Target="slides/slide139.xml"/><Relationship Id="rId169" Type="http://schemas.openxmlformats.org/officeDocument/2006/relationships/slide" Target="slides/slide160.xml"/><Relationship Id="rId4" Type="http://schemas.openxmlformats.org/officeDocument/2006/relationships/slideMaster" Target="slideMasters/slideMaster4.xml"/><Relationship Id="rId180" Type="http://schemas.openxmlformats.org/officeDocument/2006/relationships/slide" Target="slides/slide171.xml"/><Relationship Id="rId215" Type="http://schemas.openxmlformats.org/officeDocument/2006/relationships/slide" Target="slides/slide206.xml"/><Relationship Id="rId236" Type="http://schemas.openxmlformats.org/officeDocument/2006/relationships/slide" Target="slides/slide227.xml"/><Relationship Id="rId257"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ar-JO"/>
          </a:p>
        </p:txBody>
      </p:sp>
      <p:sp>
        <p:nvSpPr>
          <p:cNvPr id="3" name="عنصر نائب للتاريخ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E1A0440D-5EA7-4752-9675-F5AB5A5F3123}" type="datetimeFigureOut">
              <a:rPr lang="ar-JO" smtClean="0"/>
              <a:t>16/01/1446</a:t>
            </a:fld>
            <a:endParaRPr lang="ar-JO"/>
          </a:p>
        </p:txBody>
      </p:sp>
      <p:sp>
        <p:nvSpPr>
          <p:cNvPr id="4" name="عنصر نائب لصورة الشريحة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ar-JO"/>
          </a:p>
        </p:txBody>
      </p:sp>
      <p:sp>
        <p:nvSpPr>
          <p:cNvPr id="5" name="عنصر نائب للملاحظا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JO"/>
          </a:p>
        </p:txBody>
      </p:sp>
      <p:sp>
        <p:nvSpPr>
          <p:cNvPr id="6" name="عنصر نائب للتذييل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ar-JO"/>
          </a:p>
        </p:txBody>
      </p:sp>
      <p:sp>
        <p:nvSpPr>
          <p:cNvPr id="7" name="عنصر نائب لرقم الشريحة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6801993D-4CDA-481D-9B42-AF2C7FD03D5E}" type="slidenum">
              <a:rPr lang="ar-JO" smtClean="0"/>
              <a:t>‹#›</a:t>
            </a:fld>
            <a:endParaRPr lang="ar-JO"/>
          </a:p>
        </p:txBody>
      </p:sp>
    </p:spTree>
    <p:extLst>
      <p:ext uri="{BB962C8B-B14F-4D97-AF65-F5344CB8AC3E}">
        <p14:creationId xmlns:p14="http://schemas.microsoft.com/office/powerpoint/2010/main" val="276865094"/>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130971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a:extLst>
              <a:ext uri="{FF2B5EF4-FFF2-40B4-BE49-F238E27FC236}">
                <a16:creationId xmlns:a16="http://schemas.microsoft.com/office/drawing/2014/main" id="{4AF4BC8F-1018-E524-1BF8-64E75E19BA78}"/>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2"/>
                </a:solidFill>
                <a:latin typeface="Tahoma" panose="020B0604030504040204" pitchFamily="34" charset="0"/>
                <a:cs typeface="Times New Roman" panose="02020603050405020304" pitchFamily="18" charset="0"/>
              </a:defRPr>
            </a:lvl1pPr>
            <a:lvl2pPr marL="742950" indent="-285750">
              <a:defRPr kumimoji="1" sz="2400">
                <a:solidFill>
                  <a:schemeClr val="tx2"/>
                </a:solidFill>
                <a:latin typeface="Tahoma" panose="020B0604030504040204" pitchFamily="34" charset="0"/>
                <a:cs typeface="Times New Roman" panose="02020603050405020304" pitchFamily="18" charset="0"/>
              </a:defRPr>
            </a:lvl2pPr>
            <a:lvl3pPr marL="1143000" indent="-228600">
              <a:defRPr kumimoji="1" sz="2400">
                <a:solidFill>
                  <a:schemeClr val="tx2"/>
                </a:solidFill>
                <a:latin typeface="Tahoma" panose="020B0604030504040204" pitchFamily="34" charset="0"/>
                <a:cs typeface="Times New Roman" panose="02020603050405020304" pitchFamily="18" charset="0"/>
              </a:defRPr>
            </a:lvl3pPr>
            <a:lvl4pPr marL="1600200" indent="-228600">
              <a:defRPr kumimoji="1" sz="2400">
                <a:solidFill>
                  <a:schemeClr val="tx2"/>
                </a:solidFill>
                <a:latin typeface="Tahoma" panose="020B0604030504040204" pitchFamily="34" charset="0"/>
                <a:cs typeface="Times New Roman" panose="02020603050405020304" pitchFamily="18" charset="0"/>
              </a:defRPr>
            </a:lvl4pPr>
            <a:lvl5pPr marL="2057400" indent="-228600">
              <a:defRPr kumimoji="1" sz="2400">
                <a:solidFill>
                  <a:schemeClr val="tx2"/>
                </a:solidFill>
                <a:latin typeface="Tahoma" panose="020B0604030504040204" pitchFamily="34" charset="0"/>
                <a:cs typeface="Times New Roman" panose="02020603050405020304" pitchFamily="18" charset="0"/>
              </a:defRPr>
            </a:lvl5pPr>
            <a:lvl6pPr marL="2514600" indent="-228600" algn="l" rtl="0" eaLnBrk="0" fontAlgn="base" hangingPunct="0">
              <a:spcBef>
                <a:spcPct val="0"/>
              </a:spcBef>
              <a:spcAft>
                <a:spcPct val="0"/>
              </a:spcAft>
              <a:defRPr kumimoji="1" sz="2400">
                <a:solidFill>
                  <a:schemeClr val="tx2"/>
                </a:solidFill>
                <a:latin typeface="Tahoma" panose="020B0604030504040204" pitchFamily="34" charset="0"/>
                <a:cs typeface="Times New Roman" panose="02020603050405020304" pitchFamily="18" charset="0"/>
              </a:defRPr>
            </a:lvl6pPr>
            <a:lvl7pPr marL="2971800" indent="-228600" algn="l" rtl="0" eaLnBrk="0" fontAlgn="base" hangingPunct="0">
              <a:spcBef>
                <a:spcPct val="0"/>
              </a:spcBef>
              <a:spcAft>
                <a:spcPct val="0"/>
              </a:spcAft>
              <a:defRPr kumimoji="1" sz="2400">
                <a:solidFill>
                  <a:schemeClr val="tx2"/>
                </a:solidFill>
                <a:latin typeface="Tahoma" panose="020B0604030504040204" pitchFamily="34" charset="0"/>
                <a:cs typeface="Times New Roman" panose="02020603050405020304" pitchFamily="18" charset="0"/>
              </a:defRPr>
            </a:lvl7pPr>
            <a:lvl8pPr marL="3429000" indent="-228600" algn="l" rtl="0" eaLnBrk="0" fontAlgn="base" hangingPunct="0">
              <a:spcBef>
                <a:spcPct val="0"/>
              </a:spcBef>
              <a:spcAft>
                <a:spcPct val="0"/>
              </a:spcAft>
              <a:defRPr kumimoji="1" sz="2400">
                <a:solidFill>
                  <a:schemeClr val="tx2"/>
                </a:solidFill>
                <a:latin typeface="Tahoma" panose="020B0604030504040204" pitchFamily="34" charset="0"/>
                <a:cs typeface="Times New Roman" panose="02020603050405020304" pitchFamily="18" charset="0"/>
              </a:defRPr>
            </a:lvl8pPr>
            <a:lvl9pPr marL="3886200" indent="-228600" algn="l" rtl="0" eaLnBrk="0" fontAlgn="base" hangingPunct="0">
              <a:spcBef>
                <a:spcPct val="0"/>
              </a:spcBef>
              <a:spcAft>
                <a:spcPct val="0"/>
              </a:spcAft>
              <a:defRPr kumimoji="1" sz="2400">
                <a:solidFill>
                  <a:schemeClr val="tx2"/>
                </a:solidFill>
                <a:latin typeface="Tahoma" panose="020B0604030504040204" pitchFamily="34" charset="0"/>
                <a:cs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ar-JO" sz="12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software doc</a:t>
            </a:r>
          </a:p>
        </p:txBody>
      </p:sp>
      <p:sp>
        <p:nvSpPr>
          <p:cNvPr id="18435" name="Rectangle 7">
            <a:extLst>
              <a:ext uri="{FF2B5EF4-FFF2-40B4-BE49-F238E27FC236}">
                <a16:creationId xmlns:a16="http://schemas.microsoft.com/office/drawing/2014/main" id="{6B6C1A60-E6C6-A634-A101-9B1FA825A27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2"/>
                </a:solidFill>
                <a:latin typeface="Tahoma" panose="020B0604030504040204" pitchFamily="34" charset="0"/>
                <a:cs typeface="Times New Roman" panose="02020603050405020304" pitchFamily="18" charset="0"/>
              </a:defRPr>
            </a:lvl1pPr>
            <a:lvl2pPr marL="742950" indent="-285750">
              <a:defRPr kumimoji="1" sz="2400">
                <a:solidFill>
                  <a:schemeClr val="tx2"/>
                </a:solidFill>
                <a:latin typeface="Tahoma" panose="020B0604030504040204" pitchFamily="34" charset="0"/>
                <a:cs typeface="Times New Roman" panose="02020603050405020304" pitchFamily="18" charset="0"/>
              </a:defRPr>
            </a:lvl2pPr>
            <a:lvl3pPr marL="1143000" indent="-228600">
              <a:defRPr kumimoji="1" sz="2400">
                <a:solidFill>
                  <a:schemeClr val="tx2"/>
                </a:solidFill>
                <a:latin typeface="Tahoma" panose="020B0604030504040204" pitchFamily="34" charset="0"/>
                <a:cs typeface="Times New Roman" panose="02020603050405020304" pitchFamily="18" charset="0"/>
              </a:defRPr>
            </a:lvl3pPr>
            <a:lvl4pPr marL="1600200" indent="-228600">
              <a:defRPr kumimoji="1" sz="2400">
                <a:solidFill>
                  <a:schemeClr val="tx2"/>
                </a:solidFill>
                <a:latin typeface="Tahoma" panose="020B0604030504040204" pitchFamily="34" charset="0"/>
                <a:cs typeface="Times New Roman" panose="02020603050405020304" pitchFamily="18" charset="0"/>
              </a:defRPr>
            </a:lvl4pPr>
            <a:lvl5pPr marL="2057400" indent="-228600">
              <a:defRPr kumimoji="1" sz="2400">
                <a:solidFill>
                  <a:schemeClr val="tx2"/>
                </a:solidFill>
                <a:latin typeface="Tahoma" panose="020B0604030504040204" pitchFamily="34" charset="0"/>
                <a:cs typeface="Times New Roman" panose="02020603050405020304" pitchFamily="18" charset="0"/>
              </a:defRPr>
            </a:lvl5pPr>
            <a:lvl6pPr marL="2514600" indent="-228600" algn="l" rtl="0" eaLnBrk="0" fontAlgn="base" hangingPunct="0">
              <a:spcBef>
                <a:spcPct val="0"/>
              </a:spcBef>
              <a:spcAft>
                <a:spcPct val="0"/>
              </a:spcAft>
              <a:defRPr kumimoji="1" sz="2400">
                <a:solidFill>
                  <a:schemeClr val="tx2"/>
                </a:solidFill>
                <a:latin typeface="Tahoma" panose="020B0604030504040204" pitchFamily="34" charset="0"/>
                <a:cs typeface="Times New Roman" panose="02020603050405020304" pitchFamily="18" charset="0"/>
              </a:defRPr>
            </a:lvl6pPr>
            <a:lvl7pPr marL="2971800" indent="-228600" algn="l" rtl="0" eaLnBrk="0" fontAlgn="base" hangingPunct="0">
              <a:spcBef>
                <a:spcPct val="0"/>
              </a:spcBef>
              <a:spcAft>
                <a:spcPct val="0"/>
              </a:spcAft>
              <a:defRPr kumimoji="1" sz="2400">
                <a:solidFill>
                  <a:schemeClr val="tx2"/>
                </a:solidFill>
                <a:latin typeface="Tahoma" panose="020B0604030504040204" pitchFamily="34" charset="0"/>
                <a:cs typeface="Times New Roman" panose="02020603050405020304" pitchFamily="18" charset="0"/>
              </a:defRPr>
            </a:lvl7pPr>
            <a:lvl8pPr marL="3429000" indent="-228600" algn="l" rtl="0" eaLnBrk="0" fontAlgn="base" hangingPunct="0">
              <a:spcBef>
                <a:spcPct val="0"/>
              </a:spcBef>
              <a:spcAft>
                <a:spcPct val="0"/>
              </a:spcAft>
              <a:defRPr kumimoji="1" sz="2400">
                <a:solidFill>
                  <a:schemeClr val="tx2"/>
                </a:solidFill>
                <a:latin typeface="Tahoma" panose="020B0604030504040204" pitchFamily="34" charset="0"/>
                <a:cs typeface="Times New Roman" panose="02020603050405020304" pitchFamily="18" charset="0"/>
              </a:defRPr>
            </a:lvl8pPr>
            <a:lvl9pPr marL="3886200" indent="-228600" algn="l" rtl="0" eaLnBrk="0" fontAlgn="base" hangingPunct="0">
              <a:spcBef>
                <a:spcPct val="0"/>
              </a:spcBef>
              <a:spcAft>
                <a:spcPct val="0"/>
              </a:spcAft>
              <a:defRPr kumimoji="1" sz="2400">
                <a:solidFill>
                  <a:schemeClr val="tx2"/>
                </a:solidFill>
                <a:latin typeface="Tahoma" panose="020B0604030504040204" pitchFamily="34" charset="0"/>
                <a:cs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66BDF3F0-598A-4089-ADD4-B205EC0530BA}" type="slidenum">
              <a:rPr kumimoji="0" lang="ar-SA" altLang="ar-JO" sz="12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pPr marL="0" marR="0" lvl="0" indent="0" algn="r" defTabSz="914400" rtl="0" eaLnBrk="0" fontAlgn="base" latinLnBrk="0" hangingPunct="0">
                <a:lnSpc>
                  <a:spcPct val="100000"/>
                </a:lnSpc>
                <a:spcBef>
                  <a:spcPct val="0"/>
                </a:spcBef>
                <a:spcAft>
                  <a:spcPct val="0"/>
                </a:spcAft>
                <a:buClrTx/>
                <a:buSzTx/>
                <a:buFontTx/>
                <a:buNone/>
                <a:tabLst/>
                <a:defRPr/>
              </a:pPr>
              <a:t>129</a:t>
            </a:fld>
            <a:endParaRPr kumimoji="0" lang="en-US" altLang="ar-JO" sz="12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18436" name="Rectangle 2">
            <a:extLst>
              <a:ext uri="{FF2B5EF4-FFF2-40B4-BE49-F238E27FC236}">
                <a16:creationId xmlns:a16="http://schemas.microsoft.com/office/drawing/2014/main" id="{303337EC-43A4-9C90-FD8E-4EF280B11F6C}"/>
              </a:ext>
            </a:extLst>
          </p:cNvPr>
          <p:cNvSpPr>
            <a:spLocks noGrp="1" noRot="1" noChangeAspect="1" noChangeArrowheads="1" noTextEdit="1"/>
          </p:cNvSpPr>
          <p:nvPr>
            <p:ph type="sldImg"/>
          </p:nvPr>
        </p:nvSpPr>
        <p:spPr>
          <a:ln/>
        </p:spPr>
      </p:sp>
      <p:sp>
        <p:nvSpPr>
          <p:cNvPr id="18437" name="Rectangle 3">
            <a:extLst>
              <a:ext uri="{FF2B5EF4-FFF2-40B4-BE49-F238E27FC236}">
                <a16:creationId xmlns:a16="http://schemas.microsoft.com/office/drawing/2014/main" id="{0AB34E12-0B36-AA23-41F3-6BB93F8EB3E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ar-JO"/>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a:extLst>
              <a:ext uri="{FF2B5EF4-FFF2-40B4-BE49-F238E27FC236}">
                <a16:creationId xmlns:a16="http://schemas.microsoft.com/office/drawing/2014/main" id="{57AAAF74-4AD3-AB19-C31B-668C49006ED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2"/>
                </a:solidFill>
                <a:latin typeface="Tahoma" panose="020B0604030504040204" pitchFamily="34" charset="0"/>
                <a:cs typeface="Times New Roman" panose="02020603050405020304" pitchFamily="18" charset="0"/>
              </a:defRPr>
            </a:lvl1pPr>
            <a:lvl2pPr marL="742950" indent="-285750">
              <a:defRPr kumimoji="1" sz="2400">
                <a:solidFill>
                  <a:schemeClr val="tx2"/>
                </a:solidFill>
                <a:latin typeface="Tahoma" panose="020B0604030504040204" pitchFamily="34" charset="0"/>
                <a:cs typeface="Times New Roman" panose="02020603050405020304" pitchFamily="18" charset="0"/>
              </a:defRPr>
            </a:lvl2pPr>
            <a:lvl3pPr marL="1143000" indent="-228600">
              <a:defRPr kumimoji="1" sz="2400">
                <a:solidFill>
                  <a:schemeClr val="tx2"/>
                </a:solidFill>
                <a:latin typeface="Tahoma" panose="020B0604030504040204" pitchFamily="34" charset="0"/>
                <a:cs typeface="Times New Roman" panose="02020603050405020304" pitchFamily="18" charset="0"/>
              </a:defRPr>
            </a:lvl3pPr>
            <a:lvl4pPr marL="1600200" indent="-228600">
              <a:defRPr kumimoji="1" sz="2400">
                <a:solidFill>
                  <a:schemeClr val="tx2"/>
                </a:solidFill>
                <a:latin typeface="Tahoma" panose="020B0604030504040204" pitchFamily="34" charset="0"/>
                <a:cs typeface="Times New Roman" panose="02020603050405020304" pitchFamily="18" charset="0"/>
              </a:defRPr>
            </a:lvl4pPr>
            <a:lvl5pPr marL="2057400" indent="-228600">
              <a:defRPr kumimoji="1" sz="2400">
                <a:solidFill>
                  <a:schemeClr val="tx2"/>
                </a:solidFill>
                <a:latin typeface="Tahoma" panose="020B0604030504040204" pitchFamily="34" charset="0"/>
                <a:cs typeface="Times New Roman" panose="02020603050405020304" pitchFamily="18" charset="0"/>
              </a:defRPr>
            </a:lvl5pPr>
            <a:lvl6pPr marL="2514600" indent="-228600" algn="l" rtl="0" eaLnBrk="0" fontAlgn="base" hangingPunct="0">
              <a:spcBef>
                <a:spcPct val="0"/>
              </a:spcBef>
              <a:spcAft>
                <a:spcPct val="0"/>
              </a:spcAft>
              <a:defRPr kumimoji="1" sz="2400">
                <a:solidFill>
                  <a:schemeClr val="tx2"/>
                </a:solidFill>
                <a:latin typeface="Tahoma" panose="020B0604030504040204" pitchFamily="34" charset="0"/>
                <a:cs typeface="Times New Roman" panose="02020603050405020304" pitchFamily="18" charset="0"/>
              </a:defRPr>
            </a:lvl6pPr>
            <a:lvl7pPr marL="2971800" indent="-228600" algn="l" rtl="0" eaLnBrk="0" fontAlgn="base" hangingPunct="0">
              <a:spcBef>
                <a:spcPct val="0"/>
              </a:spcBef>
              <a:spcAft>
                <a:spcPct val="0"/>
              </a:spcAft>
              <a:defRPr kumimoji="1" sz="2400">
                <a:solidFill>
                  <a:schemeClr val="tx2"/>
                </a:solidFill>
                <a:latin typeface="Tahoma" panose="020B0604030504040204" pitchFamily="34" charset="0"/>
                <a:cs typeface="Times New Roman" panose="02020603050405020304" pitchFamily="18" charset="0"/>
              </a:defRPr>
            </a:lvl7pPr>
            <a:lvl8pPr marL="3429000" indent="-228600" algn="l" rtl="0" eaLnBrk="0" fontAlgn="base" hangingPunct="0">
              <a:spcBef>
                <a:spcPct val="0"/>
              </a:spcBef>
              <a:spcAft>
                <a:spcPct val="0"/>
              </a:spcAft>
              <a:defRPr kumimoji="1" sz="2400">
                <a:solidFill>
                  <a:schemeClr val="tx2"/>
                </a:solidFill>
                <a:latin typeface="Tahoma" panose="020B0604030504040204" pitchFamily="34" charset="0"/>
                <a:cs typeface="Times New Roman" panose="02020603050405020304" pitchFamily="18" charset="0"/>
              </a:defRPr>
            </a:lvl8pPr>
            <a:lvl9pPr marL="3886200" indent="-228600" algn="l" rtl="0" eaLnBrk="0" fontAlgn="base" hangingPunct="0">
              <a:spcBef>
                <a:spcPct val="0"/>
              </a:spcBef>
              <a:spcAft>
                <a:spcPct val="0"/>
              </a:spcAft>
              <a:defRPr kumimoji="1" sz="2400">
                <a:solidFill>
                  <a:schemeClr val="tx2"/>
                </a:solidFill>
                <a:latin typeface="Tahoma" panose="020B0604030504040204" pitchFamily="34" charset="0"/>
                <a:cs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ar-JO" sz="12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software doc</a:t>
            </a:r>
          </a:p>
        </p:txBody>
      </p:sp>
      <p:sp>
        <p:nvSpPr>
          <p:cNvPr id="19459" name="Rectangle 7">
            <a:extLst>
              <a:ext uri="{FF2B5EF4-FFF2-40B4-BE49-F238E27FC236}">
                <a16:creationId xmlns:a16="http://schemas.microsoft.com/office/drawing/2014/main" id="{83173444-5AFA-4056-A32C-6841012EA0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2"/>
                </a:solidFill>
                <a:latin typeface="Tahoma" panose="020B0604030504040204" pitchFamily="34" charset="0"/>
                <a:cs typeface="Times New Roman" panose="02020603050405020304" pitchFamily="18" charset="0"/>
              </a:defRPr>
            </a:lvl1pPr>
            <a:lvl2pPr marL="742950" indent="-285750">
              <a:defRPr kumimoji="1" sz="2400">
                <a:solidFill>
                  <a:schemeClr val="tx2"/>
                </a:solidFill>
                <a:latin typeface="Tahoma" panose="020B0604030504040204" pitchFamily="34" charset="0"/>
                <a:cs typeface="Times New Roman" panose="02020603050405020304" pitchFamily="18" charset="0"/>
              </a:defRPr>
            </a:lvl2pPr>
            <a:lvl3pPr marL="1143000" indent="-228600">
              <a:defRPr kumimoji="1" sz="2400">
                <a:solidFill>
                  <a:schemeClr val="tx2"/>
                </a:solidFill>
                <a:latin typeface="Tahoma" panose="020B0604030504040204" pitchFamily="34" charset="0"/>
                <a:cs typeface="Times New Roman" panose="02020603050405020304" pitchFamily="18" charset="0"/>
              </a:defRPr>
            </a:lvl3pPr>
            <a:lvl4pPr marL="1600200" indent="-228600">
              <a:defRPr kumimoji="1" sz="2400">
                <a:solidFill>
                  <a:schemeClr val="tx2"/>
                </a:solidFill>
                <a:latin typeface="Tahoma" panose="020B0604030504040204" pitchFamily="34" charset="0"/>
                <a:cs typeface="Times New Roman" panose="02020603050405020304" pitchFamily="18" charset="0"/>
              </a:defRPr>
            </a:lvl4pPr>
            <a:lvl5pPr marL="2057400" indent="-228600">
              <a:defRPr kumimoji="1" sz="2400">
                <a:solidFill>
                  <a:schemeClr val="tx2"/>
                </a:solidFill>
                <a:latin typeface="Tahoma" panose="020B0604030504040204" pitchFamily="34" charset="0"/>
                <a:cs typeface="Times New Roman" panose="02020603050405020304" pitchFamily="18" charset="0"/>
              </a:defRPr>
            </a:lvl5pPr>
            <a:lvl6pPr marL="2514600" indent="-228600" algn="l" rtl="0" eaLnBrk="0" fontAlgn="base" hangingPunct="0">
              <a:spcBef>
                <a:spcPct val="0"/>
              </a:spcBef>
              <a:spcAft>
                <a:spcPct val="0"/>
              </a:spcAft>
              <a:defRPr kumimoji="1" sz="2400">
                <a:solidFill>
                  <a:schemeClr val="tx2"/>
                </a:solidFill>
                <a:latin typeface="Tahoma" panose="020B0604030504040204" pitchFamily="34" charset="0"/>
                <a:cs typeface="Times New Roman" panose="02020603050405020304" pitchFamily="18" charset="0"/>
              </a:defRPr>
            </a:lvl6pPr>
            <a:lvl7pPr marL="2971800" indent="-228600" algn="l" rtl="0" eaLnBrk="0" fontAlgn="base" hangingPunct="0">
              <a:spcBef>
                <a:spcPct val="0"/>
              </a:spcBef>
              <a:spcAft>
                <a:spcPct val="0"/>
              </a:spcAft>
              <a:defRPr kumimoji="1" sz="2400">
                <a:solidFill>
                  <a:schemeClr val="tx2"/>
                </a:solidFill>
                <a:latin typeface="Tahoma" panose="020B0604030504040204" pitchFamily="34" charset="0"/>
                <a:cs typeface="Times New Roman" panose="02020603050405020304" pitchFamily="18" charset="0"/>
              </a:defRPr>
            </a:lvl7pPr>
            <a:lvl8pPr marL="3429000" indent="-228600" algn="l" rtl="0" eaLnBrk="0" fontAlgn="base" hangingPunct="0">
              <a:spcBef>
                <a:spcPct val="0"/>
              </a:spcBef>
              <a:spcAft>
                <a:spcPct val="0"/>
              </a:spcAft>
              <a:defRPr kumimoji="1" sz="2400">
                <a:solidFill>
                  <a:schemeClr val="tx2"/>
                </a:solidFill>
                <a:latin typeface="Tahoma" panose="020B0604030504040204" pitchFamily="34" charset="0"/>
                <a:cs typeface="Times New Roman" panose="02020603050405020304" pitchFamily="18" charset="0"/>
              </a:defRPr>
            </a:lvl8pPr>
            <a:lvl9pPr marL="3886200" indent="-228600" algn="l" rtl="0" eaLnBrk="0" fontAlgn="base" hangingPunct="0">
              <a:spcBef>
                <a:spcPct val="0"/>
              </a:spcBef>
              <a:spcAft>
                <a:spcPct val="0"/>
              </a:spcAft>
              <a:defRPr kumimoji="1" sz="2400">
                <a:solidFill>
                  <a:schemeClr val="tx2"/>
                </a:solidFill>
                <a:latin typeface="Tahoma" panose="020B0604030504040204" pitchFamily="34" charset="0"/>
                <a:cs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FF29BB63-1532-4A50-9DB6-EA0AA1514F50}" type="slidenum">
              <a:rPr kumimoji="0" lang="ar-SA" altLang="ar-JO" sz="12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pPr marL="0" marR="0" lvl="0" indent="0" algn="r" defTabSz="914400" rtl="0" eaLnBrk="0" fontAlgn="base" latinLnBrk="0" hangingPunct="0">
                <a:lnSpc>
                  <a:spcPct val="100000"/>
                </a:lnSpc>
                <a:spcBef>
                  <a:spcPct val="0"/>
                </a:spcBef>
                <a:spcAft>
                  <a:spcPct val="0"/>
                </a:spcAft>
                <a:buClrTx/>
                <a:buSzTx/>
                <a:buFontTx/>
                <a:buNone/>
                <a:tabLst/>
                <a:defRPr/>
              </a:pPr>
              <a:t>130</a:t>
            </a:fld>
            <a:endParaRPr kumimoji="0" lang="en-US" altLang="ar-JO" sz="12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19460" name="Rectangle 2">
            <a:extLst>
              <a:ext uri="{FF2B5EF4-FFF2-40B4-BE49-F238E27FC236}">
                <a16:creationId xmlns:a16="http://schemas.microsoft.com/office/drawing/2014/main" id="{66BA9BA6-D7B4-D1AF-F363-0D48DE9A5229}"/>
              </a:ext>
            </a:extLst>
          </p:cNvPr>
          <p:cNvSpPr>
            <a:spLocks noGrp="1" noRot="1" noChangeAspect="1" noChangeArrowheads="1" noTextEdit="1"/>
          </p:cNvSpPr>
          <p:nvPr>
            <p:ph type="sldImg"/>
          </p:nvPr>
        </p:nvSpPr>
        <p:spPr>
          <a:ln/>
        </p:spPr>
      </p:sp>
      <p:sp>
        <p:nvSpPr>
          <p:cNvPr id="19461" name="Rectangle 3">
            <a:extLst>
              <a:ext uri="{FF2B5EF4-FFF2-40B4-BE49-F238E27FC236}">
                <a16:creationId xmlns:a16="http://schemas.microsoft.com/office/drawing/2014/main" id="{78A57D36-F7CF-5277-4E9D-FC708D9EF8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ar-JO"/>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3ABD2662-CFD3-3336-485D-3B6B5C692BAA}"/>
              </a:ext>
            </a:extLst>
          </p:cNvPr>
          <p:cNvSpPr>
            <a:spLocks noGrp="1"/>
          </p:cNvSpPr>
          <p:nvPr>
            <p:ph type="ctrTitle"/>
          </p:nvPr>
        </p:nvSpPr>
        <p:spPr>
          <a:xfrm>
            <a:off x="1524000" y="1122363"/>
            <a:ext cx="9144000" cy="2387600"/>
          </a:xfrm>
        </p:spPr>
        <p:txBody>
          <a:bodyPr anchor="b"/>
          <a:lstStyle>
            <a:lvl1pPr algn="ctr">
              <a:defRPr sz="6000"/>
            </a:lvl1pPr>
          </a:lstStyle>
          <a:p>
            <a:r>
              <a:rPr lang="ar-SA"/>
              <a:t>انقر لتحرير نمط عنوان الشكل الرئيسي</a:t>
            </a:r>
            <a:endParaRPr lang="ar-JO"/>
          </a:p>
        </p:txBody>
      </p:sp>
      <p:sp>
        <p:nvSpPr>
          <p:cNvPr id="3" name="عنوان فرعي 2">
            <a:extLst>
              <a:ext uri="{FF2B5EF4-FFF2-40B4-BE49-F238E27FC236}">
                <a16:creationId xmlns:a16="http://schemas.microsoft.com/office/drawing/2014/main" id="{C8511C6D-EBD3-EF22-D77F-F091129678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a:t>انقر لتحرير نمط العنوان الفرعي للشكل الرئيسي</a:t>
            </a:r>
            <a:endParaRPr lang="ar-JO"/>
          </a:p>
        </p:txBody>
      </p:sp>
      <p:sp>
        <p:nvSpPr>
          <p:cNvPr id="4" name="عنصر نائب للتاريخ 3">
            <a:extLst>
              <a:ext uri="{FF2B5EF4-FFF2-40B4-BE49-F238E27FC236}">
                <a16:creationId xmlns:a16="http://schemas.microsoft.com/office/drawing/2014/main" id="{6BFCD3FC-6227-57C4-44B2-23B538B2B3D1}"/>
              </a:ext>
            </a:extLst>
          </p:cNvPr>
          <p:cNvSpPr>
            <a:spLocks noGrp="1"/>
          </p:cNvSpPr>
          <p:nvPr>
            <p:ph type="dt" sz="half" idx="10"/>
          </p:nvPr>
        </p:nvSpPr>
        <p:spPr/>
        <p:txBody>
          <a:bodyPr/>
          <a:lstStyle/>
          <a:p>
            <a:fld id="{638BADB8-762C-431E-9A6D-9A86953AB9E6}" type="datetimeFigureOut">
              <a:rPr lang="ar-JO" smtClean="0"/>
              <a:t>16/01/1446</a:t>
            </a:fld>
            <a:endParaRPr lang="ar-JO"/>
          </a:p>
        </p:txBody>
      </p:sp>
      <p:sp>
        <p:nvSpPr>
          <p:cNvPr id="5" name="عنصر نائب للتذييل 4">
            <a:extLst>
              <a:ext uri="{FF2B5EF4-FFF2-40B4-BE49-F238E27FC236}">
                <a16:creationId xmlns:a16="http://schemas.microsoft.com/office/drawing/2014/main" id="{473E12E2-4951-F3F6-9310-6953C08A4485}"/>
              </a:ext>
            </a:extLst>
          </p:cNvPr>
          <p:cNvSpPr>
            <a:spLocks noGrp="1"/>
          </p:cNvSpPr>
          <p:nvPr>
            <p:ph type="ftr" sz="quarter" idx="11"/>
          </p:nvPr>
        </p:nvSpPr>
        <p:spPr/>
        <p:txBody>
          <a:bodyPr/>
          <a:lstStyle/>
          <a:p>
            <a:endParaRPr lang="ar-JO"/>
          </a:p>
        </p:txBody>
      </p:sp>
      <p:sp>
        <p:nvSpPr>
          <p:cNvPr id="6" name="عنصر نائب لرقم الشريحة 5">
            <a:extLst>
              <a:ext uri="{FF2B5EF4-FFF2-40B4-BE49-F238E27FC236}">
                <a16:creationId xmlns:a16="http://schemas.microsoft.com/office/drawing/2014/main" id="{99BFEA2D-D265-495D-78F1-AF6E91C728E7}"/>
              </a:ext>
            </a:extLst>
          </p:cNvPr>
          <p:cNvSpPr>
            <a:spLocks noGrp="1"/>
          </p:cNvSpPr>
          <p:nvPr>
            <p:ph type="sldNum" sz="quarter" idx="12"/>
          </p:nvPr>
        </p:nvSpPr>
        <p:spPr/>
        <p:txBody>
          <a:bodyPr/>
          <a:lstStyle/>
          <a:p>
            <a:fld id="{BBB24D4D-D099-4177-940B-45728B487848}" type="slidenum">
              <a:rPr lang="ar-JO" smtClean="0"/>
              <a:t>‹#›</a:t>
            </a:fld>
            <a:endParaRPr lang="ar-JO"/>
          </a:p>
        </p:txBody>
      </p:sp>
    </p:spTree>
    <p:extLst>
      <p:ext uri="{BB962C8B-B14F-4D97-AF65-F5344CB8AC3E}">
        <p14:creationId xmlns:p14="http://schemas.microsoft.com/office/powerpoint/2010/main" val="3235474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EC844B34-78A7-B029-D9DD-BB6DABDE813A}"/>
              </a:ext>
            </a:extLst>
          </p:cNvPr>
          <p:cNvSpPr>
            <a:spLocks noGrp="1"/>
          </p:cNvSpPr>
          <p:nvPr>
            <p:ph type="title"/>
          </p:nvPr>
        </p:nvSpPr>
        <p:spPr/>
        <p:txBody>
          <a:bodyPr/>
          <a:lstStyle/>
          <a:p>
            <a:r>
              <a:rPr lang="ar-SA"/>
              <a:t>انقر لتحرير نمط عنوان الشكل الرئيسي</a:t>
            </a:r>
            <a:endParaRPr lang="ar-JO"/>
          </a:p>
        </p:txBody>
      </p:sp>
      <p:sp>
        <p:nvSpPr>
          <p:cNvPr id="3" name="عنصر نائب للعنوان العمودي 2">
            <a:extLst>
              <a:ext uri="{FF2B5EF4-FFF2-40B4-BE49-F238E27FC236}">
                <a16:creationId xmlns:a16="http://schemas.microsoft.com/office/drawing/2014/main" id="{E568A5E9-45AB-EAF9-5D31-A47F94574910}"/>
              </a:ext>
            </a:extLst>
          </p:cNvPr>
          <p:cNvSpPr>
            <a:spLocks noGrp="1"/>
          </p:cNvSpPr>
          <p:nvPr>
            <p:ph type="body" orient="vert" idx="1"/>
          </p:nvPr>
        </p:nvSpPr>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JO"/>
          </a:p>
        </p:txBody>
      </p:sp>
      <p:sp>
        <p:nvSpPr>
          <p:cNvPr id="4" name="عنصر نائب للتاريخ 3">
            <a:extLst>
              <a:ext uri="{FF2B5EF4-FFF2-40B4-BE49-F238E27FC236}">
                <a16:creationId xmlns:a16="http://schemas.microsoft.com/office/drawing/2014/main" id="{631745AE-2BF5-EC62-D158-822BFFDD7A4A}"/>
              </a:ext>
            </a:extLst>
          </p:cNvPr>
          <p:cNvSpPr>
            <a:spLocks noGrp="1"/>
          </p:cNvSpPr>
          <p:nvPr>
            <p:ph type="dt" sz="half" idx="10"/>
          </p:nvPr>
        </p:nvSpPr>
        <p:spPr/>
        <p:txBody>
          <a:bodyPr/>
          <a:lstStyle/>
          <a:p>
            <a:fld id="{638BADB8-762C-431E-9A6D-9A86953AB9E6}" type="datetimeFigureOut">
              <a:rPr lang="ar-JO" smtClean="0"/>
              <a:t>16/01/1446</a:t>
            </a:fld>
            <a:endParaRPr lang="ar-JO"/>
          </a:p>
        </p:txBody>
      </p:sp>
      <p:sp>
        <p:nvSpPr>
          <p:cNvPr id="5" name="عنصر نائب للتذييل 4">
            <a:extLst>
              <a:ext uri="{FF2B5EF4-FFF2-40B4-BE49-F238E27FC236}">
                <a16:creationId xmlns:a16="http://schemas.microsoft.com/office/drawing/2014/main" id="{17FC5853-2893-1F1E-BE60-23FC82A79336}"/>
              </a:ext>
            </a:extLst>
          </p:cNvPr>
          <p:cNvSpPr>
            <a:spLocks noGrp="1"/>
          </p:cNvSpPr>
          <p:nvPr>
            <p:ph type="ftr" sz="quarter" idx="11"/>
          </p:nvPr>
        </p:nvSpPr>
        <p:spPr/>
        <p:txBody>
          <a:bodyPr/>
          <a:lstStyle/>
          <a:p>
            <a:endParaRPr lang="ar-JO"/>
          </a:p>
        </p:txBody>
      </p:sp>
      <p:sp>
        <p:nvSpPr>
          <p:cNvPr id="6" name="عنصر نائب لرقم الشريحة 5">
            <a:extLst>
              <a:ext uri="{FF2B5EF4-FFF2-40B4-BE49-F238E27FC236}">
                <a16:creationId xmlns:a16="http://schemas.microsoft.com/office/drawing/2014/main" id="{007E8D56-265A-F34A-8648-0EB02E899BCA}"/>
              </a:ext>
            </a:extLst>
          </p:cNvPr>
          <p:cNvSpPr>
            <a:spLocks noGrp="1"/>
          </p:cNvSpPr>
          <p:nvPr>
            <p:ph type="sldNum" sz="quarter" idx="12"/>
          </p:nvPr>
        </p:nvSpPr>
        <p:spPr/>
        <p:txBody>
          <a:bodyPr/>
          <a:lstStyle/>
          <a:p>
            <a:fld id="{BBB24D4D-D099-4177-940B-45728B487848}" type="slidenum">
              <a:rPr lang="ar-JO" smtClean="0"/>
              <a:t>‹#›</a:t>
            </a:fld>
            <a:endParaRPr lang="ar-JO"/>
          </a:p>
        </p:txBody>
      </p:sp>
    </p:spTree>
    <p:extLst>
      <p:ext uri="{BB962C8B-B14F-4D97-AF65-F5344CB8AC3E}">
        <p14:creationId xmlns:p14="http://schemas.microsoft.com/office/powerpoint/2010/main" val="452326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a:extLst>
              <a:ext uri="{FF2B5EF4-FFF2-40B4-BE49-F238E27FC236}">
                <a16:creationId xmlns:a16="http://schemas.microsoft.com/office/drawing/2014/main" id="{AFF540AB-C047-44C6-26A6-AF02B4278888}"/>
              </a:ext>
            </a:extLst>
          </p:cNvPr>
          <p:cNvSpPr>
            <a:spLocks noGrp="1"/>
          </p:cNvSpPr>
          <p:nvPr>
            <p:ph type="title" orient="vert"/>
          </p:nvPr>
        </p:nvSpPr>
        <p:spPr>
          <a:xfrm>
            <a:off x="8724900" y="365125"/>
            <a:ext cx="2628900" cy="5811838"/>
          </a:xfrm>
        </p:spPr>
        <p:txBody>
          <a:bodyPr vert="eaVert"/>
          <a:lstStyle/>
          <a:p>
            <a:r>
              <a:rPr lang="ar-SA"/>
              <a:t>انقر لتحرير نمط عنوان الشكل الرئيسي</a:t>
            </a:r>
            <a:endParaRPr lang="ar-JO"/>
          </a:p>
        </p:txBody>
      </p:sp>
      <p:sp>
        <p:nvSpPr>
          <p:cNvPr id="3" name="عنصر نائب للعنوان العمودي 2">
            <a:extLst>
              <a:ext uri="{FF2B5EF4-FFF2-40B4-BE49-F238E27FC236}">
                <a16:creationId xmlns:a16="http://schemas.microsoft.com/office/drawing/2014/main" id="{C1F11D83-AF34-9614-1655-DE7912ACAE60}"/>
              </a:ext>
            </a:extLst>
          </p:cNvPr>
          <p:cNvSpPr>
            <a:spLocks noGrp="1"/>
          </p:cNvSpPr>
          <p:nvPr>
            <p:ph type="body" orient="vert" idx="1"/>
          </p:nvPr>
        </p:nvSpPr>
        <p:spPr>
          <a:xfrm>
            <a:off x="838200" y="365125"/>
            <a:ext cx="7734300" cy="5811838"/>
          </a:xfrm>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JO"/>
          </a:p>
        </p:txBody>
      </p:sp>
      <p:sp>
        <p:nvSpPr>
          <p:cNvPr id="4" name="عنصر نائب للتاريخ 3">
            <a:extLst>
              <a:ext uri="{FF2B5EF4-FFF2-40B4-BE49-F238E27FC236}">
                <a16:creationId xmlns:a16="http://schemas.microsoft.com/office/drawing/2014/main" id="{9A01B9AE-93A6-5758-A332-25813AA6D079}"/>
              </a:ext>
            </a:extLst>
          </p:cNvPr>
          <p:cNvSpPr>
            <a:spLocks noGrp="1"/>
          </p:cNvSpPr>
          <p:nvPr>
            <p:ph type="dt" sz="half" idx="10"/>
          </p:nvPr>
        </p:nvSpPr>
        <p:spPr/>
        <p:txBody>
          <a:bodyPr/>
          <a:lstStyle/>
          <a:p>
            <a:fld id="{638BADB8-762C-431E-9A6D-9A86953AB9E6}" type="datetimeFigureOut">
              <a:rPr lang="ar-JO" smtClean="0"/>
              <a:t>16/01/1446</a:t>
            </a:fld>
            <a:endParaRPr lang="ar-JO"/>
          </a:p>
        </p:txBody>
      </p:sp>
      <p:sp>
        <p:nvSpPr>
          <p:cNvPr id="5" name="عنصر نائب للتذييل 4">
            <a:extLst>
              <a:ext uri="{FF2B5EF4-FFF2-40B4-BE49-F238E27FC236}">
                <a16:creationId xmlns:a16="http://schemas.microsoft.com/office/drawing/2014/main" id="{BB74D6F5-31D4-494B-AA73-A5B5D23D552A}"/>
              </a:ext>
            </a:extLst>
          </p:cNvPr>
          <p:cNvSpPr>
            <a:spLocks noGrp="1"/>
          </p:cNvSpPr>
          <p:nvPr>
            <p:ph type="ftr" sz="quarter" idx="11"/>
          </p:nvPr>
        </p:nvSpPr>
        <p:spPr/>
        <p:txBody>
          <a:bodyPr/>
          <a:lstStyle/>
          <a:p>
            <a:endParaRPr lang="ar-JO"/>
          </a:p>
        </p:txBody>
      </p:sp>
      <p:sp>
        <p:nvSpPr>
          <p:cNvPr id="6" name="عنصر نائب لرقم الشريحة 5">
            <a:extLst>
              <a:ext uri="{FF2B5EF4-FFF2-40B4-BE49-F238E27FC236}">
                <a16:creationId xmlns:a16="http://schemas.microsoft.com/office/drawing/2014/main" id="{E072A942-C3C3-9B99-EB4C-8B65960C6845}"/>
              </a:ext>
            </a:extLst>
          </p:cNvPr>
          <p:cNvSpPr>
            <a:spLocks noGrp="1"/>
          </p:cNvSpPr>
          <p:nvPr>
            <p:ph type="sldNum" sz="quarter" idx="12"/>
          </p:nvPr>
        </p:nvSpPr>
        <p:spPr/>
        <p:txBody>
          <a:bodyPr/>
          <a:lstStyle/>
          <a:p>
            <a:fld id="{BBB24D4D-D099-4177-940B-45728B487848}" type="slidenum">
              <a:rPr lang="ar-JO" smtClean="0"/>
              <a:t>‹#›</a:t>
            </a:fld>
            <a:endParaRPr lang="ar-JO"/>
          </a:p>
        </p:txBody>
      </p:sp>
    </p:spTree>
    <p:extLst>
      <p:ext uri="{BB962C8B-B14F-4D97-AF65-F5344CB8AC3E}">
        <p14:creationId xmlns:p14="http://schemas.microsoft.com/office/powerpoint/2010/main" val="31001801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3048000" y="3124200"/>
            <a:ext cx="82296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10733828" y="1110597"/>
            <a:ext cx="2286000" cy="508000"/>
          </a:xfrm>
        </p:spPr>
        <p:txBody>
          <a:bodyPr/>
          <a:lstStyle/>
          <a:p>
            <a:fld id="{864B6474-334D-4D63-8385-49EFBA8CB168}" type="datetime1">
              <a:rPr lang="en-US" smtClean="0"/>
              <a:pPr/>
              <a:t>7/22/2024</a:t>
            </a:fld>
            <a:endParaRPr lang="en-US"/>
          </a:p>
        </p:txBody>
      </p:sp>
      <p:sp>
        <p:nvSpPr>
          <p:cNvPr id="17" name="Footer Placeholder 16"/>
          <p:cNvSpPr>
            <a:spLocks noGrp="1"/>
          </p:cNvSpPr>
          <p:nvPr>
            <p:ph type="ftr" sz="quarter" idx="11"/>
          </p:nvPr>
        </p:nvSpPr>
        <p:spPr bwMode="auto">
          <a:xfrm rot="5400000">
            <a:off x="10045959" y="4117661"/>
            <a:ext cx="3657600" cy="512064"/>
          </a:xfrm>
        </p:spPr>
        <p:txBody>
          <a:bodyPr/>
          <a:lstStyle/>
          <a:p>
            <a:r>
              <a:rPr lang="en-US"/>
              <a:t>Fatima M. AbuHjeela</a:t>
            </a:r>
          </a:p>
        </p:txBody>
      </p:sp>
      <p:sp>
        <p:nvSpPr>
          <p:cNvPr id="10" name="Rectangle 9"/>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Rectangle 11"/>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4" name="Rectangle 13"/>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9" name="Rectangle 18"/>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Straight Connector 10"/>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8" name="Straight Connector 17"/>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0" name="Straight Connector 19"/>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5" name="Straight Connector 1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2" name="Straight Connector 21"/>
          <p:cNvSpPr>
            <a:spLocks noChangeShapeType="1"/>
          </p:cNvSpPr>
          <p:nvPr/>
        </p:nvSpPr>
        <p:spPr bwMode="auto">
          <a:xfrm>
            <a:off x="1215180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7" name="Rectangle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1" name="Oval 20"/>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3" name="Oval 22"/>
          <p:cNvSpPr/>
          <p:nvPr/>
        </p:nvSpPr>
        <p:spPr bwMode="auto">
          <a:xfrm>
            <a:off x="1746176"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4" name="Oval 23"/>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6" name="Oval 25"/>
          <p:cNvSpPr/>
          <p:nvPr/>
        </p:nvSpPr>
        <p:spPr bwMode="auto">
          <a:xfrm>
            <a:off x="2218944" y="5788152"/>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5" name="Oval 24"/>
          <p:cNvSpPr/>
          <p:nvPr/>
        </p:nvSpPr>
        <p:spPr>
          <a:xfrm>
            <a:off x="2540000" y="4495800"/>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9" name="Slide Number Placeholder 28"/>
          <p:cNvSpPr>
            <a:spLocks noGrp="1"/>
          </p:cNvSpPr>
          <p:nvPr>
            <p:ph type="sldNum" sz="quarter" idx="12"/>
          </p:nvPr>
        </p:nvSpPr>
        <p:spPr bwMode="auto">
          <a:xfrm>
            <a:off x="1767392" y="4928702"/>
            <a:ext cx="812800" cy="517524"/>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03146682"/>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600200"/>
            <a:ext cx="99568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2DB6A4BD-A33F-4530-915A-2BEFDB5AD3D5}" type="datetime1">
              <a:rPr lang="en-US" smtClean="0"/>
              <a:pPr/>
              <a:t>7/22/2024</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r>
              <a:rPr lang="en-US"/>
              <a:t>Fatima M. AbuHjeela</a:t>
            </a:r>
          </a:p>
        </p:txBody>
      </p:sp>
    </p:spTree>
    <p:extLst>
      <p:ext uri="{BB962C8B-B14F-4D97-AF65-F5344CB8AC3E}">
        <p14:creationId xmlns:p14="http://schemas.microsoft.com/office/powerpoint/2010/main" val="31004875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8000" y="2895600"/>
            <a:ext cx="82296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3048000" y="5010150"/>
            <a:ext cx="82296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10732008" y="1106932"/>
            <a:ext cx="2286000" cy="508000"/>
          </a:xfrm>
        </p:spPr>
        <p:txBody>
          <a:bodyPr/>
          <a:lstStyle/>
          <a:p>
            <a:fld id="{9685F3FC-3485-43BD-9C04-44C920A37D43}" type="datetime1">
              <a:rPr lang="en-US" smtClean="0"/>
              <a:pPr/>
              <a:t>7/22/2024</a:t>
            </a:fld>
            <a:endParaRPr lang="en-US"/>
          </a:p>
        </p:txBody>
      </p:sp>
      <p:sp>
        <p:nvSpPr>
          <p:cNvPr id="5" name="Footer Placeholder 4"/>
          <p:cNvSpPr>
            <a:spLocks noGrp="1"/>
          </p:cNvSpPr>
          <p:nvPr>
            <p:ph type="ftr" sz="quarter" idx="11"/>
          </p:nvPr>
        </p:nvSpPr>
        <p:spPr bwMode="auto">
          <a:xfrm rot="5400000">
            <a:off x="10046208" y="4114800"/>
            <a:ext cx="3657600" cy="512064"/>
          </a:xfrm>
        </p:spPr>
        <p:txBody>
          <a:bodyPr/>
          <a:lstStyle/>
          <a:p>
            <a:r>
              <a:rPr lang="en-US"/>
              <a:t>Fatima M. AbuHjeela</a:t>
            </a:r>
          </a:p>
        </p:txBody>
      </p:sp>
      <p:sp>
        <p:nvSpPr>
          <p:cNvPr id="9" name="Rectangle 8"/>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Rectangle 11"/>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3" name="Straight Connector 12"/>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4" name="Straight Connector 13"/>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5" name="Straight Connector 14"/>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7" name="Straight Connector 16"/>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8" name="Rectangle 17"/>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9" name="Oval 18"/>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0" name="Oval 19"/>
          <p:cNvSpPr/>
          <p:nvPr/>
        </p:nvSpPr>
        <p:spPr bwMode="auto">
          <a:xfrm>
            <a:off x="1766272"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1" name="Oval 20"/>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Oval 21"/>
          <p:cNvSpPr/>
          <p:nvPr/>
        </p:nvSpPr>
        <p:spPr bwMode="auto">
          <a:xfrm>
            <a:off x="2218944" y="5791200"/>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3" name="Oval 22"/>
          <p:cNvSpPr/>
          <p:nvPr/>
        </p:nvSpPr>
        <p:spPr bwMode="auto">
          <a:xfrm>
            <a:off x="2505387" y="4479888"/>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6" name="Straight Connector 25"/>
          <p:cNvSpPr>
            <a:spLocks noChangeShapeType="1"/>
          </p:cNvSpPr>
          <p:nvPr/>
        </p:nvSpPr>
        <p:spPr bwMode="auto">
          <a:xfrm>
            <a:off x="1213059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6" name="Slide Number Placeholder 5"/>
          <p:cNvSpPr>
            <a:spLocks noGrp="1"/>
          </p:cNvSpPr>
          <p:nvPr>
            <p:ph type="sldNum" sz="quarter" idx="12"/>
          </p:nvPr>
        </p:nvSpPr>
        <p:spPr bwMode="auto">
          <a:xfrm>
            <a:off x="1787488" y="4928702"/>
            <a:ext cx="812800" cy="517524"/>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78003105"/>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A2976C92-9107-4945-8684-EAB0CF870BB9}" type="datetime1">
              <a:rPr lang="en-US" smtClean="0"/>
              <a:pPr/>
              <a:t>7/22/2024</a:t>
            </a:fld>
            <a:endParaRPr lang="en-US"/>
          </a:p>
        </p:txBody>
      </p:sp>
      <p:sp>
        <p:nvSpPr>
          <p:cNvPr id="6" name="Footer Placeholder 5"/>
          <p:cNvSpPr>
            <a:spLocks noGrp="1"/>
          </p:cNvSpPr>
          <p:nvPr>
            <p:ph type="ftr" sz="quarter" idx="11"/>
          </p:nvPr>
        </p:nvSpPr>
        <p:spPr/>
        <p:txBody>
          <a:bodyPr/>
          <a:lstStyle/>
          <a:p>
            <a:r>
              <a:rPr lang="en-US"/>
              <a:t>Fatima M. AbuHjeela</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609600" y="1600200"/>
            <a:ext cx="48768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5693664" y="1600200"/>
            <a:ext cx="48768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2832845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070C3C37-257A-494B-BED5-98942EC0745C}" type="datetime1">
              <a:rPr lang="en-US" smtClean="0"/>
              <a:pPr/>
              <a:t>7/22/2024</a:t>
            </a:fld>
            <a:endParaRPr lang="en-US"/>
          </a:p>
        </p:txBody>
      </p:sp>
      <p:sp>
        <p:nvSpPr>
          <p:cNvPr id="8" name="Footer Placeholder 7"/>
          <p:cNvSpPr>
            <a:spLocks noGrp="1"/>
          </p:cNvSpPr>
          <p:nvPr>
            <p:ph type="ftr" sz="quarter" idx="11"/>
          </p:nvPr>
        </p:nvSpPr>
        <p:spPr/>
        <p:txBody>
          <a:bodyPr/>
          <a:lstStyle/>
          <a:p>
            <a:r>
              <a:rPr lang="en-US"/>
              <a:t>Fatima M. AbuHjeela</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609600" y="2362200"/>
            <a:ext cx="48768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5829300" y="2362200"/>
            <a:ext cx="48768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extLst>
      <p:ext uri="{BB962C8B-B14F-4D97-AF65-F5344CB8AC3E}">
        <p14:creationId xmlns:p14="http://schemas.microsoft.com/office/powerpoint/2010/main" val="20445132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E46C7B3D-5FBC-43D8-9E3E-CEC485B1917B}" type="datetime1">
              <a:rPr lang="en-US" smtClean="0"/>
              <a:pPr/>
              <a:t>7/22/2024</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r>
              <a:rPr lang="en-US"/>
              <a:t>Fatima M. AbuHjeela</a:t>
            </a:r>
          </a:p>
        </p:txBody>
      </p:sp>
    </p:spTree>
    <p:extLst>
      <p:ext uri="{BB962C8B-B14F-4D97-AF65-F5344CB8AC3E}">
        <p14:creationId xmlns:p14="http://schemas.microsoft.com/office/powerpoint/2010/main" val="41037085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32FC5A-6B79-467D-A3C4-68ABB1DF8433}" type="datetime1">
              <a:rPr lang="en-US" smtClean="0"/>
              <a:pPr/>
              <a:t>7/22/2024</a:t>
            </a:fld>
            <a:endParaRPr lang="en-US"/>
          </a:p>
        </p:txBody>
      </p:sp>
      <p:sp>
        <p:nvSpPr>
          <p:cNvPr id="3" name="Footer Placeholder 2"/>
          <p:cNvSpPr>
            <a:spLocks noGrp="1"/>
          </p:cNvSpPr>
          <p:nvPr>
            <p:ph type="ftr" sz="quarter" idx="11"/>
          </p:nvPr>
        </p:nvSpPr>
        <p:spPr/>
        <p:txBody>
          <a:bodyPr/>
          <a:lstStyle/>
          <a:p>
            <a:r>
              <a:rPr lang="en-US"/>
              <a:t>Fatima M. AbuHjeela</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85091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 name="Title 1"/>
          <p:cNvSpPr>
            <a:spLocks noGrp="1"/>
          </p:cNvSpPr>
          <p:nvPr>
            <p:ph type="title"/>
          </p:nvPr>
        </p:nvSpPr>
        <p:spPr>
          <a:xfrm rot="5400000">
            <a:off x="5547360" y="3124200"/>
            <a:ext cx="6309360" cy="6096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Straight Connector 8"/>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1" name="Straight Connector 10"/>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2" name="Rectangle 11"/>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3" name="Straight Connector 12"/>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4" name="Oval 13"/>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8" name="Content Placeholder 17"/>
          <p:cNvSpPr>
            <a:spLocks noGrp="1"/>
          </p:cNvSpPr>
          <p:nvPr>
            <p:ph sz="quarter" idx="1"/>
          </p:nvPr>
        </p:nvSpPr>
        <p:spPr>
          <a:xfrm>
            <a:off x="406400" y="274320"/>
            <a:ext cx="75184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E27167D4-6F43-4D8D-848E-EB94221EC1F6}" type="datetime1">
              <a:rPr lang="en-US" smtClean="0"/>
              <a:pPr/>
              <a:t>7/22/2024</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r>
              <a:rPr lang="en-US"/>
              <a:t>Fatima M. AbuHjeela</a:t>
            </a:r>
          </a:p>
        </p:txBody>
      </p:sp>
    </p:spTree>
    <p:extLst>
      <p:ext uri="{BB962C8B-B14F-4D97-AF65-F5344CB8AC3E}">
        <p14:creationId xmlns:p14="http://schemas.microsoft.com/office/powerpoint/2010/main" val="131153437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4692E3B3-ED11-79A8-733D-A9039FBD2FC6}"/>
              </a:ext>
            </a:extLst>
          </p:cNvPr>
          <p:cNvSpPr>
            <a:spLocks noGrp="1"/>
          </p:cNvSpPr>
          <p:nvPr>
            <p:ph type="title"/>
          </p:nvPr>
        </p:nvSpPr>
        <p:spPr/>
        <p:txBody>
          <a:bodyPr/>
          <a:lstStyle/>
          <a:p>
            <a:r>
              <a:rPr lang="ar-SA"/>
              <a:t>انقر لتحرير نمط عنوان الشكل الرئيسي</a:t>
            </a:r>
            <a:endParaRPr lang="ar-JO"/>
          </a:p>
        </p:txBody>
      </p:sp>
      <p:sp>
        <p:nvSpPr>
          <p:cNvPr id="3" name="عنصر نائب للمحتوى 2">
            <a:extLst>
              <a:ext uri="{FF2B5EF4-FFF2-40B4-BE49-F238E27FC236}">
                <a16:creationId xmlns:a16="http://schemas.microsoft.com/office/drawing/2014/main" id="{1D58DB3E-E84F-64E6-0DCB-DC30FC352584}"/>
              </a:ext>
            </a:extLst>
          </p:cNvPr>
          <p:cNvSpPr>
            <a:spLocks noGrp="1"/>
          </p:cNvSpPr>
          <p:nvPr>
            <p:ph idx="1"/>
          </p:nvPr>
        </p:nvSpPr>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JO"/>
          </a:p>
        </p:txBody>
      </p:sp>
      <p:sp>
        <p:nvSpPr>
          <p:cNvPr id="4" name="عنصر نائب للتاريخ 3">
            <a:extLst>
              <a:ext uri="{FF2B5EF4-FFF2-40B4-BE49-F238E27FC236}">
                <a16:creationId xmlns:a16="http://schemas.microsoft.com/office/drawing/2014/main" id="{9EB47B5F-C114-0103-8113-56AE378A2CA0}"/>
              </a:ext>
            </a:extLst>
          </p:cNvPr>
          <p:cNvSpPr>
            <a:spLocks noGrp="1"/>
          </p:cNvSpPr>
          <p:nvPr>
            <p:ph type="dt" sz="half" idx="10"/>
          </p:nvPr>
        </p:nvSpPr>
        <p:spPr/>
        <p:txBody>
          <a:bodyPr/>
          <a:lstStyle/>
          <a:p>
            <a:fld id="{638BADB8-762C-431E-9A6D-9A86953AB9E6}" type="datetimeFigureOut">
              <a:rPr lang="ar-JO" smtClean="0"/>
              <a:t>16/01/1446</a:t>
            </a:fld>
            <a:endParaRPr lang="ar-JO"/>
          </a:p>
        </p:txBody>
      </p:sp>
      <p:sp>
        <p:nvSpPr>
          <p:cNvPr id="5" name="عنصر نائب للتذييل 4">
            <a:extLst>
              <a:ext uri="{FF2B5EF4-FFF2-40B4-BE49-F238E27FC236}">
                <a16:creationId xmlns:a16="http://schemas.microsoft.com/office/drawing/2014/main" id="{5D765EE3-43A3-79A3-FD61-6F9FC7A6FF19}"/>
              </a:ext>
            </a:extLst>
          </p:cNvPr>
          <p:cNvSpPr>
            <a:spLocks noGrp="1"/>
          </p:cNvSpPr>
          <p:nvPr>
            <p:ph type="ftr" sz="quarter" idx="11"/>
          </p:nvPr>
        </p:nvSpPr>
        <p:spPr/>
        <p:txBody>
          <a:bodyPr/>
          <a:lstStyle/>
          <a:p>
            <a:endParaRPr lang="ar-JO"/>
          </a:p>
        </p:txBody>
      </p:sp>
      <p:sp>
        <p:nvSpPr>
          <p:cNvPr id="6" name="عنصر نائب لرقم الشريحة 5">
            <a:extLst>
              <a:ext uri="{FF2B5EF4-FFF2-40B4-BE49-F238E27FC236}">
                <a16:creationId xmlns:a16="http://schemas.microsoft.com/office/drawing/2014/main" id="{5E4CD2B5-2160-C1E1-934A-09DEC6F1D809}"/>
              </a:ext>
            </a:extLst>
          </p:cNvPr>
          <p:cNvSpPr>
            <a:spLocks noGrp="1"/>
          </p:cNvSpPr>
          <p:nvPr>
            <p:ph type="sldNum" sz="quarter" idx="12"/>
          </p:nvPr>
        </p:nvSpPr>
        <p:spPr/>
        <p:txBody>
          <a:bodyPr/>
          <a:lstStyle/>
          <a:p>
            <a:fld id="{BBB24D4D-D099-4177-940B-45728B487848}" type="slidenum">
              <a:rPr lang="ar-JO" smtClean="0"/>
              <a:t>‹#›</a:t>
            </a:fld>
            <a:endParaRPr lang="ar-JO"/>
          </a:p>
        </p:txBody>
      </p:sp>
    </p:spTree>
    <p:extLst>
      <p:ext uri="{BB962C8B-B14F-4D97-AF65-F5344CB8AC3E}">
        <p14:creationId xmlns:p14="http://schemas.microsoft.com/office/powerpoint/2010/main" val="29667173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3" name="Oval 12"/>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rot="5400000">
            <a:off x="5518404" y="3124200"/>
            <a:ext cx="6309360" cy="6096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9021064" y="264795"/>
            <a:ext cx="2032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1" name="Rectangle 10"/>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Straight Connector 11"/>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9" name="Straight Connector 18"/>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0" name="Straight Connector 19"/>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7" name="Date Placeholder 16"/>
          <p:cNvSpPr>
            <a:spLocks noGrp="1"/>
          </p:cNvSpPr>
          <p:nvPr>
            <p:ph type="dt" sz="half" idx="10"/>
          </p:nvPr>
        </p:nvSpPr>
        <p:spPr/>
        <p:txBody>
          <a:bodyPr rtlCol="0"/>
          <a:lstStyle/>
          <a:p>
            <a:fld id="{8AE86280-2AF8-4E35-AE1C-A529811975EA}" type="datetime1">
              <a:rPr lang="en-US" smtClean="0"/>
              <a:pPr/>
              <a:t>7/22/2024</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r>
              <a:rPr lang="en-US"/>
              <a:t>Fatima M. AbuHjeela</a:t>
            </a:r>
          </a:p>
        </p:txBody>
      </p:sp>
    </p:spTree>
    <p:extLst>
      <p:ext uri="{BB962C8B-B14F-4D97-AF65-F5344CB8AC3E}">
        <p14:creationId xmlns:p14="http://schemas.microsoft.com/office/powerpoint/2010/main" val="36902876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2421EC4-29DA-4E5E-A1F6-162BF69C543C}" type="datetime1">
              <a:rPr lang="en-US" smtClean="0"/>
              <a:pPr/>
              <a:t>7/22/2024</a:t>
            </a:fld>
            <a:endParaRPr lang="en-US"/>
          </a:p>
        </p:txBody>
      </p:sp>
      <p:sp>
        <p:nvSpPr>
          <p:cNvPr id="5" name="Footer Placeholder 4"/>
          <p:cNvSpPr>
            <a:spLocks noGrp="1"/>
          </p:cNvSpPr>
          <p:nvPr>
            <p:ph type="ftr" sz="quarter" idx="11"/>
          </p:nvPr>
        </p:nvSpPr>
        <p:spPr/>
        <p:txBody>
          <a:bodyPr/>
          <a:lstStyle/>
          <a:p>
            <a:r>
              <a:rPr lang="en-US"/>
              <a:t>Fatima M. AbuHjeela</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165891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235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E93DE61-EE40-494D-A32B-EDD79DD66A18}" type="datetime1">
              <a:rPr lang="en-US" smtClean="0"/>
              <a:pPr/>
              <a:t>7/22/2024</a:t>
            </a:fld>
            <a:endParaRPr lang="en-US"/>
          </a:p>
        </p:txBody>
      </p:sp>
      <p:sp>
        <p:nvSpPr>
          <p:cNvPr id="5" name="Footer Placeholder 4"/>
          <p:cNvSpPr>
            <a:spLocks noGrp="1"/>
          </p:cNvSpPr>
          <p:nvPr>
            <p:ph type="ftr" sz="quarter" idx="11"/>
          </p:nvPr>
        </p:nvSpPr>
        <p:spPr/>
        <p:txBody>
          <a:bodyPr/>
          <a:lstStyle/>
          <a:p>
            <a:r>
              <a:rPr lang="en-US"/>
              <a:t>Fatima M. AbuHjeela</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770348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C61688CC-A7A5-DA76-944C-0A5FE307602B}"/>
              </a:ext>
            </a:extLst>
          </p:cNvPr>
          <p:cNvGrpSpPr>
            <a:grpSpLocks/>
          </p:cNvGrpSpPr>
          <p:nvPr/>
        </p:nvGrpSpPr>
        <p:grpSpPr bwMode="auto">
          <a:xfrm>
            <a:off x="0" y="0"/>
            <a:ext cx="12192000" cy="6858000"/>
            <a:chOff x="0" y="0"/>
            <a:chExt cx="5760" cy="4320"/>
          </a:xfrm>
        </p:grpSpPr>
        <p:sp>
          <p:nvSpPr>
            <p:cNvPr id="3" name="Rectangle 3">
              <a:extLst>
                <a:ext uri="{FF2B5EF4-FFF2-40B4-BE49-F238E27FC236}">
                  <a16:creationId xmlns:a16="http://schemas.microsoft.com/office/drawing/2014/main" id="{1941A78C-9BC0-DAB8-2D43-9274ACD8D408}"/>
                </a:ext>
              </a:extLst>
            </p:cNvPr>
            <p:cNvSpPr>
              <a:spLocks noChangeArrowheads="1"/>
            </p:cNvSpPr>
            <p:nvPr/>
          </p:nvSpPr>
          <p:spPr bwMode="black">
            <a:xfrm>
              <a:off x="1008" y="0"/>
              <a:ext cx="4752" cy="4320"/>
            </a:xfrm>
            <a:prstGeom prst="rect">
              <a:avLst/>
            </a:prstGeom>
            <a:solidFill>
              <a:schemeClr val="bg1"/>
            </a:solidFill>
            <a:ln w="9525">
              <a:noFill/>
              <a:miter lim="800000"/>
              <a:headEnd/>
              <a:tailEnd/>
            </a:ln>
            <a:effectLst/>
          </p:spPr>
          <p:txBody>
            <a:bodyPr wrap="none" anchor="ctr"/>
            <a:lstStyle/>
            <a:p>
              <a:pPr>
                <a:defRPr/>
              </a:pPr>
              <a:endParaRPr lang="en-US" sz="1800"/>
            </a:p>
          </p:txBody>
        </p:sp>
        <p:sp>
          <p:nvSpPr>
            <p:cNvPr id="4" name="Rectangle 4">
              <a:extLst>
                <a:ext uri="{FF2B5EF4-FFF2-40B4-BE49-F238E27FC236}">
                  <a16:creationId xmlns:a16="http://schemas.microsoft.com/office/drawing/2014/main" id="{A948BCA9-416B-9349-4300-2B99CA0F6CDA}"/>
                </a:ext>
              </a:extLst>
            </p:cNvPr>
            <p:cNvSpPr>
              <a:spLocks noChangeArrowheads="1"/>
            </p:cNvSpPr>
            <p:nvPr/>
          </p:nvSpPr>
          <p:spPr bwMode="ltGray">
            <a:xfrm>
              <a:off x="0" y="0"/>
              <a:ext cx="1008" cy="4320"/>
            </a:xfrm>
            <a:prstGeom prst="rect">
              <a:avLst/>
            </a:prstGeom>
            <a:solidFill>
              <a:schemeClr val="accent1"/>
            </a:solidFill>
            <a:ln w="9525">
              <a:noFill/>
              <a:miter lim="800000"/>
              <a:headEnd/>
              <a:tailEnd/>
            </a:ln>
          </p:spPr>
          <p:txBody>
            <a:bodyPr wrap="none" anchor="ctr"/>
            <a:lstStyle/>
            <a:p>
              <a:pPr algn="ctr" rtl="1">
                <a:defRPr/>
              </a:pPr>
              <a:endParaRPr kumimoji="0" lang="en-US" sz="2400">
                <a:latin typeface="Times New Roman" pitchFamily="18" charset="0"/>
              </a:endParaRPr>
            </a:p>
          </p:txBody>
        </p:sp>
        <p:sp>
          <p:nvSpPr>
            <p:cNvPr id="5" name="Freeform 5">
              <a:extLst>
                <a:ext uri="{FF2B5EF4-FFF2-40B4-BE49-F238E27FC236}">
                  <a16:creationId xmlns:a16="http://schemas.microsoft.com/office/drawing/2014/main" id="{E5DCE2F1-1BF8-6375-A194-E3CB81BD378E}"/>
                </a:ext>
              </a:extLst>
            </p:cNvPr>
            <p:cNvSpPr>
              <a:spLocks/>
            </p:cNvSpPr>
            <p:nvPr/>
          </p:nvSpPr>
          <p:spPr bwMode="ltGray">
            <a:xfrm>
              <a:off x="0" y="0"/>
              <a:ext cx="5760" cy="2400"/>
            </a:xfrm>
            <a:custGeom>
              <a:avLst/>
              <a:gdLst/>
              <a:ahLst/>
              <a:cxnLst>
                <a:cxn ang="0">
                  <a:pos x="0" y="1200"/>
                </a:cxn>
                <a:cxn ang="0">
                  <a:pos x="1008" y="2400"/>
                </a:cxn>
                <a:cxn ang="0">
                  <a:pos x="5760" y="1536"/>
                </a:cxn>
                <a:cxn ang="0">
                  <a:pos x="5760" y="0"/>
                </a:cxn>
                <a:cxn ang="0">
                  <a:pos x="0" y="0"/>
                </a:cxn>
                <a:cxn ang="0">
                  <a:pos x="0" y="1200"/>
                </a:cxn>
              </a:cxnLst>
              <a:rect l="0" t="0" r="r" b="b"/>
              <a:pathLst>
                <a:path w="5760" h="2400">
                  <a:moveTo>
                    <a:pt x="0" y="1200"/>
                  </a:moveTo>
                  <a:lnTo>
                    <a:pt x="1008" y="2400"/>
                  </a:lnTo>
                  <a:lnTo>
                    <a:pt x="5760" y="1536"/>
                  </a:lnTo>
                  <a:lnTo>
                    <a:pt x="5760" y="0"/>
                  </a:lnTo>
                  <a:lnTo>
                    <a:pt x="0" y="0"/>
                  </a:lnTo>
                  <a:lnTo>
                    <a:pt x="0" y="1200"/>
                  </a:lnTo>
                  <a:close/>
                </a:path>
              </a:pathLst>
            </a:custGeom>
            <a:solidFill>
              <a:schemeClr val="bg2"/>
            </a:solidFill>
            <a:ln w="9525">
              <a:noFill/>
              <a:round/>
              <a:headEnd/>
              <a:tailEnd/>
            </a:ln>
          </p:spPr>
          <p:txBody>
            <a:bodyPr wrap="none" anchor="ctr"/>
            <a:lstStyle/>
            <a:p>
              <a:pPr>
                <a:defRPr/>
              </a:pPr>
              <a:endParaRPr lang="en-US" sz="1800"/>
            </a:p>
          </p:txBody>
        </p:sp>
      </p:grpSp>
      <p:sp>
        <p:nvSpPr>
          <p:cNvPr id="137222" name="Rectangle 6"/>
          <p:cNvSpPr>
            <a:spLocks noGrp="1" noChangeArrowheads="1"/>
          </p:cNvSpPr>
          <p:nvPr>
            <p:ph type="ctrTitle"/>
          </p:nvPr>
        </p:nvSpPr>
        <p:spPr>
          <a:xfrm>
            <a:off x="914400" y="1447800"/>
            <a:ext cx="10363200" cy="1143000"/>
          </a:xfrm>
        </p:spPr>
        <p:txBody>
          <a:bodyPr/>
          <a:lstStyle>
            <a:lvl1pPr>
              <a:defRPr/>
            </a:lvl1pPr>
          </a:lstStyle>
          <a:p>
            <a:r>
              <a:rPr lang="en-US"/>
              <a:t>Click to edit Master title style</a:t>
            </a:r>
          </a:p>
        </p:txBody>
      </p:sp>
      <p:sp>
        <p:nvSpPr>
          <p:cNvPr id="137223" name="Rectangle 7"/>
          <p:cNvSpPr>
            <a:spLocks noGrp="1" noChangeArrowheads="1"/>
          </p:cNvSpPr>
          <p:nvPr>
            <p:ph type="subTitle" idx="1"/>
          </p:nvPr>
        </p:nvSpPr>
        <p:spPr>
          <a:xfrm>
            <a:off x="2743200" y="3886200"/>
            <a:ext cx="8534400" cy="1752600"/>
          </a:xfrm>
        </p:spPr>
        <p:txBody>
          <a:bodyPr/>
          <a:lstStyle>
            <a:lvl1pPr marL="0" indent="0">
              <a:buFontTx/>
              <a:buNone/>
              <a:defRPr/>
            </a:lvl1pPr>
          </a:lstStyle>
          <a:p>
            <a:r>
              <a:rPr lang="en-US"/>
              <a:t>Click to edit Master subtitle style</a:t>
            </a:r>
          </a:p>
        </p:txBody>
      </p:sp>
      <p:sp>
        <p:nvSpPr>
          <p:cNvPr id="6" name="Rectangle 8">
            <a:extLst>
              <a:ext uri="{FF2B5EF4-FFF2-40B4-BE49-F238E27FC236}">
                <a16:creationId xmlns:a16="http://schemas.microsoft.com/office/drawing/2014/main" id="{18F10948-6516-CB7A-9F48-27CB11D88BE9}"/>
              </a:ext>
            </a:extLst>
          </p:cNvPr>
          <p:cNvSpPr>
            <a:spLocks noGrp="1" noChangeArrowheads="1"/>
          </p:cNvSpPr>
          <p:nvPr>
            <p:ph type="dt" sz="half" idx="10"/>
          </p:nvPr>
        </p:nvSpPr>
        <p:spPr>
          <a:xfrm>
            <a:off x="2235200" y="6400800"/>
            <a:ext cx="2540000" cy="457200"/>
          </a:xfrm>
        </p:spPr>
        <p:txBody>
          <a:bodyPr/>
          <a:lstStyle>
            <a:lvl1pPr>
              <a:defRPr>
                <a:solidFill>
                  <a:srgbClr val="808080"/>
                </a:solidFill>
              </a:defRPr>
            </a:lvl1pPr>
          </a:lstStyle>
          <a:p>
            <a:pPr>
              <a:defRPr/>
            </a:pPr>
            <a:endParaRPr lang="en-US"/>
          </a:p>
        </p:txBody>
      </p:sp>
      <p:sp>
        <p:nvSpPr>
          <p:cNvPr id="7" name="Rectangle 9">
            <a:extLst>
              <a:ext uri="{FF2B5EF4-FFF2-40B4-BE49-F238E27FC236}">
                <a16:creationId xmlns:a16="http://schemas.microsoft.com/office/drawing/2014/main" id="{79AE6B13-F5FE-3394-B145-DD548081599F}"/>
              </a:ext>
            </a:extLst>
          </p:cNvPr>
          <p:cNvSpPr>
            <a:spLocks noGrp="1" noChangeArrowheads="1"/>
          </p:cNvSpPr>
          <p:nvPr>
            <p:ph type="ftr" sz="quarter" idx="11"/>
          </p:nvPr>
        </p:nvSpPr>
        <p:spPr>
          <a:xfrm>
            <a:off x="5283200" y="6400800"/>
            <a:ext cx="3860800" cy="457200"/>
          </a:xfrm>
        </p:spPr>
        <p:txBody>
          <a:bodyPr/>
          <a:lstStyle>
            <a:lvl1pPr>
              <a:defRPr>
                <a:solidFill>
                  <a:srgbClr val="808080"/>
                </a:solidFill>
              </a:defRPr>
            </a:lvl1pPr>
          </a:lstStyle>
          <a:p>
            <a:pPr>
              <a:defRPr/>
            </a:pPr>
            <a:endParaRPr lang="en-US"/>
          </a:p>
        </p:txBody>
      </p:sp>
      <p:sp>
        <p:nvSpPr>
          <p:cNvPr id="8" name="Rectangle 10">
            <a:extLst>
              <a:ext uri="{FF2B5EF4-FFF2-40B4-BE49-F238E27FC236}">
                <a16:creationId xmlns:a16="http://schemas.microsoft.com/office/drawing/2014/main" id="{A30722D1-D0B0-FCE6-A4BE-7A2FA6A3EF98}"/>
              </a:ext>
            </a:extLst>
          </p:cNvPr>
          <p:cNvSpPr>
            <a:spLocks noGrp="1" noChangeArrowheads="1"/>
          </p:cNvSpPr>
          <p:nvPr>
            <p:ph type="sldNum" sz="quarter" idx="12"/>
          </p:nvPr>
        </p:nvSpPr>
        <p:spPr>
          <a:xfrm>
            <a:off x="9652000" y="6400800"/>
            <a:ext cx="2540000" cy="457200"/>
          </a:xfrm>
        </p:spPr>
        <p:txBody>
          <a:bodyPr/>
          <a:lstStyle>
            <a:lvl1pPr>
              <a:defRPr>
                <a:solidFill>
                  <a:srgbClr val="808080"/>
                </a:solidFill>
              </a:defRPr>
            </a:lvl1pPr>
          </a:lstStyle>
          <a:p>
            <a:fld id="{58FB7014-DAB2-40B6-9B84-0481870D9E11}" type="slidenum">
              <a:rPr lang="ar-SA" altLang="ar-JO"/>
              <a:pPr/>
              <a:t>‹#›</a:t>
            </a:fld>
            <a:endParaRPr lang="en-US" altLang="ar-JO"/>
          </a:p>
        </p:txBody>
      </p:sp>
    </p:spTree>
    <p:extLst>
      <p:ext uri="{BB962C8B-B14F-4D97-AF65-F5344CB8AC3E}">
        <p14:creationId xmlns:p14="http://schemas.microsoft.com/office/powerpoint/2010/main" val="15995255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a:extLst>
              <a:ext uri="{FF2B5EF4-FFF2-40B4-BE49-F238E27FC236}">
                <a16:creationId xmlns:a16="http://schemas.microsoft.com/office/drawing/2014/main" id="{1EE6BAAB-7E3E-A213-4A69-A9BB0CFD97D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9">
            <a:extLst>
              <a:ext uri="{FF2B5EF4-FFF2-40B4-BE49-F238E27FC236}">
                <a16:creationId xmlns:a16="http://schemas.microsoft.com/office/drawing/2014/main" id="{62FF1708-7BF4-3867-CE10-F3C1BD3E507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0">
            <a:extLst>
              <a:ext uri="{FF2B5EF4-FFF2-40B4-BE49-F238E27FC236}">
                <a16:creationId xmlns:a16="http://schemas.microsoft.com/office/drawing/2014/main" id="{E00C959C-C7A4-900E-A05A-C40772197C0B}"/>
              </a:ext>
            </a:extLst>
          </p:cNvPr>
          <p:cNvSpPr>
            <a:spLocks noGrp="1" noChangeArrowheads="1"/>
          </p:cNvSpPr>
          <p:nvPr>
            <p:ph type="sldNum" sz="quarter" idx="12"/>
          </p:nvPr>
        </p:nvSpPr>
        <p:spPr>
          <a:ln/>
        </p:spPr>
        <p:txBody>
          <a:bodyPr/>
          <a:lstStyle>
            <a:lvl1pPr>
              <a:defRPr/>
            </a:lvl1pPr>
          </a:lstStyle>
          <a:p>
            <a:fld id="{CC8022F3-1451-411D-9351-34E9E4590AF4}" type="slidenum">
              <a:rPr lang="ar-SA" altLang="ar-JO"/>
              <a:pPr/>
              <a:t>‹#›</a:t>
            </a:fld>
            <a:endParaRPr lang="en-US" altLang="ar-JO"/>
          </a:p>
        </p:txBody>
      </p:sp>
    </p:spTree>
    <p:extLst>
      <p:ext uri="{BB962C8B-B14F-4D97-AF65-F5344CB8AC3E}">
        <p14:creationId xmlns:p14="http://schemas.microsoft.com/office/powerpoint/2010/main" val="26215107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8">
            <a:extLst>
              <a:ext uri="{FF2B5EF4-FFF2-40B4-BE49-F238E27FC236}">
                <a16:creationId xmlns:a16="http://schemas.microsoft.com/office/drawing/2014/main" id="{67C286AF-1DCF-C7B9-4A00-DD045E54415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9">
            <a:extLst>
              <a:ext uri="{FF2B5EF4-FFF2-40B4-BE49-F238E27FC236}">
                <a16:creationId xmlns:a16="http://schemas.microsoft.com/office/drawing/2014/main" id="{FE6F3CD0-6546-8B4D-279D-1E79F3AE7FD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0">
            <a:extLst>
              <a:ext uri="{FF2B5EF4-FFF2-40B4-BE49-F238E27FC236}">
                <a16:creationId xmlns:a16="http://schemas.microsoft.com/office/drawing/2014/main" id="{74B49118-8357-119B-9977-99766F049A42}"/>
              </a:ext>
            </a:extLst>
          </p:cNvPr>
          <p:cNvSpPr>
            <a:spLocks noGrp="1" noChangeArrowheads="1"/>
          </p:cNvSpPr>
          <p:nvPr>
            <p:ph type="sldNum" sz="quarter" idx="12"/>
          </p:nvPr>
        </p:nvSpPr>
        <p:spPr>
          <a:ln/>
        </p:spPr>
        <p:txBody>
          <a:bodyPr/>
          <a:lstStyle>
            <a:lvl1pPr>
              <a:defRPr/>
            </a:lvl1pPr>
          </a:lstStyle>
          <a:p>
            <a:fld id="{5472C636-030E-40E0-9DBF-D1B0859F9E6E}" type="slidenum">
              <a:rPr lang="ar-SA" altLang="ar-JO"/>
              <a:pPr/>
              <a:t>‹#›</a:t>
            </a:fld>
            <a:endParaRPr lang="en-US" altLang="ar-JO"/>
          </a:p>
        </p:txBody>
      </p:sp>
    </p:spTree>
    <p:extLst>
      <p:ext uri="{BB962C8B-B14F-4D97-AF65-F5344CB8AC3E}">
        <p14:creationId xmlns:p14="http://schemas.microsoft.com/office/powerpoint/2010/main" val="2934226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891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9723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8">
            <a:extLst>
              <a:ext uri="{FF2B5EF4-FFF2-40B4-BE49-F238E27FC236}">
                <a16:creationId xmlns:a16="http://schemas.microsoft.com/office/drawing/2014/main" id="{F2DB7CFA-4192-C478-57A3-CE29C1D8B1B4}"/>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9">
            <a:extLst>
              <a:ext uri="{FF2B5EF4-FFF2-40B4-BE49-F238E27FC236}">
                <a16:creationId xmlns:a16="http://schemas.microsoft.com/office/drawing/2014/main" id="{8B26B226-6B0F-8196-E236-72FBCA74891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0">
            <a:extLst>
              <a:ext uri="{FF2B5EF4-FFF2-40B4-BE49-F238E27FC236}">
                <a16:creationId xmlns:a16="http://schemas.microsoft.com/office/drawing/2014/main" id="{3A1AEE0F-13AC-7D2D-C386-96862F2675EA}"/>
              </a:ext>
            </a:extLst>
          </p:cNvPr>
          <p:cNvSpPr>
            <a:spLocks noGrp="1" noChangeArrowheads="1"/>
          </p:cNvSpPr>
          <p:nvPr>
            <p:ph type="sldNum" sz="quarter" idx="12"/>
          </p:nvPr>
        </p:nvSpPr>
        <p:spPr>
          <a:ln/>
        </p:spPr>
        <p:txBody>
          <a:bodyPr/>
          <a:lstStyle>
            <a:lvl1pPr>
              <a:defRPr/>
            </a:lvl1pPr>
          </a:lstStyle>
          <a:p>
            <a:fld id="{D3CC4AB0-D22F-45AF-B33C-126F03EC34FB}" type="slidenum">
              <a:rPr lang="ar-SA" altLang="ar-JO"/>
              <a:pPr/>
              <a:t>‹#›</a:t>
            </a:fld>
            <a:endParaRPr lang="en-US" altLang="ar-JO"/>
          </a:p>
        </p:txBody>
      </p:sp>
    </p:spTree>
    <p:extLst>
      <p:ext uri="{BB962C8B-B14F-4D97-AF65-F5344CB8AC3E}">
        <p14:creationId xmlns:p14="http://schemas.microsoft.com/office/powerpoint/2010/main" val="13551196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8">
            <a:extLst>
              <a:ext uri="{FF2B5EF4-FFF2-40B4-BE49-F238E27FC236}">
                <a16:creationId xmlns:a16="http://schemas.microsoft.com/office/drawing/2014/main" id="{B4B9E8A0-624C-75E9-CD73-2F411C5F3FD9}"/>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9">
            <a:extLst>
              <a:ext uri="{FF2B5EF4-FFF2-40B4-BE49-F238E27FC236}">
                <a16:creationId xmlns:a16="http://schemas.microsoft.com/office/drawing/2014/main" id="{64E470F7-1D7D-6ACF-26F1-0E6873822AA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10">
            <a:extLst>
              <a:ext uri="{FF2B5EF4-FFF2-40B4-BE49-F238E27FC236}">
                <a16:creationId xmlns:a16="http://schemas.microsoft.com/office/drawing/2014/main" id="{31E2BB4F-F5B9-FE4C-B707-B8F451171671}"/>
              </a:ext>
            </a:extLst>
          </p:cNvPr>
          <p:cNvSpPr>
            <a:spLocks noGrp="1" noChangeArrowheads="1"/>
          </p:cNvSpPr>
          <p:nvPr>
            <p:ph type="sldNum" sz="quarter" idx="12"/>
          </p:nvPr>
        </p:nvSpPr>
        <p:spPr>
          <a:ln/>
        </p:spPr>
        <p:txBody>
          <a:bodyPr/>
          <a:lstStyle>
            <a:lvl1pPr>
              <a:defRPr/>
            </a:lvl1pPr>
          </a:lstStyle>
          <a:p>
            <a:fld id="{90E85573-03CF-474A-A572-192A8D13FF11}" type="slidenum">
              <a:rPr lang="ar-SA" altLang="ar-JO"/>
              <a:pPr/>
              <a:t>‹#›</a:t>
            </a:fld>
            <a:endParaRPr lang="en-US" altLang="ar-JO"/>
          </a:p>
        </p:txBody>
      </p:sp>
    </p:spTree>
    <p:extLst>
      <p:ext uri="{BB962C8B-B14F-4D97-AF65-F5344CB8AC3E}">
        <p14:creationId xmlns:p14="http://schemas.microsoft.com/office/powerpoint/2010/main" val="4890920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
            <a:extLst>
              <a:ext uri="{FF2B5EF4-FFF2-40B4-BE49-F238E27FC236}">
                <a16:creationId xmlns:a16="http://schemas.microsoft.com/office/drawing/2014/main" id="{59F71B07-038D-BAEC-A52E-30A144F3C87F}"/>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9">
            <a:extLst>
              <a:ext uri="{FF2B5EF4-FFF2-40B4-BE49-F238E27FC236}">
                <a16:creationId xmlns:a16="http://schemas.microsoft.com/office/drawing/2014/main" id="{B89555F6-ABDA-5505-15D0-B421549FDB6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10">
            <a:extLst>
              <a:ext uri="{FF2B5EF4-FFF2-40B4-BE49-F238E27FC236}">
                <a16:creationId xmlns:a16="http://schemas.microsoft.com/office/drawing/2014/main" id="{9B787AAC-8F6B-5330-E5DA-D77E6E7C7CE5}"/>
              </a:ext>
            </a:extLst>
          </p:cNvPr>
          <p:cNvSpPr>
            <a:spLocks noGrp="1" noChangeArrowheads="1"/>
          </p:cNvSpPr>
          <p:nvPr>
            <p:ph type="sldNum" sz="quarter" idx="12"/>
          </p:nvPr>
        </p:nvSpPr>
        <p:spPr>
          <a:ln/>
        </p:spPr>
        <p:txBody>
          <a:bodyPr/>
          <a:lstStyle>
            <a:lvl1pPr>
              <a:defRPr/>
            </a:lvl1pPr>
          </a:lstStyle>
          <a:p>
            <a:fld id="{47EC72CC-A4CF-4A2E-AE05-BB91DED5C967}" type="slidenum">
              <a:rPr lang="ar-SA" altLang="ar-JO"/>
              <a:pPr/>
              <a:t>‹#›</a:t>
            </a:fld>
            <a:endParaRPr lang="en-US" altLang="ar-JO"/>
          </a:p>
        </p:txBody>
      </p:sp>
    </p:spTree>
    <p:extLst>
      <p:ext uri="{BB962C8B-B14F-4D97-AF65-F5344CB8AC3E}">
        <p14:creationId xmlns:p14="http://schemas.microsoft.com/office/powerpoint/2010/main" val="180630694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C41B648E-5B3C-2429-78F2-A549DB827A9B}"/>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9">
            <a:extLst>
              <a:ext uri="{FF2B5EF4-FFF2-40B4-BE49-F238E27FC236}">
                <a16:creationId xmlns:a16="http://schemas.microsoft.com/office/drawing/2014/main" id="{11E52E13-1A8C-DFD2-3B24-7DF8BB08544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10">
            <a:extLst>
              <a:ext uri="{FF2B5EF4-FFF2-40B4-BE49-F238E27FC236}">
                <a16:creationId xmlns:a16="http://schemas.microsoft.com/office/drawing/2014/main" id="{DFF9CC8A-99A4-A236-92C3-9C2CD8D7CEC1}"/>
              </a:ext>
            </a:extLst>
          </p:cNvPr>
          <p:cNvSpPr>
            <a:spLocks noGrp="1" noChangeArrowheads="1"/>
          </p:cNvSpPr>
          <p:nvPr>
            <p:ph type="sldNum" sz="quarter" idx="12"/>
          </p:nvPr>
        </p:nvSpPr>
        <p:spPr>
          <a:ln/>
        </p:spPr>
        <p:txBody>
          <a:bodyPr/>
          <a:lstStyle>
            <a:lvl1pPr>
              <a:defRPr/>
            </a:lvl1pPr>
          </a:lstStyle>
          <a:p>
            <a:fld id="{CB831398-452C-4114-81B8-D77E64E20E8E}" type="slidenum">
              <a:rPr lang="ar-SA" altLang="ar-JO"/>
              <a:pPr/>
              <a:t>‹#›</a:t>
            </a:fld>
            <a:endParaRPr lang="en-US" altLang="ar-JO"/>
          </a:p>
        </p:txBody>
      </p:sp>
    </p:spTree>
    <p:extLst>
      <p:ext uri="{BB962C8B-B14F-4D97-AF65-F5344CB8AC3E}">
        <p14:creationId xmlns:p14="http://schemas.microsoft.com/office/powerpoint/2010/main" val="1973714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E22D5879-9AAD-4EEE-B049-BF611EC62DB9}"/>
              </a:ext>
            </a:extLst>
          </p:cNvPr>
          <p:cNvSpPr>
            <a:spLocks noGrp="1"/>
          </p:cNvSpPr>
          <p:nvPr>
            <p:ph type="title"/>
          </p:nvPr>
        </p:nvSpPr>
        <p:spPr>
          <a:xfrm>
            <a:off x="831850" y="1709738"/>
            <a:ext cx="10515600" cy="2852737"/>
          </a:xfrm>
        </p:spPr>
        <p:txBody>
          <a:bodyPr anchor="b"/>
          <a:lstStyle>
            <a:lvl1pPr>
              <a:defRPr sz="6000"/>
            </a:lvl1pPr>
          </a:lstStyle>
          <a:p>
            <a:r>
              <a:rPr lang="ar-SA"/>
              <a:t>انقر لتحرير نمط عنوان الشكل الرئيسي</a:t>
            </a:r>
            <a:endParaRPr lang="ar-JO"/>
          </a:p>
        </p:txBody>
      </p:sp>
      <p:sp>
        <p:nvSpPr>
          <p:cNvPr id="3" name="عنصر نائب للنص 2">
            <a:extLst>
              <a:ext uri="{FF2B5EF4-FFF2-40B4-BE49-F238E27FC236}">
                <a16:creationId xmlns:a16="http://schemas.microsoft.com/office/drawing/2014/main" id="{A399FE92-01BD-8364-9C0F-A97490C3277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ar-SA"/>
              <a:t>انقر لتحرير أنماط نص الشكل الرئيسي</a:t>
            </a:r>
          </a:p>
        </p:txBody>
      </p:sp>
      <p:sp>
        <p:nvSpPr>
          <p:cNvPr id="4" name="عنصر نائب للتاريخ 3">
            <a:extLst>
              <a:ext uri="{FF2B5EF4-FFF2-40B4-BE49-F238E27FC236}">
                <a16:creationId xmlns:a16="http://schemas.microsoft.com/office/drawing/2014/main" id="{A44EDFE9-A64A-3FA5-2F7C-F09177F1A7FF}"/>
              </a:ext>
            </a:extLst>
          </p:cNvPr>
          <p:cNvSpPr>
            <a:spLocks noGrp="1"/>
          </p:cNvSpPr>
          <p:nvPr>
            <p:ph type="dt" sz="half" idx="10"/>
          </p:nvPr>
        </p:nvSpPr>
        <p:spPr/>
        <p:txBody>
          <a:bodyPr/>
          <a:lstStyle/>
          <a:p>
            <a:fld id="{638BADB8-762C-431E-9A6D-9A86953AB9E6}" type="datetimeFigureOut">
              <a:rPr lang="ar-JO" smtClean="0"/>
              <a:t>16/01/1446</a:t>
            </a:fld>
            <a:endParaRPr lang="ar-JO"/>
          </a:p>
        </p:txBody>
      </p:sp>
      <p:sp>
        <p:nvSpPr>
          <p:cNvPr id="5" name="عنصر نائب للتذييل 4">
            <a:extLst>
              <a:ext uri="{FF2B5EF4-FFF2-40B4-BE49-F238E27FC236}">
                <a16:creationId xmlns:a16="http://schemas.microsoft.com/office/drawing/2014/main" id="{293CD9CC-0560-2EEE-29BF-D1987592A71F}"/>
              </a:ext>
            </a:extLst>
          </p:cNvPr>
          <p:cNvSpPr>
            <a:spLocks noGrp="1"/>
          </p:cNvSpPr>
          <p:nvPr>
            <p:ph type="ftr" sz="quarter" idx="11"/>
          </p:nvPr>
        </p:nvSpPr>
        <p:spPr/>
        <p:txBody>
          <a:bodyPr/>
          <a:lstStyle/>
          <a:p>
            <a:endParaRPr lang="ar-JO"/>
          </a:p>
        </p:txBody>
      </p:sp>
      <p:sp>
        <p:nvSpPr>
          <p:cNvPr id="6" name="عنصر نائب لرقم الشريحة 5">
            <a:extLst>
              <a:ext uri="{FF2B5EF4-FFF2-40B4-BE49-F238E27FC236}">
                <a16:creationId xmlns:a16="http://schemas.microsoft.com/office/drawing/2014/main" id="{483C4D05-C50D-6F34-C1F9-6E8B9C0FD018}"/>
              </a:ext>
            </a:extLst>
          </p:cNvPr>
          <p:cNvSpPr>
            <a:spLocks noGrp="1"/>
          </p:cNvSpPr>
          <p:nvPr>
            <p:ph type="sldNum" sz="quarter" idx="12"/>
          </p:nvPr>
        </p:nvSpPr>
        <p:spPr/>
        <p:txBody>
          <a:bodyPr/>
          <a:lstStyle/>
          <a:p>
            <a:fld id="{BBB24D4D-D099-4177-940B-45728B487848}" type="slidenum">
              <a:rPr lang="ar-JO" smtClean="0"/>
              <a:t>‹#›</a:t>
            </a:fld>
            <a:endParaRPr lang="ar-JO"/>
          </a:p>
        </p:txBody>
      </p:sp>
    </p:spTree>
    <p:extLst>
      <p:ext uri="{BB962C8B-B14F-4D97-AF65-F5344CB8AC3E}">
        <p14:creationId xmlns:p14="http://schemas.microsoft.com/office/powerpoint/2010/main" val="404524854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a:extLst>
              <a:ext uri="{FF2B5EF4-FFF2-40B4-BE49-F238E27FC236}">
                <a16:creationId xmlns:a16="http://schemas.microsoft.com/office/drawing/2014/main" id="{1BC86FCA-0CDF-FCAF-E612-06CE4866229D}"/>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9">
            <a:extLst>
              <a:ext uri="{FF2B5EF4-FFF2-40B4-BE49-F238E27FC236}">
                <a16:creationId xmlns:a16="http://schemas.microsoft.com/office/drawing/2014/main" id="{B15AF315-74C6-087E-AB87-55A20702EEB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0">
            <a:extLst>
              <a:ext uri="{FF2B5EF4-FFF2-40B4-BE49-F238E27FC236}">
                <a16:creationId xmlns:a16="http://schemas.microsoft.com/office/drawing/2014/main" id="{98CEB9E2-C968-A503-51A3-7B36C92C6276}"/>
              </a:ext>
            </a:extLst>
          </p:cNvPr>
          <p:cNvSpPr>
            <a:spLocks noGrp="1" noChangeArrowheads="1"/>
          </p:cNvSpPr>
          <p:nvPr>
            <p:ph type="sldNum" sz="quarter" idx="12"/>
          </p:nvPr>
        </p:nvSpPr>
        <p:spPr>
          <a:ln/>
        </p:spPr>
        <p:txBody>
          <a:bodyPr/>
          <a:lstStyle>
            <a:lvl1pPr>
              <a:defRPr/>
            </a:lvl1pPr>
          </a:lstStyle>
          <a:p>
            <a:fld id="{70221BB6-C9B1-4A19-A2BE-5B614FB2F64D}" type="slidenum">
              <a:rPr lang="ar-SA" altLang="ar-JO"/>
              <a:pPr/>
              <a:t>‹#›</a:t>
            </a:fld>
            <a:endParaRPr lang="en-US" altLang="ar-JO"/>
          </a:p>
        </p:txBody>
      </p:sp>
    </p:spTree>
    <p:extLst>
      <p:ext uri="{BB962C8B-B14F-4D97-AF65-F5344CB8AC3E}">
        <p14:creationId xmlns:p14="http://schemas.microsoft.com/office/powerpoint/2010/main" val="268068182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a:extLst>
              <a:ext uri="{FF2B5EF4-FFF2-40B4-BE49-F238E27FC236}">
                <a16:creationId xmlns:a16="http://schemas.microsoft.com/office/drawing/2014/main" id="{93A1B72A-66DB-3208-E377-F595953F6CA8}"/>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9">
            <a:extLst>
              <a:ext uri="{FF2B5EF4-FFF2-40B4-BE49-F238E27FC236}">
                <a16:creationId xmlns:a16="http://schemas.microsoft.com/office/drawing/2014/main" id="{D782627A-DB7B-4A23-BE7D-351D93B1508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0">
            <a:extLst>
              <a:ext uri="{FF2B5EF4-FFF2-40B4-BE49-F238E27FC236}">
                <a16:creationId xmlns:a16="http://schemas.microsoft.com/office/drawing/2014/main" id="{9882855F-3082-4BCC-CF08-610132837DA2}"/>
              </a:ext>
            </a:extLst>
          </p:cNvPr>
          <p:cNvSpPr>
            <a:spLocks noGrp="1" noChangeArrowheads="1"/>
          </p:cNvSpPr>
          <p:nvPr>
            <p:ph type="sldNum" sz="quarter" idx="12"/>
          </p:nvPr>
        </p:nvSpPr>
        <p:spPr>
          <a:ln/>
        </p:spPr>
        <p:txBody>
          <a:bodyPr/>
          <a:lstStyle>
            <a:lvl1pPr>
              <a:defRPr/>
            </a:lvl1pPr>
          </a:lstStyle>
          <a:p>
            <a:fld id="{9DC36C2B-48AF-4FD2-83BA-6BDB4D6C5EF2}" type="slidenum">
              <a:rPr lang="ar-SA" altLang="ar-JO"/>
              <a:pPr/>
              <a:t>‹#›</a:t>
            </a:fld>
            <a:endParaRPr lang="en-US" altLang="ar-JO"/>
          </a:p>
        </p:txBody>
      </p:sp>
    </p:spTree>
    <p:extLst>
      <p:ext uri="{BB962C8B-B14F-4D97-AF65-F5344CB8AC3E}">
        <p14:creationId xmlns:p14="http://schemas.microsoft.com/office/powerpoint/2010/main" val="694932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a:extLst>
              <a:ext uri="{FF2B5EF4-FFF2-40B4-BE49-F238E27FC236}">
                <a16:creationId xmlns:a16="http://schemas.microsoft.com/office/drawing/2014/main" id="{F0D5CC69-2572-08EB-9F70-ADBAF67EDAC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9">
            <a:extLst>
              <a:ext uri="{FF2B5EF4-FFF2-40B4-BE49-F238E27FC236}">
                <a16:creationId xmlns:a16="http://schemas.microsoft.com/office/drawing/2014/main" id="{C3838ACD-55BC-8843-FC66-C5601F76D10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0">
            <a:extLst>
              <a:ext uri="{FF2B5EF4-FFF2-40B4-BE49-F238E27FC236}">
                <a16:creationId xmlns:a16="http://schemas.microsoft.com/office/drawing/2014/main" id="{8F56821E-5557-5A10-EEEE-025C80D10E7C}"/>
              </a:ext>
            </a:extLst>
          </p:cNvPr>
          <p:cNvSpPr>
            <a:spLocks noGrp="1" noChangeArrowheads="1"/>
          </p:cNvSpPr>
          <p:nvPr>
            <p:ph type="sldNum" sz="quarter" idx="12"/>
          </p:nvPr>
        </p:nvSpPr>
        <p:spPr>
          <a:ln/>
        </p:spPr>
        <p:txBody>
          <a:bodyPr/>
          <a:lstStyle>
            <a:lvl1pPr>
              <a:defRPr/>
            </a:lvl1pPr>
          </a:lstStyle>
          <a:p>
            <a:fld id="{E2E1281F-6913-4B91-BFD8-F885D5F7ED61}" type="slidenum">
              <a:rPr lang="ar-SA" altLang="ar-JO"/>
              <a:pPr/>
              <a:t>‹#›</a:t>
            </a:fld>
            <a:endParaRPr lang="en-US" altLang="ar-JO"/>
          </a:p>
        </p:txBody>
      </p:sp>
    </p:spTree>
    <p:extLst>
      <p:ext uri="{BB962C8B-B14F-4D97-AF65-F5344CB8AC3E}">
        <p14:creationId xmlns:p14="http://schemas.microsoft.com/office/powerpoint/2010/main" val="24437380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68884" y="152400"/>
            <a:ext cx="2783416" cy="5943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1" y="152400"/>
            <a:ext cx="8151284" cy="5943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a:extLst>
              <a:ext uri="{FF2B5EF4-FFF2-40B4-BE49-F238E27FC236}">
                <a16:creationId xmlns:a16="http://schemas.microsoft.com/office/drawing/2014/main" id="{18D7B1B4-9C3F-5597-4AB5-94B97D295C7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9">
            <a:extLst>
              <a:ext uri="{FF2B5EF4-FFF2-40B4-BE49-F238E27FC236}">
                <a16:creationId xmlns:a16="http://schemas.microsoft.com/office/drawing/2014/main" id="{1B61FD9D-06FA-3E6C-7BA8-08485853CCF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0">
            <a:extLst>
              <a:ext uri="{FF2B5EF4-FFF2-40B4-BE49-F238E27FC236}">
                <a16:creationId xmlns:a16="http://schemas.microsoft.com/office/drawing/2014/main" id="{CF94EC12-34B6-3F20-D93D-5AA8264F116B}"/>
              </a:ext>
            </a:extLst>
          </p:cNvPr>
          <p:cNvSpPr>
            <a:spLocks noGrp="1" noChangeArrowheads="1"/>
          </p:cNvSpPr>
          <p:nvPr>
            <p:ph type="sldNum" sz="quarter" idx="12"/>
          </p:nvPr>
        </p:nvSpPr>
        <p:spPr>
          <a:ln/>
        </p:spPr>
        <p:txBody>
          <a:bodyPr/>
          <a:lstStyle>
            <a:lvl1pPr>
              <a:defRPr/>
            </a:lvl1pPr>
          </a:lstStyle>
          <a:p>
            <a:fld id="{F2EDA41E-6C8F-4CE6-9028-DD8357578375}" type="slidenum">
              <a:rPr lang="ar-SA" altLang="ar-JO"/>
              <a:pPr/>
              <a:t>‹#›</a:t>
            </a:fld>
            <a:endParaRPr lang="en-US" altLang="ar-JO"/>
          </a:p>
        </p:txBody>
      </p:sp>
    </p:spTree>
    <p:extLst>
      <p:ext uri="{BB962C8B-B14F-4D97-AF65-F5344CB8AC3E}">
        <p14:creationId xmlns:p14="http://schemas.microsoft.com/office/powerpoint/2010/main" val="274258543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F2C4ED99-DDB1-FE0A-55ED-95A56429CA4E}"/>
              </a:ext>
            </a:extLst>
          </p:cNvPr>
          <p:cNvGrpSpPr>
            <a:grpSpLocks/>
          </p:cNvGrpSpPr>
          <p:nvPr/>
        </p:nvGrpSpPr>
        <p:grpSpPr bwMode="auto">
          <a:xfrm>
            <a:off x="0" y="0"/>
            <a:ext cx="12192000" cy="6858000"/>
            <a:chOff x="0" y="0"/>
            <a:chExt cx="5760" cy="4320"/>
          </a:xfrm>
        </p:grpSpPr>
        <p:sp>
          <p:nvSpPr>
            <p:cNvPr id="3" name="Rectangle 3">
              <a:extLst>
                <a:ext uri="{FF2B5EF4-FFF2-40B4-BE49-F238E27FC236}">
                  <a16:creationId xmlns:a16="http://schemas.microsoft.com/office/drawing/2014/main" id="{17E0A44B-D31D-CA43-B88E-1034E755E133}"/>
                </a:ext>
              </a:extLst>
            </p:cNvPr>
            <p:cNvSpPr>
              <a:spLocks noChangeArrowheads="1"/>
            </p:cNvSpPr>
            <p:nvPr/>
          </p:nvSpPr>
          <p:spPr bwMode="black">
            <a:xfrm>
              <a:off x="1008" y="0"/>
              <a:ext cx="4752" cy="43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4400">
                  <a:solidFill>
                    <a:schemeClr val="tx2"/>
                  </a:solidFill>
                  <a:latin typeface="Tahoma" panose="020B0604030504040204" pitchFamily="34" charset="0"/>
                </a:defRPr>
              </a:lvl1pPr>
              <a:lvl2pPr marL="742950" indent="-285750">
                <a:defRPr kumimoji="1" sz="4400">
                  <a:solidFill>
                    <a:schemeClr val="tx2"/>
                  </a:solidFill>
                  <a:latin typeface="Tahoma" panose="020B0604030504040204" pitchFamily="34" charset="0"/>
                </a:defRPr>
              </a:lvl2pPr>
              <a:lvl3pPr marL="1143000" indent="-228600">
                <a:defRPr kumimoji="1" sz="4400">
                  <a:solidFill>
                    <a:schemeClr val="tx2"/>
                  </a:solidFill>
                  <a:latin typeface="Tahoma" panose="020B0604030504040204" pitchFamily="34" charset="0"/>
                </a:defRPr>
              </a:lvl3pPr>
              <a:lvl4pPr marL="1600200" indent="-228600">
                <a:defRPr kumimoji="1" sz="4400">
                  <a:solidFill>
                    <a:schemeClr val="tx2"/>
                  </a:solidFill>
                  <a:latin typeface="Tahoma" panose="020B0604030504040204" pitchFamily="34" charset="0"/>
                </a:defRPr>
              </a:lvl4pPr>
              <a:lvl5pPr marL="2057400" indent="-228600">
                <a:defRPr kumimoji="1" sz="4400">
                  <a:solidFill>
                    <a:schemeClr val="tx2"/>
                  </a:solidFill>
                  <a:latin typeface="Tahoma" panose="020B0604030504040204" pitchFamily="34" charset="0"/>
                </a:defRPr>
              </a:lvl5pPr>
              <a:lvl6pPr marL="2514600" indent="-228600" eaLnBrk="0" fontAlgn="base" hangingPunct="0">
                <a:spcBef>
                  <a:spcPct val="0"/>
                </a:spcBef>
                <a:spcAft>
                  <a:spcPct val="0"/>
                </a:spcAft>
                <a:defRPr kumimoji="1" sz="4400">
                  <a:solidFill>
                    <a:schemeClr val="tx2"/>
                  </a:solidFill>
                  <a:latin typeface="Tahoma" panose="020B0604030504040204" pitchFamily="34" charset="0"/>
                </a:defRPr>
              </a:lvl6pPr>
              <a:lvl7pPr marL="2971800" indent="-228600" eaLnBrk="0" fontAlgn="base" hangingPunct="0">
                <a:spcBef>
                  <a:spcPct val="0"/>
                </a:spcBef>
                <a:spcAft>
                  <a:spcPct val="0"/>
                </a:spcAft>
                <a:defRPr kumimoji="1" sz="4400">
                  <a:solidFill>
                    <a:schemeClr val="tx2"/>
                  </a:solidFill>
                  <a:latin typeface="Tahoma" panose="020B0604030504040204" pitchFamily="34" charset="0"/>
                </a:defRPr>
              </a:lvl7pPr>
              <a:lvl8pPr marL="3429000" indent="-228600" eaLnBrk="0" fontAlgn="base" hangingPunct="0">
                <a:spcBef>
                  <a:spcPct val="0"/>
                </a:spcBef>
                <a:spcAft>
                  <a:spcPct val="0"/>
                </a:spcAft>
                <a:defRPr kumimoji="1" sz="4400">
                  <a:solidFill>
                    <a:schemeClr val="tx2"/>
                  </a:solidFill>
                  <a:latin typeface="Tahoma" panose="020B0604030504040204" pitchFamily="34" charset="0"/>
                </a:defRPr>
              </a:lvl8pPr>
              <a:lvl9pPr marL="3886200" indent="-228600" eaLnBrk="0" fontAlgn="base" hangingPunct="0">
                <a:spcBef>
                  <a:spcPct val="0"/>
                </a:spcBef>
                <a:spcAft>
                  <a:spcPct val="0"/>
                </a:spcAft>
                <a:defRPr kumimoji="1" sz="4400">
                  <a:solidFill>
                    <a:schemeClr val="tx2"/>
                  </a:solidFill>
                  <a:latin typeface="Tahoma" panose="020B0604030504040204" pitchFamily="34" charset="0"/>
                </a:defRPr>
              </a:lvl9pPr>
            </a:lstStyle>
            <a:p>
              <a:pPr>
                <a:defRPr/>
              </a:pPr>
              <a:endParaRPr lang="en-US" altLang="en-US" sz="4400"/>
            </a:p>
          </p:txBody>
        </p:sp>
        <p:sp>
          <p:nvSpPr>
            <p:cNvPr id="4" name="Rectangle 4">
              <a:extLst>
                <a:ext uri="{FF2B5EF4-FFF2-40B4-BE49-F238E27FC236}">
                  <a16:creationId xmlns:a16="http://schemas.microsoft.com/office/drawing/2014/main" id="{CC996564-879D-DD0C-13A5-D8114D602A0C}"/>
                </a:ext>
              </a:extLst>
            </p:cNvPr>
            <p:cNvSpPr>
              <a:spLocks noChangeArrowheads="1"/>
            </p:cNvSpPr>
            <p:nvPr/>
          </p:nvSpPr>
          <p:spPr bwMode="ltGray">
            <a:xfrm>
              <a:off x="0" y="0"/>
              <a:ext cx="1008" cy="432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4400">
                  <a:solidFill>
                    <a:schemeClr val="tx2"/>
                  </a:solidFill>
                  <a:latin typeface="Tahoma" panose="020B0604030504040204" pitchFamily="34" charset="0"/>
                </a:defRPr>
              </a:lvl1pPr>
              <a:lvl2pPr marL="742950" indent="-285750">
                <a:defRPr kumimoji="1" sz="4400">
                  <a:solidFill>
                    <a:schemeClr val="tx2"/>
                  </a:solidFill>
                  <a:latin typeface="Tahoma" panose="020B0604030504040204" pitchFamily="34" charset="0"/>
                </a:defRPr>
              </a:lvl2pPr>
              <a:lvl3pPr marL="1143000" indent="-228600">
                <a:defRPr kumimoji="1" sz="4400">
                  <a:solidFill>
                    <a:schemeClr val="tx2"/>
                  </a:solidFill>
                  <a:latin typeface="Tahoma" panose="020B0604030504040204" pitchFamily="34" charset="0"/>
                </a:defRPr>
              </a:lvl3pPr>
              <a:lvl4pPr marL="1600200" indent="-228600">
                <a:defRPr kumimoji="1" sz="4400">
                  <a:solidFill>
                    <a:schemeClr val="tx2"/>
                  </a:solidFill>
                  <a:latin typeface="Tahoma" panose="020B0604030504040204" pitchFamily="34" charset="0"/>
                </a:defRPr>
              </a:lvl4pPr>
              <a:lvl5pPr marL="2057400" indent="-228600">
                <a:defRPr kumimoji="1" sz="4400">
                  <a:solidFill>
                    <a:schemeClr val="tx2"/>
                  </a:solidFill>
                  <a:latin typeface="Tahoma" panose="020B0604030504040204" pitchFamily="34" charset="0"/>
                </a:defRPr>
              </a:lvl5pPr>
              <a:lvl6pPr marL="2514600" indent="-228600" eaLnBrk="0" fontAlgn="base" hangingPunct="0">
                <a:spcBef>
                  <a:spcPct val="0"/>
                </a:spcBef>
                <a:spcAft>
                  <a:spcPct val="0"/>
                </a:spcAft>
                <a:defRPr kumimoji="1" sz="4400">
                  <a:solidFill>
                    <a:schemeClr val="tx2"/>
                  </a:solidFill>
                  <a:latin typeface="Tahoma" panose="020B0604030504040204" pitchFamily="34" charset="0"/>
                </a:defRPr>
              </a:lvl6pPr>
              <a:lvl7pPr marL="2971800" indent="-228600" eaLnBrk="0" fontAlgn="base" hangingPunct="0">
                <a:spcBef>
                  <a:spcPct val="0"/>
                </a:spcBef>
                <a:spcAft>
                  <a:spcPct val="0"/>
                </a:spcAft>
                <a:defRPr kumimoji="1" sz="4400">
                  <a:solidFill>
                    <a:schemeClr val="tx2"/>
                  </a:solidFill>
                  <a:latin typeface="Tahoma" panose="020B0604030504040204" pitchFamily="34" charset="0"/>
                </a:defRPr>
              </a:lvl7pPr>
              <a:lvl8pPr marL="3429000" indent="-228600" eaLnBrk="0" fontAlgn="base" hangingPunct="0">
                <a:spcBef>
                  <a:spcPct val="0"/>
                </a:spcBef>
                <a:spcAft>
                  <a:spcPct val="0"/>
                </a:spcAft>
                <a:defRPr kumimoji="1" sz="4400">
                  <a:solidFill>
                    <a:schemeClr val="tx2"/>
                  </a:solidFill>
                  <a:latin typeface="Tahoma" panose="020B0604030504040204" pitchFamily="34" charset="0"/>
                </a:defRPr>
              </a:lvl8pPr>
              <a:lvl9pPr marL="3886200" indent="-228600" eaLnBrk="0" fontAlgn="base" hangingPunct="0">
                <a:spcBef>
                  <a:spcPct val="0"/>
                </a:spcBef>
                <a:spcAft>
                  <a:spcPct val="0"/>
                </a:spcAft>
                <a:defRPr kumimoji="1" sz="4400">
                  <a:solidFill>
                    <a:schemeClr val="tx2"/>
                  </a:solidFill>
                  <a:latin typeface="Tahoma" panose="020B0604030504040204" pitchFamily="34" charset="0"/>
                </a:defRPr>
              </a:lvl9pPr>
            </a:lstStyle>
            <a:p>
              <a:pPr algn="ctr" rtl="1">
                <a:defRPr/>
              </a:pPr>
              <a:endParaRPr kumimoji="0" lang="en-US" altLang="en-US" sz="2400">
                <a:latin typeface="Times New Roman" panose="02020603050405020304" pitchFamily="18" charset="0"/>
              </a:endParaRPr>
            </a:p>
          </p:txBody>
        </p:sp>
        <p:sp>
          <p:nvSpPr>
            <p:cNvPr id="5" name="Freeform 5">
              <a:extLst>
                <a:ext uri="{FF2B5EF4-FFF2-40B4-BE49-F238E27FC236}">
                  <a16:creationId xmlns:a16="http://schemas.microsoft.com/office/drawing/2014/main" id="{3BCD8A89-9815-A271-5496-B8E567C7A530}"/>
                </a:ext>
              </a:extLst>
            </p:cNvPr>
            <p:cNvSpPr>
              <a:spLocks/>
            </p:cNvSpPr>
            <p:nvPr/>
          </p:nvSpPr>
          <p:spPr bwMode="ltGray">
            <a:xfrm>
              <a:off x="0" y="0"/>
              <a:ext cx="5760" cy="2400"/>
            </a:xfrm>
            <a:custGeom>
              <a:avLst/>
              <a:gdLst>
                <a:gd name="T0" fmla="*/ 0 w 5760"/>
                <a:gd name="T1" fmla="*/ 1200 h 2400"/>
                <a:gd name="T2" fmla="*/ 1008 w 5760"/>
                <a:gd name="T3" fmla="*/ 2400 h 2400"/>
                <a:gd name="T4" fmla="*/ 5760 w 5760"/>
                <a:gd name="T5" fmla="*/ 1536 h 2400"/>
                <a:gd name="T6" fmla="*/ 5760 w 5760"/>
                <a:gd name="T7" fmla="*/ 0 h 2400"/>
                <a:gd name="T8" fmla="*/ 0 w 5760"/>
                <a:gd name="T9" fmla="*/ 0 h 2400"/>
                <a:gd name="T10" fmla="*/ 0 w 5760"/>
                <a:gd name="T11" fmla="*/ 1200 h 24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60" h="2400">
                  <a:moveTo>
                    <a:pt x="0" y="1200"/>
                  </a:moveTo>
                  <a:lnTo>
                    <a:pt x="1008" y="2400"/>
                  </a:lnTo>
                  <a:lnTo>
                    <a:pt x="5760" y="1536"/>
                  </a:lnTo>
                  <a:lnTo>
                    <a:pt x="5760" y="0"/>
                  </a:lnTo>
                  <a:lnTo>
                    <a:pt x="0" y="0"/>
                  </a:lnTo>
                  <a:lnTo>
                    <a:pt x="0" y="120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ar-JO" sz="1800"/>
            </a:p>
          </p:txBody>
        </p:sp>
      </p:grpSp>
      <p:sp>
        <p:nvSpPr>
          <p:cNvPr id="137222" name="Rectangle 6"/>
          <p:cNvSpPr>
            <a:spLocks noGrp="1" noChangeArrowheads="1"/>
          </p:cNvSpPr>
          <p:nvPr>
            <p:ph type="ctrTitle"/>
          </p:nvPr>
        </p:nvSpPr>
        <p:spPr>
          <a:xfrm>
            <a:off x="914400" y="1447800"/>
            <a:ext cx="10363200" cy="1143000"/>
          </a:xfrm>
        </p:spPr>
        <p:txBody>
          <a:bodyPr/>
          <a:lstStyle>
            <a:lvl1pPr>
              <a:defRPr/>
            </a:lvl1pPr>
          </a:lstStyle>
          <a:p>
            <a:r>
              <a:rPr lang="en-US"/>
              <a:t>Click to edit Master title style</a:t>
            </a:r>
          </a:p>
        </p:txBody>
      </p:sp>
      <p:sp>
        <p:nvSpPr>
          <p:cNvPr id="137223" name="Rectangle 7"/>
          <p:cNvSpPr>
            <a:spLocks noGrp="1" noChangeArrowheads="1"/>
          </p:cNvSpPr>
          <p:nvPr>
            <p:ph type="subTitle" idx="1"/>
          </p:nvPr>
        </p:nvSpPr>
        <p:spPr>
          <a:xfrm>
            <a:off x="2743200" y="3886200"/>
            <a:ext cx="8534400" cy="1752600"/>
          </a:xfrm>
        </p:spPr>
        <p:txBody>
          <a:bodyPr/>
          <a:lstStyle>
            <a:lvl1pPr marL="0" indent="0">
              <a:buFontTx/>
              <a:buNone/>
              <a:defRPr/>
            </a:lvl1pPr>
          </a:lstStyle>
          <a:p>
            <a:r>
              <a:rPr lang="en-US"/>
              <a:t>Click to edit Master subtitle style</a:t>
            </a:r>
          </a:p>
        </p:txBody>
      </p:sp>
      <p:sp>
        <p:nvSpPr>
          <p:cNvPr id="6" name="Rectangle 8">
            <a:extLst>
              <a:ext uri="{FF2B5EF4-FFF2-40B4-BE49-F238E27FC236}">
                <a16:creationId xmlns:a16="http://schemas.microsoft.com/office/drawing/2014/main" id="{1D8B770D-5E35-1C55-C2E9-2939F9FDEFE1}"/>
              </a:ext>
            </a:extLst>
          </p:cNvPr>
          <p:cNvSpPr>
            <a:spLocks noGrp="1" noChangeArrowheads="1"/>
          </p:cNvSpPr>
          <p:nvPr>
            <p:ph type="dt" sz="half" idx="10"/>
          </p:nvPr>
        </p:nvSpPr>
        <p:spPr>
          <a:xfrm>
            <a:off x="2235200" y="6400800"/>
            <a:ext cx="2540000" cy="457200"/>
          </a:xfrm>
        </p:spPr>
        <p:txBody>
          <a:bodyPr/>
          <a:lstStyle>
            <a:lvl1pPr>
              <a:defRPr>
                <a:solidFill>
                  <a:srgbClr val="808080"/>
                </a:solidFill>
              </a:defRPr>
            </a:lvl1pPr>
          </a:lstStyle>
          <a:p>
            <a:pPr>
              <a:defRPr/>
            </a:pPr>
            <a:endParaRPr lang="en-US"/>
          </a:p>
        </p:txBody>
      </p:sp>
      <p:sp>
        <p:nvSpPr>
          <p:cNvPr id="7" name="Rectangle 9">
            <a:extLst>
              <a:ext uri="{FF2B5EF4-FFF2-40B4-BE49-F238E27FC236}">
                <a16:creationId xmlns:a16="http://schemas.microsoft.com/office/drawing/2014/main" id="{96A1513E-3DB9-D091-04D9-E7EFC8F1DEC4}"/>
              </a:ext>
            </a:extLst>
          </p:cNvPr>
          <p:cNvSpPr>
            <a:spLocks noGrp="1" noChangeArrowheads="1"/>
          </p:cNvSpPr>
          <p:nvPr>
            <p:ph type="ftr" sz="quarter" idx="11"/>
          </p:nvPr>
        </p:nvSpPr>
        <p:spPr>
          <a:xfrm>
            <a:off x="5283200" y="6400800"/>
            <a:ext cx="3860800" cy="457200"/>
          </a:xfrm>
        </p:spPr>
        <p:txBody>
          <a:bodyPr/>
          <a:lstStyle>
            <a:lvl1pPr>
              <a:defRPr>
                <a:solidFill>
                  <a:srgbClr val="808080"/>
                </a:solidFill>
              </a:defRPr>
            </a:lvl1pPr>
          </a:lstStyle>
          <a:p>
            <a:pPr>
              <a:defRPr/>
            </a:pPr>
            <a:endParaRPr lang="en-US"/>
          </a:p>
        </p:txBody>
      </p:sp>
      <p:sp>
        <p:nvSpPr>
          <p:cNvPr id="8" name="Rectangle 10">
            <a:extLst>
              <a:ext uri="{FF2B5EF4-FFF2-40B4-BE49-F238E27FC236}">
                <a16:creationId xmlns:a16="http://schemas.microsoft.com/office/drawing/2014/main" id="{4C5EFA64-49C5-1907-D1D0-0E935301FADF}"/>
              </a:ext>
            </a:extLst>
          </p:cNvPr>
          <p:cNvSpPr>
            <a:spLocks noGrp="1" noChangeArrowheads="1"/>
          </p:cNvSpPr>
          <p:nvPr>
            <p:ph type="sldNum" sz="quarter" idx="12"/>
          </p:nvPr>
        </p:nvSpPr>
        <p:spPr>
          <a:xfrm>
            <a:off x="9652000" y="6400800"/>
            <a:ext cx="2540000" cy="457200"/>
          </a:xfrm>
        </p:spPr>
        <p:txBody>
          <a:bodyPr/>
          <a:lstStyle>
            <a:lvl1pPr>
              <a:defRPr>
                <a:solidFill>
                  <a:srgbClr val="808080"/>
                </a:solidFill>
              </a:defRPr>
            </a:lvl1pPr>
          </a:lstStyle>
          <a:p>
            <a:fld id="{9E64E083-1124-4B6D-8CBE-BC4C6E379CBC}" type="slidenum">
              <a:rPr lang="ar-SA" altLang="en-US"/>
              <a:pPr/>
              <a:t>‹#›</a:t>
            </a:fld>
            <a:endParaRPr lang="en-US" altLang="en-US"/>
          </a:p>
        </p:txBody>
      </p:sp>
    </p:spTree>
    <p:extLst>
      <p:ext uri="{BB962C8B-B14F-4D97-AF65-F5344CB8AC3E}">
        <p14:creationId xmlns:p14="http://schemas.microsoft.com/office/powerpoint/2010/main" val="346834446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a:extLst>
              <a:ext uri="{FF2B5EF4-FFF2-40B4-BE49-F238E27FC236}">
                <a16:creationId xmlns:a16="http://schemas.microsoft.com/office/drawing/2014/main" id="{944350ED-7A13-76DD-2D60-8D8E0644C32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9">
            <a:extLst>
              <a:ext uri="{FF2B5EF4-FFF2-40B4-BE49-F238E27FC236}">
                <a16:creationId xmlns:a16="http://schemas.microsoft.com/office/drawing/2014/main" id="{962E2514-5FA2-8DEE-C6D7-283A6FAA14D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0">
            <a:extLst>
              <a:ext uri="{FF2B5EF4-FFF2-40B4-BE49-F238E27FC236}">
                <a16:creationId xmlns:a16="http://schemas.microsoft.com/office/drawing/2014/main" id="{925C7212-F7FC-0F3A-01AD-367946BA8646}"/>
              </a:ext>
            </a:extLst>
          </p:cNvPr>
          <p:cNvSpPr>
            <a:spLocks noGrp="1" noChangeArrowheads="1"/>
          </p:cNvSpPr>
          <p:nvPr>
            <p:ph type="sldNum" sz="quarter" idx="12"/>
          </p:nvPr>
        </p:nvSpPr>
        <p:spPr>
          <a:ln/>
        </p:spPr>
        <p:txBody>
          <a:bodyPr/>
          <a:lstStyle>
            <a:lvl1pPr>
              <a:defRPr/>
            </a:lvl1pPr>
          </a:lstStyle>
          <a:p>
            <a:fld id="{E22E7490-CB81-43F6-8A43-53D55A363297}" type="slidenum">
              <a:rPr lang="ar-SA" altLang="en-US"/>
              <a:pPr/>
              <a:t>‹#›</a:t>
            </a:fld>
            <a:endParaRPr lang="en-US" altLang="en-US"/>
          </a:p>
        </p:txBody>
      </p:sp>
    </p:spTree>
    <p:extLst>
      <p:ext uri="{BB962C8B-B14F-4D97-AF65-F5344CB8AC3E}">
        <p14:creationId xmlns:p14="http://schemas.microsoft.com/office/powerpoint/2010/main" val="161692920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8">
            <a:extLst>
              <a:ext uri="{FF2B5EF4-FFF2-40B4-BE49-F238E27FC236}">
                <a16:creationId xmlns:a16="http://schemas.microsoft.com/office/drawing/2014/main" id="{3B7E247E-7ED9-4455-015E-50B77F585BA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9">
            <a:extLst>
              <a:ext uri="{FF2B5EF4-FFF2-40B4-BE49-F238E27FC236}">
                <a16:creationId xmlns:a16="http://schemas.microsoft.com/office/drawing/2014/main" id="{DB083FA3-9B76-27BC-1D17-6361D2DC36B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0">
            <a:extLst>
              <a:ext uri="{FF2B5EF4-FFF2-40B4-BE49-F238E27FC236}">
                <a16:creationId xmlns:a16="http://schemas.microsoft.com/office/drawing/2014/main" id="{77F4F553-F0A8-C1C7-9C08-3D73F9B8006B}"/>
              </a:ext>
            </a:extLst>
          </p:cNvPr>
          <p:cNvSpPr>
            <a:spLocks noGrp="1" noChangeArrowheads="1"/>
          </p:cNvSpPr>
          <p:nvPr>
            <p:ph type="sldNum" sz="quarter" idx="12"/>
          </p:nvPr>
        </p:nvSpPr>
        <p:spPr>
          <a:ln/>
        </p:spPr>
        <p:txBody>
          <a:bodyPr/>
          <a:lstStyle>
            <a:lvl1pPr>
              <a:defRPr/>
            </a:lvl1pPr>
          </a:lstStyle>
          <a:p>
            <a:fld id="{B1CC7182-A31E-4842-85DE-44F05080DF2E}" type="slidenum">
              <a:rPr lang="ar-SA" altLang="en-US"/>
              <a:pPr/>
              <a:t>‹#›</a:t>
            </a:fld>
            <a:endParaRPr lang="en-US" altLang="en-US"/>
          </a:p>
        </p:txBody>
      </p:sp>
    </p:spTree>
    <p:extLst>
      <p:ext uri="{BB962C8B-B14F-4D97-AF65-F5344CB8AC3E}">
        <p14:creationId xmlns:p14="http://schemas.microsoft.com/office/powerpoint/2010/main" val="21296289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891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9723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8">
            <a:extLst>
              <a:ext uri="{FF2B5EF4-FFF2-40B4-BE49-F238E27FC236}">
                <a16:creationId xmlns:a16="http://schemas.microsoft.com/office/drawing/2014/main" id="{DF7C08A0-1E51-9B7D-04AB-E31EBEC1C3ED}"/>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9">
            <a:extLst>
              <a:ext uri="{FF2B5EF4-FFF2-40B4-BE49-F238E27FC236}">
                <a16:creationId xmlns:a16="http://schemas.microsoft.com/office/drawing/2014/main" id="{B408656A-5972-0919-388E-DB28DF18A04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0">
            <a:extLst>
              <a:ext uri="{FF2B5EF4-FFF2-40B4-BE49-F238E27FC236}">
                <a16:creationId xmlns:a16="http://schemas.microsoft.com/office/drawing/2014/main" id="{191116A0-96AA-92FB-9CAA-F30E93812AC0}"/>
              </a:ext>
            </a:extLst>
          </p:cNvPr>
          <p:cNvSpPr>
            <a:spLocks noGrp="1" noChangeArrowheads="1"/>
          </p:cNvSpPr>
          <p:nvPr>
            <p:ph type="sldNum" sz="quarter" idx="12"/>
          </p:nvPr>
        </p:nvSpPr>
        <p:spPr>
          <a:ln/>
        </p:spPr>
        <p:txBody>
          <a:bodyPr/>
          <a:lstStyle>
            <a:lvl1pPr>
              <a:defRPr/>
            </a:lvl1pPr>
          </a:lstStyle>
          <a:p>
            <a:fld id="{19E63834-1350-4CCD-B4FD-C6149806CFB5}" type="slidenum">
              <a:rPr lang="ar-SA" altLang="en-US"/>
              <a:pPr/>
              <a:t>‹#›</a:t>
            </a:fld>
            <a:endParaRPr lang="en-US" altLang="en-US"/>
          </a:p>
        </p:txBody>
      </p:sp>
    </p:spTree>
    <p:extLst>
      <p:ext uri="{BB962C8B-B14F-4D97-AF65-F5344CB8AC3E}">
        <p14:creationId xmlns:p14="http://schemas.microsoft.com/office/powerpoint/2010/main" val="407817730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8">
            <a:extLst>
              <a:ext uri="{FF2B5EF4-FFF2-40B4-BE49-F238E27FC236}">
                <a16:creationId xmlns:a16="http://schemas.microsoft.com/office/drawing/2014/main" id="{D408B869-32A4-773D-0ABC-1218A61FC4FD}"/>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9">
            <a:extLst>
              <a:ext uri="{FF2B5EF4-FFF2-40B4-BE49-F238E27FC236}">
                <a16:creationId xmlns:a16="http://schemas.microsoft.com/office/drawing/2014/main" id="{695CC434-9AD5-8DEA-DC73-D0A380AA6CD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10">
            <a:extLst>
              <a:ext uri="{FF2B5EF4-FFF2-40B4-BE49-F238E27FC236}">
                <a16:creationId xmlns:a16="http://schemas.microsoft.com/office/drawing/2014/main" id="{B900F0FC-9CBF-94FF-0CA1-46B37F1FC60D}"/>
              </a:ext>
            </a:extLst>
          </p:cNvPr>
          <p:cNvSpPr>
            <a:spLocks noGrp="1" noChangeArrowheads="1"/>
          </p:cNvSpPr>
          <p:nvPr>
            <p:ph type="sldNum" sz="quarter" idx="12"/>
          </p:nvPr>
        </p:nvSpPr>
        <p:spPr>
          <a:ln/>
        </p:spPr>
        <p:txBody>
          <a:bodyPr/>
          <a:lstStyle>
            <a:lvl1pPr>
              <a:defRPr/>
            </a:lvl1pPr>
          </a:lstStyle>
          <a:p>
            <a:fld id="{FA31333D-F44D-4898-AEDC-D61D66AA6E34}" type="slidenum">
              <a:rPr lang="ar-SA" altLang="en-US"/>
              <a:pPr/>
              <a:t>‹#›</a:t>
            </a:fld>
            <a:endParaRPr lang="en-US" altLang="en-US"/>
          </a:p>
        </p:txBody>
      </p:sp>
    </p:spTree>
    <p:extLst>
      <p:ext uri="{BB962C8B-B14F-4D97-AF65-F5344CB8AC3E}">
        <p14:creationId xmlns:p14="http://schemas.microsoft.com/office/powerpoint/2010/main" val="15083080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
            <a:extLst>
              <a:ext uri="{FF2B5EF4-FFF2-40B4-BE49-F238E27FC236}">
                <a16:creationId xmlns:a16="http://schemas.microsoft.com/office/drawing/2014/main" id="{E3A275BB-F03C-9371-E606-15AC63790E8B}"/>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9">
            <a:extLst>
              <a:ext uri="{FF2B5EF4-FFF2-40B4-BE49-F238E27FC236}">
                <a16:creationId xmlns:a16="http://schemas.microsoft.com/office/drawing/2014/main" id="{4B63B66F-90AE-F2B8-364B-F91ECC593E9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10">
            <a:extLst>
              <a:ext uri="{FF2B5EF4-FFF2-40B4-BE49-F238E27FC236}">
                <a16:creationId xmlns:a16="http://schemas.microsoft.com/office/drawing/2014/main" id="{126EE3EE-2B70-F0E4-6C92-4C15062C2F57}"/>
              </a:ext>
            </a:extLst>
          </p:cNvPr>
          <p:cNvSpPr>
            <a:spLocks noGrp="1" noChangeArrowheads="1"/>
          </p:cNvSpPr>
          <p:nvPr>
            <p:ph type="sldNum" sz="quarter" idx="12"/>
          </p:nvPr>
        </p:nvSpPr>
        <p:spPr>
          <a:ln/>
        </p:spPr>
        <p:txBody>
          <a:bodyPr/>
          <a:lstStyle>
            <a:lvl1pPr>
              <a:defRPr/>
            </a:lvl1pPr>
          </a:lstStyle>
          <a:p>
            <a:fld id="{2787E17B-85AB-40AB-AE65-E191E2F3EC5D}" type="slidenum">
              <a:rPr lang="ar-SA" altLang="en-US"/>
              <a:pPr/>
              <a:t>‹#›</a:t>
            </a:fld>
            <a:endParaRPr lang="en-US" altLang="en-US"/>
          </a:p>
        </p:txBody>
      </p:sp>
    </p:spTree>
    <p:extLst>
      <p:ext uri="{BB962C8B-B14F-4D97-AF65-F5344CB8AC3E}">
        <p14:creationId xmlns:p14="http://schemas.microsoft.com/office/powerpoint/2010/main" val="2150871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D2265704-EBE8-DD4F-2513-1DA92B49090F}"/>
              </a:ext>
            </a:extLst>
          </p:cNvPr>
          <p:cNvSpPr>
            <a:spLocks noGrp="1"/>
          </p:cNvSpPr>
          <p:nvPr>
            <p:ph type="title"/>
          </p:nvPr>
        </p:nvSpPr>
        <p:spPr/>
        <p:txBody>
          <a:bodyPr/>
          <a:lstStyle/>
          <a:p>
            <a:r>
              <a:rPr lang="ar-SA"/>
              <a:t>انقر لتحرير نمط عنوان الشكل الرئيسي</a:t>
            </a:r>
            <a:endParaRPr lang="ar-JO"/>
          </a:p>
        </p:txBody>
      </p:sp>
      <p:sp>
        <p:nvSpPr>
          <p:cNvPr id="3" name="عنصر نائب للمحتوى 2">
            <a:extLst>
              <a:ext uri="{FF2B5EF4-FFF2-40B4-BE49-F238E27FC236}">
                <a16:creationId xmlns:a16="http://schemas.microsoft.com/office/drawing/2014/main" id="{F7DB71F1-5BA3-D92B-2FD0-37CC729552D7}"/>
              </a:ext>
            </a:extLst>
          </p:cNvPr>
          <p:cNvSpPr>
            <a:spLocks noGrp="1"/>
          </p:cNvSpPr>
          <p:nvPr>
            <p:ph sz="half" idx="1"/>
          </p:nvPr>
        </p:nvSpPr>
        <p:spPr>
          <a:xfrm>
            <a:off x="838200" y="1825625"/>
            <a:ext cx="518160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JO"/>
          </a:p>
        </p:txBody>
      </p:sp>
      <p:sp>
        <p:nvSpPr>
          <p:cNvPr id="4" name="عنصر نائب للمحتوى 3">
            <a:extLst>
              <a:ext uri="{FF2B5EF4-FFF2-40B4-BE49-F238E27FC236}">
                <a16:creationId xmlns:a16="http://schemas.microsoft.com/office/drawing/2014/main" id="{566E7931-8743-FDB3-E5EB-CCA848D4A0ED}"/>
              </a:ext>
            </a:extLst>
          </p:cNvPr>
          <p:cNvSpPr>
            <a:spLocks noGrp="1"/>
          </p:cNvSpPr>
          <p:nvPr>
            <p:ph sz="half" idx="2"/>
          </p:nvPr>
        </p:nvSpPr>
        <p:spPr>
          <a:xfrm>
            <a:off x="6172200" y="1825625"/>
            <a:ext cx="518160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JO"/>
          </a:p>
        </p:txBody>
      </p:sp>
      <p:sp>
        <p:nvSpPr>
          <p:cNvPr id="5" name="عنصر نائب للتاريخ 4">
            <a:extLst>
              <a:ext uri="{FF2B5EF4-FFF2-40B4-BE49-F238E27FC236}">
                <a16:creationId xmlns:a16="http://schemas.microsoft.com/office/drawing/2014/main" id="{C888C97B-A1F6-B288-A337-16A1680AA460}"/>
              </a:ext>
            </a:extLst>
          </p:cNvPr>
          <p:cNvSpPr>
            <a:spLocks noGrp="1"/>
          </p:cNvSpPr>
          <p:nvPr>
            <p:ph type="dt" sz="half" idx="10"/>
          </p:nvPr>
        </p:nvSpPr>
        <p:spPr/>
        <p:txBody>
          <a:bodyPr/>
          <a:lstStyle/>
          <a:p>
            <a:fld id="{638BADB8-762C-431E-9A6D-9A86953AB9E6}" type="datetimeFigureOut">
              <a:rPr lang="ar-JO" smtClean="0"/>
              <a:t>16/01/1446</a:t>
            </a:fld>
            <a:endParaRPr lang="ar-JO"/>
          </a:p>
        </p:txBody>
      </p:sp>
      <p:sp>
        <p:nvSpPr>
          <p:cNvPr id="6" name="عنصر نائب للتذييل 5">
            <a:extLst>
              <a:ext uri="{FF2B5EF4-FFF2-40B4-BE49-F238E27FC236}">
                <a16:creationId xmlns:a16="http://schemas.microsoft.com/office/drawing/2014/main" id="{23835667-121B-829C-4EEB-448AB8D2EBC7}"/>
              </a:ext>
            </a:extLst>
          </p:cNvPr>
          <p:cNvSpPr>
            <a:spLocks noGrp="1"/>
          </p:cNvSpPr>
          <p:nvPr>
            <p:ph type="ftr" sz="quarter" idx="11"/>
          </p:nvPr>
        </p:nvSpPr>
        <p:spPr/>
        <p:txBody>
          <a:bodyPr/>
          <a:lstStyle/>
          <a:p>
            <a:endParaRPr lang="ar-JO"/>
          </a:p>
        </p:txBody>
      </p:sp>
      <p:sp>
        <p:nvSpPr>
          <p:cNvPr id="7" name="عنصر نائب لرقم الشريحة 6">
            <a:extLst>
              <a:ext uri="{FF2B5EF4-FFF2-40B4-BE49-F238E27FC236}">
                <a16:creationId xmlns:a16="http://schemas.microsoft.com/office/drawing/2014/main" id="{CA16CA5E-075C-0054-6403-5B7F5BC06036}"/>
              </a:ext>
            </a:extLst>
          </p:cNvPr>
          <p:cNvSpPr>
            <a:spLocks noGrp="1"/>
          </p:cNvSpPr>
          <p:nvPr>
            <p:ph type="sldNum" sz="quarter" idx="12"/>
          </p:nvPr>
        </p:nvSpPr>
        <p:spPr/>
        <p:txBody>
          <a:bodyPr/>
          <a:lstStyle/>
          <a:p>
            <a:fld id="{BBB24D4D-D099-4177-940B-45728B487848}" type="slidenum">
              <a:rPr lang="ar-JO" smtClean="0"/>
              <a:t>‹#›</a:t>
            </a:fld>
            <a:endParaRPr lang="ar-JO"/>
          </a:p>
        </p:txBody>
      </p:sp>
    </p:spTree>
    <p:extLst>
      <p:ext uri="{BB962C8B-B14F-4D97-AF65-F5344CB8AC3E}">
        <p14:creationId xmlns:p14="http://schemas.microsoft.com/office/powerpoint/2010/main" val="320478824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A49F6BBD-065B-E61E-A3EA-8BC9E988091F}"/>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9">
            <a:extLst>
              <a:ext uri="{FF2B5EF4-FFF2-40B4-BE49-F238E27FC236}">
                <a16:creationId xmlns:a16="http://schemas.microsoft.com/office/drawing/2014/main" id="{85210DC1-7D63-E066-C03F-342CD793201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10">
            <a:extLst>
              <a:ext uri="{FF2B5EF4-FFF2-40B4-BE49-F238E27FC236}">
                <a16:creationId xmlns:a16="http://schemas.microsoft.com/office/drawing/2014/main" id="{4003E854-3C06-0FCD-F541-74670B7EEF48}"/>
              </a:ext>
            </a:extLst>
          </p:cNvPr>
          <p:cNvSpPr>
            <a:spLocks noGrp="1" noChangeArrowheads="1"/>
          </p:cNvSpPr>
          <p:nvPr>
            <p:ph type="sldNum" sz="quarter" idx="12"/>
          </p:nvPr>
        </p:nvSpPr>
        <p:spPr>
          <a:ln/>
        </p:spPr>
        <p:txBody>
          <a:bodyPr/>
          <a:lstStyle>
            <a:lvl1pPr>
              <a:defRPr/>
            </a:lvl1pPr>
          </a:lstStyle>
          <a:p>
            <a:fld id="{B7FBB2A2-6C84-495B-89F3-2132125C7A7C}" type="slidenum">
              <a:rPr lang="ar-SA" altLang="en-US"/>
              <a:pPr/>
              <a:t>‹#›</a:t>
            </a:fld>
            <a:endParaRPr lang="en-US" altLang="en-US"/>
          </a:p>
        </p:txBody>
      </p:sp>
    </p:spTree>
    <p:extLst>
      <p:ext uri="{BB962C8B-B14F-4D97-AF65-F5344CB8AC3E}">
        <p14:creationId xmlns:p14="http://schemas.microsoft.com/office/powerpoint/2010/main" val="12859853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a:extLst>
              <a:ext uri="{FF2B5EF4-FFF2-40B4-BE49-F238E27FC236}">
                <a16:creationId xmlns:a16="http://schemas.microsoft.com/office/drawing/2014/main" id="{498B3407-576E-60CC-0467-297292CC4F02}"/>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9">
            <a:extLst>
              <a:ext uri="{FF2B5EF4-FFF2-40B4-BE49-F238E27FC236}">
                <a16:creationId xmlns:a16="http://schemas.microsoft.com/office/drawing/2014/main" id="{A52ECD12-7773-7D6D-60B7-ECB5A414C7F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0">
            <a:extLst>
              <a:ext uri="{FF2B5EF4-FFF2-40B4-BE49-F238E27FC236}">
                <a16:creationId xmlns:a16="http://schemas.microsoft.com/office/drawing/2014/main" id="{D52A1FBF-5874-59C1-7EA0-8F9C2BBF208A}"/>
              </a:ext>
            </a:extLst>
          </p:cNvPr>
          <p:cNvSpPr>
            <a:spLocks noGrp="1" noChangeArrowheads="1"/>
          </p:cNvSpPr>
          <p:nvPr>
            <p:ph type="sldNum" sz="quarter" idx="12"/>
          </p:nvPr>
        </p:nvSpPr>
        <p:spPr>
          <a:ln/>
        </p:spPr>
        <p:txBody>
          <a:bodyPr/>
          <a:lstStyle>
            <a:lvl1pPr>
              <a:defRPr/>
            </a:lvl1pPr>
          </a:lstStyle>
          <a:p>
            <a:fld id="{60E00A83-ED1C-4CE8-96F5-AFC239F31C31}" type="slidenum">
              <a:rPr lang="ar-SA" altLang="en-US"/>
              <a:pPr/>
              <a:t>‹#›</a:t>
            </a:fld>
            <a:endParaRPr lang="en-US" altLang="en-US"/>
          </a:p>
        </p:txBody>
      </p:sp>
    </p:spTree>
    <p:extLst>
      <p:ext uri="{BB962C8B-B14F-4D97-AF65-F5344CB8AC3E}">
        <p14:creationId xmlns:p14="http://schemas.microsoft.com/office/powerpoint/2010/main" val="6207653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a:extLst>
              <a:ext uri="{FF2B5EF4-FFF2-40B4-BE49-F238E27FC236}">
                <a16:creationId xmlns:a16="http://schemas.microsoft.com/office/drawing/2014/main" id="{C93EB928-61F8-B7F0-32E7-8031484AAF6E}"/>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9">
            <a:extLst>
              <a:ext uri="{FF2B5EF4-FFF2-40B4-BE49-F238E27FC236}">
                <a16:creationId xmlns:a16="http://schemas.microsoft.com/office/drawing/2014/main" id="{394F08D9-69EE-1C0A-B539-2C05859353B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0">
            <a:extLst>
              <a:ext uri="{FF2B5EF4-FFF2-40B4-BE49-F238E27FC236}">
                <a16:creationId xmlns:a16="http://schemas.microsoft.com/office/drawing/2014/main" id="{AB9604CC-231C-475C-4F8F-CDA67EE968F5}"/>
              </a:ext>
            </a:extLst>
          </p:cNvPr>
          <p:cNvSpPr>
            <a:spLocks noGrp="1" noChangeArrowheads="1"/>
          </p:cNvSpPr>
          <p:nvPr>
            <p:ph type="sldNum" sz="quarter" idx="12"/>
          </p:nvPr>
        </p:nvSpPr>
        <p:spPr>
          <a:ln/>
        </p:spPr>
        <p:txBody>
          <a:bodyPr/>
          <a:lstStyle>
            <a:lvl1pPr>
              <a:defRPr/>
            </a:lvl1pPr>
          </a:lstStyle>
          <a:p>
            <a:fld id="{9DB0E21B-77A5-44BF-B6C1-33F9B1C0A1DB}" type="slidenum">
              <a:rPr lang="ar-SA" altLang="en-US"/>
              <a:pPr/>
              <a:t>‹#›</a:t>
            </a:fld>
            <a:endParaRPr lang="en-US" altLang="en-US"/>
          </a:p>
        </p:txBody>
      </p:sp>
    </p:spTree>
    <p:extLst>
      <p:ext uri="{BB962C8B-B14F-4D97-AF65-F5344CB8AC3E}">
        <p14:creationId xmlns:p14="http://schemas.microsoft.com/office/powerpoint/2010/main" val="117730613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a:extLst>
              <a:ext uri="{FF2B5EF4-FFF2-40B4-BE49-F238E27FC236}">
                <a16:creationId xmlns:a16="http://schemas.microsoft.com/office/drawing/2014/main" id="{4555675F-5C76-4AE0-CDD7-14DCE9FC6C8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9">
            <a:extLst>
              <a:ext uri="{FF2B5EF4-FFF2-40B4-BE49-F238E27FC236}">
                <a16:creationId xmlns:a16="http://schemas.microsoft.com/office/drawing/2014/main" id="{3283FA8A-2A3F-F97E-2624-823686747D0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0">
            <a:extLst>
              <a:ext uri="{FF2B5EF4-FFF2-40B4-BE49-F238E27FC236}">
                <a16:creationId xmlns:a16="http://schemas.microsoft.com/office/drawing/2014/main" id="{54353ED0-F1C8-C21F-5D0F-C04E61137F74}"/>
              </a:ext>
            </a:extLst>
          </p:cNvPr>
          <p:cNvSpPr>
            <a:spLocks noGrp="1" noChangeArrowheads="1"/>
          </p:cNvSpPr>
          <p:nvPr>
            <p:ph type="sldNum" sz="quarter" idx="12"/>
          </p:nvPr>
        </p:nvSpPr>
        <p:spPr>
          <a:ln/>
        </p:spPr>
        <p:txBody>
          <a:bodyPr/>
          <a:lstStyle>
            <a:lvl1pPr>
              <a:defRPr/>
            </a:lvl1pPr>
          </a:lstStyle>
          <a:p>
            <a:fld id="{17E316A8-6DFE-41BB-9BF4-A18E59DB16B5}" type="slidenum">
              <a:rPr lang="ar-SA" altLang="en-US"/>
              <a:pPr/>
              <a:t>‹#›</a:t>
            </a:fld>
            <a:endParaRPr lang="en-US" altLang="en-US"/>
          </a:p>
        </p:txBody>
      </p:sp>
    </p:spTree>
    <p:extLst>
      <p:ext uri="{BB962C8B-B14F-4D97-AF65-F5344CB8AC3E}">
        <p14:creationId xmlns:p14="http://schemas.microsoft.com/office/powerpoint/2010/main" val="159369666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68884" y="152400"/>
            <a:ext cx="2783416" cy="5943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1" y="152400"/>
            <a:ext cx="8151284" cy="5943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a:extLst>
              <a:ext uri="{FF2B5EF4-FFF2-40B4-BE49-F238E27FC236}">
                <a16:creationId xmlns:a16="http://schemas.microsoft.com/office/drawing/2014/main" id="{EF5C9E78-F992-FEA1-6D28-661136D70A1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9">
            <a:extLst>
              <a:ext uri="{FF2B5EF4-FFF2-40B4-BE49-F238E27FC236}">
                <a16:creationId xmlns:a16="http://schemas.microsoft.com/office/drawing/2014/main" id="{3C852BE4-A05F-39E6-A4A5-5DB63AC9E54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0">
            <a:extLst>
              <a:ext uri="{FF2B5EF4-FFF2-40B4-BE49-F238E27FC236}">
                <a16:creationId xmlns:a16="http://schemas.microsoft.com/office/drawing/2014/main" id="{3F9EA032-41AE-B55B-E1FB-F253FCC92A10}"/>
              </a:ext>
            </a:extLst>
          </p:cNvPr>
          <p:cNvSpPr>
            <a:spLocks noGrp="1" noChangeArrowheads="1"/>
          </p:cNvSpPr>
          <p:nvPr>
            <p:ph type="sldNum" sz="quarter" idx="12"/>
          </p:nvPr>
        </p:nvSpPr>
        <p:spPr>
          <a:ln/>
        </p:spPr>
        <p:txBody>
          <a:bodyPr/>
          <a:lstStyle>
            <a:lvl1pPr>
              <a:defRPr/>
            </a:lvl1pPr>
          </a:lstStyle>
          <a:p>
            <a:fld id="{6D5F2904-EAD0-4CA3-A350-EFA8CEBCB775}" type="slidenum">
              <a:rPr lang="ar-SA" altLang="en-US"/>
              <a:pPr/>
              <a:t>‹#›</a:t>
            </a:fld>
            <a:endParaRPr lang="en-US" altLang="en-US"/>
          </a:p>
        </p:txBody>
      </p:sp>
    </p:spTree>
    <p:extLst>
      <p:ext uri="{BB962C8B-B14F-4D97-AF65-F5344CB8AC3E}">
        <p14:creationId xmlns:p14="http://schemas.microsoft.com/office/powerpoint/2010/main" val="136143853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1AA6F344-EFE8-A8AF-6FD7-DBB0C233BE6D}"/>
              </a:ext>
            </a:extLst>
          </p:cNvPr>
          <p:cNvGrpSpPr>
            <a:grpSpLocks/>
          </p:cNvGrpSpPr>
          <p:nvPr/>
        </p:nvGrpSpPr>
        <p:grpSpPr bwMode="auto">
          <a:xfrm>
            <a:off x="0" y="0"/>
            <a:ext cx="12192000" cy="6858000"/>
            <a:chOff x="0" y="0"/>
            <a:chExt cx="5760" cy="4320"/>
          </a:xfrm>
        </p:grpSpPr>
        <p:sp>
          <p:nvSpPr>
            <p:cNvPr id="3" name="Rectangle 3">
              <a:extLst>
                <a:ext uri="{FF2B5EF4-FFF2-40B4-BE49-F238E27FC236}">
                  <a16:creationId xmlns:a16="http://schemas.microsoft.com/office/drawing/2014/main" id="{DCE23620-A437-536B-3A07-3D3B7BE04188}"/>
                </a:ext>
              </a:extLst>
            </p:cNvPr>
            <p:cNvSpPr>
              <a:spLocks noChangeArrowheads="1"/>
            </p:cNvSpPr>
            <p:nvPr/>
          </p:nvSpPr>
          <p:spPr bwMode="black">
            <a:xfrm>
              <a:off x="1008" y="0"/>
              <a:ext cx="4752" cy="43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4400">
                  <a:solidFill>
                    <a:schemeClr val="tx2"/>
                  </a:solidFill>
                  <a:latin typeface="Tahoma" panose="020B0604030504040204" pitchFamily="34" charset="0"/>
                </a:defRPr>
              </a:lvl1pPr>
              <a:lvl2pPr marL="742950" indent="-285750">
                <a:defRPr kumimoji="1" sz="4400">
                  <a:solidFill>
                    <a:schemeClr val="tx2"/>
                  </a:solidFill>
                  <a:latin typeface="Tahoma" panose="020B0604030504040204" pitchFamily="34" charset="0"/>
                </a:defRPr>
              </a:lvl2pPr>
              <a:lvl3pPr marL="1143000" indent="-228600">
                <a:defRPr kumimoji="1" sz="4400">
                  <a:solidFill>
                    <a:schemeClr val="tx2"/>
                  </a:solidFill>
                  <a:latin typeface="Tahoma" panose="020B0604030504040204" pitchFamily="34" charset="0"/>
                </a:defRPr>
              </a:lvl3pPr>
              <a:lvl4pPr marL="1600200" indent="-228600">
                <a:defRPr kumimoji="1" sz="4400">
                  <a:solidFill>
                    <a:schemeClr val="tx2"/>
                  </a:solidFill>
                  <a:latin typeface="Tahoma" panose="020B0604030504040204" pitchFamily="34" charset="0"/>
                </a:defRPr>
              </a:lvl4pPr>
              <a:lvl5pPr marL="2057400" indent="-228600">
                <a:defRPr kumimoji="1" sz="4400">
                  <a:solidFill>
                    <a:schemeClr val="tx2"/>
                  </a:solidFill>
                  <a:latin typeface="Tahoma" panose="020B0604030504040204" pitchFamily="34" charset="0"/>
                </a:defRPr>
              </a:lvl5pPr>
              <a:lvl6pPr marL="2514600" indent="-228600" algn="l" rtl="0" eaLnBrk="0" fontAlgn="base" hangingPunct="0">
                <a:spcBef>
                  <a:spcPct val="0"/>
                </a:spcBef>
                <a:spcAft>
                  <a:spcPct val="0"/>
                </a:spcAft>
                <a:defRPr kumimoji="1" sz="4400">
                  <a:solidFill>
                    <a:schemeClr val="tx2"/>
                  </a:solidFill>
                  <a:latin typeface="Tahoma" panose="020B0604030504040204" pitchFamily="34" charset="0"/>
                </a:defRPr>
              </a:lvl6pPr>
              <a:lvl7pPr marL="2971800" indent="-228600" algn="l" rtl="0" eaLnBrk="0" fontAlgn="base" hangingPunct="0">
                <a:spcBef>
                  <a:spcPct val="0"/>
                </a:spcBef>
                <a:spcAft>
                  <a:spcPct val="0"/>
                </a:spcAft>
                <a:defRPr kumimoji="1" sz="4400">
                  <a:solidFill>
                    <a:schemeClr val="tx2"/>
                  </a:solidFill>
                  <a:latin typeface="Tahoma" panose="020B0604030504040204" pitchFamily="34" charset="0"/>
                </a:defRPr>
              </a:lvl7pPr>
              <a:lvl8pPr marL="3429000" indent="-228600" algn="l" rtl="0" eaLnBrk="0" fontAlgn="base" hangingPunct="0">
                <a:spcBef>
                  <a:spcPct val="0"/>
                </a:spcBef>
                <a:spcAft>
                  <a:spcPct val="0"/>
                </a:spcAft>
                <a:defRPr kumimoji="1" sz="4400">
                  <a:solidFill>
                    <a:schemeClr val="tx2"/>
                  </a:solidFill>
                  <a:latin typeface="Tahoma" panose="020B0604030504040204" pitchFamily="34" charset="0"/>
                </a:defRPr>
              </a:lvl8pPr>
              <a:lvl9pPr marL="3886200" indent="-228600" algn="l" rtl="0" eaLnBrk="0" fontAlgn="base" hangingPunct="0">
                <a:spcBef>
                  <a:spcPct val="0"/>
                </a:spcBef>
                <a:spcAft>
                  <a:spcPct val="0"/>
                </a:spcAft>
                <a:defRPr kumimoji="1" sz="4400">
                  <a:solidFill>
                    <a:schemeClr val="tx2"/>
                  </a:solidFill>
                  <a:latin typeface="Tahoma" panose="020B0604030504040204" pitchFamily="34" charset="0"/>
                </a:defRPr>
              </a:lvl9pPr>
            </a:lstStyle>
            <a:p>
              <a:endParaRPr lang="en-US" altLang="ar-JO" sz="4400"/>
            </a:p>
          </p:txBody>
        </p:sp>
        <p:sp>
          <p:nvSpPr>
            <p:cNvPr id="4" name="Rectangle 4">
              <a:extLst>
                <a:ext uri="{FF2B5EF4-FFF2-40B4-BE49-F238E27FC236}">
                  <a16:creationId xmlns:a16="http://schemas.microsoft.com/office/drawing/2014/main" id="{E5CE947D-C5F2-219A-4423-2812E36A0062}"/>
                </a:ext>
              </a:extLst>
            </p:cNvPr>
            <p:cNvSpPr>
              <a:spLocks noChangeArrowheads="1"/>
            </p:cNvSpPr>
            <p:nvPr/>
          </p:nvSpPr>
          <p:spPr bwMode="ltGray">
            <a:xfrm>
              <a:off x="0" y="0"/>
              <a:ext cx="1008" cy="432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4400">
                  <a:solidFill>
                    <a:schemeClr val="tx2"/>
                  </a:solidFill>
                  <a:latin typeface="Tahoma" panose="020B0604030504040204" pitchFamily="34" charset="0"/>
                </a:defRPr>
              </a:lvl1pPr>
              <a:lvl2pPr marL="742950" indent="-285750">
                <a:defRPr kumimoji="1" sz="4400">
                  <a:solidFill>
                    <a:schemeClr val="tx2"/>
                  </a:solidFill>
                  <a:latin typeface="Tahoma" panose="020B0604030504040204" pitchFamily="34" charset="0"/>
                </a:defRPr>
              </a:lvl2pPr>
              <a:lvl3pPr marL="1143000" indent="-228600">
                <a:defRPr kumimoji="1" sz="4400">
                  <a:solidFill>
                    <a:schemeClr val="tx2"/>
                  </a:solidFill>
                  <a:latin typeface="Tahoma" panose="020B0604030504040204" pitchFamily="34" charset="0"/>
                </a:defRPr>
              </a:lvl3pPr>
              <a:lvl4pPr marL="1600200" indent="-228600">
                <a:defRPr kumimoji="1" sz="4400">
                  <a:solidFill>
                    <a:schemeClr val="tx2"/>
                  </a:solidFill>
                  <a:latin typeface="Tahoma" panose="020B0604030504040204" pitchFamily="34" charset="0"/>
                </a:defRPr>
              </a:lvl4pPr>
              <a:lvl5pPr marL="2057400" indent="-228600">
                <a:defRPr kumimoji="1" sz="4400">
                  <a:solidFill>
                    <a:schemeClr val="tx2"/>
                  </a:solidFill>
                  <a:latin typeface="Tahoma" panose="020B0604030504040204" pitchFamily="34" charset="0"/>
                </a:defRPr>
              </a:lvl5pPr>
              <a:lvl6pPr marL="2514600" indent="-228600" algn="l" rtl="0" eaLnBrk="0" fontAlgn="base" hangingPunct="0">
                <a:spcBef>
                  <a:spcPct val="0"/>
                </a:spcBef>
                <a:spcAft>
                  <a:spcPct val="0"/>
                </a:spcAft>
                <a:defRPr kumimoji="1" sz="4400">
                  <a:solidFill>
                    <a:schemeClr val="tx2"/>
                  </a:solidFill>
                  <a:latin typeface="Tahoma" panose="020B0604030504040204" pitchFamily="34" charset="0"/>
                </a:defRPr>
              </a:lvl6pPr>
              <a:lvl7pPr marL="2971800" indent="-228600" algn="l" rtl="0" eaLnBrk="0" fontAlgn="base" hangingPunct="0">
                <a:spcBef>
                  <a:spcPct val="0"/>
                </a:spcBef>
                <a:spcAft>
                  <a:spcPct val="0"/>
                </a:spcAft>
                <a:defRPr kumimoji="1" sz="4400">
                  <a:solidFill>
                    <a:schemeClr val="tx2"/>
                  </a:solidFill>
                  <a:latin typeface="Tahoma" panose="020B0604030504040204" pitchFamily="34" charset="0"/>
                </a:defRPr>
              </a:lvl7pPr>
              <a:lvl8pPr marL="3429000" indent="-228600" algn="l" rtl="0" eaLnBrk="0" fontAlgn="base" hangingPunct="0">
                <a:spcBef>
                  <a:spcPct val="0"/>
                </a:spcBef>
                <a:spcAft>
                  <a:spcPct val="0"/>
                </a:spcAft>
                <a:defRPr kumimoji="1" sz="4400">
                  <a:solidFill>
                    <a:schemeClr val="tx2"/>
                  </a:solidFill>
                  <a:latin typeface="Tahoma" panose="020B0604030504040204" pitchFamily="34" charset="0"/>
                </a:defRPr>
              </a:lvl8pPr>
              <a:lvl9pPr marL="3886200" indent="-228600" algn="l" rtl="0" eaLnBrk="0" fontAlgn="base" hangingPunct="0">
                <a:spcBef>
                  <a:spcPct val="0"/>
                </a:spcBef>
                <a:spcAft>
                  <a:spcPct val="0"/>
                </a:spcAft>
                <a:defRPr kumimoji="1" sz="4400">
                  <a:solidFill>
                    <a:schemeClr val="tx2"/>
                  </a:solidFill>
                  <a:latin typeface="Tahoma" panose="020B0604030504040204" pitchFamily="34" charset="0"/>
                </a:defRPr>
              </a:lvl9pPr>
            </a:lstStyle>
            <a:p>
              <a:pPr algn="ctr" rtl="1"/>
              <a:endParaRPr kumimoji="0" lang="en-US" altLang="ar-JO" sz="2400">
                <a:latin typeface="Times New Roman" panose="02020603050405020304" pitchFamily="18" charset="0"/>
              </a:endParaRPr>
            </a:p>
          </p:txBody>
        </p:sp>
        <p:sp>
          <p:nvSpPr>
            <p:cNvPr id="5" name="Freeform 5">
              <a:extLst>
                <a:ext uri="{FF2B5EF4-FFF2-40B4-BE49-F238E27FC236}">
                  <a16:creationId xmlns:a16="http://schemas.microsoft.com/office/drawing/2014/main" id="{D310741B-171D-14C9-FBC2-734F72669021}"/>
                </a:ext>
              </a:extLst>
            </p:cNvPr>
            <p:cNvSpPr>
              <a:spLocks/>
            </p:cNvSpPr>
            <p:nvPr/>
          </p:nvSpPr>
          <p:spPr bwMode="ltGray">
            <a:xfrm>
              <a:off x="0" y="0"/>
              <a:ext cx="5760" cy="2400"/>
            </a:xfrm>
            <a:custGeom>
              <a:avLst/>
              <a:gdLst>
                <a:gd name="T0" fmla="*/ 0 w 5760"/>
                <a:gd name="T1" fmla="*/ 1200 h 2400"/>
                <a:gd name="T2" fmla="*/ 1008 w 5760"/>
                <a:gd name="T3" fmla="*/ 2400 h 2400"/>
                <a:gd name="T4" fmla="*/ 5760 w 5760"/>
                <a:gd name="T5" fmla="*/ 1536 h 2400"/>
                <a:gd name="T6" fmla="*/ 5760 w 5760"/>
                <a:gd name="T7" fmla="*/ 0 h 2400"/>
                <a:gd name="T8" fmla="*/ 0 w 5760"/>
                <a:gd name="T9" fmla="*/ 0 h 2400"/>
                <a:gd name="T10" fmla="*/ 0 w 5760"/>
                <a:gd name="T11" fmla="*/ 1200 h 24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60" h="2400">
                  <a:moveTo>
                    <a:pt x="0" y="1200"/>
                  </a:moveTo>
                  <a:lnTo>
                    <a:pt x="1008" y="2400"/>
                  </a:lnTo>
                  <a:lnTo>
                    <a:pt x="5760" y="1536"/>
                  </a:lnTo>
                  <a:lnTo>
                    <a:pt x="5760" y="0"/>
                  </a:lnTo>
                  <a:lnTo>
                    <a:pt x="0" y="0"/>
                  </a:lnTo>
                  <a:lnTo>
                    <a:pt x="0" y="120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ar-JO" sz="1800"/>
            </a:p>
          </p:txBody>
        </p:sp>
      </p:grpSp>
      <p:sp>
        <p:nvSpPr>
          <p:cNvPr id="137222" name="Rectangle 6"/>
          <p:cNvSpPr>
            <a:spLocks noGrp="1" noChangeArrowheads="1"/>
          </p:cNvSpPr>
          <p:nvPr>
            <p:ph type="ctrTitle"/>
          </p:nvPr>
        </p:nvSpPr>
        <p:spPr>
          <a:xfrm>
            <a:off x="914400" y="1447800"/>
            <a:ext cx="10363200" cy="1143000"/>
          </a:xfrm>
        </p:spPr>
        <p:txBody>
          <a:bodyPr/>
          <a:lstStyle>
            <a:lvl1pPr>
              <a:defRPr/>
            </a:lvl1pPr>
          </a:lstStyle>
          <a:p>
            <a:r>
              <a:rPr lang="en-US"/>
              <a:t>Click to edit Master title style</a:t>
            </a:r>
          </a:p>
        </p:txBody>
      </p:sp>
      <p:sp>
        <p:nvSpPr>
          <p:cNvPr id="137223" name="Rectangle 7"/>
          <p:cNvSpPr>
            <a:spLocks noGrp="1" noChangeArrowheads="1"/>
          </p:cNvSpPr>
          <p:nvPr>
            <p:ph type="subTitle" idx="1"/>
          </p:nvPr>
        </p:nvSpPr>
        <p:spPr>
          <a:xfrm>
            <a:off x="2743200" y="3886200"/>
            <a:ext cx="8534400" cy="1752600"/>
          </a:xfrm>
        </p:spPr>
        <p:txBody>
          <a:bodyPr/>
          <a:lstStyle>
            <a:lvl1pPr marL="0" indent="0">
              <a:buFontTx/>
              <a:buNone/>
              <a:defRPr/>
            </a:lvl1pPr>
          </a:lstStyle>
          <a:p>
            <a:r>
              <a:rPr lang="en-US"/>
              <a:t>Click to edit Master subtitle style</a:t>
            </a:r>
          </a:p>
        </p:txBody>
      </p:sp>
      <p:sp>
        <p:nvSpPr>
          <p:cNvPr id="6" name="Rectangle 8">
            <a:extLst>
              <a:ext uri="{FF2B5EF4-FFF2-40B4-BE49-F238E27FC236}">
                <a16:creationId xmlns:a16="http://schemas.microsoft.com/office/drawing/2014/main" id="{18163363-583B-5582-94C5-274585B4AED1}"/>
              </a:ext>
            </a:extLst>
          </p:cNvPr>
          <p:cNvSpPr>
            <a:spLocks noGrp="1" noChangeArrowheads="1"/>
          </p:cNvSpPr>
          <p:nvPr>
            <p:ph type="dt" sz="half" idx="10"/>
          </p:nvPr>
        </p:nvSpPr>
        <p:spPr>
          <a:xfrm>
            <a:off x="2235200" y="6400800"/>
            <a:ext cx="2540000" cy="457200"/>
          </a:xfrm>
        </p:spPr>
        <p:txBody>
          <a:bodyPr/>
          <a:lstStyle>
            <a:lvl1pPr>
              <a:defRPr>
                <a:solidFill>
                  <a:srgbClr val="808080"/>
                </a:solidFill>
              </a:defRPr>
            </a:lvl1pPr>
          </a:lstStyle>
          <a:p>
            <a:pPr>
              <a:defRPr/>
            </a:pPr>
            <a:endParaRPr lang="en-US"/>
          </a:p>
        </p:txBody>
      </p:sp>
      <p:sp>
        <p:nvSpPr>
          <p:cNvPr id="7" name="Rectangle 9">
            <a:extLst>
              <a:ext uri="{FF2B5EF4-FFF2-40B4-BE49-F238E27FC236}">
                <a16:creationId xmlns:a16="http://schemas.microsoft.com/office/drawing/2014/main" id="{9E9DF0F2-0A6F-3E36-B9F8-F9BC3A036DD3}"/>
              </a:ext>
            </a:extLst>
          </p:cNvPr>
          <p:cNvSpPr>
            <a:spLocks noGrp="1" noChangeArrowheads="1"/>
          </p:cNvSpPr>
          <p:nvPr>
            <p:ph type="ftr" sz="quarter" idx="11"/>
          </p:nvPr>
        </p:nvSpPr>
        <p:spPr>
          <a:xfrm>
            <a:off x="5283200" y="6400800"/>
            <a:ext cx="3860800" cy="457200"/>
          </a:xfrm>
        </p:spPr>
        <p:txBody>
          <a:bodyPr/>
          <a:lstStyle>
            <a:lvl1pPr>
              <a:defRPr>
                <a:solidFill>
                  <a:srgbClr val="808080"/>
                </a:solidFill>
              </a:defRPr>
            </a:lvl1pPr>
          </a:lstStyle>
          <a:p>
            <a:pPr>
              <a:defRPr/>
            </a:pPr>
            <a:endParaRPr lang="en-US"/>
          </a:p>
        </p:txBody>
      </p:sp>
      <p:sp>
        <p:nvSpPr>
          <p:cNvPr id="8" name="Rectangle 10">
            <a:extLst>
              <a:ext uri="{FF2B5EF4-FFF2-40B4-BE49-F238E27FC236}">
                <a16:creationId xmlns:a16="http://schemas.microsoft.com/office/drawing/2014/main" id="{48549242-D38F-7EBE-1DCC-8A7BA34EFDB8}"/>
              </a:ext>
            </a:extLst>
          </p:cNvPr>
          <p:cNvSpPr>
            <a:spLocks noGrp="1" noChangeArrowheads="1"/>
          </p:cNvSpPr>
          <p:nvPr>
            <p:ph type="sldNum" sz="quarter" idx="12"/>
          </p:nvPr>
        </p:nvSpPr>
        <p:spPr>
          <a:xfrm>
            <a:off x="9652000" y="6400800"/>
            <a:ext cx="2540000" cy="457200"/>
          </a:xfrm>
        </p:spPr>
        <p:txBody>
          <a:bodyPr/>
          <a:lstStyle>
            <a:lvl1pPr>
              <a:defRPr>
                <a:solidFill>
                  <a:srgbClr val="808080"/>
                </a:solidFill>
              </a:defRPr>
            </a:lvl1pPr>
          </a:lstStyle>
          <a:p>
            <a:fld id="{08DF3E51-8CFA-4F4B-A2E5-B6343AACF416}" type="slidenum">
              <a:rPr lang="ar-SA" altLang="en-US"/>
              <a:pPr/>
              <a:t>‹#›</a:t>
            </a:fld>
            <a:endParaRPr lang="en-US" altLang="en-US"/>
          </a:p>
        </p:txBody>
      </p:sp>
    </p:spTree>
    <p:extLst>
      <p:ext uri="{BB962C8B-B14F-4D97-AF65-F5344CB8AC3E}">
        <p14:creationId xmlns:p14="http://schemas.microsoft.com/office/powerpoint/2010/main" val="216677543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a:extLst>
              <a:ext uri="{FF2B5EF4-FFF2-40B4-BE49-F238E27FC236}">
                <a16:creationId xmlns:a16="http://schemas.microsoft.com/office/drawing/2014/main" id="{C866FB85-E4FE-698F-E13C-45E7256AA8B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9">
            <a:extLst>
              <a:ext uri="{FF2B5EF4-FFF2-40B4-BE49-F238E27FC236}">
                <a16:creationId xmlns:a16="http://schemas.microsoft.com/office/drawing/2014/main" id="{9A7CAF56-BDDD-7475-3389-D86CB264D8C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0">
            <a:extLst>
              <a:ext uri="{FF2B5EF4-FFF2-40B4-BE49-F238E27FC236}">
                <a16:creationId xmlns:a16="http://schemas.microsoft.com/office/drawing/2014/main" id="{32D827C2-42CA-272D-1D8B-D49F405C60C6}"/>
              </a:ext>
            </a:extLst>
          </p:cNvPr>
          <p:cNvSpPr>
            <a:spLocks noGrp="1" noChangeArrowheads="1"/>
          </p:cNvSpPr>
          <p:nvPr>
            <p:ph type="sldNum" sz="quarter" idx="12"/>
          </p:nvPr>
        </p:nvSpPr>
        <p:spPr>
          <a:ln/>
        </p:spPr>
        <p:txBody>
          <a:bodyPr/>
          <a:lstStyle>
            <a:lvl1pPr>
              <a:defRPr/>
            </a:lvl1pPr>
          </a:lstStyle>
          <a:p>
            <a:fld id="{0C36ABFC-0D19-4F3B-8E75-DA155DD54BFA}" type="slidenum">
              <a:rPr lang="ar-SA" altLang="en-US"/>
              <a:pPr/>
              <a:t>‹#›</a:t>
            </a:fld>
            <a:endParaRPr lang="en-US" altLang="en-US"/>
          </a:p>
        </p:txBody>
      </p:sp>
    </p:spTree>
    <p:extLst>
      <p:ext uri="{BB962C8B-B14F-4D97-AF65-F5344CB8AC3E}">
        <p14:creationId xmlns:p14="http://schemas.microsoft.com/office/powerpoint/2010/main" val="62458960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8">
            <a:extLst>
              <a:ext uri="{FF2B5EF4-FFF2-40B4-BE49-F238E27FC236}">
                <a16:creationId xmlns:a16="http://schemas.microsoft.com/office/drawing/2014/main" id="{D576957D-9786-C4D3-EB38-D5882A26C11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9">
            <a:extLst>
              <a:ext uri="{FF2B5EF4-FFF2-40B4-BE49-F238E27FC236}">
                <a16:creationId xmlns:a16="http://schemas.microsoft.com/office/drawing/2014/main" id="{84B3A181-357D-D452-D2F0-3683C250E8E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0">
            <a:extLst>
              <a:ext uri="{FF2B5EF4-FFF2-40B4-BE49-F238E27FC236}">
                <a16:creationId xmlns:a16="http://schemas.microsoft.com/office/drawing/2014/main" id="{D6196D8F-CB3F-EA16-47A7-A4B58F03F400}"/>
              </a:ext>
            </a:extLst>
          </p:cNvPr>
          <p:cNvSpPr>
            <a:spLocks noGrp="1" noChangeArrowheads="1"/>
          </p:cNvSpPr>
          <p:nvPr>
            <p:ph type="sldNum" sz="quarter" idx="12"/>
          </p:nvPr>
        </p:nvSpPr>
        <p:spPr>
          <a:ln/>
        </p:spPr>
        <p:txBody>
          <a:bodyPr/>
          <a:lstStyle>
            <a:lvl1pPr>
              <a:defRPr/>
            </a:lvl1pPr>
          </a:lstStyle>
          <a:p>
            <a:fld id="{1A04C2F0-31B4-41C4-8AB2-8C2A06F22DFC}" type="slidenum">
              <a:rPr lang="ar-SA" altLang="en-US"/>
              <a:pPr/>
              <a:t>‹#›</a:t>
            </a:fld>
            <a:endParaRPr lang="en-US" altLang="en-US"/>
          </a:p>
        </p:txBody>
      </p:sp>
    </p:spTree>
    <p:extLst>
      <p:ext uri="{BB962C8B-B14F-4D97-AF65-F5344CB8AC3E}">
        <p14:creationId xmlns:p14="http://schemas.microsoft.com/office/powerpoint/2010/main" val="299998340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891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9723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8">
            <a:extLst>
              <a:ext uri="{FF2B5EF4-FFF2-40B4-BE49-F238E27FC236}">
                <a16:creationId xmlns:a16="http://schemas.microsoft.com/office/drawing/2014/main" id="{6318C928-5D7B-EB61-5695-ED98D75055EB}"/>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9">
            <a:extLst>
              <a:ext uri="{FF2B5EF4-FFF2-40B4-BE49-F238E27FC236}">
                <a16:creationId xmlns:a16="http://schemas.microsoft.com/office/drawing/2014/main" id="{D28E186E-1EF2-44B6-8455-571FEC4BB64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0">
            <a:extLst>
              <a:ext uri="{FF2B5EF4-FFF2-40B4-BE49-F238E27FC236}">
                <a16:creationId xmlns:a16="http://schemas.microsoft.com/office/drawing/2014/main" id="{21175BEF-DBD9-A781-AC4B-EBA85A6B3691}"/>
              </a:ext>
            </a:extLst>
          </p:cNvPr>
          <p:cNvSpPr>
            <a:spLocks noGrp="1" noChangeArrowheads="1"/>
          </p:cNvSpPr>
          <p:nvPr>
            <p:ph type="sldNum" sz="quarter" idx="12"/>
          </p:nvPr>
        </p:nvSpPr>
        <p:spPr>
          <a:ln/>
        </p:spPr>
        <p:txBody>
          <a:bodyPr/>
          <a:lstStyle>
            <a:lvl1pPr>
              <a:defRPr/>
            </a:lvl1pPr>
          </a:lstStyle>
          <a:p>
            <a:fld id="{325AA406-0D9E-48E2-AFF6-6A483B5686EF}" type="slidenum">
              <a:rPr lang="ar-SA" altLang="en-US"/>
              <a:pPr/>
              <a:t>‹#›</a:t>
            </a:fld>
            <a:endParaRPr lang="en-US" altLang="en-US"/>
          </a:p>
        </p:txBody>
      </p:sp>
    </p:spTree>
    <p:extLst>
      <p:ext uri="{BB962C8B-B14F-4D97-AF65-F5344CB8AC3E}">
        <p14:creationId xmlns:p14="http://schemas.microsoft.com/office/powerpoint/2010/main" val="370358718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8">
            <a:extLst>
              <a:ext uri="{FF2B5EF4-FFF2-40B4-BE49-F238E27FC236}">
                <a16:creationId xmlns:a16="http://schemas.microsoft.com/office/drawing/2014/main" id="{F63ABDED-2EB3-0E6F-0DF5-265E8E3B9319}"/>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9">
            <a:extLst>
              <a:ext uri="{FF2B5EF4-FFF2-40B4-BE49-F238E27FC236}">
                <a16:creationId xmlns:a16="http://schemas.microsoft.com/office/drawing/2014/main" id="{4EB0F970-9C1D-3BFA-AC32-57E1F24978D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10">
            <a:extLst>
              <a:ext uri="{FF2B5EF4-FFF2-40B4-BE49-F238E27FC236}">
                <a16:creationId xmlns:a16="http://schemas.microsoft.com/office/drawing/2014/main" id="{3E344C0C-61F6-0948-50EA-B4B8F9333C6A}"/>
              </a:ext>
            </a:extLst>
          </p:cNvPr>
          <p:cNvSpPr>
            <a:spLocks noGrp="1" noChangeArrowheads="1"/>
          </p:cNvSpPr>
          <p:nvPr>
            <p:ph type="sldNum" sz="quarter" idx="12"/>
          </p:nvPr>
        </p:nvSpPr>
        <p:spPr>
          <a:ln/>
        </p:spPr>
        <p:txBody>
          <a:bodyPr/>
          <a:lstStyle>
            <a:lvl1pPr>
              <a:defRPr/>
            </a:lvl1pPr>
          </a:lstStyle>
          <a:p>
            <a:fld id="{C99F4928-678B-468A-A593-8674DBF5741D}" type="slidenum">
              <a:rPr lang="ar-SA" altLang="en-US"/>
              <a:pPr/>
              <a:t>‹#›</a:t>
            </a:fld>
            <a:endParaRPr lang="en-US" altLang="en-US"/>
          </a:p>
        </p:txBody>
      </p:sp>
    </p:spTree>
    <p:extLst>
      <p:ext uri="{BB962C8B-B14F-4D97-AF65-F5344CB8AC3E}">
        <p14:creationId xmlns:p14="http://schemas.microsoft.com/office/powerpoint/2010/main" val="1967953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BF8FC21E-7A68-63BB-A4AE-3F2D6A932795}"/>
              </a:ext>
            </a:extLst>
          </p:cNvPr>
          <p:cNvSpPr>
            <a:spLocks noGrp="1"/>
          </p:cNvSpPr>
          <p:nvPr>
            <p:ph type="title"/>
          </p:nvPr>
        </p:nvSpPr>
        <p:spPr>
          <a:xfrm>
            <a:off x="839788" y="365125"/>
            <a:ext cx="10515600" cy="1325563"/>
          </a:xfrm>
        </p:spPr>
        <p:txBody>
          <a:bodyPr/>
          <a:lstStyle/>
          <a:p>
            <a:r>
              <a:rPr lang="ar-SA"/>
              <a:t>انقر لتحرير نمط عنوان الشكل الرئيسي</a:t>
            </a:r>
            <a:endParaRPr lang="ar-JO"/>
          </a:p>
        </p:txBody>
      </p:sp>
      <p:sp>
        <p:nvSpPr>
          <p:cNvPr id="3" name="عنصر نائب للنص 2">
            <a:extLst>
              <a:ext uri="{FF2B5EF4-FFF2-40B4-BE49-F238E27FC236}">
                <a16:creationId xmlns:a16="http://schemas.microsoft.com/office/drawing/2014/main" id="{AA2DDD25-D5F6-5B97-0279-5599BF8945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عنصر نائب للمحتوى 3">
            <a:extLst>
              <a:ext uri="{FF2B5EF4-FFF2-40B4-BE49-F238E27FC236}">
                <a16:creationId xmlns:a16="http://schemas.microsoft.com/office/drawing/2014/main" id="{8B06AF70-32C5-EEE2-2420-AAD05A9C0054}"/>
              </a:ext>
            </a:extLst>
          </p:cNvPr>
          <p:cNvSpPr>
            <a:spLocks noGrp="1"/>
          </p:cNvSpPr>
          <p:nvPr>
            <p:ph sz="half" idx="2"/>
          </p:nvPr>
        </p:nvSpPr>
        <p:spPr>
          <a:xfrm>
            <a:off x="839788" y="2505075"/>
            <a:ext cx="5157787" cy="368458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JO"/>
          </a:p>
        </p:txBody>
      </p:sp>
      <p:sp>
        <p:nvSpPr>
          <p:cNvPr id="5" name="عنصر نائب للنص 4">
            <a:extLst>
              <a:ext uri="{FF2B5EF4-FFF2-40B4-BE49-F238E27FC236}">
                <a16:creationId xmlns:a16="http://schemas.microsoft.com/office/drawing/2014/main" id="{E38E438F-B412-A0C0-257C-ADA1EB9FFB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عنصر نائب للمحتوى 5">
            <a:extLst>
              <a:ext uri="{FF2B5EF4-FFF2-40B4-BE49-F238E27FC236}">
                <a16:creationId xmlns:a16="http://schemas.microsoft.com/office/drawing/2014/main" id="{DABE6E88-A040-3B63-3514-785998BF683A}"/>
              </a:ext>
            </a:extLst>
          </p:cNvPr>
          <p:cNvSpPr>
            <a:spLocks noGrp="1"/>
          </p:cNvSpPr>
          <p:nvPr>
            <p:ph sz="quarter" idx="4"/>
          </p:nvPr>
        </p:nvSpPr>
        <p:spPr>
          <a:xfrm>
            <a:off x="6172200" y="2505075"/>
            <a:ext cx="5183188" cy="368458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JO"/>
          </a:p>
        </p:txBody>
      </p:sp>
      <p:sp>
        <p:nvSpPr>
          <p:cNvPr id="7" name="عنصر نائب للتاريخ 6">
            <a:extLst>
              <a:ext uri="{FF2B5EF4-FFF2-40B4-BE49-F238E27FC236}">
                <a16:creationId xmlns:a16="http://schemas.microsoft.com/office/drawing/2014/main" id="{0BFFAD70-2D63-F983-BD3E-69B5711A8BF2}"/>
              </a:ext>
            </a:extLst>
          </p:cNvPr>
          <p:cNvSpPr>
            <a:spLocks noGrp="1"/>
          </p:cNvSpPr>
          <p:nvPr>
            <p:ph type="dt" sz="half" idx="10"/>
          </p:nvPr>
        </p:nvSpPr>
        <p:spPr/>
        <p:txBody>
          <a:bodyPr/>
          <a:lstStyle/>
          <a:p>
            <a:fld id="{638BADB8-762C-431E-9A6D-9A86953AB9E6}" type="datetimeFigureOut">
              <a:rPr lang="ar-JO" smtClean="0"/>
              <a:t>16/01/1446</a:t>
            </a:fld>
            <a:endParaRPr lang="ar-JO"/>
          </a:p>
        </p:txBody>
      </p:sp>
      <p:sp>
        <p:nvSpPr>
          <p:cNvPr id="8" name="عنصر نائب للتذييل 7">
            <a:extLst>
              <a:ext uri="{FF2B5EF4-FFF2-40B4-BE49-F238E27FC236}">
                <a16:creationId xmlns:a16="http://schemas.microsoft.com/office/drawing/2014/main" id="{FCA54F2C-4950-0BF2-BA69-10077646A8A9}"/>
              </a:ext>
            </a:extLst>
          </p:cNvPr>
          <p:cNvSpPr>
            <a:spLocks noGrp="1"/>
          </p:cNvSpPr>
          <p:nvPr>
            <p:ph type="ftr" sz="quarter" idx="11"/>
          </p:nvPr>
        </p:nvSpPr>
        <p:spPr/>
        <p:txBody>
          <a:bodyPr/>
          <a:lstStyle/>
          <a:p>
            <a:endParaRPr lang="ar-JO"/>
          </a:p>
        </p:txBody>
      </p:sp>
      <p:sp>
        <p:nvSpPr>
          <p:cNvPr id="9" name="عنصر نائب لرقم الشريحة 8">
            <a:extLst>
              <a:ext uri="{FF2B5EF4-FFF2-40B4-BE49-F238E27FC236}">
                <a16:creationId xmlns:a16="http://schemas.microsoft.com/office/drawing/2014/main" id="{8F066136-F38C-30ED-5605-8DB2A706A56E}"/>
              </a:ext>
            </a:extLst>
          </p:cNvPr>
          <p:cNvSpPr>
            <a:spLocks noGrp="1"/>
          </p:cNvSpPr>
          <p:nvPr>
            <p:ph type="sldNum" sz="quarter" idx="12"/>
          </p:nvPr>
        </p:nvSpPr>
        <p:spPr/>
        <p:txBody>
          <a:bodyPr/>
          <a:lstStyle/>
          <a:p>
            <a:fld id="{BBB24D4D-D099-4177-940B-45728B487848}" type="slidenum">
              <a:rPr lang="ar-JO" smtClean="0"/>
              <a:t>‹#›</a:t>
            </a:fld>
            <a:endParaRPr lang="ar-JO"/>
          </a:p>
        </p:txBody>
      </p:sp>
    </p:spTree>
    <p:extLst>
      <p:ext uri="{BB962C8B-B14F-4D97-AF65-F5344CB8AC3E}">
        <p14:creationId xmlns:p14="http://schemas.microsoft.com/office/powerpoint/2010/main" val="29971305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
            <a:extLst>
              <a:ext uri="{FF2B5EF4-FFF2-40B4-BE49-F238E27FC236}">
                <a16:creationId xmlns:a16="http://schemas.microsoft.com/office/drawing/2014/main" id="{34B75EBE-2796-B36F-38EB-C3B4767248DE}"/>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9">
            <a:extLst>
              <a:ext uri="{FF2B5EF4-FFF2-40B4-BE49-F238E27FC236}">
                <a16:creationId xmlns:a16="http://schemas.microsoft.com/office/drawing/2014/main" id="{37A0C04F-6583-A47E-80E5-238ED1EEA2C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10">
            <a:extLst>
              <a:ext uri="{FF2B5EF4-FFF2-40B4-BE49-F238E27FC236}">
                <a16:creationId xmlns:a16="http://schemas.microsoft.com/office/drawing/2014/main" id="{E45B1A20-A068-5BEB-81DC-17FF1FFB197E}"/>
              </a:ext>
            </a:extLst>
          </p:cNvPr>
          <p:cNvSpPr>
            <a:spLocks noGrp="1" noChangeArrowheads="1"/>
          </p:cNvSpPr>
          <p:nvPr>
            <p:ph type="sldNum" sz="quarter" idx="12"/>
          </p:nvPr>
        </p:nvSpPr>
        <p:spPr>
          <a:ln/>
        </p:spPr>
        <p:txBody>
          <a:bodyPr/>
          <a:lstStyle>
            <a:lvl1pPr>
              <a:defRPr/>
            </a:lvl1pPr>
          </a:lstStyle>
          <a:p>
            <a:fld id="{2A3EE6CB-B48A-4734-A847-2C8BB9986926}" type="slidenum">
              <a:rPr lang="ar-SA" altLang="en-US"/>
              <a:pPr/>
              <a:t>‹#›</a:t>
            </a:fld>
            <a:endParaRPr lang="en-US" altLang="en-US"/>
          </a:p>
        </p:txBody>
      </p:sp>
    </p:spTree>
    <p:extLst>
      <p:ext uri="{BB962C8B-B14F-4D97-AF65-F5344CB8AC3E}">
        <p14:creationId xmlns:p14="http://schemas.microsoft.com/office/powerpoint/2010/main" val="173652652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21054ED9-1288-1C24-1E15-6163B152D62A}"/>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9">
            <a:extLst>
              <a:ext uri="{FF2B5EF4-FFF2-40B4-BE49-F238E27FC236}">
                <a16:creationId xmlns:a16="http://schemas.microsoft.com/office/drawing/2014/main" id="{9687C175-C115-265E-4989-12023A232F1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10">
            <a:extLst>
              <a:ext uri="{FF2B5EF4-FFF2-40B4-BE49-F238E27FC236}">
                <a16:creationId xmlns:a16="http://schemas.microsoft.com/office/drawing/2014/main" id="{E14FF55F-6FEA-8ECC-DA78-D60C2A463920}"/>
              </a:ext>
            </a:extLst>
          </p:cNvPr>
          <p:cNvSpPr>
            <a:spLocks noGrp="1" noChangeArrowheads="1"/>
          </p:cNvSpPr>
          <p:nvPr>
            <p:ph type="sldNum" sz="quarter" idx="12"/>
          </p:nvPr>
        </p:nvSpPr>
        <p:spPr>
          <a:ln/>
        </p:spPr>
        <p:txBody>
          <a:bodyPr/>
          <a:lstStyle>
            <a:lvl1pPr>
              <a:defRPr/>
            </a:lvl1pPr>
          </a:lstStyle>
          <a:p>
            <a:fld id="{164D7AB8-C3C4-4CC2-AB6B-88AADA4D4E07}" type="slidenum">
              <a:rPr lang="ar-SA" altLang="en-US"/>
              <a:pPr/>
              <a:t>‹#›</a:t>
            </a:fld>
            <a:endParaRPr lang="en-US" altLang="en-US"/>
          </a:p>
        </p:txBody>
      </p:sp>
    </p:spTree>
    <p:extLst>
      <p:ext uri="{BB962C8B-B14F-4D97-AF65-F5344CB8AC3E}">
        <p14:creationId xmlns:p14="http://schemas.microsoft.com/office/powerpoint/2010/main" val="109038224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a:extLst>
              <a:ext uri="{FF2B5EF4-FFF2-40B4-BE49-F238E27FC236}">
                <a16:creationId xmlns:a16="http://schemas.microsoft.com/office/drawing/2014/main" id="{2A20FAEA-58F2-ECC4-2066-0398A4567188}"/>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9">
            <a:extLst>
              <a:ext uri="{FF2B5EF4-FFF2-40B4-BE49-F238E27FC236}">
                <a16:creationId xmlns:a16="http://schemas.microsoft.com/office/drawing/2014/main" id="{0E77A57E-9D49-7A07-1DCA-71AB9AC56CC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0">
            <a:extLst>
              <a:ext uri="{FF2B5EF4-FFF2-40B4-BE49-F238E27FC236}">
                <a16:creationId xmlns:a16="http://schemas.microsoft.com/office/drawing/2014/main" id="{A7D80202-5775-84E9-1B92-E3337254F0B9}"/>
              </a:ext>
            </a:extLst>
          </p:cNvPr>
          <p:cNvSpPr>
            <a:spLocks noGrp="1" noChangeArrowheads="1"/>
          </p:cNvSpPr>
          <p:nvPr>
            <p:ph type="sldNum" sz="quarter" idx="12"/>
          </p:nvPr>
        </p:nvSpPr>
        <p:spPr>
          <a:ln/>
        </p:spPr>
        <p:txBody>
          <a:bodyPr/>
          <a:lstStyle>
            <a:lvl1pPr>
              <a:defRPr/>
            </a:lvl1pPr>
          </a:lstStyle>
          <a:p>
            <a:fld id="{4E7D9041-4B79-4507-AD35-6AA289FFD6E5}" type="slidenum">
              <a:rPr lang="ar-SA" altLang="en-US"/>
              <a:pPr/>
              <a:t>‹#›</a:t>
            </a:fld>
            <a:endParaRPr lang="en-US" altLang="en-US"/>
          </a:p>
        </p:txBody>
      </p:sp>
    </p:spTree>
    <p:extLst>
      <p:ext uri="{BB962C8B-B14F-4D97-AF65-F5344CB8AC3E}">
        <p14:creationId xmlns:p14="http://schemas.microsoft.com/office/powerpoint/2010/main" val="245635883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a:extLst>
              <a:ext uri="{FF2B5EF4-FFF2-40B4-BE49-F238E27FC236}">
                <a16:creationId xmlns:a16="http://schemas.microsoft.com/office/drawing/2014/main" id="{E5603156-040B-0C7E-B367-E8B35A80B419}"/>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9">
            <a:extLst>
              <a:ext uri="{FF2B5EF4-FFF2-40B4-BE49-F238E27FC236}">
                <a16:creationId xmlns:a16="http://schemas.microsoft.com/office/drawing/2014/main" id="{B595E042-8B50-00B0-65CD-D82341BF74A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0">
            <a:extLst>
              <a:ext uri="{FF2B5EF4-FFF2-40B4-BE49-F238E27FC236}">
                <a16:creationId xmlns:a16="http://schemas.microsoft.com/office/drawing/2014/main" id="{2BBD169D-3CA4-60D6-5D77-F55761C81054}"/>
              </a:ext>
            </a:extLst>
          </p:cNvPr>
          <p:cNvSpPr>
            <a:spLocks noGrp="1" noChangeArrowheads="1"/>
          </p:cNvSpPr>
          <p:nvPr>
            <p:ph type="sldNum" sz="quarter" idx="12"/>
          </p:nvPr>
        </p:nvSpPr>
        <p:spPr>
          <a:ln/>
        </p:spPr>
        <p:txBody>
          <a:bodyPr/>
          <a:lstStyle>
            <a:lvl1pPr>
              <a:defRPr/>
            </a:lvl1pPr>
          </a:lstStyle>
          <a:p>
            <a:fld id="{1E1CD311-A63A-4C12-B7C0-CACD06926673}" type="slidenum">
              <a:rPr lang="ar-SA" altLang="en-US"/>
              <a:pPr/>
              <a:t>‹#›</a:t>
            </a:fld>
            <a:endParaRPr lang="en-US" altLang="en-US"/>
          </a:p>
        </p:txBody>
      </p:sp>
    </p:spTree>
    <p:extLst>
      <p:ext uri="{BB962C8B-B14F-4D97-AF65-F5344CB8AC3E}">
        <p14:creationId xmlns:p14="http://schemas.microsoft.com/office/powerpoint/2010/main" val="392184737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a:extLst>
              <a:ext uri="{FF2B5EF4-FFF2-40B4-BE49-F238E27FC236}">
                <a16:creationId xmlns:a16="http://schemas.microsoft.com/office/drawing/2014/main" id="{16C108DE-1452-FC12-823E-8CF8C78AC85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9">
            <a:extLst>
              <a:ext uri="{FF2B5EF4-FFF2-40B4-BE49-F238E27FC236}">
                <a16:creationId xmlns:a16="http://schemas.microsoft.com/office/drawing/2014/main" id="{DB78F2DF-B3C0-D6B8-F795-9CAC3EF5FD2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0">
            <a:extLst>
              <a:ext uri="{FF2B5EF4-FFF2-40B4-BE49-F238E27FC236}">
                <a16:creationId xmlns:a16="http://schemas.microsoft.com/office/drawing/2014/main" id="{E4A3EEEB-0373-85ED-A7BF-3B6DD0BBBAFD}"/>
              </a:ext>
            </a:extLst>
          </p:cNvPr>
          <p:cNvSpPr>
            <a:spLocks noGrp="1" noChangeArrowheads="1"/>
          </p:cNvSpPr>
          <p:nvPr>
            <p:ph type="sldNum" sz="quarter" idx="12"/>
          </p:nvPr>
        </p:nvSpPr>
        <p:spPr>
          <a:ln/>
        </p:spPr>
        <p:txBody>
          <a:bodyPr/>
          <a:lstStyle>
            <a:lvl1pPr>
              <a:defRPr/>
            </a:lvl1pPr>
          </a:lstStyle>
          <a:p>
            <a:fld id="{812C4730-9A8C-4723-A960-2EA4C0A15FCF}" type="slidenum">
              <a:rPr lang="ar-SA" altLang="en-US"/>
              <a:pPr/>
              <a:t>‹#›</a:t>
            </a:fld>
            <a:endParaRPr lang="en-US" altLang="en-US"/>
          </a:p>
        </p:txBody>
      </p:sp>
    </p:spTree>
    <p:extLst>
      <p:ext uri="{BB962C8B-B14F-4D97-AF65-F5344CB8AC3E}">
        <p14:creationId xmlns:p14="http://schemas.microsoft.com/office/powerpoint/2010/main" val="410119058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68884" y="152400"/>
            <a:ext cx="2783416" cy="5943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1" y="152400"/>
            <a:ext cx="8151284" cy="5943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a:extLst>
              <a:ext uri="{FF2B5EF4-FFF2-40B4-BE49-F238E27FC236}">
                <a16:creationId xmlns:a16="http://schemas.microsoft.com/office/drawing/2014/main" id="{C4E63008-C162-240D-8E0D-A292D0A652E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9">
            <a:extLst>
              <a:ext uri="{FF2B5EF4-FFF2-40B4-BE49-F238E27FC236}">
                <a16:creationId xmlns:a16="http://schemas.microsoft.com/office/drawing/2014/main" id="{7D22CF72-BC39-47DE-72FB-AFD4C1CCA99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0">
            <a:extLst>
              <a:ext uri="{FF2B5EF4-FFF2-40B4-BE49-F238E27FC236}">
                <a16:creationId xmlns:a16="http://schemas.microsoft.com/office/drawing/2014/main" id="{3F8FDE51-BE4F-2097-8254-5465772C362C}"/>
              </a:ext>
            </a:extLst>
          </p:cNvPr>
          <p:cNvSpPr>
            <a:spLocks noGrp="1" noChangeArrowheads="1"/>
          </p:cNvSpPr>
          <p:nvPr>
            <p:ph type="sldNum" sz="quarter" idx="12"/>
          </p:nvPr>
        </p:nvSpPr>
        <p:spPr>
          <a:ln/>
        </p:spPr>
        <p:txBody>
          <a:bodyPr/>
          <a:lstStyle>
            <a:lvl1pPr>
              <a:defRPr/>
            </a:lvl1pPr>
          </a:lstStyle>
          <a:p>
            <a:fld id="{35622CE3-3669-4ABB-A27B-E41296DB5D41}" type="slidenum">
              <a:rPr lang="ar-SA" altLang="en-US"/>
              <a:pPr/>
              <a:t>‹#›</a:t>
            </a:fld>
            <a:endParaRPr lang="en-US" altLang="en-US"/>
          </a:p>
        </p:txBody>
      </p:sp>
    </p:spTree>
    <p:extLst>
      <p:ext uri="{BB962C8B-B14F-4D97-AF65-F5344CB8AC3E}">
        <p14:creationId xmlns:p14="http://schemas.microsoft.com/office/powerpoint/2010/main" val="404126836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1026">
            <a:extLst>
              <a:ext uri="{FF2B5EF4-FFF2-40B4-BE49-F238E27FC236}">
                <a16:creationId xmlns:a16="http://schemas.microsoft.com/office/drawing/2014/main" id="{B988C19D-9045-9C84-0DEA-C686BF407D45}"/>
              </a:ext>
            </a:extLst>
          </p:cNvPr>
          <p:cNvGrpSpPr>
            <a:grpSpLocks/>
          </p:cNvGrpSpPr>
          <p:nvPr/>
        </p:nvGrpSpPr>
        <p:grpSpPr bwMode="auto">
          <a:xfrm>
            <a:off x="0" y="0"/>
            <a:ext cx="12192000" cy="6858000"/>
            <a:chOff x="0" y="0"/>
            <a:chExt cx="5760" cy="4320"/>
          </a:xfrm>
        </p:grpSpPr>
        <p:sp>
          <p:nvSpPr>
            <p:cNvPr id="3" name="Rectangle 1027">
              <a:extLst>
                <a:ext uri="{FF2B5EF4-FFF2-40B4-BE49-F238E27FC236}">
                  <a16:creationId xmlns:a16="http://schemas.microsoft.com/office/drawing/2014/main" id="{BF9FBA10-CAA3-54CC-8D62-98FFEFA7CBB0}"/>
                </a:ext>
              </a:extLst>
            </p:cNvPr>
            <p:cNvSpPr>
              <a:spLocks noChangeArrowheads="1"/>
            </p:cNvSpPr>
            <p:nvPr/>
          </p:nvSpPr>
          <p:spPr bwMode="black">
            <a:xfrm>
              <a:off x="1008" y="0"/>
              <a:ext cx="4752" cy="4320"/>
            </a:xfrm>
            <a:prstGeom prst="rect">
              <a:avLst/>
            </a:prstGeom>
            <a:solidFill>
              <a:schemeClr val="bg1"/>
            </a:solidFill>
            <a:ln w="9525">
              <a:noFill/>
              <a:miter lim="800000"/>
              <a:headEnd/>
              <a:tailEnd/>
            </a:ln>
            <a:effectLst/>
          </p:spPr>
          <p:txBody>
            <a:bodyPr wrap="none" anchor="ctr"/>
            <a:lstStyle/>
            <a:p>
              <a:pPr>
                <a:defRPr/>
              </a:pPr>
              <a:endParaRPr lang="en-US" sz="1800"/>
            </a:p>
          </p:txBody>
        </p:sp>
        <p:sp>
          <p:nvSpPr>
            <p:cNvPr id="4" name="Rectangle 1028">
              <a:extLst>
                <a:ext uri="{FF2B5EF4-FFF2-40B4-BE49-F238E27FC236}">
                  <a16:creationId xmlns:a16="http://schemas.microsoft.com/office/drawing/2014/main" id="{5EAC15CF-D989-C598-C9EF-6CB29D7E55A0}"/>
                </a:ext>
              </a:extLst>
            </p:cNvPr>
            <p:cNvSpPr>
              <a:spLocks noChangeArrowheads="1"/>
            </p:cNvSpPr>
            <p:nvPr/>
          </p:nvSpPr>
          <p:spPr bwMode="ltGray">
            <a:xfrm>
              <a:off x="0" y="0"/>
              <a:ext cx="1008" cy="4320"/>
            </a:xfrm>
            <a:prstGeom prst="rect">
              <a:avLst/>
            </a:prstGeom>
            <a:solidFill>
              <a:schemeClr val="accent1"/>
            </a:solidFill>
            <a:ln w="9525">
              <a:noFill/>
              <a:miter lim="800000"/>
              <a:headEnd/>
              <a:tailEnd/>
            </a:ln>
          </p:spPr>
          <p:txBody>
            <a:bodyPr wrap="none" anchor="ctr"/>
            <a:lstStyle/>
            <a:p>
              <a:pPr algn="ctr" rtl="1">
                <a:defRPr/>
              </a:pPr>
              <a:endParaRPr kumimoji="0" lang="en-US" sz="1800">
                <a:latin typeface="Times New Roman" pitchFamily="18" charset="0"/>
              </a:endParaRPr>
            </a:p>
          </p:txBody>
        </p:sp>
        <p:sp>
          <p:nvSpPr>
            <p:cNvPr id="5" name="Freeform 1029">
              <a:extLst>
                <a:ext uri="{FF2B5EF4-FFF2-40B4-BE49-F238E27FC236}">
                  <a16:creationId xmlns:a16="http://schemas.microsoft.com/office/drawing/2014/main" id="{B380EF76-CD5F-3B16-2BA2-64E08CE54349}"/>
                </a:ext>
              </a:extLst>
            </p:cNvPr>
            <p:cNvSpPr>
              <a:spLocks/>
            </p:cNvSpPr>
            <p:nvPr/>
          </p:nvSpPr>
          <p:spPr bwMode="ltGray">
            <a:xfrm>
              <a:off x="0" y="0"/>
              <a:ext cx="5760" cy="2400"/>
            </a:xfrm>
            <a:custGeom>
              <a:avLst/>
              <a:gdLst/>
              <a:ahLst/>
              <a:cxnLst>
                <a:cxn ang="0">
                  <a:pos x="0" y="1200"/>
                </a:cxn>
                <a:cxn ang="0">
                  <a:pos x="1008" y="2400"/>
                </a:cxn>
                <a:cxn ang="0">
                  <a:pos x="5760" y="1536"/>
                </a:cxn>
                <a:cxn ang="0">
                  <a:pos x="5760" y="0"/>
                </a:cxn>
                <a:cxn ang="0">
                  <a:pos x="0" y="0"/>
                </a:cxn>
                <a:cxn ang="0">
                  <a:pos x="0" y="1200"/>
                </a:cxn>
              </a:cxnLst>
              <a:rect l="0" t="0" r="r" b="b"/>
              <a:pathLst>
                <a:path w="5760" h="2400">
                  <a:moveTo>
                    <a:pt x="0" y="1200"/>
                  </a:moveTo>
                  <a:lnTo>
                    <a:pt x="1008" y="2400"/>
                  </a:lnTo>
                  <a:lnTo>
                    <a:pt x="5760" y="1536"/>
                  </a:lnTo>
                  <a:lnTo>
                    <a:pt x="5760" y="0"/>
                  </a:lnTo>
                  <a:lnTo>
                    <a:pt x="0" y="0"/>
                  </a:lnTo>
                  <a:lnTo>
                    <a:pt x="0" y="1200"/>
                  </a:lnTo>
                  <a:close/>
                </a:path>
              </a:pathLst>
            </a:custGeom>
            <a:solidFill>
              <a:schemeClr val="bg2"/>
            </a:solidFill>
            <a:ln w="9525">
              <a:noFill/>
              <a:round/>
              <a:headEnd/>
              <a:tailEnd/>
            </a:ln>
          </p:spPr>
          <p:txBody>
            <a:bodyPr wrap="none" anchor="ctr"/>
            <a:lstStyle/>
            <a:p>
              <a:pPr>
                <a:defRPr/>
              </a:pPr>
              <a:endParaRPr lang="en-US" sz="1800"/>
            </a:p>
          </p:txBody>
        </p:sp>
      </p:grpSp>
      <p:sp>
        <p:nvSpPr>
          <p:cNvPr id="137222" name="Rectangle 1030"/>
          <p:cNvSpPr>
            <a:spLocks noGrp="1" noChangeArrowheads="1"/>
          </p:cNvSpPr>
          <p:nvPr>
            <p:ph type="ctrTitle"/>
          </p:nvPr>
        </p:nvSpPr>
        <p:spPr>
          <a:xfrm>
            <a:off x="914400" y="1447800"/>
            <a:ext cx="10363200" cy="1143000"/>
          </a:xfrm>
        </p:spPr>
        <p:txBody>
          <a:bodyPr/>
          <a:lstStyle>
            <a:lvl1pPr>
              <a:defRPr/>
            </a:lvl1pPr>
          </a:lstStyle>
          <a:p>
            <a:r>
              <a:rPr lang="en-US"/>
              <a:t>Click to edit Master title style</a:t>
            </a:r>
          </a:p>
        </p:txBody>
      </p:sp>
      <p:sp>
        <p:nvSpPr>
          <p:cNvPr id="137223" name="Rectangle 1031"/>
          <p:cNvSpPr>
            <a:spLocks noGrp="1" noChangeArrowheads="1"/>
          </p:cNvSpPr>
          <p:nvPr>
            <p:ph type="subTitle" idx="1"/>
          </p:nvPr>
        </p:nvSpPr>
        <p:spPr>
          <a:xfrm>
            <a:off x="2743200" y="3886200"/>
            <a:ext cx="8534400" cy="1752600"/>
          </a:xfrm>
        </p:spPr>
        <p:txBody>
          <a:bodyPr/>
          <a:lstStyle>
            <a:lvl1pPr marL="0" indent="0">
              <a:buFontTx/>
              <a:buNone/>
              <a:defRPr/>
            </a:lvl1pPr>
          </a:lstStyle>
          <a:p>
            <a:r>
              <a:rPr lang="en-US"/>
              <a:t>Click to edit Master subtitle style</a:t>
            </a:r>
          </a:p>
        </p:txBody>
      </p:sp>
      <p:sp>
        <p:nvSpPr>
          <p:cNvPr id="6" name="Rectangle 1032">
            <a:extLst>
              <a:ext uri="{FF2B5EF4-FFF2-40B4-BE49-F238E27FC236}">
                <a16:creationId xmlns:a16="http://schemas.microsoft.com/office/drawing/2014/main" id="{168EE33C-8AEA-81EF-B7B9-E5A110EB91AE}"/>
              </a:ext>
            </a:extLst>
          </p:cNvPr>
          <p:cNvSpPr>
            <a:spLocks noGrp="1" noChangeArrowheads="1"/>
          </p:cNvSpPr>
          <p:nvPr>
            <p:ph type="dt" sz="half" idx="10"/>
          </p:nvPr>
        </p:nvSpPr>
        <p:spPr>
          <a:xfrm>
            <a:off x="2235200" y="6400800"/>
            <a:ext cx="2540000" cy="457200"/>
          </a:xfrm>
        </p:spPr>
        <p:txBody>
          <a:bodyPr/>
          <a:lstStyle>
            <a:lvl1pPr>
              <a:defRPr smtClean="0">
                <a:solidFill>
                  <a:srgbClr val="808080"/>
                </a:solidFill>
              </a:defRPr>
            </a:lvl1pPr>
          </a:lstStyle>
          <a:p>
            <a:pPr>
              <a:defRPr/>
            </a:pPr>
            <a:endParaRPr lang="en-US"/>
          </a:p>
        </p:txBody>
      </p:sp>
      <p:sp>
        <p:nvSpPr>
          <p:cNvPr id="7" name="Rectangle 1033">
            <a:extLst>
              <a:ext uri="{FF2B5EF4-FFF2-40B4-BE49-F238E27FC236}">
                <a16:creationId xmlns:a16="http://schemas.microsoft.com/office/drawing/2014/main" id="{D88D28EF-B5CC-6406-A2A0-8887B2FD7936}"/>
              </a:ext>
            </a:extLst>
          </p:cNvPr>
          <p:cNvSpPr>
            <a:spLocks noGrp="1" noChangeArrowheads="1"/>
          </p:cNvSpPr>
          <p:nvPr>
            <p:ph type="ftr" sz="quarter" idx="11"/>
          </p:nvPr>
        </p:nvSpPr>
        <p:spPr>
          <a:xfrm>
            <a:off x="5283200" y="6400800"/>
            <a:ext cx="3860800" cy="457200"/>
          </a:xfrm>
        </p:spPr>
        <p:txBody>
          <a:bodyPr/>
          <a:lstStyle>
            <a:lvl1pPr>
              <a:defRPr smtClean="0">
                <a:solidFill>
                  <a:srgbClr val="808080"/>
                </a:solidFill>
              </a:defRPr>
            </a:lvl1pPr>
          </a:lstStyle>
          <a:p>
            <a:pPr>
              <a:defRPr/>
            </a:pPr>
            <a:r>
              <a:rPr lang="en-US"/>
              <a:t>1</a:t>
            </a:r>
          </a:p>
        </p:txBody>
      </p:sp>
      <p:sp>
        <p:nvSpPr>
          <p:cNvPr id="8" name="Rectangle 1034">
            <a:extLst>
              <a:ext uri="{FF2B5EF4-FFF2-40B4-BE49-F238E27FC236}">
                <a16:creationId xmlns:a16="http://schemas.microsoft.com/office/drawing/2014/main" id="{CD044B06-D47C-F044-E27F-1DEB617CCDF9}"/>
              </a:ext>
            </a:extLst>
          </p:cNvPr>
          <p:cNvSpPr>
            <a:spLocks noGrp="1" noChangeArrowheads="1"/>
          </p:cNvSpPr>
          <p:nvPr>
            <p:ph type="sldNum" sz="quarter" idx="12"/>
          </p:nvPr>
        </p:nvSpPr>
        <p:spPr>
          <a:xfrm>
            <a:off x="9652000" y="6400800"/>
            <a:ext cx="2540000" cy="457200"/>
          </a:xfrm>
        </p:spPr>
        <p:txBody>
          <a:bodyPr/>
          <a:lstStyle>
            <a:lvl1pPr>
              <a:defRPr>
                <a:solidFill>
                  <a:srgbClr val="808080"/>
                </a:solidFill>
              </a:defRPr>
            </a:lvl1pPr>
          </a:lstStyle>
          <a:p>
            <a:fld id="{11985476-F9F2-4F4A-9FC5-C5B3BC10AD65}" type="slidenum">
              <a:rPr lang="ar-SA" altLang="ar-JO"/>
              <a:pPr/>
              <a:t>‹#›</a:t>
            </a:fld>
            <a:endParaRPr lang="en-US" altLang="ar-JO"/>
          </a:p>
        </p:txBody>
      </p:sp>
    </p:spTree>
    <p:extLst>
      <p:ext uri="{BB962C8B-B14F-4D97-AF65-F5344CB8AC3E}">
        <p14:creationId xmlns:p14="http://schemas.microsoft.com/office/powerpoint/2010/main" val="89020353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a:extLst>
              <a:ext uri="{FF2B5EF4-FFF2-40B4-BE49-F238E27FC236}">
                <a16:creationId xmlns:a16="http://schemas.microsoft.com/office/drawing/2014/main" id="{5CD54434-F873-F656-30C6-B76EE5F646B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9">
            <a:extLst>
              <a:ext uri="{FF2B5EF4-FFF2-40B4-BE49-F238E27FC236}">
                <a16:creationId xmlns:a16="http://schemas.microsoft.com/office/drawing/2014/main" id="{524EBF4A-D118-F5F9-9EC5-B9FA4816B952}"/>
              </a:ext>
            </a:extLst>
          </p:cNvPr>
          <p:cNvSpPr>
            <a:spLocks noGrp="1" noChangeArrowheads="1"/>
          </p:cNvSpPr>
          <p:nvPr>
            <p:ph type="ftr" sz="quarter" idx="11"/>
          </p:nvPr>
        </p:nvSpPr>
        <p:spPr>
          <a:ln/>
        </p:spPr>
        <p:txBody>
          <a:bodyPr/>
          <a:lstStyle>
            <a:lvl1pPr>
              <a:defRPr/>
            </a:lvl1pPr>
          </a:lstStyle>
          <a:p>
            <a:pPr>
              <a:defRPr/>
            </a:pPr>
            <a:r>
              <a:rPr lang="en-US"/>
              <a:t>1</a:t>
            </a:r>
          </a:p>
        </p:txBody>
      </p:sp>
      <p:sp>
        <p:nvSpPr>
          <p:cNvPr id="6" name="Rectangle 10">
            <a:extLst>
              <a:ext uri="{FF2B5EF4-FFF2-40B4-BE49-F238E27FC236}">
                <a16:creationId xmlns:a16="http://schemas.microsoft.com/office/drawing/2014/main" id="{AC42F23C-9DA5-3F1E-1D24-0C1E5C6F80D2}"/>
              </a:ext>
            </a:extLst>
          </p:cNvPr>
          <p:cNvSpPr>
            <a:spLocks noGrp="1" noChangeArrowheads="1"/>
          </p:cNvSpPr>
          <p:nvPr>
            <p:ph type="sldNum" sz="quarter" idx="12"/>
          </p:nvPr>
        </p:nvSpPr>
        <p:spPr>
          <a:ln/>
        </p:spPr>
        <p:txBody>
          <a:bodyPr/>
          <a:lstStyle>
            <a:lvl1pPr>
              <a:defRPr/>
            </a:lvl1pPr>
          </a:lstStyle>
          <a:p>
            <a:fld id="{11C9808D-6466-4F65-A697-9C3235B17418}" type="slidenum">
              <a:rPr lang="ar-SA" altLang="ar-JO"/>
              <a:pPr/>
              <a:t>‹#›</a:t>
            </a:fld>
            <a:endParaRPr lang="en-US" altLang="ar-JO"/>
          </a:p>
        </p:txBody>
      </p:sp>
    </p:spTree>
    <p:extLst>
      <p:ext uri="{BB962C8B-B14F-4D97-AF65-F5344CB8AC3E}">
        <p14:creationId xmlns:p14="http://schemas.microsoft.com/office/powerpoint/2010/main" val="183625608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8">
            <a:extLst>
              <a:ext uri="{FF2B5EF4-FFF2-40B4-BE49-F238E27FC236}">
                <a16:creationId xmlns:a16="http://schemas.microsoft.com/office/drawing/2014/main" id="{411D8497-4427-509A-E1A7-8B52FE31A03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9">
            <a:extLst>
              <a:ext uri="{FF2B5EF4-FFF2-40B4-BE49-F238E27FC236}">
                <a16:creationId xmlns:a16="http://schemas.microsoft.com/office/drawing/2014/main" id="{8B732258-32CD-286C-D035-4FD86143E3F0}"/>
              </a:ext>
            </a:extLst>
          </p:cNvPr>
          <p:cNvSpPr>
            <a:spLocks noGrp="1" noChangeArrowheads="1"/>
          </p:cNvSpPr>
          <p:nvPr>
            <p:ph type="ftr" sz="quarter" idx="11"/>
          </p:nvPr>
        </p:nvSpPr>
        <p:spPr>
          <a:ln/>
        </p:spPr>
        <p:txBody>
          <a:bodyPr/>
          <a:lstStyle>
            <a:lvl1pPr>
              <a:defRPr/>
            </a:lvl1pPr>
          </a:lstStyle>
          <a:p>
            <a:pPr>
              <a:defRPr/>
            </a:pPr>
            <a:r>
              <a:rPr lang="en-US"/>
              <a:t>1</a:t>
            </a:r>
          </a:p>
        </p:txBody>
      </p:sp>
      <p:sp>
        <p:nvSpPr>
          <p:cNvPr id="6" name="Rectangle 10">
            <a:extLst>
              <a:ext uri="{FF2B5EF4-FFF2-40B4-BE49-F238E27FC236}">
                <a16:creationId xmlns:a16="http://schemas.microsoft.com/office/drawing/2014/main" id="{4C9DD666-A20F-ABB3-2480-5B38BE6F3E57}"/>
              </a:ext>
            </a:extLst>
          </p:cNvPr>
          <p:cNvSpPr>
            <a:spLocks noGrp="1" noChangeArrowheads="1"/>
          </p:cNvSpPr>
          <p:nvPr>
            <p:ph type="sldNum" sz="quarter" idx="12"/>
          </p:nvPr>
        </p:nvSpPr>
        <p:spPr>
          <a:ln/>
        </p:spPr>
        <p:txBody>
          <a:bodyPr/>
          <a:lstStyle>
            <a:lvl1pPr>
              <a:defRPr/>
            </a:lvl1pPr>
          </a:lstStyle>
          <a:p>
            <a:fld id="{61CCED76-1269-45E8-9AEE-10A33EBEFE08}" type="slidenum">
              <a:rPr lang="ar-SA" altLang="ar-JO"/>
              <a:pPr/>
              <a:t>‹#›</a:t>
            </a:fld>
            <a:endParaRPr lang="en-US" altLang="ar-JO"/>
          </a:p>
        </p:txBody>
      </p:sp>
    </p:spTree>
    <p:extLst>
      <p:ext uri="{BB962C8B-B14F-4D97-AF65-F5344CB8AC3E}">
        <p14:creationId xmlns:p14="http://schemas.microsoft.com/office/powerpoint/2010/main" val="87871832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891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9723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8">
            <a:extLst>
              <a:ext uri="{FF2B5EF4-FFF2-40B4-BE49-F238E27FC236}">
                <a16:creationId xmlns:a16="http://schemas.microsoft.com/office/drawing/2014/main" id="{7D584E50-B161-943C-EBE6-FF1C95AA5C64}"/>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9">
            <a:extLst>
              <a:ext uri="{FF2B5EF4-FFF2-40B4-BE49-F238E27FC236}">
                <a16:creationId xmlns:a16="http://schemas.microsoft.com/office/drawing/2014/main" id="{3E7C20EF-22CB-1A9A-8FFE-668C157043A4}"/>
              </a:ext>
            </a:extLst>
          </p:cNvPr>
          <p:cNvSpPr>
            <a:spLocks noGrp="1" noChangeArrowheads="1"/>
          </p:cNvSpPr>
          <p:nvPr>
            <p:ph type="ftr" sz="quarter" idx="11"/>
          </p:nvPr>
        </p:nvSpPr>
        <p:spPr>
          <a:ln/>
        </p:spPr>
        <p:txBody>
          <a:bodyPr/>
          <a:lstStyle>
            <a:lvl1pPr>
              <a:defRPr/>
            </a:lvl1pPr>
          </a:lstStyle>
          <a:p>
            <a:pPr>
              <a:defRPr/>
            </a:pPr>
            <a:r>
              <a:rPr lang="en-US"/>
              <a:t>1</a:t>
            </a:r>
          </a:p>
        </p:txBody>
      </p:sp>
      <p:sp>
        <p:nvSpPr>
          <p:cNvPr id="7" name="Rectangle 10">
            <a:extLst>
              <a:ext uri="{FF2B5EF4-FFF2-40B4-BE49-F238E27FC236}">
                <a16:creationId xmlns:a16="http://schemas.microsoft.com/office/drawing/2014/main" id="{3EE8CACE-D26F-EEF2-69BB-068314839C4D}"/>
              </a:ext>
            </a:extLst>
          </p:cNvPr>
          <p:cNvSpPr>
            <a:spLocks noGrp="1" noChangeArrowheads="1"/>
          </p:cNvSpPr>
          <p:nvPr>
            <p:ph type="sldNum" sz="quarter" idx="12"/>
          </p:nvPr>
        </p:nvSpPr>
        <p:spPr>
          <a:ln/>
        </p:spPr>
        <p:txBody>
          <a:bodyPr/>
          <a:lstStyle>
            <a:lvl1pPr>
              <a:defRPr/>
            </a:lvl1pPr>
          </a:lstStyle>
          <a:p>
            <a:fld id="{E4480EBA-D568-4B48-A1EE-DF0467756597}" type="slidenum">
              <a:rPr lang="ar-SA" altLang="ar-JO"/>
              <a:pPr/>
              <a:t>‹#›</a:t>
            </a:fld>
            <a:endParaRPr lang="en-US" altLang="ar-JO"/>
          </a:p>
        </p:txBody>
      </p:sp>
    </p:spTree>
    <p:extLst>
      <p:ext uri="{BB962C8B-B14F-4D97-AF65-F5344CB8AC3E}">
        <p14:creationId xmlns:p14="http://schemas.microsoft.com/office/powerpoint/2010/main" val="3038497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2EA7315-ECFA-A051-81BF-EA098CAC38DC}"/>
              </a:ext>
            </a:extLst>
          </p:cNvPr>
          <p:cNvSpPr>
            <a:spLocks noGrp="1"/>
          </p:cNvSpPr>
          <p:nvPr>
            <p:ph type="title"/>
          </p:nvPr>
        </p:nvSpPr>
        <p:spPr/>
        <p:txBody>
          <a:bodyPr/>
          <a:lstStyle/>
          <a:p>
            <a:r>
              <a:rPr lang="ar-SA"/>
              <a:t>انقر لتحرير نمط عنوان الشكل الرئيسي</a:t>
            </a:r>
            <a:endParaRPr lang="ar-JO"/>
          </a:p>
        </p:txBody>
      </p:sp>
      <p:sp>
        <p:nvSpPr>
          <p:cNvPr id="3" name="عنصر نائب للتاريخ 2">
            <a:extLst>
              <a:ext uri="{FF2B5EF4-FFF2-40B4-BE49-F238E27FC236}">
                <a16:creationId xmlns:a16="http://schemas.microsoft.com/office/drawing/2014/main" id="{11994F2B-A4D8-24FC-05FB-486EBB521E35}"/>
              </a:ext>
            </a:extLst>
          </p:cNvPr>
          <p:cNvSpPr>
            <a:spLocks noGrp="1"/>
          </p:cNvSpPr>
          <p:nvPr>
            <p:ph type="dt" sz="half" idx="10"/>
          </p:nvPr>
        </p:nvSpPr>
        <p:spPr/>
        <p:txBody>
          <a:bodyPr/>
          <a:lstStyle/>
          <a:p>
            <a:fld id="{638BADB8-762C-431E-9A6D-9A86953AB9E6}" type="datetimeFigureOut">
              <a:rPr lang="ar-JO" smtClean="0"/>
              <a:t>16/01/1446</a:t>
            </a:fld>
            <a:endParaRPr lang="ar-JO"/>
          </a:p>
        </p:txBody>
      </p:sp>
      <p:sp>
        <p:nvSpPr>
          <p:cNvPr id="4" name="عنصر نائب للتذييل 3">
            <a:extLst>
              <a:ext uri="{FF2B5EF4-FFF2-40B4-BE49-F238E27FC236}">
                <a16:creationId xmlns:a16="http://schemas.microsoft.com/office/drawing/2014/main" id="{298B713A-05EA-A741-79A4-5AF9C7F70BBB}"/>
              </a:ext>
            </a:extLst>
          </p:cNvPr>
          <p:cNvSpPr>
            <a:spLocks noGrp="1"/>
          </p:cNvSpPr>
          <p:nvPr>
            <p:ph type="ftr" sz="quarter" idx="11"/>
          </p:nvPr>
        </p:nvSpPr>
        <p:spPr/>
        <p:txBody>
          <a:bodyPr/>
          <a:lstStyle/>
          <a:p>
            <a:endParaRPr lang="ar-JO"/>
          </a:p>
        </p:txBody>
      </p:sp>
      <p:sp>
        <p:nvSpPr>
          <p:cNvPr id="5" name="عنصر نائب لرقم الشريحة 4">
            <a:extLst>
              <a:ext uri="{FF2B5EF4-FFF2-40B4-BE49-F238E27FC236}">
                <a16:creationId xmlns:a16="http://schemas.microsoft.com/office/drawing/2014/main" id="{086A8745-2EDA-ACF8-F167-A0AFF8E1840C}"/>
              </a:ext>
            </a:extLst>
          </p:cNvPr>
          <p:cNvSpPr>
            <a:spLocks noGrp="1"/>
          </p:cNvSpPr>
          <p:nvPr>
            <p:ph type="sldNum" sz="quarter" idx="12"/>
          </p:nvPr>
        </p:nvSpPr>
        <p:spPr/>
        <p:txBody>
          <a:bodyPr/>
          <a:lstStyle/>
          <a:p>
            <a:fld id="{BBB24D4D-D099-4177-940B-45728B487848}" type="slidenum">
              <a:rPr lang="ar-JO" smtClean="0"/>
              <a:t>‹#›</a:t>
            </a:fld>
            <a:endParaRPr lang="ar-JO"/>
          </a:p>
        </p:txBody>
      </p:sp>
    </p:spTree>
    <p:extLst>
      <p:ext uri="{BB962C8B-B14F-4D97-AF65-F5344CB8AC3E}">
        <p14:creationId xmlns:p14="http://schemas.microsoft.com/office/powerpoint/2010/main" val="79410683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8">
            <a:extLst>
              <a:ext uri="{FF2B5EF4-FFF2-40B4-BE49-F238E27FC236}">
                <a16:creationId xmlns:a16="http://schemas.microsoft.com/office/drawing/2014/main" id="{473FEEC0-7E12-A5FB-6FF2-672E3BE08B7A}"/>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9">
            <a:extLst>
              <a:ext uri="{FF2B5EF4-FFF2-40B4-BE49-F238E27FC236}">
                <a16:creationId xmlns:a16="http://schemas.microsoft.com/office/drawing/2014/main" id="{4A17DB74-DB34-7BCF-69E7-07A19E83D82B}"/>
              </a:ext>
            </a:extLst>
          </p:cNvPr>
          <p:cNvSpPr>
            <a:spLocks noGrp="1" noChangeArrowheads="1"/>
          </p:cNvSpPr>
          <p:nvPr>
            <p:ph type="ftr" sz="quarter" idx="11"/>
          </p:nvPr>
        </p:nvSpPr>
        <p:spPr>
          <a:ln/>
        </p:spPr>
        <p:txBody>
          <a:bodyPr/>
          <a:lstStyle>
            <a:lvl1pPr>
              <a:defRPr/>
            </a:lvl1pPr>
          </a:lstStyle>
          <a:p>
            <a:pPr>
              <a:defRPr/>
            </a:pPr>
            <a:r>
              <a:rPr lang="en-US"/>
              <a:t>1</a:t>
            </a:r>
          </a:p>
        </p:txBody>
      </p:sp>
      <p:sp>
        <p:nvSpPr>
          <p:cNvPr id="9" name="Rectangle 10">
            <a:extLst>
              <a:ext uri="{FF2B5EF4-FFF2-40B4-BE49-F238E27FC236}">
                <a16:creationId xmlns:a16="http://schemas.microsoft.com/office/drawing/2014/main" id="{3BA885D7-9FDB-7A19-71DC-E155C5CA46C8}"/>
              </a:ext>
            </a:extLst>
          </p:cNvPr>
          <p:cNvSpPr>
            <a:spLocks noGrp="1" noChangeArrowheads="1"/>
          </p:cNvSpPr>
          <p:nvPr>
            <p:ph type="sldNum" sz="quarter" idx="12"/>
          </p:nvPr>
        </p:nvSpPr>
        <p:spPr>
          <a:ln/>
        </p:spPr>
        <p:txBody>
          <a:bodyPr/>
          <a:lstStyle>
            <a:lvl1pPr>
              <a:defRPr/>
            </a:lvl1pPr>
          </a:lstStyle>
          <a:p>
            <a:fld id="{5F9675BD-B1F3-44A3-A376-C19B62D69D8A}" type="slidenum">
              <a:rPr lang="ar-SA" altLang="ar-JO"/>
              <a:pPr/>
              <a:t>‹#›</a:t>
            </a:fld>
            <a:endParaRPr lang="en-US" altLang="ar-JO"/>
          </a:p>
        </p:txBody>
      </p:sp>
    </p:spTree>
    <p:extLst>
      <p:ext uri="{BB962C8B-B14F-4D97-AF65-F5344CB8AC3E}">
        <p14:creationId xmlns:p14="http://schemas.microsoft.com/office/powerpoint/2010/main" val="198383668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
            <a:extLst>
              <a:ext uri="{FF2B5EF4-FFF2-40B4-BE49-F238E27FC236}">
                <a16:creationId xmlns:a16="http://schemas.microsoft.com/office/drawing/2014/main" id="{11C02B5B-0E2F-4BE3-99E2-946592836DDD}"/>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9">
            <a:extLst>
              <a:ext uri="{FF2B5EF4-FFF2-40B4-BE49-F238E27FC236}">
                <a16:creationId xmlns:a16="http://schemas.microsoft.com/office/drawing/2014/main" id="{EBED8CA4-2BD9-B8E6-02AB-F047E3490D67}"/>
              </a:ext>
            </a:extLst>
          </p:cNvPr>
          <p:cNvSpPr>
            <a:spLocks noGrp="1" noChangeArrowheads="1"/>
          </p:cNvSpPr>
          <p:nvPr>
            <p:ph type="ftr" sz="quarter" idx="11"/>
          </p:nvPr>
        </p:nvSpPr>
        <p:spPr>
          <a:ln/>
        </p:spPr>
        <p:txBody>
          <a:bodyPr/>
          <a:lstStyle>
            <a:lvl1pPr>
              <a:defRPr/>
            </a:lvl1pPr>
          </a:lstStyle>
          <a:p>
            <a:pPr>
              <a:defRPr/>
            </a:pPr>
            <a:r>
              <a:rPr lang="en-US"/>
              <a:t>1</a:t>
            </a:r>
          </a:p>
        </p:txBody>
      </p:sp>
      <p:sp>
        <p:nvSpPr>
          <p:cNvPr id="5" name="Rectangle 10">
            <a:extLst>
              <a:ext uri="{FF2B5EF4-FFF2-40B4-BE49-F238E27FC236}">
                <a16:creationId xmlns:a16="http://schemas.microsoft.com/office/drawing/2014/main" id="{4624C53A-3753-B8C9-80BA-5E1F3B02668B}"/>
              </a:ext>
            </a:extLst>
          </p:cNvPr>
          <p:cNvSpPr>
            <a:spLocks noGrp="1" noChangeArrowheads="1"/>
          </p:cNvSpPr>
          <p:nvPr>
            <p:ph type="sldNum" sz="quarter" idx="12"/>
          </p:nvPr>
        </p:nvSpPr>
        <p:spPr>
          <a:ln/>
        </p:spPr>
        <p:txBody>
          <a:bodyPr/>
          <a:lstStyle>
            <a:lvl1pPr>
              <a:defRPr/>
            </a:lvl1pPr>
          </a:lstStyle>
          <a:p>
            <a:fld id="{F87244A5-EA5C-4C35-A5B8-51A38E14054C}" type="slidenum">
              <a:rPr lang="ar-SA" altLang="ar-JO"/>
              <a:pPr/>
              <a:t>‹#›</a:t>
            </a:fld>
            <a:endParaRPr lang="en-US" altLang="ar-JO"/>
          </a:p>
        </p:txBody>
      </p:sp>
    </p:spTree>
    <p:extLst>
      <p:ext uri="{BB962C8B-B14F-4D97-AF65-F5344CB8AC3E}">
        <p14:creationId xmlns:p14="http://schemas.microsoft.com/office/powerpoint/2010/main" val="266726200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470F64B9-582D-C0BE-38B9-39EACA8417BF}"/>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9">
            <a:extLst>
              <a:ext uri="{FF2B5EF4-FFF2-40B4-BE49-F238E27FC236}">
                <a16:creationId xmlns:a16="http://schemas.microsoft.com/office/drawing/2014/main" id="{9E2D0B74-74D2-B583-10C7-E45840C9381D}"/>
              </a:ext>
            </a:extLst>
          </p:cNvPr>
          <p:cNvSpPr>
            <a:spLocks noGrp="1" noChangeArrowheads="1"/>
          </p:cNvSpPr>
          <p:nvPr>
            <p:ph type="ftr" sz="quarter" idx="11"/>
          </p:nvPr>
        </p:nvSpPr>
        <p:spPr>
          <a:ln/>
        </p:spPr>
        <p:txBody>
          <a:bodyPr/>
          <a:lstStyle>
            <a:lvl1pPr>
              <a:defRPr/>
            </a:lvl1pPr>
          </a:lstStyle>
          <a:p>
            <a:pPr>
              <a:defRPr/>
            </a:pPr>
            <a:r>
              <a:rPr lang="en-US"/>
              <a:t>1</a:t>
            </a:r>
          </a:p>
        </p:txBody>
      </p:sp>
      <p:sp>
        <p:nvSpPr>
          <p:cNvPr id="4" name="Rectangle 10">
            <a:extLst>
              <a:ext uri="{FF2B5EF4-FFF2-40B4-BE49-F238E27FC236}">
                <a16:creationId xmlns:a16="http://schemas.microsoft.com/office/drawing/2014/main" id="{06E5B45D-B97B-B90F-845A-962A55643FE2}"/>
              </a:ext>
            </a:extLst>
          </p:cNvPr>
          <p:cNvSpPr>
            <a:spLocks noGrp="1" noChangeArrowheads="1"/>
          </p:cNvSpPr>
          <p:nvPr>
            <p:ph type="sldNum" sz="quarter" idx="12"/>
          </p:nvPr>
        </p:nvSpPr>
        <p:spPr>
          <a:ln/>
        </p:spPr>
        <p:txBody>
          <a:bodyPr/>
          <a:lstStyle>
            <a:lvl1pPr>
              <a:defRPr/>
            </a:lvl1pPr>
          </a:lstStyle>
          <a:p>
            <a:fld id="{EB0F5446-1AE7-4F1B-851D-E286484588F7}" type="slidenum">
              <a:rPr lang="ar-SA" altLang="ar-JO"/>
              <a:pPr/>
              <a:t>‹#›</a:t>
            </a:fld>
            <a:endParaRPr lang="en-US" altLang="ar-JO"/>
          </a:p>
        </p:txBody>
      </p:sp>
    </p:spTree>
    <p:extLst>
      <p:ext uri="{BB962C8B-B14F-4D97-AF65-F5344CB8AC3E}">
        <p14:creationId xmlns:p14="http://schemas.microsoft.com/office/powerpoint/2010/main" val="332473792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a:extLst>
              <a:ext uri="{FF2B5EF4-FFF2-40B4-BE49-F238E27FC236}">
                <a16:creationId xmlns:a16="http://schemas.microsoft.com/office/drawing/2014/main" id="{4D9092FD-99F8-7261-0A19-27097C8047DA}"/>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9">
            <a:extLst>
              <a:ext uri="{FF2B5EF4-FFF2-40B4-BE49-F238E27FC236}">
                <a16:creationId xmlns:a16="http://schemas.microsoft.com/office/drawing/2014/main" id="{6721EF30-54D9-E0FC-D859-0AFEAABFE1A3}"/>
              </a:ext>
            </a:extLst>
          </p:cNvPr>
          <p:cNvSpPr>
            <a:spLocks noGrp="1" noChangeArrowheads="1"/>
          </p:cNvSpPr>
          <p:nvPr>
            <p:ph type="ftr" sz="quarter" idx="11"/>
          </p:nvPr>
        </p:nvSpPr>
        <p:spPr>
          <a:ln/>
        </p:spPr>
        <p:txBody>
          <a:bodyPr/>
          <a:lstStyle>
            <a:lvl1pPr>
              <a:defRPr/>
            </a:lvl1pPr>
          </a:lstStyle>
          <a:p>
            <a:pPr>
              <a:defRPr/>
            </a:pPr>
            <a:r>
              <a:rPr lang="en-US"/>
              <a:t>1</a:t>
            </a:r>
          </a:p>
        </p:txBody>
      </p:sp>
      <p:sp>
        <p:nvSpPr>
          <p:cNvPr id="7" name="Rectangle 10">
            <a:extLst>
              <a:ext uri="{FF2B5EF4-FFF2-40B4-BE49-F238E27FC236}">
                <a16:creationId xmlns:a16="http://schemas.microsoft.com/office/drawing/2014/main" id="{FD53F42D-8CAA-1349-3390-F78A083522F0}"/>
              </a:ext>
            </a:extLst>
          </p:cNvPr>
          <p:cNvSpPr>
            <a:spLocks noGrp="1" noChangeArrowheads="1"/>
          </p:cNvSpPr>
          <p:nvPr>
            <p:ph type="sldNum" sz="quarter" idx="12"/>
          </p:nvPr>
        </p:nvSpPr>
        <p:spPr>
          <a:ln/>
        </p:spPr>
        <p:txBody>
          <a:bodyPr/>
          <a:lstStyle>
            <a:lvl1pPr>
              <a:defRPr/>
            </a:lvl1pPr>
          </a:lstStyle>
          <a:p>
            <a:fld id="{D022C56A-1E2E-4001-8286-0EED48115CDE}" type="slidenum">
              <a:rPr lang="ar-SA" altLang="ar-JO"/>
              <a:pPr/>
              <a:t>‹#›</a:t>
            </a:fld>
            <a:endParaRPr lang="en-US" altLang="ar-JO"/>
          </a:p>
        </p:txBody>
      </p:sp>
    </p:spTree>
    <p:extLst>
      <p:ext uri="{BB962C8B-B14F-4D97-AF65-F5344CB8AC3E}">
        <p14:creationId xmlns:p14="http://schemas.microsoft.com/office/powerpoint/2010/main" val="286963111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a:extLst>
              <a:ext uri="{FF2B5EF4-FFF2-40B4-BE49-F238E27FC236}">
                <a16:creationId xmlns:a16="http://schemas.microsoft.com/office/drawing/2014/main" id="{BDC59104-87E2-79B7-0778-47B7C372F08E}"/>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9">
            <a:extLst>
              <a:ext uri="{FF2B5EF4-FFF2-40B4-BE49-F238E27FC236}">
                <a16:creationId xmlns:a16="http://schemas.microsoft.com/office/drawing/2014/main" id="{ADD6451E-3F95-E3A9-F5B9-4CA244A61CDE}"/>
              </a:ext>
            </a:extLst>
          </p:cNvPr>
          <p:cNvSpPr>
            <a:spLocks noGrp="1" noChangeArrowheads="1"/>
          </p:cNvSpPr>
          <p:nvPr>
            <p:ph type="ftr" sz="quarter" idx="11"/>
          </p:nvPr>
        </p:nvSpPr>
        <p:spPr>
          <a:ln/>
        </p:spPr>
        <p:txBody>
          <a:bodyPr/>
          <a:lstStyle>
            <a:lvl1pPr>
              <a:defRPr/>
            </a:lvl1pPr>
          </a:lstStyle>
          <a:p>
            <a:pPr>
              <a:defRPr/>
            </a:pPr>
            <a:r>
              <a:rPr lang="en-US"/>
              <a:t>1</a:t>
            </a:r>
          </a:p>
        </p:txBody>
      </p:sp>
      <p:sp>
        <p:nvSpPr>
          <p:cNvPr id="7" name="Rectangle 10">
            <a:extLst>
              <a:ext uri="{FF2B5EF4-FFF2-40B4-BE49-F238E27FC236}">
                <a16:creationId xmlns:a16="http://schemas.microsoft.com/office/drawing/2014/main" id="{E2B6F7E2-F491-240B-44C4-12ACB8FC8D23}"/>
              </a:ext>
            </a:extLst>
          </p:cNvPr>
          <p:cNvSpPr>
            <a:spLocks noGrp="1" noChangeArrowheads="1"/>
          </p:cNvSpPr>
          <p:nvPr>
            <p:ph type="sldNum" sz="quarter" idx="12"/>
          </p:nvPr>
        </p:nvSpPr>
        <p:spPr>
          <a:ln/>
        </p:spPr>
        <p:txBody>
          <a:bodyPr/>
          <a:lstStyle>
            <a:lvl1pPr>
              <a:defRPr/>
            </a:lvl1pPr>
          </a:lstStyle>
          <a:p>
            <a:fld id="{C0EC51B1-2A32-4105-91E7-E9054AAB7E67}" type="slidenum">
              <a:rPr lang="ar-SA" altLang="ar-JO"/>
              <a:pPr/>
              <a:t>‹#›</a:t>
            </a:fld>
            <a:endParaRPr lang="en-US" altLang="ar-JO"/>
          </a:p>
        </p:txBody>
      </p:sp>
    </p:spTree>
    <p:extLst>
      <p:ext uri="{BB962C8B-B14F-4D97-AF65-F5344CB8AC3E}">
        <p14:creationId xmlns:p14="http://schemas.microsoft.com/office/powerpoint/2010/main" val="247254506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a:extLst>
              <a:ext uri="{FF2B5EF4-FFF2-40B4-BE49-F238E27FC236}">
                <a16:creationId xmlns:a16="http://schemas.microsoft.com/office/drawing/2014/main" id="{61BFB475-5338-0A1A-D3D4-3D49041466C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9">
            <a:extLst>
              <a:ext uri="{FF2B5EF4-FFF2-40B4-BE49-F238E27FC236}">
                <a16:creationId xmlns:a16="http://schemas.microsoft.com/office/drawing/2014/main" id="{D766BD39-6BEB-FE23-F072-6D4BF421EE58}"/>
              </a:ext>
            </a:extLst>
          </p:cNvPr>
          <p:cNvSpPr>
            <a:spLocks noGrp="1" noChangeArrowheads="1"/>
          </p:cNvSpPr>
          <p:nvPr>
            <p:ph type="ftr" sz="quarter" idx="11"/>
          </p:nvPr>
        </p:nvSpPr>
        <p:spPr>
          <a:ln/>
        </p:spPr>
        <p:txBody>
          <a:bodyPr/>
          <a:lstStyle>
            <a:lvl1pPr>
              <a:defRPr/>
            </a:lvl1pPr>
          </a:lstStyle>
          <a:p>
            <a:pPr>
              <a:defRPr/>
            </a:pPr>
            <a:r>
              <a:rPr lang="en-US"/>
              <a:t>1</a:t>
            </a:r>
          </a:p>
        </p:txBody>
      </p:sp>
      <p:sp>
        <p:nvSpPr>
          <p:cNvPr id="6" name="Rectangle 10">
            <a:extLst>
              <a:ext uri="{FF2B5EF4-FFF2-40B4-BE49-F238E27FC236}">
                <a16:creationId xmlns:a16="http://schemas.microsoft.com/office/drawing/2014/main" id="{95BC525F-FB83-C290-675C-FBC8FEBE0D00}"/>
              </a:ext>
            </a:extLst>
          </p:cNvPr>
          <p:cNvSpPr>
            <a:spLocks noGrp="1" noChangeArrowheads="1"/>
          </p:cNvSpPr>
          <p:nvPr>
            <p:ph type="sldNum" sz="quarter" idx="12"/>
          </p:nvPr>
        </p:nvSpPr>
        <p:spPr>
          <a:ln/>
        </p:spPr>
        <p:txBody>
          <a:bodyPr/>
          <a:lstStyle>
            <a:lvl1pPr>
              <a:defRPr/>
            </a:lvl1pPr>
          </a:lstStyle>
          <a:p>
            <a:fld id="{515C69A5-DFAF-4726-94A0-2ED69722A952}" type="slidenum">
              <a:rPr lang="ar-SA" altLang="ar-JO"/>
              <a:pPr/>
              <a:t>‹#›</a:t>
            </a:fld>
            <a:endParaRPr lang="en-US" altLang="ar-JO"/>
          </a:p>
        </p:txBody>
      </p:sp>
    </p:spTree>
    <p:extLst>
      <p:ext uri="{BB962C8B-B14F-4D97-AF65-F5344CB8AC3E}">
        <p14:creationId xmlns:p14="http://schemas.microsoft.com/office/powerpoint/2010/main" val="261999363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68884" y="152400"/>
            <a:ext cx="2783416" cy="5943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1" y="152400"/>
            <a:ext cx="8151284" cy="5943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a:extLst>
              <a:ext uri="{FF2B5EF4-FFF2-40B4-BE49-F238E27FC236}">
                <a16:creationId xmlns:a16="http://schemas.microsoft.com/office/drawing/2014/main" id="{C5D355C5-DEA5-04DA-40FD-E617579ECC8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9">
            <a:extLst>
              <a:ext uri="{FF2B5EF4-FFF2-40B4-BE49-F238E27FC236}">
                <a16:creationId xmlns:a16="http://schemas.microsoft.com/office/drawing/2014/main" id="{8F5E9441-1698-6752-2F53-B3C85CA8CA07}"/>
              </a:ext>
            </a:extLst>
          </p:cNvPr>
          <p:cNvSpPr>
            <a:spLocks noGrp="1" noChangeArrowheads="1"/>
          </p:cNvSpPr>
          <p:nvPr>
            <p:ph type="ftr" sz="quarter" idx="11"/>
          </p:nvPr>
        </p:nvSpPr>
        <p:spPr>
          <a:ln/>
        </p:spPr>
        <p:txBody>
          <a:bodyPr/>
          <a:lstStyle>
            <a:lvl1pPr>
              <a:defRPr/>
            </a:lvl1pPr>
          </a:lstStyle>
          <a:p>
            <a:pPr>
              <a:defRPr/>
            </a:pPr>
            <a:r>
              <a:rPr lang="en-US"/>
              <a:t>1</a:t>
            </a:r>
          </a:p>
        </p:txBody>
      </p:sp>
      <p:sp>
        <p:nvSpPr>
          <p:cNvPr id="6" name="Rectangle 10">
            <a:extLst>
              <a:ext uri="{FF2B5EF4-FFF2-40B4-BE49-F238E27FC236}">
                <a16:creationId xmlns:a16="http://schemas.microsoft.com/office/drawing/2014/main" id="{D806977F-4DD1-1DB9-8258-7FBCC093B7D7}"/>
              </a:ext>
            </a:extLst>
          </p:cNvPr>
          <p:cNvSpPr>
            <a:spLocks noGrp="1" noChangeArrowheads="1"/>
          </p:cNvSpPr>
          <p:nvPr>
            <p:ph type="sldNum" sz="quarter" idx="12"/>
          </p:nvPr>
        </p:nvSpPr>
        <p:spPr>
          <a:ln/>
        </p:spPr>
        <p:txBody>
          <a:bodyPr/>
          <a:lstStyle>
            <a:lvl1pPr>
              <a:defRPr/>
            </a:lvl1pPr>
          </a:lstStyle>
          <a:p>
            <a:fld id="{33260F31-567C-419A-B5F3-B235C2CCA3AA}" type="slidenum">
              <a:rPr lang="ar-SA" altLang="ar-JO"/>
              <a:pPr/>
              <a:t>‹#›</a:t>
            </a:fld>
            <a:endParaRPr lang="en-US" altLang="ar-JO"/>
          </a:p>
        </p:txBody>
      </p:sp>
    </p:spTree>
    <p:extLst>
      <p:ext uri="{BB962C8B-B14F-4D97-AF65-F5344CB8AC3E}">
        <p14:creationId xmlns:p14="http://schemas.microsoft.com/office/powerpoint/2010/main" val="409866359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1026">
            <a:extLst>
              <a:ext uri="{FF2B5EF4-FFF2-40B4-BE49-F238E27FC236}">
                <a16:creationId xmlns:a16="http://schemas.microsoft.com/office/drawing/2014/main" id="{B355CC1C-C2CD-6319-3D2C-0BEC3631FE9D}"/>
              </a:ext>
            </a:extLst>
          </p:cNvPr>
          <p:cNvGrpSpPr>
            <a:grpSpLocks/>
          </p:cNvGrpSpPr>
          <p:nvPr/>
        </p:nvGrpSpPr>
        <p:grpSpPr bwMode="auto">
          <a:xfrm>
            <a:off x="0" y="0"/>
            <a:ext cx="12192000" cy="6858000"/>
            <a:chOff x="0" y="0"/>
            <a:chExt cx="5760" cy="4320"/>
          </a:xfrm>
        </p:grpSpPr>
        <p:sp>
          <p:nvSpPr>
            <p:cNvPr id="3" name="Rectangle 1027">
              <a:extLst>
                <a:ext uri="{FF2B5EF4-FFF2-40B4-BE49-F238E27FC236}">
                  <a16:creationId xmlns:a16="http://schemas.microsoft.com/office/drawing/2014/main" id="{BB72C61D-7C4C-5E5F-E04D-987C9B7750BF}"/>
                </a:ext>
              </a:extLst>
            </p:cNvPr>
            <p:cNvSpPr>
              <a:spLocks noChangeArrowheads="1"/>
            </p:cNvSpPr>
            <p:nvPr/>
          </p:nvSpPr>
          <p:spPr bwMode="black">
            <a:xfrm>
              <a:off x="1008" y="0"/>
              <a:ext cx="4752" cy="43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2"/>
                  </a:solidFill>
                  <a:latin typeface="Tahoma" panose="020B0604030504040204" pitchFamily="34" charset="0"/>
                  <a:cs typeface="Times New Roman" panose="02020603050405020304" pitchFamily="18" charset="0"/>
                </a:defRPr>
              </a:lvl1pPr>
              <a:lvl2pPr marL="742950" indent="-285750">
                <a:defRPr kumimoji="1" sz="2400">
                  <a:solidFill>
                    <a:schemeClr val="tx2"/>
                  </a:solidFill>
                  <a:latin typeface="Tahoma" panose="020B0604030504040204" pitchFamily="34" charset="0"/>
                  <a:cs typeface="Times New Roman" panose="02020603050405020304" pitchFamily="18" charset="0"/>
                </a:defRPr>
              </a:lvl2pPr>
              <a:lvl3pPr marL="1143000" indent="-228600">
                <a:defRPr kumimoji="1" sz="2400">
                  <a:solidFill>
                    <a:schemeClr val="tx2"/>
                  </a:solidFill>
                  <a:latin typeface="Tahoma" panose="020B0604030504040204" pitchFamily="34" charset="0"/>
                  <a:cs typeface="Times New Roman" panose="02020603050405020304" pitchFamily="18" charset="0"/>
                </a:defRPr>
              </a:lvl3pPr>
              <a:lvl4pPr marL="1600200" indent="-228600">
                <a:defRPr kumimoji="1" sz="2400">
                  <a:solidFill>
                    <a:schemeClr val="tx2"/>
                  </a:solidFill>
                  <a:latin typeface="Tahoma" panose="020B0604030504040204" pitchFamily="34" charset="0"/>
                  <a:cs typeface="Times New Roman" panose="02020603050405020304" pitchFamily="18" charset="0"/>
                </a:defRPr>
              </a:lvl4pPr>
              <a:lvl5pPr marL="2057400" indent="-228600">
                <a:defRPr kumimoji="1" sz="2400">
                  <a:solidFill>
                    <a:schemeClr val="tx2"/>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kumimoji="1" sz="2400">
                  <a:solidFill>
                    <a:schemeClr val="tx2"/>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kumimoji="1" sz="2400">
                  <a:solidFill>
                    <a:schemeClr val="tx2"/>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kumimoji="1" sz="2400">
                  <a:solidFill>
                    <a:schemeClr val="tx2"/>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kumimoji="1" sz="2400">
                  <a:solidFill>
                    <a:schemeClr val="tx2"/>
                  </a:solidFill>
                  <a:latin typeface="Tahoma" panose="020B0604030504040204" pitchFamily="34" charset="0"/>
                  <a:cs typeface="Times New Roman" panose="02020603050405020304" pitchFamily="18" charset="0"/>
                </a:defRPr>
              </a:lvl9pPr>
            </a:lstStyle>
            <a:p>
              <a:pPr>
                <a:defRPr/>
              </a:pPr>
              <a:endParaRPr lang="en-US" altLang="en-US" sz="2400"/>
            </a:p>
          </p:txBody>
        </p:sp>
        <p:sp>
          <p:nvSpPr>
            <p:cNvPr id="4" name="Rectangle 1028">
              <a:extLst>
                <a:ext uri="{FF2B5EF4-FFF2-40B4-BE49-F238E27FC236}">
                  <a16:creationId xmlns:a16="http://schemas.microsoft.com/office/drawing/2014/main" id="{FA00E9CB-CD2B-B92B-630B-DAF448B24F38}"/>
                </a:ext>
              </a:extLst>
            </p:cNvPr>
            <p:cNvSpPr>
              <a:spLocks noChangeArrowheads="1"/>
            </p:cNvSpPr>
            <p:nvPr/>
          </p:nvSpPr>
          <p:spPr bwMode="ltGray">
            <a:xfrm>
              <a:off x="0" y="0"/>
              <a:ext cx="1008" cy="432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2"/>
                  </a:solidFill>
                  <a:latin typeface="Tahoma" panose="020B0604030504040204" pitchFamily="34" charset="0"/>
                  <a:cs typeface="Times New Roman" panose="02020603050405020304" pitchFamily="18" charset="0"/>
                </a:defRPr>
              </a:lvl1pPr>
              <a:lvl2pPr marL="742950" indent="-285750">
                <a:defRPr kumimoji="1" sz="2400">
                  <a:solidFill>
                    <a:schemeClr val="tx2"/>
                  </a:solidFill>
                  <a:latin typeface="Tahoma" panose="020B0604030504040204" pitchFamily="34" charset="0"/>
                  <a:cs typeface="Times New Roman" panose="02020603050405020304" pitchFamily="18" charset="0"/>
                </a:defRPr>
              </a:lvl2pPr>
              <a:lvl3pPr marL="1143000" indent="-228600">
                <a:defRPr kumimoji="1" sz="2400">
                  <a:solidFill>
                    <a:schemeClr val="tx2"/>
                  </a:solidFill>
                  <a:latin typeface="Tahoma" panose="020B0604030504040204" pitchFamily="34" charset="0"/>
                  <a:cs typeface="Times New Roman" panose="02020603050405020304" pitchFamily="18" charset="0"/>
                </a:defRPr>
              </a:lvl3pPr>
              <a:lvl4pPr marL="1600200" indent="-228600">
                <a:defRPr kumimoji="1" sz="2400">
                  <a:solidFill>
                    <a:schemeClr val="tx2"/>
                  </a:solidFill>
                  <a:latin typeface="Tahoma" panose="020B0604030504040204" pitchFamily="34" charset="0"/>
                  <a:cs typeface="Times New Roman" panose="02020603050405020304" pitchFamily="18" charset="0"/>
                </a:defRPr>
              </a:lvl4pPr>
              <a:lvl5pPr marL="2057400" indent="-228600">
                <a:defRPr kumimoji="1" sz="2400">
                  <a:solidFill>
                    <a:schemeClr val="tx2"/>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kumimoji="1" sz="2400">
                  <a:solidFill>
                    <a:schemeClr val="tx2"/>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kumimoji="1" sz="2400">
                  <a:solidFill>
                    <a:schemeClr val="tx2"/>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kumimoji="1" sz="2400">
                  <a:solidFill>
                    <a:schemeClr val="tx2"/>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kumimoji="1" sz="2400">
                  <a:solidFill>
                    <a:schemeClr val="tx2"/>
                  </a:solidFill>
                  <a:latin typeface="Tahoma" panose="020B0604030504040204" pitchFamily="34" charset="0"/>
                  <a:cs typeface="Times New Roman" panose="02020603050405020304" pitchFamily="18" charset="0"/>
                </a:defRPr>
              </a:lvl9pPr>
            </a:lstStyle>
            <a:p>
              <a:pPr algn="ctr" rtl="1">
                <a:defRPr/>
              </a:pPr>
              <a:endParaRPr kumimoji="0" lang="en-US" altLang="en-US" sz="2400">
                <a:latin typeface="Times New Roman" panose="02020603050405020304" pitchFamily="18" charset="0"/>
              </a:endParaRPr>
            </a:p>
          </p:txBody>
        </p:sp>
        <p:sp>
          <p:nvSpPr>
            <p:cNvPr id="5" name="Freeform 1029">
              <a:extLst>
                <a:ext uri="{FF2B5EF4-FFF2-40B4-BE49-F238E27FC236}">
                  <a16:creationId xmlns:a16="http://schemas.microsoft.com/office/drawing/2014/main" id="{949D50AB-9120-A085-976D-9DF49830BECC}"/>
                </a:ext>
              </a:extLst>
            </p:cNvPr>
            <p:cNvSpPr>
              <a:spLocks/>
            </p:cNvSpPr>
            <p:nvPr/>
          </p:nvSpPr>
          <p:spPr bwMode="ltGray">
            <a:xfrm>
              <a:off x="0" y="0"/>
              <a:ext cx="5760" cy="2400"/>
            </a:xfrm>
            <a:custGeom>
              <a:avLst/>
              <a:gdLst>
                <a:gd name="T0" fmla="*/ 0 w 5760"/>
                <a:gd name="T1" fmla="*/ 1200 h 2400"/>
                <a:gd name="T2" fmla="*/ 1008 w 5760"/>
                <a:gd name="T3" fmla="*/ 2400 h 2400"/>
                <a:gd name="T4" fmla="*/ 5760 w 5760"/>
                <a:gd name="T5" fmla="*/ 1536 h 2400"/>
                <a:gd name="T6" fmla="*/ 5760 w 5760"/>
                <a:gd name="T7" fmla="*/ 0 h 2400"/>
                <a:gd name="T8" fmla="*/ 0 w 5760"/>
                <a:gd name="T9" fmla="*/ 0 h 2400"/>
                <a:gd name="T10" fmla="*/ 0 w 5760"/>
                <a:gd name="T11" fmla="*/ 1200 h 24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60" h="2400">
                  <a:moveTo>
                    <a:pt x="0" y="1200"/>
                  </a:moveTo>
                  <a:lnTo>
                    <a:pt x="1008" y="2400"/>
                  </a:lnTo>
                  <a:lnTo>
                    <a:pt x="5760" y="1536"/>
                  </a:lnTo>
                  <a:lnTo>
                    <a:pt x="5760" y="0"/>
                  </a:lnTo>
                  <a:lnTo>
                    <a:pt x="0" y="0"/>
                  </a:lnTo>
                  <a:lnTo>
                    <a:pt x="0" y="120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ar-JO" sz="1800"/>
            </a:p>
          </p:txBody>
        </p:sp>
      </p:grpSp>
      <p:sp>
        <p:nvSpPr>
          <p:cNvPr id="137222" name="Rectangle 1030"/>
          <p:cNvSpPr>
            <a:spLocks noGrp="1" noChangeArrowheads="1"/>
          </p:cNvSpPr>
          <p:nvPr>
            <p:ph type="ctrTitle"/>
          </p:nvPr>
        </p:nvSpPr>
        <p:spPr>
          <a:xfrm>
            <a:off x="914400" y="1447800"/>
            <a:ext cx="10363200" cy="1143000"/>
          </a:xfrm>
        </p:spPr>
        <p:txBody>
          <a:bodyPr/>
          <a:lstStyle>
            <a:lvl1pPr>
              <a:defRPr/>
            </a:lvl1pPr>
          </a:lstStyle>
          <a:p>
            <a:r>
              <a:rPr lang="en-US"/>
              <a:t>Click to edit Master title style</a:t>
            </a:r>
          </a:p>
        </p:txBody>
      </p:sp>
      <p:sp>
        <p:nvSpPr>
          <p:cNvPr id="137223" name="Rectangle 1031"/>
          <p:cNvSpPr>
            <a:spLocks noGrp="1" noChangeArrowheads="1"/>
          </p:cNvSpPr>
          <p:nvPr>
            <p:ph type="subTitle" idx="1"/>
          </p:nvPr>
        </p:nvSpPr>
        <p:spPr>
          <a:xfrm>
            <a:off x="2743200" y="3886200"/>
            <a:ext cx="8534400" cy="1752600"/>
          </a:xfrm>
        </p:spPr>
        <p:txBody>
          <a:bodyPr/>
          <a:lstStyle>
            <a:lvl1pPr marL="0" indent="0">
              <a:buFontTx/>
              <a:buNone/>
              <a:defRPr/>
            </a:lvl1pPr>
          </a:lstStyle>
          <a:p>
            <a:r>
              <a:rPr lang="en-US"/>
              <a:t>Click to edit Master subtitle style</a:t>
            </a:r>
          </a:p>
        </p:txBody>
      </p:sp>
      <p:sp>
        <p:nvSpPr>
          <p:cNvPr id="6" name="Rectangle 1032">
            <a:extLst>
              <a:ext uri="{FF2B5EF4-FFF2-40B4-BE49-F238E27FC236}">
                <a16:creationId xmlns:a16="http://schemas.microsoft.com/office/drawing/2014/main" id="{298C65DF-2CD1-4BD7-5CA4-66AFFAF43D14}"/>
              </a:ext>
            </a:extLst>
          </p:cNvPr>
          <p:cNvSpPr>
            <a:spLocks noGrp="1" noChangeArrowheads="1"/>
          </p:cNvSpPr>
          <p:nvPr>
            <p:ph type="dt" sz="half" idx="10"/>
          </p:nvPr>
        </p:nvSpPr>
        <p:spPr>
          <a:xfrm>
            <a:off x="2235200" y="6400800"/>
            <a:ext cx="2540000" cy="457200"/>
          </a:xfrm>
        </p:spPr>
        <p:txBody>
          <a:bodyPr/>
          <a:lstStyle>
            <a:lvl1pPr>
              <a:defRPr>
                <a:solidFill>
                  <a:srgbClr val="808080"/>
                </a:solidFill>
              </a:defRPr>
            </a:lvl1pPr>
          </a:lstStyle>
          <a:p>
            <a:pPr>
              <a:defRPr/>
            </a:pPr>
            <a:endParaRPr lang="en-US"/>
          </a:p>
        </p:txBody>
      </p:sp>
      <p:sp>
        <p:nvSpPr>
          <p:cNvPr id="7" name="Rectangle 1033">
            <a:extLst>
              <a:ext uri="{FF2B5EF4-FFF2-40B4-BE49-F238E27FC236}">
                <a16:creationId xmlns:a16="http://schemas.microsoft.com/office/drawing/2014/main" id="{3C0D94EA-CADA-54E4-F2B2-3C5E94C1A058}"/>
              </a:ext>
            </a:extLst>
          </p:cNvPr>
          <p:cNvSpPr>
            <a:spLocks noGrp="1" noChangeArrowheads="1"/>
          </p:cNvSpPr>
          <p:nvPr>
            <p:ph type="ftr" sz="quarter" idx="11"/>
          </p:nvPr>
        </p:nvSpPr>
        <p:spPr>
          <a:xfrm>
            <a:off x="5283200" y="6400800"/>
            <a:ext cx="3860800" cy="457200"/>
          </a:xfrm>
        </p:spPr>
        <p:txBody>
          <a:bodyPr/>
          <a:lstStyle>
            <a:lvl1pPr>
              <a:defRPr>
                <a:solidFill>
                  <a:srgbClr val="808080"/>
                </a:solidFill>
              </a:defRPr>
            </a:lvl1pPr>
          </a:lstStyle>
          <a:p>
            <a:pPr>
              <a:defRPr/>
            </a:pPr>
            <a:r>
              <a:rPr lang="en-US"/>
              <a:t>1</a:t>
            </a:r>
          </a:p>
        </p:txBody>
      </p:sp>
      <p:sp>
        <p:nvSpPr>
          <p:cNvPr id="8" name="Rectangle 1034">
            <a:extLst>
              <a:ext uri="{FF2B5EF4-FFF2-40B4-BE49-F238E27FC236}">
                <a16:creationId xmlns:a16="http://schemas.microsoft.com/office/drawing/2014/main" id="{5C879241-FE64-6F30-82D8-E7D4CEE701A6}"/>
              </a:ext>
            </a:extLst>
          </p:cNvPr>
          <p:cNvSpPr>
            <a:spLocks noGrp="1" noChangeArrowheads="1"/>
          </p:cNvSpPr>
          <p:nvPr>
            <p:ph type="sldNum" sz="quarter" idx="12"/>
          </p:nvPr>
        </p:nvSpPr>
        <p:spPr>
          <a:xfrm>
            <a:off x="9652000" y="6400800"/>
            <a:ext cx="2540000" cy="457200"/>
          </a:xfrm>
        </p:spPr>
        <p:txBody>
          <a:bodyPr/>
          <a:lstStyle>
            <a:lvl1pPr>
              <a:defRPr>
                <a:solidFill>
                  <a:srgbClr val="808080"/>
                </a:solidFill>
              </a:defRPr>
            </a:lvl1pPr>
          </a:lstStyle>
          <a:p>
            <a:fld id="{C5950EB1-08F8-4EB4-94B4-8F5FFCE605EF}" type="slidenum">
              <a:rPr lang="ar-SA" altLang="en-US"/>
              <a:pPr/>
              <a:t>‹#›</a:t>
            </a:fld>
            <a:endParaRPr lang="en-US" altLang="en-US"/>
          </a:p>
        </p:txBody>
      </p:sp>
    </p:spTree>
    <p:extLst>
      <p:ext uri="{BB962C8B-B14F-4D97-AF65-F5344CB8AC3E}">
        <p14:creationId xmlns:p14="http://schemas.microsoft.com/office/powerpoint/2010/main" val="204834175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a:extLst>
              <a:ext uri="{FF2B5EF4-FFF2-40B4-BE49-F238E27FC236}">
                <a16:creationId xmlns:a16="http://schemas.microsoft.com/office/drawing/2014/main" id="{D062CF1C-AD0D-3145-BFF0-787D70CB93E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9">
            <a:extLst>
              <a:ext uri="{FF2B5EF4-FFF2-40B4-BE49-F238E27FC236}">
                <a16:creationId xmlns:a16="http://schemas.microsoft.com/office/drawing/2014/main" id="{93B3FD2A-2D3A-3078-3E0E-773BA59451C4}"/>
              </a:ext>
            </a:extLst>
          </p:cNvPr>
          <p:cNvSpPr>
            <a:spLocks noGrp="1" noChangeArrowheads="1"/>
          </p:cNvSpPr>
          <p:nvPr>
            <p:ph type="ftr" sz="quarter" idx="11"/>
          </p:nvPr>
        </p:nvSpPr>
        <p:spPr>
          <a:ln/>
        </p:spPr>
        <p:txBody>
          <a:bodyPr/>
          <a:lstStyle>
            <a:lvl1pPr>
              <a:defRPr/>
            </a:lvl1pPr>
          </a:lstStyle>
          <a:p>
            <a:pPr>
              <a:defRPr/>
            </a:pPr>
            <a:r>
              <a:rPr lang="en-US"/>
              <a:t>1</a:t>
            </a:r>
          </a:p>
        </p:txBody>
      </p:sp>
      <p:sp>
        <p:nvSpPr>
          <p:cNvPr id="6" name="Rectangle 10">
            <a:extLst>
              <a:ext uri="{FF2B5EF4-FFF2-40B4-BE49-F238E27FC236}">
                <a16:creationId xmlns:a16="http://schemas.microsoft.com/office/drawing/2014/main" id="{FAF61EB3-F64A-BF5B-C382-513D4C922F20}"/>
              </a:ext>
            </a:extLst>
          </p:cNvPr>
          <p:cNvSpPr>
            <a:spLocks noGrp="1" noChangeArrowheads="1"/>
          </p:cNvSpPr>
          <p:nvPr>
            <p:ph type="sldNum" sz="quarter" idx="12"/>
          </p:nvPr>
        </p:nvSpPr>
        <p:spPr>
          <a:ln/>
        </p:spPr>
        <p:txBody>
          <a:bodyPr/>
          <a:lstStyle>
            <a:lvl1pPr>
              <a:defRPr/>
            </a:lvl1pPr>
          </a:lstStyle>
          <a:p>
            <a:fld id="{6B7256F7-915C-42F6-9A63-CA80D6093105}" type="slidenum">
              <a:rPr lang="ar-SA" altLang="en-US"/>
              <a:pPr/>
              <a:t>‹#›</a:t>
            </a:fld>
            <a:endParaRPr lang="en-US" altLang="en-US"/>
          </a:p>
        </p:txBody>
      </p:sp>
    </p:spTree>
    <p:extLst>
      <p:ext uri="{BB962C8B-B14F-4D97-AF65-F5344CB8AC3E}">
        <p14:creationId xmlns:p14="http://schemas.microsoft.com/office/powerpoint/2010/main" val="265124912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8">
            <a:extLst>
              <a:ext uri="{FF2B5EF4-FFF2-40B4-BE49-F238E27FC236}">
                <a16:creationId xmlns:a16="http://schemas.microsoft.com/office/drawing/2014/main" id="{E48D9546-6E28-342C-ACBD-37EE5572B35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9">
            <a:extLst>
              <a:ext uri="{FF2B5EF4-FFF2-40B4-BE49-F238E27FC236}">
                <a16:creationId xmlns:a16="http://schemas.microsoft.com/office/drawing/2014/main" id="{502CE3CB-2A0D-B1E7-8AAA-F283749D07EE}"/>
              </a:ext>
            </a:extLst>
          </p:cNvPr>
          <p:cNvSpPr>
            <a:spLocks noGrp="1" noChangeArrowheads="1"/>
          </p:cNvSpPr>
          <p:nvPr>
            <p:ph type="ftr" sz="quarter" idx="11"/>
          </p:nvPr>
        </p:nvSpPr>
        <p:spPr>
          <a:ln/>
        </p:spPr>
        <p:txBody>
          <a:bodyPr/>
          <a:lstStyle>
            <a:lvl1pPr>
              <a:defRPr/>
            </a:lvl1pPr>
          </a:lstStyle>
          <a:p>
            <a:pPr>
              <a:defRPr/>
            </a:pPr>
            <a:r>
              <a:rPr lang="en-US"/>
              <a:t>1</a:t>
            </a:r>
          </a:p>
        </p:txBody>
      </p:sp>
      <p:sp>
        <p:nvSpPr>
          <p:cNvPr id="6" name="Rectangle 10">
            <a:extLst>
              <a:ext uri="{FF2B5EF4-FFF2-40B4-BE49-F238E27FC236}">
                <a16:creationId xmlns:a16="http://schemas.microsoft.com/office/drawing/2014/main" id="{64DD1D85-4503-D857-53A5-5D9ACE52AD98}"/>
              </a:ext>
            </a:extLst>
          </p:cNvPr>
          <p:cNvSpPr>
            <a:spLocks noGrp="1" noChangeArrowheads="1"/>
          </p:cNvSpPr>
          <p:nvPr>
            <p:ph type="sldNum" sz="quarter" idx="12"/>
          </p:nvPr>
        </p:nvSpPr>
        <p:spPr>
          <a:ln/>
        </p:spPr>
        <p:txBody>
          <a:bodyPr/>
          <a:lstStyle>
            <a:lvl1pPr>
              <a:defRPr/>
            </a:lvl1pPr>
          </a:lstStyle>
          <a:p>
            <a:fld id="{63E296F8-04F0-4D9C-A6EF-3B4B199B7B1F}" type="slidenum">
              <a:rPr lang="ar-SA" altLang="en-US"/>
              <a:pPr/>
              <a:t>‹#›</a:t>
            </a:fld>
            <a:endParaRPr lang="en-US" altLang="en-US"/>
          </a:p>
        </p:txBody>
      </p:sp>
    </p:spTree>
    <p:extLst>
      <p:ext uri="{BB962C8B-B14F-4D97-AF65-F5344CB8AC3E}">
        <p14:creationId xmlns:p14="http://schemas.microsoft.com/office/powerpoint/2010/main" val="65761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a:extLst>
              <a:ext uri="{FF2B5EF4-FFF2-40B4-BE49-F238E27FC236}">
                <a16:creationId xmlns:a16="http://schemas.microsoft.com/office/drawing/2014/main" id="{03DC8E02-53E3-4747-410A-FF1E560396AE}"/>
              </a:ext>
            </a:extLst>
          </p:cNvPr>
          <p:cNvSpPr>
            <a:spLocks noGrp="1"/>
          </p:cNvSpPr>
          <p:nvPr>
            <p:ph type="dt" sz="half" idx="10"/>
          </p:nvPr>
        </p:nvSpPr>
        <p:spPr/>
        <p:txBody>
          <a:bodyPr/>
          <a:lstStyle/>
          <a:p>
            <a:fld id="{638BADB8-762C-431E-9A6D-9A86953AB9E6}" type="datetimeFigureOut">
              <a:rPr lang="ar-JO" smtClean="0"/>
              <a:t>16/01/1446</a:t>
            </a:fld>
            <a:endParaRPr lang="ar-JO"/>
          </a:p>
        </p:txBody>
      </p:sp>
      <p:sp>
        <p:nvSpPr>
          <p:cNvPr id="3" name="عنصر نائب للتذييل 2">
            <a:extLst>
              <a:ext uri="{FF2B5EF4-FFF2-40B4-BE49-F238E27FC236}">
                <a16:creationId xmlns:a16="http://schemas.microsoft.com/office/drawing/2014/main" id="{5B161FAC-396A-3C42-EE01-E0BCE3A3A5E5}"/>
              </a:ext>
            </a:extLst>
          </p:cNvPr>
          <p:cNvSpPr>
            <a:spLocks noGrp="1"/>
          </p:cNvSpPr>
          <p:nvPr>
            <p:ph type="ftr" sz="quarter" idx="11"/>
          </p:nvPr>
        </p:nvSpPr>
        <p:spPr/>
        <p:txBody>
          <a:bodyPr/>
          <a:lstStyle/>
          <a:p>
            <a:endParaRPr lang="ar-JO"/>
          </a:p>
        </p:txBody>
      </p:sp>
      <p:sp>
        <p:nvSpPr>
          <p:cNvPr id="4" name="عنصر نائب لرقم الشريحة 3">
            <a:extLst>
              <a:ext uri="{FF2B5EF4-FFF2-40B4-BE49-F238E27FC236}">
                <a16:creationId xmlns:a16="http://schemas.microsoft.com/office/drawing/2014/main" id="{7FA4D24B-52C2-E7A2-93BF-97F02F984678}"/>
              </a:ext>
            </a:extLst>
          </p:cNvPr>
          <p:cNvSpPr>
            <a:spLocks noGrp="1"/>
          </p:cNvSpPr>
          <p:nvPr>
            <p:ph type="sldNum" sz="quarter" idx="12"/>
          </p:nvPr>
        </p:nvSpPr>
        <p:spPr/>
        <p:txBody>
          <a:bodyPr/>
          <a:lstStyle/>
          <a:p>
            <a:fld id="{BBB24D4D-D099-4177-940B-45728B487848}" type="slidenum">
              <a:rPr lang="ar-JO" smtClean="0"/>
              <a:t>‹#›</a:t>
            </a:fld>
            <a:endParaRPr lang="ar-JO"/>
          </a:p>
        </p:txBody>
      </p:sp>
    </p:spTree>
    <p:extLst>
      <p:ext uri="{BB962C8B-B14F-4D97-AF65-F5344CB8AC3E}">
        <p14:creationId xmlns:p14="http://schemas.microsoft.com/office/powerpoint/2010/main" val="337453351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891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9723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8">
            <a:extLst>
              <a:ext uri="{FF2B5EF4-FFF2-40B4-BE49-F238E27FC236}">
                <a16:creationId xmlns:a16="http://schemas.microsoft.com/office/drawing/2014/main" id="{DFA8C7A3-DA64-38F3-96D2-01E47732E502}"/>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9">
            <a:extLst>
              <a:ext uri="{FF2B5EF4-FFF2-40B4-BE49-F238E27FC236}">
                <a16:creationId xmlns:a16="http://schemas.microsoft.com/office/drawing/2014/main" id="{A29BF309-91F1-4107-CB3D-643912667B8F}"/>
              </a:ext>
            </a:extLst>
          </p:cNvPr>
          <p:cNvSpPr>
            <a:spLocks noGrp="1" noChangeArrowheads="1"/>
          </p:cNvSpPr>
          <p:nvPr>
            <p:ph type="ftr" sz="quarter" idx="11"/>
          </p:nvPr>
        </p:nvSpPr>
        <p:spPr>
          <a:ln/>
        </p:spPr>
        <p:txBody>
          <a:bodyPr/>
          <a:lstStyle>
            <a:lvl1pPr>
              <a:defRPr/>
            </a:lvl1pPr>
          </a:lstStyle>
          <a:p>
            <a:pPr>
              <a:defRPr/>
            </a:pPr>
            <a:r>
              <a:rPr lang="en-US"/>
              <a:t>1</a:t>
            </a:r>
          </a:p>
        </p:txBody>
      </p:sp>
      <p:sp>
        <p:nvSpPr>
          <p:cNvPr id="7" name="Rectangle 10">
            <a:extLst>
              <a:ext uri="{FF2B5EF4-FFF2-40B4-BE49-F238E27FC236}">
                <a16:creationId xmlns:a16="http://schemas.microsoft.com/office/drawing/2014/main" id="{CBA6AF71-D3DC-85F4-79B7-FE3399C943C9}"/>
              </a:ext>
            </a:extLst>
          </p:cNvPr>
          <p:cNvSpPr>
            <a:spLocks noGrp="1" noChangeArrowheads="1"/>
          </p:cNvSpPr>
          <p:nvPr>
            <p:ph type="sldNum" sz="quarter" idx="12"/>
          </p:nvPr>
        </p:nvSpPr>
        <p:spPr>
          <a:ln/>
        </p:spPr>
        <p:txBody>
          <a:bodyPr/>
          <a:lstStyle>
            <a:lvl1pPr>
              <a:defRPr/>
            </a:lvl1pPr>
          </a:lstStyle>
          <a:p>
            <a:fld id="{899F5DD5-18D0-432B-AF77-6BA4F8C5E27A}" type="slidenum">
              <a:rPr lang="ar-SA" altLang="en-US"/>
              <a:pPr/>
              <a:t>‹#›</a:t>
            </a:fld>
            <a:endParaRPr lang="en-US" altLang="en-US"/>
          </a:p>
        </p:txBody>
      </p:sp>
    </p:spTree>
    <p:extLst>
      <p:ext uri="{BB962C8B-B14F-4D97-AF65-F5344CB8AC3E}">
        <p14:creationId xmlns:p14="http://schemas.microsoft.com/office/powerpoint/2010/main" val="13917650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8">
            <a:extLst>
              <a:ext uri="{FF2B5EF4-FFF2-40B4-BE49-F238E27FC236}">
                <a16:creationId xmlns:a16="http://schemas.microsoft.com/office/drawing/2014/main" id="{4261BEC1-A20A-7CB7-0DFF-76A931C79311}"/>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9">
            <a:extLst>
              <a:ext uri="{FF2B5EF4-FFF2-40B4-BE49-F238E27FC236}">
                <a16:creationId xmlns:a16="http://schemas.microsoft.com/office/drawing/2014/main" id="{9786B578-88AD-66E4-2147-77F4CD396D2E}"/>
              </a:ext>
            </a:extLst>
          </p:cNvPr>
          <p:cNvSpPr>
            <a:spLocks noGrp="1" noChangeArrowheads="1"/>
          </p:cNvSpPr>
          <p:nvPr>
            <p:ph type="ftr" sz="quarter" idx="11"/>
          </p:nvPr>
        </p:nvSpPr>
        <p:spPr>
          <a:ln/>
        </p:spPr>
        <p:txBody>
          <a:bodyPr/>
          <a:lstStyle>
            <a:lvl1pPr>
              <a:defRPr/>
            </a:lvl1pPr>
          </a:lstStyle>
          <a:p>
            <a:pPr>
              <a:defRPr/>
            </a:pPr>
            <a:r>
              <a:rPr lang="en-US"/>
              <a:t>1</a:t>
            </a:r>
          </a:p>
        </p:txBody>
      </p:sp>
      <p:sp>
        <p:nvSpPr>
          <p:cNvPr id="9" name="Rectangle 10">
            <a:extLst>
              <a:ext uri="{FF2B5EF4-FFF2-40B4-BE49-F238E27FC236}">
                <a16:creationId xmlns:a16="http://schemas.microsoft.com/office/drawing/2014/main" id="{E90757B5-12C2-4C61-33FD-376B02654961}"/>
              </a:ext>
            </a:extLst>
          </p:cNvPr>
          <p:cNvSpPr>
            <a:spLocks noGrp="1" noChangeArrowheads="1"/>
          </p:cNvSpPr>
          <p:nvPr>
            <p:ph type="sldNum" sz="quarter" idx="12"/>
          </p:nvPr>
        </p:nvSpPr>
        <p:spPr>
          <a:ln/>
        </p:spPr>
        <p:txBody>
          <a:bodyPr/>
          <a:lstStyle>
            <a:lvl1pPr>
              <a:defRPr/>
            </a:lvl1pPr>
          </a:lstStyle>
          <a:p>
            <a:fld id="{4742C668-10CB-46C5-997F-C20218BE9EE4}" type="slidenum">
              <a:rPr lang="ar-SA" altLang="en-US"/>
              <a:pPr/>
              <a:t>‹#›</a:t>
            </a:fld>
            <a:endParaRPr lang="en-US" altLang="en-US"/>
          </a:p>
        </p:txBody>
      </p:sp>
    </p:spTree>
    <p:extLst>
      <p:ext uri="{BB962C8B-B14F-4D97-AF65-F5344CB8AC3E}">
        <p14:creationId xmlns:p14="http://schemas.microsoft.com/office/powerpoint/2010/main" val="165239833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
            <a:extLst>
              <a:ext uri="{FF2B5EF4-FFF2-40B4-BE49-F238E27FC236}">
                <a16:creationId xmlns:a16="http://schemas.microsoft.com/office/drawing/2014/main" id="{03EA72DA-A438-488D-1F5D-B4357D10B3E9}"/>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9">
            <a:extLst>
              <a:ext uri="{FF2B5EF4-FFF2-40B4-BE49-F238E27FC236}">
                <a16:creationId xmlns:a16="http://schemas.microsoft.com/office/drawing/2014/main" id="{364A34F8-FBE7-91C0-C449-AA1026A33921}"/>
              </a:ext>
            </a:extLst>
          </p:cNvPr>
          <p:cNvSpPr>
            <a:spLocks noGrp="1" noChangeArrowheads="1"/>
          </p:cNvSpPr>
          <p:nvPr>
            <p:ph type="ftr" sz="quarter" idx="11"/>
          </p:nvPr>
        </p:nvSpPr>
        <p:spPr>
          <a:ln/>
        </p:spPr>
        <p:txBody>
          <a:bodyPr/>
          <a:lstStyle>
            <a:lvl1pPr>
              <a:defRPr/>
            </a:lvl1pPr>
          </a:lstStyle>
          <a:p>
            <a:pPr>
              <a:defRPr/>
            </a:pPr>
            <a:r>
              <a:rPr lang="en-US"/>
              <a:t>1</a:t>
            </a:r>
          </a:p>
        </p:txBody>
      </p:sp>
      <p:sp>
        <p:nvSpPr>
          <p:cNvPr id="5" name="Rectangle 10">
            <a:extLst>
              <a:ext uri="{FF2B5EF4-FFF2-40B4-BE49-F238E27FC236}">
                <a16:creationId xmlns:a16="http://schemas.microsoft.com/office/drawing/2014/main" id="{1F3A42DA-6BC7-72DE-DD2E-FE2BC696278A}"/>
              </a:ext>
            </a:extLst>
          </p:cNvPr>
          <p:cNvSpPr>
            <a:spLocks noGrp="1" noChangeArrowheads="1"/>
          </p:cNvSpPr>
          <p:nvPr>
            <p:ph type="sldNum" sz="quarter" idx="12"/>
          </p:nvPr>
        </p:nvSpPr>
        <p:spPr>
          <a:ln/>
        </p:spPr>
        <p:txBody>
          <a:bodyPr/>
          <a:lstStyle>
            <a:lvl1pPr>
              <a:defRPr/>
            </a:lvl1pPr>
          </a:lstStyle>
          <a:p>
            <a:fld id="{35A2FD80-95B1-46BB-8739-6A89792353A8}" type="slidenum">
              <a:rPr lang="ar-SA" altLang="en-US"/>
              <a:pPr/>
              <a:t>‹#›</a:t>
            </a:fld>
            <a:endParaRPr lang="en-US" altLang="en-US"/>
          </a:p>
        </p:txBody>
      </p:sp>
    </p:spTree>
    <p:extLst>
      <p:ext uri="{BB962C8B-B14F-4D97-AF65-F5344CB8AC3E}">
        <p14:creationId xmlns:p14="http://schemas.microsoft.com/office/powerpoint/2010/main" val="298207673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23D89B24-3BEF-9DA8-47A1-584E588E574F}"/>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9">
            <a:extLst>
              <a:ext uri="{FF2B5EF4-FFF2-40B4-BE49-F238E27FC236}">
                <a16:creationId xmlns:a16="http://schemas.microsoft.com/office/drawing/2014/main" id="{11295281-DA44-395F-DAB4-4271B902D0D8}"/>
              </a:ext>
            </a:extLst>
          </p:cNvPr>
          <p:cNvSpPr>
            <a:spLocks noGrp="1" noChangeArrowheads="1"/>
          </p:cNvSpPr>
          <p:nvPr>
            <p:ph type="ftr" sz="quarter" idx="11"/>
          </p:nvPr>
        </p:nvSpPr>
        <p:spPr>
          <a:ln/>
        </p:spPr>
        <p:txBody>
          <a:bodyPr/>
          <a:lstStyle>
            <a:lvl1pPr>
              <a:defRPr/>
            </a:lvl1pPr>
          </a:lstStyle>
          <a:p>
            <a:pPr>
              <a:defRPr/>
            </a:pPr>
            <a:r>
              <a:rPr lang="en-US"/>
              <a:t>1</a:t>
            </a:r>
          </a:p>
        </p:txBody>
      </p:sp>
      <p:sp>
        <p:nvSpPr>
          <p:cNvPr id="4" name="Rectangle 10">
            <a:extLst>
              <a:ext uri="{FF2B5EF4-FFF2-40B4-BE49-F238E27FC236}">
                <a16:creationId xmlns:a16="http://schemas.microsoft.com/office/drawing/2014/main" id="{388BF71C-EFFD-F9D5-10CC-E49C82FC8D2F}"/>
              </a:ext>
            </a:extLst>
          </p:cNvPr>
          <p:cNvSpPr>
            <a:spLocks noGrp="1" noChangeArrowheads="1"/>
          </p:cNvSpPr>
          <p:nvPr>
            <p:ph type="sldNum" sz="quarter" idx="12"/>
          </p:nvPr>
        </p:nvSpPr>
        <p:spPr>
          <a:ln/>
        </p:spPr>
        <p:txBody>
          <a:bodyPr/>
          <a:lstStyle>
            <a:lvl1pPr>
              <a:defRPr/>
            </a:lvl1pPr>
          </a:lstStyle>
          <a:p>
            <a:fld id="{8057B9C8-D782-4B50-901B-9AE834F4B43C}" type="slidenum">
              <a:rPr lang="ar-SA" altLang="en-US"/>
              <a:pPr/>
              <a:t>‹#›</a:t>
            </a:fld>
            <a:endParaRPr lang="en-US" altLang="en-US"/>
          </a:p>
        </p:txBody>
      </p:sp>
    </p:spTree>
    <p:extLst>
      <p:ext uri="{BB962C8B-B14F-4D97-AF65-F5344CB8AC3E}">
        <p14:creationId xmlns:p14="http://schemas.microsoft.com/office/powerpoint/2010/main" val="50359966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a:extLst>
              <a:ext uri="{FF2B5EF4-FFF2-40B4-BE49-F238E27FC236}">
                <a16:creationId xmlns:a16="http://schemas.microsoft.com/office/drawing/2014/main" id="{72291C9E-AD76-336A-5FE9-E330CE7B9CFA}"/>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9">
            <a:extLst>
              <a:ext uri="{FF2B5EF4-FFF2-40B4-BE49-F238E27FC236}">
                <a16:creationId xmlns:a16="http://schemas.microsoft.com/office/drawing/2014/main" id="{306FBDFD-E6C9-7B14-5EF2-928F13901992}"/>
              </a:ext>
            </a:extLst>
          </p:cNvPr>
          <p:cNvSpPr>
            <a:spLocks noGrp="1" noChangeArrowheads="1"/>
          </p:cNvSpPr>
          <p:nvPr>
            <p:ph type="ftr" sz="quarter" idx="11"/>
          </p:nvPr>
        </p:nvSpPr>
        <p:spPr>
          <a:ln/>
        </p:spPr>
        <p:txBody>
          <a:bodyPr/>
          <a:lstStyle>
            <a:lvl1pPr>
              <a:defRPr/>
            </a:lvl1pPr>
          </a:lstStyle>
          <a:p>
            <a:pPr>
              <a:defRPr/>
            </a:pPr>
            <a:r>
              <a:rPr lang="en-US"/>
              <a:t>1</a:t>
            </a:r>
          </a:p>
        </p:txBody>
      </p:sp>
      <p:sp>
        <p:nvSpPr>
          <p:cNvPr id="7" name="Rectangle 10">
            <a:extLst>
              <a:ext uri="{FF2B5EF4-FFF2-40B4-BE49-F238E27FC236}">
                <a16:creationId xmlns:a16="http://schemas.microsoft.com/office/drawing/2014/main" id="{9C80C6E7-0A22-D504-10CF-F9A82FDB7FF5}"/>
              </a:ext>
            </a:extLst>
          </p:cNvPr>
          <p:cNvSpPr>
            <a:spLocks noGrp="1" noChangeArrowheads="1"/>
          </p:cNvSpPr>
          <p:nvPr>
            <p:ph type="sldNum" sz="quarter" idx="12"/>
          </p:nvPr>
        </p:nvSpPr>
        <p:spPr>
          <a:ln/>
        </p:spPr>
        <p:txBody>
          <a:bodyPr/>
          <a:lstStyle>
            <a:lvl1pPr>
              <a:defRPr/>
            </a:lvl1pPr>
          </a:lstStyle>
          <a:p>
            <a:fld id="{965CF2A8-0F32-437C-B17C-1762EAD81857}" type="slidenum">
              <a:rPr lang="ar-SA" altLang="en-US"/>
              <a:pPr/>
              <a:t>‹#›</a:t>
            </a:fld>
            <a:endParaRPr lang="en-US" altLang="en-US"/>
          </a:p>
        </p:txBody>
      </p:sp>
    </p:spTree>
    <p:extLst>
      <p:ext uri="{BB962C8B-B14F-4D97-AF65-F5344CB8AC3E}">
        <p14:creationId xmlns:p14="http://schemas.microsoft.com/office/powerpoint/2010/main" val="11368176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a:extLst>
              <a:ext uri="{FF2B5EF4-FFF2-40B4-BE49-F238E27FC236}">
                <a16:creationId xmlns:a16="http://schemas.microsoft.com/office/drawing/2014/main" id="{4DA76450-0E36-7DE9-2C88-2FE863E50B8A}"/>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9">
            <a:extLst>
              <a:ext uri="{FF2B5EF4-FFF2-40B4-BE49-F238E27FC236}">
                <a16:creationId xmlns:a16="http://schemas.microsoft.com/office/drawing/2014/main" id="{CAC86254-21E3-8B52-9146-9636961E2D20}"/>
              </a:ext>
            </a:extLst>
          </p:cNvPr>
          <p:cNvSpPr>
            <a:spLocks noGrp="1" noChangeArrowheads="1"/>
          </p:cNvSpPr>
          <p:nvPr>
            <p:ph type="ftr" sz="quarter" idx="11"/>
          </p:nvPr>
        </p:nvSpPr>
        <p:spPr>
          <a:ln/>
        </p:spPr>
        <p:txBody>
          <a:bodyPr/>
          <a:lstStyle>
            <a:lvl1pPr>
              <a:defRPr/>
            </a:lvl1pPr>
          </a:lstStyle>
          <a:p>
            <a:pPr>
              <a:defRPr/>
            </a:pPr>
            <a:r>
              <a:rPr lang="en-US"/>
              <a:t>1</a:t>
            </a:r>
          </a:p>
        </p:txBody>
      </p:sp>
      <p:sp>
        <p:nvSpPr>
          <p:cNvPr id="7" name="Rectangle 10">
            <a:extLst>
              <a:ext uri="{FF2B5EF4-FFF2-40B4-BE49-F238E27FC236}">
                <a16:creationId xmlns:a16="http://schemas.microsoft.com/office/drawing/2014/main" id="{A4C01213-A359-C00D-ECE8-BC40AD2D0EC7}"/>
              </a:ext>
            </a:extLst>
          </p:cNvPr>
          <p:cNvSpPr>
            <a:spLocks noGrp="1" noChangeArrowheads="1"/>
          </p:cNvSpPr>
          <p:nvPr>
            <p:ph type="sldNum" sz="quarter" idx="12"/>
          </p:nvPr>
        </p:nvSpPr>
        <p:spPr>
          <a:ln/>
        </p:spPr>
        <p:txBody>
          <a:bodyPr/>
          <a:lstStyle>
            <a:lvl1pPr>
              <a:defRPr/>
            </a:lvl1pPr>
          </a:lstStyle>
          <a:p>
            <a:fld id="{DC565A0F-E787-4286-926B-763A7C2AB393}" type="slidenum">
              <a:rPr lang="ar-SA" altLang="en-US"/>
              <a:pPr/>
              <a:t>‹#›</a:t>
            </a:fld>
            <a:endParaRPr lang="en-US" altLang="en-US"/>
          </a:p>
        </p:txBody>
      </p:sp>
    </p:spTree>
    <p:extLst>
      <p:ext uri="{BB962C8B-B14F-4D97-AF65-F5344CB8AC3E}">
        <p14:creationId xmlns:p14="http://schemas.microsoft.com/office/powerpoint/2010/main" val="60554381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a:extLst>
              <a:ext uri="{FF2B5EF4-FFF2-40B4-BE49-F238E27FC236}">
                <a16:creationId xmlns:a16="http://schemas.microsoft.com/office/drawing/2014/main" id="{57AD51A2-AC33-4A94-058E-08ED8EF972A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9">
            <a:extLst>
              <a:ext uri="{FF2B5EF4-FFF2-40B4-BE49-F238E27FC236}">
                <a16:creationId xmlns:a16="http://schemas.microsoft.com/office/drawing/2014/main" id="{83683EAD-DD69-DE7B-FE05-42C1025C70A1}"/>
              </a:ext>
            </a:extLst>
          </p:cNvPr>
          <p:cNvSpPr>
            <a:spLocks noGrp="1" noChangeArrowheads="1"/>
          </p:cNvSpPr>
          <p:nvPr>
            <p:ph type="ftr" sz="quarter" idx="11"/>
          </p:nvPr>
        </p:nvSpPr>
        <p:spPr>
          <a:ln/>
        </p:spPr>
        <p:txBody>
          <a:bodyPr/>
          <a:lstStyle>
            <a:lvl1pPr>
              <a:defRPr/>
            </a:lvl1pPr>
          </a:lstStyle>
          <a:p>
            <a:pPr>
              <a:defRPr/>
            </a:pPr>
            <a:r>
              <a:rPr lang="en-US"/>
              <a:t>1</a:t>
            </a:r>
          </a:p>
        </p:txBody>
      </p:sp>
      <p:sp>
        <p:nvSpPr>
          <p:cNvPr id="6" name="Rectangle 10">
            <a:extLst>
              <a:ext uri="{FF2B5EF4-FFF2-40B4-BE49-F238E27FC236}">
                <a16:creationId xmlns:a16="http://schemas.microsoft.com/office/drawing/2014/main" id="{8499642B-01E6-AE0F-B134-55171A9666B4}"/>
              </a:ext>
            </a:extLst>
          </p:cNvPr>
          <p:cNvSpPr>
            <a:spLocks noGrp="1" noChangeArrowheads="1"/>
          </p:cNvSpPr>
          <p:nvPr>
            <p:ph type="sldNum" sz="quarter" idx="12"/>
          </p:nvPr>
        </p:nvSpPr>
        <p:spPr>
          <a:ln/>
        </p:spPr>
        <p:txBody>
          <a:bodyPr/>
          <a:lstStyle>
            <a:lvl1pPr>
              <a:defRPr/>
            </a:lvl1pPr>
          </a:lstStyle>
          <a:p>
            <a:fld id="{CB8C238D-F049-4A68-9864-FC84D909C47D}" type="slidenum">
              <a:rPr lang="ar-SA" altLang="en-US"/>
              <a:pPr/>
              <a:t>‹#›</a:t>
            </a:fld>
            <a:endParaRPr lang="en-US" altLang="en-US"/>
          </a:p>
        </p:txBody>
      </p:sp>
    </p:spTree>
    <p:extLst>
      <p:ext uri="{BB962C8B-B14F-4D97-AF65-F5344CB8AC3E}">
        <p14:creationId xmlns:p14="http://schemas.microsoft.com/office/powerpoint/2010/main" val="391972127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68884" y="152400"/>
            <a:ext cx="2783416" cy="5943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1" y="152400"/>
            <a:ext cx="8151284" cy="5943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a:extLst>
              <a:ext uri="{FF2B5EF4-FFF2-40B4-BE49-F238E27FC236}">
                <a16:creationId xmlns:a16="http://schemas.microsoft.com/office/drawing/2014/main" id="{312384EA-2BEA-89DF-5233-4F1FC6B2061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9">
            <a:extLst>
              <a:ext uri="{FF2B5EF4-FFF2-40B4-BE49-F238E27FC236}">
                <a16:creationId xmlns:a16="http://schemas.microsoft.com/office/drawing/2014/main" id="{2FAF9C7A-40CF-A1AB-D7F9-A182342BCBC5}"/>
              </a:ext>
            </a:extLst>
          </p:cNvPr>
          <p:cNvSpPr>
            <a:spLocks noGrp="1" noChangeArrowheads="1"/>
          </p:cNvSpPr>
          <p:nvPr>
            <p:ph type="ftr" sz="quarter" idx="11"/>
          </p:nvPr>
        </p:nvSpPr>
        <p:spPr>
          <a:ln/>
        </p:spPr>
        <p:txBody>
          <a:bodyPr/>
          <a:lstStyle>
            <a:lvl1pPr>
              <a:defRPr/>
            </a:lvl1pPr>
          </a:lstStyle>
          <a:p>
            <a:pPr>
              <a:defRPr/>
            </a:pPr>
            <a:r>
              <a:rPr lang="en-US"/>
              <a:t>1</a:t>
            </a:r>
          </a:p>
        </p:txBody>
      </p:sp>
      <p:sp>
        <p:nvSpPr>
          <p:cNvPr id="6" name="Rectangle 10">
            <a:extLst>
              <a:ext uri="{FF2B5EF4-FFF2-40B4-BE49-F238E27FC236}">
                <a16:creationId xmlns:a16="http://schemas.microsoft.com/office/drawing/2014/main" id="{71993862-034A-C51F-EBF9-D3F90C885A96}"/>
              </a:ext>
            </a:extLst>
          </p:cNvPr>
          <p:cNvSpPr>
            <a:spLocks noGrp="1" noChangeArrowheads="1"/>
          </p:cNvSpPr>
          <p:nvPr>
            <p:ph type="sldNum" sz="quarter" idx="12"/>
          </p:nvPr>
        </p:nvSpPr>
        <p:spPr>
          <a:ln/>
        </p:spPr>
        <p:txBody>
          <a:bodyPr/>
          <a:lstStyle>
            <a:lvl1pPr>
              <a:defRPr/>
            </a:lvl1pPr>
          </a:lstStyle>
          <a:p>
            <a:fld id="{1A508FA1-74A2-48A8-991D-4D0B8C5C5439}" type="slidenum">
              <a:rPr lang="ar-SA" altLang="en-US"/>
              <a:pPr/>
              <a:t>‹#›</a:t>
            </a:fld>
            <a:endParaRPr lang="en-US" altLang="en-US"/>
          </a:p>
        </p:txBody>
      </p:sp>
    </p:spTree>
    <p:extLst>
      <p:ext uri="{BB962C8B-B14F-4D97-AF65-F5344CB8AC3E}">
        <p14:creationId xmlns:p14="http://schemas.microsoft.com/office/powerpoint/2010/main" val="141104967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1026">
            <a:extLst>
              <a:ext uri="{FF2B5EF4-FFF2-40B4-BE49-F238E27FC236}">
                <a16:creationId xmlns:a16="http://schemas.microsoft.com/office/drawing/2014/main" id="{93A962AF-620C-64C7-EDA9-9E1E41A7AD3B}"/>
              </a:ext>
            </a:extLst>
          </p:cNvPr>
          <p:cNvGrpSpPr>
            <a:grpSpLocks/>
          </p:cNvGrpSpPr>
          <p:nvPr/>
        </p:nvGrpSpPr>
        <p:grpSpPr bwMode="auto">
          <a:xfrm>
            <a:off x="0" y="0"/>
            <a:ext cx="12192000" cy="6858000"/>
            <a:chOff x="0" y="0"/>
            <a:chExt cx="5760" cy="4320"/>
          </a:xfrm>
        </p:grpSpPr>
        <p:sp>
          <p:nvSpPr>
            <p:cNvPr id="3" name="Rectangle 1027">
              <a:extLst>
                <a:ext uri="{FF2B5EF4-FFF2-40B4-BE49-F238E27FC236}">
                  <a16:creationId xmlns:a16="http://schemas.microsoft.com/office/drawing/2014/main" id="{13598192-705C-F957-C9FF-D4D3BD2684A0}"/>
                </a:ext>
              </a:extLst>
            </p:cNvPr>
            <p:cNvSpPr>
              <a:spLocks noChangeArrowheads="1"/>
            </p:cNvSpPr>
            <p:nvPr/>
          </p:nvSpPr>
          <p:spPr bwMode="black">
            <a:xfrm>
              <a:off x="1008" y="0"/>
              <a:ext cx="4752" cy="4320"/>
            </a:xfrm>
            <a:prstGeom prst="rect">
              <a:avLst/>
            </a:prstGeom>
            <a:solidFill>
              <a:schemeClr val="bg1"/>
            </a:solidFill>
            <a:ln>
              <a:noFill/>
            </a:ln>
          </p:spPr>
          <p:txBody>
            <a:bodyPr wrap="none" anchor="ctr"/>
            <a:lstStyle>
              <a:lvl1pPr>
                <a:defRPr kumimoji="1" sz="2400">
                  <a:solidFill>
                    <a:schemeClr val="tx2"/>
                  </a:solidFill>
                  <a:latin typeface="Tahoma" panose="020B0604030504040204" pitchFamily="34" charset="0"/>
                  <a:cs typeface="Times New Roman" panose="02020603050405020304" pitchFamily="18" charset="0"/>
                </a:defRPr>
              </a:lvl1pPr>
              <a:lvl2pPr marL="742950" indent="-285750">
                <a:defRPr kumimoji="1" sz="2400">
                  <a:solidFill>
                    <a:schemeClr val="tx2"/>
                  </a:solidFill>
                  <a:latin typeface="Tahoma" panose="020B0604030504040204" pitchFamily="34" charset="0"/>
                  <a:cs typeface="Times New Roman" panose="02020603050405020304" pitchFamily="18" charset="0"/>
                </a:defRPr>
              </a:lvl2pPr>
              <a:lvl3pPr marL="1143000" indent="-228600">
                <a:defRPr kumimoji="1" sz="2400">
                  <a:solidFill>
                    <a:schemeClr val="tx2"/>
                  </a:solidFill>
                  <a:latin typeface="Tahoma" panose="020B0604030504040204" pitchFamily="34" charset="0"/>
                  <a:cs typeface="Times New Roman" panose="02020603050405020304" pitchFamily="18" charset="0"/>
                </a:defRPr>
              </a:lvl3pPr>
              <a:lvl4pPr marL="1600200" indent="-228600">
                <a:defRPr kumimoji="1" sz="2400">
                  <a:solidFill>
                    <a:schemeClr val="tx2"/>
                  </a:solidFill>
                  <a:latin typeface="Tahoma" panose="020B0604030504040204" pitchFamily="34" charset="0"/>
                  <a:cs typeface="Times New Roman" panose="02020603050405020304" pitchFamily="18" charset="0"/>
                </a:defRPr>
              </a:lvl4pPr>
              <a:lvl5pPr marL="2057400" indent="-228600">
                <a:defRPr kumimoji="1" sz="2400">
                  <a:solidFill>
                    <a:schemeClr val="tx2"/>
                  </a:solidFill>
                  <a:latin typeface="Tahoma" panose="020B0604030504040204" pitchFamily="34" charset="0"/>
                  <a:cs typeface="Times New Roman" panose="02020603050405020304" pitchFamily="18" charset="0"/>
                </a:defRPr>
              </a:lvl5pPr>
              <a:lvl6pPr marL="2514600" indent="-228600" algn="l" rtl="0" eaLnBrk="0" fontAlgn="base" hangingPunct="0">
                <a:spcBef>
                  <a:spcPct val="0"/>
                </a:spcBef>
                <a:spcAft>
                  <a:spcPct val="0"/>
                </a:spcAft>
                <a:defRPr kumimoji="1" sz="2400">
                  <a:solidFill>
                    <a:schemeClr val="tx2"/>
                  </a:solidFill>
                  <a:latin typeface="Tahoma" panose="020B0604030504040204" pitchFamily="34" charset="0"/>
                  <a:cs typeface="Times New Roman" panose="02020603050405020304" pitchFamily="18" charset="0"/>
                </a:defRPr>
              </a:lvl6pPr>
              <a:lvl7pPr marL="2971800" indent="-228600" algn="l" rtl="0" eaLnBrk="0" fontAlgn="base" hangingPunct="0">
                <a:spcBef>
                  <a:spcPct val="0"/>
                </a:spcBef>
                <a:spcAft>
                  <a:spcPct val="0"/>
                </a:spcAft>
                <a:defRPr kumimoji="1" sz="2400">
                  <a:solidFill>
                    <a:schemeClr val="tx2"/>
                  </a:solidFill>
                  <a:latin typeface="Tahoma" panose="020B0604030504040204" pitchFamily="34" charset="0"/>
                  <a:cs typeface="Times New Roman" panose="02020603050405020304" pitchFamily="18" charset="0"/>
                </a:defRPr>
              </a:lvl7pPr>
              <a:lvl8pPr marL="3429000" indent="-228600" algn="l" rtl="0" eaLnBrk="0" fontAlgn="base" hangingPunct="0">
                <a:spcBef>
                  <a:spcPct val="0"/>
                </a:spcBef>
                <a:spcAft>
                  <a:spcPct val="0"/>
                </a:spcAft>
                <a:defRPr kumimoji="1" sz="2400">
                  <a:solidFill>
                    <a:schemeClr val="tx2"/>
                  </a:solidFill>
                  <a:latin typeface="Tahoma" panose="020B0604030504040204" pitchFamily="34" charset="0"/>
                  <a:cs typeface="Times New Roman" panose="02020603050405020304" pitchFamily="18" charset="0"/>
                </a:defRPr>
              </a:lvl8pPr>
              <a:lvl9pPr marL="3886200" indent="-228600" algn="l" rtl="0" eaLnBrk="0" fontAlgn="base" hangingPunct="0">
                <a:spcBef>
                  <a:spcPct val="0"/>
                </a:spcBef>
                <a:spcAft>
                  <a:spcPct val="0"/>
                </a:spcAft>
                <a:defRPr kumimoji="1" sz="2400">
                  <a:solidFill>
                    <a:schemeClr val="tx2"/>
                  </a:solidFill>
                  <a:latin typeface="Tahoma" panose="020B0604030504040204" pitchFamily="34" charset="0"/>
                  <a:cs typeface="Times New Roman" panose="02020603050405020304" pitchFamily="18" charset="0"/>
                </a:defRPr>
              </a:lvl9pPr>
            </a:lstStyle>
            <a:p>
              <a:pPr>
                <a:defRPr/>
              </a:pPr>
              <a:endParaRPr lang="en-US" altLang="ar-JO" sz="2400"/>
            </a:p>
          </p:txBody>
        </p:sp>
        <p:sp>
          <p:nvSpPr>
            <p:cNvPr id="4" name="Rectangle 1028">
              <a:extLst>
                <a:ext uri="{FF2B5EF4-FFF2-40B4-BE49-F238E27FC236}">
                  <a16:creationId xmlns:a16="http://schemas.microsoft.com/office/drawing/2014/main" id="{4DAA15F4-E0B4-D94C-7788-BABD7E38A935}"/>
                </a:ext>
              </a:extLst>
            </p:cNvPr>
            <p:cNvSpPr>
              <a:spLocks noChangeArrowheads="1"/>
            </p:cNvSpPr>
            <p:nvPr/>
          </p:nvSpPr>
          <p:spPr bwMode="ltGray">
            <a:xfrm>
              <a:off x="0" y="0"/>
              <a:ext cx="1008" cy="4320"/>
            </a:xfrm>
            <a:prstGeom prst="rect">
              <a:avLst/>
            </a:prstGeom>
            <a:solidFill>
              <a:schemeClr val="accent1"/>
            </a:solidFill>
            <a:ln>
              <a:noFill/>
            </a:ln>
          </p:spPr>
          <p:txBody>
            <a:bodyPr wrap="none" anchor="ctr"/>
            <a:lstStyle>
              <a:lvl1pPr>
                <a:defRPr kumimoji="1" sz="2400">
                  <a:solidFill>
                    <a:schemeClr val="tx2"/>
                  </a:solidFill>
                  <a:latin typeface="Tahoma" panose="020B0604030504040204" pitchFamily="34" charset="0"/>
                  <a:cs typeface="Times New Roman" panose="02020603050405020304" pitchFamily="18" charset="0"/>
                </a:defRPr>
              </a:lvl1pPr>
              <a:lvl2pPr marL="742950" indent="-285750">
                <a:defRPr kumimoji="1" sz="2400">
                  <a:solidFill>
                    <a:schemeClr val="tx2"/>
                  </a:solidFill>
                  <a:latin typeface="Tahoma" panose="020B0604030504040204" pitchFamily="34" charset="0"/>
                  <a:cs typeface="Times New Roman" panose="02020603050405020304" pitchFamily="18" charset="0"/>
                </a:defRPr>
              </a:lvl2pPr>
              <a:lvl3pPr marL="1143000" indent="-228600">
                <a:defRPr kumimoji="1" sz="2400">
                  <a:solidFill>
                    <a:schemeClr val="tx2"/>
                  </a:solidFill>
                  <a:latin typeface="Tahoma" panose="020B0604030504040204" pitchFamily="34" charset="0"/>
                  <a:cs typeface="Times New Roman" panose="02020603050405020304" pitchFamily="18" charset="0"/>
                </a:defRPr>
              </a:lvl3pPr>
              <a:lvl4pPr marL="1600200" indent="-228600">
                <a:defRPr kumimoji="1" sz="2400">
                  <a:solidFill>
                    <a:schemeClr val="tx2"/>
                  </a:solidFill>
                  <a:latin typeface="Tahoma" panose="020B0604030504040204" pitchFamily="34" charset="0"/>
                  <a:cs typeface="Times New Roman" panose="02020603050405020304" pitchFamily="18" charset="0"/>
                </a:defRPr>
              </a:lvl4pPr>
              <a:lvl5pPr marL="2057400" indent="-228600">
                <a:defRPr kumimoji="1" sz="2400">
                  <a:solidFill>
                    <a:schemeClr val="tx2"/>
                  </a:solidFill>
                  <a:latin typeface="Tahoma" panose="020B0604030504040204" pitchFamily="34" charset="0"/>
                  <a:cs typeface="Times New Roman" panose="02020603050405020304" pitchFamily="18" charset="0"/>
                </a:defRPr>
              </a:lvl5pPr>
              <a:lvl6pPr marL="2514600" indent="-228600" algn="l" rtl="0" eaLnBrk="0" fontAlgn="base" hangingPunct="0">
                <a:spcBef>
                  <a:spcPct val="0"/>
                </a:spcBef>
                <a:spcAft>
                  <a:spcPct val="0"/>
                </a:spcAft>
                <a:defRPr kumimoji="1" sz="2400">
                  <a:solidFill>
                    <a:schemeClr val="tx2"/>
                  </a:solidFill>
                  <a:latin typeface="Tahoma" panose="020B0604030504040204" pitchFamily="34" charset="0"/>
                  <a:cs typeface="Times New Roman" panose="02020603050405020304" pitchFamily="18" charset="0"/>
                </a:defRPr>
              </a:lvl6pPr>
              <a:lvl7pPr marL="2971800" indent="-228600" algn="l" rtl="0" eaLnBrk="0" fontAlgn="base" hangingPunct="0">
                <a:spcBef>
                  <a:spcPct val="0"/>
                </a:spcBef>
                <a:spcAft>
                  <a:spcPct val="0"/>
                </a:spcAft>
                <a:defRPr kumimoji="1" sz="2400">
                  <a:solidFill>
                    <a:schemeClr val="tx2"/>
                  </a:solidFill>
                  <a:latin typeface="Tahoma" panose="020B0604030504040204" pitchFamily="34" charset="0"/>
                  <a:cs typeface="Times New Roman" panose="02020603050405020304" pitchFamily="18" charset="0"/>
                </a:defRPr>
              </a:lvl7pPr>
              <a:lvl8pPr marL="3429000" indent="-228600" algn="l" rtl="0" eaLnBrk="0" fontAlgn="base" hangingPunct="0">
                <a:spcBef>
                  <a:spcPct val="0"/>
                </a:spcBef>
                <a:spcAft>
                  <a:spcPct val="0"/>
                </a:spcAft>
                <a:defRPr kumimoji="1" sz="2400">
                  <a:solidFill>
                    <a:schemeClr val="tx2"/>
                  </a:solidFill>
                  <a:latin typeface="Tahoma" panose="020B0604030504040204" pitchFamily="34" charset="0"/>
                  <a:cs typeface="Times New Roman" panose="02020603050405020304" pitchFamily="18" charset="0"/>
                </a:defRPr>
              </a:lvl8pPr>
              <a:lvl9pPr marL="3886200" indent="-228600" algn="l" rtl="0" eaLnBrk="0" fontAlgn="base" hangingPunct="0">
                <a:spcBef>
                  <a:spcPct val="0"/>
                </a:spcBef>
                <a:spcAft>
                  <a:spcPct val="0"/>
                </a:spcAft>
                <a:defRPr kumimoji="1" sz="2400">
                  <a:solidFill>
                    <a:schemeClr val="tx2"/>
                  </a:solidFill>
                  <a:latin typeface="Tahoma" panose="020B0604030504040204" pitchFamily="34" charset="0"/>
                  <a:cs typeface="Times New Roman" panose="02020603050405020304" pitchFamily="18" charset="0"/>
                </a:defRPr>
              </a:lvl9pPr>
            </a:lstStyle>
            <a:p>
              <a:pPr algn="ctr" rtl="1">
                <a:defRPr/>
              </a:pPr>
              <a:endParaRPr kumimoji="0" lang="en-US" altLang="ar-JO" sz="2400">
                <a:latin typeface="Times New Roman" panose="02020603050405020304" pitchFamily="18" charset="0"/>
              </a:endParaRPr>
            </a:p>
          </p:txBody>
        </p:sp>
        <p:sp>
          <p:nvSpPr>
            <p:cNvPr id="5" name="Freeform 1029">
              <a:extLst>
                <a:ext uri="{FF2B5EF4-FFF2-40B4-BE49-F238E27FC236}">
                  <a16:creationId xmlns:a16="http://schemas.microsoft.com/office/drawing/2014/main" id="{D07623FC-AF81-58D7-3DD7-690A52BEC85E}"/>
                </a:ext>
              </a:extLst>
            </p:cNvPr>
            <p:cNvSpPr>
              <a:spLocks/>
            </p:cNvSpPr>
            <p:nvPr/>
          </p:nvSpPr>
          <p:spPr bwMode="ltGray">
            <a:xfrm>
              <a:off x="0" y="0"/>
              <a:ext cx="5760" cy="2400"/>
            </a:xfrm>
            <a:custGeom>
              <a:avLst/>
              <a:gdLst>
                <a:gd name="T0" fmla="*/ 0 w 5760"/>
                <a:gd name="T1" fmla="*/ 1200 h 2400"/>
                <a:gd name="T2" fmla="*/ 1008 w 5760"/>
                <a:gd name="T3" fmla="*/ 2400 h 2400"/>
                <a:gd name="T4" fmla="*/ 5760 w 5760"/>
                <a:gd name="T5" fmla="*/ 1536 h 2400"/>
                <a:gd name="T6" fmla="*/ 5760 w 5760"/>
                <a:gd name="T7" fmla="*/ 0 h 2400"/>
                <a:gd name="T8" fmla="*/ 0 w 5760"/>
                <a:gd name="T9" fmla="*/ 0 h 2400"/>
                <a:gd name="T10" fmla="*/ 0 w 5760"/>
                <a:gd name="T11" fmla="*/ 1200 h 24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60" h="2400">
                  <a:moveTo>
                    <a:pt x="0" y="1200"/>
                  </a:moveTo>
                  <a:lnTo>
                    <a:pt x="1008" y="2400"/>
                  </a:lnTo>
                  <a:lnTo>
                    <a:pt x="5760" y="1536"/>
                  </a:lnTo>
                  <a:lnTo>
                    <a:pt x="5760" y="0"/>
                  </a:lnTo>
                  <a:lnTo>
                    <a:pt x="0" y="0"/>
                  </a:lnTo>
                  <a:lnTo>
                    <a:pt x="0" y="120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ar-JO" sz="1800"/>
            </a:p>
          </p:txBody>
        </p:sp>
      </p:grpSp>
      <p:sp>
        <p:nvSpPr>
          <p:cNvPr id="137222" name="Rectangle 1030"/>
          <p:cNvSpPr>
            <a:spLocks noGrp="1" noChangeArrowheads="1"/>
          </p:cNvSpPr>
          <p:nvPr>
            <p:ph type="ctrTitle"/>
          </p:nvPr>
        </p:nvSpPr>
        <p:spPr>
          <a:xfrm>
            <a:off x="914400" y="1447800"/>
            <a:ext cx="10363200" cy="1143000"/>
          </a:xfrm>
        </p:spPr>
        <p:txBody>
          <a:bodyPr/>
          <a:lstStyle>
            <a:lvl1pPr>
              <a:defRPr/>
            </a:lvl1pPr>
          </a:lstStyle>
          <a:p>
            <a:r>
              <a:rPr lang="en-US"/>
              <a:t>Click to edit Master title style</a:t>
            </a:r>
          </a:p>
        </p:txBody>
      </p:sp>
      <p:sp>
        <p:nvSpPr>
          <p:cNvPr id="137223" name="Rectangle 1031"/>
          <p:cNvSpPr>
            <a:spLocks noGrp="1" noChangeArrowheads="1"/>
          </p:cNvSpPr>
          <p:nvPr>
            <p:ph type="subTitle" idx="1"/>
          </p:nvPr>
        </p:nvSpPr>
        <p:spPr>
          <a:xfrm>
            <a:off x="2743200" y="3886200"/>
            <a:ext cx="8534400" cy="1752600"/>
          </a:xfrm>
        </p:spPr>
        <p:txBody>
          <a:bodyPr/>
          <a:lstStyle>
            <a:lvl1pPr marL="0" indent="0">
              <a:buFontTx/>
              <a:buNone/>
              <a:defRPr/>
            </a:lvl1pPr>
          </a:lstStyle>
          <a:p>
            <a:r>
              <a:rPr lang="en-US"/>
              <a:t>Click to edit Master subtitle style</a:t>
            </a:r>
          </a:p>
        </p:txBody>
      </p:sp>
      <p:sp>
        <p:nvSpPr>
          <p:cNvPr id="6" name="Rectangle 1032">
            <a:extLst>
              <a:ext uri="{FF2B5EF4-FFF2-40B4-BE49-F238E27FC236}">
                <a16:creationId xmlns:a16="http://schemas.microsoft.com/office/drawing/2014/main" id="{E5F85C03-8838-5A8B-7133-FD45E74F8A11}"/>
              </a:ext>
            </a:extLst>
          </p:cNvPr>
          <p:cNvSpPr>
            <a:spLocks noGrp="1" noChangeArrowheads="1"/>
          </p:cNvSpPr>
          <p:nvPr>
            <p:ph type="dt" sz="half" idx="10"/>
          </p:nvPr>
        </p:nvSpPr>
        <p:spPr>
          <a:xfrm>
            <a:off x="2235200" y="6400800"/>
            <a:ext cx="2540000" cy="457200"/>
          </a:xfrm>
        </p:spPr>
        <p:txBody>
          <a:bodyPr/>
          <a:lstStyle>
            <a:lvl1pPr>
              <a:defRPr>
                <a:solidFill>
                  <a:srgbClr val="808080"/>
                </a:solidFill>
              </a:defRPr>
            </a:lvl1pPr>
          </a:lstStyle>
          <a:p>
            <a:pPr>
              <a:defRPr/>
            </a:pPr>
            <a:endParaRPr lang="en-US"/>
          </a:p>
        </p:txBody>
      </p:sp>
      <p:sp>
        <p:nvSpPr>
          <p:cNvPr id="7" name="Rectangle 1033">
            <a:extLst>
              <a:ext uri="{FF2B5EF4-FFF2-40B4-BE49-F238E27FC236}">
                <a16:creationId xmlns:a16="http://schemas.microsoft.com/office/drawing/2014/main" id="{36BD8F5F-9FCD-E14A-31DB-A6456C2F1EB2}"/>
              </a:ext>
            </a:extLst>
          </p:cNvPr>
          <p:cNvSpPr>
            <a:spLocks noGrp="1" noChangeArrowheads="1"/>
          </p:cNvSpPr>
          <p:nvPr>
            <p:ph type="ftr" sz="quarter" idx="11"/>
          </p:nvPr>
        </p:nvSpPr>
        <p:spPr>
          <a:xfrm>
            <a:off x="5283200" y="6400800"/>
            <a:ext cx="3860800" cy="457200"/>
          </a:xfrm>
        </p:spPr>
        <p:txBody>
          <a:bodyPr/>
          <a:lstStyle>
            <a:lvl1pPr>
              <a:defRPr>
                <a:solidFill>
                  <a:srgbClr val="808080"/>
                </a:solidFill>
              </a:defRPr>
            </a:lvl1pPr>
          </a:lstStyle>
          <a:p>
            <a:pPr>
              <a:defRPr/>
            </a:pPr>
            <a:r>
              <a:rPr lang="en-US"/>
              <a:t>1</a:t>
            </a:r>
          </a:p>
        </p:txBody>
      </p:sp>
      <p:sp>
        <p:nvSpPr>
          <p:cNvPr id="8" name="Rectangle 1034">
            <a:extLst>
              <a:ext uri="{FF2B5EF4-FFF2-40B4-BE49-F238E27FC236}">
                <a16:creationId xmlns:a16="http://schemas.microsoft.com/office/drawing/2014/main" id="{AD8A94F1-DAE9-7A26-4950-B7E3F297E3C7}"/>
              </a:ext>
            </a:extLst>
          </p:cNvPr>
          <p:cNvSpPr>
            <a:spLocks noGrp="1" noChangeArrowheads="1"/>
          </p:cNvSpPr>
          <p:nvPr>
            <p:ph type="sldNum" sz="quarter" idx="12"/>
          </p:nvPr>
        </p:nvSpPr>
        <p:spPr>
          <a:xfrm>
            <a:off x="9652000" y="6400800"/>
            <a:ext cx="2540000" cy="457200"/>
          </a:xfrm>
        </p:spPr>
        <p:txBody>
          <a:bodyPr/>
          <a:lstStyle>
            <a:lvl1pPr>
              <a:defRPr smtClean="0">
                <a:solidFill>
                  <a:srgbClr val="808080"/>
                </a:solidFill>
              </a:defRPr>
            </a:lvl1pPr>
          </a:lstStyle>
          <a:p>
            <a:pPr>
              <a:defRPr/>
            </a:pPr>
            <a:fld id="{6FCE483A-8451-471F-921E-E6D778738C8B}" type="slidenum">
              <a:rPr lang="ar-SA" altLang="en-US"/>
              <a:pPr>
                <a:defRPr/>
              </a:pPr>
              <a:t>‹#›</a:t>
            </a:fld>
            <a:endParaRPr lang="en-US" altLang="en-US"/>
          </a:p>
        </p:txBody>
      </p:sp>
    </p:spTree>
    <p:extLst>
      <p:ext uri="{BB962C8B-B14F-4D97-AF65-F5344CB8AC3E}">
        <p14:creationId xmlns:p14="http://schemas.microsoft.com/office/powerpoint/2010/main" val="391349031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a:extLst>
              <a:ext uri="{FF2B5EF4-FFF2-40B4-BE49-F238E27FC236}">
                <a16:creationId xmlns:a16="http://schemas.microsoft.com/office/drawing/2014/main" id="{2D11B638-B009-4775-F4AD-4141D36068D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9">
            <a:extLst>
              <a:ext uri="{FF2B5EF4-FFF2-40B4-BE49-F238E27FC236}">
                <a16:creationId xmlns:a16="http://schemas.microsoft.com/office/drawing/2014/main" id="{F544B534-E579-5011-BDDF-E32D9542166D}"/>
              </a:ext>
            </a:extLst>
          </p:cNvPr>
          <p:cNvSpPr>
            <a:spLocks noGrp="1" noChangeArrowheads="1"/>
          </p:cNvSpPr>
          <p:nvPr>
            <p:ph type="ftr" sz="quarter" idx="11"/>
          </p:nvPr>
        </p:nvSpPr>
        <p:spPr>
          <a:ln/>
        </p:spPr>
        <p:txBody>
          <a:bodyPr/>
          <a:lstStyle>
            <a:lvl1pPr>
              <a:defRPr/>
            </a:lvl1pPr>
          </a:lstStyle>
          <a:p>
            <a:pPr>
              <a:defRPr/>
            </a:pPr>
            <a:r>
              <a:rPr lang="en-US"/>
              <a:t>1</a:t>
            </a:r>
          </a:p>
        </p:txBody>
      </p:sp>
      <p:sp>
        <p:nvSpPr>
          <p:cNvPr id="6" name="Rectangle 10">
            <a:extLst>
              <a:ext uri="{FF2B5EF4-FFF2-40B4-BE49-F238E27FC236}">
                <a16:creationId xmlns:a16="http://schemas.microsoft.com/office/drawing/2014/main" id="{8F1AEF7C-0964-8369-28DE-04D6810E0594}"/>
              </a:ext>
            </a:extLst>
          </p:cNvPr>
          <p:cNvSpPr>
            <a:spLocks noGrp="1" noChangeArrowheads="1"/>
          </p:cNvSpPr>
          <p:nvPr>
            <p:ph type="sldNum" sz="quarter" idx="12"/>
          </p:nvPr>
        </p:nvSpPr>
        <p:spPr>
          <a:ln/>
        </p:spPr>
        <p:txBody>
          <a:bodyPr/>
          <a:lstStyle>
            <a:lvl1pPr>
              <a:defRPr/>
            </a:lvl1pPr>
          </a:lstStyle>
          <a:p>
            <a:pPr>
              <a:defRPr/>
            </a:pPr>
            <a:fld id="{BC3A3FA2-C394-45F3-A7E2-D9889518B5FA}" type="slidenum">
              <a:rPr lang="ar-SA" altLang="en-US"/>
              <a:pPr>
                <a:defRPr/>
              </a:pPr>
              <a:t>‹#›</a:t>
            </a:fld>
            <a:endParaRPr lang="en-US" altLang="en-US"/>
          </a:p>
        </p:txBody>
      </p:sp>
    </p:spTree>
    <p:extLst>
      <p:ext uri="{BB962C8B-B14F-4D97-AF65-F5344CB8AC3E}">
        <p14:creationId xmlns:p14="http://schemas.microsoft.com/office/powerpoint/2010/main" val="1299939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EA06D432-8E5A-D96C-840A-0BCDE1F17459}"/>
              </a:ext>
            </a:extLst>
          </p:cNvPr>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endParaRPr lang="ar-JO"/>
          </a:p>
        </p:txBody>
      </p:sp>
      <p:sp>
        <p:nvSpPr>
          <p:cNvPr id="3" name="عنصر نائب للمحتوى 2">
            <a:extLst>
              <a:ext uri="{FF2B5EF4-FFF2-40B4-BE49-F238E27FC236}">
                <a16:creationId xmlns:a16="http://schemas.microsoft.com/office/drawing/2014/main" id="{04AE7697-C9E3-93C3-2763-34925E13A2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JO"/>
          </a:p>
        </p:txBody>
      </p:sp>
      <p:sp>
        <p:nvSpPr>
          <p:cNvPr id="4" name="عنصر نائب للنص 3">
            <a:extLst>
              <a:ext uri="{FF2B5EF4-FFF2-40B4-BE49-F238E27FC236}">
                <a16:creationId xmlns:a16="http://schemas.microsoft.com/office/drawing/2014/main" id="{6D3C9008-04C1-61CB-6F29-A5FF41A781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عنصر نائب للتاريخ 4">
            <a:extLst>
              <a:ext uri="{FF2B5EF4-FFF2-40B4-BE49-F238E27FC236}">
                <a16:creationId xmlns:a16="http://schemas.microsoft.com/office/drawing/2014/main" id="{A661D49E-4179-DF38-CBED-939148C6906C}"/>
              </a:ext>
            </a:extLst>
          </p:cNvPr>
          <p:cNvSpPr>
            <a:spLocks noGrp="1"/>
          </p:cNvSpPr>
          <p:nvPr>
            <p:ph type="dt" sz="half" idx="10"/>
          </p:nvPr>
        </p:nvSpPr>
        <p:spPr/>
        <p:txBody>
          <a:bodyPr/>
          <a:lstStyle/>
          <a:p>
            <a:fld id="{638BADB8-762C-431E-9A6D-9A86953AB9E6}" type="datetimeFigureOut">
              <a:rPr lang="ar-JO" smtClean="0"/>
              <a:t>16/01/1446</a:t>
            </a:fld>
            <a:endParaRPr lang="ar-JO"/>
          </a:p>
        </p:txBody>
      </p:sp>
      <p:sp>
        <p:nvSpPr>
          <p:cNvPr id="6" name="عنصر نائب للتذييل 5">
            <a:extLst>
              <a:ext uri="{FF2B5EF4-FFF2-40B4-BE49-F238E27FC236}">
                <a16:creationId xmlns:a16="http://schemas.microsoft.com/office/drawing/2014/main" id="{13941B6C-D6B8-F34D-08C9-EAF4EB8A7952}"/>
              </a:ext>
            </a:extLst>
          </p:cNvPr>
          <p:cNvSpPr>
            <a:spLocks noGrp="1"/>
          </p:cNvSpPr>
          <p:nvPr>
            <p:ph type="ftr" sz="quarter" idx="11"/>
          </p:nvPr>
        </p:nvSpPr>
        <p:spPr/>
        <p:txBody>
          <a:bodyPr/>
          <a:lstStyle/>
          <a:p>
            <a:endParaRPr lang="ar-JO"/>
          </a:p>
        </p:txBody>
      </p:sp>
      <p:sp>
        <p:nvSpPr>
          <p:cNvPr id="7" name="عنصر نائب لرقم الشريحة 6">
            <a:extLst>
              <a:ext uri="{FF2B5EF4-FFF2-40B4-BE49-F238E27FC236}">
                <a16:creationId xmlns:a16="http://schemas.microsoft.com/office/drawing/2014/main" id="{6CAC9018-F106-9D7D-E1F2-871B9A451894}"/>
              </a:ext>
            </a:extLst>
          </p:cNvPr>
          <p:cNvSpPr>
            <a:spLocks noGrp="1"/>
          </p:cNvSpPr>
          <p:nvPr>
            <p:ph type="sldNum" sz="quarter" idx="12"/>
          </p:nvPr>
        </p:nvSpPr>
        <p:spPr/>
        <p:txBody>
          <a:bodyPr/>
          <a:lstStyle/>
          <a:p>
            <a:fld id="{BBB24D4D-D099-4177-940B-45728B487848}" type="slidenum">
              <a:rPr lang="ar-JO" smtClean="0"/>
              <a:t>‹#›</a:t>
            </a:fld>
            <a:endParaRPr lang="ar-JO"/>
          </a:p>
        </p:txBody>
      </p:sp>
    </p:spTree>
    <p:extLst>
      <p:ext uri="{BB962C8B-B14F-4D97-AF65-F5344CB8AC3E}">
        <p14:creationId xmlns:p14="http://schemas.microsoft.com/office/powerpoint/2010/main" val="200139139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8">
            <a:extLst>
              <a:ext uri="{FF2B5EF4-FFF2-40B4-BE49-F238E27FC236}">
                <a16:creationId xmlns:a16="http://schemas.microsoft.com/office/drawing/2014/main" id="{80F60E0D-883B-C62C-A585-8654547F0FF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9">
            <a:extLst>
              <a:ext uri="{FF2B5EF4-FFF2-40B4-BE49-F238E27FC236}">
                <a16:creationId xmlns:a16="http://schemas.microsoft.com/office/drawing/2014/main" id="{03B11FE7-61EB-5F71-5DC8-5272A326AD1A}"/>
              </a:ext>
            </a:extLst>
          </p:cNvPr>
          <p:cNvSpPr>
            <a:spLocks noGrp="1" noChangeArrowheads="1"/>
          </p:cNvSpPr>
          <p:nvPr>
            <p:ph type="ftr" sz="quarter" idx="11"/>
          </p:nvPr>
        </p:nvSpPr>
        <p:spPr>
          <a:ln/>
        </p:spPr>
        <p:txBody>
          <a:bodyPr/>
          <a:lstStyle>
            <a:lvl1pPr>
              <a:defRPr/>
            </a:lvl1pPr>
          </a:lstStyle>
          <a:p>
            <a:pPr>
              <a:defRPr/>
            </a:pPr>
            <a:r>
              <a:rPr lang="en-US"/>
              <a:t>1</a:t>
            </a:r>
          </a:p>
        </p:txBody>
      </p:sp>
      <p:sp>
        <p:nvSpPr>
          <p:cNvPr id="6" name="Rectangle 10">
            <a:extLst>
              <a:ext uri="{FF2B5EF4-FFF2-40B4-BE49-F238E27FC236}">
                <a16:creationId xmlns:a16="http://schemas.microsoft.com/office/drawing/2014/main" id="{3D3C1589-342E-CD75-E884-94F50F8FA7E3}"/>
              </a:ext>
            </a:extLst>
          </p:cNvPr>
          <p:cNvSpPr>
            <a:spLocks noGrp="1" noChangeArrowheads="1"/>
          </p:cNvSpPr>
          <p:nvPr>
            <p:ph type="sldNum" sz="quarter" idx="12"/>
          </p:nvPr>
        </p:nvSpPr>
        <p:spPr>
          <a:ln/>
        </p:spPr>
        <p:txBody>
          <a:bodyPr/>
          <a:lstStyle>
            <a:lvl1pPr>
              <a:defRPr/>
            </a:lvl1pPr>
          </a:lstStyle>
          <a:p>
            <a:pPr>
              <a:defRPr/>
            </a:pPr>
            <a:fld id="{E47C53BC-B106-4949-A1E0-D6DFE28252C5}" type="slidenum">
              <a:rPr lang="ar-SA" altLang="en-US"/>
              <a:pPr>
                <a:defRPr/>
              </a:pPr>
              <a:t>‹#›</a:t>
            </a:fld>
            <a:endParaRPr lang="en-US" altLang="en-US"/>
          </a:p>
        </p:txBody>
      </p:sp>
    </p:spTree>
    <p:extLst>
      <p:ext uri="{BB962C8B-B14F-4D97-AF65-F5344CB8AC3E}">
        <p14:creationId xmlns:p14="http://schemas.microsoft.com/office/powerpoint/2010/main" val="429402482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891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9723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8">
            <a:extLst>
              <a:ext uri="{FF2B5EF4-FFF2-40B4-BE49-F238E27FC236}">
                <a16:creationId xmlns:a16="http://schemas.microsoft.com/office/drawing/2014/main" id="{8EFBED49-BBEA-0303-E2EB-F2342D4538F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9">
            <a:extLst>
              <a:ext uri="{FF2B5EF4-FFF2-40B4-BE49-F238E27FC236}">
                <a16:creationId xmlns:a16="http://schemas.microsoft.com/office/drawing/2014/main" id="{8F9395BE-5E01-DCE6-4560-BD68BB89BB86}"/>
              </a:ext>
            </a:extLst>
          </p:cNvPr>
          <p:cNvSpPr>
            <a:spLocks noGrp="1" noChangeArrowheads="1"/>
          </p:cNvSpPr>
          <p:nvPr>
            <p:ph type="ftr" sz="quarter" idx="11"/>
          </p:nvPr>
        </p:nvSpPr>
        <p:spPr>
          <a:ln/>
        </p:spPr>
        <p:txBody>
          <a:bodyPr/>
          <a:lstStyle>
            <a:lvl1pPr>
              <a:defRPr/>
            </a:lvl1pPr>
          </a:lstStyle>
          <a:p>
            <a:pPr>
              <a:defRPr/>
            </a:pPr>
            <a:r>
              <a:rPr lang="en-US"/>
              <a:t>1</a:t>
            </a:r>
          </a:p>
        </p:txBody>
      </p:sp>
      <p:sp>
        <p:nvSpPr>
          <p:cNvPr id="7" name="Rectangle 10">
            <a:extLst>
              <a:ext uri="{FF2B5EF4-FFF2-40B4-BE49-F238E27FC236}">
                <a16:creationId xmlns:a16="http://schemas.microsoft.com/office/drawing/2014/main" id="{4B19F24E-2AF2-F9AC-D30F-87730B4D14CF}"/>
              </a:ext>
            </a:extLst>
          </p:cNvPr>
          <p:cNvSpPr>
            <a:spLocks noGrp="1" noChangeArrowheads="1"/>
          </p:cNvSpPr>
          <p:nvPr>
            <p:ph type="sldNum" sz="quarter" idx="12"/>
          </p:nvPr>
        </p:nvSpPr>
        <p:spPr>
          <a:ln/>
        </p:spPr>
        <p:txBody>
          <a:bodyPr/>
          <a:lstStyle>
            <a:lvl1pPr>
              <a:defRPr/>
            </a:lvl1pPr>
          </a:lstStyle>
          <a:p>
            <a:pPr>
              <a:defRPr/>
            </a:pPr>
            <a:fld id="{DF184605-53DD-481E-8B76-3CDF7879777D}" type="slidenum">
              <a:rPr lang="ar-SA" altLang="en-US"/>
              <a:pPr>
                <a:defRPr/>
              </a:pPr>
              <a:t>‹#›</a:t>
            </a:fld>
            <a:endParaRPr lang="en-US" altLang="en-US"/>
          </a:p>
        </p:txBody>
      </p:sp>
    </p:spTree>
    <p:extLst>
      <p:ext uri="{BB962C8B-B14F-4D97-AF65-F5344CB8AC3E}">
        <p14:creationId xmlns:p14="http://schemas.microsoft.com/office/powerpoint/2010/main" val="23140282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8">
            <a:extLst>
              <a:ext uri="{FF2B5EF4-FFF2-40B4-BE49-F238E27FC236}">
                <a16:creationId xmlns:a16="http://schemas.microsoft.com/office/drawing/2014/main" id="{BBD7D3CB-F720-168C-F6F4-A925B39585CD}"/>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9">
            <a:extLst>
              <a:ext uri="{FF2B5EF4-FFF2-40B4-BE49-F238E27FC236}">
                <a16:creationId xmlns:a16="http://schemas.microsoft.com/office/drawing/2014/main" id="{AAE769D7-F2FC-8BEF-CC99-51DC98DD0431}"/>
              </a:ext>
            </a:extLst>
          </p:cNvPr>
          <p:cNvSpPr>
            <a:spLocks noGrp="1" noChangeArrowheads="1"/>
          </p:cNvSpPr>
          <p:nvPr>
            <p:ph type="ftr" sz="quarter" idx="11"/>
          </p:nvPr>
        </p:nvSpPr>
        <p:spPr>
          <a:ln/>
        </p:spPr>
        <p:txBody>
          <a:bodyPr/>
          <a:lstStyle>
            <a:lvl1pPr>
              <a:defRPr/>
            </a:lvl1pPr>
          </a:lstStyle>
          <a:p>
            <a:pPr>
              <a:defRPr/>
            </a:pPr>
            <a:r>
              <a:rPr lang="en-US"/>
              <a:t>1</a:t>
            </a:r>
          </a:p>
        </p:txBody>
      </p:sp>
      <p:sp>
        <p:nvSpPr>
          <p:cNvPr id="9" name="Rectangle 10">
            <a:extLst>
              <a:ext uri="{FF2B5EF4-FFF2-40B4-BE49-F238E27FC236}">
                <a16:creationId xmlns:a16="http://schemas.microsoft.com/office/drawing/2014/main" id="{D40FC79C-4004-F41D-FB47-774A84090E29}"/>
              </a:ext>
            </a:extLst>
          </p:cNvPr>
          <p:cNvSpPr>
            <a:spLocks noGrp="1" noChangeArrowheads="1"/>
          </p:cNvSpPr>
          <p:nvPr>
            <p:ph type="sldNum" sz="quarter" idx="12"/>
          </p:nvPr>
        </p:nvSpPr>
        <p:spPr>
          <a:ln/>
        </p:spPr>
        <p:txBody>
          <a:bodyPr/>
          <a:lstStyle>
            <a:lvl1pPr>
              <a:defRPr/>
            </a:lvl1pPr>
          </a:lstStyle>
          <a:p>
            <a:pPr>
              <a:defRPr/>
            </a:pPr>
            <a:fld id="{C27B4294-DCE5-4365-9C8F-A7844B60B6E3}" type="slidenum">
              <a:rPr lang="ar-SA" altLang="en-US"/>
              <a:pPr>
                <a:defRPr/>
              </a:pPr>
              <a:t>‹#›</a:t>
            </a:fld>
            <a:endParaRPr lang="en-US" altLang="en-US"/>
          </a:p>
        </p:txBody>
      </p:sp>
    </p:spTree>
    <p:extLst>
      <p:ext uri="{BB962C8B-B14F-4D97-AF65-F5344CB8AC3E}">
        <p14:creationId xmlns:p14="http://schemas.microsoft.com/office/powerpoint/2010/main" val="305526725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
            <a:extLst>
              <a:ext uri="{FF2B5EF4-FFF2-40B4-BE49-F238E27FC236}">
                <a16:creationId xmlns:a16="http://schemas.microsoft.com/office/drawing/2014/main" id="{64586F57-E0FA-415B-F69D-412F2143D8E9}"/>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9">
            <a:extLst>
              <a:ext uri="{FF2B5EF4-FFF2-40B4-BE49-F238E27FC236}">
                <a16:creationId xmlns:a16="http://schemas.microsoft.com/office/drawing/2014/main" id="{4BE3B72F-0C08-0113-8F7D-CC649CF16A5B}"/>
              </a:ext>
            </a:extLst>
          </p:cNvPr>
          <p:cNvSpPr>
            <a:spLocks noGrp="1" noChangeArrowheads="1"/>
          </p:cNvSpPr>
          <p:nvPr>
            <p:ph type="ftr" sz="quarter" idx="11"/>
          </p:nvPr>
        </p:nvSpPr>
        <p:spPr>
          <a:ln/>
        </p:spPr>
        <p:txBody>
          <a:bodyPr/>
          <a:lstStyle>
            <a:lvl1pPr>
              <a:defRPr/>
            </a:lvl1pPr>
          </a:lstStyle>
          <a:p>
            <a:pPr>
              <a:defRPr/>
            </a:pPr>
            <a:r>
              <a:rPr lang="en-US"/>
              <a:t>1</a:t>
            </a:r>
          </a:p>
        </p:txBody>
      </p:sp>
      <p:sp>
        <p:nvSpPr>
          <p:cNvPr id="5" name="Rectangle 10">
            <a:extLst>
              <a:ext uri="{FF2B5EF4-FFF2-40B4-BE49-F238E27FC236}">
                <a16:creationId xmlns:a16="http://schemas.microsoft.com/office/drawing/2014/main" id="{345FE7C0-178C-D9EC-3766-A7CBD703E0F0}"/>
              </a:ext>
            </a:extLst>
          </p:cNvPr>
          <p:cNvSpPr>
            <a:spLocks noGrp="1" noChangeArrowheads="1"/>
          </p:cNvSpPr>
          <p:nvPr>
            <p:ph type="sldNum" sz="quarter" idx="12"/>
          </p:nvPr>
        </p:nvSpPr>
        <p:spPr>
          <a:ln/>
        </p:spPr>
        <p:txBody>
          <a:bodyPr/>
          <a:lstStyle>
            <a:lvl1pPr>
              <a:defRPr/>
            </a:lvl1pPr>
          </a:lstStyle>
          <a:p>
            <a:pPr>
              <a:defRPr/>
            </a:pPr>
            <a:fld id="{32A95E5C-505E-4276-A469-522362E03DCC}" type="slidenum">
              <a:rPr lang="ar-SA" altLang="en-US"/>
              <a:pPr>
                <a:defRPr/>
              </a:pPr>
              <a:t>‹#›</a:t>
            </a:fld>
            <a:endParaRPr lang="en-US" altLang="en-US"/>
          </a:p>
        </p:txBody>
      </p:sp>
    </p:spTree>
    <p:extLst>
      <p:ext uri="{BB962C8B-B14F-4D97-AF65-F5344CB8AC3E}">
        <p14:creationId xmlns:p14="http://schemas.microsoft.com/office/powerpoint/2010/main" val="302512088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53AE2333-6C4A-E6B7-EE62-9161BE46B6D1}"/>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9">
            <a:extLst>
              <a:ext uri="{FF2B5EF4-FFF2-40B4-BE49-F238E27FC236}">
                <a16:creationId xmlns:a16="http://schemas.microsoft.com/office/drawing/2014/main" id="{B311BA9F-A8A6-0B36-20DA-2B8E6C7A149A}"/>
              </a:ext>
            </a:extLst>
          </p:cNvPr>
          <p:cNvSpPr>
            <a:spLocks noGrp="1" noChangeArrowheads="1"/>
          </p:cNvSpPr>
          <p:nvPr>
            <p:ph type="ftr" sz="quarter" idx="11"/>
          </p:nvPr>
        </p:nvSpPr>
        <p:spPr>
          <a:ln/>
        </p:spPr>
        <p:txBody>
          <a:bodyPr/>
          <a:lstStyle>
            <a:lvl1pPr>
              <a:defRPr/>
            </a:lvl1pPr>
          </a:lstStyle>
          <a:p>
            <a:pPr>
              <a:defRPr/>
            </a:pPr>
            <a:r>
              <a:rPr lang="en-US"/>
              <a:t>1</a:t>
            </a:r>
          </a:p>
        </p:txBody>
      </p:sp>
      <p:sp>
        <p:nvSpPr>
          <p:cNvPr id="4" name="Rectangle 10">
            <a:extLst>
              <a:ext uri="{FF2B5EF4-FFF2-40B4-BE49-F238E27FC236}">
                <a16:creationId xmlns:a16="http://schemas.microsoft.com/office/drawing/2014/main" id="{EF984FA7-D3A9-C2CE-23D3-7FD767F2E63A}"/>
              </a:ext>
            </a:extLst>
          </p:cNvPr>
          <p:cNvSpPr>
            <a:spLocks noGrp="1" noChangeArrowheads="1"/>
          </p:cNvSpPr>
          <p:nvPr>
            <p:ph type="sldNum" sz="quarter" idx="12"/>
          </p:nvPr>
        </p:nvSpPr>
        <p:spPr>
          <a:ln/>
        </p:spPr>
        <p:txBody>
          <a:bodyPr/>
          <a:lstStyle>
            <a:lvl1pPr>
              <a:defRPr/>
            </a:lvl1pPr>
          </a:lstStyle>
          <a:p>
            <a:pPr>
              <a:defRPr/>
            </a:pPr>
            <a:fld id="{F7A3ABB3-4CF8-45FB-B5AC-1EEAC5542A0B}" type="slidenum">
              <a:rPr lang="ar-SA" altLang="en-US"/>
              <a:pPr>
                <a:defRPr/>
              </a:pPr>
              <a:t>‹#›</a:t>
            </a:fld>
            <a:endParaRPr lang="en-US" altLang="en-US"/>
          </a:p>
        </p:txBody>
      </p:sp>
    </p:spTree>
    <p:extLst>
      <p:ext uri="{BB962C8B-B14F-4D97-AF65-F5344CB8AC3E}">
        <p14:creationId xmlns:p14="http://schemas.microsoft.com/office/powerpoint/2010/main" val="233349140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a:extLst>
              <a:ext uri="{FF2B5EF4-FFF2-40B4-BE49-F238E27FC236}">
                <a16:creationId xmlns:a16="http://schemas.microsoft.com/office/drawing/2014/main" id="{481AF93F-0625-1F8A-941E-9B4AAEFC4CDF}"/>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9">
            <a:extLst>
              <a:ext uri="{FF2B5EF4-FFF2-40B4-BE49-F238E27FC236}">
                <a16:creationId xmlns:a16="http://schemas.microsoft.com/office/drawing/2014/main" id="{271B4BC8-08F0-86EC-B5C7-87248837CD1E}"/>
              </a:ext>
            </a:extLst>
          </p:cNvPr>
          <p:cNvSpPr>
            <a:spLocks noGrp="1" noChangeArrowheads="1"/>
          </p:cNvSpPr>
          <p:nvPr>
            <p:ph type="ftr" sz="quarter" idx="11"/>
          </p:nvPr>
        </p:nvSpPr>
        <p:spPr>
          <a:ln/>
        </p:spPr>
        <p:txBody>
          <a:bodyPr/>
          <a:lstStyle>
            <a:lvl1pPr>
              <a:defRPr/>
            </a:lvl1pPr>
          </a:lstStyle>
          <a:p>
            <a:pPr>
              <a:defRPr/>
            </a:pPr>
            <a:r>
              <a:rPr lang="en-US"/>
              <a:t>1</a:t>
            </a:r>
          </a:p>
        </p:txBody>
      </p:sp>
      <p:sp>
        <p:nvSpPr>
          <p:cNvPr id="7" name="Rectangle 10">
            <a:extLst>
              <a:ext uri="{FF2B5EF4-FFF2-40B4-BE49-F238E27FC236}">
                <a16:creationId xmlns:a16="http://schemas.microsoft.com/office/drawing/2014/main" id="{856981F3-42AB-6D36-7B84-03AA7B91BAB7}"/>
              </a:ext>
            </a:extLst>
          </p:cNvPr>
          <p:cNvSpPr>
            <a:spLocks noGrp="1" noChangeArrowheads="1"/>
          </p:cNvSpPr>
          <p:nvPr>
            <p:ph type="sldNum" sz="quarter" idx="12"/>
          </p:nvPr>
        </p:nvSpPr>
        <p:spPr>
          <a:ln/>
        </p:spPr>
        <p:txBody>
          <a:bodyPr/>
          <a:lstStyle>
            <a:lvl1pPr>
              <a:defRPr/>
            </a:lvl1pPr>
          </a:lstStyle>
          <a:p>
            <a:pPr>
              <a:defRPr/>
            </a:pPr>
            <a:fld id="{E804C7EA-F227-4095-AE2D-1B16B6380A75}" type="slidenum">
              <a:rPr lang="ar-SA" altLang="en-US"/>
              <a:pPr>
                <a:defRPr/>
              </a:pPr>
              <a:t>‹#›</a:t>
            </a:fld>
            <a:endParaRPr lang="en-US" altLang="en-US"/>
          </a:p>
        </p:txBody>
      </p:sp>
    </p:spTree>
    <p:extLst>
      <p:ext uri="{BB962C8B-B14F-4D97-AF65-F5344CB8AC3E}">
        <p14:creationId xmlns:p14="http://schemas.microsoft.com/office/powerpoint/2010/main" val="233069232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a:extLst>
              <a:ext uri="{FF2B5EF4-FFF2-40B4-BE49-F238E27FC236}">
                <a16:creationId xmlns:a16="http://schemas.microsoft.com/office/drawing/2014/main" id="{F531F4A4-7934-5276-5DFA-B28E5C9EA65A}"/>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9">
            <a:extLst>
              <a:ext uri="{FF2B5EF4-FFF2-40B4-BE49-F238E27FC236}">
                <a16:creationId xmlns:a16="http://schemas.microsoft.com/office/drawing/2014/main" id="{9B1F8B24-D731-A497-43D8-FA7532416CE9}"/>
              </a:ext>
            </a:extLst>
          </p:cNvPr>
          <p:cNvSpPr>
            <a:spLocks noGrp="1" noChangeArrowheads="1"/>
          </p:cNvSpPr>
          <p:nvPr>
            <p:ph type="ftr" sz="quarter" idx="11"/>
          </p:nvPr>
        </p:nvSpPr>
        <p:spPr>
          <a:ln/>
        </p:spPr>
        <p:txBody>
          <a:bodyPr/>
          <a:lstStyle>
            <a:lvl1pPr>
              <a:defRPr/>
            </a:lvl1pPr>
          </a:lstStyle>
          <a:p>
            <a:pPr>
              <a:defRPr/>
            </a:pPr>
            <a:r>
              <a:rPr lang="en-US"/>
              <a:t>1</a:t>
            </a:r>
          </a:p>
        </p:txBody>
      </p:sp>
      <p:sp>
        <p:nvSpPr>
          <p:cNvPr id="7" name="Rectangle 10">
            <a:extLst>
              <a:ext uri="{FF2B5EF4-FFF2-40B4-BE49-F238E27FC236}">
                <a16:creationId xmlns:a16="http://schemas.microsoft.com/office/drawing/2014/main" id="{F613B0BF-9CA8-1D2D-4D75-D3929F71D699}"/>
              </a:ext>
            </a:extLst>
          </p:cNvPr>
          <p:cNvSpPr>
            <a:spLocks noGrp="1" noChangeArrowheads="1"/>
          </p:cNvSpPr>
          <p:nvPr>
            <p:ph type="sldNum" sz="quarter" idx="12"/>
          </p:nvPr>
        </p:nvSpPr>
        <p:spPr>
          <a:ln/>
        </p:spPr>
        <p:txBody>
          <a:bodyPr/>
          <a:lstStyle>
            <a:lvl1pPr>
              <a:defRPr/>
            </a:lvl1pPr>
          </a:lstStyle>
          <a:p>
            <a:pPr>
              <a:defRPr/>
            </a:pPr>
            <a:fld id="{8961AF85-DB1C-42A4-B08C-2923CD8D725A}" type="slidenum">
              <a:rPr lang="ar-SA" altLang="en-US"/>
              <a:pPr>
                <a:defRPr/>
              </a:pPr>
              <a:t>‹#›</a:t>
            </a:fld>
            <a:endParaRPr lang="en-US" altLang="en-US"/>
          </a:p>
        </p:txBody>
      </p:sp>
    </p:spTree>
    <p:extLst>
      <p:ext uri="{BB962C8B-B14F-4D97-AF65-F5344CB8AC3E}">
        <p14:creationId xmlns:p14="http://schemas.microsoft.com/office/powerpoint/2010/main" val="134794634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a:extLst>
              <a:ext uri="{FF2B5EF4-FFF2-40B4-BE49-F238E27FC236}">
                <a16:creationId xmlns:a16="http://schemas.microsoft.com/office/drawing/2014/main" id="{A4C1D98D-F1BC-FB65-30FA-05513091CE0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9">
            <a:extLst>
              <a:ext uri="{FF2B5EF4-FFF2-40B4-BE49-F238E27FC236}">
                <a16:creationId xmlns:a16="http://schemas.microsoft.com/office/drawing/2014/main" id="{2CECE2A2-B575-1D14-7AAA-189BF38A7470}"/>
              </a:ext>
            </a:extLst>
          </p:cNvPr>
          <p:cNvSpPr>
            <a:spLocks noGrp="1" noChangeArrowheads="1"/>
          </p:cNvSpPr>
          <p:nvPr>
            <p:ph type="ftr" sz="quarter" idx="11"/>
          </p:nvPr>
        </p:nvSpPr>
        <p:spPr>
          <a:ln/>
        </p:spPr>
        <p:txBody>
          <a:bodyPr/>
          <a:lstStyle>
            <a:lvl1pPr>
              <a:defRPr/>
            </a:lvl1pPr>
          </a:lstStyle>
          <a:p>
            <a:pPr>
              <a:defRPr/>
            </a:pPr>
            <a:r>
              <a:rPr lang="en-US"/>
              <a:t>1</a:t>
            </a:r>
          </a:p>
        </p:txBody>
      </p:sp>
      <p:sp>
        <p:nvSpPr>
          <p:cNvPr id="6" name="Rectangle 10">
            <a:extLst>
              <a:ext uri="{FF2B5EF4-FFF2-40B4-BE49-F238E27FC236}">
                <a16:creationId xmlns:a16="http://schemas.microsoft.com/office/drawing/2014/main" id="{C56F2E81-3C7F-D8C3-9013-F5E4F3AA33E9}"/>
              </a:ext>
            </a:extLst>
          </p:cNvPr>
          <p:cNvSpPr>
            <a:spLocks noGrp="1" noChangeArrowheads="1"/>
          </p:cNvSpPr>
          <p:nvPr>
            <p:ph type="sldNum" sz="quarter" idx="12"/>
          </p:nvPr>
        </p:nvSpPr>
        <p:spPr>
          <a:ln/>
        </p:spPr>
        <p:txBody>
          <a:bodyPr/>
          <a:lstStyle>
            <a:lvl1pPr>
              <a:defRPr/>
            </a:lvl1pPr>
          </a:lstStyle>
          <a:p>
            <a:pPr>
              <a:defRPr/>
            </a:pPr>
            <a:fld id="{73924294-BAF7-4BC2-9286-B5BD4D4D3316}" type="slidenum">
              <a:rPr lang="ar-SA" altLang="en-US"/>
              <a:pPr>
                <a:defRPr/>
              </a:pPr>
              <a:t>‹#›</a:t>
            </a:fld>
            <a:endParaRPr lang="en-US" altLang="en-US"/>
          </a:p>
        </p:txBody>
      </p:sp>
    </p:spTree>
    <p:extLst>
      <p:ext uri="{BB962C8B-B14F-4D97-AF65-F5344CB8AC3E}">
        <p14:creationId xmlns:p14="http://schemas.microsoft.com/office/powerpoint/2010/main" val="324687669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68884" y="152400"/>
            <a:ext cx="2783416" cy="5943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1" y="152400"/>
            <a:ext cx="8151284" cy="5943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a:extLst>
              <a:ext uri="{FF2B5EF4-FFF2-40B4-BE49-F238E27FC236}">
                <a16:creationId xmlns:a16="http://schemas.microsoft.com/office/drawing/2014/main" id="{6F9C12CD-5221-3A5C-D649-A27A04E57ED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9">
            <a:extLst>
              <a:ext uri="{FF2B5EF4-FFF2-40B4-BE49-F238E27FC236}">
                <a16:creationId xmlns:a16="http://schemas.microsoft.com/office/drawing/2014/main" id="{9BB6D6E4-14FC-A421-06B2-6865FF5FB4D5}"/>
              </a:ext>
            </a:extLst>
          </p:cNvPr>
          <p:cNvSpPr>
            <a:spLocks noGrp="1" noChangeArrowheads="1"/>
          </p:cNvSpPr>
          <p:nvPr>
            <p:ph type="ftr" sz="quarter" idx="11"/>
          </p:nvPr>
        </p:nvSpPr>
        <p:spPr>
          <a:ln/>
        </p:spPr>
        <p:txBody>
          <a:bodyPr/>
          <a:lstStyle>
            <a:lvl1pPr>
              <a:defRPr/>
            </a:lvl1pPr>
          </a:lstStyle>
          <a:p>
            <a:pPr>
              <a:defRPr/>
            </a:pPr>
            <a:r>
              <a:rPr lang="en-US"/>
              <a:t>1</a:t>
            </a:r>
          </a:p>
        </p:txBody>
      </p:sp>
      <p:sp>
        <p:nvSpPr>
          <p:cNvPr id="6" name="Rectangle 10">
            <a:extLst>
              <a:ext uri="{FF2B5EF4-FFF2-40B4-BE49-F238E27FC236}">
                <a16:creationId xmlns:a16="http://schemas.microsoft.com/office/drawing/2014/main" id="{171CBB19-04C6-E338-EECC-6F155735E6D3}"/>
              </a:ext>
            </a:extLst>
          </p:cNvPr>
          <p:cNvSpPr>
            <a:spLocks noGrp="1" noChangeArrowheads="1"/>
          </p:cNvSpPr>
          <p:nvPr>
            <p:ph type="sldNum" sz="quarter" idx="12"/>
          </p:nvPr>
        </p:nvSpPr>
        <p:spPr>
          <a:ln/>
        </p:spPr>
        <p:txBody>
          <a:bodyPr/>
          <a:lstStyle>
            <a:lvl1pPr>
              <a:defRPr/>
            </a:lvl1pPr>
          </a:lstStyle>
          <a:p>
            <a:pPr>
              <a:defRPr/>
            </a:pPr>
            <a:fld id="{D1B0D551-77CD-4CC0-8C36-2BD8158AD384}" type="slidenum">
              <a:rPr lang="ar-SA" altLang="en-US"/>
              <a:pPr>
                <a:defRPr/>
              </a:pPr>
              <a:t>‹#›</a:t>
            </a:fld>
            <a:endParaRPr lang="en-US" altLang="en-US"/>
          </a:p>
        </p:txBody>
      </p:sp>
    </p:spTree>
    <p:extLst>
      <p:ext uri="{BB962C8B-B14F-4D97-AF65-F5344CB8AC3E}">
        <p14:creationId xmlns:p14="http://schemas.microsoft.com/office/powerpoint/2010/main" val="80592591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924285FA-1AF2-2C03-44EF-B383DC81496E}"/>
              </a:ext>
            </a:extLst>
          </p:cNvPr>
          <p:cNvGrpSpPr>
            <a:grpSpLocks/>
          </p:cNvGrpSpPr>
          <p:nvPr/>
        </p:nvGrpSpPr>
        <p:grpSpPr bwMode="auto">
          <a:xfrm>
            <a:off x="0" y="0"/>
            <a:ext cx="12192000" cy="6858000"/>
            <a:chOff x="0" y="0"/>
            <a:chExt cx="5760" cy="4320"/>
          </a:xfrm>
        </p:grpSpPr>
        <p:sp>
          <p:nvSpPr>
            <p:cNvPr id="3" name="Rectangle 3">
              <a:extLst>
                <a:ext uri="{FF2B5EF4-FFF2-40B4-BE49-F238E27FC236}">
                  <a16:creationId xmlns:a16="http://schemas.microsoft.com/office/drawing/2014/main" id="{8B0FD1F0-C809-DD2F-9E9A-2BC0C92A49CA}"/>
                </a:ext>
              </a:extLst>
            </p:cNvPr>
            <p:cNvSpPr>
              <a:spLocks noChangeArrowheads="1"/>
            </p:cNvSpPr>
            <p:nvPr/>
          </p:nvSpPr>
          <p:spPr bwMode="black">
            <a:xfrm>
              <a:off x="1008" y="0"/>
              <a:ext cx="4752" cy="43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4400" i="1">
                  <a:solidFill>
                    <a:schemeClr val="tx2"/>
                  </a:solidFill>
                  <a:latin typeface="Tahoma" panose="020B0604030504040204" pitchFamily="34" charset="0"/>
                </a:defRPr>
              </a:lvl1pPr>
              <a:lvl2pPr marL="742950" indent="-285750">
                <a:defRPr kumimoji="1" sz="4400" i="1">
                  <a:solidFill>
                    <a:schemeClr val="tx2"/>
                  </a:solidFill>
                  <a:latin typeface="Tahoma" panose="020B0604030504040204" pitchFamily="34" charset="0"/>
                </a:defRPr>
              </a:lvl2pPr>
              <a:lvl3pPr marL="1143000" indent="-228600">
                <a:defRPr kumimoji="1" sz="4400" i="1">
                  <a:solidFill>
                    <a:schemeClr val="tx2"/>
                  </a:solidFill>
                  <a:latin typeface="Tahoma" panose="020B0604030504040204" pitchFamily="34" charset="0"/>
                </a:defRPr>
              </a:lvl3pPr>
              <a:lvl4pPr marL="1600200" indent="-228600">
                <a:defRPr kumimoji="1" sz="4400" i="1">
                  <a:solidFill>
                    <a:schemeClr val="tx2"/>
                  </a:solidFill>
                  <a:latin typeface="Tahoma" panose="020B0604030504040204" pitchFamily="34" charset="0"/>
                </a:defRPr>
              </a:lvl4pPr>
              <a:lvl5pPr marL="2057400" indent="-228600">
                <a:defRPr kumimoji="1" sz="4400" i="1">
                  <a:solidFill>
                    <a:schemeClr val="tx2"/>
                  </a:solidFill>
                  <a:latin typeface="Tahoma" panose="020B0604030504040204" pitchFamily="34" charset="0"/>
                </a:defRPr>
              </a:lvl5pPr>
              <a:lvl6pPr marL="2514600" indent="-228600" eaLnBrk="0" fontAlgn="base" hangingPunct="0">
                <a:spcBef>
                  <a:spcPct val="0"/>
                </a:spcBef>
                <a:spcAft>
                  <a:spcPct val="0"/>
                </a:spcAft>
                <a:defRPr kumimoji="1" sz="4400" i="1">
                  <a:solidFill>
                    <a:schemeClr val="tx2"/>
                  </a:solidFill>
                  <a:latin typeface="Tahoma" panose="020B0604030504040204" pitchFamily="34" charset="0"/>
                </a:defRPr>
              </a:lvl6pPr>
              <a:lvl7pPr marL="2971800" indent="-228600" eaLnBrk="0" fontAlgn="base" hangingPunct="0">
                <a:spcBef>
                  <a:spcPct val="0"/>
                </a:spcBef>
                <a:spcAft>
                  <a:spcPct val="0"/>
                </a:spcAft>
                <a:defRPr kumimoji="1" sz="4400" i="1">
                  <a:solidFill>
                    <a:schemeClr val="tx2"/>
                  </a:solidFill>
                  <a:latin typeface="Tahoma" panose="020B0604030504040204" pitchFamily="34" charset="0"/>
                </a:defRPr>
              </a:lvl7pPr>
              <a:lvl8pPr marL="3429000" indent="-228600" eaLnBrk="0" fontAlgn="base" hangingPunct="0">
                <a:spcBef>
                  <a:spcPct val="0"/>
                </a:spcBef>
                <a:spcAft>
                  <a:spcPct val="0"/>
                </a:spcAft>
                <a:defRPr kumimoji="1" sz="4400" i="1">
                  <a:solidFill>
                    <a:schemeClr val="tx2"/>
                  </a:solidFill>
                  <a:latin typeface="Tahoma" panose="020B0604030504040204" pitchFamily="34" charset="0"/>
                </a:defRPr>
              </a:lvl8pPr>
              <a:lvl9pPr marL="3886200" indent="-228600" eaLnBrk="0" fontAlgn="base" hangingPunct="0">
                <a:spcBef>
                  <a:spcPct val="0"/>
                </a:spcBef>
                <a:spcAft>
                  <a:spcPct val="0"/>
                </a:spcAft>
                <a:defRPr kumimoji="1" sz="4400" i="1">
                  <a:solidFill>
                    <a:schemeClr val="tx2"/>
                  </a:solidFill>
                  <a:latin typeface="Tahoma" panose="020B0604030504040204" pitchFamily="34" charset="0"/>
                </a:defRPr>
              </a:lvl9pPr>
            </a:lstStyle>
            <a:p>
              <a:pPr>
                <a:defRPr/>
              </a:pPr>
              <a:endParaRPr lang="en-US" altLang="en-US" sz="4400"/>
            </a:p>
          </p:txBody>
        </p:sp>
        <p:sp>
          <p:nvSpPr>
            <p:cNvPr id="4" name="Rectangle 4">
              <a:extLst>
                <a:ext uri="{FF2B5EF4-FFF2-40B4-BE49-F238E27FC236}">
                  <a16:creationId xmlns:a16="http://schemas.microsoft.com/office/drawing/2014/main" id="{E6C234C3-485D-8C06-D5AB-1C88E8D2C7D8}"/>
                </a:ext>
              </a:extLst>
            </p:cNvPr>
            <p:cNvSpPr>
              <a:spLocks noChangeArrowheads="1"/>
            </p:cNvSpPr>
            <p:nvPr/>
          </p:nvSpPr>
          <p:spPr bwMode="ltGray">
            <a:xfrm>
              <a:off x="0" y="0"/>
              <a:ext cx="1008" cy="432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4400" i="1">
                  <a:solidFill>
                    <a:schemeClr val="tx2"/>
                  </a:solidFill>
                  <a:latin typeface="Tahoma" panose="020B0604030504040204" pitchFamily="34" charset="0"/>
                </a:defRPr>
              </a:lvl1pPr>
              <a:lvl2pPr marL="742950" indent="-285750">
                <a:defRPr kumimoji="1" sz="4400" i="1">
                  <a:solidFill>
                    <a:schemeClr val="tx2"/>
                  </a:solidFill>
                  <a:latin typeface="Tahoma" panose="020B0604030504040204" pitchFamily="34" charset="0"/>
                </a:defRPr>
              </a:lvl2pPr>
              <a:lvl3pPr marL="1143000" indent="-228600">
                <a:defRPr kumimoji="1" sz="4400" i="1">
                  <a:solidFill>
                    <a:schemeClr val="tx2"/>
                  </a:solidFill>
                  <a:latin typeface="Tahoma" panose="020B0604030504040204" pitchFamily="34" charset="0"/>
                </a:defRPr>
              </a:lvl3pPr>
              <a:lvl4pPr marL="1600200" indent="-228600">
                <a:defRPr kumimoji="1" sz="4400" i="1">
                  <a:solidFill>
                    <a:schemeClr val="tx2"/>
                  </a:solidFill>
                  <a:latin typeface="Tahoma" panose="020B0604030504040204" pitchFamily="34" charset="0"/>
                </a:defRPr>
              </a:lvl4pPr>
              <a:lvl5pPr marL="2057400" indent="-228600">
                <a:defRPr kumimoji="1" sz="4400" i="1">
                  <a:solidFill>
                    <a:schemeClr val="tx2"/>
                  </a:solidFill>
                  <a:latin typeface="Tahoma" panose="020B0604030504040204" pitchFamily="34" charset="0"/>
                </a:defRPr>
              </a:lvl5pPr>
              <a:lvl6pPr marL="2514600" indent="-228600" eaLnBrk="0" fontAlgn="base" hangingPunct="0">
                <a:spcBef>
                  <a:spcPct val="0"/>
                </a:spcBef>
                <a:spcAft>
                  <a:spcPct val="0"/>
                </a:spcAft>
                <a:defRPr kumimoji="1" sz="4400" i="1">
                  <a:solidFill>
                    <a:schemeClr val="tx2"/>
                  </a:solidFill>
                  <a:latin typeface="Tahoma" panose="020B0604030504040204" pitchFamily="34" charset="0"/>
                </a:defRPr>
              </a:lvl6pPr>
              <a:lvl7pPr marL="2971800" indent="-228600" eaLnBrk="0" fontAlgn="base" hangingPunct="0">
                <a:spcBef>
                  <a:spcPct val="0"/>
                </a:spcBef>
                <a:spcAft>
                  <a:spcPct val="0"/>
                </a:spcAft>
                <a:defRPr kumimoji="1" sz="4400" i="1">
                  <a:solidFill>
                    <a:schemeClr val="tx2"/>
                  </a:solidFill>
                  <a:latin typeface="Tahoma" panose="020B0604030504040204" pitchFamily="34" charset="0"/>
                </a:defRPr>
              </a:lvl7pPr>
              <a:lvl8pPr marL="3429000" indent="-228600" eaLnBrk="0" fontAlgn="base" hangingPunct="0">
                <a:spcBef>
                  <a:spcPct val="0"/>
                </a:spcBef>
                <a:spcAft>
                  <a:spcPct val="0"/>
                </a:spcAft>
                <a:defRPr kumimoji="1" sz="4400" i="1">
                  <a:solidFill>
                    <a:schemeClr val="tx2"/>
                  </a:solidFill>
                  <a:latin typeface="Tahoma" panose="020B0604030504040204" pitchFamily="34" charset="0"/>
                </a:defRPr>
              </a:lvl8pPr>
              <a:lvl9pPr marL="3886200" indent="-228600" eaLnBrk="0" fontAlgn="base" hangingPunct="0">
                <a:spcBef>
                  <a:spcPct val="0"/>
                </a:spcBef>
                <a:spcAft>
                  <a:spcPct val="0"/>
                </a:spcAft>
                <a:defRPr kumimoji="1" sz="4400" i="1">
                  <a:solidFill>
                    <a:schemeClr val="tx2"/>
                  </a:solidFill>
                  <a:latin typeface="Tahoma" panose="020B0604030504040204" pitchFamily="34" charset="0"/>
                </a:defRPr>
              </a:lvl9pPr>
            </a:lstStyle>
            <a:p>
              <a:pPr algn="ctr" rtl="1">
                <a:defRPr/>
              </a:pPr>
              <a:endParaRPr kumimoji="0" lang="en-US" altLang="en-US" sz="2400" i="0">
                <a:latin typeface="Times New Roman" panose="02020603050405020304" pitchFamily="18" charset="0"/>
              </a:endParaRPr>
            </a:p>
          </p:txBody>
        </p:sp>
        <p:sp>
          <p:nvSpPr>
            <p:cNvPr id="5" name="Freeform 5">
              <a:extLst>
                <a:ext uri="{FF2B5EF4-FFF2-40B4-BE49-F238E27FC236}">
                  <a16:creationId xmlns:a16="http://schemas.microsoft.com/office/drawing/2014/main" id="{EB92DA26-03E9-A7D2-C4C1-59EC3242AAFB}"/>
                </a:ext>
              </a:extLst>
            </p:cNvPr>
            <p:cNvSpPr>
              <a:spLocks/>
            </p:cNvSpPr>
            <p:nvPr/>
          </p:nvSpPr>
          <p:spPr bwMode="ltGray">
            <a:xfrm>
              <a:off x="0" y="0"/>
              <a:ext cx="5760" cy="2400"/>
            </a:xfrm>
            <a:custGeom>
              <a:avLst/>
              <a:gdLst>
                <a:gd name="T0" fmla="*/ 0 w 5760"/>
                <a:gd name="T1" fmla="*/ 1200 h 2400"/>
                <a:gd name="T2" fmla="*/ 1008 w 5760"/>
                <a:gd name="T3" fmla="*/ 2400 h 2400"/>
                <a:gd name="T4" fmla="*/ 5760 w 5760"/>
                <a:gd name="T5" fmla="*/ 1536 h 2400"/>
                <a:gd name="T6" fmla="*/ 5760 w 5760"/>
                <a:gd name="T7" fmla="*/ 0 h 2400"/>
                <a:gd name="T8" fmla="*/ 0 w 5760"/>
                <a:gd name="T9" fmla="*/ 0 h 2400"/>
                <a:gd name="T10" fmla="*/ 0 w 5760"/>
                <a:gd name="T11" fmla="*/ 1200 h 24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60" h="2400">
                  <a:moveTo>
                    <a:pt x="0" y="1200"/>
                  </a:moveTo>
                  <a:lnTo>
                    <a:pt x="1008" y="2400"/>
                  </a:lnTo>
                  <a:lnTo>
                    <a:pt x="5760" y="1536"/>
                  </a:lnTo>
                  <a:lnTo>
                    <a:pt x="5760" y="0"/>
                  </a:lnTo>
                  <a:lnTo>
                    <a:pt x="0" y="0"/>
                  </a:lnTo>
                  <a:lnTo>
                    <a:pt x="0" y="120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ar-JO" sz="1800"/>
            </a:p>
          </p:txBody>
        </p:sp>
      </p:grpSp>
      <p:sp>
        <p:nvSpPr>
          <p:cNvPr id="137222" name="Rectangle 6"/>
          <p:cNvSpPr>
            <a:spLocks noGrp="1" noChangeArrowheads="1"/>
          </p:cNvSpPr>
          <p:nvPr>
            <p:ph type="ctrTitle"/>
          </p:nvPr>
        </p:nvSpPr>
        <p:spPr>
          <a:xfrm>
            <a:off x="914400" y="1447800"/>
            <a:ext cx="10363200" cy="1143000"/>
          </a:xfrm>
        </p:spPr>
        <p:txBody>
          <a:bodyPr/>
          <a:lstStyle>
            <a:lvl1pPr>
              <a:defRPr/>
            </a:lvl1pPr>
          </a:lstStyle>
          <a:p>
            <a:r>
              <a:rPr lang="en-US"/>
              <a:t>Click to edit Master title style</a:t>
            </a:r>
          </a:p>
        </p:txBody>
      </p:sp>
      <p:sp>
        <p:nvSpPr>
          <p:cNvPr id="137223" name="Rectangle 7"/>
          <p:cNvSpPr>
            <a:spLocks noGrp="1" noChangeArrowheads="1"/>
          </p:cNvSpPr>
          <p:nvPr>
            <p:ph type="subTitle" idx="1"/>
          </p:nvPr>
        </p:nvSpPr>
        <p:spPr>
          <a:xfrm>
            <a:off x="2743200" y="3886200"/>
            <a:ext cx="8534400" cy="1752600"/>
          </a:xfrm>
        </p:spPr>
        <p:txBody>
          <a:bodyPr/>
          <a:lstStyle>
            <a:lvl1pPr marL="0" indent="0">
              <a:buFontTx/>
              <a:buNone/>
              <a:defRPr/>
            </a:lvl1pPr>
          </a:lstStyle>
          <a:p>
            <a:r>
              <a:rPr lang="en-US"/>
              <a:t>Click to edit Master subtitle style</a:t>
            </a:r>
          </a:p>
        </p:txBody>
      </p:sp>
      <p:sp>
        <p:nvSpPr>
          <p:cNvPr id="6" name="Rectangle 8">
            <a:extLst>
              <a:ext uri="{FF2B5EF4-FFF2-40B4-BE49-F238E27FC236}">
                <a16:creationId xmlns:a16="http://schemas.microsoft.com/office/drawing/2014/main" id="{E929BBD1-BFBD-FF2A-CF94-4A3259C81182}"/>
              </a:ext>
            </a:extLst>
          </p:cNvPr>
          <p:cNvSpPr>
            <a:spLocks noGrp="1" noChangeArrowheads="1"/>
          </p:cNvSpPr>
          <p:nvPr>
            <p:ph type="dt" sz="half" idx="10"/>
          </p:nvPr>
        </p:nvSpPr>
        <p:spPr>
          <a:xfrm>
            <a:off x="2235200" y="6400800"/>
            <a:ext cx="2540000" cy="457200"/>
          </a:xfrm>
        </p:spPr>
        <p:txBody>
          <a:bodyPr/>
          <a:lstStyle>
            <a:lvl1pPr>
              <a:defRPr>
                <a:solidFill>
                  <a:srgbClr val="808080"/>
                </a:solidFill>
              </a:defRPr>
            </a:lvl1pPr>
          </a:lstStyle>
          <a:p>
            <a:pPr>
              <a:defRPr/>
            </a:pPr>
            <a:endParaRPr lang="en-US"/>
          </a:p>
        </p:txBody>
      </p:sp>
      <p:sp>
        <p:nvSpPr>
          <p:cNvPr id="7" name="Rectangle 9">
            <a:extLst>
              <a:ext uri="{FF2B5EF4-FFF2-40B4-BE49-F238E27FC236}">
                <a16:creationId xmlns:a16="http://schemas.microsoft.com/office/drawing/2014/main" id="{4EFB3762-152C-F975-35C3-A8C9D21E2DEC}"/>
              </a:ext>
            </a:extLst>
          </p:cNvPr>
          <p:cNvSpPr>
            <a:spLocks noGrp="1" noChangeArrowheads="1"/>
          </p:cNvSpPr>
          <p:nvPr>
            <p:ph type="ftr" sz="quarter" idx="11"/>
          </p:nvPr>
        </p:nvSpPr>
        <p:spPr>
          <a:xfrm>
            <a:off x="5283200" y="6400800"/>
            <a:ext cx="3860800" cy="457200"/>
          </a:xfrm>
        </p:spPr>
        <p:txBody>
          <a:bodyPr/>
          <a:lstStyle>
            <a:lvl1pPr>
              <a:defRPr>
                <a:solidFill>
                  <a:srgbClr val="808080"/>
                </a:solidFill>
              </a:defRPr>
            </a:lvl1pPr>
          </a:lstStyle>
          <a:p>
            <a:pPr>
              <a:defRPr/>
            </a:pPr>
            <a:endParaRPr lang="en-US"/>
          </a:p>
        </p:txBody>
      </p:sp>
      <p:sp>
        <p:nvSpPr>
          <p:cNvPr id="8" name="Rectangle 10">
            <a:extLst>
              <a:ext uri="{FF2B5EF4-FFF2-40B4-BE49-F238E27FC236}">
                <a16:creationId xmlns:a16="http://schemas.microsoft.com/office/drawing/2014/main" id="{DAA3E076-363E-210C-D3F0-F6A15893EF77}"/>
              </a:ext>
            </a:extLst>
          </p:cNvPr>
          <p:cNvSpPr>
            <a:spLocks noGrp="1" noChangeArrowheads="1"/>
          </p:cNvSpPr>
          <p:nvPr>
            <p:ph type="sldNum" sz="quarter" idx="12"/>
          </p:nvPr>
        </p:nvSpPr>
        <p:spPr>
          <a:xfrm>
            <a:off x="9652000" y="6400800"/>
            <a:ext cx="2540000" cy="457200"/>
          </a:xfrm>
        </p:spPr>
        <p:txBody>
          <a:bodyPr/>
          <a:lstStyle>
            <a:lvl1pPr>
              <a:defRPr>
                <a:solidFill>
                  <a:srgbClr val="808080"/>
                </a:solidFill>
              </a:defRPr>
            </a:lvl1pPr>
          </a:lstStyle>
          <a:p>
            <a:fld id="{E5BC897E-26F9-4016-890F-3F5F41685011}" type="slidenum">
              <a:rPr lang="ar-SA" altLang="en-US"/>
              <a:pPr/>
              <a:t>‹#›</a:t>
            </a:fld>
            <a:endParaRPr lang="en-US" altLang="en-US"/>
          </a:p>
        </p:txBody>
      </p:sp>
    </p:spTree>
    <p:extLst>
      <p:ext uri="{BB962C8B-B14F-4D97-AF65-F5344CB8AC3E}">
        <p14:creationId xmlns:p14="http://schemas.microsoft.com/office/powerpoint/2010/main" val="4252924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879E8771-4A68-4F23-2DAB-EB7EF74C5C5A}"/>
              </a:ext>
            </a:extLst>
          </p:cNvPr>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endParaRPr lang="ar-JO"/>
          </a:p>
        </p:txBody>
      </p:sp>
      <p:sp>
        <p:nvSpPr>
          <p:cNvPr id="3" name="عنصر نائب للصورة 2">
            <a:extLst>
              <a:ext uri="{FF2B5EF4-FFF2-40B4-BE49-F238E27FC236}">
                <a16:creationId xmlns:a16="http://schemas.microsoft.com/office/drawing/2014/main" id="{0EE6EAAC-5044-615F-157E-F69A88B897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JO"/>
          </a:p>
        </p:txBody>
      </p:sp>
      <p:sp>
        <p:nvSpPr>
          <p:cNvPr id="4" name="عنصر نائب للنص 3">
            <a:extLst>
              <a:ext uri="{FF2B5EF4-FFF2-40B4-BE49-F238E27FC236}">
                <a16:creationId xmlns:a16="http://schemas.microsoft.com/office/drawing/2014/main" id="{CAC37BCD-0179-A3D7-178F-6804674813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عنصر نائب للتاريخ 4">
            <a:extLst>
              <a:ext uri="{FF2B5EF4-FFF2-40B4-BE49-F238E27FC236}">
                <a16:creationId xmlns:a16="http://schemas.microsoft.com/office/drawing/2014/main" id="{AF7DFF23-B9D3-CF59-0C6B-4760DAC910C2}"/>
              </a:ext>
            </a:extLst>
          </p:cNvPr>
          <p:cNvSpPr>
            <a:spLocks noGrp="1"/>
          </p:cNvSpPr>
          <p:nvPr>
            <p:ph type="dt" sz="half" idx="10"/>
          </p:nvPr>
        </p:nvSpPr>
        <p:spPr/>
        <p:txBody>
          <a:bodyPr/>
          <a:lstStyle/>
          <a:p>
            <a:fld id="{638BADB8-762C-431E-9A6D-9A86953AB9E6}" type="datetimeFigureOut">
              <a:rPr lang="ar-JO" smtClean="0"/>
              <a:t>16/01/1446</a:t>
            </a:fld>
            <a:endParaRPr lang="ar-JO"/>
          </a:p>
        </p:txBody>
      </p:sp>
      <p:sp>
        <p:nvSpPr>
          <p:cNvPr id="6" name="عنصر نائب للتذييل 5">
            <a:extLst>
              <a:ext uri="{FF2B5EF4-FFF2-40B4-BE49-F238E27FC236}">
                <a16:creationId xmlns:a16="http://schemas.microsoft.com/office/drawing/2014/main" id="{47D8D0B7-86A8-8E38-CD21-7B8597051556}"/>
              </a:ext>
            </a:extLst>
          </p:cNvPr>
          <p:cNvSpPr>
            <a:spLocks noGrp="1"/>
          </p:cNvSpPr>
          <p:nvPr>
            <p:ph type="ftr" sz="quarter" idx="11"/>
          </p:nvPr>
        </p:nvSpPr>
        <p:spPr/>
        <p:txBody>
          <a:bodyPr/>
          <a:lstStyle/>
          <a:p>
            <a:endParaRPr lang="ar-JO"/>
          </a:p>
        </p:txBody>
      </p:sp>
      <p:sp>
        <p:nvSpPr>
          <p:cNvPr id="7" name="عنصر نائب لرقم الشريحة 6">
            <a:extLst>
              <a:ext uri="{FF2B5EF4-FFF2-40B4-BE49-F238E27FC236}">
                <a16:creationId xmlns:a16="http://schemas.microsoft.com/office/drawing/2014/main" id="{41252E2F-9414-1C6C-14B9-F52F3B18F469}"/>
              </a:ext>
            </a:extLst>
          </p:cNvPr>
          <p:cNvSpPr>
            <a:spLocks noGrp="1"/>
          </p:cNvSpPr>
          <p:nvPr>
            <p:ph type="sldNum" sz="quarter" idx="12"/>
          </p:nvPr>
        </p:nvSpPr>
        <p:spPr/>
        <p:txBody>
          <a:bodyPr/>
          <a:lstStyle/>
          <a:p>
            <a:fld id="{BBB24D4D-D099-4177-940B-45728B487848}" type="slidenum">
              <a:rPr lang="ar-JO" smtClean="0"/>
              <a:t>‹#›</a:t>
            </a:fld>
            <a:endParaRPr lang="ar-JO"/>
          </a:p>
        </p:txBody>
      </p:sp>
    </p:spTree>
    <p:extLst>
      <p:ext uri="{BB962C8B-B14F-4D97-AF65-F5344CB8AC3E}">
        <p14:creationId xmlns:p14="http://schemas.microsoft.com/office/powerpoint/2010/main" val="2463858729"/>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a:extLst>
              <a:ext uri="{FF2B5EF4-FFF2-40B4-BE49-F238E27FC236}">
                <a16:creationId xmlns:a16="http://schemas.microsoft.com/office/drawing/2014/main" id="{F589A209-8C5B-CD67-F952-C45AEBF5995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9">
            <a:extLst>
              <a:ext uri="{FF2B5EF4-FFF2-40B4-BE49-F238E27FC236}">
                <a16:creationId xmlns:a16="http://schemas.microsoft.com/office/drawing/2014/main" id="{4304DF7E-1AF8-BF5A-DCD5-D1416EF1C08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0">
            <a:extLst>
              <a:ext uri="{FF2B5EF4-FFF2-40B4-BE49-F238E27FC236}">
                <a16:creationId xmlns:a16="http://schemas.microsoft.com/office/drawing/2014/main" id="{7373B9E1-C1A6-7E90-35D8-4416B8BD6174}"/>
              </a:ext>
            </a:extLst>
          </p:cNvPr>
          <p:cNvSpPr>
            <a:spLocks noGrp="1" noChangeArrowheads="1"/>
          </p:cNvSpPr>
          <p:nvPr>
            <p:ph type="sldNum" sz="quarter" idx="12"/>
          </p:nvPr>
        </p:nvSpPr>
        <p:spPr>
          <a:ln/>
        </p:spPr>
        <p:txBody>
          <a:bodyPr/>
          <a:lstStyle>
            <a:lvl1pPr>
              <a:defRPr/>
            </a:lvl1pPr>
          </a:lstStyle>
          <a:p>
            <a:fld id="{CA57E3C1-368F-4888-8512-97FC66CD09C8}" type="slidenum">
              <a:rPr lang="ar-SA" altLang="en-US"/>
              <a:pPr/>
              <a:t>‹#›</a:t>
            </a:fld>
            <a:endParaRPr lang="en-US" altLang="en-US"/>
          </a:p>
        </p:txBody>
      </p:sp>
    </p:spTree>
    <p:extLst>
      <p:ext uri="{BB962C8B-B14F-4D97-AF65-F5344CB8AC3E}">
        <p14:creationId xmlns:p14="http://schemas.microsoft.com/office/powerpoint/2010/main" val="3123403789"/>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8">
            <a:extLst>
              <a:ext uri="{FF2B5EF4-FFF2-40B4-BE49-F238E27FC236}">
                <a16:creationId xmlns:a16="http://schemas.microsoft.com/office/drawing/2014/main" id="{3C11A0ED-C46B-F568-054C-F85DA938645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9">
            <a:extLst>
              <a:ext uri="{FF2B5EF4-FFF2-40B4-BE49-F238E27FC236}">
                <a16:creationId xmlns:a16="http://schemas.microsoft.com/office/drawing/2014/main" id="{5F6D87FE-2A08-F679-F0F3-31979300CAB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0">
            <a:extLst>
              <a:ext uri="{FF2B5EF4-FFF2-40B4-BE49-F238E27FC236}">
                <a16:creationId xmlns:a16="http://schemas.microsoft.com/office/drawing/2014/main" id="{7DE7FD03-371B-1E97-A1FE-4F16DCCC0748}"/>
              </a:ext>
            </a:extLst>
          </p:cNvPr>
          <p:cNvSpPr>
            <a:spLocks noGrp="1" noChangeArrowheads="1"/>
          </p:cNvSpPr>
          <p:nvPr>
            <p:ph type="sldNum" sz="quarter" idx="12"/>
          </p:nvPr>
        </p:nvSpPr>
        <p:spPr>
          <a:ln/>
        </p:spPr>
        <p:txBody>
          <a:bodyPr/>
          <a:lstStyle>
            <a:lvl1pPr>
              <a:defRPr/>
            </a:lvl1pPr>
          </a:lstStyle>
          <a:p>
            <a:fld id="{A6CE566F-BF94-47D7-A5A4-0F853527ED41}" type="slidenum">
              <a:rPr lang="ar-SA" altLang="en-US"/>
              <a:pPr/>
              <a:t>‹#›</a:t>
            </a:fld>
            <a:endParaRPr lang="en-US" altLang="en-US"/>
          </a:p>
        </p:txBody>
      </p:sp>
    </p:spTree>
    <p:extLst>
      <p:ext uri="{BB962C8B-B14F-4D97-AF65-F5344CB8AC3E}">
        <p14:creationId xmlns:p14="http://schemas.microsoft.com/office/powerpoint/2010/main" val="312715940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891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9723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8">
            <a:extLst>
              <a:ext uri="{FF2B5EF4-FFF2-40B4-BE49-F238E27FC236}">
                <a16:creationId xmlns:a16="http://schemas.microsoft.com/office/drawing/2014/main" id="{D47B03D5-D5A3-DB2A-1B40-F66E6613402B}"/>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9">
            <a:extLst>
              <a:ext uri="{FF2B5EF4-FFF2-40B4-BE49-F238E27FC236}">
                <a16:creationId xmlns:a16="http://schemas.microsoft.com/office/drawing/2014/main" id="{3662DDA9-F333-2374-736F-7B7A6BECF41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0">
            <a:extLst>
              <a:ext uri="{FF2B5EF4-FFF2-40B4-BE49-F238E27FC236}">
                <a16:creationId xmlns:a16="http://schemas.microsoft.com/office/drawing/2014/main" id="{6AF02442-16B2-1476-5AF2-29EBF2A215D0}"/>
              </a:ext>
            </a:extLst>
          </p:cNvPr>
          <p:cNvSpPr>
            <a:spLocks noGrp="1" noChangeArrowheads="1"/>
          </p:cNvSpPr>
          <p:nvPr>
            <p:ph type="sldNum" sz="quarter" idx="12"/>
          </p:nvPr>
        </p:nvSpPr>
        <p:spPr>
          <a:ln/>
        </p:spPr>
        <p:txBody>
          <a:bodyPr/>
          <a:lstStyle>
            <a:lvl1pPr>
              <a:defRPr/>
            </a:lvl1pPr>
          </a:lstStyle>
          <a:p>
            <a:fld id="{1D6FAB8A-2B85-4905-9142-B8E71BDC6539}" type="slidenum">
              <a:rPr lang="ar-SA" altLang="en-US"/>
              <a:pPr/>
              <a:t>‹#›</a:t>
            </a:fld>
            <a:endParaRPr lang="en-US" altLang="en-US"/>
          </a:p>
        </p:txBody>
      </p:sp>
    </p:spTree>
    <p:extLst>
      <p:ext uri="{BB962C8B-B14F-4D97-AF65-F5344CB8AC3E}">
        <p14:creationId xmlns:p14="http://schemas.microsoft.com/office/powerpoint/2010/main" val="183869092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8">
            <a:extLst>
              <a:ext uri="{FF2B5EF4-FFF2-40B4-BE49-F238E27FC236}">
                <a16:creationId xmlns:a16="http://schemas.microsoft.com/office/drawing/2014/main" id="{2C9167DE-EA7F-B178-1BD7-5EDA55D85B42}"/>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9">
            <a:extLst>
              <a:ext uri="{FF2B5EF4-FFF2-40B4-BE49-F238E27FC236}">
                <a16:creationId xmlns:a16="http://schemas.microsoft.com/office/drawing/2014/main" id="{5098C970-2B12-D405-8576-0085DC7C639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10">
            <a:extLst>
              <a:ext uri="{FF2B5EF4-FFF2-40B4-BE49-F238E27FC236}">
                <a16:creationId xmlns:a16="http://schemas.microsoft.com/office/drawing/2014/main" id="{3E9013B5-2679-53C5-28A9-AC79C07BE5EB}"/>
              </a:ext>
            </a:extLst>
          </p:cNvPr>
          <p:cNvSpPr>
            <a:spLocks noGrp="1" noChangeArrowheads="1"/>
          </p:cNvSpPr>
          <p:nvPr>
            <p:ph type="sldNum" sz="quarter" idx="12"/>
          </p:nvPr>
        </p:nvSpPr>
        <p:spPr>
          <a:ln/>
        </p:spPr>
        <p:txBody>
          <a:bodyPr/>
          <a:lstStyle>
            <a:lvl1pPr>
              <a:defRPr/>
            </a:lvl1pPr>
          </a:lstStyle>
          <a:p>
            <a:fld id="{DDABAF53-FF31-4399-B70C-C7E283EA2BF1}" type="slidenum">
              <a:rPr lang="ar-SA" altLang="en-US"/>
              <a:pPr/>
              <a:t>‹#›</a:t>
            </a:fld>
            <a:endParaRPr lang="en-US" altLang="en-US"/>
          </a:p>
        </p:txBody>
      </p:sp>
    </p:spTree>
    <p:extLst>
      <p:ext uri="{BB962C8B-B14F-4D97-AF65-F5344CB8AC3E}">
        <p14:creationId xmlns:p14="http://schemas.microsoft.com/office/powerpoint/2010/main" val="4244542576"/>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
            <a:extLst>
              <a:ext uri="{FF2B5EF4-FFF2-40B4-BE49-F238E27FC236}">
                <a16:creationId xmlns:a16="http://schemas.microsoft.com/office/drawing/2014/main" id="{AB9B32C1-FBE9-3B45-C5DF-C180B06BBBAF}"/>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9">
            <a:extLst>
              <a:ext uri="{FF2B5EF4-FFF2-40B4-BE49-F238E27FC236}">
                <a16:creationId xmlns:a16="http://schemas.microsoft.com/office/drawing/2014/main" id="{DA4D4CC4-E3E2-045A-E807-FC23B8AA6E3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10">
            <a:extLst>
              <a:ext uri="{FF2B5EF4-FFF2-40B4-BE49-F238E27FC236}">
                <a16:creationId xmlns:a16="http://schemas.microsoft.com/office/drawing/2014/main" id="{3BFB9BC9-E043-CE10-07FE-2E99F22BD52A}"/>
              </a:ext>
            </a:extLst>
          </p:cNvPr>
          <p:cNvSpPr>
            <a:spLocks noGrp="1" noChangeArrowheads="1"/>
          </p:cNvSpPr>
          <p:nvPr>
            <p:ph type="sldNum" sz="quarter" idx="12"/>
          </p:nvPr>
        </p:nvSpPr>
        <p:spPr>
          <a:ln/>
        </p:spPr>
        <p:txBody>
          <a:bodyPr/>
          <a:lstStyle>
            <a:lvl1pPr>
              <a:defRPr/>
            </a:lvl1pPr>
          </a:lstStyle>
          <a:p>
            <a:fld id="{63DC4CD8-13AA-4630-91DC-D82D09D41E0E}" type="slidenum">
              <a:rPr lang="ar-SA" altLang="en-US"/>
              <a:pPr/>
              <a:t>‹#›</a:t>
            </a:fld>
            <a:endParaRPr lang="en-US" altLang="en-US"/>
          </a:p>
        </p:txBody>
      </p:sp>
    </p:spTree>
    <p:extLst>
      <p:ext uri="{BB962C8B-B14F-4D97-AF65-F5344CB8AC3E}">
        <p14:creationId xmlns:p14="http://schemas.microsoft.com/office/powerpoint/2010/main" val="3653530514"/>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03FD93BD-D9B7-883E-995A-1E8419131FB6}"/>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9">
            <a:extLst>
              <a:ext uri="{FF2B5EF4-FFF2-40B4-BE49-F238E27FC236}">
                <a16:creationId xmlns:a16="http://schemas.microsoft.com/office/drawing/2014/main" id="{69B05783-6B58-13D8-7E7C-BA7D9F123D4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10">
            <a:extLst>
              <a:ext uri="{FF2B5EF4-FFF2-40B4-BE49-F238E27FC236}">
                <a16:creationId xmlns:a16="http://schemas.microsoft.com/office/drawing/2014/main" id="{06908E2E-F7A2-6D7D-D4D9-5A3C953C28BE}"/>
              </a:ext>
            </a:extLst>
          </p:cNvPr>
          <p:cNvSpPr>
            <a:spLocks noGrp="1" noChangeArrowheads="1"/>
          </p:cNvSpPr>
          <p:nvPr>
            <p:ph type="sldNum" sz="quarter" idx="12"/>
          </p:nvPr>
        </p:nvSpPr>
        <p:spPr>
          <a:ln/>
        </p:spPr>
        <p:txBody>
          <a:bodyPr/>
          <a:lstStyle>
            <a:lvl1pPr>
              <a:defRPr/>
            </a:lvl1pPr>
          </a:lstStyle>
          <a:p>
            <a:fld id="{2C26AC11-D066-4E1C-990A-312AAA597E84}" type="slidenum">
              <a:rPr lang="ar-SA" altLang="en-US"/>
              <a:pPr/>
              <a:t>‹#›</a:t>
            </a:fld>
            <a:endParaRPr lang="en-US" altLang="en-US"/>
          </a:p>
        </p:txBody>
      </p:sp>
    </p:spTree>
    <p:extLst>
      <p:ext uri="{BB962C8B-B14F-4D97-AF65-F5344CB8AC3E}">
        <p14:creationId xmlns:p14="http://schemas.microsoft.com/office/powerpoint/2010/main" val="1932828202"/>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a:extLst>
              <a:ext uri="{FF2B5EF4-FFF2-40B4-BE49-F238E27FC236}">
                <a16:creationId xmlns:a16="http://schemas.microsoft.com/office/drawing/2014/main" id="{AE4F52EB-D963-6FB7-7936-B839C0307359}"/>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9">
            <a:extLst>
              <a:ext uri="{FF2B5EF4-FFF2-40B4-BE49-F238E27FC236}">
                <a16:creationId xmlns:a16="http://schemas.microsoft.com/office/drawing/2014/main" id="{4F765D5F-AEDE-41E9-59FC-2A7FB8CEFB5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0">
            <a:extLst>
              <a:ext uri="{FF2B5EF4-FFF2-40B4-BE49-F238E27FC236}">
                <a16:creationId xmlns:a16="http://schemas.microsoft.com/office/drawing/2014/main" id="{3D64BDD4-556E-B0B6-EE71-4E7D460F9B68}"/>
              </a:ext>
            </a:extLst>
          </p:cNvPr>
          <p:cNvSpPr>
            <a:spLocks noGrp="1" noChangeArrowheads="1"/>
          </p:cNvSpPr>
          <p:nvPr>
            <p:ph type="sldNum" sz="quarter" idx="12"/>
          </p:nvPr>
        </p:nvSpPr>
        <p:spPr>
          <a:ln/>
        </p:spPr>
        <p:txBody>
          <a:bodyPr/>
          <a:lstStyle>
            <a:lvl1pPr>
              <a:defRPr/>
            </a:lvl1pPr>
          </a:lstStyle>
          <a:p>
            <a:fld id="{8D2C72CC-9C69-44F1-8C1D-E20F3E4FFFC3}" type="slidenum">
              <a:rPr lang="ar-SA" altLang="en-US"/>
              <a:pPr/>
              <a:t>‹#›</a:t>
            </a:fld>
            <a:endParaRPr lang="en-US" altLang="en-US"/>
          </a:p>
        </p:txBody>
      </p:sp>
    </p:spTree>
    <p:extLst>
      <p:ext uri="{BB962C8B-B14F-4D97-AF65-F5344CB8AC3E}">
        <p14:creationId xmlns:p14="http://schemas.microsoft.com/office/powerpoint/2010/main" val="562973298"/>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a:extLst>
              <a:ext uri="{FF2B5EF4-FFF2-40B4-BE49-F238E27FC236}">
                <a16:creationId xmlns:a16="http://schemas.microsoft.com/office/drawing/2014/main" id="{F0E8B09F-E765-9382-429D-B5BF44E2064B}"/>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9">
            <a:extLst>
              <a:ext uri="{FF2B5EF4-FFF2-40B4-BE49-F238E27FC236}">
                <a16:creationId xmlns:a16="http://schemas.microsoft.com/office/drawing/2014/main" id="{1C90149C-6E5A-CE1B-6A7F-92F8DAF7725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0">
            <a:extLst>
              <a:ext uri="{FF2B5EF4-FFF2-40B4-BE49-F238E27FC236}">
                <a16:creationId xmlns:a16="http://schemas.microsoft.com/office/drawing/2014/main" id="{65F691BA-D107-78F3-5A4D-F7A81989B69C}"/>
              </a:ext>
            </a:extLst>
          </p:cNvPr>
          <p:cNvSpPr>
            <a:spLocks noGrp="1" noChangeArrowheads="1"/>
          </p:cNvSpPr>
          <p:nvPr>
            <p:ph type="sldNum" sz="quarter" idx="12"/>
          </p:nvPr>
        </p:nvSpPr>
        <p:spPr>
          <a:ln/>
        </p:spPr>
        <p:txBody>
          <a:bodyPr/>
          <a:lstStyle>
            <a:lvl1pPr>
              <a:defRPr/>
            </a:lvl1pPr>
          </a:lstStyle>
          <a:p>
            <a:fld id="{2AFEE397-C4C6-484C-977D-FA4053B9D5DF}" type="slidenum">
              <a:rPr lang="ar-SA" altLang="en-US"/>
              <a:pPr/>
              <a:t>‹#›</a:t>
            </a:fld>
            <a:endParaRPr lang="en-US" altLang="en-US"/>
          </a:p>
        </p:txBody>
      </p:sp>
    </p:spTree>
    <p:extLst>
      <p:ext uri="{BB962C8B-B14F-4D97-AF65-F5344CB8AC3E}">
        <p14:creationId xmlns:p14="http://schemas.microsoft.com/office/powerpoint/2010/main" val="3212587026"/>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a:extLst>
              <a:ext uri="{FF2B5EF4-FFF2-40B4-BE49-F238E27FC236}">
                <a16:creationId xmlns:a16="http://schemas.microsoft.com/office/drawing/2014/main" id="{0016270C-ECD9-B0FB-55CC-AE08EB9DF09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9">
            <a:extLst>
              <a:ext uri="{FF2B5EF4-FFF2-40B4-BE49-F238E27FC236}">
                <a16:creationId xmlns:a16="http://schemas.microsoft.com/office/drawing/2014/main" id="{800CD9B0-C3DD-DCEF-57AB-0682F340D70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0">
            <a:extLst>
              <a:ext uri="{FF2B5EF4-FFF2-40B4-BE49-F238E27FC236}">
                <a16:creationId xmlns:a16="http://schemas.microsoft.com/office/drawing/2014/main" id="{F870BD43-006B-469E-B489-8F26AA1CE9BC}"/>
              </a:ext>
            </a:extLst>
          </p:cNvPr>
          <p:cNvSpPr>
            <a:spLocks noGrp="1" noChangeArrowheads="1"/>
          </p:cNvSpPr>
          <p:nvPr>
            <p:ph type="sldNum" sz="quarter" idx="12"/>
          </p:nvPr>
        </p:nvSpPr>
        <p:spPr>
          <a:ln/>
        </p:spPr>
        <p:txBody>
          <a:bodyPr/>
          <a:lstStyle>
            <a:lvl1pPr>
              <a:defRPr/>
            </a:lvl1pPr>
          </a:lstStyle>
          <a:p>
            <a:fld id="{A4A83826-012F-440F-A59D-11B33BFAF459}" type="slidenum">
              <a:rPr lang="ar-SA" altLang="en-US"/>
              <a:pPr/>
              <a:t>‹#›</a:t>
            </a:fld>
            <a:endParaRPr lang="en-US" altLang="en-US"/>
          </a:p>
        </p:txBody>
      </p:sp>
    </p:spTree>
    <p:extLst>
      <p:ext uri="{BB962C8B-B14F-4D97-AF65-F5344CB8AC3E}">
        <p14:creationId xmlns:p14="http://schemas.microsoft.com/office/powerpoint/2010/main" val="2812468942"/>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68884" y="152400"/>
            <a:ext cx="2783416" cy="5943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1" y="152400"/>
            <a:ext cx="8151284" cy="5943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a:extLst>
              <a:ext uri="{FF2B5EF4-FFF2-40B4-BE49-F238E27FC236}">
                <a16:creationId xmlns:a16="http://schemas.microsoft.com/office/drawing/2014/main" id="{85597722-B287-D566-982F-D6D521F2FD3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9">
            <a:extLst>
              <a:ext uri="{FF2B5EF4-FFF2-40B4-BE49-F238E27FC236}">
                <a16:creationId xmlns:a16="http://schemas.microsoft.com/office/drawing/2014/main" id="{2BC25F28-3729-124F-EA79-745FBB140DF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0">
            <a:extLst>
              <a:ext uri="{FF2B5EF4-FFF2-40B4-BE49-F238E27FC236}">
                <a16:creationId xmlns:a16="http://schemas.microsoft.com/office/drawing/2014/main" id="{4C97A16F-B04B-295B-9CCB-0EAF693EE94C}"/>
              </a:ext>
            </a:extLst>
          </p:cNvPr>
          <p:cNvSpPr>
            <a:spLocks noGrp="1" noChangeArrowheads="1"/>
          </p:cNvSpPr>
          <p:nvPr>
            <p:ph type="sldNum" sz="quarter" idx="12"/>
          </p:nvPr>
        </p:nvSpPr>
        <p:spPr>
          <a:ln/>
        </p:spPr>
        <p:txBody>
          <a:bodyPr/>
          <a:lstStyle>
            <a:lvl1pPr>
              <a:defRPr/>
            </a:lvl1pPr>
          </a:lstStyle>
          <a:p>
            <a:fld id="{B2A7ACEC-D5C7-40E8-997D-9EE3CE867E1C}" type="slidenum">
              <a:rPr lang="ar-SA" altLang="en-US"/>
              <a:pPr/>
              <a:t>‹#›</a:t>
            </a:fld>
            <a:endParaRPr lang="en-US" altLang="en-US"/>
          </a:p>
        </p:txBody>
      </p:sp>
    </p:spTree>
    <p:extLst>
      <p:ext uri="{BB962C8B-B14F-4D97-AF65-F5344CB8AC3E}">
        <p14:creationId xmlns:p14="http://schemas.microsoft.com/office/powerpoint/2010/main" val="769687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عنوان 1">
            <a:extLst>
              <a:ext uri="{FF2B5EF4-FFF2-40B4-BE49-F238E27FC236}">
                <a16:creationId xmlns:a16="http://schemas.microsoft.com/office/drawing/2014/main" id="{B9CFFD7B-9A43-C2C2-F428-81C122925642}"/>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ar-SA"/>
              <a:t>انقر لتحرير نمط عنوان الشكل الرئيسي</a:t>
            </a:r>
            <a:endParaRPr lang="ar-JO"/>
          </a:p>
        </p:txBody>
      </p:sp>
      <p:sp>
        <p:nvSpPr>
          <p:cNvPr id="3" name="عنصر نائب للنص 2">
            <a:extLst>
              <a:ext uri="{FF2B5EF4-FFF2-40B4-BE49-F238E27FC236}">
                <a16:creationId xmlns:a16="http://schemas.microsoft.com/office/drawing/2014/main" id="{7E03CFCC-2405-DBBD-47F2-E35E6A8C45BA}"/>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JO"/>
          </a:p>
        </p:txBody>
      </p:sp>
      <p:sp>
        <p:nvSpPr>
          <p:cNvPr id="4" name="عنصر نائب للتاريخ 3">
            <a:extLst>
              <a:ext uri="{FF2B5EF4-FFF2-40B4-BE49-F238E27FC236}">
                <a16:creationId xmlns:a16="http://schemas.microsoft.com/office/drawing/2014/main" id="{5CF07D6B-2E1C-02CE-DCF8-F8A2DEEAD19B}"/>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82000"/>
                  </a:schemeClr>
                </a:solidFill>
              </a:defRPr>
            </a:lvl1pPr>
          </a:lstStyle>
          <a:p>
            <a:fld id="{638BADB8-762C-431E-9A6D-9A86953AB9E6}" type="datetimeFigureOut">
              <a:rPr lang="ar-JO" smtClean="0"/>
              <a:t>16/01/1446</a:t>
            </a:fld>
            <a:endParaRPr lang="ar-JO"/>
          </a:p>
        </p:txBody>
      </p:sp>
      <p:sp>
        <p:nvSpPr>
          <p:cNvPr id="5" name="عنصر نائب للتذييل 4">
            <a:extLst>
              <a:ext uri="{FF2B5EF4-FFF2-40B4-BE49-F238E27FC236}">
                <a16:creationId xmlns:a16="http://schemas.microsoft.com/office/drawing/2014/main" id="{97494658-D267-F1DB-8438-1F34589C7A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82000"/>
                  </a:schemeClr>
                </a:solidFill>
              </a:defRPr>
            </a:lvl1pPr>
          </a:lstStyle>
          <a:p>
            <a:endParaRPr lang="ar-JO"/>
          </a:p>
        </p:txBody>
      </p:sp>
      <p:sp>
        <p:nvSpPr>
          <p:cNvPr id="6" name="عنصر نائب لرقم الشريحة 5">
            <a:extLst>
              <a:ext uri="{FF2B5EF4-FFF2-40B4-BE49-F238E27FC236}">
                <a16:creationId xmlns:a16="http://schemas.microsoft.com/office/drawing/2014/main" id="{3932D3CE-341F-7AF3-E451-9E938FF3676C}"/>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82000"/>
                  </a:schemeClr>
                </a:solidFill>
              </a:defRPr>
            </a:lvl1pPr>
          </a:lstStyle>
          <a:p>
            <a:fld id="{BBB24D4D-D099-4177-940B-45728B487848}" type="slidenum">
              <a:rPr lang="ar-JO" smtClean="0"/>
              <a:t>‹#›</a:t>
            </a:fld>
            <a:endParaRPr lang="ar-JO"/>
          </a:p>
        </p:txBody>
      </p:sp>
    </p:spTree>
    <p:extLst>
      <p:ext uri="{BB962C8B-B14F-4D97-AF65-F5344CB8AC3E}">
        <p14:creationId xmlns:p14="http://schemas.microsoft.com/office/powerpoint/2010/main" val="9247191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JO"/>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2" name="Title Placeholder 21"/>
          <p:cNvSpPr>
            <a:spLocks noGrp="1"/>
          </p:cNvSpPr>
          <p:nvPr>
            <p:ph type="title"/>
          </p:nvPr>
        </p:nvSpPr>
        <p:spPr>
          <a:xfrm>
            <a:off x="609600" y="274638"/>
            <a:ext cx="99568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609600" y="1600200"/>
            <a:ext cx="99568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10454640" y="1017843"/>
            <a:ext cx="2011680" cy="512064"/>
          </a:xfrm>
          <a:prstGeom prst="rect">
            <a:avLst/>
          </a:prstGeom>
        </p:spPr>
        <p:txBody>
          <a:bodyPr vert="horz" anchor="ctr" anchorCtr="0"/>
          <a:lstStyle>
            <a:lvl1pPr algn="r" eaLnBrk="1" latinLnBrk="0" hangingPunct="1">
              <a:defRPr kumimoji="0" sz="1200">
                <a:solidFill>
                  <a:schemeClr val="tx2"/>
                </a:solidFill>
              </a:defRPr>
            </a:lvl1pPr>
          </a:lstStyle>
          <a:p>
            <a:fld id="{42FE9728-A2CA-4689-A14E-753B6F45C5C4}" type="datetime1">
              <a:rPr lang="en-US" smtClean="0"/>
              <a:pPr/>
              <a:t>7/22/2024</a:t>
            </a:fld>
            <a:endParaRPr lang="en-US"/>
          </a:p>
        </p:txBody>
      </p:sp>
      <p:sp>
        <p:nvSpPr>
          <p:cNvPr id="3" name="Footer Placeholder 2"/>
          <p:cNvSpPr>
            <a:spLocks noGrp="1"/>
          </p:cNvSpPr>
          <p:nvPr>
            <p:ph type="ftr" sz="quarter" idx="3"/>
          </p:nvPr>
        </p:nvSpPr>
        <p:spPr>
          <a:xfrm rot="5400000">
            <a:off x="9853648" y="3676280"/>
            <a:ext cx="3200400" cy="487680"/>
          </a:xfrm>
          <a:prstGeom prst="rect">
            <a:avLst/>
          </a:prstGeom>
        </p:spPr>
        <p:txBody>
          <a:bodyPr vert="horz" anchor="ctr" anchorCtr="0"/>
          <a:lstStyle>
            <a:lvl1pPr algn="l" eaLnBrk="1" latinLnBrk="0" hangingPunct="1">
              <a:defRPr kumimoji="0" sz="1200">
                <a:solidFill>
                  <a:schemeClr val="tx2"/>
                </a:solidFill>
              </a:defRPr>
            </a:lvl1pPr>
          </a:lstStyle>
          <a:p>
            <a:r>
              <a:rPr lang="en-US"/>
              <a:t>Fatima M. AbuHjeela</a:t>
            </a:r>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9" name="Straight Connector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Straight Connector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2" name="Oval 11"/>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3" name="Slide Number Placeholder 22"/>
          <p:cNvSpPr>
            <a:spLocks noGrp="1"/>
          </p:cNvSpPr>
          <p:nvPr>
            <p:ph type="sldNum" sz="quarter" idx="4"/>
          </p:nvPr>
        </p:nvSpPr>
        <p:spPr>
          <a:xfrm>
            <a:off x="10838688" y="5734050"/>
            <a:ext cx="8128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0458569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0056DB31-60E2-DB09-75FC-6E5484B3A472}"/>
              </a:ext>
            </a:extLst>
          </p:cNvPr>
          <p:cNvGrpSpPr>
            <a:grpSpLocks/>
          </p:cNvGrpSpPr>
          <p:nvPr/>
        </p:nvGrpSpPr>
        <p:grpSpPr bwMode="auto">
          <a:xfrm>
            <a:off x="0" y="0"/>
            <a:ext cx="12192000" cy="6858000"/>
            <a:chOff x="0" y="0"/>
            <a:chExt cx="5760" cy="4320"/>
          </a:xfrm>
        </p:grpSpPr>
        <p:sp>
          <p:nvSpPr>
            <p:cNvPr id="136195" name="Rectangle 3">
              <a:extLst>
                <a:ext uri="{FF2B5EF4-FFF2-40B4-BE49-F238E27FC236}">
                  <a16:creationId xmlns:a16="http://schemas.microsoft.com/office/drawing/2014/main" id="{5636C8B2-CD24-6E6C-FB45-6BD2B6EE24E9}"/>
                </a:ext>
              </a:extLst>
            </p:cNvPr>
            <p:cNvSpPr>
              <a:spLocks noChangeArrowheads="1"/>
            </p:cNvSpPr>
            <p:nvPr/>
          </p:nvSpPr>
          <p:spPr bwMode="blackGray">
            <a:xfrm>
              <a:off x="1008" y="0"/>
              <a:ext cx="4752" cy="4320"/>
            </a:xfrm>
            <a:prstGeom prst="rect">
              <a:avLst/>
            </a:prstGeom>
            <a:solidFill>
              <a:schemeClr val="bg1"/>
            </a:solidFill>
            <a:ln w="9525">
              <a:noFill/>
              <a:miter lim="800000"/>
              <a:headEnd/>
              <a:tailEnd/>
            </a:ln>
            <a:effectLst/>
          </p:spPr>
          <p:txBody>
            <a:bodyPr wrap="none" anchor="ctr"/>
            <a:lstStyle/>
            <a:p>
              <a:pPr>
                <a:defRPr/>
              </a:pPr>
              <a:endParaRPr lang="en-US" sz="1800"/>
            </a:p>
          </p:txBody>
        </p:sp>
        <p:sp>
          <p:nvSpPr>
            <p:cNvPr id="136196" name="Rectangle 4">
              <a:extLst>
                <a:ext uri="{FF2B5EF4-FFF2-40B4-BE49-F238E27FC236}">
                  <a16:creationId xmlns:a16="http://schemas.microsoft.com/office/drawing/2014/main" id="{FA30B2A3-04B0-3C57-09BA-61EBD98D535F}"/>
                </a:ext>
              </a:extLst>
            </p:cNvPr>
            <p:cNvSpPr>
              <a:spLocks noChangeArrowheads="1"/>
            </p:cNvSpPr>
            <p:nvPr/>
          </p:nvSpPr>
          <p:spPr bwMode="ltGray">
            <a:xfrm>
              <a:off x="0" y="0"/>
              <a:ext cx="1008" cy="4320"/>
            </a:xfrm>
            <a:prstGeom prst="rect">
              <a:avLst/>
            </a:prstGeom>
            <a:solidFill>
              <a:schemeClr val="accent1"/>
            </a:solidFill>
            <a:ln w="9525">
              <a:noFill/>
              <a:miter lim="800000"/>
              <a:headEnd/>
              <a:tailEnd/>
            </a:ln>
          </p:spPr>
          <p:txBody>
            <a:bodyPr wrap="none" anchor="ctr"/>
            <a:lstStyle/>
            <a:p>
              <a:pPr algn="ctr" rtl="1">
                <a:defRPr/>
              </a:pPr>
              <a:endParaRPr kumimoji="0" lang="en-US" sz="2400">
                <a:latin typeface="Times New Roman" pitchFamily="18" charset="0"/>
              </a:endParaRPr>
            </a:p>
          </p:txBody>
        </p:sp>
        <p:sp>
          <p:nvSpPr>
            <p:cNvPr id="136197" name="Freeform 5">
              <a:extLst>
                <a:ext uri="{FF2B5EF4-FFF2-40B4-BE49-F238E27FC236}">
                  <a16:creationId xmlns:a16="http://schemas.microsoft.com/office/drawing/2014/main" id="{28069E83-824E-B150-BC3C-9ED1D5906BE2}"/>
                </a:ext>
              </a:extLst>
            </p:cNvPr>
            <p:cNvSpPr>
              <a:spLocks/>
            </p:cNvSpPr>
            <p:nvPr/>
          </p:nvSpPr>
          <p:spPr bwMode="ltGray">
            <a:xfrm>
              <a:off x="0" y="0"/>
              <a:ext cx="5760" cy="1200"/>
            </a:xfrm>
            <a:custGeom>
              <a:avLst/>
              <a:gdLst/>
              <a:ahLst/>
              <a:cxnLst>
                <a:cxn ang="0">
                  <a:pos x="0" y="0"/>
                </a:cxn>
                <a:cxn ang="0">
                  <a:pos x="1008" y="1200"/>
                </a:cxn>
                <a:cxn ang="0">
                  <a:pos x="5760" y="336"/>
                </a:cxn>
                <a:cxn ang="0">
                  <a:pos x="5760" y="0"/>
                </a:cxn>
                <a:cxn ang="0">
                  <a:pos x="0" y="0"/>
                </a:cxn>
              </a:cxnLst>
              <a:rect l="0" t="0" r="r" b="b"/>
              <a:pathLst>
                <a:path w="5760" h="1200">
                  <a:moveTo>
                    <a:pt x="0" y="0"/>
                  </a:moveTo>
                  <a:lnTo>
                    <a:pt x="1008" y="1200"/>
                  </a:lnTo>
                  <a:lnTo>
                    <a:pt x="5760" y="336"/>
                  </a:lnTo>
                  <a:lnTo>
                    <a:pt x="5760" y="0"/>
                  </a:lnTo>
                  <a:lnTo>
                    <a:pt x="0" y="0"/>
                  </a:lnTo>
                  <a:close/>
                </a:path>
              </a:pathLst>
            </a:custGeom>
            <a:solidFill>
              <a:schemeClr val="bg2"/>
            </a:solidFill>
            <a:ln w="9525">
              <a:noFill/>
              <a:round/>
              <a:headEnd/>
              <a:tailEnd/>
            </a:ln>
          </p:spPr>
          <p:txBody>
            <a:bodyPr wrap="none" anchor="ctr"/>
            <a:lstStyle/>
            <a:p>
              <a:pPr>
                <a:defRPr/>
              </a:pPr>
              <a:endParaRPr lang="en-US" sz="1800"/>
            </a:p>
          </p:txBody>
        </p:sp>
      </p:grpSp>
      <p:sp>
        <p:nvSpPr>
          <p:cNvPr id="1027" name="Rectangle 6">
            <a:extLst>
              <a:ext uri="{FF2B5EF4-FFF2-40B4-BE49-F238E27FC236}">
                <a16:creationId xmlns:a16="http://schemas.microsoft.com/office/drawing/2014/main" id="{0A827F9C-7D8E-5E8F-3512-844AC0671642}"/>
              </a:ext>
            </a:extLst>
          </p:cNvPr>
          <p:cNvSpPr>
            <a:spLocks noGrp="1" noChangeArrowheads="1"/>
          </p:cNvSpPr>
          <p:nvPr>
            <p:ph type="title"/>
          </p:nvPr>
        </p:nvSpPr>
        <p:spPr bwMode="auto">
          <a:xfrm>
            <a:off x="914400" y="152400"/>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ar-JO"/>
              <a:t>Click to edit Master title style</a:t>
            </a:r>
          </a:p>
        </p:txBody>
      </p:sp>
      <p:sp>
        <p:nvSpPr>
          <p:cNvPr id="1028" name="Rectangle 7">
            <a:extLst>
              <a:ext uri="{FF2B5EF4-FFF2-40B4-BE49-F238E27FC236}">
                <a16:creationId xmlns:a16="http://schemas.microsoft.com/office/drawing/2014/main" id="{78F1C206-C094-CE3A-98D4-D443C6F351BE}"/>
              </a:ext>
            </a:extLst>
          </p:cNvPr>
          <p:cNvSpPr>
            <a:spLocks noGrp="1" noChangeArrowheads="1"/>
          </p:cNvSpPr>
          <p:nvPr>
            <p:ph type="body" idx="1"/>
          </p:nvPr>
        </p:nvSpPr>
        <p:spPr bwMode="white">
          <a:xfrm>
            <a:off x="1689100" y="1981200"/>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ar-JO"/>
              <a:t>Click to edit Master text styles</a:t>
            </a:r>
          </a:p>
          <a:p>
            <a:pPr lvl="1"/>
            <a:r>
              <a:rPr lang="en-US" altLang="ar-JO"/>
              <a:t>Second level</a:t>
            </a:r>
          </a:p>
          <a:p>
            <a:pPr lvl="2"/>
            <a:r>
              <a:rPr lang="en-US" altLang="ar-JO"/>
              <a:t>Third level</a:t>
            </a:r>
          </a:p>
          <a:p>
            <a:pPr lvl="3"/>
            <a:r>
              <a:rPr lang="en-US" altLang="ar-JO"/>
              <a:t>Fourth level</a:t>
            </a:r>
          </a:p>
          <a:p>
            <a:pPr lvl="4"/>
            <a:r>
              <a:rPr lang="en-US" altLang="ar-JO"/>
              <a:t>Fifth level</a:t>
            </a:r>
          </a:p>
        </p:txBody>
      </p:sp>
      <p:sp>
        <p:nvSpPr>
          <p:cNvPr id="136200" name="Rectangle 8">
            <a:extLst>
              <a:ext uri="{FF2B5EF4-FFF2-40B4-BE49-F238E27FC236}">
                <a16:creationId xmlns:a16="http://schemas.microsoft.com/office/drawing/2014/main" id="{FF041F2B-1D1D-671F-316E-3F5CAD315D43}"/>
              </a:ext>
            </a:extLst>
          </p:cNvPr>
          <p:cNvSpPr>
            <a:spLocks noGrp="1" noChangeArrowheads="1"/>
          </p:cNvSpPr>
          <p:nvPr>
            <p:ph type="dt" sz="half" idx="2"/>
          </p:nvPr>
        </p:nvSpPr>
        <p:spPr bwMode="auto">
          <a:xfrm>
            <a:off x="2133600" y="6400800"/>
            <a:ext cx="2540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rtl="1">
              <a:spcBef>
                <a:spcPct val="50000"/>
              </a:spcBef>
              <a:defRPr kumimoji="0" sz="1400">
                <a:solidFill>
                  <a:schemeClr val="folHlink"/>
                </a:solidFill>
              </a:defRPr>
            </a:lvl1pPr>
          </a:lstStyle>
          <a:p>
            <a:pPr>
              <a:defRPr/>
            </a:pPr>
            <a:endParaRPr lang="en-US"/>
          </a:p>
        </p:txBody>
      </p:sp>
      <p:sp>
        <p:nvSpPr>
          <p:cNvPr id="136201" name="Rectangle 9">
            <a:extLst>
              <a:ext uri="{FF2B5EF4-FFF2-40B4-BE49-F238E27FC236}">
                <a16:creationId xmlns:a16="http://schemas.microsoft.com/office/drawing/2014/main" id="{D0C8D332-B6BD-D4DD-26BF-2D9B721F07EA}"/>
              </a:ext>
            </a:extLst>
          </p:cNvPr>
          <p:cNvSpPr>
            <a:spLocks noGrp="1" noChangeArrowheads="1"/>
          </p:cNvSpPr>
          <p:nvPr>
            <p:ph type="ftr" sz="quarter" idx="3"/>
          </p:nvPr>
        </p:nvSpPr>
        <p:spPr bwMode="auto">
          <a:xfrm>
            <a:off x="5181600" y="6400800"/>
            <a:ext cx="3860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rtl="1">
              <a:spcBef>
                <a:spcPct val="50000"/>
              </a:spcBef>
              <a:defRPr kumimoji="0" sz="1400">
                <a:solidFill>
                  <a:schemeClr val="folHlink"/>
                </a:solidFill>
              </a:defRPr>
            </a:lvl1pPr>
          </a:lstStyle>
          <a:p>
            <a:pPr>
              <a:defRPr/>
            </a:pPr>
            <a:endParaRPr lang="en-US"/>
          </a:p>
        </p:txBody>
      </p:sp>
      <p:sp>
        <p:nvSpPr>
          <p:cNvPr id="136202" name="Rectangle 10">
            <a:extLst>
              <a:ext uri="{FF2B5EF4-FFF2-40B4-BE49-F238E27FC236}">
                <a16:creationId xmlns:a16="http://schemas.microsoft.com/office/drawing/2014/main" id="{6CE3DA9C-BE9C-B1C7-BE98-0CB734F304AE}"/>
              </a:ext>
            </a:extLst>
          </p:cNvPr>
          <p:cNvSpPr>
            <a:spLocks noGrp="1" noChangeArrowheads="1"/>
          </p:cNvSpPr>
          <p:nvPr>
            <p:ph type="sldNum" sz="quarter" idx="4"/>
          </p:nvPr>
        </p:nvSpPr>
        <p:spPr bwMode="auto">
          <a:xfrm>
            <a:off x="9550400" y="6400800"/>
            <a:ext cx="2540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rtl="1">
              <a:spcBef>
                <a:spcPct val="50000"/>
              </a:spcBef>
              <a:defRPr kumimoji="0" sz="1400">
                <a:solidFill>
                  <a:schemeClr val="folHlink"/>
                </a:solidFill>
                <a:cs typeface="Tahoma" panose="020B0604030504040204" pitchFamily="34" charset="0"/>
              </a:defRPr>
            </a:lvl1pPr>
          </a:lstStyle>
          <a:p>
            <a:fld id="{1C002B2A-F0D8-49FC-95A3-2FBE1224ED65}" type="slidenum">
              <a:rPr lang="ar-SA" altLang="ar-JO"/>
              <a:pPr/>
              <a:t>‹#›</a:t>
            </a:fld>
            <a:endParaRPr lang="en-US" altLang="ar-JO"/>
          </a:p>
        </p:txBody>
      </p:sp>
    </p:spTree>
    <p:extLst>
      <p:ext uri="{BB962C8B-B14F-4D97-AF65-F5344CB8AC3E}">
        <p14:creationId xmlns:p14="http://schemas.microsoft.com/office/powerpoint/2010/main" val="1891009387"/>
      </p:ext>
    </p:extLst>
  </p:cSld>
  <p:clrMap bg1="dk2" tx1="lt1" bg2="dk1"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defRPr>
      </a:lvl2pPr>
      <a:lvl3pPr algn="l" rtl="0" eaLnBrk="0" fontAlgn="base" hangingPunct="0">
        <a:spcBef>
          <a:spcPct val="0"/>
        </a:spcBef>
        <a:spcAft>
          <a:spcPct val="0"/>
        </a:spcAft>
        <a:defRPr kumimoji="1" sz="4400">
          <a:solidFill>
            <a:schemeClr val="tx2"/>
          </a:solidFill>
          <a:latin typeface="Tahoma" pitchFamily="34" charset="0"/>
        </a:defRPr>
      </a:lvl3pPr>
      <a:lvl4pPr algn="l" rtl="0" eaLnBrk="0" fontAlgn="base" hangingPunct="0">
        <a:spcBef>
          <a:spcPct val="0"/>
        </a:spcBef>
        <a:spcAft>
          <a:spcPct val="0"/>
        </a:spcAft>
        <a:defRPr kumimoji="1" sz="4400">
          <a:solidFill>
            <a:schemeClr val="tx2"/>
          </a:solidFill>
          <a:latin typeface="Tahoma" pitchFamily="34" charset="0"/>
        </a:defRPr>
      </a:lvl4pPr>
      <a:lvl5pPr algn="l" rtl="0" eaLnBrk="0" fontAlgn="base" hangingPunct="0">
        <a:spcBef>
          <a:spcPct val="0"/>
        </a:spcBef>
        <a:spcAft>
          <a:spcPct val="0"/>
        </a:spcAft>
        <a:defRPr kumimoji="1" sz="4400">
          <a:solidFill>
            <a:schemeClr val="tx2"/>
          </a:solidFill>
          <a:latin typeface="Tahoma" pitchFamily="34" charset="0"/>
        </a:defRPr>
      </a:lvl5pPr>
      <a:lvl6pPr marL="457200" algn="l" rtl="0" eaLnBrk="0" fontAlgn="base" hangingPunct="0">
        <a:spcBef>
          <a:spcPct val="0"/>
        </a:spcBef>
        <a:spcAft>
          <a:spcPct val="0"/>
        </a:spcAft>
        <a:defRPr kumimoji="1" sz="4400">
          <a:solidFill>
            <a:schemeClr val="tx2"/>
          </a:solidFill>
          <a:latin typeface="Tahoma" pitchFamily="34" charset="0"/>
        </a:defRPr>
      </a:lvl6pPr>
      <a:lvl7pPr marL="914400" algn="l" rtl="0" eaLnBrk="0" fontAlgn="base" hangingPunct="0">
        <a:spcBef>
          <a:spcPct val="0"/>
        </a:spcBef>
        <a:spcAft>
          <a:spcPct val="0"/>
        </a:spcAft>
        <a:defRPr kumimoji="1" sz="4400">
          <a:solidFill>
            <a:schemeClr val="tx2"/>
          </a:solidFill>
          <a:latin typeface="Tahoma" pitchFamily="34" charset="0"/>
        </a:defRPr>
      </a:lvl7pPr>
      <a:lvl8pPr marL="1371600" algn="l" rtl="0" eaLnBrk="0" fontAlgn="base" hangingPunct="0">
        <a:spcBef>
          <a:spcPct val="0"/>
        </a:spcBef>
        <a:spcAft>
          <a:spcPct val="0"/>
        </a:spcAft>
        <a:defRPr kumimoji="1" sz="4400">
          <a:solidFill>
            <a:schemeClr val="tx2"/>
          </a:solidFill>
          <a:latin typeface="Tahoma" pitchFamily="34" charset="0"/>
        </a:defRPr>
      </a:lvl8pPr>
      <a:lvl9pPr marL="1828800" algn="l" rtl="0" eaLnBrk="0" fontAlgn="base" hangingPunct="0">
        <a:spcBef>
          <a:spcPct val="0"/>
        </a:spcBef>
        <a:spcAft>
          <a:spcPct val="0"/>
        </a:spcAft>
        <a:defRPr kumimoji="1" sz="4400">
          <a:solidFill>
            <a:schemeClr val="tx2"/>
          </a:solidFill>
          <a:latin typeface="Tahoma" pitchFamily="34" charset="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C263D9B8-2EC9-8DC9-E1A3-50D9A616F4A1}"/>
              </a:ext>
            </a:extLst>
          </p:cNvPr>
          <p:cNvGrpSpPr>
            <a:grpSpLocks/>
          </p:cNvGrpSpPr>
          <p:nvPr/>
        </p:nvGrpSpPr>
        <p:grpSpPr bwMode="auto">
          <a:xfrm>
            <a:off x="0" y="0"/>
            <a:ext cx="12192000" cy="6858000"/>
            <a:chOff x="0" y="0"/>
            <a:chExt cx="5760" cy="4320"/>
          </a:xfrm>
        </p:grpSpPr>
        <p:sp>
          <p:nvSpPr>
            <p:cNvPr id="1032" name="Rectangle 3">
              <a:extLst>
                <a:ext uri="{FF2B5EF4-FFF2-40B4-BE49-F238E27FC236}">
                  <a16:creationId xmlns:a16="http://schemas.microsoft.com/office/drawing/2014/main" id="{04606EC7-59E1-E5F7-70B0-B8B58B974F3A}"/>
                </a:ext>
              </a:extLst>
            </p:cNvPr>
            <p:cNvSpPr>
              <a:spLocks noChangeArrowheads="1"/>
            </p:cNvSpPr>
            <p:nvPr/>
          </p:nvSpPr>
          <p:spPr bwMode="blackGray">
            <a:xfrm>
              <a:off x="1008" y="0"/>
              <a:ext cx="4752" cy="43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4400">
                  <a:solidFill>
                    <a:schemeClr val="tx2"/>
                  </a:solidFill>
                  <a:latin typeface="Tahoma" panose="020B0604030504040204" pitchFamily="34" charset="0"/>
                </a:defRPr>
              </a:lvl1pPr>
              <a:lvl2pPr marL="742950" indent="-285750">
                <a:defRPr kumimoji="1" sz="4400">
                  <a:solidFill>
                    <a:schemeClr val="tx2"/>
                  </a:solidFill>
                  <a:latin typeface="Tahoma" panose="020B0604030504040204" pitchFamily="34" charset="0"/>
                </a:defRPr>
              </a:lvl2pPr>
              <a:lvl3pPr marL="1143000" indent="-228600">
                <a:defRPr kumimoji="1" sz="4400">
                  <a:solidFill>
                    <a:schemeClr val="tx2"/>
                  </a:solidFill>
                  <a:latin typeface="Tahoma" panose="020B0604030504040204" pitchFamily="34" charset="0"/>
                </a:defRPr>
              </a:lvl3pPr>
              <a:lvl4pPr marL="1600200" indent="-228600">
                <a:defRPr kumimoji="1" sz="4400">
                  <a:solidFill>
                    <a:schemeClr val="tx2"/>
                  </a:solidFill>
                  <a:latin typeface="Tahoma" panose="020B0604030504040204" pitchFamily="34" charset="0"/>
                </a:defRPr>
              </a:lvl4pPr>
              <a:lvl5pPr marL="2057400" indent="-228600">
                <a:defRPr kumimoji="1" sz="4400">
                  <a:solidFill>
                    <a:schemeClr val="tx2"/>
                  </a:solidFill>
                  <a:latin typeface="Tahoma" panose="020B0604030504040204" pitchFamily="34" charset="0"/>
                </a:defRPr>
              </a:lvl5pPr>
              <a:lvl6pPr marL="2514600" indent="-228600" eaLnBrk="0" fontAlgn="base" hangingPunct="0">
                <a:spcBef>
                  <a:spcPct val="0"/>
                </a:spcBef>
                <a:spcAft>
                  <a:spcPct val="0"/>
                </a:spcAft>
                <a:defRPr kumimoji="1" sz="4400">
                  <a:solidFill>
                    <a:schemeClr val="tx2"/>
                  </a:solidFill>
                  <a:latin typeface="Tahoma" panose="020B0604030504040204" pitchFamily="34" charset="0"/>
                </a:defRPr>
              </a:lvl6pPr>
              <a:lvl7pPr marL="2971800" indent="-228600" eaLnBrk="0" fontAlgn="base" hangingPunct="0">
                <a:spcBef>
                  <a:spcPct val="0"/>
                </a:spcBef>
                <a:spcAft>
                  <a:spcPct val="0"/>
                </a:spcAft>
                <a:defRPr kumimoji="1" sz="4400">
                  <a:solidFill>
                    <a:schemeClr val="tx2"/>
                  </a:solidFill>
                  <a:latin typeface="Tahoma" panose="020B0604030504040204" pitchFamily="34" charset="0"/>
                </a:defRPr>
              </a:lvl7pPr>
              <a:lvl8pPr marL="3429000" indent="-228600" eaLnBrk="0" fontAlgn="base" hangingPunct="0">
                <a:spcBef>
                  <a:spcPct val="0"/>
                </a:spcBef>
                <a:spcAft>
                  <a:spcPct val="0"/>
                </a:spcAft>
                <a:defRPr kumimoji="1" sz="4400">
                  <a:solidFill>
                    <a:schemeClr val="tx2"/>
                  </a:solidFill>
                  <a:latin typeface="Tahoma" panose="020B0604030504040204" pitchFamily="34" charset="0"/>
                </a:defRPr>
              </a:lvl8pPr>
              <a:lvl9pPr marL="3886200" indent="-228600" eaLnBrk="0" fontAlgn="base" hangingPunct="0">
                <a:spcBef>
                  <a:spcPct val="0"/>
                </a:spcBef>
                <a:spcAft>
                  <a:spcPct val="0"/>
                </a:spcAft>
                <a:defRPr kumimoji="1" sz="4400">
                  <a:solidFill>
                    <a:schemeClr val="tx2"/>
                  </a:solidFill>
                  <a:latin typeface="Tahoma" panose="020B0604030504040204" pitchFamily="34" charset="0"/>
                </a:defRPr>
              </a:lvl9pPr>
            </a:lstStyle>
            <a:p>
              <a:pPr>
                <a:defRPr/>
              </a:pPr>
              <a:endParaRPr lang="en-US" altLang="en-US" sz="4400"/>
            </a:p>
          </p:txBody>
        </p:sp>
        <p:sp>
          <p:nvSpPr>
            <p:cNvPr id="1033" name="Rectangle 4">
              <a:extLst>
                <a:ext uri="{FF2B5EF4-FFF2-40B4-BE49-F238E27FC236}">
                  <a16:creationId xmlns:a16="http://schemas.microsoft.com/office/drawing/2014/main" id="{6BCFB1EA-8832-CB7B-C8D1-4D2560307553}"/>
                </a:ext>
              </a:extLst>
            </p:cNvPr>
            <p:cNvSpPr>
              <a:spLocks noChangeArrowheads="1"/>
            </p:cNvSpPr>
            <p:nvPr/>
          </p:nvSpPr>
          <p:spPr bwMode="ltGray">
            <a:xfrm>
              <a:off x="0" y="0"/>
              <a:ext cx="1008" cy="432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4400">
                  <a:solidFill>
                    <a:schemeClr val="tx2"/>
                  </a:solidFill>
                  <a:latin typeface="Tahoma" panose="020B0604030504040204" pitchFamily="34" charset="0"/>
                </a:defRPr>
              </a:lvl1pPr>
              <a:lvl2pPr marL="742950" indent="-285750">
                <a:defRPr kumimoji="1" sz="4400">
                  <a:solidFill>
                    <a:schemeClr val="tx2"/>
                  </a:solidFill>
                  <a:latin typeface="Tahoma" panose="020B0604030504040204" pitchFamily="34" charset="0"/>
                </a:defRPr>
              </a:lvl2pPr>
              <a:lvl3pPr marL="1143000" indent="-228600">
                <a:defRPr kumimoji="1" sz="4400">
                  <a:solidFill>
                    <a:schemeClr val="tx2"/>
                  </a:solidFill>
                  <a:latin typeface="Tahoma" panose="020B0604030504040204" pitchFamily="34" charset="0"/>
                </a:defRPr>
              </a:lvl3pPr>
              <a:lvl4pPr marL="1600200" indent="-228600">
                <a:defRPr kumimoji="1" sz="4400">
                  <a:solidFill>
                    <a:schemeClr val="tx2"/>
                  </a:solidFill>
                  <a:latin typeface="Tahoma" panose="020B0604030504040204" pitchFamily="34" charset="0"/>
                </a:defRPr>
              </a:lvl4pPr>
              <a:lvl5pPr marL="2057400" indent="-228600">
                <a:defRPr kumimoji="1" sz="4400">
                  <a:solidFill>
                    <a:schemeClr val="tx2"/>
                  </a:solidFill>
                  <a:latin typeface="Tahoma" panose="020B0604030504040204" pitchFamily="34" charset="0"/>
                </a:defRPr>
              </a:lvl5pPr>
              <a:lvl6pPr marL="2514600" indent="-228600" eaLnBrk="0" fontAlgn="base" hangingPunct="0">
                <a:spcBef>
                  <a:spcPct val="0"/>
                </a:spcBef>
                <a:spcAft>
                  <a:spcPct val="0"/>
                </a:spcAft>
                <a:defRPr kumimoji="1" sz="4400">
                  <a:solidFill>
                    <a:schemeClr val="tx2"/>
                  </a:solidFill>
                  <a:latin typeface="Tahoma" panose="020B0604030504040204" pitchFamily="34" charset="0"/>
                </a:defRPr>
              </a:lvl6pPr>
              <a:lvl7pPr marL="2971800" indent="-228600" eaLnBrk="0" fontAlgn="base" hangingPunct="0">
                <a:spcBef>
                  <a:spcPct val="0"/>
                </a:spcBef>
                <a:spcAft>
                  <a:spcPct val="0"/>
                </a:spcAft>
                <a:defRPr kumimoji="1" sz="4400">
                  <a:solidFill>
                    <a:schemeClr val="tx2"/>
                  </a:solidFill>
                  <a:latin typeface="Tahoma" panose="020B0604030504040204" pitchFamily="34" charset="0"/>
                </a:defRPr>
              </a:lvl7pPr>
              <a:lvl8pPr marL="3429000" indent="-228600" eaLnBrk="0" fontAlgn="base" hangingPunct="0">
                <a:spcBef>
                  <a:spcPct val="0"/>
                </a:spcBef>
                <a:spcAft>
                  <a:spcPct val="0"/>
                </a:spcAft>
                <a:defRPr kumimoji="1" sz="4400">
                  <a:solidFill>
                    <a:schemeClr val="tx2"/>
                  </a:solidFill>
                  <a:latin typeface="Tahoma" panose="020B0604030504040204" pitchFamily="34" charset="0"/>
                </a:defRPr>
              </a:lvl8pPr>
              <a:lvl9pPr marL="3886200" indent="-228600" eaLnBrk="0" fontAlgn="base" hangingPunct="0">
                <a:spcBef>
                  <a:spcPct val="0"/>
                </a:spcBef>
                <a:spcAft>
                  <a:spcPct val="0"/>
                </a:spcAft>
                <a:defRPr kumimoji="1" sz="4400">
                  <a:solidFill>
                    <a:schemeClr val="tx2"/>
                  </a:solidFill>
                  <a:latin typeface="Tahoma" panose="020B0604030504040204" pitchFamily="34" charset="0"/>
                </a:defRPr>
              </a:lvl9pPr>
            </a:lstStyle>
            <a:p>
              <a:pPr algn="ctr" rtl="1">
                <a:defRPr/>
              </a:pPr>
              <a:endParaRPr kumimoji="0" lang="en-US" altLang="en-US" sz="2400">
                <a:latin typeface="Times New Roman" panose="02020603050405020304" pitchFamily="18" charset="0"/>
              </a:endParaRPr>
            </a:p>
          </p:txBody>
        </p:sp>
        <p:sp>
          <p:nvSpPr>
            <p:cNvPr id="1034" name="Freeform 5">
              <a:extLst>
                <a:ext uri="{FF2B5EF4-FFF2-40B4-BE49-F238E27FC236}">
                  <a16:creationId xmlns:a16="http://schemas.microsoft.com/office/drawing/2014/main" id="{60777311-FCB2-1961-F3E1-A7EFBFA6C013}"/>
                </a:ext>
              </a:extLst>
            </p:cNvPr>
            <p:cNvSpPr>
              <a:spLocks/>
            </p:cNvSpPr>
            <p:nvPr/>
          </p:nvSpPr>
          <p:spPr bwMode="ltGray">
            <a:xfrm>
              <a:off x="0" y="0"/>
              <a:ext cx="5760" cy="1200"/>
            </a:xfrm>
            <a:custGeom>
              <a:avLst/>
              <a:gdLst>
                <a:gd name="T0" fmla="*/ 0 w 5760"/>
                <a:gd name="T1" fmla="*/ 0 h 1200"/>
                <a:gd name="T2" fmla="*/ 1008 w 5760"/>
                <a:gd name="T3" fmla="*/ 1200 h 1200"/>
                <a:gd name="T4" fmla="*/ 5760 w 5760"/>
                <a:gd name="T5" fmla="*/ 336 h 1200"/>
                <a:gd name="T6" fmla="*/ 5760 w 5760"/>
                <a:gd name="T7" fmla="*/ 0 h 1200"/>
                <a:gd name="T8" fmla="*/ 0 w 5760"/>
                <a:gd name="T9" fmla="*/ 0 h 1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0" h="1200">
                  <a:moveTo>
                    <a:pt x="0" y="0"/>
                  </a:moveTo>
                  <a:lnTo>
                    <a:pt x="1008" y="1200"/>
                  </a:lnTo>
                  <a:lnTo>
                    <a:pt x="5760" y="336"/>
                  </a:lnTo>
                  <a:lnTo>
                    <a:pt x="5760"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ar-JO" sz="1800"/>
            </a:p>
          </p:txBody>
        </p:sp>
      </p:grpSp>
      <p:sp>
        <p:nvSpPr>
          <p:cNvPr id="1027" name="Rectangle 6">
            <a:extLst>
              <a:ext uri="{FF2B5EF4-FFF2-40B4-BE49-F238E27FC236}">
                <a16:creationId xmlns:a16="http://schemas.microsoft.com/office/drawing/2014/main" id="{70E794E7-00C3-0788-FDD0-C3EF00C72467}"/>
              </a:ext>
            </a:extLst>
          </p:cNvPr>
          <p:cNvSpPr>
            <a:spLocks noGrp="1" noChangeArrowheads="1"/>
          </p:cNvSpPr>
          <p:nvPr>
            <p:ph type="title"/>
          </p:nvPr>
        </p:nvSpPr>
        <p:spPr bwMode="auto">
          <a:xfrm>
            <a:off x="914400" y="152400"/>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8" name="Rectangle 7">
            <a:extLst>
              <a:ext uri="{FF2B5EF4-FFF2-40B4-BE49-F238E27FC236}">
                <a16:creationId xmlns:a16="http://schemas.microsoft.com/office/drawing/2014/main" id="{B60962CB-89D4-94F3-BBD1-77999D101C43}"/>
              </a:ext>
            </a:extLst>
          </p:cNvPr>
          <p:cNvSpPr>
            <a:spLocks noGrp="1" noChangeArrowheads="1"/>
          </p:cNvSpPr>
          <p:nvPr>
            <p:ph type="body" idx="1"/>
          </p:nvPr>
        </p:nvSpPr>
        <p:spPr bwMode="white">
          <a:xfrm>
            <a:off x="1689100" y="1981200"/>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36200" name="Rectangle 8">
            <a:extLst>
              <a:ext uri="{FF2B5EF4-FFF2-40B4-BE49-F238E27FC236}">
                <a16:creationId xmlns:a16="http://schemas.microsoft.com/office/drawing/2014/main" id="{EC82400E-E85E-E242-F2F2-A40773A1454B}"/>
              </a:ext>
            </a:extLst>
          </p:cNvPr>
          <p:cNvSpPr>
            <a:spLocks noGrp="1" noChangeArrowheads="1"/>
          </p:cNvSpPr>
          <p:nvPr>
            <p:ph type="dt" sz="half" idx="2"/>
          </p:nvPr>
        </p:nvSpPr>
        <p:spPr bwMode="auto">
          <a:xfrm>
            <a:off x="2133600" y="6400800"/>
            <a:ext cx="2540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rtl="1">
              <a:spcBef>
                <a:spcPct val="50000"/>
              </a:spcBef>
              <a:defRPr kumimoji="0" sz="1400">
                <a:solidFill>
                  <a:schemeClr val="folHlink"/>
                </a:solidFill>
              </a:defRPr>
            </a:lvl1pPr>
          </a:lstStyle>
          <a:p>
            <a:pPr>
              <a:defRPr/>
            </a:pPr>
            <a:endParaRPr lang="en-US"/>
          </a:p>
        </p:txBody>
      </p:sp>
      <p:sp>
        <p:nvSpPr>
          <p:cNvPr id="136201" name="Rectangle 9">
            <a:extLst>
              <a:ext uri="{FF2B5EF4-FFF2-40B4-BE49-F238E27FC236}">
                <a16:creationId xmlns:a16="http://schemas.microsoft.com/office/drawing/2014/main" id="{8C829256-7387-7538-7B60-41BE9716D379}"/>
              </a:ext>
            </a:extLst>
          </p:cNvPr>
          <p:cNvSpPr>
            <a:spLocks noGrp="1" noChangeArrowheads="1"/>
          </p:cNvSpPr>
          <p:nvPr>
            <p:ph type="ftr" sz="quarter" idx="3"/>
          </p:nvPr>
        </p:nvSpPr>
        <p:spPr bwMode="auto">
          <a:xfrm>
            <a:off x="5181600" y="6400800"/>
            <a:ext cx="3860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rtl="1">
              <a:spcBef>
                <a:spcPct val="50000"/>
              </a:spcBef>
              <a:defRPr kumimoji="0" sz="1400">
                <a:solidFill>
                  <a:schemeClr val="folHlink"/>
                </a:solidFill>
              </a:defRPr>
            </a:lvl1pPr>
          </a:lstStyle>
          <a:p>
            <a:pPr>
              <a:defRPr/>
            </a:pPr>
            <a:endParaRPr lang="en-US"/>
          </a:p>
        </p:txBody>
      </p:sp>
      <p:sp>
        <p:nvSpPr>
          <p:cNvPr id="136202" name="Rectangle 10">
            <a:extLst>
              <a:ext uri="{FF2B5EF4-FFF2-40B4-BE49-F238E27FC236}">
                <a16:creationId xmlns:a16="http://schemas.microsoft.com/office/drawing/2014/main" id="{473ED171-21F9-2375-7CBB-2257ED0D632A}"/>
              </a:ext>
            </a:extLst>
          </p:cNvPr>
          <p:cNvSpPr>
            <a:spLocks noGrp="1" noChangeArrowheads="1"/>
          </p:cNvSpPr>
          <p:nvPr>
            <p:ph type="sldNum" sz="quarter" idx="4"/>
          </p:nvPr>
        </p:nvSpPr>
        <p:spPr bwMode="auto">
          <a:xfrm>
            <a:off x="9550400" y="6400800"/>
            <a:ext cx="2540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rtl="1">
              <a:spcBef>
                <a:spcPct val="50000"/>
              </a:spcBef>
              <a:defRPr kumimoji="0" sz="1400">
                <a:solidFill>
                  <a:schemeClr val="folHlink"/>
                </a:solidFill>
                <a:cs typeface="Tahoma" panose="020B0604030504040204" pitchFamily="34" charset="0"/>
              </a:defRPr>
            </a:lvl1pPr>
          </a:lstStyle>
          <a:p>
            <a:fld id="{82547FEF-25D1-40EF-A061-49F67CAF74E1}" type="slidenum">
              <a:rPr lang="ar-SA" altLang="en-US"/>
              <a:pPr/>
              <a:t>‹#›</a:t>
            </a:fld>
            <a:endParaRPr lang="en-US" altLang="en-US"/>
          </a:p>
        </p:txBody>
      </p:sp>
    </p:spTree>
    <p:extLst>
      <p:ext uri="{BB962C8B-B14F-4D97-AF65-F5344CB8AC3E}">
        <p14:creationId xmlns:p14="http://schemas.microsoft.com/office/powerpoint/2010/main" val="188968462"/>
      </p:ext>
    </p:extLst>
  </p:cSld>
  <p:clrMap bg1="dk2" tx1="lt1" bg2="dk1"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defRPr>
      </a:lvl2pPr>
      <a:lvl3pPr algn="l" rtl="0" eaLnBrk="0" fontAlgn="base" hangingPunct="0">
        <a:spcBef>
          <a:spcPct val="0"/>
        </a:spcBef>
        <a:spcAft>
          <a:spcPct val="0"/>
        </a:spcAft>
        <a:defRPr kumimoji="1" sz="4400">
          <a:solidFill>
            <a:schemeClr val="tx2"/>
          </a:solidFill>
          <a:latin typeface="Tahoma" pitchFamily="34" charset="0"/>
        </a:defRPr>
      </a:lvl3pPr>
      <a:lvl4pPr algn="l" rtl="0" eaLnBrk="0" fontAlgn="base" hangingPunct="0">
        <a:spcBef>
          <a:spcPct val="0"/>
        </a:spcBef>
        <a:spcAft>
          <a:spcPct val="0"/>
        </a:spcAft>
        <a:defRPr kumimoji="1" sz="4400">
          <a:solidFill>
            <a:schemeClr val="tx2"/>
          </a:solidFill>
          <a:latin typeface="Tahoma" pitchFamily="34" charset="0"/>
        </a:defRPr>
      </a:lvl4pPr>
      <a:lvl5pPr algn="l" rtl="0" eaLnBrk="0" fontAlgn="base" hangingPunct="0">
        <a:spcBef>
          <a:spcPct val="0"/>
        </a:spcBef>
        <a:spcAft>
          <a:spcPct val="0"/>
        </a:spcAft>
        <a:defRPr kumimoji="1" sz="4400">
          <a:solidFill>
            <a:schemeClr val="tx2"/>
          </a:solidFill>
          <a:latin typeface="Tahoma" pitchFamily="34" charset="0"/>
        </a:defRPr>
      </a:lvl5pPr>
      <a:lvl6pPr marL="457200" algn="l" rtl="0" eaLnBrk="0" fontAlgn="base" hangingPunct="0">
        <a:spcBef>
          <a:spcPct val="0"/>
        </a:spcBef>
        <a:spcAft>
          <a:spcPct val="0"/>
        </a:spcAft>
        <a:defRPr kumimoji="1" sz="4400">
          <a:solidFill>
            <a:schemeClr val="tx2"/>
          </a:solidFill>
          <a:latin typeface="Tahoma" pitchFamily="34" charset="0"/>
        </a:defRPr>
      </a:lvl6pPr>
      <a:lvl7pPr marL="914400" algn="l" rtl="0" eaLnBrk="0" fontAlgn="base" hangingPunct="0">
        <a:spcBef>
          <a:spcPct val="0"/>
        </a:spcBef>
        <a:spcAft>
          <a:spcPct val="0"/>
        </a:spcAft>
        <a:defRPr kumimoji="1" sz="4400">
          <a:solidFill>
            <a:schemeClr val="tx2"/>
          </a:solidFill>
          <a:latin typeface="Tahoma" pitchFamily="34" charset="0"/>
        </a:defRPr>
      </a:lvl7pPr>
      <a:lvl8pPr marL="1371600" algn="l" rtl="0" eaLnBrk="0" fontAlgn="base" hangingPunct="0">
        <a:spcBef>
          <a:spcPct val="0"/>
        </a:spcBef>
        <a:spcAft>
          <a:spcPct val="0"/>
        </a:spcAft>
        <a:defRPr kumimoji="1" sz="4400">
          <a:solidFill>
            <a:schemeClr val="tx2"/>
          </a:solidFill>
          <a:latin typeface="Tahoma" pitchFamily="34" charset="0"/>
        </a:defRPr>
      </a:lvl8pPr>
      <a:lvl9pPr marL="1828800" algn="l" rtl="0" eaLnBrk="0" fontAlgn="base" hangingPunct="0">
        <a:spcBef>
          <a:spcPct val="0"/>
        </a:spcBef>
        <a:spcAft>
          <a:spcPct val="0"/>
        </a:spcAft>
        <a:defRPr kumimoji="1" sz="4400">
          <a:solidFill>
            <a:schemeClr val="tx2"/>
          </a:solidFill>
          <a:latin typeface="Tahoma" pitchFamily="34" charset="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F5EA9D4F-8073-3C8C-EB7A-5960812C82C5}"/>
              </a:ext>
            </a:extLst>
          </p:cNvPr>
          <p:cNvGrpSpPr>
            <a:grpSpLocks/>
          </p:cNvGrpSpPr>
          <p:nvPr/>
        </p:nvGrpSpPr>
        <p:grpSpPr bwMode="auto">
          <a:xfrm>
            <a:off x="0" y="0"/>
            <a:ext cx="12192000" cy="6858000"/>
            <a:chOff x="0" y="0"/>
            <a:chExt cx="5760" cy="4320"/>
          </a:xfrm>
        </p:grpSpPr>
        <p:sp>
          <p:nvSpPr>
            <p:cNvPr id="1032" name="Rectangle 3">
              <a:extLst>
                <a:ext uri="{FF2B5EF4-FFF2-40B4-BE49-F238E27FC236}">
                  <a16:creationId xmlns:a16="http://schemas.microsoft.com/office/drawing/2014/main" id="{2DD819FF-5B24-E635-4031-DCC3ED5C8621}"/>
                </a:ext>
              </a:extLst>
            </p:cNvPr>
            <p:cNvSpPr>
              <a:spLocks noChangeArrowheads="1"/>
            </p:cNvSpPr>
            <p:nvPr/>
          </p:nvSpPr>
          <p:spPr bwMode="blackGray">
            <a:xfrm>
              <a:off x="1008" y="0"/>
              <a:ext cx="4752" cy="43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4400">
                  <a:solidFill>
                    <a:schemeClr val="tx2"/>
                  </a:solidFill>
                  <a:latin typeface="Tahoma" panose="020B0604030504040204" pitchFamily="34" charset="0"/>
                </a:defRPr>
              </a:lvl1pPr>
              <a:lvl2pPr marL="742950" indent="-285750">
                <a:defRPr kumimoji="1" sz="4400">
                  <a:solidFill>
                    <a:schemeClr val="tx2"/>
                  </a:solidFill>
                  <a:latin typeface="Tahoma" panose="020B0604030504040204" pitchFamily="34" charset="0"/>
                </a:defRPr>
              </a:lvl2pPr>
              <a:lvl3pPr marL="1143000" indent="-228600">
                <a:defRPr kumimoji="1" sz="4400">
                  <a:solidFill>
                    <a:schemeClr val="tx2"/>
                  </a:solidFill>
                  <a:latin typeface="Tahoma" panose="020B0604030504040204" pitchFamily="34" charset="0"/>
                </a:defRPr>
              </a:lvl3pPr>
              <a:lvl4pPr marL="1600200" indent="-228600">
                <a:defRPr kumimoji="1" sz="4400">
                  <a:solidFill>
                    <a:schemeClr val="tx2"/>
                  </a:solidFill>
                  <a:latin typeface="Tahoma" panose="020B0604030504040204" pitchFamily="34" charset="0"/>
                </a:defRPr>
              </a:lvl4pPr>
              <a:lvl5pPr marL="2057400" indent="-228600">
                <a:defRPr kumimoji="1" sz="4400">
                  <a:solidFill>
                    <a:schemeClr val="tx2"/>
                  </a:solidFill>
                  <a:latin typeface="Tahoma" panose="020B0604030504040204" pitchFamily="34" charset="0"/>
                </a:defRPr>
              </a:lvl5pPr>
              <a:lvl6pPr marL="2514600" indent="-228600" algn="l" rtl="0" eaLnBrk="0" fontAlgn="base" hangingPunct="0">
                <a:spcBef>
                  <a:spcPct val="0"/>
                </a:spcBef>
                <a:spcAft>
                  <a:spcPct val="0"/>
                </a:spcAft>
                <a:defRPr kumimoji="1" sz="4400">
                  <a:solidFill>
                    <a:schemeClr val="tx2"/>
                  </a:solidFill>
                  <a:latin typeface="Tahoma" panose="020B0604030504040204" pitchFamily="34" charset="0"/>
                </a:defRPr>
              </a:lvl6pPr>
              <a:lvl7pPr marL="2971800" indent="-228600" algn="l" rtl="0" eaLnBrk="0" fontAlgn="base" hangingPunct="0">
                <a:spcBef>
                  <a:spcPct val="0"/>
                </a:spcBef>
                <a:spcAft>
                  <a:spcPct val="0"/>
                </a:spcAft>
                <a:defRPr kumimoji="1" sz="4400">
                  <a:solidFill>
                    <a:schemeClr val="tx2"/>
                  </a:solidFill>
                  <a:latin typeface="Tahoma" panose="020B0604030504040204" pitchFamily="34" charset="0"/>
                </a:defRPr>
              </a:lvl7pPr>
              <a:lvl8pPr marL="3429000" indent="-228600" algn="l" rtl="0" eaLnBrk="0" fontAlgn="base" hangingPunct="0">
                <a:spcBef>
                  <a:spcPct val="0"/>
                </a:spcBef>
                <a:spcAft>
                  <a:spcPct val="0"/>
                </a:spcAft>
                <a:defRPr kumimoji="1" sz="4400">
                  <a:solidFill>
                    <a:schemeClr val="tx2"/>
                  </a:solidFill>
                  <a:latin typeface="Tahoma" panose="020B0604030504040204" pitchFamily="34" charset="0"/>
                </a:defRPr>
              </a:lvl8pPr>
              <a:lvl9pPr marL="3886200" indent="-228600" algn="l" rtl="0" eaLnBrk="0" fontAlgn="base" hangingPunct="0">
                <a:spcBef>
                  <a:spcPct val="0"/>
                </a:spcBef>
                <a:spcAft>
                  <a:spcPct val="0"/>
                </a:spcAft>
                <a:defRPr kumimoji="1" sz="4400">
                  <a:solidFill>
                    <a:schemeClr val="tx2"/>
                  </a:solidFill>
                  <a:latin typeface="Tahoma" panose="020B0604030504040204" pitchFamily="34" charset="0"/>
                </a:defRPr>
              </a:lvl9pPr>
            </a:lstStyle>
            <a:p>
              <a:endParaRPr lang="en-US" altLang="ar-JO" sz="4400"/>
            </a:p>
          </p:txBody>
        </p:sp>
        <p:sp>
          <p:nvSpPr>
            <p:cNvPr id="1033" name="Rectangle 4">
              <a:extLst>
                <a:ext uri="{FF2B5EF4-FFF2-40B4-BE49-F238E27FC236}">
                  <a16:creationId xmlns:a16="http://schemas.microsoft.com/office/drawing/2014/main" id="{B7E6DC04-764B-4D97-FBBA-B671CA92B19B}"/>
                </a:ext>
              </a:extLst>
            </p:cNvPr>
            <p:cNvSpPr>
              <a:spLocks noChangeArrowheads="1"/>
            </p:cNvSpPr>
            <p:nvPr/>
          </p:nvSpPr>
          <p:spPr bwMode="ltGray">
            <a:xfrm>
              <a:off x="0" y="0"/>
              <a:ext cx="1008" cy="432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4400">
                  <a:solidFill>
                    <a:schemeClr val="tx2"/>
                  </a:solidFill>
                  <a:latin typeface="Tahoma" panose="020B0604030504040204" pitchFamily="34" charset="0"/>
                </a:defRPr>
              </a:lvl1pPr>
              <a:lvl2pPr marL="742950" indent="-285750">
                <a:defRPr kumimoji="1" sz="4400">
                  <a:solidFill>
                    <a:schemeClr val="tx2"/>
                  </a:solidFill>
                  <a:latin typeface="Tahoma" panose="020B0604030504040204" pitchFamily="34" charset="0"/>
                </a:defRPr>
              </a:lvl2pPr>
              <a:lvl3pPr marL="1143000" indent="-228600">
                <a:defRPr kumimoji="1" sz="4400">
                  <a:solidFill>
                    <a:schemeClr val="tx2"/>
                  </a:solidFill>
                  <a:latin typeface="Tahoma" panose="020B0604030504040204" pitchFamily="34" charset="0"/>
                </a:defRPr>
              </a:lvl3pPr>
              <a:lvl4pPr marL="1600200" indent="-228600">
                <a:defRPr kumimoji="1" sz="4400">
                  <a:solidFill>
                    <a:schemeClr val="tx2"/>
                  </a:solidFill>
                  <a:latin typeface="Tahoma" panose="020B0604030504040204" pitchFamily="34" charset="0"/>
                </a:defRPr>
              </a:lvl4pPr>
              <a:lvl5pPr marL="2057400" indent="-228600">
                <a:defRPr kumimoji="1" sz="4400">
                  <a:solidFill>
                    <a:schemeClr val="tx2"/>
                  </a:solidFill>
                  <a:latin typeface="Tahoma" panose="020B0604030504040204" pitchFamily="34" charset="0"/>
                </a:defRPr>
              </a:lvl5pPr>
              <a:lvl6pPr marL="2514600" indent="-228600" algn="l" rtl="0" eaLnBrk="0" fontAlgn="base" hangingPunct="0">
                <a:spcBef>
                  <a:spcPct val="0"/>
                </a:spcBef>
                <a:spcAft>
                  <a:spcPct val="0"/>
                </a:spcAft>
                <a:defRPr kumimoji="1" sz="4400">
                  <a:solidFill>
                    <a:schemeClr val="tx2"/>
                  </a:solidFill>
                  <a:latin typeface="Tahoma" panose="020B0604030504040204" pitchFamily="34" charset="0"/>
                </a:defRPr>
              </a:lvl6pPr>
              <a:lvl7pPr marL="2971800" indent="-228600" algn="l" rtl="0" eaLnBrk="0" fontAlgn="base" hangingPunct="0">
                <a:spcBef>
                  <a:spcPct val="0"/>
                </a:spcBef>
                <a:spcAft>
                  <a:spcPct val="0"/>
                </a:spcAft>
                <a:defRPr kumimoji="1" sz="4400">
                  <a:solidFill>
                    <a:schemeClr val="tx2"/>
                  </a:solidFill>
                  <a:latin typeface="Tahoma" panose="020B0604030504040204" pitchFamily="34" charset="0"/>
                </a:defRPr>
              </a:lvl7pPr>
              <a:lvl8pPr marL="3429000" indent="-228600" algn="l" rtl="0" eaLnBrk="0" fontAlgn="base" hangingPunct="0">
                <a:spcBef>
                  <a:spcPct val="0"/>
                </a:spcBef>
                <a:spcAft>
                  <a:spcPct val="0"/>
                </a:spcAft>
                <a:defRPr kumimoji="1" sz="4400">
                  <a:solidFill>
                    <a:schemeClr val="tx2"/>
                  </a:solidFill>
                  <a:latin typeface="Tahoma" panose="020B0604030504040204" pitchFamily="34" charset="0"/>
                </a:defRPr>
              </a:lvl8pPr>
              <a:lvl9pPr marL="3886200" indent="-228600" algn="l" rtl="0" eaLnBrk="0" fontAlgn="base" hangingPunct="0">
                <a:spcBef>
                  <a:spcPct val="0"/>
                </a:spcBef>
                <a:spcAft>
                  <a:spcPct val="0"/>
                </a:spcAft>
                <a:defRPr kumimoji="1" sz="4400">
                  <a:solidFill>
                    <a:schemeClr val="tx2"/>
                  </a:solidFill>
                  <a:latin typeface="Tahoma" panose="020B0604030504040204" pitchFamily="34" charset="0"/>
                </a:defRPr>
              </a:lvl9pPr>
            </a:lstStyle>
            <a:p>
              <a:pPr algn="ctr" rtl="1"/>
              <a:endParaRPr kumimoji="0" lang="en-US" altLang="ar-JO" sz="2400">
                <a:latin typeface="Times New Roman" panose="02020603050405020304" pitchFamily="18" charset="0"/>
              </a:endParaRPr>
            </a:p>
          </p:txBody>
        </p:sp>
        <p:sp>
          <p:nvSpPr>
            <p:cNvPr id="1034" name="Freeform 5">
              <a:extLst>
                <a:ext uri="{FF2B5EF4-FFF2-40B4-BE49-F238E27FC236}">
                  <a16:creationId xmlns:a16="http://schemas.microsoft.com/office/drawing/2014/main" id="{B9C44C14-C2EB-6D77-B06C-314744808886}"/>
                </a:ext>
              </a:extLst>
            </p:cNvPr>
            <p:cNvSpPr>
              <a:spLocks/>
            </p:cNvSpPr>
            <p:nvPr/>
          </p:nvSpPr>
          <p:spPr bwMode="ltGray">
            <a:xfrm>
              <a:off x="0" y="0"/>
              <a:ext cx="5760" cy="1200"/>
            </a:xfrm>
            <a:custGeom>
              <a:avLst/>
              <a:gdLst>
                <a:gd name="T0" fmla="*/ 0 w 5760"/>
                <a:gd name="T1" fmla="*/ 0 h 1200"/>
                <a:gd name="T2" fmla="*/ 1008 w 5760"/>
                <a:gd name="T3" fmla="*/ 1200 h 1200"/>
                <a:gd name="T4" fmla="*/ 5760 w 5760"/>
                <a:gd name="T5" fmla="*/ 336 h 1200"/>
                <a:gd name="T6" fmla="*/ 5760 w 5760"/>
                <a:gd name="T7" fmla="*/ 0 h 1200"/>
                <a:gd name="T8" fmla="*/ 0 w 5760"/>
                <a:gd name="T9" fmla="*/ 0 h 1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0" h="1200">
                  <a:moveTo>
                    <a:pt x="0" y="0"/>
                  </a:moveTo>
                  <a:lnTo>
                    <a:pt x="1008" y="1200"/>
                  </a:lnTo>
                  <a:lnTo>
                    <a:pt x="5760" y="336"/>
                  </a:lnTo>
                  <a:lnTo>
                    <a:pt x="5760"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ar-JO" sz="1800"/>
            </a:p>
          </p:txBody>
        </p:sp>
      </p:grpSp>
      <p:sp>
        <p:nvSpPr>
          <p:cNvPr id="1027" name="Rectangle 6">
            <a:extLst>
              <a:ext uri="{FF2B5EF4-FFF2-40B4-BE49-F238E27FC236}">
                <a16:creationId xmlns:a16="http://schemas.microsoft.com/office/drawing/2014/main" id="{CD7C13C7-3EAF-26B3-2758-11421E05FB13}"/>
              </a:ext>
            </a:extLst>
          </p:cNvPr>
          <p:cNvSpPr>
            <a:spLocks noGrp="1" noChangeArrowheads="1"/>
          </p:cNvSpPr>
          <p:nvPr>
            <p:ph type="title"/>
          </p:nvPr>
        </p:nvSpPr>
        <p:spPr bwMode="auto">
          <a:xfrm>
            <a:off x="914400" y="152400"/>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8" name="Rectangle 7">
            <a:extLst>
              <a:ext uri="{FF2B5EF4-FFF2-40B4-BE49-F238E27FC236}">
                <a16:creationId xmlns:a16="http://schemas.microsoft.com/office/drawing/2014/main" id="{ED189D59-68EC-7469-CF33-C1D52A46E1AE}"/>
              </a:ext>
            </a:extLst>
          </p:cNvPr>
          <p:cNvSpPr>
            <a:spLocks noGrp="1" noChangeArrowheads="1"/>
          </p:cNvSpPr>
          <p:nvPr>
            <p:ph type="body" idx="1"/>
          </p:nvPr>
        </p:nvSpPr>
        <p:spPr bwMode="white">
          <a:xfrm>
            <a:off x="1689100" y="1981200"/>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36200" name="Rectangle 8">
            <a:extLst>
              <a:ext uri="{FF2B5EF4-FFF2-40B4-BE49-F238E27FC236}">
                <a16:creationId xmlns:a16="http://schemas.microsoft.com/office/drawing/2014/main" id="{B831E512-7B7C-4E16-4DBF-984832E2EF16}"/>
              </a:ext>
            </a:extLst>
          </p:cNvPr>
          <p:cNvSpPr>
            <a:spLocks noGrp="1" noChangeArrowheads="1"/>
          </p:cNvSpPr>
          <p:nvPr>
            <p:ph type="dt" sz="half" idx="2"/>
          </p:nvPr>
        </p:nvSpPr>
        <p:spPr bwMode="auto">
          <a:xfrm>
            <a:off x="2133600" y="6400800"/>
            <a:ext cx="2540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rtl="1">
              <a:spcBef>
                <a:spcPct val="50000"/>
              </a:spcBef>
              <a:defRPr kumimoji="0" sz="1400">
                <a:solidFill>
                  <a:schemeClr val="folHlink"/>
                </a:solidFill>
              </a:defRPr>
            </a:lvl1pPr>
          </a:lstStyle>
          <a:p>
            <a:pPr>
              <a:defRPr/>
            </a:pPr>
            <a:endParaRPr lang="en-US"/>
          </a:p>
        </p:txBody>
      </p:sp>
      <p:sp>
        <p:nvSpPr>
          <p:cNvPr id="136201" name="Rectangle 9">
            <a:extLst>
              <a:ext uri="{FF2B5EF4-FFF2-40B4-BE49-F238E27FC236}">
                <a16:creationId xmlns:a16="http://schemas.microsoft.com/office/drawing/2014/main" id="{D84B0A84-ED26-8A36-A3A6-67651DFF9ED4}"/>
              </a:ext>
            </a:extLst>
          </p:cNvPr>
          <p:cNvSpPr>
            <a:spLocks noGrp="1" noChangeArrowheads="1"/>
          </p:cNvSpPr>
          <p:nvPr>
            <p:ph type="ftr" sz="quarter" idx="3"/>
          </p:nvPr>
        </p:nvSpPr>
        <p:spPr bwMode="auto">
          <a:xfrm>
            <a:off x="5181600" y="6400800"/>
            <a:ext cx="3860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rtl="1">
              <a:spcBef>
                <a:spcPct val="50000"/>
              </a:spcBef>
              <a:defRPr kumimoji="0" sz="1400">
                <a:solidFill>
                  <a:schemeClr val="folHlink"/>
                </a:solidFill>
              </a:defRPr>
            </a:lvl1pPr>
          </a:lstStyle>
          <a:p>
            <a:pPr>
              <a:defRPr/>
            </a:pPr>
            <a:endParaRPr lang="en-US"/>
          </a:p>
        </p:txBody>
      </p:sp>
      <p:sp>
        <p:nvSpPr>
          <p:cNvPr id="136202" name="Rectangle 10">
            <a:extLst>
              <a:ext uri="{FF2B5EF4-FFF2-40B4-BE49-F238E27FC236}">
                <a16:creationId xmlns:a16="http://schemas.microsoft.com/office/drawing/2014/main" id="{556941D1-C139-5C30-1CFF-C6E273ABA646}"/>
              </a:ext>
            </a:extLst>
          </p:cNvPr>
          <p:cNvSpPr>
            <a:spLocks noGrp="1" noChangeArrowheads="1"/>
          </p:cNvSpPr>
          <p:nvPr>
            <p:ph type="sldNum" sz="quarter" idx="4"/>
          </p:nvPr>
        </p:nvSpPr>
        <p:spPr bwMode="auto">
          <a:xfrm>
            <a:off x="9550400" y="6400800"/>
            <a:ext cx="2540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rtl="1">
              <a:spcBef>
                <a:spcPct val="50000"/>
              </a:spcBef>
              <a:defRPr kumimoji="0" sz="1400">
                <a:solidFill>
                  <a:schemeClr val="folHlink"/>
                </a:solidFill>
                <a:cs typeface="Tahoma" panose="020B0604030504040204" pitchFamily="34" charset="0"/>
              </a:defRPr>
            </a:lvl1pPr>
          </a:lstStyle>
          <a:p>
            <a:fld id="{A92E96F2-F298-496E-910F-65569FF80BB5}" type="slidenum">
              <a:rPr lang="ar-SA" altLang="en-US"/>
              <a:pPr/>
              <a:t>‹#›</a:t>
            </a:fld>
            <a:endParaRPr lang="en-US" altLang="en-US"/>
          </a:p>
        </p:txBody>
      </p:sp>
    </p:spTree>
    <p:extLst>
      <p:ext uri="{BB962C8B-B14F-4D97-AF65-F5344CB8AC3E}">
        <p14:creationId xmlns:p14="http://schemas.microsoft.com/office/powerpoint/2010/main" val="2234516779"/>
      </p:ext>
    </p:extLst>
  </p:cSld>
  <p:clrMap bg1="dk2" tx1="lt1" bg2="dk1"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defRPr>
      </a:lvl2pPr>
      <a:lvl3pPr algn="l" rtl="0" eaLnBrk="0" fontAlgn="base" hangingPunct="0">
        <a:spcBef>
          <a:spcPct val="0"/>
        </a:spcBef>
        <a:spcAft>
          <a:spcPct val="0"/>
        </a:spcAft>
        <a:defRPr kumimoji="1" sz="4400">
          <a:solidFill>
            <a:schemeClr val="tx2"/>
          </a:solidFill>
          <a:latin typeface="Tahoma" pitchFamily="34" charset="0"/>
        </a:defRPr>
      </a:lvl3pPr>
      <a:lvl4pPr algn="l" rtl="0" eaLnBrk="0" fontAlgn="base" hangingPunct="0">
        <a:spcBef>
          <a:spcPct val="0"/>
        </a:spcBef>
        <a:spcAft>
          <a:spcPct val="0"/>
        </a:spcAft>
        <a:defRPr kumimoji="1" sz="4400">
          <a:solidFill>
            <a:schemeClr val="tx2"/>
          </a:solidFill>
          <a:latin typeface="Tahoma" pitchFamily="34" charset="0"/>
        </a:defRPr>
      </a:lvl4pPr>
      <a:lvl5pPr algn="l" rtl="0" eaLnBrk="0" fontAlgn="base" hangingPunct="0">
        <a:spcBef>
          <a:spcPct val="0"/>
        </a:spcBef>
        <a:spcAft>
          <a:spcPct val="0"/>
        </a:spcAft>
        <a:defRPr kumimoji="1" sz="4400">
          <a:solidFill>
            <a:schemeClr val="tx2"/>
          </a:solidFill>
          <a:latin typeface="Tahoma" pitchFamily="34" charset="0"/>
        </a:defRPr>
      </a:lvl5pPr>
      <a:lvl6pPr marL="457200" algn="l" rtl="0" eaLnBrk="0" fontAlgn="base" hangingPunct="0">
        <a:spcBef>
          <a:spcPct val="0"/>
        </a:spcBef>
        <a:spcAft>
          <a:spcPct val="0"/>
        </a:spcAft>
        <a:defRPr kumimoji="1" sz="4400">
          <a:solidFill>
            <a:schemeClr val="tx2"/>
          </a:solidFill>
          <a:latin typeface="Tahoma" pitchFamily="34" charset="0"/>
        </a:defRPr>
      </a:lvl6pPr>
      <a:lvl7pPr marL="914400" algn="l" rtl="0" eaLnBrk="0" fontAlgn="base" hangingPunct="0">
        <a:spcBef>
          <a:spcPct val="0"/>
        </a:spcBef>
        <a:spcAft>
          <a:spcPct val="0"/>
        </a:spcAft>
        <a:defRPr kumimoji="1" sz="4400">
          <a:solidFill>
            <a:schemeClr val="tx2"/>
          </a:solidFill>
          <a:latin typeface="Tahoma" pitchFamily="34" charset="0"/>
        </a:defRPr>
      </a:lvl7pPr>
      <a:lvl8pPr marL="1371600" algn="l" rtl="0" eaLnBrk="0" fontAlgn="base" hangingPunct="0">
        <a:spcBef>
          <a:spcPct val="0"/>
        </a:spcBef>
        <a:spcAft>
          <a:spcPct val="0"/>
        </a:spcAft>
        <a:defRPr kumimoji="1" sz="4400">
          <a:solidFill>
            <a:schemeClr val="tx2"/>
          </a:solidFill>
          <a:latin typeface="Tahoma" pitchFamily="34" charset="0"/>
        </a:defRPr>
      </a:lvl8pPr>
      <a:lvl9pPr marL="1828800" algn="l" rtl="0" eaLnBrk="0" fontAlgn="base" hangingPunct="0">
        <a:spcBef>
          <a:spcPct val="0"/>
        </a:spcBef>
        <a:spcAft>
          <a:spcPct val="0"/>
        </a:spcAft>
        <a:defRPr kumimoji="1" sz="4400">
          <a:solidFill>
            <a:schemeClr val="tx2"/>
          </a:solidFill>
          <a:latin typeface="Tahoma" pitchFamily="34" charset="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3285F568-BD99-EE8A-0AD2-8EE2574F2E18}"/>
              </a:ext>
            </a:extLst>
          </p:cNvPr>
          <p:cNvGrpSpPr>
            <a:grpSpLocks/>
          </p:cNvGrpSpPr>
          <p:nvPr/>
        </p:nvGrpSpPr>
        <p:grpSpPr bwMode="auto">
          <a:xfrm>
            <a:off x="0" y="0"/>
            <a:ext cx="12192000" cy="6858000"/>
            <a:chOff x="0" y="0"/>
            <a:chExt cx="5760" cy="4320"/>
          </a:xfrm>
        </p:grpSpPr>
        <p:sp>
          <p:nvSpPr>
            <p:cNvPr id="136195" name="Rectangle 3">
              <a:extLst>
                <a:ext uri="{FF2B5EF4-FFF2-40B4-BE49-F238E27FC236}">
                  <a16:creationId xmlns:a16="http://schemas.microsoft.com/office/drawing/2014/main" id="{B5DEDC86-A523-1BCD-EC2E-028BA290DA48}"/>
                </a:ext>
              </a:extLst>
            </p:cNvPr>
            <p:cNvSpPr>
              <a:spLocks noChangeArrowheads="1"/>
            </p:cNvSpPr>
            <p:nvPr/>
          </p:nvSpPr>
          <p:spPr bwMode="blackGray">
            <a:xfrm>
              <a:off x="1008" y="0"/>
              <a:ext cx="4752" cy="4320"/>
            </a:xfrm>
            <a:prstGeom prst="rect">
              <a:avLst/>
            </a:prstGeom>
            <a:solidFill>
              <a:schemeClr val="bg1"/>
            </a:solidFill>
            <a:ln w="9525">
              <a:noFill/>
              <a:miter lim="800000"/>
              <a:headEnd/>
              <a:tailEnd/>
            </a:ln>
            <a:effectLst/>
          </p:spPr>
          <p:txBody>
            <a:bodyPr wrap="none" anchor="ctr"/>
            <a:lstStyle/>
            <a:p>
              <a:pPr>
                <a:defRPr/>
              </a:pPr>
              <a:endParaRPr lang="en-US" sz="1800"/>
            </a:p>
          </p:txBody>
        </p:sp>
        <p:sp>
          <p:nvSpPr>
            <p:cNvPr id="136196" name="Rectangle 4">
              <a:extLst>
                <a:ext uri="{FF2B5EF4-FFF2-40B4-BE49-F238E27FC236}">
                  <a16:creationId xmlns:a16="http://schemas.microsoft.com/office/drawing/2014/main" id="{F787203E-01D7-4967-4553-D7B03A7B2DC2}"/>
                </a:ext>
              </a:extLst>
            </p:cNvPr>
            <p:cNvSpPr>
              <a:spLocks noChangeArrowheads="1"/>
            </p:cNvSpPr>
            <p:nvPr/>
          </p:nvSpPr>
          <p:spPr bwMode="ltGray">
            <a:xfrm>
              <a:off x="0" y="0"/>
              <a:ext cx="1008" cy="4320"/>
            </a:xfrm>
            <a:prstGeom prst="rect">
              <a:avLst/>
            </a:prstGeom>
            <a:solidFill>
              <a:schemeClr val="accent1"/>
            </a:solidFill>
            <a:ln w="9525">
              <a:noFill/>
              <a:miter lim="800000"/>
              <a:headEnd/>
              <a:tailEnd/>
            </a:ln>
          </p:spPr>
          <p:txBody>
            <a:bodyPr wrap="none" anchor="ctr"/>
            <a:lstStyle/>
            <a:p>
              <a:pPr algn="ctr" rtl="1">
                <a:defRPr/>
              </a:pPr>
              <a:endParaRPr kumimoji="0" lang="en-US" sz="1800">
                <a:latin typeface="Times New Roman" pitchFamily="18" charset="0"/>
              </a:endParaRPr>
            </a:p>
          </p:txBody>
        </p:sp>
        <p:sp>
          <p:nvSpPr>
            <p:cNvPr id="136197" name="Freeform 5">
              <a:extLst>
                <a:ext uri="{FF2B5EF4-FFF2-40B4-BE49-F238E27FC236}">
                  <a16:creationId xmlns:a16="http://schemas.microsoft.com/office/drawing/2014/main" id="{5F7F62DA-F4CD-4F8A-DE7F-356DCECD1490}"/>
                </a:ext>
              </a:extLst>
            </p:cNvPr>
            <p:cNvSpPr>
              <a:spLocks/>
            </p:cNvSpPr>
            <p:nvPr/>
          </p:nvSpPr>
          <p:spPr bwMode="ltGray">
            <a:xfrm>
              <a:off x="0" y="0"/>
              <a:ext cx="5760" cy="1200"/>
            </a:xfrm>
            <a:custGeom>
              <a:avLst/>
              <a:gdLst/>
              <a:ahLst/>
              <a:cxnLst>
                <a:cxn ang="0">
                  <a:pos x="0" y="0"/>
                </a:cxn>
                <a:cxn ang="0">
                  <a:pos x="1008" y="1200"/>
                </a:cxn>
                <a:cxn ang="0">
                  <a:pos x="5760" y="336"/>
                </a:cxn>
                <a:cxn ang="0">
                  <a:pos x="5760" y="0"/>
                </a:cxn>
                <a:cxn ang="0">
                  <a:pos x="0" y="0"/>
                </a:cxn>
              </a:cxnLst>
              <a:rect l="0" t="0" r="r" b="b"/>
              <a:pathLst>
                <a:path w="5760" h="1200">
                  <a:moveTo>
                    <a:pt x="0" y="0"/>
                  </a:moveTo>
                  <a:lnTo>
                    <a:pt x="1008" y="1200"/>
                  </a:lnTo>
                  <a:lnTo>
                    <a:pt x="5760" y="336"/>
                  </a:lnTo>
                  <a:lnTo>
                    <a:pt x="5760" y="0"/>
                  </a:lnTo>
                  <a:lnTo>
                    <a:pt x="0" y="0"/>
                  </a:lnTo>
                  <a:close/>
                </a:path>
              </a:pathLst>
            </a:custGeom>
            <a:solidFill>
              <a:schemeClr val="bg2"/>
            </a:solidFill>
            <a:ln w="9525">
              <a:noFill/>
              <a:round/>
              <a:headEnd/>
              <a:tailEnd/>
            </a:ln>
          </p:spPr>
          <p:txBody>
            <a:bodyPr wrap="none" anchor="ctr"/>
            <a:lstStyle/>
            <a:p>
              <a:pPr>
                <a:defRPr/>
              </a:pPr>
              <a:endParaRPr lang="en-US" sz="1800"/>
            </a:p>
          </p:txBody>
        </p:sp>
      </p:grpSp>
      <p:sp>
        <p:nvSpPr>
          <p:cNvPr id="1027" name="Rectangle 6">
            <a:extLst>
              <a:ext uri="{FF2B5EF4-FFF2-40B4-BE49-F238E27FC236}">
                <a16:creationId xmlns:a16="http://schemas.microsoft.com/office/drawing/2014/main" id="{E0B7A03A-2FB0-DF91-31E0-1CBD55C4A7C5}"/>
              </a:ext>
            </a:extLst>
          </p:cNvPr>
          <p:cNvSpPr>
            <a:spLocks noGrp="1" noChangeArrowheads="1"/>
          </p:cNvSpPr>
          <p:nvPr>
            <p:ph type="title"/>
          </p:nvPr>
        </p:nvSpPr>
        <p:spPr bwMode="auto">
          <a:xfrm>
            <a:off x="914400" y="152400"/>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ar-JO"/>
              <a:t>Click to edit Master title style</a:t>
            </a:r>
          </a:p>
        </p:txBody>
      </p:sp>
      <p:sp>
        <p:nvSpPr>
          <p:cNvPr id="1028" name="Rectangle 7">
            <a:extLst>
              <a:ext uri="{FF2B5EF4-FFF2-40B4-BE49-F238E27FC236}">
                <a16:creationId xmlns:a16="http://schemas.microsoft.com/office/drawing/2014/main" id="{C1894A96-8C51-34A9-EE48-4167153229BD}"/>
              </a:ext>
            </a:extLst>
          </p:cNvPr>
          <p:cNvSpPr>
            <a:spLocks noGrp="1" noChangeArrowheads="1"/>
          </p:cNvSpPr>
          <p:nvPr>
            <p:ph type="body" idx="1"/>
          </p:nvPr>
        </p:nvSpPr>
        <p:spPr bwMode="white">
          <a:xfrm>
            <a:off x="1689100" y="1981200"/>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ar-JO"/>
              <a:t>Click to edit Master text styles</a:t>
            </a:r>
          </a:p>
          <a:p>
            <a:pPr lvl="1"/>
            <a:r>
              <a:rPr lang="en-US" altLang="ar-JO"/>
              <a:t>Second level</a:t>
            </a:r>
          </a:p>
          <a:p>
            <a:pPr lvl="2"/>
            <a:r>
              <a:rPr lang="en-US" altLang="ar-JO"/>
              <a:t>Third level</a:t>
            </a:r>
          </a:p>
          <a:p>
            <a:pPr lvl="3"/>
            <a:r>
              <a:rPr lang="en-US" altLang="ar-JO"/>
              <a:t>Fourth level</a:t>
            </a:r>
          </a:p>
          <a:p>
            <a:pPr lvl="4"/>
            <a:r>
              <a:rPr lang="en-US" altLang="ar-JO"/>
              <a:t>Fifth level</a:t>
            </a:r>
          </a:p>
        </p:txBody>
      </p:sp>
      <p:sp>
        <p:nvSpPr>
          <p:cNvPr id="136200" name="Rectangle 8">
            <a:extLst>
              <a:ext uri="{FF2B5EF4-FFF2-40B4-BE49-F238E27FC236}">
                <a16:creationId xmlns:a16="http://schemas.microsoft.com/office/drawing/2014/main" id="{0B28272F-F6DE-E096-1FFE-5E58BFF9DBDB}"/>
              </a:ext>
            </a:extLst>
          </p:cNvPr>
          <p:cNvSpPr>
            <a:spLocks noGrp="1" noChangeArrowheads="1"/>
          </p:cNvSpPr>
          <p:nvPr>
            <p:ph type="dt" sz="half" idx="2"/>
          </p:nvPr>
        </p:nvSpPr>
        <p:spPr bwMode="auto">
          <a:xfrm>
            <a:off x="2133600" y="6400800"/>
            <a:ext cx="2540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rtl="1">
              <a:spcBef>
                <a:spcPct val="50000"/>
              </a:spcBef>
              <a:defRPr kumimoji="0" sz="1400" smtClean="0">
                <a:solidFill>
                  <a:schemeClr val="folHlink"/>
                </a:solidFill>
              </a:defRPr>
            </a:lvl1pPr>
          </a:lstStyle>
          <a:p>
            <a:pPr>
              <a:defRPr/>
            </a:pPr>
            <a:endParaRPr lang="en-US"/>
          </a:p>
        </p:txBody>
      </p:sp>
      <p:sp>
        <p:nvSpPr>
          <p:cNvPr id="136201" name="Rectangle 9">
            <a:extLst>
              <a:ext uri="{FF2B5EF4-FFF2-40B4-BE49-F238E27FC236}">
                <a16:creationId xmlns:a16="http://schemas.microsoft.com/office/drawing/2014/main" id="{6719CF29-19DF-3473-4C84-00297CAF15E6}"/>
              </a:ext>
            </a:extLst>
          </p:cNvPr>
          <p:cNvSpPr>
            <a:spLocks noGrp="1" noChangeArrowheads="1"/>
          </p:cNvSpPr>
          <p:nvPr>
            <p:ph type="ftr" sz="quarter" idx="3"/>
          </p:nvPr>
        </p:nvSpPr>
        <p:spPr bwMode="auto">
          <a:xfrm>
            <a:off x="5181600" y="6400800"/>
            <a:ext cx="3860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rtl="1">
              <a:spcBef>
                <a:spcPct val="50000"/>
              </a:spcBef>
              <a:defRPr kumimoji="0" sz="1400" smtClean="0">
                <a:solidFill>
                  <a:schemeClr val="folHlink"/>
                </a:solidFill>
              </a:defRPr>
            </a:lvl1pPr>
          </a:lstStyle>
          <a:p>
            <a:pPr>
              <a:defRPr/>
            </a:pPr>
            <a:r>
              <a:rPr lang="en-US"/>
              <a:t>1</a:t>
            </a:r>
          </a:p>
        </p:txBody>
      </p:sp>
      <p:sp>
        <p:nvSpPr>
          <p:cNvPr id="136202" name="Rectangle 10">
            <a:extLst>
              <a:ext uri="{FF2B5EF4-FFF2-40B4-BE49-F238E27FC236}">
                <a16:creationId xmlns:a16="http://schemas.microsoft.com/office/drawing/2014/main" id="{F598960B-A5C2-C835-2D3F-5D25C754FDEB}"/>
              </a:ext>
            </a:extLst>
          </p:cNvPr>
          <p:cNvSpPr>
            <a:spLocks noGrp="1" noChangeArrowheads="1"/>
          </p:cNvSpPr>
          <p:nvPr>
            <p:ph type="sldNum" sz="quarter" idx="4"/>
          </p:nvPr>
        </p:nvSpPr>
        <p:spPr bwMode="auto">
          <a:xfrm>
            <a:off x="9550400" y="6400800"/>
            <a:ext cx="2540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rtl="1">
              <a:spcBef>
                <a:spcPct val="50000"/>
              </a:spcBef>
              <a:defRPr kumimoji="0" sz="1400">
                <a:solidFill>
                  <a:schemeClr val="folHlink"/>
                </a:solidFill>
                <a:cs typeface="Tahoma" panose="020B0604030504040204" pitchFamily="34" charset="0"/>
              </a:defRPr>
            </a:lvl1pPr>
          </a:lstStyle>
          <a:p>
            <a:fld id="{EA778A0C-2CB4-4F48-B001-CBDD103DB84B}" type="slidenum">
              <a:rPr lang="ar-SA" altLang="ar-JO"/>
              <a:pPr/>
              <a:t>‹#›</a:t>
            </a:fld>
            <a:endParaRPr lang="en-US" altLang="ar-JO"/>
          </a:p>
        </p:txBody>
      </p:sp>
    </p:spTree>
    <p:extLst>
      <p:ext uri="{BB962C8B-B14F-4D97-AF65-F5344CB8AC3E}">
        <p14:creationId xmlns:p14="http://schemas.microsoft.com/office/powerpoint/2010/main" val="1368180195"/>
      </p:ext>
    </p:extLst>
  </p:cSld>
  <p:clrMap bg1="dk2" tx1="lt1" bg2="dk1"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dt="0"/>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defRPr>
      </a:lvl2pPr>
      <a:lvl3pPr algn="l" rtl="0" eaLnBrk="0" fontAlgn="base" hangingPunct="0">
        <a:spcBef>
          <a:spcPct val="0"/>
        </a:spcBef>
        <a:spcAft>
          <a:spcPct val="0"/>
        </a:spcAft>
        <a:defRPr kumimoji="1" sz="4400">
          <a:solidFill>
            <a:schemeClr val="tx2"/>
          </a:solidFill>
          <a:latin typeface="Tahoma" pitchFamily="34" charset="0"/>
        </a:defRPr>
      </a:lvl3pPr>
      <a:lvl4pPr algn="l" rtl="0" eaLnBrk="0" fontAlgn="base" hangingPunct="0">
        <a:spcBef>
          <a:spcPct val="0"/>
        </a:spcBef>
        <a:spcAft>
          <a:spcPct val="0"/>
        </a:spcAft>
        <a:defRPr kumimoji="1" sz="4400">
          <a:solidFill>
            <a:schemeClr val="tx2"/>
          </a:solidFill>
          <a:latin typeface="Tahoma" pitchFamily="34" charset="0"/>
        </a:defRPr>
      </a:lvl4pPr>
      <a:lvl5pPr algn="l" rtl="0" eaLnBrk="0" fontAlgn="base" hangingPunct="0">
        <a:spcBef>
          <a:spcPct val="0"/>
        </a:spcBef>
        <a:spcAft>
          <a:spcPct val="0"/>
        </a:spcAft>
        <a:defRPr kumimoji="1" sz="4400">
          <a:solidFill>
            <a:schemeClr val="tx2"/>
          </a:solidFill>
          <a:latin typeface="Tahoma" pitchFamily="34" charset="0"/>
        </a:defRPr>
      </a:lvl5pPr>
      <a:lvl6pPr marL="457200" algn="l" rtl="0" eaLnBrk="0" fontAlgn="base" hangingPunct="0">
        <a:spcBef>
          <a:spcPct val="0"/>
        </a:spcBef>
        <a:spcAft>
          <a:spcPct val="0"/>
        </a:spcAft>
        <a:defRPr kumimoji="1" sz="4400">
          <a:solidFill>
            <a:schemeClr val="tx2"/>
          </a:solidFill>
          <a:latin typeface="Tahoma" pitchFamily="34" charset="0"/>
        </a:defRPr>
      </a:lvl6pPr>
      <a:lvl7pPr marL="914400" algn="l" rtl="0" eaLnBrk="0" fontAlgn="base" hangingPunct="0">
        <a:spcBef>
          <a:spcPct val="0"/>
        </a:spcBef>
        <a:spcAft>
          <a:spcPct val="0"/>
        </a:spcAft>
        <a:defRPr kumimoji="1" sz="4400">
          <a:solidFill>
            <a:schemeClr val="tx2"/>
          </a:solidFill>
          <a:latin typeface="Tahoma" pitchFamily="34" charset="0"/>
        </a:defRPr>
      </a:lvl7pPr>
      <a:lvl8pPr marL="1371600" algn="l" rtl="0" eaLnBrk="0" fontAlgn="base" hangingPunct="0">
        <a:spcBef>
          <a:spcPct val="0"/>
        </a:spcBef>
        <a:spcAft>
          <a:spcPct val="0"/>
        </a:spcAft>
        <a:defRPr kumimoji="1" sz="4400">
          <a:solidFill>
            <a:schemeClr val="tx2"/>
          </a:solidFill>
          <a:latin typeface="Tahoma" pitchFamily="34" charset="0"/>
        </a:defRPr>
      </a:lvl8pPr>
      <a:lvl9pPr marL="1828800" algn="l" rtl="0" eaLnBrk="0" fontAlgn="base" hangingPunct="0">
        <a:spcBef>
          <a:spcPct val="0"/>
        </a:spcBef>
        <a:spcAft>
          <a:spcPct val="0"/>
        </a:spcAft>
        <a:defRPr kumimoji="1" sz="4400">
          <a:solidFill>
            <a:schemeClr val="tx2"/>
          </a:solidFill>
          <a:latin typeface="Tahoma" pitchFamily="34" charset="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84879B8B-BC5C-6618-1302-B9F8F53506CD}"/>
              </a:ext>
            </a:extLst>
          </p:cNvPr>
          <p:cNvGrpSpPr>
            <a:grpSpLocks/>
          </p:cNvGrpSpPr>
          <p:nvPr/>
        </p:nvGrpSpPr>
        <p:grpSpPr bwMode="auto">
          <a:xfrm>
            <a:off x="0" y="0"/>
            <a:ext cx="12192000" cy="6858000"/>
            <a:chOff x="0" y="0"/>
            <a:chExt cx="5760" cy="4320"/>
          </a:xfrm>
        </p:grpSpPr>
        <p:sp>
          <p:nvSpPr>
            <p:cNvPr id="1032" name="Rectangle 3">
              <a:extLst>
                <a:ext uri="{FF2B5EF4-FFF2-40B4-BE49-F238E27FC236}">
                  <a16:creationId xmlns:a16="http://schemas.microsoft.com/office/drawing/2014/main" id="{89907729-09A7-9669-43DC-44D4F4F7AA1A}"/>
                </a:ext>
              </a:extLst>
            </p:cNvPr>
            <p:cNvSpPr>
              <a:spLocks noChangeArrowheads="1"/>
            </p:cNvSpPr>
            <p:nvPr/>
          </p:nvSpPr>
          <p:spPr bwMode="blackGray">
            <a:xfrm>
              <a:off x="1008" y="0"/>
              <a:ext cx="4752" cy="43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2"/>
                  </a:solidFill>
                  <a:latin typeface="Tahoma" panose="020B0604030504040204" pitchFamily="34" charset="0"/>
                  <a:cs typeface="Times New Roman" panose="02020603050405020304" pitchFamily="18" charset="0"/>
                </a:defRPr>
              </a:lvl1pPr>
              <a:lvl2pPr marL="742950" indent="-285750">
                <a:defRPr kumimoji="1" sz="2400">
                  <a:solidFill>
                    <a:schemeClr val="tx2"/>
                  </a:solidFill>
                  <a:latin typeface="Tahoma" panose="020B0604030504040204" pitchFamily="34" charset="0"/>
                  <a:cs typeface="Times New Roman" panose="02020603050405020304" pitchFamily="18" charset="0"/>
                </a:defRPr>
              </a:lvl2pPr>
              <a:lvl3pPr marL="1143000" indent="-228600">
                <a:defRPr kumimoji="1" sz="2400">
                  <a:solidFill>
                    <a:schemeClr val="tx2"/>
                  </a:solidFill>
                  <a:latin typeface="Tahoma" panose="020B0604030504040204" pitchFamily="34" charset="0"/>
                  <a:cs typeface="Times New Roman" panose="02020603050405020304" pitchFamily="18" charset="0"/>
                </a:defRPr>
              </a:lvl3pPr>
              <a:lvl4pPr marL="1600200" indent="-228600">
                <a:defRPr kumimoji="1" sz="2400">
                  <a:solidFill>
                    <a:schemeClr val="tx2"/>
                  </a:solidFill>
                  <a:latin typeface="Tahoma" panose="020B0604030504040204" pitchFamily="34" charset="0"/>
                  <a:cs typeface="Times New Roman" panose="02020603050405020304" pitchFamily="18" charset="0"/>
                </a:defRPr>
              </a:lvl4pPr>
              <a:lvl5pPr marL="2057400" indent="-228600">
                <a:defRPr kumimoji="1" sz="2400">
                  <a:solidFill>
                    <a:schemeClr val="tx2"/>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kumimoji="1" sz="2400">
                  <a:solidFill>
                    <a:schemeClr val="tx2"/>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kumimoji="1" sz="2400">
                  <a:solidFill>
                    <a:schemeClr val="tx2"/>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kumimoji="1" sz="2400">
                  <a:solidFill>
                    <a:schemeClr val="tx2"/>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kumimoji="1" sz="2400">
                  <a:solidFill>
                    <a:schemeClr val="tx2"/>
                  </a:solidFill>
                  <a:latin typeface="Tahoma" panose="020B0604030504040204" pitchFamily="34" charset="0"/>
                  <a:cs typeface="Times New Roman" panose="02020603050405020304" pitchFamily="18" charset="0"/>
                </a:defRPr>
              </a:lvl9pPr>
            </a:lstStyle>
            <a:p>
              <a:pPr>
                <a:defRPr/>
              </a:pPr>
              <a:endParaRPr lang="en-US" altLang="en-US" sz="2400"/>
            </a:p>
          </p:txBody>
        </p:sp>
        <p:sp>
          <p:nvSpPr>
            <p:cNvPr id="1033" name="Rectangle 4">
              <a:extLst>
                <a:ext uri="{FF2B5EF4-FFF2-40B4-BE49-F238E27FC236}">
                  <a16:creationId xmlns:a16="http://schemas.microsoft.com/office/drawing/2014/main" id="{D86F8974-B103-8FE7-62BF-1DDACB0A5E8D}"/>
                </a:ext>
              </a:extLst>
            </p:cNvPr>
            <p:cNvSpPr>
              <a:spLocks noChangeArrowheads="1"/>
            </p:cNvSpPr>
            <p:nvPr/>
          </p:nvSpPr>
          <p:spPr bwMode="ltGray">
            <a:xfrm>
              <a:off x="0" y="0"/>
              <a:ext cx="1008" cy="432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2"/>
                  </a:solidFill>
                  <a:latin typeface="Tahoma" panose="020B0604030504040204" pitchFamily="34" charset="0"/>
                  <a:cs typeface="Times New Roman" panose="02020603050405020304" pitchFamily="18" charset="0"/>
                </a:defRPr>
              </a:lvl1pPr>
              <a:lvl2pPr marL="742950" indent="-285750">
                <a:defRPr kumimoji="1" sz="2400">
                  <a:solidFill>
                    <a:schemeClr val="tx2"/>
                  </a:solidFill>
                  <a:latin typeface="Tahoma" panose="020B0604030504040204" pitchFamily="34" charset="0"/>
                  <a:cs typeface="Times New Roman" panose="02020603050405020304" pitchFamily="18" charset="0"/>
                </a:defRPr>
              </a:lvl2pPr>
              <a:lvl3pPr marL="1143000" indent="-228600">
                <a:defRPr kumimoji="1" sz="2400">
                  <a:solidFill>
                    <a:schemeClr val="tx2"/>
                  </a:solidFill>
                  <a:latin typeface="Tahoma" panose="020B0604030504040204" pitchFamily="34" charset="0"/>
                  <a:cs typeface="Times New Roman" panose="02020603050405020304" pitchFamily="18" charset="0"/>
                </a:defRPr>
              </a:lvl3pPr>
              <a:lvl4pPr marL="1600200" indent="-228600">
                <a:defRPr kumimoji="1" sz="2400">
                  <a:solidFill>
                    <a:schemeClr val="tx2"/>
                  </a:solidFill>
                  <a:latin typeface="Tahoma" panose="020B0604030504040204" pitchFamily="34" charset="0"/>
                  <a:cs typeface="Times New Roman" panose="02020603050405020304" pitchFamily="18" charset="0"/>
                </a:defRPr>
              </a:lvl4pPr>
              <a:lvl5pPr marL="2057400" indent="-228600">
                <a:defRPr kumimoji="1" sz="2400">
                  <a:solidFill>
                    <a:schemeClr val="tx2"/>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kumimoji="1" sz="2400">
                  <a:solidFill>
                    <a:schemeClr val="tx2"/>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kumimoji="1" sz="2400">
                  <a:solidFill>
                    <a:schemeClr val="tx2"/>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kumimoji="1" sz="2400">
                  <a:solidFill>
                    <a:schemeClr val="tx2"/>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kumimoji="1" sz="2400">
                  <a:solidFill>
                    <a:schemeClr val="tx2"/>
                  </a:solidFill>
                  <a:latin typeface="Tahoma" panose="020B0604030504040204" pitchFamily="34" charset="0"/>
                  <a:cs typeface="Times New Roman" panose="02020603050405020304" pitchFamily="18" charset="0"/>
                </a:defRPr>
              </a:lvl9pPr>
            </a:lstStyle>
            <a:p>
              <a:pPr algn="ctr" rtl="1">
                <a:defRPr/>
              </a:pPr>
              <a:endParaRPr kumimoji="0" lang="en-US" altLang="en-US" sz="2400">
                <a:latin typeface="Times New Roman" panose="02020603050405020304" pitchFamily="18" charset="0"/>
              </a:endParaRPr>
            </a:p>
          </p:txBody>
        </p:sp>
        <p:sp>
          <p:nvSpPr>
            <p:cNvPr id="1034" name="Freeform 5">
              <a:extLst>
                <a:ext uri="{FF2B5EF4-FFF2-40B4-BE49-F238E27FC236}">
                  <a16:creationId xmlns:a16="http://schemas.microsoft.com/office/drawing/2014/main" id="{9D0BAEB4-4008-CF15-2FF1-74D99DBDE01A}"/>
                </a:ext>
              </a:extLst>
            </p:cNvPr>
            <p:cNvSpPr>
              <a:spLocks/>
            </p:cNvSpPr>
            <p:nvPr/>
          </p:nvSpPr>
          <p:spPr bwMode="ltGray">
            <a:xfrm>
              <a:off x="0" y="0"/>
              <a:ext cx="5760" cy="1200"/>
            </a:xfrm>
            <a:custGeom>
              <a:avLst/>
              <a:gdLst>
                <a:gd name="T0" fmla="*/ 0 w 5760"/>
                <a:gd name="T1" fmla="*/ 0 h 1200"/>
                <a:gd name="T2" fmla="*/ 1008 w 5760"/>
                <a:gd name="T3" fmla="*/ 1200 h 1200"/>
                <a:gd name="T4" fmla="*/ 5760 w 5760"/>
                <a:gd name="T5" fmla="*/ 336 h 1200"/>
                <a:gd name="T6" fmla="*/ 5760 w 5760"/>
                <a:gd name="T7" fmla="*/ 0 h 1200"/>
                <a:gd name="T8" fmla="*/ 0 w 5760"/>
                <a:gd name="T9" fmla="*/ 0 h 1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0" h="1200">
                  <a:moveTo>
                    <a:pt x="0" y="0"/>
                  </a:moveTo>
                  <a:lnTo>
                    <a:pt x="1008" y="1200"/>
                  </a:lnTo>
                  <a:lnTo>
                    <a:pt x="5760" y="336"/>
                  </a:lnTo>
                  <a:lnTo>
                    <a:pt x="5760"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ar-JO" sz="1800"/>
            </a:p>
          </p:txBody>
        </p:sp>
      </p:grpSp>
      <p:sp>
        <p:nvSpPr>
          <p:cNvPr id="1027" name="Rectangle 6">
            <a:extLst>
              <a:ext uri="{FF2B5EF4-FFF2-40B4-BE49-F238E27FC236}">
                <a16:creationId xmlns:a16="http://schemas.microsoft.com/office/drawing/2014/main" id="{B2C88552-6BF7-244E-6753-9ADFB62897CF}"/>
              </a:ext>
            </a:extLst>
          </p:cNvPr>
          <p:cNvSpPr>
            <a:spLocks noGrp="1" noChangeArrowheads="1"/>
          </p:cNvSpPr>
          <p:nvPr>
            <p:ph type="title"/>
          </p:nvPr>
        </p:nvSpPr>
        <p:spPr bwMode="auto">
          <a:xfrm>
            <a:off x="914400" y="152400"/>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8" name="Rectangle 7">
            <a:extLst>
              <a:ext uri="{FF2B5EF4-FFF2-40B4-BE49-F238E27FC236}">
                <a16:creationId xmlns:a16="http://schemas.microsoft.com/office/drawing/2014/main" id="{14744199-8F82-D954-49E9-2E201F85CF38}"/>
              </a:ext>
            </a:extLst>
          </p:cNvPr>
          <p:cNvSpPr>
            <a:spLocks noGrp="1" noChangeArrowheads="1"/>
          </p:cNvSpPr>
          <p:nvPr>
            <p:ph type="body" idx="1"/>
          </p:nvPr>
        </p:nvSpPr>
        <p:spPr bwMode="white">
          <a:xfrm>
            <a:off x="1689100" y="1981200"/>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36200" name="Rectangle 8">
            <a:extLst>
              <a:ext uri="{FF2B5EF4-FFF2-40B4-BE49-F238E27FC236}">
                <a16:creationId xmlns:a16="http://schemas.microsoft.com/office/drawing/2014/main" id="{030EE701-A4D3-F1D8-0817-8743D5610DD1}"/>
              </a:ext>
            </a:extLst>
          </p:cNvPr>
          <p:cNvSpPr>
            <a:spLocks noGrp="1" noChangeArrowheads="1"/>
          </p:cNvSpPr>
          <p:nvPr>
            <p:ph type="dt" sz="half" idx="2"/>
          </p:nvPr>
        </p:nvSpPr>
        <p:spPr bwMode="auto">
          <a:xfrm>
            <a:off x="2133600" y="6400800"/>
            <a:ext cx="2540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rtl="1">
              <a:spcBef>
                <a:spcPct val="50000"/>
              </a:spcBef>
              <a:defRPr kumimoji="0" sz="1400">
                <a:solidFill>
                  <a:schemeClr val="folHlink"/>
                </a:solidFill>
              </a:defRPr>
            </a:lvl1pPr>
          </a:lstStyle>
          <a:p>
            <a:pPr>
              <a:defRPr/>
            </a:pPr>
            <a:endParaRPr lang="en-US"/>
          </a:p>
        </p:txBody>
      </p:sp>
      <p:sp>
        <p:nvSpPr>
          <p:cNvPr id="136201" name="Rectangle 9">
            <a:extLst>
              <a:ext uri="{FF2B5EF4-FFF2-40B4-BE49-F238E27FC236}">
                <a16:creationId xmlns:a16="http://schemas.microsoft.com/office/drawing/2014/main" id="{0409593A-D38F-3641-FDD7-4D67BB40FBAC}"/>
              </a:ext>
            </a:extLst>
          </p:cNvPr>
          <p:cNvSpPr>
            <a:spLocks noGrp="1" noChangeArrowheads="1"/>
          </p:cNvSpPr>
          <p:nvPr>
            <p:ph type="ftr" sz="quarter" idx="3"/>
          </p:nvPr>
        </p:nvSpPr>
        <p:spPr bwMode="auto">
          <a:xfrm>
            <a:off x="5181600" y="6400800"/>
            <a:ext cx="3860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rtl="1">
              <a:spcBef>
                <a:spcPct val="50000"/>
              </a:spcBef>
              <a:defRPr kumimoji="0" sz="1400">
                <a:solidFill>
                  <a:schemeClr val="folHlink"/>
                </a:solidFill>
              </a:defRPr>
            </a:lvl1pPr>
          </a:lstStyle>
          <a:p>
            <a:pPr>
              <a:defRPr/>
            </a:pPr>
            <a:r>
              <a:rPr lang="en-US"/>
              <a:t>1</a:t>
            </a:r>
          </a:p>
        </p:txBody>
      </p:sp>
      <p:sp>
        <p:nvSpPr>
          <p:cNvPr id="136202" name="Rectangle 10">
            <a:extLst>
              <a:ext uri="{FF2B5EF4-FFF2-40B4-BE49-F238E27FC236}">
                <a16:creationId xmlns:a16="http://schemas.microsoft.com/office/drawing/2014/main" id="{448C8052-01DE-9BBF-39F8-96255277AA55}"/>
              </a:ext>
            </a:extLst>
          </p:cNvPr>
          <p:cNvSpPr>
            <a:spLocks noGrp="1" noChangeArrowheads="1"/>
          </p:cNvSpPr>
          <p:nvPr>
            <p:ph type="sldNum" sz="quarter" idx="4"/>
          </p:nvPr>
        </p:nvSpPr>
        <p:spPr bwMode="auto">
          <a:xfrm>
            <a:off x="9550400" y="6400800"/>
            <a:ext cx="2540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rtl="1">
              <a:spcBef>
                <a:spcPct val="50000"/>
              </a:spcBef>
              <a:defRPr kumimoji="0" sz="1400">
                <a:solidFill>
                  <a:schemeClr val="folHlink"/>
                </a:solidFill>
                <a:cs typeface="Tahoma" panose="020B0604030504040204" pitchFamily="34" charset="0"/>
              </a:defRPr>
            </a:lvl1pPr>
          </a:lstStyle>
          <a:p>
            <a:fld id="{0EC5156F-709C-4B9D-96EC-02F6900D6DB2}" type="slidenum">
              <a:rPr lang="ar-SA" altLang="en-US"/>
              <a:pPr/>
              <a:t>‹#›</a:t>
            </a:fld>
            <a:endParaRPr lang="en-US" altLang="en-US"/>
          </a:p>
        </p:txBody>
      </p:sp>
    </p:spTree>
    <p:extLst>
      <p:ext uri="{BB962C8B-B14F-4D97-AF65-F5344CB8AC3E}">
        <p14:creationId xmlns:p14="http://schemas.microsoft.com/office/powerpoint/2010/main" val="2576620519"/>
      </p:ext>
    </p:extLst>
  </p:cSld>
  <p:clrMap bg1="dk2" tx1="lt1" bg2="dk1"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dt="0"/>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defRPr>
      </a:lvl2pPr>
      <a:lvl3pPr algn="l" rtl="0" eaLnBrk="0" fontAlgn="base" hangingPunct="0">
        <a:spcBef>
          <a:spcPct val="0"/>
        </a:spcBef>
        <a:spcAft>
          <a:spcPct val="0"/>
        </a:spcAft>
        <a:defRPr kumimoji="1" sz="4400">
          <a:solidFill>
            <a:schemeClr val="tx2"/>
          </a:solidFill>
          <a:latin typeface="Tahoma" pitchFamily="34" charset="0"/>
        </a:defRPr>
      </a:lvl3pPr>
      <a:lvl4pPr algn="l" rtl="0" eaLnBrk="0" fontAlgn="base" hangingPunct="0">
        <a:spcBef>
          <a:spcPct val="0"/>
        </a:spcBef>
        <a:spcAft>
          <a:spcPct val="0"/>
        </a:spcAft>
        <a:defRPr kumimoji="1" sz="4400">
          <a:solidFill>
            <a:schemeClr val="tx2"/>
          </a:solidFill>
          <a:latin typeface="Tahoma" pitchFamily="34" charset="0"/>
        </a:defRPr>
      </a:lvl4pPr>
      <a:lvl5pPr algn="l" rtl="0" eaLnBrk="0" fontAlgn="base" hangingPunct="0">
        <a:spcBef>
          <a:spcPct val="0"/>
        </a:spcBef>
        <a:spcAft>
          <a:spcPct val="0"/>
        </a:spcAft>
        <a:defRPr kumimoji="1" sz="4400">
          <a:solidFill>
            <a:schemeClr val="tx2"/>
          </a:solidFill>
          <a:latin typeface="Tahoma" pitchFamily="34" charset="0"/>
        </a:defRPr>
      </a:lvl5pPr>
      <a:lvl6pPr marL="457200" algn="l" rtl="0" eaLnBrk="0" fontAlgn="base" hangingPunct="0">
        <a:spcBef>
          <a:spcPct val="0"/>
        </a:spcBef>
        <a:spcAft>
          <a:spcPct val="0"/>
        </a:spcAft>
        <a:defRPr kumimoji="1" sz="4400">
          <a:solidFill>
            <a:schemeClr val="tx2"/>
          </a:solidFill>
          <a:latin typeface="Tahoma" pitchFamily="34" charset="0"/>
        </a:defRPr>
      </a:lvl6pPr>
      <a:lvl7pPr marL="914400" algn="l" rtl="0" eaLnBrk="0" fontAlgn="base" hangingPunct="0">
        <a:spcBef>
          <a:spcPct val="0"/>
        </a:spcBef>
        <a:spcAft>
          <a:spcPct val="0"/>
        </a:spcAft>
        <a:defRPr kumimoji="1" sz="4400">
          <a:solidFill>
            <a:schemeClr val="tx2"/>
          </a:solidFill>
          <a:latin typeface="Tahoma" pitchFamily="34" charset="0"/>
        </a:defRPr>
      </a:lvl7pPr>
      <a:lvl8pPr marL="1371600" algn="l" rtl="0" eaLnBrk="0" fontAlgn="base" hangingPunct="0">
        <a:spcBef>
          <a:spcPct val="0"/>
        </a:spcBef>
        <a:spcAft>
          <a:spcPct val="0"/>
        </a:spcAft>
        <a:defRPr kumimoji="1" sz="4400">
          <a:solidFill>
            <a:schemeClr val="tx2"/>
          </a:solidFill>
          <a:latin typeface="Tahoma" pitchFamily="34" charset="0"/>
        </a:defRPr>
      </a:lvl8pPr>
      <a:lvl9pPr marL="1828800" algn="l" rtl="0" eaLnBrk="0" fontAlgn="base" hangingPunct="0">
        <a:spcBef>
          <a:spcPct val="0"/>
        </a:spcBef>
        <a:spcAft>
          <a:spcPct val="0"/>
        </a:spcAft>
        <a:defRPr kumimoji="1" sz="4400">
          <a:solidFill>
            <a:schemeClr val="tx2"/>
          </a:solidFill>
          <a:latin typeface="Tahoma" pitchFamily="34" charset="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ECD42BD4-8F95-A986-13FC-C52B83CC9AC0}"/>
              </a:ext>
            </a:extLst>
          </p:cNvPr>
          <p:cNvGrpSpPr>
            <a:grpSpLocks/>
          </p:cNvGrpSpPr>
          <p:nvPr/>
        </p:nvGrpSpPr>
        <p:grpSpPr bwMode="auto">
          <a:xfrm>
            <a:off x="0" y="0"/>
            <a:ext cx="12192000" cy="6858000"/>
            <a:chOff x="0" y="0"/>
            <a:chExt cx="5760" cy="4320"/>
          </a:xfrm>
        </p:grpSpPr>
        <p:sp>
          <p:nvSpPr>
            <p:cNvPr id="1032" name="Rectangle 3">
              <a:extLst>
                <a:ext uri="{FF2B5EF4-FFF2-40B4-BE49-F238E27FC236}">
                  <a16:creationId xmlns:a16="http://schemas.microsoft.com/office/drawing/2014/main" id="{0526F63B-4057-FC4C-3438-75E5F799EC6B}"/>
                </a:ext>
              </a:extLst>
            </p:cNvPr>
            <p:cNvSpPr>
              <a:spLocks noChangeArrowheads="1"/>
            </p:cNvSpPr>
            <p:nvPr/>
          </p:nvSpPr>
          <p:spPr bwMode="blackGray">
            <a:xfrm>
              <a:off x="1008" y="0"/>
              <a:ext cx="4752" cy="4320"/>
            </a:xfrm>
            <a:prstGeom prst="rect">
              <a:avLst/>
            </a:prstGeom>
            <a:solidFill>
              <a:schemeClr val="bg1"/>
            </a:solidFill>
            <a:ln>
              <a:noFill/>
            </a:ln>
          </p:spPr>
          <p:txBody>
            <a:bodyPr wrap="none" anchor="ctr"/>
            <a:lstStyle>
              <a:lvl1pPr>
                <a:defRPr kumimoji="1" sz="2400">
                  <a:solidFill>
                    <a:schemeClr val="tx2"/>
                  </a:solidFill>
                  <a:latin typeface="Tahoma" panose="020B0604030504040204" pitchFamily="34" charset="0"/>
                  <a:cs typeface="Times New Roman" panose="02020603050405020304" pitchFamily="18" charset="0"/>
                </a:defRPr>
              </a:lvl1pPr>
              <a:lvl2pPr marL="742950" indent="-285750">
                <a:defRPr kumimoji="1" sz="2400">
                  <a:solidFill>
                    <a:schemeClr val="tx2"/>
                  </a:solidFill>
                  <a:latin typeface="Tahoma" panose="020B0604030504040204" pitchFamily="34" charset="0"/>
                  <a:cs typeface="Times New Roman" panose="02020603050405020304" pitchFamily="18" charset="0"/>
                </a:defRPr>
              </a:lvl2pPr>
              <a:lvl3pPr marL="1143000" indent="-228600">
                <a:defRPr kumimoji="1" sz="2400">
                  <a:solidFill>
                    <a:schemeClr val="tx2"/>
                  </a:solidFill>
                  <a:latin typeface="Tahoma" panose="020B0604030504040204" pitchFamily="34" charset="0"/>
                  <a:cs typeface="Times New Roman" panose="02020603050405020304" pitchFamily="18" charset="0"/>
                </a:defRPr>
              </a:lvl3pPr>
              <a:lvl4pPr marL="1600200" indent="-228600">
                <a:defRPr kumimoji="1" sz="2400">
                  <a:solidFill>
                    <a:schemeClr val="tx2"/>
                  </a:solidFill>
                  <a:latin typeface="Tahoma" panose="020B0604030504040204" pitchFamily="34" charset="0"/>
                  <a:cs typeface="Times New Roman" panose="02020603050405020304" pitchFamily="18" charset="0"/>
                </a:defRPr>
              </a:lvl4pPr>
              <a:lvl5pPr marL="2057400" indent="-228600">
                <a:defRPr kumimoji="1" sz="2400">
                  <a:solidFill>
                    <a:schemeClr val="tx2"/>
                  </a:solidFill>
                  <a:latin typeface="Tahoma" panose="020B0604030504040204" pitchFamily="34" charset="0"/>
                  <a:cs typeface="Times New Roman" panose="02020603050405020304" pitchFamily="18" charset="0"/>
                </a:defRPr>
              </a:lvl5pPr>
              <a:lvl6pPr marL="2514600" indent="-228600" algn="l" rtl="0" eaLnBrk="0" fontAlgn="base" hangingPunct="0">
                <a:spcBef>
                  <a:spcPct val="0"/>
                </a:spcBef>
                <a:spcAft>
                  <a:spcPct val="0"/>
                </a:spcAft>
                <a:defRPr kumimoji="1" sz="2400">
                  <a:solidFill>
                    <a:schemeClr val="tx2"/>
                  </a:solidFill>
                  <a:latin typeface="Tahoma" panose="020B0604030504040204" pitchFamily="34" charset="0"/>
                  <a:cs typeface="Times New Roman" panose="02020603050405020304" pitchFamily="18" charset="0"/>
                </a:defRPr>
              </a:lvl6pPr>
              <a:lvl7pPr marL="2971800" indent="-228600" algn="l" rtl="0" eaLnBrk="0" fontAlgn="base" hangingPunct="0">
                <a:spcBef>
                  <a:spcPct val="0"/>
                </a:spcBef>
                <a:spcAft>
                  <a:spcPct val="0"/>
                </a:spcAft>
                <a:defRPr kumimoji="1" sz="2400">
                  <a:solidFill>
                    <a:schemeClr val="tx2"/>
                  </a:solidFill>
                  <a:latin typeface="Tahoma" panose="020B0604030504040204" pitchFamily="34" charset="0"/>
                  <a:cs typeface="Times New Roman" panose="02020603050405020304" pitchFamily="18" charset="0"/>
                </a:defRPr>
              </a:lvl7pPr>
              <a:lvl8pPr marL="3429000" indent="-228600" algn="l" rtl="0" eaLnBrk="0" fontAlgn="base" hangingPunct="0">
                <a:spcBef>
                  <a:spcPct val="0"/>
                </a:spcBef>
                <a:spcAft>
                  <a:spcPct val="0"/>
                </a:spcAft>
                <a:defRPr kumimoji="1" sz="2400">
                  <a:solidFill>
                    <a:schemeClr val="tx2"/>
                  </a:solidFill>
                  <a:latin typeface="Tahoma" panose="020B0604030504040204" pitchFamily="34" charset="0"/>
                  <a:cs typeface="Times New Roman" panose="02020603050405020304" pitchFamily="18" charset="0"/>
                </a:defRPr>
              </a:lvl8pPr>
              <a:lvl9pPr marL="3886200" indent="-228600" algn="l" rtl="0" eaLnBrk="0" fontAlgn="base" hangingPunct="0">
                <a:spcBef>
                  <a:spcPct val="0"/>
                </a:spcBef>
                <a:spcAft>
                  <a:spcPct val="0"/>
                </a:spcAft>
                <a:defRPr kumimoji="1" sz="2400">
                  <a:solidFill>
                    <a:schemeClr val="tx2"/>
                  </a:solidFill>
                  <a:latin typeface="Tahoma" panose="020B0604030504040204" pitchFamily="34" charset="0"/>
                  <a:cs typeface="Times New Roman" panose="02020603050405020304" pitchFamily="18" charset="0"/>
                </a:defRPr>
              </a:lvl9pPr>
            </a:lstStyle>
            <a:p>
              <a:pPr>
                <a:defRPr/>
              </a:pPr>
              <a:endParaRPr lang="en-US" altLang="ar-JO" sz="2400"/>
            </a:p>
          </p:txBody>
        </p:sp>
        <p:sp>
          <p:nvSpPr>
            <p:cNvPr id="1033" name="Rectangle 4">
              <a:extLst>
                <a:ext uri="{FF2B5EF4-FFF2-40B4-BE49-F238E27FC236}">
                  <a16:creationId xmlns:a16="http://schemas.microsoft.com/office/drawing/2014/main" id="{C8D3AB56-5402-20D7-9F6E-AE5983B8739B}"/>
                </a:ext>
              </a:extLst>
            </p:cNvPr>
            <p:cNvSpPr>
              <a:spLocks noChangeArrowheads="1"/>
            </p:cNvSpPr>
            <p:nvPr/>
          </p:nvSpPr>
          <p:spPr bwMode="ltGray">
            <a:xfrm>
              <a:off x="0" y="0"/>
              <a:ext cx="1008" cy="4320"/>
            </a:xfrm>
            <a:prstGeom prst="rect">
              <a:avLst/>
            </a:prstGeom>
            <a:solidFill>
              <a:schemeClr val="accent1"/>
            </a:solidFill>
            <a:ln>
              <a:noFill/>
            </a:ln>
          </p:spPr>
          <p:txBody>
            <a:bodyPr wrap="none" anchor="ctr"/>
            <a:lstStyle>
              <a:lvl1pPr>
                <a:defRPr kumimoji="1" sz="2400">
                  <a:solidFill>
                    <a:schemeClr val="tx2"/>
                  </a:solidFill>
                  <a:latin typeface="Tahoma" panose="020B0604030504040204" pitchFamily="34" charset="0"/>
                  <a:cs typeface="Times New Roman" panose="02020603050405020304" pitchFamily="18" charset="0"/>
                </a:defRPr>
              </a:lvl1pPr>
              <a:lvl2pPr marL="742950" indent="-285750">
                <a:defRPr kumimoji="1" sz="2400">
                  <a:solidFill>
                    <a:schemeClr val="tx2"/>
                  </a:solidFill>
                  <a:latin typeface="Tahoma" panose="020B0604030504040204" pitchFamily="34" charset="0"/>
                  <a:cs typeface="Times New Roman" panose="02020603050405020304" pitchFamily="18" charset="0"/>
                </a:defRPr>
              </a:lvl2pPr>
              <a:lvl3pPr marL="1143000" indent="-228600">
                <a:defRPr kumimoji="1" sz="2400">
                  <a:solidFill>
                    <a:schemeClr val="tx2"/>
                  </a:solidFill>
                  <a:latin typeface="Tahoma" panose="020B0604030504040204" pitchFamily="34" charset="0"/>
                  <a:cs typeface="Times New Roman" panose="02020603050405020304" pitchFamily="18" charset="0"/>
                </a:defRPr>
              </a:lvl3pPr>
              <a:lvl4pPr marL="1600200" indent="-228600">
                <a:defRPr kumimoji="1" sz="2400">
                  <a:solidFill>
                    <a:schemeClr val="tx2"/>
                  </a:solidFill>
                  <a:latin typeface="Tahoma" panose="020B0604030504040204" pitchFamily="34" charset="0"/>
                  <a:cs typeface="Times New Roman" panose="02020603050405020304" pitchFamily="18" charset="0"/>
                </a:defRPr>
              </a:lvl4pPr>
              <a:lvl5pPr marL="2057400" indent="-228600">
                <a:defRPr kumimoji="1" sz="2400">
                  <a:solidFill>
                    <a:schemeClr val="tx2"/>
                  </a:solidFill>
                  <a:latin typeface="Tahoma" panose="020B0604030504040204" pitchFamily="34" charset="0"/>
                  <a:cs typeface="Times New Roman" panose="02020603050405020304" pitchFamily="18" charset="0"/>
                </a:defRPr>
              </a:lvl5pPr>
              <a:lvl6pPr marL="2514600" indent="-228600" algn="l" rtl="0" eaLnBrk="0" fontAlgn="base" hangingPunct="0">
                <a:spcBef>
                  <a:spcPct val="0"/>
                </a:spcBef>
                <a:spcAft>
                  <a:spcPct val="0"/>
                </a:spcAft>
                <a:defRPr kumimoji="1" sz="2400">
                  <a:solidFill>
                    <a:schemeClr val="tx2"/>
                  </a:solidFill>
                  <a:latin typeface="Tahoma" panose="020B0604030504040204" pitchFamily="34" charset="0"/>
                  <a:cs typeface="Times New Roman" panose="02020603050405020304" pitchFamily="18" charset="0"/>
                </a:defRPr>
              </a:lvl6pPr>
              <a:lvl7pPr marL="2971800" indent="-228600" algn="l" rtl="0" eaLnBrk="0" fontAlgn="base" hangingPunct="0">
                <a:spcBef>
                  <a:spcPct val="0"/>
                </a:spcBef>
                <a:spcAft>
                  <a:spcPct val="0"/>
                </a:spcAft>
                <a:defRPr kumimoji="1" sz="2400">
                  <a:solidFill>
                    <a:schemeClr val="tx2"/>
                  </a:solidFill>
                  <a:latin typeface="Tahoma" panose="020B0604030504040204" pitchFamily="34" charset="0"/>
                  <a:cs typeface="Times New Roman" panose="02020603050405020304" pitchFamily="18" charset="0"/>
                </a:defRPr>
              </a:lvl7pPr>
              <a:lvl8pPr marL="3429000" indent="-228600" algn="l" rtl="0" eaLnBrk="0" fontAlgn="base" hangingPunct="0">
                <a:spcBef>
                  <a:spcPct val="0"/>
                </a:spcBef>
                <a:spcAft>
                  <a:spcPct val="0"/>
                </a:spcAft>
                <a:defRPr kumimoji="1" sz="2400">
                  <a:solidFill>
                    <a:schemeClr val="tx2"/>
                  </a:solidFill>
                  <a:latin typeface="Tahoma" panose="020B0604030504040204" pitchFamily="34" charset="0"/>
                  <a:cs typeface="Times New Roman" panose="02020603050405020304" pitchFamily="18" charset="0"/>
                </a:defRPr>
              </a:lvl8pPr>
              <a:lvl9pPr marL="3886200" indent="-228600" algn="l" rtl="0" eaLnBrk="0" fontAlgn="base" hangingPunct="0">
                <a:spcBef>
                  <a:spcPct val="0"/>
                </a:spcBef>
                <a:spcAft>
                  <a:spcPct val="0"/>
                </a:spcAft>
                <a:defRPr kumimoji="1" sz="2400">
                  <a:solidFill>
                    <a:schemeClr val="tx2"/>
                  </a:solidFill>
                  <a:latin typeface="Tahoma" panose="020B0604030504040204" pitchFamily="34" charset="0"/>
                  <a:cs typeface="Times New Roman" panose="02020603050405020304" pitchFamily="18" charset="0"/>
                </a:defRPr>
              </a:lvl9pPr>
            </a:lstStyle>
            <a:p>
              <a:pPr algn="ctr" rtl="1">
                <a:defRPr/>
              </a:pPr>
              <a:endParaRPr kumimoji="0" lang="en-US" altLang="ar-JO" sz="2400">
                <a:latin typeface="Times New Roman" panose="02020603050405020304" pitchFamily="18" charset="0"/>
              </a:endParaRPr>
            </a:p>
          </p:txBody>
        </p:sp>
        <p:sp>
          <p:nvSpPr>
            <p:cNvPr id="1034" name="Freeform 5">
              <a:extLst>
                <a:ext uri="{FF2B5EF4-FFF2-40B4-BE49-F238E27FC236}">
                  <a16:creationId xmlns:a16="http://schemas.microsoft.com/office/drawing/2014/main" id="{7F38F7E9-6396-5C63-C3DE-810E50658820}"/>
                </a:ext>
              </a:extLst>
            </p:cNvPr>
            <p:cNvSpPr>
              <a:spLocks/>
            </p:cNvSpPr>
            <p:nvPr/>
          </p:nvSpPr>
          <p:spPr bwMode="ltGray">
            <a:xfrm>
              <a:off x="0" y="0"/>
              <a:ext cx="5760" cy="1200"/>
            </a:xfrm>
            <a:custGeom>
              <a:avLst/>
              <a:gdLst>
                <a:gd name="T0" fmla="*/ 0 w 5760"/>
                <a:gd name="T1" fmla="*/ 0 h 1200"/>
                <a:gd name="T2" fmla="*/ 1008 w 5760"/>
                <a:gd name="T3" fmla="*/ 1200 h 1200"/>
                <a:gd name="T4" fmla="*/ 5760 w 5760"/>
                <a:gd name="T5" fmla="*/ 336 h 1200"/>
                <a:gd name="T6" fmla="*/ 5760 w 5760"/>
                <a:gd name="T7" fmla="*/ 0 h 1200"/>
                <a:gd name="T8" fmla="*/ 0 w 5760"/>
                <a:gd name="T9" fmla="*/ 0 h 1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0" h="1200">
                  <a:moveTo>
                    <a:pt x="0" y="0"/>
                  </a:moveTo>
                  <a:lnTo>
                    <a:pt x="1008" y="1200"/>
                  </a:lnTo>
                  <a:lnTo>
                    <a:pt x="5760" y="336"/>
                  </a:lnTo>
                  <a:lnTo>
                    <a:pt x="5760"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ar-JO" sz="1800"/>
            </a:p>
          </p:txBody>
        </p:sp>
      </p:grpSp>
      <p:sp>
        <p:nvSpPr>
          <p:cNvPr id="1027" name="Rectangle 6">
            <a:extLst>
              <a:ext uri="{FF2B5EF4-FFF2-40B4-BE49-F238E27FC236}">
                <a16:creationId xmlns:a16="http://schemas.microsoft.com/office/drawing/2014/main" id="{BCF784A1-A044-A410-1EE3-24DEB3413BFA}"/>
              </a:ext>
            </a:extLst>
          </p:cNvPr>
          <p:cNvSpPr>
            <a:spLocks noGrp="1" noChangeArrowheads="1"/>
          </p:cNvSpPr>
          <p:nvPr>
            <p:ph type="title"/>
          </p:nvPr>
        </p:nvSpPr>
        <p:spPr bwMode="auto">
          <a:xfrm>
            <a:off x="914400" y="152400"/>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8" name="Rectangle 7">
            <a:extLst>
              <a:ext uri="{FF2B5EF4-FFF2-40B4-BE49-F238E27FC236}">
                <a16:creationId xmlns:a16="http://schemas.microsoft.com/office/drawing/2014/main" id="{7CD85463-3162-2DD8-928D-040FA3D479BD}"/>
              </a:ext>
            </a:extLst>
          </p:cNvPr>
          <p:cNvSpPr>
            <a:spLocks noGrp="1" noChangeArrowheads="1"/>
          </p:cNvSpPr>
          <p:nvPr>
            <p:ph type="body" idx="1"/>
          </p:nvPr>
        </p:nvSpPr>
        <p:spPr bwMode="white">
          <a:xfrm>
            <a:off x="1689100" y="1981200"/>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36200" name="Rectangle 8">
            <a:extLst>
              <a:ext uri="{FF2B5EF4-FFF2-40B4-BE49-F238E27FC236}">
                <a16:creationId xmlns:a16="http://schemas.microsoft.com/office/drawing/2014/main" id="{3AC13A23-6B71-3610-14D8-738025BC3307}"/>
              </a:ext>
            </a:extLst>
          </p:cNvPr>
          <p:cNvSpPr>
            <a:spLocks noGrp="1" noChangeArrowheads="1"/>
          </p:cNvSpPr>
          <p:nvPr>
            <p:ph type="dt" sz="half" idx="2"/>
          </p:nvPr>
        </p:nvSpPr>
        <p:spPr bwMode="auto">
          <a:xfrm>
            <a:off x="2133600" y="6400800"/>
            <a:ext cx="2540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rtl="1">
              <a:spcBef>
                <a:spcPct val="50000"/>
              </a:spcBef>
              <a:defRPr kumimoji="0" sz="1400">
                <a:solidFill>
                  <a:schemeClr val="folHlink"/>
                </a:solidFill>
              </a:defRPr>
            </a:lvl1pPr>
          </a:lstStyle>
          <a:p>
            <a:pPr>
              <a:defRPr/>
            </a:pPr>
            <a:endParaRPr lang="en-US"/>
          </a:p>
        </p:txBody>
      </p:sp>
      <p:sp>
        <p:nvSpPr>
          <p:cNvPr id="136201" name="Rectangle 9">
            <a:extLst>
              <a:ext uri="{FF2B5EF4-FFF2-40B4-BE49-F238E27FC236}">
                <a16:creationId xmlns:a16="http://schemas.microsoft.com/office/drawing/2014/main" id="{8DF6EE14-A7B4-20F0-913F-45F04030A7F3}"/>
              </a:ext>
            </a:extLst>
          </p:cNvPr>
          <p:cNvSpPr>
            <a:spLocks noGrp="1" noChangeArrowheads="1"/>
          </p:cNvSpPr>
          <p:nvPr>
            <p:ph type="ftr" sz="quarter" idx="3"/>
          </p:nvPr>
        </p:nvSpPr>
        <p:spPr bwMode="auto">
          <a:xfrm>
            <a:off x="5181600" y="6400800"/>
            <a:ext cx="3860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rtl="1">
              <a:spcBef>
                <a:spcPct val="50000"/>
              </a:spcBef>
              <a:defRPr kumimoji="0" sz="1400">
                <a:solidFill>
                  <a:schemeClr val="folHlink"/>
                </a:solidFill>
              </a:defRPr>
            </a:lvl1pPr>
          </a:lstStyle>
          <a:p>
            <a:pPr>
              <a:defRPr/>
            </a:pPr>
            <a:r>
              <a:rPr lang="en-US"/>
              <a:t>1</a:t>
            </a:r>
          </a:p>
        </p:txBody>
      </p:sp>
      <p:sp>
        <p:nvSpPr>
          <p:cNvPr id="136202" name="Rectangle 10">
            <a:extLst>
              <a:ext uri="{FF2B5EF4-FFF2-40B4-BE49-F238E27FC236}">
                <a16:creationId xmlns:a16="http://schemas.microsoft.com/office/drawing/2014/main" id="{DBE487DA-6E01-015F-5193-1B9723171DDB}"/>
              </a:ext>
            </a:extLst>
          </p:cNvPr>
          <p:cNvSpPr>
            <a:spLocks noGrp="1" noChangeArrowheads="1"/>
          </p:cNvSpPr>
          <p:nvPr>
            <p:ph type="sldNum" sz="quarter" idx="4"/>
          </p:nvPr>
        </p:nvSpPr>
        <p:spPr bwMode="auto">
          <a:xfrm>
            <a:off x="9550400" y="6400800"/>
            <a:ext cx="2540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rtl="1">
              <a:spcBef>
                <a:spcPct val="50000"/>
              </a:spcBef>
              <a:defRPr kumimoji="0" sz="1400" smtClean="0">
                <a:solidFill>
                  <a:schemeClr val="folHlink"/>
                </a:solidFill>
                <a:cs typeface="Tahoma" panose="020B0604030504040204" pitchFamily="34" charset="0"/>
              </a:defRPr>
            </a:lvl1pPr>
          </a:lstStyle>
          <a:p>
            <a:pPr>
              <a:defRPr/>
            </a:pPr>
            <a:fld id="{3B56820A-D0E2-4F6C-8BC8-201005182D08}" type="slidenum">
              <a:rPr lang="ar-SA" altLang="en-US"/>
              <a:pPr>
                <a:defRPr/>
              </a:pPr>
              <a:t>‹#›</a:t>
            </a:fld>
            <a:endParaRPr lang="en-US" altLang="en-US"/>
          </a:p>
        </p:txBody>
      </p:sp>
    </p:spTree>
    <p:extLst>
      <p:ext uri="{BB962C8B-B14F-4D97-AF65-F5344CB8AC3E}">
        <p14:creationId xmlns:p14="http://schemas.microsoft.com/office/powerpoint/2010/main" val="1062995574"/>
      </p:ext>
    </p:extLst>
  </p:cSld>
  <p:clrMap bg1="dk2" tx1="lt1" bg2="dk1"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dt="0"/>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defRPr>
      </a:lvl2pPr>
      <a:lvl3pPr algn="l" rtl="0" eaLnBrk="0" fontAlgn="base" hangingPunct="0">
        <a:spcBef>
          <a:spcPct val="0"/>
        </a:spcBef>
        <a:spcAft>
          <a:spcPct val="0"/>
        </a:spcAft>
        <a:defRPr kumimoji="1" sz="4400">
          <a:solidFill>
            <a:schemeClr val="tx2"/>
          </a:solidFill>
          <a:latin typeface="Tahoma" pitchFamily="34" charset="0"/>
        </a:defRPr>
      </a:lvl3pPr>
      <a:lvl4pPr algn="l" rtl="0" eaLnBrk="0" fontAlgn="base" hangingPunct="0">
        <a:spcBef>
          <a:spcPct val="0"/>
        </a:spcBef>
        <a:spcAft>
          <a:spcPct val="0"/>
        </a:spcAft>
        <a:defRPr kumimoji="1" sz="4400">
          <a:solidFill>
            <a:schemeClr val="tx2"/>
          </a:solidFill>
          <a:latin typeface="Tahoma" pitchFamily="34" charset="0"/>
        </a:defRPr>
      </a:lvl4pPr>
      <a:lvl5pPr algn="l" rtl="0" eaLnBrk="0" fontAlgn="base" hangingPunct="0">
        <a:spcBef>
          <a:spcPct val="0"/>
        </a:spcBef>
        <a:spcAft>
          <a:spcPct val="0"/>
        </a:spcAft>
        <a:defRPr kumimoji="1" sz="4400">
          <a:solidFill>
            <a:schemeClr val="tx2"/>
          </a:solidFill>
          <a:latin typeface="Tahoma" pitchFamily="34" charset="0"/>
        </a:defRPr>
      </a:lvl5pPr>
      <a:lvl6pPr marL="457200" algn="l" rtl="0" eaLnBrk="0" fontAlgn="base" hangingPunct="0">
        <a:spcBef>
          <a:spcPct val="0"/>
        </a:spcBef>
        <a:spcAft>
          <a:spcPct val="0"/>
        </a:spcAft>
        <a:defRPr kumimoji="1" sz="4400">
          <a:solidFill>
            <a:schemeClr val="tx2"/>
          </a:solidFill>
          <a:latin typeface="Tahoma" pitchFamily="34" charset="0"/>
        </a:defRPr>
      </a:lvl6pPr>
      <a:lvl7pPr marL="914400" algn="l" rtl="0" eaLnBrk="0" fontAlgn="base" hangingPunct="0">
        <a:spcBef>
          <a:spcPct val="0"/>
        </a:spcBef>
        <a:spcAft>
          <a:spcPct val="0"/>
        </a:spcAft>
        <a:defRPr kumimoji="1" sz="4400">
          <a:solidFill>
            <a:schemeClr val="tx2"/>
          </a:solidFill>
          <a:latin typeface="Tahoma" pitchFamily="34" charset="0"/>
        </a:defRPr>
      </a:lvl7pPr>
      <a:lvl8pPr marL="1371600" algn="l" rtl="0" eaLnBrk="0" fontAlgn="base" hangingPunct="0">
        <a:spcBef>
          <a:spcPct val="0"/>
        </a:spcBef>
        <a:spcAft>
          <a:spcPct val="0"/>
        </a:spcAft>
        <a:defRPr kumimoji="1" sz="4400">
          <a:solidFill>
            <a:schemeClr val="tx2"/>
          </a:solidFill>
          <a:latin typeface="Tahoma" pitchFamily="34" charset="0"/>
        </a:defRPr>
      </a:lvl8pPr>
      <a:lvl9pPr marL="1828800" algn="l" rtl="0" eaLnBrk="0" fontAlgn="base" hangingPunct="0">
        <a:spcBef>
          <a:spcPct val="0"/>
        </a:spcBef>
        <a:spcAft>
          <a:spcPct val="0"/>
        </a:spcAft>
        <a:defRPr kumimoji="1" sz="4400">
          <a:solidFill>
            <a:schemeClr val="tx2"/>
          </a:solidFill>
          <a:latin typeface="Tahoma" pitchFamily="34" charset="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8A5E7ED7-E18E-856A-BA26-C68332881637}"/>
              </a:ext>
            </a:extLst>
          </p:cNvPr>
          <p:cNvGrpSpPr>
            <a:grpSpLocks/>
          </p:cNvGrpSpPr>
          <p:nvPr/>
        </p:nvGrpSpPr>
        <p:grpSpPr bwMode="auto">
          <a:xfrm>
            <a:off x="0" y="0"/>
            <a:ext cx="12192000" cy="6858000"/>
            <a:chOff x="0" y="0"/>
            <a:chExt cx="5760" cy="4320"/>
          </a:xfrm>
        </p:grpSpPr>
        <p:sp>
          <p:nvSpPr>
            <p:cNvPr id="1032" name="Rectangle 3">
              <a:extLst>
                <a:ext uri="{FF2B5EF4-FFF2-40B4-BE49-F238E27FC236}">
                  <a16:creationId xmlns:a16="http://schemas.microsoft.com/office/drawing/2014/main" id="{A0AE4865-90B6-D591-8912-EED095149796}"/>
                </a:ext>
              </a:extLst>
            </p:cNvPr>
            <p:cNvSpPr>
              <a:spLocks noChangeArrowheads="1"/>
            </p:cNvSpPr>
            <p:nvPr/>
          </p:nvSpPr>
          <p:spPr bwMode="blackGray">
            <a:xfrm>
              <a:off x="1008" y="0"/>
              <a:ext cx="4752" cy="43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4400" i="1">
                  <a:solidFill>
                    <a:schemeClr val="tx2"/>
                  </a:solidFill>
                  <a:latin typeface="Tahoma" panose="020B0604030504040204" pitchFamily="34" charset="0"/>
                </a:defRPr>
              </a:lvl1pPr>
              <a:lvl2pPr marL="742950" indent="-285750">
                <a:defRPr kumimoji="1" sz="4400" i="1">
                  <a:solidFill>
                    <a:schemeClr val="tx2"/>
                  </a:solidFill>
                  <a:latin typeface="Tahoma" panose="020B0604030504040204" pitchFamily="34" charset="0"/>
                </a:defRPr>
              </a:lvl2pPr>
              <a:lvl3pPr marL="1143000" indent="-228600">
                <a:defRPr kumimoji="1" sz="4400" i="1">
                  <a:solidFill>
                    <a:schemeClr val="tx2"/>
                  </a:solidFill>
                  <a:latin typeface="Tahoma" panose="020B0604030504040204" pitchFamily="34" charset="0"/>
                </a:defRPr>
              </a:lvl3pPr>
              <a:lvl4pPr marL="1600200" indent="-228600">
                <a:defRPr kumimoji="1" sz="4400" i="1">
                  <a:solidFill>
                    <a:schemeClr val="tx2"/>
                  </a:solidFill>
                  <a:latin typeface="Tahoma" panose="020B0604030504040204" pitchFamily="34" charset="0"/>
                </a:defRPr>
              </a:lvl4pPr>
              <a:lvl5pPr marL="2057400" indent="-228600">
                <a:defRPr kumimoji="1" sz="4400" i="1">
                  <a:solidFill>
                    <a:schemeClr val="tx2"/>
                  </a:solidFill>
                  <a:latin typeface="Tahoma" panose="020B0604030504040204" pitchFamily="34" charset="0"/>
                </a:defRPr>
              </a:lvl5pPr>
              <a:lvl6pPr marL="2514600" indent="-228600" eaLnBrk="0" fontAlgn="base" hangingPunct="0">
                <a:spcBef>
                  <a:spcPct val="0"/>
                </a:spcBef>
                <a:spcAft>
                  <a:spcPct val="0"/>
                </a:spcAft>
                <a:defRPr kumimoji="1" sz="4400" i="1">
                  <a:solidFill>
                    <a:schemeClr val="tx2"/>
                  </a:solidFill>
                  <a:latin typeface="Tahoma" panose="020B0604030504040204" pitchFamily="34" charset="0"/>
                </a:defRPr>
              </a:lvl6pPr>
              <a:lvl7pPr marL="2971800" indent="-228600" eaLnBrk="0" fontAlgn="base" hangingPunct="0">
                <a:spcBef>
                  <a:spcPct val="0"/>
                </a:spcBef>
                <a:spcAft>
                  <a:spcPct val="0"/>
                </a:spcAft>
                <a:defRPr kumimoji="1" sz="4400" i="1">
                  <a:solidFill>
                    <a:schemeClr val="tx2"/>
                  </a:solidFill>
                  <a:latin typeface="Tahoma" panose="020B0604030504040204" pitchFamily="34" charset="0"/>
                </a:defRPr>
              </a:lvl7pPr>
              <a:lvl8pPr marL="3429000" indent="-228600" eaLnBrk="0" fontAlgn="base" hangingPunct="0">
                <a:spcBef>
                  <a:spcPct val="0"/>
                </a:spcBef>
                <a:spcAft>
                  <a:spcPct val="0"/>
                </a:spcAft>
                <a:defRPr kumimoji="1" sz="4400" i="1">
                  <a:solidFill>
                    <a:schemeClr val="tx2"/>
                  </a:solidFill>
                  <a:latin typeface="Tahoma" panose="020B0604030504040204" pitchFamily="34" charset="0"/>
                </a:defRPr>
              </a:lvl8pPr>
              <a:lvl9pPr marL="3886200" indent="-228600" eaLnBrk="0" fontAlgn="base" hangingPunct="0">
                <a:spcBef>
                  <a:spcPct val="0"/>
                </a:spcBef>
                <a:spcAft>
                  <a:spcPct val="0"/>
                </a:spcAft>
                <a:defRPr kumimoji="1" sz="4400" i="1">
                  <a:solidFill>
                    <a:schemeClr val="tx2"/>
                  </a:solidFill>
                  <a:latin typeface="Tahoma" panose="020B0604030504040204" pitchFamily="34" charset="0"/>
                </a:defRPr>
              </a:lvl9pPr>
            </a:lstStyle>
            <a:p>
              <a:pPr>
                <a:defRPr/>
              </a:pPr>
              <a:endParaRPr lang="en-US" altLang="en-US" sz="4400"/>
            </a:p>
          </p:txBody>
        </p:sp>
        <p:sp>
          <p:nvSpPr>
            <p:cNvPr id="1033" name="Rectangle 4">
              <a:extLst>
                <a:ext uri="{FF2B5EF4-FFF2-40B4-BE49-F238E27FC236}">
                  <a16:creationId xmlns:a16="http://schemas.microsoft.com/office/drawing/2014/main" id="{4359783E-3A45-F914-499C-233A2DFE1CA0}"/>
                </a:ext>
              </a:extLst>
            </p:cNvPr>
            <p:cNvSpPr>
              <a:spLocks noChangeArrowheads="1"/>
            </p:cNvSpPr>
            <p:nvPr/>
          </p:nvSpPr>
          <p:spPr bwMode="ltGray">
            <a:xfrm>
              <a:off x="0" y="0"/>
              <a:ext cx="1008" cy="432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4400" i="1">
                  <a:solidFill>
                    <a:schemeClr val="tx2"/>
                  </a:solidFill>
                  <a:latin typeface="Tahoma" panose="020B0604030504040204" pitchFamily="34" charset="0"/>
                </a:defRPr>
              </a:lvl1pPr>
              <a:lvl2pPr marL="742950" indent="-285750">
                <a:defRPr kumimoji="1" sz="4400" i="1">
                  <a:solidFill>
                    <a:schemeClr val="tx2"/>
                  </a:solidFill>
                  <a:latin typeface="Tahoma" panose="020B0604030504040204" pitchFamily="34" charset="0"/>
                </a:defRPr>
              </a:lvl2pPr>
              <a:lvl3pPr marL="1143000" indent="-228600">
                <a:defRPr kumimoji="1" sz="4400" i="1">
                  <a:solidFill>
                    <a:schemeClr val="tx2"/>
                  </a:solidFill>
                  <a:latin typeface="Tahoma" panose="020B0604030504040204" pitchFamily="34" charset="0"/>
                </a:defRPr>
              </a:lvl3pPr>
              <a:lvl4pPr marL="1600200" indent="-228600">
                <a:defRPr kumimoji="1" sz="4400" i="1">
                  <a:solidFill>
                    <a:schemeClr val="tx2"/>
                  </a:solidFill>
                  <a:latin typeface="Tahoma" panose="020B0604030504040204" pitchFamily="34" charset="0"/>
                </a:defRPr>
              </a:lvl4pPr>
              <a:lvl5pPr marL="2057400" indent="-228600">
                <a:defRPr kumimoji="1" sz="4400" i="1">
                  <a:solidFill>
                    <a:schemeClr val="tx2"/>
                  </a:solidFill>
                  <a:latin typeface="Tahoma" panose="020B0604030504040204" pitchFamily="34" charset="0"/>
                </a:defRPr>
              </a:lvl5pPr>
              <a:lvl6pPr marL="2514600" indent="-228600" eaLnBrk="0" fontAlgn="base" hangingPunct="0">
                <a:spcBef>
                  <a:spcPct val="0"/>
                </a:spcBef>
                <a:spcAft>
                  <a:spcPct val="0"/>
                </a:spcAft>
                <a:defRPr kumimoji="1" sz="4400" i="1">
                  <a:solidFill>
                    <a:schemeClr val="tx2"/>
                  </a:solidFill>
                  <a:latin typeface="Tahoma" panose="020B0604030504040204" pitchFamily="34" charset="0"/>
                </a:defRPr>
              </a:lvl6pPr>
              <a:lvl7pPr marL="2971800" indent="-228600" eaLnBrk="0" fontAlgn="base" hangingPunct="0">
                <a:spcBef>
                  <a:spcPct val="0"/>
                </a:spcBef>
                <a:spcAft>
                  <a:spcPct val="0"/>
                </a:spcAft>
                <a:defRPr kumimoji="1" sz="4400" i="1">
                  <a:solidFill>
                    <a:schemeClr val="tx2"/>
                  </a:solidFill>
                  <a:latin typeface="Tahoma" panose="020B0604030504040204" pitchFamily="34" charset="0"/>
                </a:defRPr>
              </a:lvl7pPr>
              <a:lvl8pPr marL="3429000" indent="-228600" eaLnBrk="0" fontAlgn="base" hangingPunct="0">
                <a:spcBef>
                  <a:spcPct val="0"/>
                </a:spcBef>
                <a:spcAft>
                  <a:spcPct val="0"/>
                </a:spcAft>
                <a:defRPr kumimoji="1" sz="4400" i="1">
                  <a:solidFill>
                    <a:schemeClr val="tx2"/>
                  </a:solidFill>
                  <a:latin typeface="Tahoma" panose="020B0604030504040204" pitchFamily="34" charset="0"/>
                </a:defRPr>
              </a:lvl8pPr>
              <a:lvl9pPr marL="3886200" indent="-228600" eaLnBrk="0" fontAlgn="base" hangingPunct="0">
                <a:spcBef>
                  <a:spcPct val="0"/>
                </a:spcBef>
                <a:spcAft>
                  <a:spcPct val="0"/>
                </a:spcAft>
                <a:defRPr kumimoji="1" sz="4400" i="1">
                  <a:solidFill>
                    <a:schemeClr val="tx2"/>
                  </a:solidFill>
                  <a:latin typeface="Tahoma" panose="020B0604030504040204" pitchFamily="34" charset="0"/>
                </a:defRPr>
              </a:lvl9pPr>
            </a:lstStyle>
            <a:p>
              <a:pPr algn="ctr" rtl="1">
                <a:defRPr/>
              </a:pPr>
              <a:endParaRPr kumimoji="0" lang="en-US" altLang="en-US" sz="2400" i="0">
                <a:latin typeface="Times New Roman" panose="02020603050405020304" pitchFamily="18" charset="0"/>
              </a:endParaRPr>
            </a:p>
          </p:txBody>
        </p:sp>
        <p:sp>
          <p:nvSpPr>
            <p:cNvPr id="1034" name="Freeform 5">
              <a:extLst>
                <a:ext uri="{FF2B5EF4-FFF2-40B4-BE49-F238E27FC236}">
                  <a16:creationId xmlns:a16="http://schemas.microsoft.com/office/drawing/2014/main" id="{6C884B68-68C3-70A2-1C43-4263A955C0E2}"/>
                </a:ext>
              </a:extLst>
            </p:cNvPr>
            <p:cNvSpPr>
              <a:spLocks/>
            </p:cNvSpPr>
            <p:nvPr/>
          </p:nvSpPr>
          <p:spPr bwMode="ltGray">
            <a:xfrm>
              <a:off x="0" y="0"/>
              <a:ext cx="5760" cy="1200"/>
            </a:xfrm>
            <a:custGeom>
              <a:avLst/>
              <a:gdLst>
                <a:gd name="T0" fmla="*/ 0 w 5760"/>
                <a:gd name="T1" fmla="*/ 0 h 1200"/>
                <a:gd name="T2" fmla="*/ 1008 w 5760"/>
                <a:gd name="T3" fmla="*/ 1200 h 1200"/>
                <a:gd name="T4" fmla="*/ 5760 w 5760"/>
                <a:gd name="T5" fmla="*/ 336 h 1200"/>
                <a:gd name="T6" fmla="*/ 5760 w 5760"/>
                <a:gd name="T7" fmla="*/ 0 h 1200"/>
                <a:gd name="T8" fmla="*/ 0 w 5760"/>
                <a:gd name="T9" fmla="*/ 0 h 1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0" h="1200">
                  <a:moveTo>
                    <a:pt x="0" y="0"/>
                  </a:moveTo>
                  <a:lnTo>
                    <a:pt x="1008" y="1200"/>
                  </a:lnTo>
                  <a:lnTo>
                    <a:pt x="5760" y="336"/>
                  </a:lnTo>
                  <a:lnTo>
                    <a:pt x="5760"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ar-JO" sz="1800"/>
            </a:p>
          </p:txBody>
        </p:sp>
      </p:grpSp>
      <p:sp>
        <p:nvSpPr>
          <p:cNvPr id="1027" name="Rectangle 6">
            <a:extLst>
              <a:ext uri="{FF2B5EF4-FFF2-40B4-BE49-F238E27FC236}">
                <a16:creationId xmlns:a16="http://schemas.microsoft.com/office/drawing/2014/main" id="{1BA1A370-F4FF-E961-6A47-E6088AC7EA99}"/>
              </a:ext>
            </a:extLst>
          </p:cNvPr>
          <p:cNvSpPr>
            <a:spLocks noGrp="1" noChangeArrowheads="1"/>
          </p:cNvSpPr>
          <p:nvPr>
            <p:ph type="title"/>
          </p:nvPr>
        </p:nvSpPr>
        <p:spPr bwMode="auto">
          <a:xfrm>
            <a:off x="914400" y="152400"/>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8" name="Rectangle 7">
            <a:extLst>
              <a:ext uri="{FF2B5EF4-FFF2-40B4-BE49-F238E27FC236}">
                <a16:creationId xmlns:a16="http://schemas.microsoft.com/office/drawing/2014/main" id="{113D7BF3-3D5E-B46C-BF5B-3F87C2832283}"/>
              </a:ext>
            </a:extLst>
          </p:cNvPr>
          <p:cNvSpPr>
            <a:spLocks noGrp="1" noChangeArrowheads="1"/>
          </p:cNvSpPr>
          <p:nvPr>
            <p:ph type="body" idx="1"/>
          </p:nvPr>
        </p:nvSpPr>
        <p:spPr bwMode="white">
          <a:xfrm>
            <a:off x="1689100" y="1981200"/>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36200" name="Rectangle 8">
            <a:extLst>
              <a:ext uri="{FF2B5EF4-FFF2-40B4-BE49-F238E27FC236}">
                <a16:creationId xmlns:a16="http://schemas.microsoft.com/office/drawing/2014/main" id="{E2ACBB29-512A-D3A3-7596-D29BC4C60C1E}"/>
              </a:ext>
            </a:extLst>
          </p:cNvPr>
          <p:cNvSpPr>
            <a:spLocks noGrp="1" noChangeArrowheads="1"/>
          </p:cNvSpPr>
          <p:nvPr>
            <p:ph type="dt" sz="half" idx="2"/>
          </p:nvPr>
        </p:nvSpPr>
        <p:spPr bwMode="auto">
          <a:xfrm>
            <a:off x="2133600" y="6400800"/>
            <a:ext cx="2540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rtl="1">
              <a:spcBef>
                <a:spcPct val="50000"/>
              </a:spcBef>
              <a:defRPr kumimoji="0" sz="1400" i="0">
                <a:solidFill>
                  <a:schemeClr val="folHlink"/>
                </a:solidFill>
              </a:defRPr>
            </a:lvl1pPr>
          </a:lstStyle>
          <a:p>
            <a:pPr>
              <a:defRPr/>
            </a:pPr>
            <a:endParaRPr lang="en-US"/>
          </a:p>
        </p:txBody>
      </p:sp>
      <p:sp>
        <p:nvSpPr>
          <p:cNvPr id="136201" name="Rectangle 9">
            <a:extLst>
              <a:ext uri="{FF2B5EF4-FFF2-40B4-BE49-F238E27FC236}">
                <a16:creationId xmlns:a16="http://schemas.microsoft.com/office/drawing/2014/main" id="{BB75D30E-339E-6F95-10D2-97E9BDC6692D}"/>
              </a:ext>
            </a:extLst>
          </p:cNvPr>
          <p:cNvSpPr>
            <a:spLocks noGrp="1" noChangeArrowheads="1"/>
          </p:cNvSpPr>
          <p:nvPr>
            <p:ph type="ftr" sz="quarter" idx="3"/>
          </p:nvPr>
        </p:nvSpPr>
        <p:spPr bwMode="auto">
          <a:xfrm>
            <a:off x="5181600" y="6400800"/>
            <a:ext cx="3860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rtl="1">
              <a:spcBef>
                <a:spcPct val="50000"/>
              </a:spcBef>
              <a:defRPr kumimoji="0" sz="1400" i="0">
                <a:solidFill>
                  <a:schemeClr val="folHlink"/>
                </a:solidFill>
              </a:defRPr>
            </a:lvl1pPr>
          </a:lstStyle>
          <a:p>
            <a:pPr>
              <a:defRPr/>
            </a:pPr>
            <a:endParaRPr lang="en-US"/>
          </a:p>
        </p:txBody>
      </p:sp>
      <p:sp>
        <p:nvSpPr>
          <p:cNvPr id="136202" name="Rectangle 10">
            <a:extLst>
              <a:ext uri="{FF2B5EF4-FFF2-40B4-BE49-F238E27FC236}">
                <a16:creationId xmlns:a16="http://schemas.microsoft.com/office/drawing/2014/main" id="{5B163E16-C391-066D-4E37-4D3FF5F7E687}"/>
              </a:ext>
            </a:extLst>
          </p:cNvPr>
          <p:cNvSpPr>
            <a:spLocks noGrp="1" noChangeArrowheads="1"/>
          </p:cNvSpPr>
          <p:nvPr>
            <p:ph type="sldNum" sz="quarter" idx="4"/>
          </p:nvPr>
        </p:nvSpPr>
        <p:spPr bwMode="auto">
          <a:xfrm>
            <a:off x="9550400" y="6400800"/>
            <a:ext cx="2540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rtl="1">
              <a:spcBef>
                <a:spcPct val="50000"/>
              </a:spcBef>
              <a:defRPr kumimoji="0" sz="1400" i="0">
                <a:solidFill>
                  <a:schemeClr val="folHlink"/>
                </a:solidFill>
                <a:cs typeface="Tahoma" panose="020B0604030504040204" pitchFamily="34" charset="0"/>
              </a:defRPr>
            </a:lvl1pPr>
          </a:lstStyle>
          <a:p>
            <a:fld id="{34A79B5C-804E-464A-8BB4-0F8130342D35}" type="slidenum">
              <a:rPr lang="ar-SA" altLang="en-US"/>
              <a:pPr/>
              <a:t>‹#›</a:t>
            </a:fld>
            <a:endParaRPr lang="en-US" altLang="en-US"/>
          </a:p>
        </p:txBody>
      </p:sp>
    </p:spTree>
    <p:extLst>
      <p:ext uri="{BB962C8B-B14F-4D97-AF65-F5344CB8AC3E}">
        <p14:creationId xmlns:p14="http://schemas.microsoft.com/office/powerpoint/2010/main" val="2407063723"/>
      </p:ext>
    </p:extLst>
  </p:cSld>
  <p:clrMap bg1="dk2" tx1="lt1" bg2="dk1"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defRPr>
      </a:lvl2pPr>
      <a:lvl3pPr algn="l" rtl="0" eaLnBrk="0" fontAlgn="base" hangingPunct="0">
        <a:spcBef>
          <a:spcPct val="0"/>
        </a:spcBef>
        <a:spcAft>
          <a:spcPct val="0"/>
        </a:spcAft>
        <a:defRPr kumimoji="1" sz="4400">
          <a:solidFill>
            <a:schemeClr val="tx2"/>
          </a:solidFill>
          <a:latin typeface="Tahoma" pitchFamily="34" charset="0"/>
        </a:defRPr>
      </a:lvl3pPr>
      <a:lvl4pPr algn="l" rtl="0" eaLnBrk="0" fontAlgn="base" hangingPunct="0">
        <a:spcBef>
          <a:spcPct val="0"/>
        </a:spcBef>
        <a:spcAft>
          <a:spcPct val="0"/>
        </a:spcAft>
        <a:defRPr kumimoji="1" sz="4400">
          <a:solidFill>
            <a:schemeClr val="tx2"/>
          </a:solidFill>
          <a:latin typeface="Tahoma" pitchFamily="34" charset="0"/>
        </a:defRPr>
      </a:lvl4pPr>
      <a:lvl5pPr algn="l" rtl="0" eaLnBrk="0" fontAlgn="base" hangingPunct="0">
        <a:spcBef>
          <a:spcPct val="0"/>
        </a:spcBef>
        <a:spcAft>
          <a:spcPct val="0"/>
        </a:spcAft>
        <a:defRPr kumimoji="1" sz="4400">
          <a:solidFill>
            <a:schemeClr val="tx2"/>
          </a:solidFill>
          <a:latin typeface="Tahoma" pitchFamily="34" charset="0"/>
        </a:defRPr>
      </a:lvl5pPr>
      <a:lvl6pPr marL="457200" algn="l" rtl="0" eaLnBrk="0" fontAlgn="base" hangingPunct="0">
        <a:spcBef>
          <a:spcPct val="0"/>
        </a:spcBef>
        <a:spcAft>
          <a:spcPct val="0"/>
        </a:spcAft>
        <a:defRPr kumimoji="1" sz="4400">
          <a:solidFill>
            <a:schemeClr val="tx2"/>
          </a:solidFill>
          <a:latin typeface="Tahoma" pitchFamily="34" charset="0"/>
        </a:defRPr>
      </a:lvl6pPr>
      <a:lvl7pPr marL="914400" algn="l" rtl="0" eaLnBrk="0" fontAlgn="base" hangingPunct="0">
        <a:spcBef>
          <a:spcPct val="0"/>
        </a:spcBef>
        <a:spcAft>
          <a:spcPct val="0"/>
        </a:spcAft>
        <a:defRPr kumimoji="1" sz="4400">
          <a:solidFill>
            <a:schemeClr val="tx2"/>
          </a:solidFill>
          <a:latin typeface="Tahoma" pitchFamily="34" charset="0"/>
        </a:defRPr>
      </a:lvl7pPr>
      <a:lvl8pPr marL="1371600" algn="l" rtl="0" eaLnBrk="0" fontAlgn="base" hangingPunct="0">
        <a:spcBef>
          <a:spcPct val="0"/>
        </a:spcBef>
        <a:spcAft>
          <a:spcPct val="0"/>
        </a:spcAft>
        <a:defRPr kumimoji="1" sz="4400">
          <a:solidFill>
            <a:schemeClr val="tx2"/>
          </a:solidFill>
          <a:latin typeface="Tahoma" pitchFamily="34" charset="0"/>
        </a:defRPr>
      </a:lvl8pPr>
      <a:lvl9pPr marL="1828800" algn="l" rtl="0" eaLnBrk="0" fontAlgn="base" hangingPunct="0">
        <a:spcBef>
          <a:spcPct val="0"/>
        </a:spcBef>
        <a:spcAft>
          <a:spcPct val="0"/>
        </a:spcAft>
        <a:defRPr kumimoji="1" sz="4400">
          <a:solidFill>
            <a:schemeClr val="tx2"/>
          </a:solidFill>
          <a:latin typeface="Tahoma" pitchFamily="34" charset="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0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6.xml"/></Relationships>
</file>

<file path=ppt/slides/_rels/slide10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6.xml"/></Relationships>
</file>

<file path=ppt/slides/_rels/slide10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6.xml"/></Relationships>
</file>

<file path=ppt/slides/_rels/slide10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6.xml"/></Relationships>
</file>

<file path=ppt/slides/_rels/slide1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23.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6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13" Type="http://schemas.openxmlformats.org/officeDocument/2006/relationships/hyperlink" Target="http://www.macmillandictionary.com/search/british/direct/?q=you" TargetMode="External"/><Relationship Id="rId18" Type="http://schemas.openxmlformats.org/officeDocument/2006/relationships/hyperlink" Target="http://www.macmillandictionary.com/search/british/direct/?q=of" TargetMode="External"/><Relationship Id="rId26" Type="http://schemas.openxmlformats.org/officeDocument/2006/relationships/hyperlink" Target="http://www.macmillandictionary.com/search/british/direct/?q=description" TargetMode="External"/><Relationship Id="rId39" Type="http://schemas.openxmlformats.org/officeDocument/2006/relationships/hyperlink" Target="http://www.macmillandictionary.com/search/british/direct/?q=screen" TargetMode="External"/><Relationship Id="rId21" Type="http://schemas.openxmlformats.org/officeDocument/2006/relationships/hyperlink" Target="http://www.macmillandictionary.com/search/british/direct/?q=which" TargetMode="External"/><Relationship Id="rId34" Type="http://schemas.openxmlformats.org/officeDocument/2006/relationships/hyperlink" Target="http://www.macmillandictionary.com/search/british/direct/?q=piece" TargetMode="External"/><Relationship Id="rId42" Type="http://schemas.openxmlformats.org/officeDocument/2006/relationships/hyperlink" Target="http://www.macmillandictionary.com/search/british/direct/?q=series" TargetMode="External"/><Relationship Id="rId7" Type="http://schemas.openxmlformats.org/officeDocument/2006/relationships/hyperlink" Target="http://www.macmillandictionary.com/search/british/direct/?q=or" TargetMode="External"/><Relationship Id="rId2" Type="http://schemas.openxmlformats.org/officeDocument/2006/relationships/hyperlink" Target="http://www.macmillandictionary.com/search/british/direct/?q=short" TargetMode="External"/><Relationship Id="rId16" Type="http://schemas.openxmlformats.org/officeDocument/2006/relationships/hyperlink" Target="http://www.macmillandictionary.com/search/british/direct/?q=seeing" TargetMode="External"/><Relationship Id="rId29" Type="http://schemas.openxmlformats.org/officeDocument/2006/relationships/hyperlink" Target="http://www.macmillandictionary.com/search/british/direct/?q=an" TargetMode="External"/><Relationship Id="rId1" Type="http://schemas.openxmlformats.org/officeDocument/2006/relationships/slideLayout" Target="../slideLayouts/slideLayout24.xml"/><Relationship Id="rId6" Type="http://schemas.openxmlformats.org/officeDocument/2006/relationships/hyperlink" Target="http://www.macmillandictionary.com/search/british/direct/?q=building" TargetMode="External"/><Relationship Id="rId11" Type="http://schemas.openxmlformats.org/officeDocument/2006/relationships/hyperlink" Target="http://www.macmillandictionary.com/search/british/direct/?q=who" TargetMode="External"/><Relationship Id="rId24" Type="http://schemas.openxmlformats.org/officeDocument/2006/relationships/hyperlink" Target="http://www.macmillandictionary.com/search/british/direct/?q=to" TargetMode="External"/><Relationship Id="rId32" Type="http://schemas.openxmlformats.org/officeDocument/2006/relationships/hyperlink" Target="http://www.macmillandictionary.com/search/british/direct/?q=use" TargetMode="External"/><Relationship Id="rId37" Type="http://schemas.openxmlformats.org/officeDocument/2006/relationships/hyperlink" Target="http://www.macmillandictionary.com/search/british/direct/?q=read" TargetMode="External"/><Relationship Id="rId40" Type="http://schemas.openxmlformats.org/officeDocument/2006/relationships/hyperlink" Target="http://www.macmillandictionary.com/search/british/direct/?q=by" TargetMode="External"/><Relationship Id="rId45" Type="http://schemas.openxmlformats.org/officeDocument/2006/relationships/hyperlink" Target="http://www.macmillandictionary.com/thesaurus/british/guided-tour#guided-tour_5" TargetMode="External"/><Relationship Id="rId5" Type="http://schemas.openxmlformats.org/officeDocument/2006/relationships/hyperlink" Target="http://www.macmillandictionary.com/search/british/direct/?q=a" TargetMode="External"/><Relationship Id="rId15" Type="http://schemas.openxmlformats.org/officeDocument/2006/relationships/hyperlink" Target="http://www.macmillandictionary.com/search/british/direct/?q=what" TargetMode="External"/><Relationship Id="rId23" Type="http://schemas.openxmlformats.org/officeDocument/2006/relationships/hyperlink" Target="http://www.macmillandictionary.com/search/british/direct/?q=listen" TargetMode="External"/><Relationship Id="rId28" Type="http://schemas.openxmlformats.org/officeDocument/2006/relationships/hyperlink" Target="http://www.macmillandictionary.com/thesaurus/british/guided-tour#guided-tour_4" TargetMode="External"/><Relationship Id="rId36" Type="http://schemas.openxmlformats.org/officeDocument/2006/relationships/hyperlink" Target="http://www.macmillandictionary.com/search/british/direct/?q=that" TargetMode="External"/><Relationship Id="rId10" Type="http://schemas.openxmlformats.org/officeDocument/2006/relationships/hyperlink" Target="http://www.macmillandictionary.com/search/british/direct/?q=person" TargetMode="External"/><Relationship Id="rId19" Type="http://schemas.openxmlformats.org/officeDocument/2006/relationships/hyperlink" Target="http://www.macmillandictionary.com/search/british/direct/?q=headphones" TargetMode="External"/><Relationship Id="rId31" Type="http://schemas.openxmlformats.org/officeDocument/2006/relationships/hyperlink" Target="http://www.macmillandictionary.com/search/british/direct/?q=how" TargetMode="External"/><Relationship Id="rId44" Type="http://schemas.openxmlformats.org/officeDocument/2006/relationships/hyperlink" Target="http://www.macmillandictionary.com/search/british/direct/?q=links" TargetMode="External"/><Relationship Id="rId4" Type="http://schemas.openxmlformats.org/officeDocument/2006/relationships/hyperlink" Target="http://www.macmillandictionary.com/search/british/direct/?q=around" TargetMode="External"/><Relationship Id="rId9" Type="http://schemas.openxmlformats.org/officeDocument/2006/relationships/hyperlink" Target="http://www.macmillandictionary.com/search/british/direct/?q=with" TargetMode="External"/><Relationship Id="rId14" Type="http://schemas.openxmlformats.org/officeDocument/2006/relationships/hyperlink" Target="http://www.macmillandictionary.com/search/british/direct/?q=about" TargetMode="External"/><Relationship Id="rId22" Type="http://schemas.openxmlformats.org/officeDocument/2006/relationships/hyperlink" Target="http://www.macmillandictionary.com/search/british/direct/?q=can" TargetMode="External"/><Relationship Id="rId27" Type="http://schemas.openxmlformats.org/officeDocument/2006/relationships/hyperlink" Target="http://www.macmillandictionary.com/search/british/direct/?q=are" TargetMode="External"/><Relationship Id="rId30" Type="http://schemas.openxmlformats.org/officeDocument/2006/relationships/hyperlink" Target="http://www.macmillandictionary.com/search/british/direct/?q=explanation" TargetMode="External"/><Relationship Id="rId35" Type="http://schemas.openxmlformats.org/officeDocument/2006/relationships/hyperlink" Target="http://www.macmillandictionary.com/search/british/direct/?q=software" TargetMode="External"/><Relationship Id="rId43" Type="http://schemas.openxmlformats.org/officeDocument/2006/relationships/hyperlink" Target="http://www.macmillandictionary.com/search/british/direct/?q=buttons" TargetMode="External"/><Relationship Id="rId8" Type="http://schemas.openxmlformats.org/officeDocument/2006/relationships/hyperlink" Target="http://www.macmillandictionary.com/search/british/direct/?q=place" TargetMode="External"/><Relationship Id="rId3" Type="http://schemas.openxmlformats.org/officeDocument/2006/relationships/hyperlink" Target="http://www.macmillandictionary.com/search/british/direct/?q=journey" TargetMode="External"/><Relationship Id="rId12" Type="http://schemas.openxmlformats.org/officeDocument/2006/relationships/hyperlink" Target="http://www.macmillandictionary.com/search/british/direct/?q=tells" TargetMode="External"/><Relationship Id="rId17" Type="http://schemas.openxmlformats.org/officeDocument/2006/relationships/hyperlink" Target="http://www.macmillandictionary.com/search/british/direct/?q=pair" TargetMode="External"/><Relationship Id="rId25" Type="http://schemas.openxmlformats.org/officeDocument/2006/relationships/hyperlink" Target="http://www.macmillandictionary.com/search/british/direct/?q=recorded" TargetMode="External"/><Relationship Id="rId33" Type="http://schemas.openxmlformats.org/officeDocument/2006/relationships/hyperlink" Target="http://www.macmillandictionary.com/search/british/direct/?q=website" TargetMode="External"/><Relationship Id="rId38" Type="http://schemas.openxmlformats.org/officeDocument/2006/relationships/hyperlink" Target="http://www.macmillandictionary.com/search/british/direct/?q=computer" TargetMode="External"/><Relationship Id="rId20" Type="http://schemas.openxmlformats.org/officeDocument/2006/relationships/hyperlink" Target="http://www.macmillandictionary.com/search/british/direct/?q=on" TargetMode="External"/><Relationship Id="rId41" Type="http://schemas.openxmlformats.org/officeDocument/2006/relationships/hyperlink" Target="http://www.macmillandictionary.com/search/british/direct/?q=clicking"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8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5.xml"/></Relationships>
</file>

<file path=ppt/slides/_rels/slide8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429000" y="1143000"/>
            <a:ext cx="6705600" cy="4572000"/>
          </a:xfrm>
        </p:spPr>
        <p:txBody>
          <a:bodyPr>
            <a:normAutofit/>
          </a:bodyPr>
          <a:lstStyle/>
          <a:p>
            <a:pPr algn="ctr"/>
            <a:r>
              <a:rPr lang="en-US" sz="4000" dirty="0">
                <a:solidFill>
                  <a:schemeClr val="accent1"/>
                </a:solidFill>
                <a:latin typeface="Arial Rounded MT Bold" pitchFamily="34" charset="0"/>
              </a:rPr>
              <a:t>Software Documentation</a:t>
            </a:r>
          </a:p>
          <a:p>
            <a:pPr algn="ctr"/>
            <a:endParaRPr lang="en-US" sz="2800" dirty="0">
              <a:latin typeface="Arial Rounded MT Bold" pitchFamily="34" charset="0"/>
            </a:endParaRPr>
          </a:p>
          <a:p>
            <a:pPr algn="ctr"/>
            <a:endParaRPr lang="en-US" sz="2800" dirty="0">
              <a:latin typeface="Arial Rounded MT Bold" pitchFamily="34" charset="0"/>
            </a:endParaRPr>
          </a:p>
          <a:p>
            <a:pPr algn="ctr"/>
            <a:r>
              <a:rPr lang="en-US" sz="3600" dirty="0">
                <a:latin typeface="Arial Rounded MT Bold" pitchFamily="34" charset="0"/>
              </a:rPr>
              <a:t>Chapter One</a:t>
            </a:r>
          </a:p>
          <a:p>
            <a:pPr algn="ctr"/>
            <a:endParaRPr lang="en-US" sz="2800" dirty="0">
              <a:latin typeface="Arial Rounded MT Bold" pitchFamily="34" charset="0"/>
            </a:endParaRPr>
          </a:p>
          <a:p>
            <a:pPr algn="ctr"/>
            <a:r>
              <a:rPr lang="en-US" sz="2800" dirty="0">
                <a:latin typeface="Arial Rounded MT Bold" pitchFamily="34" charset="0"/>
              </a:rPr>
              <a:t>Understanding Task Orientation</a:t>
            </a:r>
          </a:p>
        </p:txBody>
      </p:sp>
      <p:sp>
        <p:nvSpPr>
          <p:cNvPr id="7" name="Slide Number Placeholder 6"/>
          <p:cNvSpPr>
            <a:spLocks noGrp="1"/>
          </p:cNvSpPr>
          <p:nvPr>
            <p:ph type="sldNum" sz="quarter" idx="12"/>
          </p:nvPr>
        </p:nvSpPr>
        <p:spPr>
          <a:xfrm>
            <a:off x="5334000" y="6340476"/>
            <a:ext cx="609600" cy="517524"/>
          </a:xfrm>
        </p:spPr>
        <p:txBody>
          <a:bodyPr/>
          <a:lstStyle/>
          <a:p>
            <a:pPr rtl="0"/>
            <a:fld id="{B6F15528-21DE-4FAA-801E-634DDDAF4B2B}" type="slidenum">
              <a:rPr lang="en-US">
                <a:latin typeface="Century Schoolbook"/>
              </a:rPr>
              <a:pPr rtl="0"/>
              <a:t>1</a:t>
            </a:fld>
            <a:endParaRPr lang="en-US" dirty="0">
              <a:latin typeface="Century Schoolbook"/>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981200" y="1600200"/>
            <a:ext cx="8001000" cy="4873752"/>
          </a:xfrm>
        </p:spPr>
        <p:txBody>
          <a:bodyPr>
            <a:normAutofit fontScale="92500" lnSpcReduction="20000"/>
          </a:bodyPr>
          <a:lstStyle/>
          <a:p>
            <a:pPr marL="514350" indent="-514350">
              <a:buNone/>
            </a:pPr>
            <a:r>
              <a:rPr lang="en-US" b="1" dirty="0">
                <a:solidFill>
                  <a:srgbClr val="0070C0"/>
                </a:solidFill>
                <a:latin typeface="Arial Rounded MT Bold" pitchFamily="34" charset="0"/>
                <a:cs typeface="Times New Roman" pitchFamily="18" charset="0"/>
              </a:rPr>
              <a:t>2.  Provide Task-Oriented Organization:</a:t>
            </a:r>
          </a:p>
          <a:p>
            <a:pPr marL="514350" indent="-514350" algn="r" rtl="1">
              <a:buNone/>
            </a:pPr>
            <a:r>
              <a:rPr lang="ar-JO" b="1" dirty="0">
                <a:solidFill>
                  <a:srgbClr val="0070C0"/>
                </a:solidFill>
                <a:latin typeface="Arial Rounded MT Bold" pitchFamily="34" charset="0"/>
                <a:cs typeface="Times New Roman" pitchFamily="18" charset="0"/>
              </a:rPr>
              <a:t>2. توفير التنظيم الموجه نحو المهام:</a:t>
            </a:r>
            <a:endParaRPr lang="en-US" b="1" dirty="0">
              <a:solidFill>
                <a:srgbClr val="0070C0"/>
              </a:solidFill>
              <a:latin typeface="Arial Rounded MT Bold" pitchFamily="34" charset="0"/>
              <a:cs typeface="Times New Roman" pitchFamily="18" charset="0"/>
            </a:endParaRPr>
          </a:p>
          <a:p>
            <a:pPr marL="514350" indent="-514350" algn="just">
              <a:buFont typeface="Wingdings" pitchFamily="2" charset="2"/>
              <a:buChar char="Ø"/>
            </a:pPr>
            <a:r>
              <a:rPr lang="en-US" sz="2000" dirty="0">
                <a:latin typeface="Arial Rounded MT Bold" pitchFamily="34" charset="0"/>
                <a:cs typeface="Arial" pitchFamily="34" charset="0"/>
              </a:rPr>
              <a:t>Organize a manual or help system in a way that matches the kinds of </a:t>
            </a:r>
            <a:r>
              <a:rPr lang="en-US" sz="2000" dirty="0">
                <a:solidFill>
                  <a:schemeClr val="accent1"/>
                </a:solidFill>
                <a:latin typeface="Arial Rounded MT Bold" pitchFamily="34" charset="0"/>
                <a:cs typeface="Arial" pitchFamily="34" charset="0"/>
              </a:rPr>
              <a:t>tasks a user will perform</a:t>
            </a:r>
            <a:r>
              <a:rPr lang="en-US" sz="2000" dirty="0">
                <a:latin typeface="Arial Rounded MT Bold" pitchFamily="34" charset="0"/>
                <a:cs typeface="Arial" pitchFamily="34" charset="0"/>
              </a:rPr>
              <a:t>.</a:t>
            </a:r>
          </a:p>
          <a:p>
            <a:pPr marL="514350" indent="-514350" algn="just" rtl="1">
              <a:buFont typeface="Wingdings" pitchFamily="2" charset="2"/>
              <a:buChar char="Ø"/>
            </a:pPr>
            <a:r>
              <a:rPr lang="ar-JO" sz="2000" dirty="0">
                <a:latin typeface="Arial Rounded MT Bold" pitchFamily="34" charset="0"/>
                <a:cs typeface="Arial" pitchFamily="34" charset="0"/>
              </a:rPr>
              <a:t>قم بتنظيم الدليل أو نظام المساعدة بطريقة تتوافق مع أنواع المهام التي سيقوم بها المستخدم.</a:t>
            </a:r>
            <a:endParaRPr lang="en-US" sz="2000" dirty="0">
              <a:latin typeface="Arial Rounded MT Bold" pitchFamily="34" charset="0"/>
              <a:cs typeface="Arial" pitchFamily="34" charset="0"/>
            </a:endParaRPr>
          </a:p>
          <a:p>
            <a:pPr marL="880110" lvl="1" indent="-514350" algn="just">
              <a:buNone/>
            </a:pPr>
            <a:r>
              <a:rPr lang="en-US" sz="2000" dirty="0">
                <a:solidFill>
                  <a:schemeClr val="accent1"/>
                </a:solidFill>
                <a:latin typeface="Arial Rounded MT Bold" pitchFamily="34" charset="0"/>
                <a:cs typeface="Arial" pitchFamily="34" charset="0"/>
              </a:rPr>
              <a:t>Example:      </a:t>
            </a:r>
            <a:r>
              <a:rPr lang="ar-JO" sz="2000" dirty="0">
                <a:solidFill>
                  <a:schemeClr val="accent1"/>
                </a:solidFill>
                <a:latin typeface="Arial Rounded MT Bold" pitchFamily="34" charset="0"/>
                <a:cs typeface="Arial" pitchFamily="34" charset="0"/>
              </a:rPr>
              <a:t>مثال:</a:t>
            </a:r>
            <a:endParaRPr lang="en-US" sz="2000" dirty="0">
              <a:solidFill>
                <a:schemeClr val="accent1"/>
              </a:solidFill>
              <a:latin typeface="Arial Rounded MT Bold" pitchFamily="34" charset="0"/>
              <a:cs typeface="Arial" pitchFamily="34" charset="0"/>
            </a:endParaRPr>
          </a:p>
          <a:p>
            <a:pPr marL="514350" indent="-514350" algn="just">
              <a:buNone/>
            </a:pPr>
            <a:r>
              <a:rPr lang="en-US" sz="2000" dirty="0">
                <a:latin typeface="Arial Rounded MT Bold" pitchFamily="34" charset="0"/>
                <a:cs typeface="Arial" pitchFamily="34" charset="0"/>
              </a:rPr>
              <a:t>       A word processing manual that follows the “ open a file, type in words, save the file, exit the program “. The sequence would seem more logical than one organized alphabetically.</a:t>
            </a:r>
          </a:p>
          <a:p>
            <a:pPr marL="514350" indent="-514350" algn="just" rtl="1">
              <a:buNone/>
            </a:pPr>
            <a:r>
              <a:rPr lang="ar-JO" sz="2000" dirty="0">
                <a:latin typeface="Arial Rounded MT Bold" pitchFamily="34" charset="0"/>
                <a:cs typeface="Arial" pitchFamily="34" charset="0"/>
              </a:rPr>
              <a:t>دليل معالجة النصوص الذي يتبع "فتح ملف، كتابة الكلمات، حفظ الملف، الخروج من البرنامج". قد يبدو التسلسل أكثر منطقية من الترتيب الأبجدي.</a:t>
            </a:r>
            <a:endParaRPr lang="en-US" sz="2000" dirty="0">
              <a:latin typeface="Arial Rounded MT Bold" pitchFamily="34" charset="0"/>
              <a:cs typeface="Arial" pitchFamily="34" charset="0"/>
            </a:endParaRPr>
          </a:p>
          <a:p>
            <a:pPr marL="880110" lvl="1" indent="-514350" algn="just">
              <a:buNone/>
            </a:pPr>
            <a:endParaRPr lang="en-US" sz="2000" dirty="0">
              <a:latin typeface="Arial Rounded MT Bold" pitchFamily="34" charset="0"/>
              <a:cs typeface="Arial" pitchFamily="34" charset="0"/>
            </a:endParaRPr>
          </a:p>
          <a:p>
            <a:pPr marL="514350" indent="-514350" algn="just">
              <a:buFont typeface="Wingdings" pitchFamily="2" charset="2"/>
              <a:buChar char="Ø"/>
            </a:pPr>
            <a:r>
              <a:rPr lang="en-US" sz="2000" dirty="0">
                <a:latin typeface="Arial Rounded MT Bold" pitchFamily="34" charset="0"/>
                <a:cs typeface="Arial" pitchFamily="34" charset="0"/>
              </a:rPr>
              <a:t>A task oriented arrangement </a:t>
            </a:r>
            <a:r>
              <a:rPr lang="en-US" sz="2000" dirty="0">
                <a:solidFill>
                  <a:schemeClr val="accent1"/>
                </a:solidFill>
                <a:latin typeface="Arial Rounded MT Bold" pitchFamily="34" charset="0"/>
                <a:cs typeface="Arial" pitchFamily="34" charset="0"/>
              </a:rPr>
              <a:t>should be spread all over the design of your manual </a:t>
            </a:r>
            <a:r>
              <a:rPr lang="en-US" sz="2000" dirty="0">
                <a:latin typeface="Arial Rounded MT Bold" pitchFamily="34" charset="0"/>
                <a:cs typeface="Arial" pitchFamily="34" charset="0"/>
              </a:rPr>
              <a:t>from the table of the content ( of your manual) or the introductory screen ( of your help system ).</a:t>
            </a:r>
          </a:p>
          <a:p>
            <a:pPr marL="514350" indent="-514350" algn="just" rtl="1">
              <a:buFont typeface="Wingdings" pitchFamily="2" charset="2"/>
              <a:buChar char="Ø"/>
            </a:pPr>
            <a:r>
              <a:rPr lang="ar-JO" sz="2000" dirty="0">
                <a:latin typeface="Arial Rounded MT Bold" pitchFamily="34" charset="0"/>
                <a:cs typeface="Arial" pitchFamily="34" charset="0"/>
              </a:rPr>
              <a:t>يجب أن ينتشر الترتيب الموجه نحو المهام في جميع أنحاء تصميم دليلك من جدول المحتوى (في دليلك) أو الشاشة التمهيدية (في نظام المساعدة الخاص بك).</a:t>
            </a:r>
            <a:endParaRPr lang="en-US" sz="2000" dirty="0">
              <a:latin typeface="Arial Rounded MT Bold" pitchFamily="34" charset="0"/>
              <a:cs typeface="Arial" pitchFamily="34" charset="0"/>
            </a:endParaRPr>
          </a:p>
        </p:txBody>
      </p:sp>
      <p:sp>
        <p:nvSpPr>
          <p:cNvPr id="4" name="Slide Number Placeholder 3"/>
          <p:cNvSpPr>
            <a:spLocks noGrp="1"/>
          </p:cNvSpPr>
          <p:nvPr>
            <p:ph type="sldNum" sz="quarter" idx="15"/>
          </p:nvPr>
        </p:nvSpPr>
        <p:spPr/>
        <p:txBody>
          <a:bodyPr/>
          <a:lstStyle/>
          <a:p>
            <a:pPr rtl="0"/>
            <a:fld id="{B6F15528-21DE-4FAA-801E-634DDDAF4B2B}" type="slidenum">
              <a:rPr lang="en-US">
                <a:latin typeface="Century Schoolbook"/>
              </a:rPr>
              <a:pPr rtl="0"/>
              <a:t>10</a:t>
            </a:fld>
            <a:endParaRPr lang="en-US" dirty="0">
              <a:latin typeface="Century Schoolbook"/>
            </a:endParaRPr>
          </a:p>
        </p:txBody>
      </p:sp>
      <p:sp>
        <p:nvSpPr>
          <p:cNvPr id="9" name="Title 1">
            <a:extLst>
              <a:ext uri="{FF2B5EF4-FFF2-40B4-BE49-F238E27FC236}">
                <a16:creationId xmlns:a16="http://schemas.microsoft.com/office/drawing/2014/main" id="{A732F3D1-FE11-8AFC-0A19-ED9E653389C3}"/>
              </a:ext>
            </a:extLst>
          </p:cNvPr>
          <p:cNvSpPr>
            <a:spLocks noGrp="1"/>
          </p:cNvSpPr>
          <p:nvPr>
            <p:ph type="title"/>
          </p:nvPr>
        </p:nvSpPr>
        <p:spPr>
          <a:xfrm>
            <a:off x="609600" y="274638"/>
            <a:ext cx="9956800" cy="1143000"/>
          </a:xfrm>
        </p:spPr>
        <p:txBody>
          <a:bodyPr>
            <a:normAutofit/>
          </a:bodyPr>
          <a:lstStyle/>
          <a:p>
            <a:pPr lvl="1" algn="ctr" rtl="0">
              <a:spcBef>
                <a:spcPct val="0"/>
              </a:spcBef>
            </a:pPr>
            <a:r>
              <a:rPr lang="en-US" sz="3200" dirty="0">
                <a:solidFill>
                  <a:schemeClr val="accent1"/>
                </a:solidFill>
                <a:latin typeface="Arial Rounded MT Bold" pitchFamily="34" charset="0"/>
              </a:rPr>
              <a:t>Guidelines for Successful Software Manual</a:t>
            </a:r>
            <a:br>
              <a:rPr lang="en-US" sz="3200" dirty="0">
                <a:solidFill>
                  <a:schemeClr val="accent1"/>
                </a:solidFill>
                <a:latin typeface="Arial Rounded MT Bold" pitchFamily="34" charset="0"/>
              </a:rPr>
            </a:br>
            <a:r>
              <a:rPr lang="ar-JO" sz="3200" dirty="0">
                <a:solidFill>
                  <a:schemeClr val="accent1"/>
                </a:solidFill>
                <a:latin typeface="Arial Rounded MT Bold" pitchFamily="34" charset="0"/>
              </a:rPr>
              <a:t>المبادئ التوجيهية لدليل البرمجيات الناجحة</a:t>
            </a:r>
            <a:endParaRPr lang="en-US" sz="2800" dirty="0">
              <a:solidFill>
                <a:schemeClr val="accent1"/>
              </a:solidFill>
              <a:latin typeface="Arial Rounded MT Bold" pitchFamily="34"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D4D132E7-4FC8-47AE-4502-C05366457EA7}"/>
              </a:ext>
            </a:extLst>
          </p:cNvPr>
          <p:cNvSpPr>
            <a:spLocks noGrp="1" noChangeArrowheads="1"/>
          </p:cNvSpPr>
          <p:nvPr>
            <p:ph type="title"/>
          </p:nvPr>
        </p:nvSpPr>
        <p:spPr>
          <a:xfrm>
            <a:off x="1524000" y="152400"/>
            <a:ext cx="9144000" cy="6705600"/>
          </a:xfrm>
        </p:spPr>
        <p:txBody>
          <a:bodyPr/>
          <a:lstStyle/>
          <a:p>
            <a:pPr algn="ctr"/>
            <a:br>
              <a:rPr lang="en-US" altLang="en-US">
                <a:latin typeface="Times New Roman" panose="02020603050405020304" pitchFamily="18" charset="0"/>
                <a:cs typeface="Times New Roman" panose="02020603050405020304" pitchFamily="18" charset="0"/>
              </a:rPr>
            </a:br>
            <a:br>
              <a:rPr lang="en-US" altLang="en-US">
                <a:latin typeface="Times New Roman" panose="02020603050405020304" pitchFamily="18" charset="0"/>
                <a:cs typeface="Times New Roman" panose="02020603050405020304" pitchFamily="18" charset="0"/>
              </a:rPr>
            </a:br>
            <a:br>
              <a:rPr lang="en-US" altLang="en-US">
                <a:latin typeface="Times New Roman" panose="02020603050405020304" pitchFamily="18" charset="0"/>
                <a:cs typeface="Times New Roman" panose="02020603050405020304" pitchFamily="18" charset="0"/>
              </a:rPr>
            </a:br>
            <a:r>
              <a:rPr lang="en-US" altLang="en-US" sz="4800">
                <a:solidFill>
                  <a:srgbClr val="FF0000"/>
                </a:solidFill>
                <a:latin typeface="Times New Roman" panose="02020603050405020304" pitchFamily="18" charset="0"/>
                <a:cs typeface="Times New Roman" panose="02020603050405020304" pitchFamily="18" charset="0"/>
              </a:rPr>
              <a:t> </a:t>
            </a:r>
            <a:r>
              <a:rPr lang="en-US" altLang="en-US" sz="4800" b="1">
                <a:solidFill>
                  <a:srgbClr val="FF0000"/>
                </a:solidFill>
                <a:latin typeface="Times New Roman" panose="02020603050405020304" pitchFamily="18" charset="0"/>
                <a:cs typeface="Times New Roman" panose="02020603050405020304" pitchFamily="18" charset="0"/>
              </a:rPr>
              <a:t>Chapter 4</a:t>
            </a:r>
            <a:br>
              <a:rPr lang="en-US" altLang="en-US" sz="4800" b="1">
                <a:solidFill>
                  <a:srgbClr val="FF0000"/>
                </a:solidFill>
                <a:latin typeface="Times New Roman" panose="02020603050405020304" pitchFamily="18" charset="0"/>
                <a:cs typeface="Times New Roman" panose="02020603050405020304" pitchFamily="18" charset="0"/>
              </a:rPr>
            </a:br>
            <a:r>
              <a:rPr lang="en-US" altLang="en-US" sz="4800" b="1">
                <a:solidFill>
                  <a:srgbClr val="FF0000"/>
                </a:solidFill>
                <a:latin typeface="Times New Roman" panose="02020603050405020304" pitchFamily="18" charset="0"/>
                <a:cs typeface="Times New Roman" panose="02020603050405020304" pitchFamily="18" charset="0"/>
              </a:rPr>
              <a:t> Writing to Support -Reference-</a:t>
            </a:r>
            <a:br>
              <a:rPr lang="en-US" altLang="en-US">
                <a:latin typeface="Times New Roman" panose="02020603050405020304" pitchFamily="18" charset="0"/>
                <a:cs typeface="Times New Roman" panose="02020603050405020304" pitchFamily="18" charset="0"/>
              </a:rPr>
            </a:br>
            <a:endParaRPr lang="en-US"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F2FC9AD5-109F-F7CA-9F33-20B7D7D9A369}"/>
              </a:ext>
            </a:extLst>
          </p:cNvPr>
          <p:cNvSpPr>
            <a:spLocks noGrp="1" noChangeArrowheads="1"/>
          </p:cNvSpPr>
          <p:nvPr>
            <p:ph type="title"/>
          </p:nvPr>
        </p:nvSpPr>
        <p:spPr/>
        <p:txBody>
          <a:bodyPr/>
          <a:lstStyle/>
          <a:p>
            <a:pPr algn="ctr"/>
            <a:r>
              <a:rPr lang="en-US" altLang="en-US"/>
              <a:t>    Introduction</a:t>
            </a:r>
          </a:p>
        </p:txBody>
      </p:sp>
      <p:sp>
        <p:nvSpPr>
          <p:cNvPr id="6147" name="Rectangle 3">
            <a:extLst>
              <a:ext uri="{FF2B5EF4-FFF2-40B4-BE49-F238E27FC236}">
                <a16:creationId xmlns:a16="http://schemas.microsoft.com/office/drawing/2014/main" id="{5EA97F1F-D8AE-EE0F-01F5-6B6EA039E3BB}"/>
              </a:ext>
            </a:extLst>
          </p:cNvPr>
          <p:cNvSpPr>
            <a:spLocks noGrp="1" noChangeArrowheads="1"/>
          </p:cNvSpPr>
          <p:nvPr>
            <p:ph type="body" idx="1"/>
          </p:nvPr>
        </p:nvSpPr>
        <p:spPr>
          <a:xfrm>
            <a:off x="1752601" y="1524000"/>
            <a:ext cx="8810625" cy="4572000"/>
          </a:xfrm>
        </p:spPr>
        <p:txBody>
          <a:bodyPr/>
          <a:lstStyle/>
          <a:p>
            <a:pPr>
              <a:lnSpc>
                <a:spcPct val="90000"/>
              </a:lnSpc>
            </a:pPr>
            <a:r>
              <a:rPr lang="en-US" altLang="en-US" sz="2400">
                <a:solidFill>
                  <a:schemeClr val="accent1"/>
                </a:solidFill>
                <a:latin typeface="Times New Roman" panose="02020603050405020304" pitchFamily="18" charset="0"/>
                <a:cs typeface="Times New Roman" panose="02020603050405020304" pitchFamily="18" charset="0"/>
              </a:rPr>
              <a:t>Reference</a:t>
            </a:r>
            <a:r>
              <a:rPr lang="en-US" altLang="en-US" sz="2400">
                <a:solidFill>
                  <a:schemeClr val="bg1"/>
                </a:solidFill>
                <a:latin typeface="Times New Roman" panose="02020603050405020304" pitchFamily="18" charset="0"/>
                <a:cs typeface="Times New Roman" panose="02020603050405020304" pitchFamily="18" charset="0"/>
              </a:rPr>
              <a:t> </a:t>
            </a:r>
            <a:r>
              <a:rPr lang="en-US" altLang="en-US" sz="2400" b="1">
                <a:solidFill>
                  <a:schemeClr val="bg1"/>
                </a:solidFill>
                <a:latin typeface="Times New Roman" panose="02020603050405020304" pitchFamily="18" charset="0"/>
                <a:cs typeface="Times New Roman" panose="02020603050405020304" pitchFamily="18" charset="0"/>
              </a:rPr>
              <a:t>documentation</a:t>
            </a:r>
            <a:r>
              <a:rPr lang="en-US" altLang="en-US" sz="2400">
                <a:solidFill>
                  <a:schemeClr val="bg1"/>
                </a:solidFill>
                <a:latin typeface="Times New Roman" panose="02020603050405020304" pitchFamily="18" charset="0"/>
                <a:cs typeface="Times New Roman" panose="02020603050405020304" pitchFamily="18" charset="0"/>
              </a:rPr>
              <a:t>, or </a:t>
            </a:r>
            <a:r>
              <a:rPr lang="en-US" altLang="en-US" sz="2400">
                <a:solidFill>
                  <a:schemeClr val="accent1"/>
                </a:solidFill>
                <a:latin typeface="Times New Roman" panose="02020603050405020304" pitchFamily="18" charset="0"/>
                <a:cs typeface="Times New Roman" panose="02020603050405020304" pitchFamily="18" charset="0"/>
              </a:rPr>
              <a:t>support</a:t>
            </a:r>
            <a:r>
              <a:rPr lang="en-US" altLang="en-US" sz="2400">
                <a:solidFill>
                  <a:schemeClr val="bg1"/>
                </a:solidFill>
                <a:latin typeface="Times New Roman" panose="02020603050405020304" pitchFamily="18" charset="0"/>
                <a:cs typeface="Times New Roman" panose="02020603050405020304" pitchFamily="18" charset="0"/>
              </a:rPr>
              <a:t> </a:t>
            </a:r>
            <a:r>
              <a:rPr lang="en-US" altLang="en-US" sz="2400" b="1">
                <a:solidFill>
                  <a:schemeClr val="bg1"/>
                </a:solidFill>
                <a:latin typeface="Times New Roman" panose="02020603050405020304" pitchFamily="18" charset="0"/>
                <a:cs typeface="Times New Roman" panose="02020603050405020304" pitchFamily="18" charset="0"/>
              </a:rPr>
              <a:t>documentation</a:t>
            </a:r>
            <a:r>
              <a:rPr lang="en-US" altLang="en-US" sz="2400">
                <a:solidFill>
                  <a:schemeClr val="bg1"/>
                </a:solidFill>
                <a:latin typeface="Times New Roman" panose="02020603050405020304" pitchFamily="18" charset="0"/>
                <a:cs typeface="Times New Roman" panose="02020603050405020304" pitchFamily="18" charset="0"/>
              </a:rPr>
              <a:t>, are the look-up and help parts of a manual. They should be organized in a task-oriented manner, not just alphabetically. When designing reference </a:t>
            </a:r>
            <a:r>
              <a:rPr lang="en-US" altLang="en-US" sz="2400" b="1">
                <a:solidFill>
                  <a:schemeClr val="bg1"/>
                </a:solidFill>
                <a:latin typeface="Times New Roman" panose="02020603050405020304" pitchFamily="18" charset="0"/>
                <a:cs typeface="Times New Roman" panose="02020603050405020304" pitchFamily="18" charset="0"/>
              </a:rPr>
              <a:t>documentation</a:t>
            </a:r>
            <a:r>
              <a:rPr lang="en-US" altLang="en-US" sz="2400">
                <a:solidFill>
                  <a:schemeClr val="bg1"/>
                </a:solidFill>
                <a:latin typeface="Times New Roman" panose="02020603050405020304" pitchFamily="18" charset="0"/>
                <a:cs typeface="Times New Roman" panose="02020603050405020304" pitchFamily="18" charset="0"/>
              </a:rPr>
              <a:t>, it is important to consider the correct form and organization method, as well as the user's needs. </a:t>
            </a:r>
          </a:p>
          <a:p>
            <a:pPr>
              <a:lnSpc>
                <a:spcPct val="90000"/>
              </a:lnSpc>
            </a:pPr>
            <a:endParaRPr lang="en-US" altLang="en-US" sz="2400">
              <a:solidFill>
                <a:schemeClr val="bg1"/>
              </a:solidFill>
              <a:latin typeface="Times New Roman" panose="02020603050405020304" pitchFamily="18" charset="0"/>
              <a:cs typeface="Times New Roman" panose="02020603050405020304" pitchFamily="18" charset="0"/>
            </a:endParaRPr>
          </a:p>
          <a:p>
            <a:pPr>
              <a:lnSpc>
                <a:spcPct val="90000"/>
              </a:lnSpc>
            </a:pPr>
            <a:r>
              <a:rPr lang="en-US" altLang="en-US" sz="2400">
                <a:solidFill>
                  <a:schemeClr val="bg1"/>
                </a:solidFill>
                <a:latin typeface="Times New Roman" panose="02020603050405020304" pitchFamily="18" charset="0"/>
                <a:cs typeface="Times New Roman" panose="02020603050405020304" pitchFamily="18" charset="0"/>
              </a:rPr>
              <a:t>It takes </a:t>
            </a:r>
            <a:r>
              <a:rPr lang="en-US" altLang="en-US" sz="2400" b="1">
                <a:solidFill>
                  <a:schemeClr val="bg1"/>
                </a:solidFill>
                <a:latin typeface="Times New Roman" panose="02020603050405020304" pitchFamily="18" charset="0"/>
                <a:cs typeface="Times New Roman" panose="02020603050405020304" pitchFamily="18" charset="0"/>
              </a:rPr>
              <a:t>form</a:t>
            </a:r>
            <a:r>
              <a:rPr lang="en-US" altLang="en-US" sz="2400">
                <a:solidFill>
                  <a:schemeClr val="bg1"/>
                </a:solidFill>
                <a:latin typeface="Times New Roman" panose="02020603050405020304" pitchFamily="18" charset="0"/>
                <a:cs typeface="Times New Roman" panose="02020603050405020304" pitchFamily="18" charset="0"/>
              </a:rPr>
              <a:t> such as command descriptions, menu overviews, list of definition, function descriptions, and error messages. </a:t>
            </a:r>
          </a:p>
          <a:p>
            <a:pPr>
              <a:lnSpc>
                <a:spcPct val="90000"/>
              </a:lnSpc>
            </a:pPr>
            <a:endParaRPr lang="en-US" altLang="en-US" sz="2400">
              <a:solidFill>
                <a:schemeClr val="bg1"/>
              </a:solidFill>
              <a:latin typeface="Times New Roman" panose="02020603050405020304" pitchFamily="18" charset="0"/>
              <a:cs typeface="Times New Roman" panose="02020603050405020304" pitchFamily="18" charset="0"/>
            </a:endParaRPr>
          </a:p>
          <a:p>
            <a:pPr>
              <a:lnSpc>
                <a:spcPct val="90000"/>
              </a:lnSpc>
            </a:pPr>
            <a:r>
              <a:rPr lang="en-US" altLang="en-US" sz="2400">
                <a:solidFill>
                  <a:schemeClr val="bg1"/>
                </a:solidFill>
                <a:latin typeface="Times New Roman" panose="02020603050405020304" pitchFamily="18" charset="0"/>
                <a:cs typeface="Times New Roman" panose="02020603050405020304" pitchFamily="18" charset="0"/>
              </a:rPr>
              <a:t>This chapter covers how to select the right form of support doc by examining both usual and special forms of reference. Then it will discuss the methods of organizing the reference documentation: </a:t>
            </a:r>
            <a:br>
              <a:rPr lang="en-US" altLang="en-US" sz="2400">
                <a:solidFill>
                  <a:schemeClr val="bg1"/>
                </a:solidFill>
                <a:latin typeface="Times New Roman" panose="02020603050405020304" pitchFamily="18" charset="0"/>
                <a:cs typeface="Times New Roman" panose="02020603050405020304" pitchFamily="18" charset="0"/>
              </a:rPr>
            </a:br>
            <a:r>
              <a:rPr lang="en-US" altLang="en-US" sz="2400">
                <a:solidFill>
                  <a:schemeClr val="bg1"/>
                </a:solidFill>
                <a:latin typeface="Times New Roman" panose="02020603050405020304" pitchFamily="18" charset="0"/>
                <a:cs typeface="Times New Roman" panose="02020603050405020304" pitchFamily="18" charset="0"/>
              </a:rPr>
              <a:t>alphabetical, menu by menu, and context sensitive.</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5C78AFD6-419A-38F0-A307-20D5CD6EEA53}"/>
              </a:ext>
            </a:extLst>
          </p:cNvPr>
          <p:cNvSpPr>
            <a:spLocks noGrp="1" noChangeArrowheads="1"/>
          </p:cNvSpPr>
          <p:nvPr>
            <p:ph type="title"/>
          </p:nvPr>
        </p:nvSpPr>
        <p:spPr>
          <a:xfrm>
            <a:off x="1905000" y="152400"/>
            <a:ext cx="8763000" cy="6705600"/>
          </a:xfrm>
        </p:spPr>
        <p:txBody>
          <a:bodyPr/>
          <a:lstStyle/>
          <a:p>
            <a:r>
              <a:rPr lang="en-US" altLang="en-US" sz="2800">
                <a:solidFill>
                  <a:schemeClr val="accent2"/>
                </a:solidFill>
                <a:latin typeface="Times New Roman" panose="02020603050405020304" pitchFamily="18" charset="0"/>
                <a:cs typeface="Times New Roman" panose="02020603050405020304" pitchFamily="18" charset="0"/>
              </a:rPr>
              <a:t>  </a:t>
            </a:r>
            <a:br>
              <a:rPr lang="en-US" altLang="en-US" sz="2800">
                <a:solidFill>
                  <a:schemeClr val="accent2"/>
                </a:solidFill>
                <a:latin typeface="Times New Roman" panose="02020603050405020304" pitchFamily="18" charset="0"/>
                <a:cs typeface="Times New Roman" panose="02020603050405020304" pitchFamily="18" charset="0"/>
              </a:rPr>
            </a:br>
            <a:r>
              <a:rPr lang="en-US" altLang="en-US" sz="2800">
                <a:solidFill>
                  <a:schemeClr val="accent2"/>
                </a:solidFill>
                <a:latin typeface="Times New Roman" panose="02020603050405020304" pitchFamily="18" charset="0"/>
                <a:cs typeface="Times New Roman" panose="02020603050405020304" pitchFamily="18" charset="0"/>
              </a:rPr>
              <a:t>Elements </a:t>
            </a:r>
            <a:r>
              <a:rPr lang="en-US" altLang="en-US" sz="2800">
                <a:latin typeface="Times New Roman" panose="02020603050405020304" pitchFamily="18" charset="0"/>
                <a:cs typeface="Times New Roman" panose="02020603050405020304" pitchFamily="18" charset="0"/>
              </a:rPr>
              <a:t>of a Reference Structure: </a:t>
            </a:r>
            <a:br>
              <a:rPr lang="en-US" altLang="en-US" sz="2800">
                <a:latin typeface="Times New Roman" panose="02020603050405020304" pitchFamily="18" charset="0"/>
                <a:cs typeface="Times New Roman" panose="02020603050405020304" pitchFamily="18" charset="0"/>
              </a:rPr>
            </a:b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  - </a:t>
            </a:r>
            <a:r>
              <a:rPr lang="en-US" altLang="en-US" sz="2800">
                <a:solidFill>
                  <a:srgbClr val="FF9900"/>
                </a:solidFill>
                <a:latin typeface="Times New Roman" panose="02020603050405020304" pitchFamily="18" charset="0"/>
                <a:cs typeface="Times New Roman" panose="02020603050405020304" pitchFamily="18" charset="0"/>
              </a:rPr>
              <a:t>Function Entry,</a:t>
            </a:r>
            <a:r>
              <a:rPr lang="en-US" altLang="en-US" sz="2800">
                <a:latin typeface="Times New Roman" panose="02020603050405020304" pitchFamily="18" charset="0"/>
                <a:cs typeface="Times New Roman" panose="02020603050405020304" pitchFamily="18" charset="0"/>
              </a:rPr>
              <a:t> tells what the function does. </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  - </a:t>
            </a:r>
            <a:r>
              <a:rPr lang="en-US" altLang="en-US" sz="2800">
                <a:solidFill>
                  <a:srgbClr val="FF9900"/>
                </a:solidFill>
                <a:latin typeface="Times New Roman" panose="02020603050405020304" pitchFamily="18" charset="0"/>
                <a:cs typeface="Times New Roman" panose="02020603050405020304" pitchFamily="18" charset="0"/>
              </a:rPr>
              <a:t>Declaration ,</a:t>
            </a:r>
            <a:r>
              <a:rPr lang="en-US" altLang="en-US" sz="2800">
                <a:latin typeface="Times New Roman" panose="02020603050405020304" pitchFamily="18" charset="0"/>
                <a:cs typeface="Times New Roman" panose="02020603050405020304" pitchFamily="18" charset="0"/>
              </a:rPr>
              <a:t> shows how to use the  function.</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  - </a:t>
            </a:r>
            <a:r>
              <a:rPr lang="en-US" altLang="en-US" sz="2800">
                <a:solidFill>
                  <a:srgbClr val="FF9900"/>
                </a:solidFill>
                <a:latin typeface="Times New Roman" panose="02020603050405020304" pitchFamily="18" charset="0"/>
                <a:cs typeface="Times New Roman" panose="02020603050405020304" pitchFamily="18" charset="0"/>
              </a:rPr>
              <a:t>Remarks,</a:t>
            </a:r>
            <a:r>
              <a:rPr lang="en-US" altLang="en-US" sz="2800">
                <a:latin typeface="Times New Roman" panose="02020603050405020304" pitchFamily="18" charset="0"/>
                <a:cs typeface="Times New Roman" panose="02020603050405020304" pitchFamily="18" charset="0"/>
              </a:rPr>
              <a:t> help the user know when to apply the function.</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  - </a:t>
            </a:r>
            <a:r>
              <a:rPr lang="en-US" altLang="en-US" sz="2800">
                <a:solidFill>
                  <a:srgbClr val="FF9900"/>
                </a:solidFill>
                <a:latin typeface="Times New Roman" panose="02020603050405020304" pitchFamily="18" charset="0"/>
                <a:cs typeface="Times New Roman" panose="02020603050405020304" pitchFamily="18" charset="0"/>
              </a:rPr>
              <a:t>Edge Bleed,</a:t>
            </a:r>
            <a:r>
              <a:rPr lang="en-US" altLang="en-US" sz="2800">
                <a:latin typeface="Times New Roman" panose="02020603050405020304" pitchFamily="18" charset="0"/>
                <a:cs typeface="Times New Roman" panose="02020603050405020304" pitchFamily="18" charset="0"/>
              </a:rPr>
              <a:t> helps the user find the reference entry </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   alphabetically.</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  - </a:t>
            </a:r>
            <a:r>
              <a:rPr lang="en-US" altLang="en-US" sz="2800">
                <a:solidFill>
                  <a:srgbClr val="FF9900"/>
                </a:solidFill>
                <a:latin typeface="Times New Roman" panose="02020603050405020304" pitchFamily="18" charset="0"/>
                <a:cs typeface="Times New Roman" panose="02020603050405020304" pitchFamily="18" charset="0"/>
              </a:rPr>
              <a:t>See Also</a:t>
            </a:r>
            <a:r>
              <a:rPr lang="en-US" altLang="en-US" sz="2800">
                <a:latin typeface="Times New Roman" panose="02020603050405020304" pitchFamily="18" charset="0"/>
                <a:cs typeface="Times New Roman" panose="02020603050405020304" pitchFamily="18" charset="0"/>
              </a:rPr>
              <a:t>, helps the user see interrelationship among   entries.</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  - </a:t>
            </a:r>
            <a:r>
              <a:rPr lang="en-US" altLang="en-US" sz="2800">
                <a:solidFill>
                  <a:srgbClr val="FF9900"/>
                </a:solidFill>
                <a:latin typeface="Times New Roman" panose="02020603050405020304" pitchFamily="18" charset="0"/>
                <a:cs typeface="Times New Roman" panose="02020603050405020304" pitchFamily="18" charset="0"/>
              </a:rPr>
              <a:t>Examples,</a:t>
            </a:r>
            <a:r>
              <a:rPr lang="en-US" altLang="en-US" sz="2800">
                <a:latin typeface="Times New Roman" panose="02020603050405020304" pitchFamily="18" charset="0"/>
                <a:cs typeface="Times New Roman" panose="02020603050405020304" pitchFamily="18" charset="0"/>
              </a:rPr>
              <a:t> apply the entry to workplace uses.</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  - </a:t>
            </a:r>
            <a:r>
              <a:rPr lang="en-US" altLang="en-US" sz="2800">
                <a:solidFill>
                  <a:srgbClr val="FF9900"/>
                </a:solidFill>
                <a:latin typeface="Times New Roman" panose="02020603050405020304" pitchFamily="18" charset="0"/>
                <a:cs typeface="Times New Roman" panose="02020603050405020304" pitchFamily="18" charset="0"/>
              </a:rPr>
              <a:t>Tips,</a:t>
            </a:r>
            <a:r>
              <a:rPr lang="en-US" altLang="en-US" sz="2800">
                <a:latin typeface="Times New Roman" panose="02020603050405020304" pitchFamily="18" charset="0"/>
                <a:cs typeface="Times New Roman" panose="02020603050405020304" pitchFamily="18" charset="0"/>
              </a:rPr>
              <a:t> tells how to use the command efficiently.</a:t>
            </a:r>
            <a:r>
              <a:rPr lang="en-US" altLang="en-US" sz="3200" b="1">
                <a:latin typeface="Times New Roman" panose="02020603050405020304" pitchFamily="18" charset="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 </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F24A9B8C-04F9-BA0D-F4C3-A26E248CE599}"/>
              </a:ext>
            </a:extLst>
          </p:cNvPr>
          <p:cNvSpPr>
            <a:spLocks noGrp="1" noChangeArrowheads="1"/>
          </p:cNvSpPr>
          <p:nvPr>
            <p:ph type="title"/>
          </p:nvPr>
        </p:nvSpPr>
        <p:spPr>
          <a:xfrm>
            <a:off x="1600200" y="0"/>
            <a:ext cx="9144000" cy="6705600"/>
          </a:xfrm>
        </p:spPr>
        <p:txBody>
          <a:bodyPr/>
          <a:lstStyle/>
          <a:p>
            <a:r>
              <a:rPr lang="en-US" altLang="en-US" sz="3600" b="1">
                <a:latin typeface="Times New Roman" panose="02020603050405020304" pitchFamily="18" charset="0"/>
                <a:cs typeface="Times New Roman" panose="02020603050405020304" pitchFamily="18" charset="0"/>
              </a:rPr>
              <a:t>  Guidelines:</a:t>
            </a:r>
            <a:br>
              <a:rPr lang="en-US" altLang="en-US">
                <a:latin typeface="Times New Roman" panose="02020603050405020304" pitchFamily="18" charset="0"/>
                <a:cs typeface="Times New Roman" panose="02020603050405020304" pitchFamily="18" charset="0"/>
              </a:rPr>
            </a:br>
            <a:r>
              <a:rPr lang="en-US" altLang="en-US">
                <a:latin typeface="Times New Roman" panose="02020603050405020304" pitchFamily="18" charset="0"/>
                <a:cs typeface="Times New Roman" panose="02020603050405020304" pitchFamily="18" charset="0"/>
              </a:rPr>
              <a:t>  </a:t>
            </a:r>
            <a:r>
              <a:rPr lang="en-US" altLang="en-US" sz="3600" b="1">
                <a:solidFill>
                  <a:srgbClr val="9900CC"/>
                </a:solidFill>
                <a:latin typeface="Times New Roman" panose="02020603050405020304" pitchFamily="18" charset="0"/>
                <a:cs typeface="Times New Roman" panose="02020603050405020304" pitchFamily="18" charset="0"/>
              </a:rPr>
              <a:t>1- Choose the Right Form of Reference,</a:t>
            </a:r>
            <a:r>
              <a:rPr lang="en-US" altLang="en-US" sz="3600" b="1">
                <a:latin typeface="Times New Roman" panose="02020603050405020304" pitchFamily="18" charset="0"/>
                <a:cs typeface="Times New Roman" panose="02020603050405020304" pitchFamily="18" charset="0"/>
              </a:rPr>
              <a:t> </a:t>
            </a:r>
            <a:br>
              <a:rPr lang="en-US" altLang="en-US" sz="3600" b="1">
                <a:latin typeface="Times New Roman" panose="02020603050405020304" pitchFamily="18" charset="0"/>
                <a:cs typeface="Times New Roman" panose="02020603050405020304" pitchFamily="18" charset="0"/>
              </a:rPr>
            </a:br>
            <a:r>
              <a:rPr lang="en-US" altLang="en-US" sz="3600" b="1">
                <a:latin typeface="Times New Roman" panose="02020603050405020304" pitchFamily="18" charset="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A) </a:t>
            </a:r>
            <a:r>
              <a:rPr lang="en-US" altLang="en-US" sz="3200" b="1">
                <a:latin typeface="Times New Roman" panose="02020603050405020304" pitchFamily="18" charset="0"/>
                <a:cs typeface="Times New Roman" panose="02020603050405020304" pitchFamily="18" charset="0"/>
              </a:rPr>
              <a:t>Usual</a:t>
            </a:r>
            <a:r>
              <a:rPr lang="en-US" altLang="en-US" sz="3200">
                <a:latin typeface="Times New Roman" panose="02020603050405020304" pitchFamily="18" charset="0"/>
                <a:cs typeface="Times New Roman" panose="02020603050405020304" pitchFamily="18" charset="0"/>
              </a:rPr>
              <a:t> forms of reference, quick reference,   </a:t>
            </a: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   along with the procedures in a user’s guide.</a:t>
            </a: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   B) </a:t>
            </a:r>
            <a:r>
              <a:rPr lang="en-US" altLang="en-US" sz="3200" b="1">
                <a:latin typeface="Times New Roman" panose="02020603050405020304" pitchFamily="18" charset="0"/>
                <a:cs typeface="Times New Roman" panose="02020603050405020304" pitchFamily="18" charset="0"/>
              </a:rPr>
              <a:t>Special</a:t>
            </a:r>
            <a:r>
              <a:rPr lang="en-US" altLang="en-US" sz="3200">
                <a:latin typeface="Times New Roman" panose="02020603050405020304" pitchFamily="18" charset="0"/>
                <a:cs typeface="Times New Roman" panose="02020603050405020304" pitchFamily="18" charset="0"/>
              </a:rPr>
              <a:t> forms or reference:</a:t>
            </a: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 </a:t>
            </a:r>
            <a:r>
              <a:rPr lang="en-US" altLang="en-US" sz="3200" u="sng">
                <a:solidFill>
                  <a:schemeClr val="accent1"/>
                </a:solidFill>
                <a:latin typeface="Times New Roman" panose="02020603050405020304" pitchFamily="18" charset="0"/>
                <a:cs typeface="Times New Roman" panose="02020603050405020304" pitchFamily="18" charset="0"/>
              </a:rPr>
              <a:t>- Appendices</a:t>
            </a:r>
            <a:r>
              <a:rPr lang="en-US" altLang="en-US" sz="3200">
                <a:latin typeface="Times New Roman" panose="02020603050405020304" pitchFamily="18" charset="0"/>
                <a:cs typeface="Times New Roman" panose="02020603050405020304" pitchFamily="18" charset="0"/>
              </a:rPr>
              <a:t>, most people see appendix in book the </a:t>
            </a: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  same way they see an appendix in their body: as </a:t>
            </a: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  useless structure. </a:t>
            </a:r>
            <a:r>
              <a:rPr lang="en-US" altLang="en-US" sz="3200" b="1">
                <a:latin typeface="Times New Roman" panose="02020603050405020304" pitchFamily="18" charset="0"/>
                <a:cs typeface="Times New Roman" panose="02020603050405020304" pitchFamily="18" charset="0"/>
              </a:rPr>
              <a:t>But</a:t>
            </a:r>
            <a:r>
              <a:rPr lang="en-US" altLang="en-US" sz="3200">
                <a:latin typeface="Times New Roman" panose="02020603050405020304" pitchFamily="18" charset="0"/>
                <a:cs typeface="Times New Roman" panose="02020603050405020304" pitchFamily="18" charset="0"/>
              </a:rPr>
              <a:t> in fact, the appendix in a </a:t>
            </a: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  </a:t>
            </a:r>
            <a:r>
              <a:rPr lang="en-US" altLang="en-US" sz="3200" b="1">
                <a:latin typeface="Times New Roman" panose="02020603050405020304" pitchFamily="18" charset="0"/>
                <a:cs typeface="Times New Roman" panose="02020603050405020304" pitchFamily="18" charset="0"/>
              </a:rPr>
              <a:t>software manual</a:t>
            </a:r>
            <a:r>
              <a:rPr lang="en-US" altLang="en-US" sz="3200">
                <a:latin typeface="Times New Roman" panose="02020603050405020304" pitchFamily="18" charset="0"/>
                <a:cs typeface="Times New Roman" panose="02020603050405020304" pitchFamily="18" charset="0"/>
              </a:rPr>
              <a:t> often contains some of the most </a:t>
            </a: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  valuable info relating to the use of the program, it </a:t>
            </a: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  gives document writer a place to put all the high </a:t>
            </a: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  detail, technical info, that technical person would </a:t>
            </a: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  </a:t>
            </a:r>
            <a:r>
              <a:rPr lang="en-US" altLang="en-US" sz="3200">
                <a:solidFill>
                  <a:schemeClr val="accent2"/>
                </a:solidFill>
                <a:latin typeface="Times New Roman" panose="02020603050405020304" pitchFamily="18" charset="0"/>
                <a:cs typeface="Times New Roman" panose="02020603050405020304" pitchFamily="18" charset="0"/>
              </a:rPr>
              <a:t>want</a:t>
            </a:r>
            <a:r>
              <a:rPr lang="en-US" altLang="en-US" sz="3200">
                <a:latin typeface="Times New Roman" panose="02020603050405020304" pitchFamily="18" charset="0"/>
                <a:cs typeface="Times New Roman" panose="02020603050405020304" pitchFamily="18" charset="0"/>
              </a:rPr>
              <a:t> and </a:t>
            </a:r>
            <a:r>
              <a:rPr lang="en-US" altLang="en-US" sz="3200">
                <a:solidFill>
                  <a:schemeClr val="accent2"/>
                </a:solidFill>
                <a:latin typeface="Times New Roman" panose="02020603050405020304" pitchFamily="18" charset="0"/>
                <a:cs typeface="Times New Roman" panose="02020603050405020304" pitchFamily="18" charset="0"/>
              </a:rPr>
              <a:t>use</a:t>
            </a:r>
            <a:r>
              <a:rPr lang="en-US" altLang="en-US" sz="3200">
                <a:latin typeface="Times New Roman" panose="02020603050405020304" pitchFamily="18" charset="0"/>
                <a:cs typeface="Times New Roman" panose="02020603050405020304" pitchFamily="18" charset="0"/>
              </a:rPr>
              <a:t> in the workplace. </a:t>
            </a:r>
            <a:endParaRPr lang="en-US" altLang="en-US" sz="3200" b="1">
              <a:latin typeface="Times New Roman" panose="02020603050405020304" pitchFamily="18" charset="0"/>
              <a:cs typeface="Times New Roman" panose="02020603050405020304" pitchFamily="18" charset="0"/>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8E45F185-0918-A4D1-2409-59893F78AC1B}"/>
              </a:ext>
            </a:extLst>
          </p:cNvPr>
          <p:cNvSpPr>
            <a:spLocks noGrp="1" noChangeArrowheads="1"/>
          </p:cNvSpPr>
          <p:nvPr>
            <p:ph type="title"/>
          </p:nvPr>
        </p:nvSpPr>
        <p:spPr>
          <a:xfrm>
            <a:off x="1524000" y="152400"/>
            <a:ext cx="9144000" cy="6705600"/>
          </a:xfrm>
        </p:spPr>
        <p:txBody>
          <a:bodyPr/>
          <a:lstStyle/>
          <a:p>
            <a:r>
              <a:rPr lang="en-US" altLang="en-US" sz="3200">
                <a:latin typeface="Times New Roman" panose="02020603050405020304" pitchFamily="18" charset="0"/>
                <a:cs typeface="Times New Roman" panose="02020603050405020304" pitchFamily="18" charset="0"/>
              </a:rPr>
              <a:t>  </a:t>
            </a: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 It contains info that </a:t>
            </a:r>
            <a:r>
              <a:rPr lang="en-US" altLang="en-US" sz="3200" u="sng">
                <a:solidFill>
                  <a:srgbClr val="663300"/>
                </a:solidFill>
                <a:latin typeface="Times New Roman" panose="02020603050405020304" pitchFamily="18" charset="0"/>
                <a:cs typeface="Times New Roman" panose="02020603050405020304" pitchFamily="18" charset="0"/>
              </a:rPr>
              <a:t>relevant and useful</a:t>
            </a:r>
            <a:r>
              <a:rPr lang="en-US" altLang="en-US" sz="3200">
                <a:latin typeface="Times New Roman" panose="02020603050405020304" pitchFamily="18" charset="0"/>
                <a:cs typeface="Times New Roman" panose="02020603050405020304" pitchFamily="18" charset="0"/>
              </a:rPr>
              <a:t>, but </a:t>
            </a:r>
            <a:r>
              <a:rPr lang="en-US" altLang="en-US" sz="3200">
                <a:solidFill>
                  <a:schemeClr val="accent2"/>
                </a:solidFill>
                <a:latin typeface="Times New Roman" panose="02020603050405020304" pitchFamily="18" charset="0"/>
                <a:cs typeface="Times New Roman" panose="02020603050405020304" pitchFamily="18" charset="0"/>
              </a:rPr>
              <a:t>not  </a:t>
            </a:r>
            <a:br>
              <a:rPr lang="en-US" altLang="en-US" sz="3200">
                <a:solidFill>
                  <a:schemeClr val="accent2"/>
                </a:solidFill>
                <a:latin typeface="Times New Roman" panose="02020603050405020304" pitchFamily="18" charset="0"/>
                <a:cs typeface="Times New Roman" panose="02020603050405020304" pitchFamily="18" charset="0"/>
              </a:rPr>
            </a:br>
            <a:r>
              <a:rPr lang="en-US" altLang="en-US" sz="3200">
                <a:solidFill>
                  <a:schemeClr val="accent2"/>
                </a:solidFill>
                <a:latin typeface="Times New Roman" panose="02020603050405020304" pitchFamily="18" charset="0"/>
                <a:cs typeface="Times New Roman" panose="02020603050405020304" pitchFamily="18" charset="0"/>
              </a:rPr>
              <a:t>  essential</a:t>
            </a:r>
            <a:r>
              <a:rPr lang="en-US" altLang="en-US" sz="3200">
                <a:latin typeface="Times New Roman" panose="02020603050405020304" pitchFamily="18" charset="0"/>
                <a:cs typeface="Times New Roman" panose="02020603050405020304" pitchFamily="18" charset="0"/>
              </a:rPr>
              <a:t> to all users.</a:t>
            </a:r>
            <a:r>
              <a:rPr lang="en-US" altLang="en-US" sz="3200" b="1">
                <a:latin typeface="Times New Roman" panose="02020603050405020304" pitchFamily="18" charset="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If you examine an appendix in </a:t>
            </a: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  software manual you will find:</a:t>
            </a: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  </a:t>
            </a:r>
            <a:r>
              <a:rPr lang="en-US" altLang="en-US" sz="2800">
                <a:solidFill>
                  <a:srgbClr val="663300"/>
                </a:solidFill>
                <a:latin typeface="Times New Roman" panose="02020603050405020304" pitchFamily="18" charset="0"/>
                <a:cs typeface="Times New Roman" panose="02020603050405020304" pitchFamily="18" charset="0"/>
              </a:rPr>
              <a:t>- Error messages.</a:t>
            </a:r>
            <a:br>
              <a:rPr lang="en-US" altLang="en-US" sz="2800">
                <a:solidFill>
                  <a:srgbClr val="663300"/>
                </a:solidFill>
                <a:latin typeface="Times New Roman" panose="02020603050405020304" pitchFamily="18" charset="0"/>
                <a:cs typeface="Times New Roman" panose="02020603050405020304" pitchFamily="18" charset="0"/>
              </a:rPr>
            </a:br>
            <a:r>
              <a:rPr lang="en-US" altLang="en-US" sz="2800">
                <a:solidFill>
                  <a:srgbClr val="663300"/>
                </a:solidFill>
                <a:latin typeface="Times New Roman" panose="02020603050405020304" pitchFamily="18" charset="0"/>
                <a:cs typeface="Times New Roman" panose="02020603050405020304" pitchFamily="18" charset="0"/>
              </a:rPr>
              <a:t>  - Filenames and extensions.</a:t>
            </a:r>
            <a:br>
              <a:rPr lang="en-US" altLang="en-US" sz="2800">
                <a:solidFill>
                  <a:srgbClr val="663300"/>
                </a:solidFill>
                <a:latin typeface="Times New Roman" panose="02020603050405020304" pitchFamily="18" charset="0"/>
                <a:cs typeface="Times New Roman" panose="02020603050405020304" pitchFamily="18" charset="0"/>
              </a:rPr>
            </a:br>
            <a:r>
              <a:rPr lang="en-US" altLang="en-US" sz="2800">
                <a:solidFill>
                  <a:srgbClr val="663300"/>
                </a:solidFill>
                <a:latin typeface="Times New Roman" panose="02020603050405020304" pitchFamily="18" charset="0"/>
                <a:cs typeface="Times New Roman" panose="02020603050405020304" pitchFamily="18" charset="0"/>
              </a:rPr>
              <a:t>  - Troubleshooting tips.</a:t>
            </a:r>
            <a:br>
              <a:rPr lang="en-US" altLang="en-US" sz="2800">
                <a:solidFill>
                  <a:srgbClr val="663300"/>
                </a:solidFill>
                <a:latin typeface="Times New Roman" panose="02020603050405020304" pitchFamily="18" charset="0"/>
                <a:cs typeface="Times New Roman" panose="02020603050405020304" pitchFamily="18" charset="0"/>
              </a:rPr>
            </a:br>
            <a:r>
              <a:rPr lang="en-US" altLang="en-US" sz="2800">
                <a:solidFill>
                  <a:srgbClr val="663300"/>
                </a:solidFill>
                <a:latin typeface="Times New Roman" panose="02020603050405020304" pitchFamily="18" charset="0"/>
                <a:cs typeface="Times New Roman" panose="02020603050405020304" pitchFamily="18" charset="0"/>
              </a:rPr>
              <a:t>  - Matrixes of compatibility with other programs.</a:t>
            </a:r>
            <a:br>
              <a:rPr lang="en-US" altLang="en-US" sz="2800">
                <a:solidFill>
                  <a:srgbClr val="663300"/>
                </a:solidFill>
                <a:latin typeface="Times New Roman" panose="02020603050405020304" pitchFamily="18" charset="0"/>
                <a:cs typeface="Times New Roman" panose="02020603050405020304" pitchFamily="18" charset="0"/>
              </a:rPr>
            </a:br>
            <a:r>
              <a:rPr lang="en-US" altLang="en-US" sz="2800">
                <a:solidFill>
                  <a:srgbClr val="663300"/>
                </a:solidFill>
                <a:latin typeface="Times New Roman" panose="02020603050405020304" pitchFamily="18" charset="0"/>
                <a:cs typeface="Times New Roman" panose="02020603050405020304" pitchFamily="18" charset="0"/>
              </a:rPr>
              <a:t>  - ASCII charts showing word processor key-combination.</a:t>
            </a:r>
            <a:br>
              <a:rPr lang="en-US" altLang="en-US" sz="2800">
                <a:solidFill>
                  <a:srgbClr val="663300"/>
                </a:solidFill>
                <a:latin typeface="Times New Roman" panose="02020603050405020304" pitchFamily="18" charset="0"/>
                <a:cs typeface="Times New Roman" panose="02020603050405020304" pitchFamily="18" charset="0"/>
              </a:rPr>
            </a:br>
            <a:r>
              <a:rPr lang="en-US" altLang="en-US" sz="2800">
                <a:solidFill>
                  <a:srgbClr val="663300"/>
                </a:solidFill>
                <a:latin typeface="Times New Roman" panose="02020603050405020304" pitchFamily="18" charset="0"/>
                <a:cs typeface="Times New Roman" panose="02020603050405020304" pitchFamily="18" charset="0"/>
              </a:rPr>
              <a:t>  - Printer driver charts showing capabilities with various </a:t>
            </a:r>
            <a:br>
              <a:rPr lang="en-US" altLang="en-US" sz="2800">
                <a:solidFill>
                  <a:srgbClr val="663300"/>
                </a:solidFill>
                <a:latin typeface="Times New Roman" panose="02020603050405020304" pitchFamily="18" charset="0"/>
                <a:cs typeface="Times New Roman" panose="02020603050405020304" pitchFamily="18" charset="0"/>
              </a:rPr>
            </a:br>
            <a:r>
              <a:rPr lang="en-US" altLang="en-US" sz="2800">
                <a:solidFill>
                  <a:srgbClr val="663300"/>
                </a:solidFill>
                <a:latin typeface="Times New Roman" panose="02020603050405020304" pitchFamily="18" charset="0"/>
                <a:cs typeface="Times New Roman" panose="02020603050405020304" pitchFamily="18" charset="0"/>
              </a:rPr>
              <a:t>    printer brands</a:t>
            </a:r>
            <a:r>
              <a:rPr lang="en-US" altLang="en-US" sz="2800">
                <a:solidFill>
                  <a:srgbClr val="996600"/>
                </a:solidFill>
                <a:latin typeface="Times New Roman" panose="02020603050405020304" pitchFamily="18" charset="0"/>
                <a:cs typeface="Times New Roman" panose="02020603050405020304" pitchFamily="18" charset="0"/>
              </a:rPr>
              <a:t>.</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1114751D-6C56-4008-C8BE-81C35E51BF4A}"/>
              </a:ext>
            </a:extLst>
          </p:cNvPr>
          <p:cNvSpPr>
            <a:spLocks noGrp="1" noChangeArrowheads="1"/>
          </p:cNvSpPr>
          <p:nvPr>
            <p:ph type="title"/>
          </p:nvPr>
        </p:nvSpPr>
        <p:spPr>
          <a:xfrm>
            <a:off x="1524000" y="152400"/>
            <a:ext cx="9144000" cy="6705600"/>
          </a:xfrm>
        </p:spPr>
        <p:txBody>
          <a:bodyPr/>
          <a:lstStyle/>
          <a:p>
            <a:r>
              <a:rPr lang="en-US" altLang="en-US" sz="3200">
                <a:solidFill>
                  <a:schemeClr val="accent1"/>
                </a:solidFill>
                <a:latin typeface="Times New Roman" panose="02020603050405020304" pitchFamily="18" charset="0"/>
                <a:cs typeface="Times New Roman" panose="02020603050405020304" pitchFamily="18" charset="0"/>
              </a:rPr>
              <a:t> </a:t>
            </a:r>
            <a:r>
              <a:rPr lang="en-US" altLang="en-US" sz="3200" u="sng">
                <a:solidFill>
                  <a:schemeClr val="accent1"/>
                </a:solidFill>
                <a:latin typeface="Times New Roman" panose="02020603050405020304" pitchFamily="18" charset="0"/>
                <a:cs typeface="Times New Roman" panose="02020603050405020304" pitchFamily="18" charset="0"/>
              </a:rPr>
              <a:t>- Readme Files</a:t>
            </a:r>
            <a:r>
              <a:rPr lang="en-US" altLang="en-US" sz="3200">
                <a:solidFill>
                  <a:schemeClr val="accent1"/>
                </a:solidFill>
                <a:latin typeface="Times New Roman" panose="02020603050405020304" pitchFamily="18" charset="0"/>
                <a:cs typeface="Times New Roman" panose="02020603050405020304" pitchFamily="18" charset="0"/>
              </a:rPr>
              <a:t>,</a:t>
            </a:r>
            <a:r>
              <a:rPr lang="en-US" altLang="en-US" sz="3200">
                <a:latin typeface="Times New Roman" panose="02020603050405020304" pitchFamily="18" charset="0"/>
                <a:cs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rPr>
              <a:t>are text documents containing important initial information, including installation details or tips, information updated or added after the manual was created, new features in an updated program, revision histories, errors, file descriptions, content of directories, and compatibility requirements. </a:t>
            </a:r>
            <a:br>
              <a:rPr lang="en-US" altLang="en-US" sz="2400">
                <a:latin typeface="Times New Roman" panose="02020603050405020304" pitchFamily="18" charset="0"/>
                <a:cs typeface="Times New Roman" panose="02020603050405020304" pitchFamily="18" charset="0"/>
              </a:rPr>
            </a:br>
            <a:br>
              <a:rPr lang="en-US" altLang="en-US" sz="3200" b="1">
                <a:solidFill>
                  <a:schemeClr val="bg1"/>
                </a:solidFill>
                <a:latin typeface="Times New Roman" panose="02020603050405020304" pitchFamily="18" charset="0"/>
                <a:cs typeface="Times New Roman" panose="02020603050405020304" pitchFamily="18" charset="0"/>
              </a:rPr>
            </a:br>
            <a:r>
              <a:rPr lang="en-US" altLang="en-US" sz="3200" b="1">
                <a:solidFill>
                  <a:schemeClr val="bg1"/>
                </a:solidFill>
                <a:latin typeface="Times New Roman" panose="02020603050405020304" pitchFamily="18" charset="0"/>
                <a:cs typeface="Times New Roman" panose="02020603050405020304" pitchFamily="18" charset="0"/>
              </a:rPr>
              <a:t> </a:t>
            </a:r>
            <a:r>
              <a:rPr lang="en-US" altLang="en-US" sz="3200" u="sng">
                <a:solidFill>
                  <a:schemeClr val="accent1"/>
                </a:solidFill>
                <a:latin typeface="Times New Roman" panose="02020603050405020304" pitchFamily="18" charset="0"/>
                <a:cs typeface="Times New Roman" panose="02020603050405020304" pitchFamily="18" charset="0"/>
              </a:rPr>
              <a:t>- Innovative Forms:</a:t>
            </a:r>
            <a:r>
              <a:rPr lang="en-US" altLang="en-US" sz="3200">
                <a:latin typeface="Times New Roman" panose="02020603050405020304" pitchFamily="18" charset="0"/>
                <a:cs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rPr>
              <a:t>are </a:t>
            </a:r>
            <a:r>
              <a:rPr lang="en-US" altLang="en-US" sz="2400" b="1">
                <a:latin typeface="Times New Roman" panose="02020603050405020304" pitchFamily="18" charset="0"/>
                <a:cs typeface="Times New Roman" panose="02020603050405020304" pitchFamily="18" charset="0"/>
              </a:rPr>
              <a:t>documentation</a:t>
            </a:r>
            <a:r>
              <a:rPr lang="en-US" altLang="en-US" sz="2400">
                <a:latin typeface="Times New Roman" panose="02020603050405020304" pitchFamily="18" charset="0"/>
                <a:cs typeface="Times New Roman" panose="02020603050405020304" pitchFamily="18" charset="0"/>
              </a:rPr>
              <a:t> that are presented in special formats, such as foldouts, posters, and flip-cards. The advantages of special formats like flip-cards are that they improve readability, contain a lot of information, make information more accessible, and use elements like color to help locate information.</a:t>
            </a:r>
            <a:br>
              <a:rPr lang="en-US" altLang="en-US" sz="2400">
                <a:latin typeface="Times New Roman" panose="02020603050405020304" pitchFamily="18" charset="0"/>
                <a:cs typeface="Times New Roman" panose="02020603050405020304" pitchFamily="18" charset="0"/>
              </a:rPr>
            </a:b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a:t>
            </a:r>
            <a:r>
              <a:rPr lang="en-US" altLang="en-US" sz="2800" u="sng">
                <a:solidFill>
                  <a:schemeClr val="accent1"/>
                </a:solidFill>
                <a:latin typeface="Times New Roman" panose="02020603050405020304" pitchFamily="18" charset="0"/>
                <a:cs typeface="Times New Roman" panose="02020603050405020304" pitchFamily="18" charset="0"/>
              </a:rPr>
              <a:t>- Keyboard Templates and Short Forms (job aids)</a:t>
            </a:r>
            <a:r>
              <a:rPr lang="en-US" altLang="en-US" sz="2800" u="sng">
                <a:solidFill>
                  <a:schemeClr val="bg1"/>
                </a:solidFill>
                <a:latin typeface="Times New Roman" panose="02020603050405020304" pitchFamily="18" charset="0"/>
                <a:cs typeface="Times New Roman" panose="02020603050405020304" pitchFamily="18" charset="0"/>
              </a:rPr>
              <a:t>,</a:t>
            </a:r>
            <a:r>
              <a:rPr lang="en-US" altLang="en-US" sz="3200" u="sng">
                <a:solidFill>
                  <a:schemeClr val="bg1"/>
                </a:solidFill>
                <a:latin typeface="Times New Roman" panose="02020603050405020304" pitchFamily="18" charset="0"/>
                <a:cs typeface="Times New Roman" panose="02020603050405020304" pitchFamily="18" charset="0"/>
              </a:rPr>
              <a:t> </a:t>
            </a:r>
            <a:r>
              <a:rPr lang="en-US" altLang="en-US" sz="3200">
                <a:solidFill>
                  <a:schemeClr val="bg1"/>
                </a:solidFill>
                <a:latin typeface="Times New Roman" panose="02020603050405020304" pitchFamily="18" charset="0"/>
                <a:cs typeface="Times New Roman" panose="02020603050405020304" pitchFamily="18" charset="0"/>
              </a:rPr>
              <a:t> </a:t>
            </a:r>
            <a:r>
              <a:rPr lang="en-US" altLang="en-US" sz="2000">
                <a:solidFill>
                  <a:schemeClr val="bg1"/>
                </a:solidFill>
                <a:latin typeface="Times New Roman" panose="02020603050405020304" pitchFamily="18" charset="0"/>
                <a:cs typeface="Times New Roman" panose="02020603050405020304" pitchFamily="18" charset="0"/>
              </a:rPr>
              <a:t>it consist of very brief reminder that attach to key-board. Usually limited  to defining  </a:t>
            </a:r>
            <a:r>
              <a:rPr lang="en-US" altLang="en-US" sz="2000">
                <a:latin typeface="Times New Roman" panose="02020603050405020304" pitchFamily="18" charset="0"/>
                <a:cs typeface="Times New Roman" panose="02020603050405020304" pitchFamily="18" charset="0"/>
              </a:rPr>
              <a:t>keys, they can stick to the keyboard or overlap the keys.</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266" name="Picture 4" descr="1">
            <a:extLst>
              <a:ext uri="{FF2B5EF4-FFF2-40B4-BE49-F238E27FC236}">
                <a16:creationId xmlns:a16="http://schemas.microsoft.com/office/drawing/2014/main" id="{B77572D6-D20C-47AA-B057-13904E85776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1200" y="-228600"/>
            <a:ext cx="8153400" cy="7086600"/>
          </a:xfrm>
          <a:noFill/>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2290" name="Picture 4" descr="2">
            <a:extLst>
              <a:ext uri="{FF2B5EF4-FFF2-40B4-BE49-F238E27FC236}">
                <a16:creationId xmlns:a16="http://schemas.microsoft.com/office/drawing/2014/main" id="{5C54FDBF-6D6B-BC3A-6B27-CAD29CB94E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0"/>
            <a:ext cx="82486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3314" name="Picture 4" descr="3">
            <a:extLst>
              <a:ext uri="{FF2B5EF4-FFF2-40B4-BE49-F238E27FC236}">
                <a16:creationId xmlns:a16="http://schemas.microsoft.com/office/drawing/2014/main" id="{D9EFFD9C-9F2F-085C-C76F-81790CD7D5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5950" y="0"/>
            <a:ext cx="84201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65295AAD-47B3-1569-0613-57F67B6D0FC9}"/>
              </a:ext>
            </a:extLst>
          </p:cNvPr>
          <p:cNvSpPr>
            <a:spLocks noGrp="1" noChangeArrowheads="1"/>
          </p:cNvSpPr>
          <p:nvPr>
            <p:ph type="title"/>
          </p:nvPr>
        </p:nvSpPr>
        <p:spPr/>
        <p:txBody>
          <a:bodyPr/>
          <a:lstStyle/>
          <a:p>
            <a:endParaRPr lang="en-US" altLang="en-US"/>
          </a:p>
        </p:txBody>
      </p:sp>
      <p:pic>
        <p:nvPicPr>
          <p:cNvPr id="14339" name="Picture 4" descr="4">
            <a:extLst>
              <a:ext uri="{FF2B5EF4-FFF2-40B4-BE49-F238E27FC236}">
                <a16:creationId xmlns:a16="http://schemas.microsoft.com/office/drawing/2014/main" id="{F3B1FE76-FFC8-70B4-FA69-A4E6B52DFE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8839" y="0"/>
            <a:ext cx="79343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981200" y="1600200"/>
            <a:ext cx="8001000" cy="4873752"/>
          </a:xfrm>
        </p:spPr>
        <p:txBody>
          <a:bodyPr>
            <a:normAutofit fontScale="92500" lnSpcReduction="20000"/>
          </a:bodyPr>
          <a:lstStyle/>
          <a:p>
            <a:pPr marL="514350" indent="-514350">
              <a:buNone/>
            </a:pPr>
            <a:r>
              <a:rPr lang="en-US" b="1" dirty="0">
                <a:solidFill>
                  <a:srgbClr val="0070C0"/>
                </a:solidFill>
                <a:latin typeface="Arial Rounded MT Bold" pitchFamily="34" charset="0"/>
                <a:cs typeface="Times New Roman" pitchFamily="18" charset="0"/>
              </a:rPr>
              <a:t>3. Encourage user control of Information</a:t>
            </a:r>
          </a:p>
          <a:p>
            <a:pPr marL="514350" indent="-514350" algn="r" rtl="1">
              <a:buNone/>
            </a:pPr>
            <a:r>
              <a:rPr lang="ar-JO" b="1" dirty="0">
                <a:solidFill>
                  <a:srgbClr val="0070C0"/>
                </a:solidFill>
                <a:latin typeface="Arial Rounded MT Bold" pitchFamily="34" charset="0"/>
                <a:cs typeface="Times New Roman" pitchFamily="18" charset="0"/>
              </a:rPr>
              <a:t>3. تشجيع سيطرة المستخدم على المعلومات</a:t>
            </a:r>
            <a:endParaRPr lang="en-US" b="1" dirty="0">
              <a:solidFill>
                <a:srgbClr val="0070C0"/>
              </a:solidFill>
              <a:latin typeface="Arial Rounded MT Bold" pitchFamily="34" charset="0"/>
              <a:cs typeface="Times New Roman" pitchFamily="18" charset="0"/>
            </a:endParaRPr>
          </a:p>
          <a:p>
            <a:pPr marL="514350" indent="-514350" algn="just">
              <a:buFont typeface="Wingdings" pitchFamily="2" charset="2"/>
              <a:buChar char="Ø"/>
            </a:pPr>
            <a:r>
              <a:rPr lang="en-US" sz="1800" dirty="0">
                <a:latin typeface="Arial Rounded MT Bold" pitchFamily="34" charset="0"/>
                <a:cs typeface="Arial" pitchFamily="34" charset="0"/>
              </a:rPr>
              <a:t>This mean the feeling , among software users, that they </a:t>
            </a:r>
            <a:r>
              <a:rPr lang="en-US" sz="1800" dirty="0">
                <a:solidFill>
                  <a:schemeClr val="accent1"/>
                </a:solidFill>
                <a:latin typeface="Arial Rounded MT Bold" pitchFamily="34" charset="0"/>
                <a:cs typeface="Arial" pitchFamily="34" charset="0"/>
              </a:rPr>
              <a:t>decide what the program does for them.</a:t>
            </a:r>
          </a:p>
          <a:p>
            <a:pPr marL="514350" indent="-514350" algn="just" rtl="1">
              <a:buFont typeface="Wingdings" pitchFamily="2" charset="2"/>
              <a:buChar char="Ø"/>
            </a:pPr>
            <a:r>
              <a:rPr lang="ar-JO" sz="1800" dirty="0">
                <a:latin typeface="Arial Rounded MT Bold" pitchFamily="34" charset="0"/>
                <a:cs typeface="Arial" pitchFamily="34" charset="0"/>
              </a:rPr>
              <a:t>وهذا يعني الشعور بين مستخدمي البرنامج بأنهم يقررون ما يفعله البرنامج لهم.</a:t>
            </a:r>
            <a:endParaRPr lang="en-US" sz="1800" dirty="0">
              <a:latin typeface="Arial Rounded MT Bold" pitchFamily="34" charset="0"/>
              <a:cs typeface="Arial" pitchFamily="34" charset="0"/>
            </a:endParaRPr>
          </a:p>
          <a:p>
            <a:pPr marL="514350" indent="-514350" algn="just">
              <a:buFont typeface="Wingdings" pitchFamily="2" charset="2"/>
              <a:buChar char="Ø"/>
            </a:pPr>
            <a:endParaRPr lang="en-US" sz="1800" dirty="0">
              <a:solidFill>
                <a:schemeClr val="accent1"/>
              </a:solidFill>
              <a:latin typeface="Arial Rounded MT Bold" pitchFamily="34" charset="0"/>
              <a:cs typeface="Arial" pitchFamily="34" charset="0"/>
            </a:endParaRPr>
          </a:p>
          <a:p>
            <a:pPr marL="514350" indent="-514350" algn="just">
              <a:buFont typeface="Wingdings" pitchFamily="2" charset="2"/>
              <a:buChar char="Ø"/>
            </a:pPr>
            <a:r>
              <a:rPr lang="en-US" sz="1800" dirty="0">
                <a:latin typeface="Arial Rounded MT Bold" pitchFamily="34" charset="0"/>
                <a:cs typeface="Arial" pitchFamily="34" charset="0"/>
              </a:rPr>
              <a:t>So, the manual should show users how to make key decisions, supply key information, or determine key program outputs.</a:t>
            </a:r>
          </a:p>
          <a:p>
            <a:pPr marL="514350" indent="-514350" algn="just" rtl="1">
              <a:buFont typeface="Wingdings" pitchFamily="2" charset="2"/>
              <a:buChar char="Ø"/>
            </a:pPr>
            <a:r>
              <a:rPr lang="ar-JO" sz="1800" dirty="0">
                <a:latin typeface="Arial Rounded MT Bold" pitchFamily="34" charset="0"/>
                <a:cs typeface="Arial" pitchFamily="34" charset="0"/>
              </a:rPr>
              <a:t>لذلك، يجب أن يوضح الدليل للمستخدمين كيفية اتخاذ القرارات الرئيسية، أو توفير المعلومات الأساسية، أو تحديد مخرجات البرنامج الرئيسية.</a:t>
            </a:r>
            <a:endParaRPr lang="en-US" sz="1800" dirty="0">
              <a:latin typeface="Arial Rounded MT Bold" pitchFamily="34" charset="0"/>
              <a:cs typeface="Arial" pitchFamily="34" charset="0"/>
            </a:endParaRPr>
          </a:p>
          <a:p>
            <a:pPr marL="514350" indent="-514350" algn="just">
              <a:buFont typeface="Wingdings" pitchFamily="2" charset="2"/>
              <a:buChar char="Ø"/>
            </a:pPr>
            <a:endParaRPr lang="en-US" sz="1800" dirty="0">
              <a:latin typeface="Arial Rounded MT Bold" pitchFamily="34" charset="0"/>
              <a:cs typeface="Arial" pitchFamily="34" charset="0"/>
            </a:endParaRPr>
          </a:p>
          <a:p>
            <a:pPr marL="514350" indent="-514350" algn="just">
              <a:buFont typeface="Wingdings" pitchFamily="2" charset="2"/>
              <a:buChar char="Ø"/>
            </a:pPr>
            <a:r>
              <a:rPr lang="en-US" sz="1800" dirty="0">
                <a:solidFill>
                  <a:schemeClr val="accent1"/>
                </a:solidFill>
                <a:latin typeface="Arial Rounded MT Bold" pitchFamily="34" charset="0"/>
                <a:cs typeface="Arial" pitchFamily="34" charset="0"/>
              </a:rPr>
              <a:t>Cross references </a:t>
            </a:r>
            <a:r>
              <a:rPr lang="en-US" sz="1800" dirty="0">
                <a:latin typeface="Arial Rounded MT Bold" pitchFamily="34" charset="0"/>
                <a:cs typeface="Arial" pitchFamily="34" charset="0"/>
              </a:rPr>
              <a:t>in manual and </a:t>
            </a:r>
            <a:r>
              <a:rPr lang="en-US" sz="1800" dirty="0">
                <a:solidFill>
                  <a:schemeClr val="accent1"/>
                </a:solidFill>
                <a:latin typeface="Arial Rounded MT Bold" pitchFamily="34" charset="0"/>
                <a:cs typeface="Arial" pitchFamily="34" charset="0"/>
              </a:rPr>
              <a:t>hypertext links </a:t>
            </a:r>
            <a:r>
              <a:rPr lang="en-US" sz="1800" dirty="0">
                <a:latin typeface="Arial Rounded MT Bold" pitchFamily="34" charset="0"/>
                <a:cs typeface="Arial" pitchFamily="34" charset="0"/>
              </a:rPr>
              <a:t>in online system can help maintain the user’s sense of control over the documentation , because these document design elements allow users  to </a:t>
            </a:r>
            <a:r>
              <a:rPr lang="en-US" sz="1800" dirty="0">
                <a:solidFill>
                  <a:schemeClr val="accent1"/>
                </a:solidFill>
                <a:latin typeface="Arial Rounded MT Bold" pitchFamily="34" charset="0"/>
                <a:cs typeface="Arial" pitchFamily="34" charset="0"/>
              </a:rPr>
              <a:t>choose where they go for additional information </a:t>
            </a:r>
            <a:r>
              <a:rPr lang="en-US" sz="1800" dirty="0">
                <a:latin typeface="Arial Rounded MT Bold" pitchFamily="34" charset="0"/>
                <a:cs typeface="Arial" pitchFamily="34" charset="0"/>
              </a:rPr>
              <a:t>,or where to </a:t>
            </a:r>
            <a:r>
              <a:rPr lang="en-US" sz="1800" dirty="0">
                <a:solidFill>
                  <a:schemeClr val="accent1"/>
                </a:solidFill>
                <a:latin typeface="Arial Rounded MT Bold" pitchFamily="34" charset="0"/>
                <a:cs typeface="Arial" pitchFamily="34" charset="0"/>
              </a:rPr>
              <a:t>proceed after  they have finished a section.</a:t>
            </a:r>
          </a:p>
          <a:p>
            <a:pPr marL="514350" indent="-514350" algn="just" rtl="1">
              <a:buFont typeface="Wingdings" pitchFamily="2" charset="2"/>
              <a:buChar char="Ø"/>
            </a:pPr>
            <a:r>
              <a:rPr lang="ar-JO" sz="1800" dirty="0">
                <a:latin typeface="Arial Rounded MT Bold" pitchFamily="34" charset="0"/>
                <a:cs typeface="Arial" pitchFamily="34" charset="0"/>
              </a:rPr>
              <a:t>يمكن أن تساعد المراجع التبادلية في الروابط اليدوية والنص التشعبي في النظام عبر الإنترنت في الحفاظ على إحساس المستخدم بالتحكم في الوثائق، لأن عناصر تصميم المستند هذه تسمح للمستخدمين باختيار المكان الذي يذهبون إليه للحصول على معلومات إضافية، أو مكان المتابعة بعد الانتهاء من القسم.</a:t>
            </a:r>
            <a:endParaRPr lang="en-US" sz="1800" dirty="0">
              <a:latin typeface="Arial Rounded MT Bold" pitchFamily="34" charset="0"/>
              <a:cs typeface="Arial" pitchFamily="34" charset="0"/>
            </a:endParaRPr>
          </a:p>
        </p:txBody>
      </p:sp>
      <p:sp>
        <p:nvSpPr>
          <p:cNvPr id="4" name="Slide Number Placeholder 3"/>
          <p:cNvSpPr>
            <a:spLocks noGrp="1"/>
          </p:cNvSpPr>
          <p:nvPr>
            <p:ph type="sldNum" sz="quarter" idx="15"/>
          </p:nvPr>
        </p:nvSpPr>
        <p:spPr/>
        <p:txBody>
          <a:bodyPr/>
          <a:lstStyle/>
          <a:p>
            <a:pPr rtl="0"/>
            <a:fld id="{B6F15528-21DE-4FAA-801E-634DDDAF4B2B}" type="slidenum">
              <a:rPr lang="en-US">
                <a:latin typeface="Century Schoolbook"/>
              </a:rPr>
              <a:pPr rtl="0"/>
              <a:t>11</a:t>
            </a:fld>
            <a:endParaRPr lang="en-US">
              <a:latin typeface="Century Schoolbook"/>
            </a:endParaRPr>
          </a:p>
        </p:txBody>
      </p:sp>
      <p:sp>
        <p:nvSpPr>
          <p:cNvPr id="8" name="Title 1">
            <a:extLst>
              <a:ext uri="{FF2B5EF4-FFF2-40B4-BE49-F238E27FC236}">
                <a16:creationId xmlns:a16="http://schemas.microsoft.com/office/drawing/2014/main" id="{009C836D-E67E-D94F-ED95-056E49DE75E3}"/>
              </a:ext>
            </a:extLst>
          </p:cNvPr>
          <p:cNvSpPr>
            <a:spLocks noGrp="1"/>
          </p:cNvSpPr>
          <p:nvPr>
            <p:ph type="title"/>
          </p:nvPr>
        </p:nvSpPr>
        <p:spPr>
          <a:xfrm>
            <a:off x="609600" y="274638"/>
            <a:ext cx="9956800" cy="1143000"/>
          </a:xfrm>
        </p:spPr>
        <p:txBody>
          <a:bodyPr>
            <a:normAutofit/>
          </a:bodyPr>
          <a:lstStyle/>
          <a:p>
            <a:pPr lvl="1" algn="ctr" rtl="0">
              <a:spcBef>
                <a:spcPct val="0"/>
              </a:spcBef>
            </a:pPr>
            <a:r>
              <a:rPr lang="en-US" sz="3200" dirty="0">
                <a:solidFill>
                  <a:schemeClr val="accent1"/>
                </a:solidFill>
                <a:latin typeface="Arial Rounded MT Bold" pitchFamily="34" charset="0"/>
              </a:rPr>
              <a:t>Guidelines for Successful Software Manual</a:t>
            </a:r>
            <a:br>
              <a:rPr lang="en-US" sz="3200" dirty="0">
                <a:solidFill>
                  <a:schemeClr val="accent1"/>
                </a:solidFill>
                <a:latin typeface="Arial Rounded MT Bold" pitchFamily="34" charset="0"/>
              </a:rPr>
            </a:br>
            <a:r>
              <a:rPr lang="ar-JO" sz="3200" dirty="0">
                <a:solidFill>
                  <a:schemeClr val="accent1"/>
                </a:solidFill>
                <a:latin typeface="Arial Rounded MT Bold" pitchFamily="34" charset="0"/>
              </a:rPr>
              <a:t>المبادئ التوجيهية لدليل البرمجيات الناجحة</a:t>
            </a:r>
            <a:endParaRPr lang="en-US" sz="2800" dirty="0">
              <a:solidFill>
                <a:schemeClr val="accent1"/>
              </a:solidFill>
              <a:latin typeface="Arial Rounded MT Bold" pitchFamily="34" charset="0"/>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488AD694-B22C-27BF-0798-AA785EDB28F6}"/>
              </a:ext>
            </a:extLst>
          </p:cNvPr>
          <p:cNvSpPr>
            <a:spLocks noGrp="1" noChangeArrowheads="1"/>
          </p:cNvSpPr>
          <p:nvPr>
            <p:ph type="title"/>
          </p:nvPr>
        </p:nvSpPr>
        <p:spPr/>
        <p:txBody>
          <a:bodyPr/>
          <a:lstStyle/>
          <a:p>
            <a:endParaRPr lang="en-US" altLang="en-US"/>
          </a:p>
        </p:txBody>
      </p:sp>
      <p:pic>
        <p:nvPicPr>
          <p:cNvPr id="15363" name="Picture 4" descr="5">
            <a:extLst>
              <a:ext uri="{FF2B5EF4-FFF2-40B4-BE49-F238E27FC236}">
                <a16:creationId xmlns:a16="http://schemas.microsoft.com/office/drawing/2014/main" id="{16DA9CEA-7798-611E-65F6-04A25E94B4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50" y="0"/>
            <a:ext cx="8572500" cy="670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386" name="Picture 4" descr="6">
            <a:extLst>
              <a:ext uri="{FF2B5EF4-FFF2-40B4-BE49-F238E27FC236}">
                <a16:creationId xmlns:a16="http://schemas.microsoft.com/office/drawing/2014/main" id="{0C5EE570-3BA0-C5EF-6515-B05BE8A41A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0"/>
            <a:ext cx="77724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874812EB-5A6E-0805-1278-BE1CC577C870}"/>
              </a:ext>
            </a:extLst>
          </p:cNvPr>
          <p:cNvSpPr>
            <a:spLocks noGrp="1" noChangeArrowheads="1"/>
          </p:cNvSpPr>
          <p:nvPr>
            <p:ph type="title"/>
          </p:nvPr>
        </p:nvSpPr>
        <p:spPr>
          <a:xfrm>
            <a:off x="1524000" y="152400"/>
            <a:ext cx="9144000" cy="6705600"/>
          </a:xfrm>
        </p:spPr>
        <p:txBody>
          <a:bodyPr/>
          <a:lstStyle/>
          <a:p>
            <a:r>
              <a:rPr lang="en-US" altLang="en-US" sz="3200" b="1">
                <a:latin typeface="Times New Roman" panose="02020603050405020304" pitchFamily="18" charset="0"/>
                <a:cs typeface="Times New Roman" panose="02020603050405020304" pitchFamily="18" charset="0"/>
              </a:rPr>
              <a:t>   </a:t>
            </a:r>
            <a:r>
              <a:rPr lang="en-US" altLang="en-US" sz="3600" b="1">
                <a:solidFill>
                  <a:srgbClr val="9900CC"/>
                </a:solidFill>
                <a:latin typeface="Times New Roman" panose="02020603050405020304" pitchFamily="18" charset="0"/>
                <a:cs typeface="Times New Roman" panose="02020603050405020304" pitchFamily="18" charset="0"/>
              </a:rPr>
              <a:t>2- Decide What to Include</a:t>
            </a:r>
            <a:r>
              <a:rPr lang="en-US" altLang="en-US" sz="4000" b="1">
                <a:solidFill>
                  <a:srgbClr val="9900CC"/>
                </a:solidFill>
                <a:latin typeface="Times New Roman" panose="02020603050405020304" pitchFamily="18" charset="0"/>
                <a:cs typeface="Times New Roman" panose="02020603050405020304" pitchFamily="18" charset="0"/>
              </a:rPr>
              <a:t>:</a:t>
            </a:r>
            <a:br>
              <a:rPr lang="en-US" altLang="en-US" sz="3600" b="1">
                <a:solidFill>
                  <a:srgbClr val="9900CC"/>
                </a:solidFill>
                <a:latin typeface="Times New Roman" panose="02020603050405020304" pitchFamily="18" charset="0"/>
                <a:cs typeface="Times New Roman" panose="02020603050405020304" pitchFamily="18" charset="0"/>
              </a:rPr>
            </a:br>
            <a:r>
              <a:rPr lang="en-US" altLang="en-US" sz="3600" b="1">
                <a:solidFill>
                  <a:srgbClr val="9900CC"/>
                </a:solidFill>
                <a:latin typeface="Times New Roman" panose="02020603050405020304" pitchFamily="18" charset="0"/>
                <a:cs typeface="Times New Roman" panose="02020603050405020304" pitchFamily="18" charset="0"/>
              </a:rPr>
              <a:t>  </a:t>
            </a:r>
            <a:r>
              <a:rPr lang="en-US" altLang="en-US" sz="2800" u="sng">
                <a:solidFill>
                  <a:schemeClr val="accent2"/>
                </a:solidFill>
                <a:latin typeface="Times New Roman" panose="02020603050405020304" pitchFamily="18" charset="0"/>
                <a:cs typeface="Times New Roman" panose="02020603050405020304" pitchFamily="18" charset="0"/>
              </a:rPr>
              <a:t>a- Commands</a:t>
            </a:r>
            <a:r>
              <a:rPr lang="en-US" altLang="en-US" sz="3200" u="sng">
                <a:solidFill>
                  <a:schemeClr val="accent2"/>
                </a:solidFill>
                <a:latin typeface="Times New Roman" panose="02020603050405020304" pitchFamily="18" charset="0"/>
                <a:cs typeface="Times New Roman" panose="02020603050405020304" pitchFamily="18" charset="0"/>
              </a:rPr>
              <a:t>,</a:t>
            </a:r>
            <a:r>
              <a:rPr lang="en-US" altLang="en-US" sz="3200">
                <a:solidFill>
                  <a:srgbClr val="FF9900"/>
                </a:solidFill>
                <a:latin typeface="Times New Roman" panose="02020603050405020304" pitchFamily="18" charset="0"/>
                <a:cs typeface="Times New Roman" panose="02020603050405020304" pitchFamily="18" charset="0"/>
              </a:rPr>
              <a:t> </a:t>
            </a:r>
            <a:r>
              <a:rPr lang="en-US" altLang="en-US" sz="2000">
                <a:solidFill>
                  <a:schemeClr val="bg1"/>
                </a:solidFill>
                <a:latin typeface="Times New Roman" panose="02020603050405020304" pitchFamily="18" charset="0"/>
                <a:cs typeface="Times New Roman" panose="02020603050405020304" pitchFamily="18" charset="0"/>
              </a:rPr>
              <a:t>Commands</a:t>
            </a:r>
            <a:r>
              <a:rPr lang="en-US" altLang="en-US" sz="2000">
                <a:latin typeface="Times New Roman" panose="02020603050405020304" pitchFamily="18" charset="0"/>
                <a:cs typeface="Times New Roman" panose="02020603050405020304" pitchFamily="18" charset="0"/>
              </a:rPr>
              <a:t> are the instructions used to work with a </a:t>
            </a:r>
            <a:br>
              <a:rPr lang="en-US" altLang="en-US" sz="2000">
                <a:latin typeface="Times New Roman" panose="02020603050405020304" pitchFamily="18" charset="0"/>
                <a:cs typeface="Times New Roman" panose="02020603050405020304" pitchFamily="18" charset="0"/>
              </a:rPr>
            </a:br>
            <a:r>
              <a:rPr lang="en-US" altLang="en-US" sz="2000">
                <a:latin typeface="Times New Roman" panose="02020603050405020304" pitchFamily="18" charset="0"/>
                <a:cs typeface="Times New Roman" panose="02020603050405020304" pitchFamily="18" charset="0"/>
              </a:rPr>
              <a:t>   program. These include meanings of special function groups, explanations of set  </a:t>
            </a:r>
            <a:br>
              <a:rPr lang="en-US" altLang="en-US" sz="2000">
                <a:latin typeface="Times New Roman" panose="02020603050405020304" pitchFamily="18" charset="0"/>
                <a:cs typeface="Times New Roman" panose="02020603050405020304" pitchFamily="18" charset="0"/>
              </a:rPr>
            </a:br>
            <a:r>
              <a:rPr lang="en-US" altLang="en-US" sz="2000">
                <a:latin typeface="Times New Roman" panose="02020603050405020304" pitchFamily="18" charset="0"/>
                <a:cs typeface="Times New Roman" panose="02020603050405020304" pitchFamily="18" charset="0"/>
              </a:rPr>
              <a:t>   commands, definitions of format commands, instructions for using utilities, </a:t>
            </a:r>
            <a:br>
              <a:rPr lang="en-US" altLang="en-US" sz="2000">
                <a:latin typeface="Times New Roman" panose="02020603050405020304" pitchFamily="18" charset="0"/>
                <a:cs typeface="Times New Roman" panose="02020603050405020304" pitchFamily="18" charset="0"/>
              </a:rPr>
            </a:br>
            <a:r>
              <a:rPr lang="en-US" altLang="en-US" sz="2000">
                <a:latin typeface="Times New Roman" panose="02020603050405020304" pitchFamily="18" charset="0"/>
                <a:cs typeface="Times New Roman" panose="02020603050405020304" pitchFamily="18" charset="0"/>
              </a:rPr>
              <a:t>   explanations of toolbars, and definitions  of macros.</a:t>
            </a:r>
            <a:br>
              <a:rPr lang="en-US" altLang="en-US" sz="2000">
                <a:latin typeface="Times New Roman" panose="02020603050405020304" pitchFamily="18" charset="0"/>
                <a:cs typeface="Times New Roman" panose="02020603050405020304" pitchFamily="18" charset="0"/>
              </a:rPr>
            </a:br>
            <a:br>
              <a:rPr lang="en-US" altLang="en-US" sz="2000">
                <a:latin typeface="Times New Roman" panose="02020603050405020304" pitchFamily="18" charset="0"/>
                <a:cs typeface="Times New Roman" panose="02020603050405020304" pitchFamily="18" charset="0"/>
              </a:rPr>
            </a:br>
            <a:r>
              <a:rPr lang="en-US" altLang="en-US" sz="2000">
                <a:latin typeface="Times New Roman" panose="02020603050405020304" pitchFamily="18" charset="0"/>
                <a:cs typeface="Times New Roman" panose="02020603050405020304" pitchFamily="18" charset="0"/>
              </a:rPr>
              <a:t>    </a:t>
            </a:r>
            <a:r>
              <a:rPr lang="en-US" altLang="en-US" sz="2800" u="sng">
                <a:solidFill>
                  <a:schemeClr val="accent2"/>
                </a:solidFill>
                <a:latin typeface="Times New Roman" panose="02020603050405020304" pitchFamily="18" charset="0"/>
                <a:cs typeface="Times New Roman" panose="02020603050405020304" pitchFamily="18" charset="0"/>
              </a:rPr>
              <a:t>b- Interface Elements, </a:t>
            </a:r>
            <a:r>
              <a:rPr lang="en-US" altLang="en-US" sz="2000">
                <a:latin typeface="Times New Roman" panose="02020603050405020304" pitchFamily="18" charset="0"/>
                <a:cs typeface="Times New Roman" panose="02020603050405020304" pitchFamily="18" charset="0"/>
              </a:rPr>
              <a:t>It refers to the part of screen or command line that the user sees and has to read and manipulate in order to put the program to work. </a:t>
            </a:r>
            <a:br>
              <a:rPr lang="en-US" altLang="en-US" sz="2000">
                <a:latin typeface="Times New Roman" panose="02020603050405020304" pitchFamily="18" charset="0"/>
                <a:cs typeface="Times New Roman" panose="02020603050405020304" pitchFamily="18" charset="0"/>
              </a:rPr>
            </a:br>
            <a:r>
              <a:rPr lang="en-US" altLang="en-US" sz="2000">
                <a:latin typeface="Times New Roman" panose="02020603050405020304" pitchFamily="18" charset="0"/>
                <a:cs typeface="Times New Roman" panose="02020603050405020304" pitchFamily="18" charset="0"/>
              </a:rPr>
              <a:t>  </a:t>
            </a:r>
            <a:br>
              <a:rPr lang="en-US" altLang="en-US" sz="2000">
                <a:latin typeface="Times New Roman" panose="02020603050405020304" pitchFamily="18" charset="0"/>
                <a:cs typeface="Times New Roman" panose="02020603050405020304" pitchFamily="18" charset="0"/>
              </a:rPr>
            </a:br>
            <a:r>
              <a:rPr lang="en-US" altLang="en-US" sz="2000">
                <a:latin typeface="Times New Roman" panose="02020603050405020304" pitchFamily="18" charset="0"/>
                <a:cs typeface="Times New Roman" panose="02020603050405020304" pitchFamily="18" charset="0"/>
              </a:rPr>
              <a:t>   Information about interface elements would include the </a:t>
            </a:r>
            <a:r>
              <a:rPr lang="en-US" altLang="en-US" sz="2000" b="1">
                <a:latin typeface="Times New Roman" panose="02020603050405020304" pitchFamily="18" charset="0"/>
                <a:cs typeface="Times New Roman" panose="02020603050405020304" pitchFamily="18" charset="0"/>
              </a:rPr>
              <a:t>following</a:t>
            </a:r>
            <a:r>
              <a:rPr lang="en-US" altLang="en-US" sz="2000">
                <a:latin typeface="Times New Roman" panose="02020603050405020304" pitchFamily="18" charset="0"/>
                <a:cs typeface="Times New Roman" panose="02020603050405020304" pitchFamily="18" charset="0"/>
              </a:rPr>
              <a:t>: explanations of </a:t>
            </a:r>
            <a:br>
              <a:rPr lang="en-US" altLang="en-US" sz="2000">
                <a:latin typeface="Times New Roman" panose="02020603050405020304" pitchFamily="18" charset="0"/>
                <a:cs typeface="Times New Roman" panose="02020603050405020304" pitchFamily="18" charset="0"/>
              </a:rPr>
            </a:br>
            <a:r>
              <a:rPr lang="en-US" altLang="en-US" sz="2000">
                <a:latin typeface="Times New Roman" panose="02020603050405020304" pitchFamily="18" charset="0"/>
                <a:cs typeface="Times New Roman" panose="02020603050405020304" pitchFamily="18" charset="0"/>
              </a:rPr>
              <a:t>   menus, definitions of keys, labels of screen regions, and explanations of rulers.</a:t>
            </a:r>
            <a:br>
              <a:rPr lang="en-US" altLang="en-US" sz="2000">
                <a:latin typeface="Times New Roman" panose="02020603050405020304" pitchFamily="18" charset="0"/>
                <a:cs typeface="Times New Roman" panose="02020603050405020304" pitchFamily="18" charset="0"/>
              </a:rPr>
            </a:br>
            <a:br>
              <a:rPr lang="en-US" altLang="en-US" sz="2000">
                <a:latin typeface="Times New Roman" panose="02020603050405020304" pitchFamily="18" charset="0"/>
                <a:cs typeface="Times New Roman" panose="02020603050405020304" pitchFamily="18" charset="0"/>
              </a:rPr>
            </a:br>
            <a:r>
              <a:rPr lang="en-US" altLang="en-US" sz="2000">
                <a:latin typeface="Times New Roman" panose="02020603050405020304" pitchFamily="18" charset="0"/>
                <a:cs typeface="Times New Roman" panose="02020603050405020304" pitchFamily="18" charset="0"/>
              </a:rPr>
              <a:t>   </a:t>
            </a:r>
            <a:r>
              <a:rPr lang="en-US" altLang="en-US" sz="2800" u="sng">
                <a:solidFill>
                  <a:schemeClr val="accent2"/>
                </a:solidFill>
                <a:latin typeface="Times New Roman" panose="02020603050405020304" pitchFamily="18" charset="0"/>
                <a:cs typeface="Times New Roman" panose="02020603050405020304" pitchFamily="18" charset="0"/>
              </a:rPr>
              <a:t>c- Definition of Terms </a:t>
            </a:r>
            <a:r>
              <a:rPr lang="en-US" altLang="en-US" sz="2400">
                <a:latin typeface="Times New Roman" panose="02020603050405020304" pitchFamily="18" charset="0"/>
                <a:cs typeface="Times New Roman" panose="02020603050405020304" pitchFamily="18" charset="0"/>
              </a:rPr>
              <a:t>(</a:t>
            </a:r>
            <a:r>
              <a:rPr lang="en-US" altLang="en-US" sz="2000">
                <a:latin typeface="Times New Roman" panose="02020603050405020304" pitchFamily="18" charset="0"/>
                <a:cs typeface="Times New Roman" panose="02020603050405020304" pitchFamily="18" charset="0"/>
              </a:rPr>
              <a:t>glossary),  Glossary defines terms used in the manual. Glossaries may defines terms that relate to the software itself or to the subject </a:t>
            </a:r>
            <a:br>
              <a:rPr lang="en-US" altLang="en-US" sz="2000">
                <a:latin typeface="Times New Roman" panose="02020603050405020304" pitchFamily="18" charset="0"/>
                <a:cs typeface="Times New Roman" panose="02020603050405020304" pitchFamily="18" charset="0"/>
              </a:rPr>
            </a:br>
            <a:r>
              <a:rPr lang="en-US" altLang="en-US" sz="2000">
                <a:latin typeface="Times New Roman" panose="02020603050405020304" pitchFamily="18" charset="0"/>
                <a:cs typeface="Times New Roman" panose="02020603050405020304" pitchFamily="18" charset="0"/>
              </a:rPr>
              <a:t>   addressed by the software. </a:t>
            </a:r>
            <a:r>
              <a:rPr lang="en-US" altLang="en-US" sz="2000">
                <a:solidFill>
                  <a:srgbClr val="996600"/>
                </a:solidFill>
                <a:latin typeface="Times New Roman" panose="02020603050405020304" pitchFamily="18" charset="0"/>
                <a:cs typeface="Times New Roman" panose="02020603050405020304" pitchFamily="18" charset="0"/>
              </a:rPr>
              <a:t>concept that relate to the software</a:t>
            </a:r>
            <a:r>
              <a:rPr lang="en-US" altLang="en-US" sz="2000">
                <a:latin typeface="Times New Roman" panose="02020603050405020304" pitchFamily="18" charset="0"/>
                <a:cs typeface="Times New Roman" panose="02020603050405020304" pitchFamily="18" charset="0"/>
              </a:rPr>
              <a:t> such as </a:t>
            </a:r>
            <a:r>
              <a:rPr lang="en-US" altLang="en-US" sz="2000" i="1">
                <a:solidFill>
                  <a:schemeClr val="accent1"/>
                </a:solidFill>
                <a:latin typeface="Times New Roman" panose="02020603050405020304" pitchFamily="18" charset="0"/>
                <a:cs typeface="Times New Roman" panose="02020603050405020304" pitchFamily="18" charset="0"/>
              </a:rPr>
              <a:t>shell</a:t>
            </a:r>
            <a:r>
              <a:rPr lang="en-US" altLang="en-US" sz="2000">
                <a:solidFill>
                  <a:schemeClr val="accent1"/>
                </a:solidFill>
                <a:latin typeface="Times New Roman" panose="02020603050405020304" pitchFamily="18" charset="0"/>
                <a:cs typeface="Times New Roman" panose="02020603050405020304" pitchFamily="18" charset="0"/>
              </a:rPr>
              <a:t>, </a:t>
            </a:r>
            <a:r>
              <a:rPr lang="en-US" altLang="en-US" sz="2000" i="1">
                <a:solidFill>
                  <a:schemeClr val="accent1"/>
                </a:solidFill>
                <a:latin typeface="Times New Roman" panose="02020603050405020304" pitchFamily="18" charset="0"/>
                <a:cs typeface="Times New Roman" panose="02020603050405020304" pitchFamily="18" charset="0"/>
              </a:rPr>
              <a:t>masks</a:t>
            </a:r>
            <a:r>
              <a:rPr lang="en-US" altLang="en-US" sz="2000">
                <a:latin typeface="Times New Roman" panose="02020603050405020304" pitchFamily="18" charset="0"/>
                <a:cs typeface="Times New Roman" panose="02020603050405020304" pitchFamily="18" charset="0"/>
              </a:rPr>
              <a:t> and </a:t>
            </a:r>
            <a:br>
              <a:rPr lang="en-US" altLang="en-US" sz="2000">
                <a:latin typeface="Times New Roman" panose="02020603050405020304" pitchFamily="18" charset="0"/>
                <a:cs typeface="Times New Roman" panose="02020603050405020304" pitchFamily="18" charset="0"/>
              </a:rPr>
            </a:br>
            <a:r>
              <a:rPr lang="en-US" altLang="en-US" sz="2000">
                <a:latin typeface="Times New Roman" panose="02020603050405020304" pitchFamily="18" charset="0"/>
                <a:cs typeface="Times New Roman" panose="02020603050405020304" pitchFamily="18" charset="0"/>
              </a:rPr>
              <a:t>   </a:t>
            </a:r>
            <a:r>
              <a:rPr lang="en-US" altLang="en-US" sz="2000">
                <a:solidFill>
                  <a:srgbClr val="996600"/>
                </a:solidFill>
                <a:latin typeface="Times New Roman" panose="02020603050405020304" pitchFamily="18" charset="0"/>
                <a:cs typeface="Times New Roman" panose="02020603050405020304" pitchFamily="18" charset="0"/>
              </a:rPr>
              <a:t>terms relating to the subject</a:t>
            </a:r>
            <a:r>
              <a:rPr lang="en-US" altLang="en-US" sz="2000">
                <a:latin typeface="Times New Roman" panose="02020603050405020304" pitchFamily="18" charset="0"/>
                <a:cs typeface="Times New Roman" panose="02020603050405020304" pitchFamily="18" charset="0"/>
              </a:rPr>
              <a:t>  matter such as </a:t>
            </a:r>
            <a:r>
              <a:rPr lang="en-US" altLang="en-US" sz="2000">
                <a:solidFill>
                  <a:schemeClr val="bg1"/>
                </a:solidFill>
                <a:latin typeface="Times New Roman" panose="02020603050405020304" pitchFamily="18" charset="0"/>
                <a:cs typeface="Times New Roman" panose="02020603050405020304" pitchFamily="18" charset="0"/>
              </a:rPr>
              <a:t>general ledger.</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5BD657EB-F9BE-86CD-B9CA-A0D8F3B9943E}"/>
              </a:ext>
            </a:extLst>
          </p:cNvPr>
          <p:cNvSpPr>
            <a:spLocks noGrp="1" noChangeArrowheads="1"/>
          </p:cNvSpPr>
          <p:nvPr>
            <p:ph type="title"/>
          </p:nvPr>
        </p:nvSpPr>
        <p:spPr>
          <a:xfrm>
            <a:off x="1524000" y="152400"/>
            <a:ext cx="9144000" cy="6705600"/>
          </a:xfrm>
        </p:spPr>
        <p:txBody>
          <a:bodyPr/>
          <a:lstStyle/>
          <a:p>
            <a:r>
              <a:rPr lang="en-US" altLang="en-US" sz="3600" b="1">
                <a:latin typeface="Times New Roman" panose="02020603050405020304" pitchFamily="18" charset="0"/>
                <a:cs typeface="Times New Roman" panose="02020603050405020304" pitchFamily="18" charset="0"/>
              </a:rPr>
              <a:t>  </a:t>
            </a:r>
            <a:r>
              <a:rPr lang="en-US" altLang="en-US" sz="3200" b="1">
                <a:latin typeface="Times New Roman" panose="02020603050405020304" pitchFamily="18" charset="0"/>
                <a:cs typeface="Times New Roman" panose="02020603050405020304" pitchFamily="18" charset="0"/>
              </a:rPr>
              <a:t>What to Include in A Single Reference Entry?</a:t>
            </a:r>
            <a:r>
              <a:rPr lang="en-US" altLang="en-US" sz="3600" b="1">
                <a:latin typeface="Times New Roman" panose="02020603050405020304" pitchFamily="18" charset="0"/>
                <a:cs typeface="Times New Roman" panose="02020603050405020304" pitchFamily="18" charset="0"/>
              </a:rPr>
              <a:t> </a:t>
            </a:r>
            <a:br>
              <a:rPr lang="en-US" altLang="en-US" sz="3600" b="1">
                <a:latin typeface="Times New Roman" panose="02020603050405020304" pitchFamily="18" charset="0"/>
                <a:cs typeface="Times New Roman" panose="02020603050405020304" pitchFamily="18" charset="0"/>
              </a:rPr>
            </a:br>
            <a:r>
              <a:rPr lang="en-US" altLang="en-US" sz="3600" b="1">
                <a:latin typeface="Times New Roman" panose="02020603050405020304" pitchFamily="18" charset="0"/>
                <a:cs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rPr>
              <a:t>When developing reference </a:t>
            </a:r>
            <a:r>
              <a:rPr lang="en-US" altLang="en-US" sz="2400" b="1">
                <a:latin typeface="Times New Roman" panose="02020603050405020304" pitchFamily="18" charset="0"/>
                <a:cs typeface="Times New Roman" panose="02020603050405020304" pitchFamily="18" charset="0"/>
              </a:rPr>
              <a:t>documentation</a:t>
            </a:r>
            <a:r>
              <a:rPr lang="en-US" altLang="en-US" sz="2400">
                <a:latin typeface="Times New Roman" panose="02020603050405020304" pitchFamily="18" charset="0"/>
                <a:cs typeface="Times New Roman" panose="02020603050405020304" pitchFamily="18" charset="0"/>
              </a:rPr>
              <a:t>, writers should also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consider the content to include in each reference entry. </a:t>
            </a:r>
            <a:br>
              <a:rPr lang="en-US" altLang="en-US" sz="2400">
                <a:latin typeface="Times New Roman" panose="02020603050405020304" pitchFamily="18" charset="0"/>
                <a:cs typeface="Times New Roman" panose="02020603050405020304" pitchFamily="18" charset="0"/>
              </a:rPr>
            </a:b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They may include: </a:t>
            </a:r>
            <a:br>
              <a:rPr lang="en-US" altLang="en-US" sz="2400">
                <a:latin typeface="Times New Roman" panose="02020603050405020304" pitchFamily="18" charset="0"/>
                <a:cs typeface="Times New Roman" panose="02020603050405020304" pitchFamily="18" charset="0"/>
              </a:rPr>
            </a:b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 </a:t>
            </a:r>
            <a:r>
              <a:rPr lang="en-US" altLang="en-US" sz="2400">
                <a:solidFill>
                  <a:schemeClr val="accent1"/>
                </a:solidFill>
                <a:latin typeface="Times New Roman" panose="02020603050405020304" pitchFamily="18" charset="0"/>
                <a:cs typeface="Times New Roman" panose="02020603050405020304" pitchFamily="18" charset="0"/>
              </a:rPr>
              <a:t>Conceptual Information</a:t>
            </a:r>
            <a:r>
              <a:rPr lang="en-US" altLang="en-US" sz="2400">
                <a:latin typeface="Times New Roman" panose="02020603050405020304" pitchFamily="18" charset="0"/>
                <a:cs typeface="Times New Roman" panose="02020603050405020304" pitchFamily="18" charset="0"/>
              </a:rPr>
              <a:t> explains the term and its function.</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 </a:t>
            </a:r>
            <a:r>
              <a:rPr lang="en-US" altLang="en-US" sz="2400">
                <a:solidFill>
                  <a:schemeClr val="accent1"/>
                </a:solidFill>
                <a:latin typeface="Times New Roman" panose="02020603050405020304" pitchFamily="18" charset="0"/>
                <a:cs typeface="Times New Roman" panose="02020603050405020304" pitchFamily="18" charset="0"/>
              </a:rPr>
              <a:t>Structural Information</a:t>
            </a:r>
            <a:r>
              <a:rPr lang="en-US" altLang="en-US" sz="2400">
                <a:latin typeface="Times New Roman" panose="02020603050405020304" pitchFamily="18" charset="0"/>
                <a:cs typeface="Times New Roman" panose="02020603050405020304" pitchFamily="18" charset="0"/>
              </a:rPr>
              <a:t> explains how the term relates to other terms. </a:t>
            </a:r>
            <a:br>
              <a:rPr lang="en-US" altLang="en-US" sz="2400">
                <a:latin typeface="Times New Roman" panose="02020603050405020304" pitchFamily="18" charset="0"/>
                <a:cs typeface="Times New Roman" panose="02020603050405020304" pitchFamily="18" charset="0"/>
              </a:rPr>
            </a:b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 </a:t>
            </a:r>
            <a:r>
              <a:rPr lang="en-US" altLang="en-US" sz="2400">
                <a:solidFill>
                  <a:schemeClr val="accent1"/>
                </a:solidFill>
                <a:latin typeface="Times New Roman" panose="02020603050405020304" pitchFamily="18" charset="0"/>
                <a:cs typeface="Times New Roman" panose="02020603050405020304" pitchFamily="18" charset="0"/>
              </a:rPr>
              <a:t>Technical Information</a:t>
            </a:r>
            <a:r>
              <a:rPr lang="en-US" altLang="en-US" sz="2400">
                <a:latin typeface="Times New Roman" panose="02020603050405020304" pitchFamily="18" charset="0"/>
                <a:cs typeface="Times New Roman" panose="02020603050405020304" pitchFamily="18" charset="0"/>
              </a:rPr>
              <a:t> describes the programming information related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to the command. The content of each reference entry should be based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upon the user's needs.</a:t>
            </a:r>
            <a:endParaRPr lang="en-US" altLang="en-US" sz="480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FB2F4E73-C010-9EE9-433F-0B42036FBD36}"/>
              </a:ext>
            </a:extLst>
          </p:cNvPr>
          <p:cNvSpPr>
            <a:spLocks noGrp="1" noChangeArrowheads="1"/>
          </p:cNvSpPr>
          <p:nvPr>
            <p:ph type="title"/>
          </p:nvPr>
        </p:nvSpPr>
        <p:spPr>
          <a:xfrm>
            <a:off x="1524000" y="152400"/>
            <a:ext cx="9144000" cy="6705600"/>
          </a:xfrm>
        </p:spPr>
        <p:txBody>
          <a:bodyPr/>
          <a:lstStyle/>
          <a:p>
            <a:r>
              <a:rPr lang="en-US" altLang="en-US" sz="4000" b="1">
                <a:solidFill>
                  <a:srgbClr val="9900CC"/>
                </a:solidFill>
                <a:latin typeface="Times New Roman" panose="02020603050405020304" pitchFamily="18" charset="0"/>
                <a:cs typeface="Times New Roman" panose="02020603050405020304" pitchFamily="18" charset="0"/>
              </a:rPr>
              <a:t>   3- Establish a Pattern</a:t>
            </a:r>
            <a:r>
              <a:rPr lang="en-US" altLang="en-US" sz="3200" b="1">
                <a:solidFill>
                  <a:srgbClr val="996600"/>
                </a:solidFill>
                <a:latin typeface="Times New Roman" panose="02020603050405020304" pitchFamily="18" charset="0"/>
                <a:cs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rPr>
              <a:t>Whatever the content of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reference entries, the same pattern should be used for each entry. This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helps the user to become familiar with the format. </a:t>
            </a:r>
            <a:r>
              <a:rPr lang="en-US" altLang="en-US" sz="2400" b="1">
                <a:solidFill>
                  <a:srgbClr val="FF0000"/>
                </a:solidFill>
                <a:latin typeface="Times New Roman" panose="02020603050405020304" pitchFamily="18" charset="0"/>
                <a:cs typeface="Times New Roman" panose="02020603050405020304" pitchFamily="18" charset="0"/>
              </a:rPr>
              <a:t>Topics</a:t>
            </a:r>
            <a:r>
              <a:rPr lang="en-US" altLang="en-US" sz="2400">
                <a:latin typeface="Times New Roman" panose="02020603050405020304" pitchFamily="18" charset="0"/>
                <a:cs typeface="Times New Roman" panose="02020603050405020304" pitchFamily="18" charset="0"/>
              </a:rPr>
              <a:t> included in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patterns of reference entries include definitions, explanations, examples,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step-by-step directions, and warnings.  </a:t>
            </a:r>
            <a:br>
              <a:rPr lang="en-US" altLang="en-US" sz="2400">
                <a:latin typeface="Times New Roman" panose="02020603050405020304" pitchFamily="18" charset="0"/>
                <a:cs typeface="Times New Roman" panose="02020603050405020304" pitchFamily="18" charset="0"/>
              </a:rPr>
            </a:b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a:t>
            </a:r>
            <a:r>
              <a:rPr lang="en-US" altLang="en-US" sz="2400">
                <a:solidFill>
                  <a:srgbClr val="CC00FF"/>
                </a:solidFill>
                <a:latin typeface="Times New Roman" panose="02020603050405020304" pitchFamily="18" charset="0"/>
                <a:cs typeface="Times New Roman" panose="02020603050405020304" pitchFamily="18" charset="0"/>
              </a:rPr>
              <a:t>- </a:t>
            </a:r>
            <a:r>
              <a:rPr lang="en-US" altLang="en-US" sz="2400">
                <a:solidFill>
                  <a:schemeClr val="accent1"/>
                </a:solidFill>
                <a:latin typeface="Times New Roman" panose="02020603050405020304" pitchFamily="18" charset="0"/>
                <a:cs typeface="Times New Roman" panose="02020603050405020304" pitchFamily="18" charset="0"/>
              </a:rPr>
              <a:t>Definition</a:t>
            </a:r>
            <a:r>
              <a:rPr lang="en-US" altLang="en-US" sz="2400">
                <a:latin typeface="Times New Roman" panose="02020603050405020304" pitchFamily="18" charset="0"/>
                <a:cs typeface="Times New Roman" panose="02020603050405020304" pitchFamily="18" charset="0"/>
              </a:rPr>
              <a:t>, tell what the command or  function does.</a:t>
            </a:r>
            <a:br>
              <a:rPr lang="en-US" altLang="en-US" sz="2400">
                <a:latin typeface="Times New Roman" panose="02020603050405020304" pitchFamily="18" charset="0"/>
                <a:cs typeface="Times New Roman" panose="02020603050405020304" pitchFamily="18" charset="0"/>
              </a:rPr>
            </a:b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a:t>
            </a:r>
            <a:r>
              <a:rPr lang="en-US" altLang="en-US" sz="2400">
                <a:solidFill>
                  <a:schemeClr val="accent1"/>
                </a:solidFill>
                <a:latin typeface="Times New Roman" panose="02020603050405020304" pitchFamily="18" charset="0"/>
                <a:cs typeface="Times New Roman" panose="02020603050405020304" pitchFamily="18" charset="0"/>
              </a:rPr>
              <a:t>- Explanation</a:t>
            </a:r>
            <a:r>
              <a:rPr lang="en-US" altLang="en-US" sz="2400">
                <a:latin typeface="Times New Roman" panose="02020603050405020304" pitchFamily="18" charset="0"/>
                <a:cs typeface="Times New Roman" panose="02020603050405020304" pitchFamily="18" charset="0"/>
              </a:rPr>
              <a:t>, tell how to apply the command or function.</a:t>
            </a:r>
            <a:br>
              <a:rPr lang="en-US" altLang="en-US" sz="2400">
                <a:latin typeface="Times New Roman" panose="02020603050405020304" pitchFamily="18" charset="0"/>
                <a:cs typeface="Times New Roman" panose="02020603050405020304" pitchFamily="18" charset="0"/>
              </a:rPr>
            </a:b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a:t>
            </a:r>
            <a:r>
              <a:rPr lang="en-US" altLang="en-US" sz="2400">
                <a:solidFill>
                  <a:srgbClr val="CC00FF"/>
                </a:solidFill>
                <a:latin typeface="Times New Roman" panose="02020603050405020304" pitchFamily="18" charset="0"/>
                <a:cs typeface="Times New Roman" panose="02020603050405020304" pitchFamily="18" charset="0"/>
              </a:rPr>
              <a:t>- </a:t>
            </a:r>
            <a:r>
              <a:rPr lang="en-US" altLang="en-US" sz="2400">
                <a:solidFill>
                  <a:schemeClr val="accent1"/>
                </a:solidFill>
                <a:latin typeface="Times New Roman" panose="02020603050405020304" pitchFamily="18" charset="0"/>
                <a:cs typeface="Times New Roman" panose="02020603050405020304" pitchFamily="18" charset="0"/>
              </a:rPr>
              <a:t>Example</a:t>
            </a:r>
            <a:r>
              <a:rPr lang="en-US" altLang="en-US" sz="2400">
                <a:latin typeface="Times New Roman" panose="02020603050405020304" pitchFamily="18" charset="0"/>
                <a:cs typeface="Times New Roman" panose="02020603050405020304" pitchFamily="18" charset="0"/>
              </a:rPr>
              <a:t>, give an example of the command or function in use.</a:t>
            </a:r>
            <a:br>
              <a:rPr lang="en-US" altLang="en-US" sz="2400">
                <a:latin typeface="Times New Roman" panose="02020603050405020304" pitchFamily="18" charset="0"/>
                <a:cs typeface="Times New Roman" panose="02020603050405020304" pitchFamily="18" charset="0"/>
              </a:rPr>
            </a:b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a:t>
            </a:r>
            <a:r>
              <a:rPr lang="en-US" altLang="en-US" sz="2400">
                <a:solidFill>
                  <a:srgbClr val="CC00FF"/>
                </a:solidFill>
                <a:latin typeface="Times New Roman" panose="02020603050405020304" pitchFamily="18" charset="0"/>
                <a:cs typeface="Times New Roman" panose="02020603050405020304" pitchFamily="18" charset="0"/>
              </a:rPr>
              <a:t>- </a:t>
            </a:r>
            <a:r>
              <a:rPr lang="en-US" altLang="en-US" sz="2400">
                <a:solidFill>
                  <a:schemeClr val="accent1"/>
                </a:solidFill>
                <a:latin typeface="Times New Roman" panose="02020603050405020304" pitchFamily="18" charset="0"/>
                <a:cs typeface="Times New Roman" panose="02020603050405020304" pitchFamily="18" charset="0"/>
              </a:rPr>
              <a:t>Step-by-Step</a:t>
            </a:r>
            <a:r>
              <a:rPr lang="en-US" altLang="en-US" sz="2400">
                <a:latin typeface="Times New Roman" panose="02020603050405020304" pitchFamily="18" charset="0"/>
                <a:cs typeface="Times New Roman" panose="02020603050405020304" pitchFamily="18" charset="0"/>
              </a:rPr>
              <a:t>, present abbreviated steps for using the command or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function.</a:t>
            </a:r>
            <a:br>
              <a:rPr lang="en-US" altLang="en-US" sz="2400">
                <a:latin typeface="Times New Roman" panose="02020603050405020304" pitchFamily="18" charset="0"/>
                <a:cs typeface="Times New Roman" panose="02020603050405020304" pitchFamily="18" charset="0"/>
              </a:rPr>
            </a:b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a:t>
            </a:r>
            <a:r>
              <a:rPr lang="en-US" altLang="en-US" sz="2400">
                <a:solidFill>
                  <a:schemeClr val="accent1"/>
                </a:solidFill>
                <a:latin typeface="Times New Roman" panose="02020603050405020304" pitchFamily="18" charset="0"/>
                <a:cs typeface="Times New Roman" panose="02020603050405020304" pitchFamily="18" charset="0"/>
              </a:rPr>
              <a:t>- Warning/Cautions</a:t>
            </a:r>
            <a:r>
              <a:rPr lang="en-US" altLang="en-US" sz="2400">
                <a:latin typeface="Times New Roman" panose="02020603050405020304" pitchFamily="18" charset="0"/>
                <a:cs typeface="Times New Roman" panose="02020603050405020304" pitchFamily="18" charset="0"/>
              </a:rPr>
              <a:t>, let the user know what problems might a rise.</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308B8969-4AEA-089E-A77F-EC74DF32E3E8}"/>
              </a:ext>
            </a:extLst>
          </p:cNvPr>
          <p:cNvSpPr>
            <a:spLocks noGrp="1" noChangeArrowheads="1"/>
          </p:cNvSpPr>
          <p:nvPr>
            <p:ph type="title"/>
          </p:nvPr>
        </p:nvSpPr>
        <p:spPr>
          <a:xfrm>
            <a:off x="1524000" y="152400"/>
            <a:ext cx="9144000" cy="6705600"/>
          </a:xfrm>
        </p:spPr>
        <p:txBody>
          <a:bodyPr/>
          <a:lstStyle/>
          <a:p>
            <a:r>
              <a:rPr lang="en-US" altLang="en-US" sz="3600" b="1">
                <a:solidFill>
                  <a:srgbClr val="9900CC"/>
                </a:solidFill>
                <a:latin typeface="Times New Roman" panose="02020603050405020304" pitchFamily="18" charset="0"/>
                <a:cs typeface="Times New Roman" panose="02020603050405020304" pitchFamily="18" charset="0"/>
              </a:rPr>
              <a:t>   4- Organize the Reference Section:</a:t>
            </a:r>
            <a:r>
              <a:rPr lang="en-US" altLang="en-US" sz="3200" b="1">
                <a:solidFill>
                  <a:srgbClr val="FF9900"/>
                </a:solidFill>
                <a:latin typeface="Times New Roman" panose="02020603050405020304" pitchFamily="18"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 </a:t>
            </a:r>
            <a:br>
              <a:rPr lang="en-US" altLang="en-US">
                <a:latin typeface="Times New Roman" panose="02020603050405020304" pitchFamily="18" charset="0"/>
                <a:cs typeface="Times New Roman" panose="02020603050405020304" pitchFamily="18" charset="0"/>
              </a:rPr>
            </a:br>
            <a:r>
              <a:rPr lang="en-US" altLang="en-US">
                <a:latin typeface="Times New Roman" panose="02020603050405020304" pitchFamily="18" charset="0"/>
                <a:cs typeface="Times New Roman" panose="02020603050405020304" pitchFamily="18" charset="0"/>
              </a:rPr>
              <a:t> </a:t>
            </a:r>
            <a:r>
              <a:rPr lang="en-US" altLang="en-US" sz="3200" u="sng">
                <a:solidFill>
                  <a:schemeClr val="accent2"/>
                </a:solidFill>
                <a:latin typeface="Times New Roman" panose="02020603050405020304" pitchFamily="18" charset="0"/>
                <a:cs typeface="Times New Roman" panose="02020603050405020304" pitchFamily="18" charset="0"/>
              </a:rPr>
              <a:t>- Alphabetical Organization</a:t>
            </a:r>
            <a:r>
              <a:rPr lang="en-US" altLang="en-US" sz="3200">
                <a:latin typeface="Times New Roman" panose="02020603050405020304" pitchFamily="18" charset="0"/>
                <a:cs typeface="Times New Roman" panose="02020603050405020304" pitchFamily="18" charset="0"/>
              </a:rPr>
              <a:t>, with functions starting   </a:t>
            </a: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  with</a:t>
            </a:r>
            <a:r>
              <a:rPr lang="en-US" altLang="en-US" sz="3200" i="1">
                <a:latin typeface="Times New Roman" panose="02020603050405020304" pitchFamily="18" charset="0"/>
                <a:cs typeface="Times New Roman" panose="02020603050405020304" pitchFamily="18" charset="0"/>
              </a:rPr>
              <a:t> </a:t>
            </a:r>
            <a:r>
              <a:rPr lang="en-US" altLang="en-US" sz="3200" i="1">
                <a:solidFill>
                  <a:srgbClr val="006666"/>
                </a:solidFill>
                <a:latin typeface="Times New Roman" panose="02020603050405020304" pitchFamily="18" charset="0"/>
                <a:cs typeface="Times New Roman" panose="02020603050405020304" pitchFamily="18" charset="0"/>
              </a:rPr>
              <a:t>append</a:t>
            </a:r>
            <a:r>
              <a:rPr lang="en-US" altLang="en-US" sz="3200">
                <a:latin typeface="Times New Roman" panose="02020603050405020304" pitchFamily="18" charset="0"/>
                <a:cs typeface="Times New Roman" panose="02020603050405020304" pitchFamily="18" charset="0"/>
              </a:rPr>
              <a:t> command and ending with</a:t>
            </a:r>
            <a:r>
              <a:rPr lang="en-US" altLang="en-US" sz="3200" i="1">
                <a:solidFill>
                  <a:srgbClr val="006666"/>
                </a:solidFill>
                <a:latin typeface="Times New Roman" panose="02020603050405020304" pitchFamily="18" charset="0"/>
                <a:cs typeface="Times New Roman" panose="02020603050405020304" pitchFamily="18" charset="0"/>
              </a:rPr>
              <a:t> xcopy. </a:t>
            </a:r>
            <a:r>
              <a:rPr lang="en-US" altLang="en-US" sz="3200">
                <a:latin typeface="Times New Roman" panose="02020603050405020304" pitchFamily="18" charset="0"/>
                <a:cs typeface="Times New Roman" panose="02020603050405020304" pitchFamily="18" charset="0"/>
              </a:rPr>
              <a:t>In the </a:t>
            </a: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  case of topics areas, or command sets, you may put </a:t>
            </a: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  them in </a:t>
            </a:r>
            <a:r>
              <a:rPr lang="en-US" altLang="en-US" sz="3200">
                <a:solidFill>
                  <a:srgbClr val="996600"/>
                </a:solidFill>
                <a:latin typeface="Times New Roman" panose="02020603050405020304" pitchFamily="18" charset="0"/>
                <a:cs typeface="Times New Roman" panose="02020603050405020304" pitchFamily="18" charset="0"/>
              </a:rPr>
              <a:t>simple-to-complex</a:t>
            </a:r>
            <a:r>
              <a:rPr lang="en-US" altLang="en-US" sz="3200">
                <a:latin typeface="Times New Roman" panose="02020603050405020304" pitchFamily="18" charset="0"/>
                <a:cs typeface="Times New Roman" panose="02020603050405020304" pitchFamily="18" charset="0"/>
              </a:rPr>
              <a:t> order or you might </a:t>
            </a: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  choose to start with the more </a:t>
            </a:r>
            <a:r>
              <a:rPr lang="en-US" altLang="en-US" sz="3200">
                <a:solidFill>
                  <a:schemeClr val="accent1"/>
                </a:solidFill>
                <a:latin typeface="Times New Roman" panose="02020603050405020304" pitchFamily="18" charset="0"/>
                <a:cs typeface="Times New Roman" panose="02020603050405020304" pitchFamily="18" charset="0"/>
              </a:rPr>
              <a:t>abstract one</a:t>
            </a:r>
            <a:r>
              <a:rPr lang="en-US" altLang="en-US" sz="3200">
                <a:latin typeface="Times New Roman" panose="02020603050405020304" pitchFamily="18" charset="0"/>
                <a:cs typeface="Times New Roman" panose="02020603050405020304" pitchFamily="18" charset="0"/>
              </a:rPr>
              <a:t>, </a:t>
            </a:r>
            <a:r>
              <a:rPr lang="en-US" altLang="en-US" sz="3200">
                <a:solidFill>
                  <a:schemeClr val="accent1"/>
                </a:solidFill>
                <a:latin typeface="Times New Roman" panose="02020603050405020304" pitchFamily="18" charset="0"/>
                <a:cs typeface="Times New Roman" panose="02020603050405020304" pitchFamily="18" charset="0"/>
              </a:rPr>
              <a:t>progress</a:t>
            </a:r>
            <a:r>
              <a:rPr lang="en-US" altLang="en-US" sz="3200">
                <a:latin typeface="Times New Roman" panose="02020603050405020304" pitchFamily="18" charset="0"/>
                <a:cs typeface="Times New Roman" panose="02020603050405020304" pitchFamily="18" charset="0"/>
              </a:rPr>
              <a:t> </a:t>
            </a: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  to greater and greater level of </a:t>
            </a:r>
            <a:r>
              <a:rPr lang="en-US" altLang="en-US" sz="3200">
                <a:solidFill>
                  <a:schemeClr val="accent1"/>
                </a:solidFill>
                <a:latin typeface="Times New Roman" panose="02020603050405020304" pitchFamily="18" charset="0"/>
                <a:cs typeface="Times New Roman" panose="02020603050405020304" pitchFamily="18" charset="0"/>
              </a:rPr>
              <a:t>concrete.</a:t>
            </a:r>
            <a:r>
              <a:rPr lang="en-US" altLang="en-US" sz="3200">
                <a:latin typeface="Times New Roman" panose="02020603050405020304" pitchFamily="18" charset="0"/>
                <a:cs typeface="Times New Roman" panose="02020603050405020304" pitchFamily="18" charset="0"/>
              </a:rPr>
              <a:t> </a:t>
            </a:r>
            <a:br>
              <a:rPr lang="en-US" altLang="en-US" sz="3200">
                <a:latin typeface="Times New Roman" panose="02020603050405020304" pitchFamily="18" charset="0"/>
                <a:cs typeface="Times New Roman" panose="02020603050405020304" pitchFamily="18" charset="0"/>
              </a:rPr>
            </a:b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Drawback for alphabetical order it does </a:t>
            </a:r>
            <a:r>
              <a:rPr lang="en-US" altLang="en-US" sz="3200">
                <a:solidFill>
                  <a:srgbClr val="996600"/>
                </a:solidFill>
                <a:latin typeface="Times New Roman" panose="02020603050405020304" pitchFamily="18" charset="0"/>
                <a:cs typeface="Times New Roman" panose="02020603050405020304" pitchFamily="18" charset="0"/>
              </a:rPr>
              <a:t>little</a:t>
            </a:r>
            <a:r>
              <a:rPr lang="en-US" altLang="en-US" sz="3200">
                <a:latin typeface="Times New Roman" panose="02020603050405020304" pitchFamily="18" charset="0"/>
                <a:cs typeface="Times New Roman" panose="02020603050405020304" pitchFamily="18" charset="0"/>
              </a:rPr>
              <a:t> to support the task orientation of your manual.</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4D4A22DB-28A4-B3D7-8455-3369C7FF569E}"/>
              </a:ext>
            </a:extLst>
          </p:cNvPr>
          <p:cNvSpPr>
            <a:spLocks noGrp="1" noChangeArrowheads="1"/>
          </p:cNvSpPr>
          <p:nvPr>
            <p:ph type="title"/>
          </p:nvPr>
        </p:nvSpPr>
        <p:spPr>
          <a:xfrm>
            <a:off x="1524000" y="0"/>
            <a:ext cx="9144000" cy="6705600"/>
          </a:xfrm>
        </p:spPr>
        <p:txBody>
          <a:bodyPr/>
          <a:lstStyle/>
          <a:p>
            <a:r>
              <a:rPr lang="en-US" altLang="en-US" sz="3200">
                <a:solidFill>
                  <a:schemeClr val="accent2"/>
                </a:solidFill>
                <a:latin typeface="Times New Roman" panose="02020603050405020304" pitchFamily="18" charset="0"/>
                <a:cs typeface="Times New Roman" panose="02020603050405020304" pitchFamily="18" charset="0"/>
              </a:rPr>
              <a:t> </a:t>
            </a:r>
            <a:r>
              <a:rPr lang="en-US" altLang="en-US" sz="3200" u="sng">
                <a:solidFill>
                  <a:schemeClr val="accent2"/>
                </a:solidFill>
                <a:latin typeface="Times New Roman" panose="02020603050405020304" pitchFamily="18" charset="0"/>
                <a:cs typeface="Times New Roman" panose="02020603050405020304" pitchFamily="18" charset="0"/>
              </a:rPr>
              <a:t>- Menu-by-Menu</a:t>
            </a:r>
            <a:r>
              <a:rPr lang="en-US" altLang="en-US" sz="3200">
                <a:latin typeface="Times New Roman" panose="02020603050405020304" pitchFamily="18" charset="0"/>
                <a:cs typeface="Times New Roman" panose="02020603050405020304" pitchFamily="18" charset="0"/>
              </a:rPr>
              <a:t>, you set up your reference section </a:t>
            </a: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  by menu, according to how the user sees them in the </a:t>
            </a: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  program.</a:t>
            </a:r>
            <a:br>
              <a:rPr lang="en-US" altLang="en-US" sz="3200">
                <a:latin typeface="Times New Roman" panose="02020603050405020304" pitchFamily="18" charset="0"/>
                <a:cs typeface="Times New Roman" panose="02020603050405020304" pitchFamily="18" charset="0"/>
              </a:rPr>
            </a:br>
            <a:br>
              <a:rPr lang="en-US" altLang="en-US" sz="3200">
                <a:latin typeface="Times New Roman" panose="02020603050405020304" pitchFamily="18" charset="0"/>
                <a:cs typeface="Times New Roman" panose="02020603050405020304" pitchFamily="18" charset="0"/>
              </a:rPr>
            </a:br>
            <a:r>
              <a:rPr lang="en-US" altLang="en-US" sz="3200">
                <a:solidFill>
                  <a:srgbClr val="FF0000"/>
                </a:solidFill>
                <a:latin typeface="Times New Roman" panose="02020603050405020304" pitchFamily="18" charset="0"/>
                <a:cs typeface="Times New Roman" panose="02020603050405020304" pitchFamily="18" charset="0"/>
              </a:rPr>
              <a:t>Start</a:t>
            </a:r>
            <a:r>
              <a:rPr lang="en-US" altLang="en-US" sz="3200">
                <a:latin typeface="Times New Roman" panose="02020603050405020304" pitchFamily="18" charset="0"/>
                <a:cs typeface="Times New Roman" panose="02020603050405020304" pitchFamily="18" charset="0"/>
              </a:rPr>
              <a:t> with </a:t>
            </a:r>
            <a:r>
              <a:rPr lang="en-US" altLang="en-US" sz="3200">
                <a:solidFill>
                  <a:schemeClr val="accent2"/>
                </a:solidFill>
                <a:latin typeface="Times New Roman" panose="02020603050405020304" pitchFamily="18" charset="0"/>
                <a:cs typeface="Times New Roman" panose="02020603050405020304" pitchFamily="18" charset="0"/>
              </a:rPr>
              <a:t>main menu</a:t>
            </a:r>
            <a:r>
              <a:rPr lang="en-US" altLang="en-US" sz="3200">
                <a:latin typeface="Times New Roman" panose="02020603050405020304" pitchFamily="18" charset="0"/>
                <a:cs typeface="Times New Roman" panose="02020603050405020304" pitchFamily="18" charset="0"/>
              </a:rPr>
              <a:t> then </a:t>
            </a:r>
            <a:r>
              <a:rPr lang="en-US" altLang="en-US" sz="3200">
                <a:solidFill>
                  <a:schemeClr val="accent2"/>
                </a:solidFill>
                <a:latin typeface="Times New Roman" panose="02020603050405020304" pitchFamily="18" charset="0"/>
                <a:cs typeface="Times New Roman" panose="02020603050405020304" pitchFamily="18" charset="0"/>
              </a:rPr>
              <a:t>secondary menu</a:t>
            </a:r>
            <a:r>
              <a:rPr lang="en-US" altLang="en-US" sz="3200">
                <a:latin typeface="Times New Roman" panose="02020603050405020304" pitchFamily="18" charset="0"/>
                <a:cs typeface="Times New Roman" panose="02020603050405020304" pitchFamily="18" charset="0"/>
              </a:rPr>
              <a:t>.</a:t>
            </a:r>
            <a:br>
              <a:rPr lang="en-US" altLang="en-US" sz="3200">
                <a:latin typeface="Times New Roman" panose="02020603050405020304" pitchFamily="18" charset="0"/>
                <a:cs typeface="Times New Roman" panose="02020603050405020304" pitchFamily="18" charset="0"/>
              </a:rPr>
            </a:br>
            <a:br>
              <a:rPr lang="en-US" altLang="en-US" sz="3200">
                <a:latin typeface="Times New Roman" panose="02020603050405020304" pitchFamily="18" charset="0"/>
                <a:cs typeface="Times New Roman" panose="02020603050405020304" pitchFamily="18" charset="0"/>
              </a:rPr>
            </a:br>
            <a:r>
              <a:rPr lang="en-US" altLang="en-US" sz="3200">
                <a:solidFill>
                  <a:srgbClr val="FF0000"/>
                </a:solidFill>
                <a:latin typeface="Times New Roman" panose="02020603050405020304" pitchFamily="18" charset="0"/>
                <a:cs typeface="Times New Roman" panose="02020603050405020304" pitchFamily="18" charset="0"/>
              </a:rPr>
              <a:t>Present</a:t>
            </a:r>
            <a:r>
              <a:rPr lang="en-US" altLang="en-US" sz="3200">
                <a:latin typeface="Times New Roman" panose="02020603050405020304" pitchFamily="18" charset="0"/>
                <a:cs typeface="Times New Roman" panose="02020603050405020304" pitchFamily="18" charset="0"/>
              </a:rPr>
              <a:t> each menu, and then, in the subsequent pages, describe each of the commands in  </a:t>
            </a:r>
            <a:r>
              <a:rPr lang="en-US" altLang="en-US" sz="3200">
                <a:solidFill>
                  <a:schemeClr val="accent2"/>
                </a:solidFill>
                <a:latin typeface="Times New Roman" panose="02020603050405020304" pitchFamily="18" charset="0"/>
                <a:cs typeface="Times New Roman" panose="02020603050405020304" pitchFamily="18" charset="0"/>
              </a:rPr>
              <a:t>the order they appear</a:t>
            </a:r>
            <a:r>
              <a:rPr lang="en-US" altLang="en-US" sz="3200">
                <a:latin typeface="Times New Roman" panose="02020603050405020304" pitchFamily="18" charset="0"/>
                <a:cs typeface="Times New Roman" panose="02020603050405020304" pitchFamily="18" charset="0"/>
              </a:rPr>
              <a:t> on the menu. </a:t>
            </a:r>
            <a:br>
              <a:rPr lang="en-US" altLang="en-US" sz="3200">
                <a:latin typeface="Times New Roman" panose="02020603050405020304" pitchFamily="18" charset="0"/>
                <a:cs typeface="Times New Roman" panose="02020603050405020304" pitchFamily="18" charset="0"/>
              </a:rPr>
            </a:b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The </a:t>
            </a:r>
            <a:r>
              <a:rPr lang="en-US" altLang="en-US" sz="3200">
                <a:solidFill>
                  <a:srgbClr val="FF0000"/>
                </a:solidFill>
                <a:latin typeface="Times New Roman" panose="02020603050405020304" pitchFamily="18" charset="0"/>
                <a:cs typeface="Times New Roman" panose="02020603050405020304" pitchFamily="18" charset="0"/>
              </a:rPr>
              <a:t>strong</a:t>
            </a:r>
            <a:r>
              <a:rPr lang="en-US" altLang="en-US" sz="3200">
                <a:latin typeface="Times New Roman" panose="02020603050405020304" pitchFamily="18" charset="0"/>
                <a:cs typeface="Times New Roman" panose="02020603050405020304" pitchFamily="18" charset="0"/>
              </a:rPr>
              <a:t> advantage of this is its reinforcement of the </a:t>
            </a:r>
            <a:r>
              <a:rPr lang="en-US" altLang="en-US" sz="3200">
                <a:solidFill>
                  <a:schemeClr val="accent2"/>
                </a:solidFill>
                <a:latin typeface="Times New Roman" panose="02020603050405020304" pitchFamily="18" charset="0"/>
                <a:cs typeface="Times New Roman" panose="02020603050405020304" pitchFamily="18" charset="0"/>
              </a:rPr>
              <a:t>task orientation</a:t>
            </a:r>
            <a:r>
              <a:rPr lang="en-US" altLang="en-US" sz="3200">
                <a:latin typeface="Times New Roman" panose="02020603050405020304" pitchFamily="18" charset="0"/>
                <a:cs typeface="Times New Roman" panose="02020603050405020304" pitchFamily="18" charset="0"/>
              </a:rPr>
              <a:t> of your work.</a:t>
            </a:r>
            <a:br>
              <a:rPr lang="en-US" altLang="en-US" sz="3200">
                <a:latin typeface="Times New Roman" panose="02020603050405020304" pitchFamily="18" charset="0"/>
                <a:cs typeface="Times New Roman" panose="02020603050405020304" pitchFamily="18" charset="0"/>
              </a:rPr>
            </a:br>
            <a:endParaRPr lang="en-US" altLang="en-US" sz="3200">
              <a:latin typeface="Times New Roman" panose="02020603050405020304" pitchFamily="18" charset="0"/>
              <a:cs typeface="Times New Roman" panose="02020603050405020304" pitchFamily="18" charset="0"/>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36809955-B360-7C1B-43E3-BDA441C380C9}"/>
              </a:ext>
            </a:extLst>
          </p:cNvPr>
          <p:cNvSpPr>
            <a:spLocks noGrp="1" noChangeArrowheads="1"/>
          </p:cNvSpPr>
          <p:nvPr>
            <p:ph type="title"/>
          </p:nvPr>
        </p:nvSpPr>
        <p:spPr>
          <a:xfrm>
            <a:off x="1524000" y="0"/>
            <a:ext cx="9144000" cy="6705600"/>
          </a:xfrm>
        </p:spPr>
        <p:txBody>
          <a:bodyPr/>
          <a:lstStyle/>
          <a:p>
            <a:r>
              <a:rPr lang="en-US" altLang="en-US" sz="3200">
                <a:solidFill>
                  <a:schemeClr val="accent2"/>
                </a:solidFill>
                <a:latin typeface="Times New Roman" panose="02020603050405020304" pitchFamily="18" charset="0"/>
                <a:cs typeface="Times New Roman" panose="02020603050405020304" pitchFamily="18" charset="0"/>
              </a:rPr>
              <a:t>-</a:t>
            </a:r>
            <a:r>
              <a:rPr lang="en-US" altLang="en-US" sz="3200" u="sng">
                <a:solidFill>
                  <a:schemeClr val="accent2"/>
                </a:solidFill>
                <a:latin typeface="Times New Roman" panose="02020603050405020304" pitchFamily="18" charset="0"/>
                <a:cs typeface="Times New Roman" panose="02020603050405020304" pitchFamily="18" charset="0"/>
              </a:rPr>
              <a:t> Context-Sensitive,</a:t>
            </a:r>
            <a:r>
              <a:rPr lang="en-US" altLang="en-US" sz="3200">
                <a:latin typeface="Times New Roman" panose="02020603050405020304" pitchFamily="18" charset="0"/>
                <a:cs typeface="Times New Roman" panose="02020603050405020304" pitchFamily="18" charset="0"/>
              </a:rPr>
              <a:t> you can organize your help </a:t>
            </a: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  section according to the </a:t>
            </a:r>
            <a:r>
              <a:rPr lang="en-US" altLang="en-US" sz="3200">
                <a:solidFill>
                  <a:schemeClr val="accent1"/>
                </a:solidFill>
                <a:latin typeface="Times New Roman" panose="02020603050405020304" pitchFamily="18" charset="0"/>
                <a:cs typeface="Times New Roman" panose="02020603050405020304" pitchFamily="18" charset="0"/>
              </a:rPr>
              <a:t>context within which the </a:t>
            </a:r>
            <a:br>
              <a:rPr lang="en-US" altLang="en-US" sz="3200">
                <a:solidFill>
                  <a:schemeClr val="accent1"/>
                </a:solidFill>
                <a:latin typeface="Times New Roman" panose="02020603050405020304" pitchFamily="18" charset="0"/>
                <a:cs typeface="Times New Roman" panose="02020603050405020304" pitchFamily="18" charset="0"/>
              </a:rPr>
            </a:br>
            <a:r>
              <a:rPr lang="en-US" altLang="en-US" sz="3200">
                <a:solidFill>
                  <a:schemeClr val="accent1"/>
                </a:solidFill>
                <a:latin typeface="Times New Roman" panose="02020603050405020304" pitchFamily="18" charset="0"/>
                <a:cs typeface="Times New Roman" panose="02020603050405020304" pitchFamily="18" charset="0"/>
              </a:rPr>
              <a:t>  user ask for help</a:t>
            </a:r>
            <a:r>
              <a:rPr lang="en-US" altLang="en-US" sz="3200">
                <a:latin typeface="Times New Roman" panose="02020603050405020304" pitchFamily="18" charset="0"/>
                <a:cs typeface="Times New Roman" panose="02020603050405020304" pitchFamily="18" charset="0"/>
              </a:rPr>
              <a:t>. </a:t>
            </a:r>
            <a:br>
              <a:rPr lang="en-US" altLang="en-US" sz="3200">
                <a:latin typeface="Times New Roman" panose="02020603050405020304" pitchFamily="18" charset="0"/>
                <a:cs typeface="Times New Roman" panose="02020603050405020304" pitchFamily="18" charset="0"/>
              </a:rPr>
            </a:b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This way, your help does not depend on the user      knowing the </a:t>
            </a:r>
            <a:r>
              <a:rPr lang="en-US" altLang="en-US" sz="3200">
                <a:solidFill>
                  <a:srgbClr val="996600"/>
                </a:solidFill>
                <a:latin typeface="Times New Roman" panose="02020603050405020304" pitchFamily="18" charset="0"/>
                <a:cs typeface="Times New Roman" panose="02020603050405020304" pitchFamily="18" charset="0"/>
              </a:rPr>
              <a:t>alphabet</a:t>
            </a:r>
            <a:r>
              <a:rPr lang="en-US" altLang="en-US" sz="3200">
                <a:latin typeface="Times New Roman" panose="02020603050405020304" pitchFamily="18" charset="0"/>
                <a:cs typeface="Times New Roman" panose="02020603050405020304" pitchFamily="18" charset="0"/>
              </a:rPr>
              <a:t> of commands or the </a:t>
            </a:r>
            <a:r>
              <a:rPr lang="en-US" altLang="en-US" sz="3200">
                <a:solidFill>
                  <a:srgbClr val="996600"/>
                </a:solidFill>
                <a:latin typeface="Times New Roman" panose="02020603050405020304" pitchFamily="18" charset="0"/>
                <a:cs typeface="Times New Roman" panose="02020603050405020304" pitchFamily="18" charset="0"/>
              </a:rPr>
              <a:t>menu</a:t>
            </a:r>
            <a:r>
              <a:rPr lang="en-US" altLang="en-US" sz="3200">
                <a:solidFill>
                  <a:srgbClr val="CC00FF"/>
                </a:solidFill>
                <a:latin typeface="Times New Roman" panose="02020603050405020304" pitchFamily="18" charset="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where a command resides.  </a:t>
            </a:r>
            <a:br>
              <a:rPr lang="en-US" altLang="en-US" sz="3200">
                <a:latin typeface="Times New Roman" panose="02020603050405020304" pitchFamily="18" charset="0"/>
                <a:cs typeface="Times New Roman" panose="02020603050405020304" pitchFamily="18" charset="0"/>
              </a:rPr>
            </a:b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  The organization of the work really, </a:t>
            </a:r>
            <a:r>
              <a:rPr lang="en-US" altLang="en-US" sz="3200">
                <a:solidFill>
                  <a:srgbClr val="CC00FF"/>
                </a:solidFill>
                <a:latin typeface="Times New Roman" panose="02020603050405020304" pitchFamily="18" charset="0"/>
                <a:cs typeface="Times New Roman" panose="02020603050405020304" pitchFamily="18" charset="0"/>
              </a:rPr>
              <a:t>does not</a:t>
            </a:r>
            <a:r>
              <a:rPr lang="en-US" altLang="en-US" sz="3200">
                <a:latin typeface="Times New Roman" panose="02020603050405020304" pitchFamily="18" charset="0"/>
                <a:cs typeface="Times New Roman" panose="02020603050405020304" pitchFamily="18" charset="0"/>
              </a:rPr>
              <a:t> make </a:t>
            </a: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  that much</a:t>
            </a:r>
            <a:r>
              <a:rPr lang="en-US" altLang="en-US" sz="3200">
                <a:solidFill>
                  <a:srgbClr val="CC00FF"/>
                </a:solidFill>
                <a:latin typeface="Times New Roman" panose="02020603050405020304" pitchFamily="18" charset="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difference with context sensitive reference, </a:t>
            </a: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  because the user </a:t>
            </a:r>
            <a:r>
              <a:rPr lang="en-US" altLang="en-US" sz="3200">
                <a:solidFill>
                  <a:schemeClr val="accent1"/>
                </a:solidFill>
                <a:latin typeface="Times New Roman" panose="02020603050405020304" pitchFamily="18" charset="0"/>
                <a:cs typeface="Times New Roman" panose="02020603050405020304" pitchFamily="18" charset="0"/>
              </a:rPr>
              <a:t>only sees</a:t>
            </a:r>
            <a:r>
              <a:rPr lang="en-US" altLang="en-US" sz="3200">
                <a:latin typeface="Times New Roman" panose="02020603050405020304" pitchFamily="18" charset="0"/>
                <a:cs typeface="Times New Roman" panose="02020603050405020304" pitchFamily="18" charset="0"/>
              </a:rPr>
              <a:t> one or two screens at a </a:t>
            </a: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  time. </a:t>
            </a:r>
            <a:br>
              <a:rPr lang="en-US" altLang="en-US" sz="3200">
                <a:latin typeface="Times New Roman" panose="02020603050405020304" pitchFamily="18" charset="0"/>
                <a:cs typeface="Times New Roman" panose="02020603050405020304" pitchFamily="18" charset="0"/>
              </a:rPr>
            </a:br>
            <a:endParaRPr lang="en-US" altLang="en-US" sz="3200">
              <a:latin typeface="Times New Roman" panose="02020603050405020304" pitchFamily="18" charset="0"/>
              <a:cs typeface="Times New Roman" panose="02020603050405020304" pitchFamily="18" charset="0"/>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17BE514C-444D-41AE-BF6B-0DEF6744007B}"/>
              </a:ext>
            </a:extLst>
          </p:cNvPr>
          <p:cNvSpPr>
            <a:spLocks noGrp="1" noChangeArrowheads="1"/>
          </p:cNvSpPr>
          <p:nvPr>
            <p:ph type="title"/>
          </p:nvPr>
        </p:nvSpPr>
        <p:spPr>
          <a:xfrm>
            <a:off x="1524000" y="152400"/>
            <a:ext cx="9144000" cy="6705600"/>
          </a:xfrm>
        </p:spPr>
        <p:txBody>
          <a:bodyPr/>
          <a:lstStyle/>
          <a:p>
            <a:r>
              <a:rPr lang="en-US" altLang="en-US" sz="3600" b="1">
                <a:solidFill>
                  <a:srgbClr val="9900CC"/>
                </a:solidFill>
                <a:latin typeface="Times New Roman" panose="02020603050405020304" pitchFamily="18" charset="0"/>
                <a:cs typeface="Times New Roman" panose="02020603050405020304" pitchFamily="18" charset="0"/>
              </a:rPr>
              <a:t>  5- Show How to Use the Reference Info:</a:t>
            </a:r>
            <a:br>
              <a:rPr lang="en-US" altLang="en-US" sz="3600" b="1">
                <a:solidFill>
                  <a:srgbClr val="CC00FF"/>
                </a:solidFill>
                <a:latin typeface="Times New Roman" panose="02020603050405020304" pitchFamily="18" charset="0"/>
                <a:cs typeface="Times New Roman" panose="02020603050405020304" pitchFamily="18" charset="0"/>
              </a:rPr>
            </a:br>
            <a:r>
              <a:rPr lang="en-US" altLang="en-US" sz="3600" b="1">
                <a:solidFill>
                  <a:srgbClr val="CC00FF"/>
                </a:solidFill>
                <a:latin typeface="Times New Roman" panose="02020603050405020304" pitchFamily="18"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In many cases, your document required no instruction.   </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   Maps of menus or summary of commands represent a self-</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   explanatory  reference page. </a:t>
            </a:r>
            <a:r>
              <a:rPr lang="en-US" altLang="en-US" sz="2800" b="1">
                <a:solidFill>
                  <a:srgbClr val="FF0000"/>
                </a:solidFill>
                <a:latin typeface="Times New Roman" panose="02020603050405020304" pitchFamily="18" charset="0"/>
                <a:cs typeface="Times New Roman" panose="02020603050405020304" pitchFamily="18" charset="0"/>
              </a:rPr>
              <a:t>However</a:t>
            </a:r>
            <a:r>
              <a:rPr lang="en-US" altLang="en-US" sz="2800">
                <a:latin typeface="Times New Roman" panose="02020603050405020304" pitchFamily="18" charset="0"/>
                <a:cs typeface="Times New Roman" panose="02020603050405020304" pitchFamily="18" charset="0"/>
              </a:rPr>
              <a:t>, you should tell the </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   user - usually- in the </a:t>
            </a:r>
            <a:r>
              <a:rPr lang="en-US" altLang="en-US" sz="2800" b="1">
                <a:latin typeface="Times New Roman" panose="02020603050405020304" pitchFamily="18" charset="0"/>
                <a:cs typeface="Times New Roman" panose="02020603050405020304" pitchFamily="18" charset="0"/>
              </a:rPr>
              <a:t>introduction</a:t>
            </a:r>
            <a:r>
              <a:rPr lang="en-US" altLang="en-US" sz="2800">
                <a:latin typeface="Times New Roman" panose="02020603050405020304" pitchFamily="18" charset="0"/>
                <a:cs typeface="Times New Roman" panose="02020603050405020304" pitchFamily="18" charset="0"/>
              </a:rPr>
              <a:t>, the pattern you intend to </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   follow, so he or she establish it in his/her mind, set up the </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   right expectation, and it will serve as a </a:t>
            </a:r>
            <a:r>
              <a:rPr lang="en-US" altLang="en-US" sz="2800">
                <a:solidFill>
                  <a:schemeClr val="accent2"/>
                </a:solidFill>
                <a:latin typeface="Times New Roman" panose="02020603050405020304" pitchFamily="18" charset="0"/>
                <a:cs typeface="Times New Roman" panose="02020603050405020304" pitchFamily="18" charset="0"/>
              </a:rPr>
              <a:t>reminder</a:t>
            </a:r>
            <a:r>
              <a:rPr lang="en-US" altLang="en-US" sz="2800">
                <a:latin typeface="Times New Roman" panose="02020603050405020304" pitchFamily="18" charset="0"/>
                <a:cs typeface="Times New Roman" panose="02020603050405020304" pitchFamily="18" charset="0"/>
              </a:rPr>
              <a:t> of how you </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   organize each entry.  </a:t>
            </a:r>
            <a:br>
              <a:rPr lang="en-US" altLang="en-US" sz="2800">
                <a:latin typeface="Times New Roman" panose="02020603050405020304" pitchFamily="18" charset="0"/>
                <a:cs typeface="Times New Roman" panose="02020603050405020304" pitchFamily="18" charset="0"/>
              </a:rPr>
            </a:b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Such an introduction should explain:</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  </a:t>
            </a:r>
            <a:r>
              <a:rPr lang="en-US" altLang="en-US" sz="2400">
                <a:solidFill>
                  <a:schemeClr val="accent1"/>
                </a:solidFill>
                <a:latin typeface="Times New Roman" panose="02020603050405020304" pitchFamily="18" charset="0"/>
                <a:cs typeface="Times New Roman" panose="02020603050405020304" pitchFamily="18" charset="0"/>
              </a:rPr>
              <a:t>1- Who should use the info, </a:t>
            </a:r>
            <a:r>
              <a:rPr lang="en-US" altLang="en-US" sz="2400">
                <a:latin typeface="Times New Roman" panose="02020603050405020304" pitchFamily="18" charset="0"/>
                <a:cs typeface="Times New Roman" panose="02020603050405020304" pitchFamily="18" charset="0"/>
              </a:rPr>
              <a:t>which type of users</a:t>
            </a:r>
            <a:r>
              <a:rPr lang="en-US" altLang="en-US" sz="2400">
                <a:solidFill>
                  <a:schemeClr val="accent1"/>
                </a:solidFill>
                <a:latin typeface="Times New Roman" panose="02020603050405020304" pitchFamily="18" charset="0"/>
                <a:cs typeface="Times New Roman" panose="02020603050405020304" pitchFamily="18" charset="0"/>
              </a:rPr>
              <a:t>.</a:t>
            </a:r>
            <a:br>
              <a:rPr lang="en-US" altLang="en-US" sz="2400">
                <a:solidFill>
                  <a:schemeClr val="accent1"/>
                </a:solidFill>
                <a:latin typeface="Times New Roman" panose="02020603050405020304" pitchFamily="18" charset="0"/>
                <a:cs typeface="Times New Roman" panose="02020603050405020304" pitchFamily="18" charset="0"/>
              </a:rPr>
            </a:br>
            <a:r>
              <a:rPr lang="en-US" altLang="en-US" sz="2400">
                <a:solidFill>
                  <a:schemeClr val="accent1"/>
                </a:solidFill>
                <a:latin typeface="Times New Roman" panose="02020603050405020304" pitchFamily="18" charset="0"/>
                <a:cs typeface="Times New Roman" panose="02020603050405020304" pitchFamily="18" charset="0"/>
              </a:rPr>
              <a:t>  2-  How you organize the info, </a:t>
            </a:r>
            <a:r>
              <a:rPr lang="en-US" altLang="en-US" sz="2400">
                <a:latin typeface="Times New Roman" panose="02020603050405020304" pitchFamily="18" charset="0"/>
                <a:cs typeface="Times New Roman" panose="02020603050405020304" pitchFamily="18" charset="0"/>
              </a:rPr>
              <a:t>alphabetical  or menu bye menu.</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a:t>
            </a:r>
            <a:r>
              <a:rPr lang="en-US" altLang="en-US" sz="2400">
                <a:solidFill>
                  <a:schemeClr val="accent1"/>
                </a:solidFill>
                <a:latin typeface="Times New Roman" panose="02020603050405020304" pitchFamily="18" charset="0"/>
                <a:cs typeface="Times New Roman" panose="02020603050405020304" pitchFamily="18" charset="0"/>
              </a:rPr>
              <a:t>3-  Element of each entry, </a:t>
            </a:r>
            <a:r>
              <a:rPr lang="en-US" altLang="en-US" sz="2400">
                <a:latin typeface="Times New Roman" panose="02020603050405020304" pitchFamily="18" charset="0"/>
                <a:cs typeface="Times New Roman" panose="02020603050405020304" pitchFamily="18" charset="0"/>
              </a:rPr>
              <a:t>list element of  each entry.</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a:t>
            </a:r>
            <a:r>
              <a:rPr lang="en-US" altLang="en-US" sz="2400">
                <a:solidFill>
                  <a:schemeClr val="accent1"/>
                </a:solidFill>
                <a:latin typeface="Times New Roman" panose="02020603050405020304" pitchFamily="18" charset="0"/>
                <a:cs typeface="Times New Roman" panose="02020603050405020304" pitchFamily="18" charset="0"/>
              </a:rPr>
              <a:t>4-  Relation to other section of the documentation, </a:t>
            </a:r>
            <a:r>
              <a:rPr lang="en-US" altLang="en-US" sz="2400">
                <a:latin typeface="Times New Roman" panose="02020603050405020304" pitchFamily="18" charset="0"/>
                <a:cs typeface="Times New Roman" panose="02020603050405020304" pitchFamily="18" charset="0"/>
              </a:rPr>
              <a:t>cross reference to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other parts of the document.</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a:t>
            </a:r>
            <a:r>
              <a:rPr lang="en-US" altLang="en-US" sz="2400" i="1">
                <a:solidFill>
                  <a:srgbClr val="996600"/>
                </a:solidFill>
                <a:latin typeface="Times New Roman" panose="02020603050405020304" pitchFamily="18"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 </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6BDBAE19-752C-2BEF-F21F-A66529DB5E7C}"/>
              </a:ext>
            </a:extLst>
          </p:cNvPr>
          <p:cNvSpPr>
            <a:spLocks noGrp="1" noChangeArrowheads="1"/>
          </p:cNvSpPr>
          <p:nvPr>
            <p:ph type="title"/>
          </p:nvPr>
        </p:nvSpPr>
        <p:spPr>
          <a:xfrm>
            <a:off x="1524000" y="152400"/>
            <a:ext cx="9144000" cy="6705600"/>
          </a:xfrm>
        </p:spPr>
        <p:txBody>
          <a:bodyPr/>
          <a:lstStyle/>
          <a:p>
            <a:r>
              <a:rPr lang="en-US" altLang="en-US" sz="4000">
                <a:solidFill>
                  <a:schemeClr val="accent2"/>
                </a:solidFill>
                <a:latin typeface="Times New Roman" panose="02020603050405020304" pitchFamily="18" charset="0"/>
                <a:cs typeface="Times New Roman" panose="02020603050405020304" pitchFamily="18" charset="0"/>
              </a:rPr>
              <a:t>   </a:t>
            </a:r>
            <a:r>
              <a:rPr lang="en-US" altLang="en-US" sz="4000" u="sng">
                <a:solidFill>
                  <a:schemeClr val="accent2"/>
                </a:solidFill>
                <a:latin typeface="Times New Roman" panose="02020603050405020304" pitchFamily="18" charset="0"/>
                <a:cs typeface="Times New Roman" panose="02020603050405020304" pitchFamily="18" charset="0"/>
              </a:rPr>
              <a:t>The Psychology of the Reference User</a:t>
            </a:r>
            <a:r>
              <a:rPr lang="en-US" altLang="en-US" sz="4000">
                <a:solidFill>
                  <a:schemeClr val="accent2"/>
                </a:solidFill>
                <a:latin typeface="Times New Roman" panose="02020603050405020304" pitchFamily="18" charset="0"/>
                <a:cs typeface="Times New Roman" panose="02020603050405020304" pitchFamily="18" charset="0"/>
              </a:rPr>
              <a:t>:</a:t>
            </a:r>
            <a:r>
              <a:rPr lang="en-US" altLang="en-US" sz="4000" b="1">
                <a:solidFill>
                  <a:schemeClr val="accent2"/>
                </a:solidFill>
                <a:latin typeface="Times New Roman" panose="02020603050405020304" pitchFamily="18" charset="0"/>
                <a:cs typeface="Times New Roman" panose="02020603050405020304" pitchFamily="18" charset="0"/>
              </a:rPr>
              <a:t> - </a:t>
            </a:r>
            <a:br>
              <a:rPr lang="en-US" altLang="en-US" sz="4000" b="1">
                <a:solidFill>
                  <a:schemeClr val="accent2"/>
                </a:solidFill>
                <a:latin typeface="Times New Roman" panose="02020603050405020304" pitchFamily="18" charset="0"/>
                <a:cs typeface="Times New Roman" panose="02020603050405020304" pitchFamily="18" charset="0"/>
              </a:rPr>
            </a:br>
            <a:r>
              <a:rPr lang="en-US" altLang="en-US" sz="4000" b="1">
                <a:solidFill>
                  <a:schemeClr val="bg1"/>
                </a:solidFill>
                <a:latin typeface="Times New Roman" panose="02020603050405020304" pitchFamily="18" charset="0"/>
                <a:cs typeface="Times New Roman" panose="02020603050405020304" pitchFamily="18" charset="0"/>
              </a:rPr>
              <a:t>- </a:t>
            </a:r>
            <a:r>
              <a:rPr lang="en-US" altLang="en-US" sz="2800" b="1">
                <a:solidFill>
                  <a:schemeClr val="bg1"/>
                </a:solidFill>
                <a:latin typeface="Times New Roman" panose="02020603050405020304" pitchFamily="18" charset="0"/>
                <a:cs typeface="Times New Roman" panose="02020603050405020304" pitchFamily="18" charset="0"/>
              </a:rPr>
              <a:t>R</a:t>
            </a:r>
            <a:r>
              <a:rPr lang="en-US" altLang="en-US" sz="2800">
                <a:solidFill>
                  <a:schemeClr val="bg1"/>
                </a:solidFill>
                <a:latin typeface="Times New Roman" panose="02020603050405020304" pitchFamily="18" charset="0"/>
                <a:cs typeface="Times New Roman" panose="02020603050405020304" pitchFamily="18" charset="0"/>
              </a:rPr>
              <a:t>eference</a:t>
            </a:r>
            <a:r>
              <a:rPr lang="en-US" altLang="en-US" sz="2800">
                <a:latin typeface="Times New Roman" panose="02020603050405020304" pitchFamily="18" charset="0"/>
                <a:cs typeface="Times New Roman" panose="02020603050405020304" pitchFamily="18" charset="0"/>
              </a:rPr>
              <a:t> users do not like to waste time looking things up in help functions or manuals.</a:t>
            </a:r>
            <a:br>
              <a:rPr lang="en-US" altLang="en-US" sz="2800">
                <a:latin typeface="Times New Roman" panose="02020603050405020304" pitchFamily="18" charset="0"/>
                <a:cs typeface="Times New Roman" panose="02020603050405020304" pitchFamily="18" charset="0"/>
              </a:rPr>
            </a:b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  They also </a:t>
            </a:r>
            <a:r>
              <a:rPr lang="en-US" altLang="en-US" sz="2800">
                <a:solidFill>
                  <a:srgbClr val="FF0000"/>
                </a:solidFill>
                <a:latin typeface="Times New Roman" panose="02020603050405020304" pitchFamily="18" charset="0"/>
                <a:cs typeface="Times New Roman" panose="02020603050405020304" pitchFamily="18" charset="0"/>
              </a:rPr>
              <a:t>dislike</a:t>
            </a:r>
            <a:r>
              <a:rPr lang="en-US" altLang="en-US" sz="2800">
                <a:latin typeface="Times New Roman" panose="02020603050405020304" pitchFamily="18" charset="0"/>
                <a:cs typeface="Times New Roman" panose="02020603050405020304" pitchFamily="18" charset="0"/>
              </a:rPr>
              <a:t> having to leave a screen to search for their information. Well-designed documents will cater to the values of efficiency and immediate usability for these users. </a:t>
            </a:r>
            <a:br>
              <a:rPr lang="en-US" altLang="en-US" sz="2800">
                <a:latin typeface="Times New Roman" panose="02020603050405020304" pitchFamily="18" charset="0"/>
                <a:cs typeface="Times New Roman" panose="02020603050405020304" pitchFamily="18" charset="0"/>
              </a:rPr>
            </a:b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As a </a:t>
            </a:r>
            <a:r>
              <a:rPr lang="en-US" altLang="en-US" sz="2800">
                <a:solidFill>
                  <a:srgbClr val="FF0000"/>
                </a:solidFill>
                <a:latin typeface="Times New Roman" panose="02020603050405020304" pitchFamily="18" charset="0"/>
                <a:cs typeface="Times New Roman" panose="02020603050405020304" pitchFamily="18" charset="0"/>
              </a:rPr>
              <a:t>writer</a:t>
            </a:r>
            <a:r>
              <a:rPr lang="en-US" altLang="en-US" sz="2800">
                <a:latin typeface="Times New Roman" panose="02020603050405020304" pitchFamily="18" charset="0"/>
                <a:cs typeface="Times New Roman" panose="02020603050405020304" pitchFamily="18" charset="0"/>
              </a:rPr>
              <a:t>, be sure to establish a pattern and follow it. A good rule to follow: generally, the more structure there is in the information, the more usable the entries are within the document.</a:t>
            </a:r>
            <a:endParaRPr lang="en-US" altLang="en-US" sz="4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981200" y="1600200"/>
            <a:ext cx="8001000" cy="4873752"/>
          </a:xfrm>
        </p:spPr>
        <p:txBody>
          <a:bodyPr>
            <a:normAutofit fontScale="85000" lnSpcReduction="10000"/>
          </a:bodyPr>
          <a:lstStyle/>
          <a:p>
            <a:pPr marL="514350" indent="-514350">
              <a:buNone/>
            </a:pPr>
            <a:r>
              <a:rPr lang="en-US" b="1" dirty="0">
                <a:solidFill>
                  <a:srgbClr val="0070C0"/>
                </a:solidFill>
                <a:latin typeface="Arial Rounded MT Bold" pitchFamily="34" charset="0"/>
                <a:cs typeface="Times New Roman" pitchFamily="18" charset="0"/>
              </a:rPr>
              <a:t>4. Orient pages Semantically:</a:t>
            </a:r>
          </a:p>
          <a:p>
            <a:pPr marL="514350" indent="-514350" algn="r" rtl="1">
              <a:buNone/>
            </a:pPr>
            <a:r>
              <a:rPr lang="ar-JO" b="1" dirty="0">
                <a:solidFill>
                  <a:srgbClr val="0070C0"/>
                </a:solidFill>
                <a:latin typeface="Arial Rounded MT Bold" pitchFamily="34" charset="0"/>
                <a:cs typeface="Times New Roman" pitchFamily="18" charset="0"/>
              </a:rPr>
              <a:t>4. توجيه الصفحات دلالياً:</a:t>
            </a:r>
            <a:endParaRPr lang="en-US" b="1" dirty="0">
              <a:solidFill>
                <a:srgbClr val="0070C0"/>
              </a:solidFill>
              <a:latin typeface="Arial Rounded MT Bold" pitchFamily="34" charset="0"/>
              <a:cs typeface="Times New Roman" pitchFamily="18" charset="0"/>
            </a:endParaRPr>
          </a:p>
          <a:p>
            <a:pPr marL="514350" indent="-514350" algn="just">
              <a:buFont typeface="Wingdings" pitchFamily="2" charset="2"/>
              <a:buChar char="Ø"/>
            </a:pPr>
            <a:r>
              <a:rPr lang="en-US" sz="1800" b="1" dirty="0">
                <a:solidFill>
                  <a:schemeClr val="accent1"/>
                </a:solidFill>
                <a:latin typeface="Arial Rounded MT Bold" pitchFamily="34" charset="0"/>
                <a:cs typeface="Arial" pitchFamily="34" charset="0"/>
              </a:rPr>
              <a:t>Semantic Orientation </a:t>
            </a:r>
            <a:r>
              <a:rPr lang="en-US" sz="2000" dirty="0">
                <a:latin typeface="Arial Rounded MT Bold" pitchFamily="34" charset="0"/>
                <a:cs typeface="Arial" pitchFamily="34" charset="0"/>
              </a:rPr>
              <a:t>in page design means  you arrange the elements of the page meaningfully according to elements of </a:t>
            </a:r>
            <a:r>
              <a:rPr lang="en-US" sz="2000" dirty="0">
                <a:solidFill>
                  <a:schemeClr val="accent1"/>
                </a:solidFill>
                <a:latin typeface="Arial Rounded MT Bold" pitchFamily="34" charset="0"/>
                <a:cs typeface="Arial" pitchFamily="34" charset="0"/>
              </a:rPr>
              <a:t>the job the user needs to perform.</a:t>
            </a:r>
          </a:p>
          <a:p>
            <a:pPr marL="514350" indent="-514350" algn="just" rtl="1">
              <a:buFont typeface="Wingdings" pitchFamily="2" charset="2"/>
              <a:buChar char="Ø"/>
            </a:pPr>
            <a:r>
              <a:rPr lang="ar-JO" sz="2000" dirty="0">
                <a:latin typeface="Arial Rounded MT Bold" pitchFamily="34" charset="0"/>
                <a:cs typeface="Arial" pitchFamily="34" charset="0"/>
              </a:rPr>
              <a:t>التوجه الدلالي في تصميم الصفحة يعني قيامك بترتيب عناصر الصفحة بشكل هادف وفقًا لعناصر الوظيفة التي يحتاج المستخدم إلى أدائها.</a:t>
            </a:r>
            <a:endParaRPr lang="en-US" sz="2000" dirty="0">
              <a:latin typeface="Arial Rounded MT Bold" pitchFamily="34" charset="0"/>
              <a:cs typeface="Arial" pitchFamily="34" charset="0"/>
            </a:endParaRPr>
          </a:p>
          <a:p>
            <a:pPr marL="514350" indent="-514350" algn="just">
              <a:buFont typeface="Wingdings" pitchFamily="2" charset="2"/>
              <a:buChar char="Ø"/>
            </a:pPr>
            <a:endParaRPr lang="en-US" sz="2000" dirty="0">
              <a:latin typeface="Arial Rounded MT Bold" pitchFamily="34" charset="0"/>
              <a:cs typeface="Arial" pitchFamily="34" charset="0"/>
            </a:endParaRPr>
          </a:p>
          <a:p>
            <a:pPr marL="514350" indent="-514350" algn="just">
              <a:buFont typeface="Wingdings" pitchFamily="2" charset="2"/>
              <a:buChar char="Ø"/>
            </a:pPr>
            <a:r>
              <a:rPr lang="en-US" sz="2000" dirty="0">
                <a:solidFill>
                  <a:schemeClr val="accent1"/>
                </a:solidFill>
                <a:latin typeface="Arial Rounded MT Bold" pitchFamily="34" charset="0"/>
                <a:cs typeface="Arial" pitchFamily="34" charset="0"/>
              </a:rPr>
              <a:t>Example:       </a:t>
            </a:r>
            <a:r>
              <a:rPr lang="ar-JO" sz="2000" dirty="0">
                <a:solidFill>
                  <a:schemeClr val="accent1"/>
                </a:solidFill>
                <a:latin typeface="Arial Rounded MT Bold" pitchFamily="34" charset="0"/>
                <a:cs typeface="Arial" pitchFamily="34" charset="0"/>
              </a:rPr>
              <a:t>مثال:</a:t>
            </a:r>
            <a:endParaRPr lang="en-US" sz="2000" dirty="0">
              <a:solidFill>
                <a:schemeClr val="accent1"/>
              </a:solidFill>
              <a:latin typeface="Arial Rounded MT Bold" pitchFamily="34" charset="0"/>
              <a:cs typeface="Arial" pitchFamily="34" charset="0"/>
            </a:endParaRPr>
          </a:p>
          <a:p>
            <a:pPr marL="880110" lvl="1" indent="-514350" algn="just">
              <a:buFont typeface="Wingdings" pitchFamily="2" charset="2"/>
              <a:buChar char="v"/>
            </a:pPr>
            <a:r>
              <a:rPr lang="en-US" sz="2000" dirty="0">
                <a:latin typeface="Arial Rounded MT Bold" pitchFamily="34" charset="0"/>
                <a:cs typeface="Arial" pitchFamily="34" charset="0"/>
              </a:rPr>
              <a:t>Putting </a:t>
            </a:r>
            <a:r>
              <a:rPr lang="en-US" sz="2000" dirty="0">
                <a:solidFill>
                  <a:schemeClr val="accent1"/>
                </a:solidFill>
                <a:latin typeface="Arial Rounded MT Bold" pitchFamily="34" charset="0"/>
                <a:cs typeface="Arial" pitchFamily="34" charset="0"/>
              </a:rPr>
              <a:t>important elements first  </a:t>
            </a:r>
            <a:r>
              <a:rPr lang="en-US" sz="2000" dirty="0">
                <a:latin typeface="Arial Rounded MT Bold" pitchFamily="34" charset="0"/>
                <a:cs typeface="Arial" pitchFamily="34" charset="0"/>
              </a:rPr>
              <a:t>and making important elements </a:t>
            </a:r>
            <a:r>
              <a:rPr lang="en-US" sz="2000" dirty="0">
                <a:solidFill>
                  <a:schemeClr val="accent1"/>
                </a:solidFill>
                <a:latin typeface="Arial Rounded MT Bold" pitchFamily="34" charset="0"/>
                <a:cs typeface="Arial" pitchFamily="34" charset="0"/>
              </a:rPr>
              <a:t>larger to </a:t>
            </a:r>
            <a:r>
              <a:rPr lang="en-US" sz="2000" dirty="0">
                <a:latin typeface="Arial Rounded MT Bold" pitchFamily="34" charset="0"/>
                <a:cs typeface="Arial" pitchFamily="34" charset="0"/>
              </a:rPr>
              <a:t>help user apply the program to their work.</a:t>
            </a:r>
          </a:p>
          <a:p>
            <a:pPr marL="880110" lvl="1" indent="-514350" algn="just" rtl="1">
              <a:buFont typeface="Wingdings" pitchFamily="2" charset="2"/>
              <a:buChar char="v"/>
            </a:pPr>
            <a:r>
              <a:rPr lang="ar-JO" sz="2000" dirty="0">
                <a:latin typeface="Arial Rounded MT Bold" pitchFamily="34" charset="0"/>
                <a:cs typeface="Arial" pitchFamily="34" charset="0"/>
              </a:rPr>
              <a:t>وضع العناصر المهمة في المقام الأول وتكبير العناصر المهمة لمساعدة المستخدم على تطبيق البرنامج في عمله.</a:t>
            </a:r>
            <a:endParaRPr lang="en-US" sz="2000" dirty="0">
              <a:latin typeface="Arial Rounded MT Bold" pitchFamily="34" charset="0"/>
              <a:cs typeface="Arial" pitchFamily="34" charset="0"/>
            </a:endParaRPr>
          </a:p>
          <a:p>
            <a:pPr marL="880110" lvl="1" indent="-514350" algn="just">
              <a:buNone/>
            </a:pPr>
            <a:endParaRPr lang="en-US" sz="2000" dirty="0">
              <a:latin typeface="Arial Rounded MT Bold" pitchFamily="34" charset="0"/>
              <a:cs typeface="Arial" pitchFamily="34" charset="0"/>
            </a:endParaRPr>
          </a:p>
          <a:p>
            <a:pPr marL="880110" lvl="1" indent="-514350" algn="just">
              <a:buFont typeface="Wingdings" pitchFamily="2" charset="2"/>
              <a:buChar char="v"/>
            </a:pPr>
            <a:r>
              <a:rPr lang="en-US" sz="2000" dirty="0">
                <a:latin typeface="Arial Rounded MT Bold" pitchFamily="34" charset="0"/>
                <a:cs typeface="Arial" pitchFamily="34" charset="0"/>
              </a:rPr>
              <a:t>Employs </a:t>
            </a:r>
            <a:r>
              <a:rPr lang="en-US" sz="2000" dirty="0">
                <a:solidFill>
                  <a:schemeClr val="accent1"/>
                </a:solidFill>
                <a:latin typeface="Arial Rounded MT Bold" pitchFamily="34" charset="0"/>
                <a:cs typeface="Arial" pitchFamily="34" charset="0"/>
              </a:rPr>
              <a:t>visuals and graphic </a:t>
            </a:r>
            <a:r>
              <a:rPr lang="en-US" sz="2000" dirty="0">
                <a:latin typeface="Arial Rounded MT Bold" pitchFamily="34" charset="0"/>
                <a:cs typeface="Arial" pitchFamily="34" charset="0"/>
              </a:rPr>
              <a:t>to text in a complementary way.</a:t>
            </a:r>
          </a:p>
          <a:p>
            <a:pPr marL="880110" lvl="1" indent="-514350" algn="just" rtl="1">
              <a:buFont typeface="Wingdings" pitchFamily="2" charset="2"/>
              <a:buChar char="v"/>
            </a:pPr>
            <a:r>
              <a:rPr lang="ar-JO" sz="2000" dirty="0">
                <a:latin typeface="Arial Rounded MT Bold" pitchFamily="34" charset="0"/>
                <a:cs typeface="Arial" pitchFamily="34" charset="0"/>
              </a:rPr>
              <a:t>يستخدم العناصر المرئية والرسومية في النص بطريقة تكميلية.</a:t>
            </a:r>
            <a:endParaRPr lang="en-US" sz="2000" dirty="0">
              <a:latin typeface="Arial Rounded MT Bold" pitchFamily="34" charset="0"/>
              <a:cs typeface="Arial" pitchFamily="34" charset="0"/>
            </a:endParaRPr>
          </a:p>
        </p:txBody>
      </p:sp>
      <p:sp>
        <p:nvSpPr>
          <p:cNvPr id="4" name="Slide Number Placeholder 3"/>
          <p:cNvSpPr>
            <a:spLocks noGrp="1"/>
          </p:cNvSpPr>
          <p:nvPr>
            <p:ph type="sldNum" sz="quarter" idx="15"/>
          </p:nvPr>
        </p:nvSpPr>
        <p:spPr/>
        <p:txBody>
          <a:bodyPr/>
          <a:lstStyle/>
          <a:p>
            <a:pPr rtl="0"/>
            <a:fld id="{B6F15528-21DE-4FAA-801E-634DDDAF4B2B}" type="slidenum">
              <a:rPr lang="en-US">
                <a:latin typeface="Century Schoolbook"/>
              </a:rPr>
              <a:pPr rtl="0"/>
              <a:t>12</a:t>
            </a:fld>
            <a:endParaRPr lang="en-US">
              <a:latin typeface="Century Schoolbook"/>
            </a:endParaRPr>
          </a:p>
        </p:txBody>
      </p:sp>
      <p:sp>
        <p:nvSpPr>
          <p:cNvPr id="6" name="Title 1">
            <a:extLst>
              <a:ext uri="{FF2B5EF4-FFF2-40B4-BE49-F238E27FC236}">
                <a16:creationId xmlns:a16="http://schemas.microsoft.com/office/drawing/2014/main" id="{8FFD4A6F-55C2-0B89-AABD-F579AC9C6896}"/>
              </a:ext>
            </a:extLst>
          </p:cNvPr>
          <p:cNvSpPr>
            <a:spLocks noGrp="1"/>
          </p:cNvSpPr>
          <p:nvPr>
            <p:ph type="title"/>
          </p:nvPr>
        </p:nvSpPr>
        <p:spPr>
          <a:xfrm>
            <a:off x="609600" y="274638"/>
            <a:ext cx="9956800" cy="1143000"/>
          </a:xfrm>
        </p:spPr>
        <p:txBody>
          <a:bodyPr>
            <a:normAutofit/>
          </a:bodyPr>
          <a:lstStyle/>
          <a:p>
            <a:pPr lvl="1" algn="ctr" rtl="0">
              <a:spcBef>
                <a:spcPct val="0"/>
              </a:spcBef>
            </a:pPr>
            <a:r>
              <a:rPr lang="en-US" sz="3200" dirty="0">
                <a:solidFill>
                  <a:schemeClr val="accent1"/>
                </a:solidFill>
                <a:latin typeface="Arial Rounded MT Bold" pitchFamily="34" charset="0"/>
              </a:rPr>
              <a:t>Guidelines for Successful Software Manual</a:t>
            </a:r>
            <a:br>
              <a:rPr lang="en-US" sz="3200" dirty="0">
                <a:solidFill>
                  <a:schemeClr val="accent1"/>
                </a:solidFill>
                <a:latin typeface="Arial Rounded MT Bold" pitchFamily="34" charset="0"/>
              </a:rPr>
            </a:br>
            <a:r>
              <a:rPr lang="ar-JO" sz="3200" dirty="0">
                <a:solidFill>
                  <a:schemeClr val="accent1"/>
                </a:solidFill>
                <a:latin typeface="Arial Rounded MT Bold" pitchFamily="34" charset="0"/>
              </a:rPr>
              <a:t>المبادئ التوجيهية لدليل البرمجيات الناجحة</a:t>
            </a:r>
            <a:endParaRPr lang="en-US" sz="2800" dirty="0">
              <a:solidFill>
                <a:schemeClr val="accent1"/>
              </a:solidFill>
              <a:latin typeface="Arial Rounded MT Bold" pitchFamily="34" charset="0"/>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3C8579DA-B27E-DA76-C661-AD9BA0749CE1}"/>
              </a:ext>
            </a:extLst>
          </p:cNvPr>
          <p:cNvSpPr>
            <a:spLocks noGrp="1" noChangeArrowheads="1"/>
          </p:cNvSpPr>
          <p:nvPr>
            <p:ph type="title"/>
          </p:nvPr>
        </p:nvSpPr>
        <p:spPr>
          <a:xfrm>
            <a:off x="1524000" y="152400"/>
            <a:ext cx="9144000" cy="6705600"/>
          </a:xfrm>
        </p:spPr>
        <p:txBody>
          <a:bodyPr/>
          <a:lstStyle/>
          <a:p>
            <a:r>
              <a:rPr lang="en-US" altLang="en-US" sz="3600">
                <a:solidFill>
                  <a:schemeClr val="accent2"/>
                </a:solidFill>
                <a:latin typeface="Times New Roman" panose="02020603050405020304" pitchFamily="18" charset="0"/>
                <a:cs typeface="Times New Roman" panose="02020603050405020304" pitchFamily="18" charset="0"/>
              </a:rPr>
              <a:t>    T</a:t>
            </a:r>
            <a:r>
              <a:rPr lang="en-US" altLang="en-US" sz="3600" u="sng">
                <a:solidFill>
                  <a:schemeClr val="accent2"/>
                </a:solidFill>
                <a:latin typeface="Times New Roman" panose="02020603050405020304" pitchFamily="18" charset="0"/>
                <a:cs typeface="Times New Roman" panose="02020603050405020304" pitchFamily="18" charset="0"/>
              </a:rPr>
              <a:t>he Psychology of a Reference Entry</a:t>
            </a:r>
            <a:r>
              <a:rPr lang="en-US" altLang="en-US" sz="3600" b="1">
                <a:latin typeface="Times New Roman" panose="02020603050405020304" pitchFamily="18" charset="0"/>
                <a:cs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rPr>
              <a:t>As the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writer, look at the idea behind the repeated categories, column heads,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or other user-oriented reference elements. These work for the user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because each one answers a question the user might have about a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function or command. Keep in mind that the elements of a reference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entry respond to the needs of the reference user. </a:t>
            </a:r>
            <a:r>
              <a:rPr lang="en-US" altLang="en-US" sz="2400" b="1">
                <a:latin typeface="Times New Roman" panose="02020603050405020304" pitchFamily="18" charset="0"/>
                <a:cs typeface="Times New Roman" panose="02020603050405020304" pitchFamily="18" charset="0"/>
              </a:rPr>
              <a:t>Each</a:t>
            </a:r>
            <a:r>
              <a:rPr lang="en-US" altLang="en-US" sz="2400">
                <a:latin typeface="Times New Roman" panose="02020603050405020304" pitchFamily="18" charset="0"/>
                <a:cs typeface="Times New Roman" panose="02020603050405020304" pitchFamily="18" charset="0"/>
              </a:rPr>
              <a:t> entry should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have the following:  </a:t>
            </a:r>
            <a:r>
              <a:rPr lang="en-US" altLang="en-US" sz="2400">
                <a:solidFill>
                  <a:schemeClr val="accent2"/>
                </a:solidFill>
                <a:latin typeface="Times New Roman" panose="02020603050405020304" pitchFamily="18" charset="0"/>
                <a:cs typeface="Times New Roman" panose="02020603050405020304" pitchFamily="18" charset="0"/>
              </a:rPr>
              <a:t>Access information, Function definition,   </a:t>
            </a:r>
            <a:br>
              <a:rPr lang="en-US" altLang="en-US" sz="2400">
                <a:solidFill>
                  <a:schemeClr val="accent2"/>
                </a:solidFill>
                <a:latin typeface="Times New Roman" panose="02020603050405020304" pitchFamily="18" charset="0"/>
                <a:cs typeface="Times New Roman" panose="02020603050405020304" pitchFamily="18" charset="0"/>
              </a:rPr>
            </a:br>
            <a:r>
              <a:rPr lang="en-US" altLang="en-US" sz="2400">
                <a:solidFill>
                  <a:schemeClr val="accent2"/>
                </a:solidFill>
                <a:latin typeface="Times New Roman" panose="02020603050405020304" pitchFamily="18" charset="0"/>
                <a:cs typeface="Times New Roman" panose="02020603050405020304" pitchFamily="18" charset="0"/>
              </a:rPr>
              <a:t>   Associated commands, Qualifications/special cases, and Tips</a:t>
            </a:r>
            <a:r>
              <a:rPr lang="en-US" altLang="en-US" sz="2400">
                <a:latin typeface="Times New Roman" panose="02020603050405020304" pitchFamily="18" charset="0"/>
                <a:cs typeface="Times New Roman" panose="02020603050405020304" pitchFamily="18" charset="0"/>
              </a:rPr>
              <a:t>.</a:t>
            </a:r>
            <a:br>
              <a:rPr lang="en-US" altLang="en-US" sz="2400">
                <a:latin typeface="Times New Roman" panose="02020603050405020304" pitchFamily="18" charset="0"/>
                <a:cs typeface="Times New Roman" panose="02020603050405020304" pitchFamily="18" charset="0"/>
              </a:rPr>
            </a:b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These elements </a:t>
            </a:r>
            <a:r>
              <a:rPr lang="en-US" altLang="en-US" sz="2400">
                <a:solidFill>
                  <a:schemeClr val="accent1"/>
                </a:solidFill>
                <a:latin typeface="Times New Roman" panose="02020603050405020304" pitchFamily="18" charset="0"/>
                <a:cs typeface="Times New Roman" panose="02020603050405020304" pitchFamily="18" charset="0"/>
              </a:rPr>
              <a:t>introduce</a:t>
            </a:r>
            <a:r>
              <a:rPr lang="en-US" altLang="en-US" sz="2400">
                <a:latin typeface="Times New Roman" panose="02020603050405020304" pitchFamily="18" charset="0"/>
                <a:cs typeface="Times New Roman" panose="02020603050405020304" pitchFamily="18" charset="0"/>
              </a:rPr>
              <a:t>, </a:t>
            </a:r>
            <a:r>
              <a:rPr lang="en-US" altLang="en-US" sz="2400">
                <a:solidFill>
                  <a:schemeClr val="accent1"/>
                </a:solidFill>
                <a:latin typeface="Times New Roman" panose="02020603050405020304" pitchFamily="18" charset="0"/>
                <a:cs typeface="Times New Roman" panose="02020603050405020304" pitchFamily="18" charset="0"/>
              </a:rPr>
              <a:t>orient</a:t>
            </a:r>
            <a:r>
              <a:rPr lang="en-US" altLang="en-US" sz="2400">
                <a:latin typeface="Times New Roman" panose="02020603050405020304" pitchFamily="18" charset="0"/>
                <a:cs typeface="Times New Roman" panose="02020603050405020304" pitchFamily="18" charset="0"/>
              </a:rPr>
              <a:t>, </a:t>
            </a:r>
            <a:r>
              <a:rPr lang="en-US" altLang="en-US" sz="2400">
                <a:solidFill>
                  <a:schemeClr val="accent1"/>
                </a:solidFill>
                <a:latin typeface="Times New Roman" panose="02020603050405020304" pitchFamily="18" charset="0"/>
                <a:cs typeface="Times New Roman" panose="02020603050405020304" pitchFamily="18" charset="0"/>
              </a:rPr>
              <a:t>inform</a:t>
            </a:r>
            <a:r>
              <a:rPr lang="en-US" altLang="en-US" sz="2400">
                <a:latin typeface="Times New Roman" panose="02020603050405020304" pitchFamily="18" charset="0"/>
                <a:cs typeface="Times New Roman" panose="02020603050405020304" pitchFamily="18" charset="0"/>
              </a:rPr>
              <a:t>, and </a:t>
            </a:r>
            <a:r>
              <a:rPr lang="en-US" altLang="en-US" sz="2400">
                <a:solidFill>
                  <a:schemeClr val="accent1"/>
                </a:solidFill>
                <a:latin typeface="Times New Roman" panose="02020603050405020304" pitchFamily="18" charset="0"/>
                <a:cs typeface="Times New Roman" panose="02020603050405020304" pitchFamily="18" charset="0"/>
              </a:rPr>
              <a:t>direct</a:t>
            </a:r>
            <a:r>
              <a:rPr lang="en-US" altLang="en-US" sz="2400">
                <a:latin typeface="Times New Roman" panose="02020603050405020304" pitchFamily="18" charset="0"/>
                <a:cs typeface="Times New Roman" panose="02020603050405020304" pitchFamily="18" charset="0"/>
              </a:rPr>
              <a:t> the user in the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research for a solution.</a:t>
            </a:r>
            <a:br>
              <a:rPr lang="en-US" altLang="en-US" sz="2400">
                <a:latin typeface="Times New Roman" panose="02020603050405020304" pitchFamily="18" charset="0"/>
                <a:cs typeface="Times New Roman" panose="02020603050405020304" pitchFamily="18" charset="0"/>
              </a:rPr>
            </a:b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They work because -each one- </a:t>
            </a:r>
            <a:r>
              <a:rPr lang="en-US" altLang="en-US" sz="2400">
                <a:solidFill>
                  <a:schemeClr val="accent1"/>
                </a:solidFill>
                <a:latin typeface="Times New Roman" panose="02020603050405020304" pitchFamily="18" charset="0"/>
                <a:cs typeface="Times New Roman" panose="02020603050405020304" pitchFamily="18" charset="0"/>
              </a:rPr>
              <a:t>answers a question</a:t>
            </a:r>
            <a:r>
              <a:rPr lang="en-US" altLang="en-US" sz="2400">
                <a:latin typeface="Times New Roman" panose="02020603050405020304" pitchFamily="18" charset="0"/>
                <a:cs typeface="Times New Roman" panose="02020603050405020304" pitchFamily="18" charset="0"/>
              </a:rPr>
              <a:t> a user may have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about a function or command. To see clearly how such an entry works,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think of  each of the items as answering some need or question of the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reference user -as follows:</a:t>
            </a:r>
            <a:br>
              <a:rPr lang="en-US" altLang="en-US" sz="2400">
                <a:latin typeface="Times New Roman" panose="02020603050405020304" pitchFamily="18" charset="0"/>
                <a:cs typeface="Times New Roman" panose="02020603050405020304" pitchFamily="18" charset="0"/>
              </a:rPr>
            </a:br>
            <a:r>
              <a:rPr lang="en-US" altLang="en-US" sz="3600" b="1">
                <a:latin typeface="Times New Roman" panose="02020603050405020304" pitchFamily="18" charset="0"/>
                <a:cs typeface="Times New Roman" panose="02020603050405020304" pitchFamily="18" charset="0"/>
              </a:rPr>
              <a:t> </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BE7239E4-E9ED-D3BD-7DC7-037C2B02E339}"/>
              </a:ext>
            </a:extLst>
          </p:cNvPr>
          <p:cNvSpPr>
            <a:spLocks noGrp="1" noChangeArrowheads="1"/>
          </p:cNvSpPr>
          <p:nvPr>
            <p:ph type="title"/>
          </p:nvPr>
        </p:nvSpPr>
        <p:spPr>
          <a:xfrm>
            <a:off x="1524000" y="-76200"/>
            <a:ext cx="9144000" cy="6705600"/>
          </a:xfrm>
        </p:spPr>
        <p:txBody>
          <a:bodyPr/>
          <a:lstStyle/>
          <a:p>
            <a:r>
              <a:rPr lang="en-US" altLang="en-US" sz="3200">
                <a:latin typeface="Times New Roman" panose="02020603050405020304" pitchFamily="18" charset="0"/>
                <a:cs typeface="Times New Roman" panose="02020603050405020304" pitchFamily="18" charset="0"/>
              </a:rPr>
              <a:t> </a:t>
            </a:r>
            <a:r>
              <a:rPr lang="en-US" altLang="en-US" sz="2400" u="sng">
                <a:latin typeface="Times New Roman" panose="02020603050405020304" pitchFamily="18" charset="0"/>
                <a:cs typeface="Times New Roman" panose="02020603050405020304" pitchFamily="18" charset="0"/>
              </a:rPr>
              <a:t>- </a:t>
            </a:r>
            <a:r>
              <a:rPr lang="en-US" altLang="en-US" sz="2400" u="sng">
                <a:solidFill>
                  <a:srgbClr val="FF0000"/>
                </a:solidFill>
                <a:latin typeface="Times New Roman" panose="02020603050405020304" pitchFamily="18" charset="0"/>
                <a:cs typeface="Times New Roman" panose="02020603050405020304" pitchFamily="18" charset="0"/>
              </a:rPr>
              <a:t>How</a:t>
            </a:r>
            <a:r>
              <a:rPr lang="en-US" altLang="en-US" sz="2400" u="sng">
                <a:latin typeface="Times New Roman" panose="02020603050405020304" pitchFamily="18" charset="0"/>
                <a:cs typeface="Times New Roman" panose="02020603050405020304" pitchFamily="18" charset="0"/>
              </a:rPr>
              <a:t> do I get to the function?</a:t>
            </a:r>
            <a:r>
              <a:rPr lang="en-US" altLang="en-US" sz="2400">
                <a:latin typeface="Times New Roman" panose="02020603050405020304" pitchFamily="18" charset="0"/>
                <a:cs typeface="Times New Roman" panose="02020603050405020304" pitchFamily="18" charset="0"/>
              </a:rPr>
              <a:t> The experience user need to know how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to find a function more than any other info, to get them going. </a:t>
            </a:r>
            <a:r>
              <a:rPr lang="en-US" altLang="en-US" sz="2400">
                <a:solidFill>
                  <a:srgbClr val="CC00FF"/>
                </a:solidFill>
                <a:latin typeface="Times New Roman" panose="02020603050405020304" pitchFamily="18" charset="0"/>
                <a:cs typeface="Times New Roman" panose="02020603050405020304" pitchFamily="18" charset="0"/>
              </a:rPr>
              <a:t>(access </a:t>
            </a:r>
            <a:br>
              <a:rPr lang="en-US" altLang="en-US" sz="2400">
                <a:solidFill>
                  <a:srgbClr val="CC00FF"/>
                </a:solidFill>
                <a:latin typeface="Times New Roman" panose="02020603050405020304" pitchFamily="18" charset="0"/>
                <a:cs typeface="Times New Roman" panose="02020603050405020304" pitchFamily="18" charset="0"/>
              </a:rPr>
            </a:br>
            <a:r>
              <a:rPr lang="en-US" altLang="en-US" sz="2400">
                <a:solidFill>
                  <a:srgbClr val="CC00FF"/>
                </a:solidFill>
                <a:latin typeface="Times New Roman" panose="02020603050405020304" pitchFamily="18" charset="0"/>
                <a:cs typeface="Times New Roman" panose="02020603050405020304" pitchFamily="18" charset="0"/>
              </a:rPr>
              <a:t>   information)</a:t>
            </a:r>
            <a:br>
              <a:rPr lang="en-US" altLang="en-US" sz="2400">
                <a:solidFill>
                  <a:srgbClr val="CC00FF"/>
                </a:solidFill>
                <a:latin typeface="Times New Roman" panose="02020603050405020304" pitchFamily="18" charset="0"/>
                <a:cs typeface="Times New Roman" panose="02020603050405020304" pitchFamily="18" charset="0"/>
              </a:rPr>
            </a:br>
            <a:r>
              <a:rPr lang="en-US" altLang="en-US" sz="2400">
                <a:solidFill>
                  <a:srgbClr val="CC00FF"/>
                </a:solidFill>
                <a:latin typeface="Times New Roman" panose="02020603050405020304" pitchFamily="18" charset="0"/>
                <a:cs typeface="Times New Roman" panose="02020603050405020304" pitchFamily="18" charset="0"/>
              </a:rPr>
              <a:t> </a:t>
            </a:r>
            <a:r>
              <a:rPr lang="en-US" altLang="en-US" sz="2400" u="sng">
                <a:latin typeface="Times New Roman" panose="02020603050405020304" pitchFamily="18" charset="0"/>
                <a:cs typeface="Times New Roman" panose="02020603050405020304" pitchFamily="18" charset="0"/>
              </a:rPr>
              <a:t>-</a:t>
            </a:r>
            <a:r>
              <a:rPr lang="en-US" altLang="en-US" sz="2400" u="sng">
                <a:solidFill>
                  <a:srgbClr val="FF0000"/>
                </a:solidFill>
                <a:latin typeface="Times New Roman" panose="02020603050405020304" pitchFamily="18" charset="0"/>
                <a:cs typeface="Times New Roman" panose="02020603050405020304" pitchFamily="18" charset="0"/>
              </a:rPr>
              <a:t>What</a:t>
            </a:r>
            <a:r>
              <a:rPr lang="en-US" altLang="en-US" sz="2400" u="sng">
                <a:latin typeface="Times New Roman" panose="02020603050405020304" pitchFamily="18" charset="0"/>
                <a:cs typeface="Times New Roman" panose="02020603050405020304" pitchFamily="18" charset="0"/>
              </a:rPr>
              <a:t> does the function do?</a:t>
            </a:r>
            <a:r>
              <a:rPr lang="en-US" altLang="en-US" sz="2400">
                <a:latin typeface="Times New Roman" panose="02020603050405020304" pitchFamily="18" charset="0"/>
                <a:cs typeface="Times New Roman" panose="02020603050405020304" pitchFamily="18" charset="0"/>
              </a:rPr>
              <a:t> The experienced user very brief explanation of what the function does. </a:t>
            </a:r>
            <a:r>
              <a:rPr lang="en-US" altLang="en-US" sz="2400">
                <a:solidFill>
                  <a:srgbClr val="CC00FF"/>
                </a:solidFill>
                <a:latin typeface="Times New Roman" panose="02020603050405020304" pitchFamily="18" charset="0"/>
                <a:cs typeface="Times New Roman" panose="02020603050405020304" pitchFamily="18" charset="0"/>
              </a:rPr>
              <a:t>(function definition)</a:t>
            </a:r>
            <a:br>
              <a:rPr lang="en-US" altLang="en-US" sz="2400">
                <a:solidFill>
                  <a:srgbClr val="CC00FF"/>
                </a:solidFill>
                <a:latin typeface="Times New Roman" panose="02020603050405020304" pitchFamily="18" charset="0"/>
                <a:cs typeface="Times New Roman" panose="02020603050405020304" pitchFamily="18" charset="0"/>
              </a:rPr>
            </a:br>
            <a:r>
              <a:rPr lang="en-US" altLang="en-US" sz="2400">
                <a:solidFill>
                  <a:srgbClr val="CC00FF"/>
                </a:solidFill>
                <a:latin typeface="Times New Roman" panose="02020603050405020304" pitchFamily="18" charset="0"/>
                <a:cs typeface="Times New Roman" panose="02020603050405020304" pitchFamily="18" charset="0"/>
              </a:rPr>
              <a:t> </a:t>
            </a:r>
            <a:br>
              <a:rPr lang="en-US" altLang="en-US" sz="2400">
                <a:solidFill>
                  <a:srgbClr val="CC00FF"/>
                </a:solidFill>
                <a:latin typeface="Times New Roman" panose="02020603050405020304" pitchFamily="18" charset="0"/>
                <a:cs typeface="Times New Roman" panose="02020603050405020304" pitchFamily="18" charset="0"/>
              </a:rPr>
            </a:br>
            <a:r>
              <a:rPr lang="en-US" altLang="en-US" sz="2400">
                <a:solidFill>
                  <a:srgbClr val="CC00FF"/>
                </a:solidFill>
                <a:latin typeface="Times New Roman" panose="02020603050405020304" pitchFamily="18" charset="0"/>
                <a:cs typeface="Times New Roman" panose="02020603050405020304" pitchFamily="18" charset="0"/>
              </a:rPr>
              <a:t>  </a:t>
            </a:r>
            <a:r>
              <a:rPr lang="en-US" altLang="en-US" sz="2400" u="sng">
                <a:latin typeface="Times New Roman" panose="02020603050405020304" pitchFamily="18" charset="0"/>
                <a:cs typeface="Times New Roman" panose="02020603050405020304" pitchFamily="18" charset="0"/>
              </a:rPr>
              <a:t>-</a:t>
            </a:r>
            <a:r>
              <a:rPr lang="en-US" altLang="en-US" sz="2400" u="sng">
                <a:solidFill>
                  <a:srgbClr val="FF0000"/>
                </a:solidFill>
                <a:latin typeface="Times New Roman" panose="02020603050405020304" pitchFamily="18" charset="0"/>
                <a:cs typeface="Times New Roman" panose="02020603050405020304" pitchFamily="18" charset="0"/>
              </a:rPr>
              <a:t>What</a:t>
            </a:r>
            <a:r>
              <a:rPr lang="en-US" altLang="en-US" sz="2400" u="sng">
                <a:latin typeface="Times New Roman" panose="02020603050405020304" pitchFamily="18" charset="0"/>
                <a:cs typeface="Times New Roman" panose="02020603050405020304" pitchFamily="18" charset="0"/>
              </a:rPr>
              <a:t> other commands do I need to know about?</a:t>
            </a:r>
            <a:r>
              <a:rPr lang="en-US" altLang="en-US" sz="2400">
                <a:latin typeface="Times New Roman" panose="02020603050405020304" pitchFamily="18" charset="0"/>
                <a:cs typeface="Times New Roman" panose="02020603050405020304" pitchFamily="18" charset="0"/>
              </a:rPr>
              <a:t> The user wants to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know how to use the command along with other commands, as well as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how to get out of trouble. </a:t>
            </a:r>
            <a:r>
              <a:rPr lang="en-US" altLang="en-US" sz="2400">
                <a:solidFill>
                  <a:srgbClr val="CC00FF"/>
                </a:solidFill>
                <a:latin typeface="Times New Roman" panose="02020603050405020304" pitchFamily="18" charset="0"/>
                <a:cs typeface="Times New Roman" panose="02020603050405020304" pitchFamily="18" charset="0"/>
              </a:rPr>
              <a:t>(associated commands)</a:t>
            </a:r>
            <a:br>
              <a:rPr lang="en-US" altLang="en-US" sz="2400">
                <a:solidFill>
                  <a:srgbClr val="CC00FF"/>
                </a:solidFill>
                <a:latin typeface="Times New Roman" panose="02020603050405020304" pitchFamily="18" charset="0"/>
                <a:cs typeface="Times New Roman" panose="02020603050405020304" pitchFamily="18" charset="0"/>
              </a:rPr>
            </a:br>
            <a:br>
              <a:rPr lang="en-US" altLang="en-US" sz="2400">
                <a:solidFill>
                  <a:srgbClr val="CC00FF"/>
                </a:solidFill>
                <a:latin typeface="Times New Roman" panose="02020603050405020304" pitchFamily="18" charset="0"/>
                <a:cs typeface="Times New Roman" panose="02020603050405020304" pitchFamily="18" charset="0"/>
              </a:rPr>
            </a:br>
            <a:r>
              <a:rPr lang="en-US" altLang="en-US" sz="2400" b="1">
                <a:latin typeface="Times New Roman" panose="02020603050405020304" pitchFamily="18" charset="0"/>
                <a:cs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rPr>
              <a:t>-</a:t>
            </a:r>
            <a:r>
              <a:rPr lang="en-US" altLang="en-US" sz="2400" u="sng">
                <a:latin typeface="Times New Roman" panose="02020603050405020304" pitchFamily="18" charset="0"/>
                <a:cs typeface="Times New Roman" panose="02020603050405020304" pitchFamily="18" charset="0"/>
              </a:rPr>
              <a:t> </a:t>
            </a:r>
            <a:r>
              <a:rPr lang="en-US" altLang="en-US" sz="2400" u="sng">
                <a:solidFill>
                  <a:srgbClr val="FF0000"/>
                </a:solidFill>
                <a:latin typeface="Times New Roman" panose="02020603050405020304" pitchFamily="18" charset="0"/>
                <a:cs typeface="Times New Roman" panose="02020603050405020304" pitchFamily="18" charset="0"/>
              </a:rPr>
              <a:t>When</a:t>
            </a:r>
            <a:r>
              <a:rPr lang="en-US" altLang="en-US" sz="2400" u="sng">
                <a:latin typeface="Times New Roman" panose="02020603050405020304" pitchFamily="18" charset="0"/>
                <a:cs typeface="Times New Roman" panose="02020603050405020304" pitchFamily="18" charset="0"/>
              </a:rPr>
              <a:t> can I use the function?</a:t>
            </a:r>
            <a:r>
              <a:rPr lang="en-US" altLang="en-US" sz="2400">
                <a:latin typeface="Times New Roman" panose="02020603050405020304" pitchFamily="18" charset="0"/>
                <a:cs typeface="Times New Roman" panose="02020603050405020304" pitchFamily="18" charset="0"/>
              </a:rPr>
              <a:t> User needs to know if there is a special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condition exist when using a command, such disk drive compatibility or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file size limits. </a:t>
            </a:r>
            <a:r>
              <a:rPr lang="en-US" altLang="en-US" sz="2400">
                <a:solidFill>
                  <a:srgbClr val="CC00FF"/>
                </a:solidFill>
                <a:latin typeface="Times New Roman" panose="02020603050405020304" pitchFamily="18" charset="0"/>
                <a:cs typeface="Times New Roman" panose="02020603050405020304" pitchFamily="18" charset="0"/>
              </a:rPr>
              <a:t>(qualifications or special cases)</a:t>
            </a:r>
            <a:br>
              <a:rPr lang="en-US" altLang="en-US" sz="2400">
                <a:solidFill>
                  <a:srgbClr val="CC00FF"/>
                </a:solidFill>
                <a:latin typeface="Times New Roman" panose="02020603050405020304" pitchFamily="18" charset="0"/>
                <a:cs typeface="Times New Roman" panose="02020603050405020304" pitchFamily="18" charset="0"/>
              </a:rPr>
            </a:b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a:t>
            </a:r>
            <a:r>
              <a:rPr lang="en-US" altLang="en-US" sz="2400" u="sng">
                <a:latin typeface="Times New Roman" panose="02020603050405020304" pitchFamily="18" charset="0"/>
                <a:cs typeface="Times New Roman" panose="02020603050405020304" pitchFamily="18" charset="0"/>
              </a:rPr>
              <a:t>-</a:t>
            </a:r>
            <a:r>
              <a:rPr lang="en-US" altLang="en-US" sz="2400" u="sng">
                <a:solidFill>
                  <a:srgbClr val="FF0000"/>
                </a:solidFill>
                <a:latin typeface="Times New Roman" panose="02020603050405020304" pitchFamily="18" charset="0"/>
                <a:cs typeface="Times New Roman" panose="02020603050405020304" pitchFamily="18" charset="0"/>
              </a:rPr>
              <a:t>How</a:t>
            </a:r>
            <a:r>
              <a:rPr lang="en-US" altLang="en-US" sz="2400" u="sng">
                <a:latin typeface="Times New Roman" panose="02020603050405020304" pitchFamily="18" charset="0"/>
                <a:cs typeface="Times New Roman" panose="02020603050405020304" pitchFamily="18" charset="0"/>
              </a:rPr>
              <a:t> do I use the function well?</a:t>
            </a:r>
            <a:r>
              <a:rPr lang="en-US" altLang="en-US" sz="2400">
                <a:latin typeface="Times New Roman" panose="02020603050405020304" pitchFamily="18" charset="0"/>
                <a:cs typeface="Times New Roman" panose="02020603050405020304" pitchFamily="18" charset="0"/>
              </a:rPr>
              <a:t> The experienced user wants to make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the most out of the system and needs to know any short cuts or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efficiency measures that apply. </a:t>
            </a:r>
            <a:r>
              <a:rPr lang="en-US" altLang="en-US" sz="2400">
                <a:solidFill>
                  <a:srgbClr val="CC00FF"/>
                </a:solidFill>
                <a:latin typeface="Times New Roman" panose="02020603050405020304" pitchFamily="18" charset="0"/>
                <a:cs typeface="Times New Roman" panose="02020603050405020304" pitchFamily="18" charset="0"/>
              </a:rPr>
              <a:t>(Tips)</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A05640D-89DA-DE79-EE48-2CC95A471D8C}"/>
              </a:ext>
            </a:extLst>
          </p:cNvPr>
          <p:cNvSpPr>
            <a:spLocks noGrp="1" noChangeArrowheads="1"/>
          </p:cNvSpPr>
          <p:nvPr>
            <p:ph type="title"/>
          </p:nvPr>
        </p:nvSpPr>
        <p:spPr>
          <a:xfrm>
            <a:off x="1524000" y="0"/>
            <a:ext cx="9144000" cy="6858000"/>
          </a:xfrm>
        </p:spPr>
        <p:txBody>
          <a:bodyPr/>
          <a:lstStyle/>
          <a:p>
            <a:r>
              <a:rPr lang="en-US" altLang="ar-JO" b="1">
                <a:latin typeface="Times New Roman" panose="02020603050405020304" pitchFamily="18" charset="0"/>
                <a:cs typeface="Times New Roman" panose="02020603050405020304" pitchFamily="18" charset="0"/>
              </a:rPr>
              <a:t>	</a:t>
            </a:r>
            <a:r>
              <a:rPr lang="en-US" altLang="ar-JO" b="1">
                <a:solidFill>
                  <a:srgbClr val="FF3300"/>
                </a:solidFill>
                <a:latin typeface="Times New Roman" panose="02020603050405020304" pitchFamily="18" charset="0"/>
                <a:cs typeface="Times New Roman" panose="02020603050405020304" pitchFamily="18" charset="0"/>
              </a:rPr>
              <a:t>	   </a:t>
            </a:r>
            <a:br>
              <a:rPr lang="en-US" altLang="ar-JO" b="1">
                <a:solidFill>
                  <a:srgbClr val="FF3300"/>
                </a:solidFill>
                <a:latin typeface="Times New Roman" panose="02020603050405020304" pitchFamily="18" charset="0"/>
                <a:cs typeface="Times New Roman" panose="02020603050405020304" pitchFamily="18" charset="0"/>
              </a:rPr>
            </a:br>
            <a:r>
              <a:rPr lang="en-US" altLang="ar-JO" b="1">
                <a:solidFill>
                  <a:srgbClr val="FF3300"/>
                </a:solidFill>
                <a:latin typeface="Times New Roman" panose="02020603050405020304" pitchFamily="18" charset="0"/>
                <a:cs typeface="Times New Roman" panose="02020603050405020304" pitchFamily="18" charset="0"/>
              </a:rPr>
              <a:t> 			</a:t>
            </a:r>
            <a:r>
              <a:rPr lang="en-US" altLang="ar-JO" b="1">
                <a:solidFill>
                  <a:schemeClr val="accent2"/>
                </a:solidFill>
                <a:latin typeface="Times New Roman" panose="02020603050405020304" pitchFamily="18" charset="0"/>
                <a:cs typeface="Times New Roman" panose="02020603050405020304" pitchFamily="18" charset="0"/>
              </a:rPr>
              <a:t>Part TWO</a:t>
            </a:r>
            <a:r>
              <a:rPr lang="en-US" altLang="ar-JO" b="1">
                <a:solidFill>
                  <a:srgbClr val="FF3300"/>
                </a:solidFill>
                <a:latin typeface="Times New Roman" panose="02020603050405020304" pitchFamily="18" charset="0"/>
                <a:cs typeface="Times New Roman" panose="02020603050405020304" pitchFamily="18" charset="0"/>
              </a:rPr>
              <a:t> </a:t>
            </a:r>
            <a:br>
              <a:rPr lang="en-US" altLang="ar-JO" b="1">
                <a:solidFill>
                  <a:srgbClr val="FF3300"/>
                </a:solidFill>
                <a:latin typeface="Times New Roman" panose="02020603050405020304" pitchFamily="18" charset="0"/>
                <a:cs typeface="Times New Roman" panose="02020603050405020304" pitchFamily="18" charset="0"/>
              </a:rPr>
            </a:br>
            <a:r>
              <a:rPr lang="en-US" altLang="ar-JO" sz="4000" b="1">
                <a:solidFill>
                  <a:srgbClr val="FF3300"/>
                </a:solidFill>
                <a:latin typeface="Times New Roman" panose="02020603050405020304" pitchFamily="18" charset="0"/>
                <a:cs typeface="Times New Roman" panose="02020603050405020304" pitchFamily="18" charset="0"/>
              </a:rPr>
              <a:t>The Process of Software Documentation</a:t>
            </a:r>
            <a:r>
              <a:rPr lang="en-US" altLang="ar-JO" b="1">
                <a:solidFill>
                  <a:srgbClr val="FF3300"/>
                </a:solidFill>
                <a:latin typeface="Times New Roman" panose="02020603050405020304" pitchFamily="18" charset="0"/>
                <a:cs typeface="Times New Roman" panose="02020603050405020304" pitchFamily="18" charset="0"/>
              </a:rPr>
              <a:t>                  </a:t>
            </a:r>
            <a:br>
              <a:rPr lang="en-US" altLang="ar-JO" b="1">
                <a:solidFill>
                  <a:srgbClr val="FF3300"/>
                </a:solidFill>
                <a:latin typeface="Times New Roman" panose="02020603050405020304" pitchFamily="18" charset="0"/>
                <a:cs typeface="Times New Roman" panose="02020603050405020304" pitchFamily="18" charset="0"/>
              </a:rPr>
            </a:br>
            <a:br>
              <a:rPr lang="en-US" altLang="ar-JO" b="1">
                <a:solidFill>
                  <a:srgbClr val="FF3300"/>
                </a:solidFill>
                <a:latin typeface="Times New Roman" panose="02020603050405020304" pitchFamily="18" charset="0"/>
                <a:cs typeface="Times New Roman" panose="02020603050405020304" pitchFamily="18" charset="0"/>
              </a:rPr>
            </a:br>
            <a:r>
              <a:rPr lang="en-US" altLang="ar-JO" sz="3600" b="1">
                <a:solidFill>
                  <a:srgbClr val="9900CC"/>
                </a:solidFill>
                <a:latin typeface="Times New Roman" panose="02020603050405020304" pitchFamily="18" charset="0"/>
                <a:cs typeface="Times New Roman" panose="02020603050405020304" pitchFamily="18" charset="0"/>
              </a:rPr>
              <a:t>Chapter 5: Analyzing Your Users</a:t>
            </a:r>
            <a:br>
              <a:rPr lang="en-US" altLang="ar-JO" sz="3600" b="1">
                <a:solidFill>
                  <a:srgbClr val="FF3300"/>
                </a:solidFill>
                <a:latin typeface="Times New Roman" panose="02020603050405020304" pitchFamily="18" charset="0"/>
                <a:cs typeface="Times New Roman" panose="02020603050405020304" pitchFamily="18" charset="0"/>
              </a:rPr>
            </a:br>
            <a:r>
              <a:rPr lang="en-US" altLang="ar-JO" sz="3600" b="1">
                <a:solidFill>
                  <a:schemeClr val="hlink"/>
                </a:solidFill>
                <a:latin typeface="Times New Roman" panose="02020603050405020304" pitchFamily="18" charset="0"/>
                <a:cs typeface="Times New Roman" panose="02020603050405020304" pitchFamily="18" charset="0"/>
              </a:rPr>
              <a:t>Chapter 6: Planning and writing your Doc.</a:t>
            </a:r>
            <a:br>
              <a:rPr lang="en-US" altLang="ar-JO" sz="3600" b="1">
                <a:solidFill>
                  <a:schemeClr val="hlink"/>
                </a:solidFill>
                <a:latin typeface="Times New Roman" panose="02020603050405020304" pitchFamily="18" charset="0"/>
                <a:cs typeface="Times New Roman" panose="02020603050405020304" pitchFamily="18" charset="0"/>
              </a:rPr>
            </a:br>
            <a:r>
              <a:rPr lang="en-US" altLang="ar-JO" sz="3600" b="1">
                <a:solidFill>
                  <a:schemeClr val="accent2"/>
                </a:solidFill>
                <a:latin typeface="Times New Roman" panose="02020603050405020304" pitchFamily="18" charset="0"/>
                <a:cs typeface="Times New Roman" panose="02020603050405020304" pitchFamily="18" charset="0"/>
              </a:rPr>
              <a:t>Chapter 7: Getting Useful reviews</a:t>
            </a:r>
            <a:br>
              <a:rPr lang="en-US" altLang="ar-JO" sz="3600" b="1">
                <a:solidFill>
                  <a:srgbClr val="FF3300"/>
                </a:solidFill>
                <a:latin typeface="Times New Roman" panose="02020603050405020304" pitchFamily="18" charset="0"/>
                <a:cs typeface="Times New Roman" panose="02020603050405020304" pitchFamily="18" charset="0"/>
              </a:rPr>
            </a:br>
            <a:r>
              <a:rPr lang="en-US" altLang="ar-JO" sz="3600" b="1">
                <a:latin typeface="Times New Roman" panose="02020603050405020304" pitchFamily="18" charset="0"/>
                <a:cs typeface="Times New Roman" panose="02020603050405020304" pitchFamily="18" charset="0"/>
              </a:rPr>
              <a:t>Chapter 8: Conducting Usability Tests</a:t>
            </a:r>
            <a:br>
              <a:rPr lang="en-US" altLang="ar-JO" sz="3600" b="1">
                <a:solidFill>
                  <a:srgbClr val="FF3300"/>
                </a:solidFill>
                <a:latin typeface="Times New Roman" panose="02020603050405020304" pitchFamily="18" charset="0"/>
                <a:cs typeface="Times New Roman" panose="02020603050405020304" pitchFamily="18" charset="0"/>
              </a:rPr>
            </a:br>
            <a:r>
              <a:rPr lang="en-US" altLang="ar-JO" sz="3600" b="1">
                <a:solidFill>
                  <a:srgbClr val="996600"/>
                </a:solidFill>
                <a:latin typeface="Times New Roman" panose="02020603050405020304" pitchFamily="18" charset="0"/>
                <a:cs typeface="Times New Roman" panose="02020603050405020304" pitchFamily="18" charset="0"/>
              </a:rPr>
              <a:t>Chapter 9: Editing and Fine Tuning</a:t>
            </a:r>
            <a:r>
              <a:rPr lang="en-US" altLang="ar-JO" sz="3600" b="1">
                <a:solidFill>
                  <a:srgbClr val="FF3300"/>
                </a:solidFill>
                <a:latin typeface="Times New Roman" panose="02020603050405020304" pitchFamily="18" charset="0"/>
                <a:cs typeface="Times New Roman" panose="02020603050405020304" pitchFamily="18" charset="0"/>
              </a:rPr>
              <a:t> </a:t>
            </a:r>
            <a:endParaRPr lang="en-US" altLang="ar-JO" sz="3600">
              <a:latin typeface="Times New Roman" panose="02020603050405020304" pitchFamily="18" charset="0"/>
              <a:cs typeface="Times New Roman" panose="02020603050405020304" pitchFamily="18" charset="0"/>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098" name="Picture 3" descr="pe01561_">
            <a:extLst>
              <a:ext uri="{FF2B5EF4-FFF2-40B4-BE49-F238E27FC236}">
                <a16:creationId xmlns:a16="http://schemas.microsoft.com/office/drawing/2014/main" id="{57B54AEE-58A4-4D24-A04A-0F9FDCED1FAE}"/>
              </a:ext>
            </a:extLst>
          </p:cNvPr>
          <p:cNvPicPr>
            <a:picLocks noGrp="1" noChangeAspect="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3352800" y="1682751"/>
            <a:ext cx="7315200" cy="4856163"/>
          </a:xfrm>
          <a:noFill/>
        </p:spPr>
      </p:pic>
      <p:sp>
        <p:nvSpPr>
          <p:cNvPr id="4099" name="Rectangle 4">
            <a:extLst>
              <a:ext uri="{FF2B5EF4-FFF2-40B4-BE49-F238E27FC236}">
                <a16:creationId xmlns:a16="http://schemas.microsoft.com/office/drawing/2014/main" id="{3BFD6FA0-D3B0-9D3B-2310-D65B00EC6EF1}"/>
              </a:ext>
            </a:extLst>
          </p:cNvPr>
          <p:cNvSpPr>
            <a:spLocks noChangeArrowheads="1"/>
          </p:cNvSpPr>
          <p:nvPr/>
        </p:nvSpPr>
        <p:spPr bwMode="auto">
          <a:xfrm>
            <a:off x="1905000" y="609600"/>
            <a:ext cx="69342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2"/>
                </a:solidFill>
                <a:latin typeface="Tahoma" panose="020B0604030504040204" pitchFamily="34" charset="0"/>
                <a:cs typeface="Times New Roman" panose="02020603050405020304" pitchFamily="18" charset="0"/>
              </a:defRPr>
            </a:lvl1pPr>
            <a:lvl2pPr marL="742950" indent="-285750">
              <a:defRPr kumimoji="1" sz="2400">
                <a:solidFill>
                  <a:schemeClr val="tx2"/>
                </a:solidFill>
                <a:latin typeface="Tahoma" panose="020B0604030504040204" pitchFamily="34" charset="0"/>
                <a:cs typeface="Times New Roman" panose="02020603050405020304" pitchFamily="18" charset="0"/>
              </a:defRPr>
            </a:lvl2pPr>
            <a:lvl3pPr marL="1143000" indent="-228600">
              <a:defRPr kumimoji="1" sz="2400">
                <a:solidFill>
                  <a:schemeClr val="tx2"/>
                </a:solidFill>
                <a:latin typeface="Tahoma" panose="020B0604030504040204" pitchFamily="34" charset="0"/>
                <a:cs typeface="Times New Roman" panose="02020603050405020304" pitchFamily="18" charset="0"/>
              </a:defRPr>
            </a:lvl3pPr>
            <a:lvl4pPr marL="1600200" indent="-228600">
              <a:defRPr kumimoji="1" sz="2400">
                <a:solidFill>
                  <a:schemeClr val="tx2"/>
                </a:solidFill>
                <a:latin typeface="Tahoma" panose="020B0604030504040204" pitchFamily="34" charset="0"/>
                <a:cs typeface="Times New Roman" panose="02020603050405020304" pitchFamily="18" charset="0"/>
              </a:defRPr>
            </a:lvl4pPr>
            <a:lvl5pPr marL="2057400" indent="-228600">
              <a:defRPr kumimoji="1" sz="2400">
                <a:solidFill>
                  <a:schemeClr val="tx2"/>
                </a:solidFill>
                <a:latin typeface="Tahoma" panose="020B0604030504040204" pitchFamily="34" charset="0"/>
                <a:cs typeface="Times New Roman" panose="02020603050405020304" pitchFamily="18" charset="0"/>
              </a:defRPr>
            </a:lvl5pPr>
            <a:lvl6pPr marL="2514600" indent="-228600" algn="l" rtl="0" eaLnBrk="0" fontAlgn="base" hangingPunct="0">
              <a:spcBef>
                <a:spcPct val="0"/>
              </a:spcBef>
              <a:spcAft>
                <a:spcPct val="0"/>
              </a:spcAft>
              <a:defRPr kumimoji="1" sz="2400">
                <a:solidFill>
                  <a:schemeClr val="tx2"/>
                </a:solidFill>
                <a:latin typeface="Tahoma" panose="020B0604030504040204" pitchFamily="34" charset="0"/>
                <a:cs typeface="Times New Roman" panose="02020603050405020304" pitchFamily="18" charset="0"/>
              </a:defRPr>
            </a:lvl6pPr>
            <a:lvl7pPr marL="2971800" indent="-228600" algn="l" rtl="0" eaLnBrk="0" fontAlgn="base" hangingPunct="0">
              <a:spcBef>
                <a:spcPct val="0"/>
              </a:spcBef>
              <a:spcAft>
                <a:spcPct val="0"/>
              </a:spcAft>
              <a:defRPr kumimoji="1" sz="2400">
                <a:solidFill>
                  <a:schemeClr val="tx2"/>
                </a:solidFill>
                <a:latin typeface="Tahoma" panose="020B0604030504040204" pitchFamily="34" charset="0"/>
                <a:cs typeface="Times New Roman" panose="02020603050405020304" pitchFamily="18" charset="0"/>
              </a:defRPr>
            </a:lvl7pPr>
            <a:lvl8pPr marL="3429000" indent="-228600" algn="l" rtl="0" eaLnBrk="0" fontAlgn="base" hangingPunct="0">
              <a:spcBef>
                <a:spcPct val="0"/>
              </a:spcBef>
              <a:spcAft>
                <a:spcPct val="0"/>
              </a:spcAft>
              <a:defRPr kumimoji="1" sz="2400">
                <a:solidFill>
                  <a:schemeClr val="tx2"/>
                </a:solidFill>
                <a:latin typeface="Tahoma" panose="020B0604030504040204" pitchFamily="34" charset="0"/>
                <a:cs typeface="Times New Roman" panose="02020603050405020304" pitchFamily="18" charset="0"/>
              </a:defRPr>
            </a:lvl8pPr>
            <a:lvl9pPr marL="3886200" indent="-228600" algn="l" rtl="0" eaLnBrk="0" fontAlgn="base" hangingPunct="0">
              <a:spcBef>
                <a:spcPct val="0"/>
              </a:spcBef>
              <a:spcAft>
                <a:spcPct val="0"/>
              </a:spcAft>
              <a:defRPr kumimoji="1" sz="2400">
                <a:solidFill>
                  <a:schemeClr val="tx2"/>
                </a:solidFill>
                <a:latin typeface="Tahoma" panose="020B0604030504040204" pitchFamily="34" charset="0"/>
                <a:cs typeface="Times New Roman" panose="02020603050405020304" pitchFamily="18" charset="0"/>
              </a:defRPr>
            </a:lvl9pPr>
          </a:lstStyle>
          <a:p>
            <a:pPr algn="l" rtl="0" eaLnBrk="0" fontAlgn="base" hangingPunct="0">
              <a:spcBef>
                <a:spcPct val="0"/>
              </a:spcBef>
              <a:spcAft>
                <a:spcPct val="0"/>
              </a:spcAft>
            </a:pPr>
            <a:r>
              <a:rPr lang="en-US" altLang="ar-JO" sz="4400" b="1">
                <a:solidFill>
                  <a:srgbClr val="FF3300"/>
                </a:solidFill>
                <a:latin typeface="Times New Roman" panose="02020603050405020304" pitchFamily="18" charset="0"/>
              </a:rPr>
              <a:t>              Chapter 5</a:t>
            </a:r>
            <a:br>
              <a:rPr lang="en-US" altLang="ar-JO" sz="4400" b="1">
                <a:solidFill>
                  <a:srgbClr val="FF3300"/>
                </a:solidFill>
                <a:latin typeface="Times New Roman" panose="02020603050405020304" pitchFamily="18" charset="0"/>
              </a:rPr>
            </a:br>
            <a:r>
              <a:rPr lang="en-US" altLang="ar-JO" sz="4400" b="1">
                <a:solidFill>
                  <a:srgbClr val="FF3300"/>
                </a:solidFill>
                <a:latin typeface="Times New Roman" panose="02020603050405020304" pitchFamily="18" charset="0"/>
              </a:rPr>
              <a:t>	   Analyzing Your Users</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9AD722DC-D0E0-3304-898E-0B8A947E8E15}"/>
              </a:ext>
            </a:extLst>
          </p:cNvPr>
          <p:cNvSpPr>
            <a:spLocks noGrp="1" noChangeArrowheads="1"/>
          </p:cNvSpPr>
          <p:nvPr>
            <p:ph type="title"/>
          </p:nvPr>
        </p:nvSpPr>
        <p:spPr>
          <a:xfrm>
            <a:off x="1524000" y="0"/>
            <a:ext cx="9144000" cy="6858000"/>
          </a:xfrm>
        </p:spPr>
        <p:txBody>
          <a:bodyPr/>
          <a:lstStyle/>
          <a:p>
            <a:r>
              <a:rPr lang="en-US" altLang="ar-JO" sz="4000" b="1">
                <a:latin typeface="Times New Roman" panose="02020603050405020304" pitchFamily="18" charset="0"/>
                <a:cs typeface="Times New Roman" panose="02020603050405020304" pitchFamily="18" charset="0"/>
              </a:rPr>
              <a:t>   The analysis of users consists of   </a:t>
            </a:r>
            <a:br>
              <a:rPr lang="en-US" altLang="ar-JO" sz="4000" b="1">
                <a:latin typeface="Times New Roman" panose="02020603050405020304" pitchFamily="18" charset="0"/>
                <a:cs typeface="Times New Roman" panose="02020603050405020304" pitchFamily="18" charset="0"/>
              </a:rPr>
            </a:br>
            <a:r>
              <a:rPr lang="en-US" altLang="ar-JO" sz="4000" b="1">
                <a:latin typeface="Times New Roman" panose="02020603050405020304" pitchFamily="18" charset="0"/>
                <a:cs typeface="Times New Roman" panose="02020603050405020304" pitchFamily="18" charset="0"/>
              </a:rPr>
              <a:t>   inquiry into the following:</a:t>
            </a:r>
            <a:br>
              <a:rPr lang="en-US" altLang="ar-JO" sz="4000" b="1">
                <a:latin typeface="Times New Roman" panose="02020603050405020304" pitchFamily="18" charset="0"/>
                <a:cs typeface="Times New Roman" panose="02020603050405020304" pitchFamily="18" charset="0"/>
              </a:rPr>
            </a:br>
            <a:br>
              <a:rPr lang="en-US" altLang="ar-JO" sz="4000" b="1">
                <a:latin typeface="Times New Roman" panose="02020603050405020304" pitchFamily="18" charset="0"/>
                <a:cs typeface="Times New Roman" panose="02020603050405020304" pitchFamily="18" charset="0"/>
              </a:rPr>
            </a:br>
            <a:r>
              <a:rPr lang="en-US" altLang="ar-JO" sz="4000">
                <a:latin typeface="Times New Roman" panose="02020603050405020304" pitchFamily="18" charset="0"/>
                <a:cs typeface="Times New Roman" panose="02020603050405020304" pitchFamily="18" charset="0"/>
              </a:rPr>
              <a:t>  </a:t>
            </a:r>
            <a:r>
              <a:rPr lang="en-US" altLang="ar-JO" sz="3200">
                <a:latin typeface="Times New Roman" panose="02020603050405020304" pitchFamily="18" charset="0"/>
                <a:cs typeface="Times New Roman" panose="02020603050405020304" pitchFamily="18" charset="0"/>
              </a:rPr>
              <a:t>1-Tasks the user will perform.</a:t>
            </a:r>
            <a:br>
              <a:rPr lang="en-US" altLang="ar-JO" sz="3200">
                <a:latin typeface="Times New Roman" panose="02020603050405020304" pitchFamily="18" charset="0"/>
                <a:cs typeface="Times New Roman" panose="02020603050405020304" pitchFamily="18" charset="0"/>
              </a:rPr>
            </a:br>
            <a:r>
              <a:rPr lang="en-US" altLang="ar-JO" sz="3200">
                <a:latin typeface="Times New Roman" panose="02020603050405020304" pitchFamily="18" charset="0"/>
                <a:cs typeface="Times New Roman" panose="02020603050405020304" pitchFamily="18" charset="0"/>
              </a:rPr>
              <a:t>  2-Information needs.</a:t>
            </a:r>
            <a:br>
              <a:rPr lang="en-US" altLang="ar-JO" sz="3200">
                <a:latin typeface="Times New Roman" panose="02020603050405020304" pitchFamily="18" charset="0"/>
                <a:cs typeface="Times New Roman" panose="02020603050405020304" pitchFamily="18" charset="0"/>
              </a:rPr>
            </a:br>
            <a:r>
              <a:rPr lang="en-US" altLang="ar-JO" sz="3200">
                <a:latin typeface="Times New Roman" panose="02020603050405020304" pitchFamily="18" charset="0"/>
                <a:cs typeface="Times New Roman" panose="02020603050405020304" pitchFamily="18" charset="0"/>
              </a:rPr>
              <a:t>  3-Work motivations.</a:t>
            </a:r>
            <a:br>
              <a:rPr lang="en-US" altLang="ar-JO" sz="3200">
                <a:latin typeface="Times New Roman" panose="02020603050405020304" pitchFamily="18" charset="0"/>
                <a:cs typeface="Times New Roman" panose="02020603050405020304" pitchFamily="18" charset="0"/>
              </a:rPr>
            </a:br>
            <a:r>
              <a:rPr lang="en-US" altLang="ar-JO" sz="3200">
                <a:latin typeface="Times New Roman" panose="02020603050405020304" pitchFamily="18" charset="0"/>
                <a:cs typeface="Times New Roman" panose="02020603050405020304" pitchFamily="18" charset="0"/>
              </a:rPr>
              <a:t>  4-Computer Experience.</a:t>
            </a:r>
            <a:br>
              <a:rPr lang="en-US" altLang="ar-JO" sz="3200">
                <a:latin typeface="Times New Roman" panose="02020603050405020304" pitchFamily="18" charset="0"/>
                <a:cs typeface="Times New Roman" panose="02020603050405020304" pitchFamily="18" charset="0"/>
              </a:rPr>
            </a:br>
            <a:r>
              <a:rPr lang="en-US" altLang="ar-JO" sz="3200">
                <a:latin typeface="Times New Roman" panose="02020603050405020304" pitchFamily="18" charset="0"/>
                <a:cs typeface="Times New Roman" panose="02020603050405020304" pitchFamily="18" charset="0"/>
              </a:rPr>
              <a:t>  5-Knowledge of the program.</a:t>
            </a:r>
            <a:br>
              <a:rPr lang="en-US" altLang="ar-JO" sz="3200">
                <a:latin typeface="Times New Roman" panose="02020603050405020304" pitchFamily="18" charset="0"/>
                <a:cs typeface="Times New Roman" panose="02020603050405020304" pitchFamily="18" charset="0"/>
              </a:rPr>
            </a:br>
            <a:r>
              <a:rPr lang="en-US" altLang="ar-JO" sz="3200">
                <a:latin typeface="Times New Roman" panose="02020603050405020304" pitchFamily="18" charset="0"/>
                <a:cs typeface="Times New Roman" panose="02020603050405020304" pitchFamily="18" charset="0"/>
              </a:rPr>
              <a:t>  6-user community.</a:t>
            </a:r>
            <a:br>
              <a:rPr lang="en-US" altLang="ar-JO" sz="3200">
                <a:latin typeface="Times New Roman" panose="02020603050405020304" pitchFamily="18" charset="0"/>
                <a:cs typeface="Times New Roman" panose="02020603050405020304" pitchFamily="18" charset="0"/>
              </a:rPr>
            </a:br>
            <a:r>
              <a:rPr lang="en-US" altLang="ar-JO" sz="3200">
                <a:latin typeface="Times New Roman" panose="02020603050405020304" pitchFamily="18" charset="0"/>
                <a:cs typeface="Times New Roman" panose="02020603050405020304" pitchFamily="18" charset="0"/>
              </a:rPr>
              <a:t>  7-learning preference.</a:t>
            </a:r>
            <a:br>
              <a:rPr lang="en-US" altLang="ar-JO" sz="3200">
                <a:latin typeface="Times New Roman" panose="02020603050405020304" pitchFamily="18" charset="0"/>
                <a:cs typeface="Times New Roman" panose="02020603050405020304" pitchFamily="18" charset="0"/>
              </a:rPr>
            </a:br>
            <a:r>
              <a:rPr lang="en-US" altLang="ar-JO" sz="3200">
                <a:latin typeface="Times New Roman" panose="02020603050405020304" pitchFamily="18" charset="0"/>
                <a:cs typeface="Times New Roman" panose="02020603050405020304" pitchFamily="18" charset="0"/>
              </a:rPr>
              <a:t>  8-Usage pattern, regular, casual, intermittent.</a:t>
            </a:r>
            <a:endParaRPr lang="en-US" altLang="ar-JO">
              <a:latin typeface="Times New Roman" panose="02020603050405020304" pitchFamily="18" charset="0"/>
              <a:cs typeface="Times New Roman" panose="02020603050405020304" pitchFamily="18" charset="0"/>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4EC18BC2-F867-1448-E863-219DC10F91B3}"/>
              </a:ext>
            </a:extLst>
          </p:cNvPr>
          <p:cNvSpPr>
            <a:spLocks noGrp="1" noChangeArrowheads="1"/>
          </p:cNvSpPr>
          <p:nvPr>
            <p:ph type="title"/>
          </p:nvPr>
        </p:nvSpPr>
        <p:spPr>
          <a:xfrm>
            <a:off x="1524000" y="0"/>
            <a:ext cx="9144000" cy="6858000"/>
          </a:xfrm>
        </p:spPr>
        <p:txBody>
          <a:bodyPr/>
          <a:lstStyle/>
          <a:p>
            <a:r>
              <a:rPr lang="en-US" altLang="ar-JO" sz="4000" b="1">
                <a:solidFill>
                  <a:srgbClr val="3333CC"/>
                </a:solidFill>
                <a:latin typeface="Times New Roman" panose="02020603050405020304" pitchFamily="18" charset="0"/>
                <a:cs typeface="Times New Roman" panose="02020603050405020304" pitchFamily="18" charset="0"/>
              </a:rPr>
              <a:t>  Guidelines:</a:t>
            </a:r>
            <a:br>
              <a:rPr lang="en-US" altLang="ar-JO" sz="4000" b="1">
                <a:solidFill>
                  <a:srgbClr val="3333CC"/>
                </a:solidFill>
                <a:latin typeface="Times New Roman" panose="02020603050405020304" pitchFamily="18" charset="0"/>
                <a:cs typeface="Times New Roman" panose="02020603050405020304" pitchFamily="18" charset="0"/>
              </a:rPr>
            </a:br>
            <a:r>
              <a:rPr lang="en-US" altLang="ar-JO" sz="4000" b="1">
                <a:solidFill>
                  <a:srgbClr val="3333CC"/>
                </a:solidFill>
                <a:latin typeface="Times New Roman" panose="02020603050405020304" pitchFamily="18" charset="0"/>
                <a:cs typeface="Times New Roman" panose="02020603050405020304" pitchFamily="18" charset="0"/>
              </a:rPr>
              <a:t>  </a:t>
            </a:r>
            <a:r>
              <a:rPr lang="en-US" altLang="ar-JO" sz="3600" b="1">
                <a:solidFill>
                  <a:srgbClr val="FF3300"/>
                </a:solidFill>
                <a:latin typeface="Times New Roman" panose="02020603050405020304" pitchFamily="18" charset="0"/>
                <a:cs typeface="Times New Roman" panose="02020603050405020304" pitchFamily="18" charset="0"/>
              </a:rPr>
              <a:t>1- Choose users carefully</a:t>
            </a:r>
            <a:r>
              <a:rPr lang="en-US" altLang="ar-JO" sz="4000" b="1">
                <a:latin typeface="Times New Roman" panose="02020603050405020304" pitchFamily="18" charset="0"/>
                <a:cs typeface="Times New Roman" panose="02020603050405020304" pitchFamily="18" charset="0"/>
              </a:rPr>
              <a:t>: </a:t>
            </a:r>
            <a:r>
              <a:rPr lang="en-US" altLang="ar-JO" sz="2400">
                <a:latin typeface="Times New Roman" panose="02020603050405020304" pitchFamily="18" charset="0"/>
                <a:cs typeface="Times New Roman" panose="02020603050405020304" pitchFamily="18" charset="0"/>
              </a:rPr>
              <a:t>list all possible user groups,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find out which user would most probably use the program ( </a:t>
            </a:r>
            <a:r>
              <a:rPr lang="en-US" altLang="ar-JO" sz="2400" i="1">
                <a:latin typeface="Times New Roman" panose="02020603050405020304" pitchFamily="18" charset="0"/>
                <a:cs typeface="Times New Roman" panose="02020603050405020304" pitchFamily="18" charset="0"/>
              </a:rPr>
              <a:t>network </a:t>
            </a:r>
            <a:br>
              <a:rPr lang="en-US" altLang="ar-JO" sz="2400" i="1">
                <a:latin typeface="Times New Roman" panose="02020603050405020304" pitchFamily="18" charset="0"/>
                <a:cs typeface="Times New Roman" panose="02020603050405020304" pitchFamily="18" charset="0"/>
              </a:rPr>
            </a:br>
            <a:r>
              <a:rPr lang="en-US" altLang="ar-JO" sz="2400" i="1">
                <a:latin typeface="Times New Roman" panose="02020603050405020304" pitchFamily="18" charset="0"/>
                <a:cs typeface="Times New Roman" panose="02020603050405020304" pitchFamily="18" charset="0"/>
              </a:rPr>
              <a:t>    program, math tutor</a:t>
            </a:r>
            <a:r>
              <a:rPr lang="en-US" altLang="ar-JO" sz="2400">
                <a:latin typeface="Times New Roman" panose="02020603050405020304" pitchFamily="18" charset="0"/>
                <a:cs typeface="Times New Roman" panose="02020603050405020304" pitchFamily="18" charset="0"/>
              </a:rPr>
              <a:t>).</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a:t>
            </a:r>
            <a:r>
              <a:rPr lang="en-US" altLang="ar-JO" sz="3600">
                <a:latin typeface="Times New Roman" panose="02020603050405020304" pitchFamily="18" charset="0"/>
                <a:cs typeface="Times New Roman" panose="02020603050405020304" pitchFamily="18" charset="0"/>
              </a:rPr>
              <a:t>   </a:t>
            </a:r>
            <a:r>
              <a:rPr lang="en-US" altLang="ar-JO" sz="2400">
                <a:latin typeface="Times New Roman" panose="02020603050405020304" pitchFamily="18" charset="0"/>
                <a:cs typeface="Times New Roman" panose="02020603050405020304" pitchFamily="18" charset="0"/>
              </a:rPr>
              <a:t>After assembling this list of users, you will conduct a series of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interviews with these individuals to build a list of common job tasks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that would benefit from </a:t>
            </a:r>
            <a:r>
              <a:rPr lang="en-US" altLang="ar-JO" sz="2400" b="1">
                <a:latin typeface="Times New Roman" panose="02020603050405020304" pitchFamily="18" charset="0"/>
                <a:cs typeface="Times New Roman" panose="02020603050405020304" pitchFamily="18" charset="0"/>
              </a:rPr>
              <a:t>documentation</a:t>
            </a:r>
            <a:r>
              <a:rPr lang="en-US" altLang="ar-JO" sz="2400">
                <a:latin typeface="Times New Roman" panose="02020603050405020304" pitchFamily="18" charset="0"/>
                <a:cs typeface="Times New Roman" panose="02020603050405020304" pitchFamily="18" charset="0"/>
              </a:rPr>
              <a:t>.</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a:t>
            </a:r>
            <a:r>
              <a:rPr lang="en-US" altLang="ar-JO" sz="3600" b="1">
                <a:solidFill>
                  <a:srgbClr val="FF3300"/>
                </a:solidFill>
                <a:latin typeface="Times New Roman" panose="02020603050405020304" pitchFamily="18" charset="0"/>
                <a:cs typeface="Times New Roman" panose="02020603050405020304" pitchFamily="18" charset="0"/>
              </a:rPr>
              <a:t>2-Anticipate transfer of learning</a:t>
            </a:r>
            <a:r>
              <a:rPr lang="en-US" altLang="ar-JO" sz="3600" b="1">
                <a:latin typeface="Times New Roman" panose="02020603050405020304" pitchFamily="18" charset="0"/>
                <a:cs typeface="Times New Roman" panose="02020603050405020304" pitchFamily="18" charset="0"/>
              </a:rPr>
              <a:t>,</a:t>
            </a:r>
            <a:r>
              <a:rPr lang="en-US" altLang="ar-JO" sz="4000" b="1">
                <a:latin typeface="Times New Roman" panose="02020603050405020304" pitchFamily="18" charset="0"/>
                <a:cs typeface="Times New Roman" panose="02020603050405020304" pitchFamily="18" charset="0"/>
              </a:rPr>
              <a:t>  </a:t>
            </a:r>
            <a:br>
              <a:rPr lang="en-US" altLang="ar-JO" sz="4000" b="1">
                <a:latin typeface="Times New Roman" panose="02020603050405020304" pitchFamily="18" charset="0"/>
                <a:cs typeface="Times New Roman" panose="02020603050405020304" pitchFamily="18" charset="0"/>
              </a:rPr>
            </a:br>
            <a:r>
              <a:rPr lang="en-US" altLang="ar-JO" sz="4000" b="1">
                <a:latin typeface="Times New Roman" panose="02020603050405020304" pitchFamily="18" charset="0"/>
                <a:cs typeface="Times New Roman" panose="02020603050405020304" pitchFamily="18" charset="0"/>
              </a:rPr>
              <a:t>  </a:t>
            </a:r>
            <a:r>
              <a:rPr lang="en-US" altLang="ar-JO" sz="2400">
                <a:latin typeface="Times New Roman" panose="02020603050405020304" pitchFamily="18" charset="0"/>
                <a:cs typeface="Times New Roman" panose="02020603050405020304" pitchFamily="18" charset="0"/>
              </a:rPr>
              <a:t>Research shows </a:t>
            </a:r>
            <a:r>
              <a:rPr lang="en-US" altLang="ar-JO" sz="2400">
                <a:solidFill>
                  <a:srgbClr val="3333CC"/>
                </a:solidFill>
                <a:latin typeface="Times New Roman" panose="02020603050405020304" pitchFamily="18" charset="0"/>
                <a:cs typeface="Times New Roman" panose="02020603050405020304" pitchFamily="18" charset="0"/>
              </a:rPr>
              <a:t>Skills learned</a:t>
            </a:r>
            <a:r>
              <a:rPr lang="en-US" altLang="ar-JO" sz="2400">
                <a:latin typeface="Times New Roman" panose="02020603050405020304" pitchFamily="18" charset="0"/>
                <a:cs typeface="Times New Roman" panose="02020603050405020304" pitchFamily="18" charset="0"/>
              </a:rPr>
              <a:t> in the work place can </a:t>
            </a:r>
            <a:r>
              <a:rPr lang="en-US" altLang="ar-JO" sz="2400">
                <a:solidFill>
                  <a:srgbClr val="3333CC"/>
                </a:solidFill>
                <a:latin typeface="Times New Roman" panose="02020603050405020304" pitchFamily="18" charset="0"/>
                <a:cs typeface="Times New Roman" panose="02020603050405020304" pitchFamily="18" charset="0"/>
              </a:rPr>
              <a:t>transfer</a:t>
            </a:r>
            <a:r>
              <a:rPr lang="en-US" altLang="ar-JO" sz="2400">
                <a:latin typeface="Times New Roman" panose="02020603050405020304" pitchFamily="18" charset="0"/>
                <a:cs typeface="Times New Roman" panose="02020603050405020304" pitchFamily="18" charset="0"/>
              </a:rPr>
              <a:t> to skills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using software. The more you</a:t>
            </a:r>
            <a:r>
              <a:rPr lang="en-US" altLang="ar-JO" sz="2400">
                <a:solidFill>
                  <a:srgbClr val="D60093"/>
                </a:solidFill>
                <a:latin typeface="Times New Roman" panose="02020603050405020304" pitchFamily="18" charset="0"/>
                <a:cs typeface="Times New Roman" panose="02020603050405020304" pitchFamily="18" charset="0"/>
              </a:rPr>
              <a:t> understand</a:t>
            </a:r>
            <a:r>
              <a:rPr lang="en-US" altLang="ar-JO" sz="2400">
                <a:latin typeface="Times New Roman" panose="02020603050405020304" pitchFamily="18" charset="0"/>
                <a:cs typeface="Times New Roman" panose="02020603050405020304" pitchFamily="18" charset="0"/>
              </a:rPr>
              <a:t> these skills in your user, the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better you can</a:t>
            </a:r>
            <a:r>
              <a:rPr lang="en-US" altLang="ar-JO" sz="2400">
                <a:solidFill>
                  <a:srgbClr val="D60093"/>
                </a:solidFill>
                <a:latin typeface="Times New Roman" panose="02020603050405020304" pitchFamily="18" charset="0"/>
                <a:cs typeface="Times New Roman" panose="02020603050405020304" pitchFamily="18" charset="0"/>
              </a:rPr>
              <a:t> transfer</a:t>
            </a:r>
            <a:r>
              <a:rPr lang="en-US" altLang="ar-JO" sz="2400">
                <a:latin typeface="Times New Roman" panose="02020603050405020304" pitchFamily="18" charset="0"/>
                <a:cs typeface="Times New Roman" panose="02020603050405020304" pitchFamily="18" charset="0"/>
              </a:rPr>
              <a:t> this </a:t>
            </a:r>
            <a:r>
              <a:rPr lang="en-US" altLang="ar-JO" sz="2400">
                <a:solidFill>
                  <a:srgbClr val="D60093"/>
                </a:solidFill>
                <a:latin typeface="Times New Roman" panose="02020603050405020304" pitchFamily="18" charset="0"/>
                <a:cs typeface="Times New Roman" panose="02020603050405020304" pitchFamily="18" charset="0"/>
              </a:rPr>
              <a:t>valuable learning</a:t>
            </a:r>
            <a:r>
              <a:rPr lang="en-US" altLang="ar-JO" sz="2400">
                <a:latin typeface="Times New Roman" panose="02020603050405020304" pitchFamily="18" charset="0"/>
                <a:cs typeface="Times New Roman" panose="02020603050405020304" pitchFamily="18" charset="0"/>
              </a:rPr>
              <a:t> to the use of your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software.</a:t>
            </a:r>
            <a:r>
              <a:rPr lang="en-US" altLang="ar-JO" sz="2400" b="1">
                <a:latin typeface="Times New Roman" panose="02020603050405020304" pitchFamily="18" charset="0"/>
                <a:cs typeface="Times New Roman" panose="02020603050405020304" pitchFamily="18" charset="0"/>
              </a:rPr>
              <a:t> </a:t>
            </a:r>
            <a:r>
              <a:rPr lang="en-US" altLang="ar-JO" sz="2400">
                <a:latin typeface="Times New Roman" panose="02020603050405020304" pitchFamily="18" charset="0"/>
                <a:cs typeface="Times New Roman" panose="02020603050405020304" pitchFamily="18" charset="0"/>
              </a:rPr>
              <a:t>It is also important to build up a repository of knowledge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about users, which includes all of the small facts, attitudes, artifacts,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interactions, and values that guide them in their job duties.</a:t>
            </a:r>
            <a:endParaRPr lang="en-US" altLang="ar-JO"/>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3F4E3CD-F648-97C8-EB32-164DC24A96CF}"/>
              </a:ext>
            </a:extLst>
          </p:cNvPr>
          <p:cNvSpPr>
            <a:spLocks noGrp="1" noChangeArrowheads="1"/>
          </p:cNvSpPr>
          <p:nvPr>
            <p:ph type="title"/>
          </p:nvPr>
        </p:nvSpPr>
        <p:spPr>
          <a:xfrm>
            <a:off x="1524000" y="0"/>
            <a:ext cx="9144000" cy="6858000"/>
          </a:xfrm>
        </p:spPr>
        <p:txBody>
          <a:bodyPr/>
          <a:lstStyle/>
          <a:p>
            <a:r>
              <a:rPr lang="en-US" altLang="ar-JO" sz="4000" b="1">
                <a:solidFill>
                  <a:schemeClr val="accent1"/>
                </a:solidFill>
                <a:latin typeface="Times New Roman" panose="02020603050405020304" pitchFamily="18" charset="0"/>
                <a:cs typeface="Times New Roman" panose="02020603050405020304" pitchFamily="18" charset="0"/>
              </a:rPr>
              <a:t>   </a:t>
            </a:r>
            <a:r>
              <a:rPr lang="en-US" altLang="ar-JO" sz="3600" b="1">
                <a:solidFill>
                  <a:schemeClr val="accent1"/>
                </a:solidFill>
                <a:latin typeface="Times New Roman" panose="02020603050405020304" pitchFamily="18" charset="0"/>
                <a:cs typeface="Times New Roman" panose="02020603050405020304" pitchFamily="18" charset="0"/>
              </a:rPr>
              <a:t>3-Mockup, hard to contact users</a:t>
            </a:r>
            <a:r>
              <a:rPr lang="en-US" altLang="ar-JO" sz="3600" b="1">
                <a:solidFill>
                  <a:srgbClr val="3333CC"/>
                </a:solidFill>
                <a:latin typeface="Times New Roman" panose="02020603050405020304" pitchFamily="18" charset="0"/>
                <a:cs typeface="Times New Roman" panose="02020603050405020304" pitchFamily="18" charset="0"/>
              </a:rPr>
              <a:t>,</a:t>
            </a:r>
            <a:r>
              <a:rPr lang="en-US" altLang="ar-JO" sz="4000" b="1">
                <a:solidFill>
                  <a:srgbClr val="3333CC"/>
                </a:solidFill>
                <a:latin typeface="Times New Roman" panose="02020603050405020304" pitchFamily="18" charset="0"/>
                <a:cs typeface="Times New Roman" panose="02020603050405020304" pitchFamily="18" charset="0"/>
              </a:rPr>
              <a:t> </a:t>
            </a:r>
            <a:br>
              <a:rPr lang="en-US" altLang="ar-JO" sz="4000" b="1">
                <a:solidFill>
                  <a:srgbClr val="3333CC"/>
                </a:solidFill>
                <a:latin typeface="Times New Roman" panose="02020603050405020304" pitchFamily="18" charset="0"/>
                <a:cs typeface="Times New Roman" panose="02020603050405020304" pitchFamily="18" charset="0"/>
              </a:rPr>
            </a:br>
            <a:r>
              <a:rPr lang="en-US" altLang="ar-JO" sz="4000" b="1">
                <a:solidFill>
                  <a:srgbClr val="3333CC"/>
                </a:solidFill>
                <a:latin typeface="Times New Roman" panose="02020603050405020304" pitchFamily="18" charset="0"/>
                <a:cs typeface="Times New Roman" panose="02020603050405020304" pitchFamily="18" charset="0"/>
              </a:rPr>
              <a:t>  </a:t>
            </a:r>
            <a:r>
              <a:rPr lang="en-US" altLang="ar-JO" sz="2400">
                <a:latin typeface="Times New Roman" panose="02020603050405020304" pitchFamily="18" charset="0"/>
                <a:cs typeface="Times New Roman" panose="02020603050405020304" pitchFamily="18" charset="0"/>
              </a:rPr>
              <a:t>There are many resources for learning about the job duties of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individuals in a particular position or industry, including occupational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guides, industry-specific guides, placement services, or company job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descriptions. Some occupation tends to have some generality, consult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a:t>
            </a:r>
            <a:r>
              <a:rPr lang="en-US" altLang="ar-JO" sz="2400" i="1">
                <a:solidFill>
                  <a:srgbClr val="FF9900"/>
                </a:solidFill>
                <a:latin typeface="Times New Roman" panose="02020603050405020304" pitchFamily="18" charset="0"/>
                <a:cs typeface="Times New Roman" panose="02020603050405020304" pitchFamily="18" charset="0"/>
              </a:rPr>
              <a:t>encyclopedia in career and vocational guidance.\</a:t>
            </a:r>
            <a:br>
              <a:rPr lang="en-US" altLang="ar-JO" sz="3600" i="1">
                <a:solidFill>
                  <a:srgbClr val="FF9900"/>
                </a:solidFill>
                <a:latin typeface="Times New Roman" panose="02020603050405020304" pitchFamily="18" charset="0"/>
                <a:cs typeface="Times New Roman" panose="02020603050405020304" pitchFamily="18" charset="0"/>
              </a:rPr>
            </a:br>
            <a:br>
              <a:rPr lang="en-US" altLang="ar-JO" sz="3600">
                <a:solidFill>
                  <a:srgbClr val="FF9900"/>
                </a:solidFill>
                <a:latin typeface="Times New Roman" panose="02020603050405020304" pitchFamily="18" charset="0"/>
                <a:cs typeface="Times New Roman" panose="02020603050405020304" pitchFamily="18" charset="0"/>
              </a:rPr>
            </a:br>
            <a:r>
              <a:rPr lang="en-US" altLang="ar-JO" sz="3600">
                <a:solidFill>
                  <a:srgbClr val="FF9900"/>
                </a:solidFill>
                <a:latin typeface="Times New Roman" panose="02020603050405020304" pitchFamily="18" charset="0"/>
                <a:cs typeface="Times New Roman" panose="02020603050405020304" pitchFamily="18" charset="0"/>
              </a:rPr>
              <a:t>   </a:t>
            </a:r>
            <a:r>
              <a:rPr lang="en-US" altLang="ar-JO" sz="3200" b="1">
                <a:solidFill>
                  <a:srgbClr val="FF3300"/>
                </a:solidFill>
                <a:latin typeface="Times New Roman" panose="02020603050405020304" pitchFamily="18" charset="0"/>
                <a:cs typeface="Times New Roman" panose="02020603050405020304" pitchFamily="18" charset="0"/>
              </a:rPr>
              <a:t>4-Write users scenarios and use cases</a:t>
            </a:r>
            <a:r>
              <a:rPr lang="en-US" altLang="ar-JO" sz="3200" b="1">
                <a:latin typeface="Times New Roman" panose="02020603050405020304" pitchFamily="18" charset="0"/>
                <a:cs typeface="Times New Roman" panose="02020603050405020304" pitchFamily="18" charset="0"/>
              </a:rPr>
              <a:t>:</a:t>
            </a:r>
            <a:r>
              <a:rPr lang="en-US" altLang="ar-JO" sz="3600">
                <a:latin typeface="Times New Roman" panose="02020603050405020304" pitchFamily="18" charset="0"/>
                <a:cs typeface="Times New Roman" panose="02020603050405020304" pitchFamily="18" charset="0"/>
              </a:rPr>
              <a:t> </a:t>
            </a:r>
            <a:r>
              <a:rPr lang="en-US" altLang="ar-JO" sz="2400">
                <a:latin typeface="Times New Roman" panose="02020603050405020304" pitchFamily="18" charset="0"/>
                <a:cs typeface="Times New Roman" panose="02020603050405020304" pitchFamily="18" charset="0"/>
              </a:rPr>
              <a:t>Should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describe how the </a:t>
            </a:r>
            <a:r>
              <a:rPr lang="en-US" altLang="ar-JO" sz="2400">
                <a:solidFill>
                  <a:schemeClr val="accent2"/>
                </a:solidFill>
                <a:latin typeface="Times New Roman" panose="02020603050405020304" pitchFamily="18" charset="0"/>
                <a:cs typeface="Times New Roman" panose="02020603050405020304" pitchFamily="18" charset="0"/>
              </a:rPr>
              <a:t>program </a:t>
            </a:r>
            <a:r>
              <a:rPr lang="en-US" altLang="ar-JO" sz="2400">
                <a:latin typeface="Times New Roman" panose="02020603050405020304" pitchFamily="18" charset="0"/>
                <a:cs typeface="Times New Roman" panose="02020603050405020304" pitchFamily="18" charset="0"/>
              </a:rPr>
              <a:t>gets </a:t>
            </a:r>
            <a:r>
              <a:rPr lang="en-US" altLang="ar-JO" sz="2400">
                <a:solidFill>
                  <a:srgbClr val="3333CC"/>
                </a:solidFill>
                <a:latin typeface="Times New Roman" panose="02020603050405020304" pitchFamily="18" charset="0"/>
                <a:cs typeface="Times New Roman" panose="02020603050405020304" pitchFamily="18" charset="0"/>
              </a:rPr>
              <a:t>used</a:t>
            </a:r>
            <a:r>
              <a:rPr lang="en-US" altLang="ar-JO" sz="2400">
                <a:latin typeface="Times New Roman" panose="02020603050405020304" pitchFamily="18" charset="0"/>
                <a:cs typeface="Times New Roman" panose="02020603050405020304" pitchFamily="18" charset="0"/>
              </a:rPr>
              <a:t>, what </a:t>
            </a:r>
            <a:r>
              <a:rPr lang="en-US" altLang="ar-JO" sz="2400">
                <a:solidFill>
                  <a:schemeClr val="accent2"/>
                </a:solidFill>
                <a:latin typeface="Times New Roman" panose="02020603050405020304" pitchFamily="18" charset="0"/>
                <a:cs typeface="Times New Roman" panose="02020603050405020304" pitchFamily="18" charset="0"/>
              </a:rPr>
              <a:t>task</a:t>
            </a:r>
            <a:r>
              <a:rPr lang="en-US" altLang="ar-JO" sz="2400">
                <a:latin typeface="Times New Roman" panose="02020603050405020304" pitchFamily="18" charset="0"/>
                <a:cs typeface="Times New Roman" panose="02020603050405020304" pitchFamily="18" charset="0"/>
              </a:rPr>
              <a:t> the user will need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information about, and what </a:t>
            </a:r>
            <a:r>
              <a:rPr lang="en-US" altLang="ar-JO" sz="2400">
                <a:solidFill>
                  <a:schemeClr val="accent2"/>
                </a:solidFill>
                <a:latin typeface="Times New Roman" panose="02020603050405020304" pitchFamily="18" charset="0"/>
                <a:cs typeface="Times New Roman" panose="02020603050405020304" pitchFamily="18" charset="0"/>
              </a:rPr>
              <a:t>manuals</a:t>
            </a:r>
            <a:r>
              <a:rPr lang="en-US" altLang="ar-JO" sz="2400">
                <a:solidFill>
                  <a:srgbClr val="D60093"/>
                </a:solidFill>
                <a:latin typeface="Times New Roman" panose="02020603050405020304" pitchFamily="18" charset="0"/>
                <a:cs typeface="Times New Roman" panose="02020603050405020304" pitchFamily="18" charset="0"/>
              </a:rPr>
              <a:t> </a:t>
            </a:r>
            <a:r>
              <a:rPr lang="en-US" altLang="ar-JO" sz="2400">
                <a:latin typeface="Times New Roman" panose="02020603050405020304" pitchFamily="18" charset="0"/>
                <a:cs typeface="Times New Roman" panose="02020603050405020304" pitchFamily="18" charset="0"/>
              </a:rPr>
              <a:t>you need to write. Use cases can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also be included in the </a:t>
            </a:r>
            <a:r>
              <a:rPr lang="en-US" altLang="ar-JO" sz="2400" b="1">
                <a:latin typeface="Times New Roman" panose="02020603050405020304" pitchFamily="18" charset="0"/>
                <a:cs typeface="Times New Roman" panose="02020603050405020304" pitchFamily="18" charset="0"/>
              </a:rPr>
              <a:t>documentation</a:t>
            </a:r>
            <a:r>
              <a:rPr lang="en-US" altLang="ar-JO" sz="2400">
                <a:latin typeface="Times New Roman" panose="02020603050405020304" pitchFamily="18" charset="0"/>
                <a:cs typeface="Times New Roman" panose="02020603050405020304" pitchFamily="18" charset="0"/>
              </a:rPr>
              <a:t> plan to illustrate the types of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activities that will be supported.</a:t>
            </a:r>
            <a:endParaRPr lang="en-US" altLang="ar-JO"/>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26BD243C-D57C-8F38-4337-648DDEBDD4E7}"/>
              </a:ext>
            </a:extLst>
          </p:cNvPr>
          <p:cNvSpPr>
            <a:spLocks noGrp="1" noChangeArrowheads="1"/>
          </p:cNvSpPr>
          <p:nvPr>
            <p:ph type="title"/>
          </p:nvPr>
        </p:nvSpPr>
        <p:spPr>
          <a:xfrm>
            <a:off x="1524000" y="0"/>
            <a:ext cx="9144000" cy="6858000"/>
          </a:xfrm>
        </p:spPr>
        <p:txBody>
          <a:bodyPr/>
          <a:lstStyle/>
          <a:p>
            <a:r>
              <a:rPr lang="en-US" altLang="ar-JO" b="1">
                <a:solidFill>
                  <a:srgbClr val="FF3300"/>
                </a:solidFill>
                <a:latin typeface="Times New Roman" panose="02020603050405020304" pitchFamily="18" charset="0"/>
                <a:cs typeface="Times New Roman" panose="02020603050405020304" pitchFamily="18" charset="0"/>
              </a:rPr>
              <a:t>   </a:t>
            </a:r>
            <a:r>
              <a:rPr lang="en-US" altLang="ar-JO" sz="4000" b="1">
                <a:solidFill>
                  <a:srgbClr val="FF3300"/>
                </a:solidFill>
                <a:latin typeface="Times New Roman" panose="02020603050405020304" pitchFamily="18" charset="0"/>
                <a:cs typeface="Times New Roman" panose="02020603050405020304" pitchFamily="18" charset="0"/>
              </a:rPr>
              <a:t>5- Plan interview carefully</a:t>
            </a:r>
            <a:r>
              <a:rPr lang="en-US" altLang="ar-JO" b="1">
                <a:latin typeface="Times New Roman" panose="02020603050405020304" pitchFamily="18" charset="0"/>
                <a:cs typeface="Times New Roman" panose="02020603050405020304" pitchFamily="18" charset="0"/>
              </a:rPr>
              <a:t>:</a:t>
            </a:r>
            <a:br>
              <a:rPr lang="en-US" altLang="ar-JO" b="1">
                <a:latin typeface="Times New Roman" panose="02020603050405020304" pitchFamily="18" charset="0"/>
                <a:cs typeface="Times New Roman" panose="02020603050405020304" pitchFamily="18" charset="0"/>
              </a:rPr>
            </a:br>
            <a:r>
              <a:rPr lang="en-US" altLang="ar-JO" b="1">
                <a:latin typeface="Times New Roman" panose="02020603050405020304" pitchFamily="18" charset="0"/>
                <a:cs typeface="Times New Roman" panose="02020603050405020304" pitchFamily="18" charset="0"/>
              </a:rPr>
              <a:t>  </a:t>
            </a:r>
            <a:r>
              <a:rPr lang="en-US" altLang="ar-JO" sz="2400">
                <a:latin typeface="Times New Roman" panose="02020603050405020304" pitchFamily="18" charset="0"/>
                <a:cs typeface="Times New Roman" panose="02020603050405020304" pitchFamily="18" charset="0"/>
              </a:rPr>
              <a:t>General steps for interview planning include:</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1. Do preliminary research into the user’s job and programs already in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use.</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2. Review the software program and identify the issues.</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3. Establish the scope of your interviews.</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4. Make a list of interview questions.</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a:t>
            </a:r>
            <a:r>
              <a:rPr lang="en-US" altLang="ar-JO" sz="2400" b="1">
                <a:latin typeface="Times New Roman" panose="02020603050405020304" pitchFamily="18" charset="0"/>
                <a:cs typeface="Times New Roman" panose="02020603050405020304" pitchFamily="18" charset="0"/>
              </a:rPr>
              <a:t>5</a:t>
            </a:r>
            <a:r>
              <a:rPr lang="en-US" altLang="ar-JO" sz="2400">
                <a:latin typeface="Times New Roman" panose="02020603050405020304" pitchFamily="18" charset="0"/>
                <a:cs typeface="Times New Roman" panose="02020603050405020304" pitchFamily="18" charset="0"/>
              </a:rPr>
              <a:t>. Get permission.</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6. Set up and interview schedule.</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7. Plan a follow-up.</a:t>
            </a:r>
            <a:endParaRPr lang="en-US" altLang="ar-JO" sz="480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E51DF2A7-A2DA-7CC6-926A-FC6EC3A2992C}"/>
              </a:ext>
            </a:extLst>
          </p:cNvPr>
          <p:cNvSpPr>
            <a:spLocks noGrp="1" noChangeArrowheads="1"/>
          </p:cNvSpPr>
          <p:nvPr>
            <p:ph type="title"/>
          </p:nvPr>
        </p:nvSpPr>
        <p:spPr>
          <a:xfrm>
            <a:off x="1524000" y="-152400"/>
            <a:ext cx="9144000" cy="6629400"/>
          </a:xfrm>
        </p:spPr>
        <p:txBody>
          <a:bodyPr/>
          <a:lstStyle/>
          <a:p>
            <a:r>
              <a:rPr lang="en-US" altLang="ar-JO" b="1">
                <a:solidFill>
                  <a:schemeClr val="accent2"/>
                </a:solidFill>
                <a:latin typeface="Times New Roman" panose="02020603050405020304" pitchFamily="18" charset="0"/>
                <a:cs typeface="Times New Roman" panose="02020603050405020304" pitchFamily="18" charset="0"/>
              </a:rPr>
              <a:t>   </a:t>
            </a:r>
            <a:r>
              <a:rPr lang="en-US" altLang="ar-JO" sz="2800" b="1">
                <a:solidFill>
                  <a:schemeClr val="accent2"/>
                </a:solidFill>
                <a:latin typeface="Times New Roman" panose="02020603050405020304" pitchFamily="18" charset="0"/>
                <a:cs typeface="Times New Roman" panose="02020603050405020304" pitchFamily="18" charset="0"/>
              </a:rPr>
              <a:t>How to conduct an interview</a:t>
            </a:r>
            <a:r>
              <a:rPr lang="en-US" altLang="ar-JO" sz="2800" b="1">
                <a:latin typeface="Times New Roman" panose="02020603050405020304" pitchFamily="18" charset="0"/>
                <a:cs typeface="Times New Roman" panose="02020603050405020304" pitchFamily="18" charset="0"/>
              </a:rPr>
              <a:t>:</a:t>
            </a:r>
            <a:br>
              <a:rPr lang="en-US" altLang="ar-JO" sz="2800" b="1">
                <a:latin typeface="Times New Roman" panose="02020603050405020304" pitchFamily="18" charset="0"/>
                <a:cs typeface="Times New Roman" panose="02020603050405020304" pitchFamily="18" charset="0"/>
              </a:rPr>
            </a:br>
            <a:r>
              <a:rPr lang="en-US" altLang="ar-JO" sz="2800" b="1">
                <a:latin typeface="Times New Roman" panose="02020603050405020304" pitchFamily="18" charset="0"/>
                <a:cs typeface="Times New Roman" panose="02020603050405020304" pitchFamily="18" charset="0"/>
              </a:rPr>
              <a:t>  </a:t>
            </a:r>
            <a:r>
              <a:rPr lang="en-US" altLang="ar-JO" sz="2400">
                <a:latin typeface="Times New Roman" panose="02020603050405020304" pitchFamily="18" charset="0"/>
                <a:cs typeface="Times New Roman" panose="02020603050405020304" pitchFamily="18" charset="0"/>
              </a:rPr>
              <a:t>- Know the</a:t>
            </a:r>
            <a:r>
              <a:rPr lang="en-US" altLang="ar-JO" sz="2400">
                <a:solidFill>
                  <a:srgbClr val="FF3300"/>
                </a:solidFill>
                <a:latin typeface="Times New Roman" panose="02020603050405020304" pitchFamily="18" charset="0"/>
                <a:cs typeface="Times New Roman" panose="02020603050405020304" pitchFamily="18" charset="0"/>
              </a:rPr>
              <a:t> users</a:t>
            </a:r>
            <a:r>
              <a:rPr lang="en-US" altLang="ar-JO" sz="2400">
                <a:latin typeface="Times New Roman" panose="02020603050405020304" pitchFamily="18" charset="0"/>
                <a:cs typeface="Times New Roman" panose="02020603050405020304" pitchFamily="18" charset="0"/>
              </a:rPr>
              <a:t> and your</a:t>
            </a:r>
            <a:r>
              <a:rPr lang="en-US" altLang="ar-JO" sz="2400">
                <a:solidFill>
                  <a:srgbClr val="FF3300"/>
                </a:solidFill>
                <a:latin typeface="Times New Roman" panose="02020603050405020304" pitchFamily="18" charset="0"/>
                <a:cs typeface="Times New Roman" panose="02020603050405020304" pitchFamily="18" charset="0"/>
              </a:rPr>
              <a:t> program</a:t>
            </a:r>
            <a:r>
              <a:rPr lang="en-US" altLang="ar-JO" sz="2400">
                <a:latin typeface="Times New Roman" panose="02020603050405020304" pitchFamily="18" charset="0"/>
                <a:cs typeface="Times New Roman" panose="02020603050405020304" pitchFamily="18" charset="0"/>
              </a:rPr>
              <a:t>.</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 W</a:t>
            </a:r>
            <a:r>
              <a:rPr lang="en-US" altLang="ar-JO" sz="2400">
                <a:solidFill>
                  <a:srgbClr val="D60093"/>
                </a:solidFill>
                <a:latin typeface="Times New Roman" panose="02020603050405020304" pitchFamily="18" charset="0"/>
                <a:cs typeface="Times New Roman" panose="02020603050405020304" pitchFamily="18" charset="0"/>
              </a:rPr>
              <a:t>rite</a:t>
            </a:r>
            <a:r>
              <a:rPr lang="en-US" altLang="ar-JO" sz="2400">
                <a:latin typeface="Times New Roman" panose="02020603050405020304" pitchFamily="18" charset="0"/>
                <a:cs typeface="Times New Roman" panose="02020603050405020304" pitchFamily="18" charset="0"/>
              </a:rPr>
              <a:t> and </a:t>
            </a:r>
            <a:r>
              <a:rPr lang="en-US" altLang="ar-JO" sz="2400">
                <a:solidFill>
                  <a:srgbClr val="D60093"/>
                </a:solidFill>
                <a:latin typeface="Times New Roman" panose="02020603050405020304" pitchFamily="18" charset="0"/>
                <a:cs typeface="Times New Roman" panose="02020603050405020304" pitchFamily="18" charset="0"/>
              </a:rPr>
              <a:t>listen</a:t>
            </a:r>
            <a:r>
              <a:rPr lang="en-US" altLang="ar-JO" sz="2400">
                <a:latin typeface="Times New Roman" panose="02020603050405020304" pitchFamily="18" charset="0"/>
                <a:cs typeface="Times New Roman" panose="02020603050405020304" pitchFamily="18" charset="0"/>
              </a:rPr>
              <a:t> a lot.</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 </a:t>
            </a:r>
            <a:r>
              <a:rPr lang="en-US" altLang="ar-JO" sz="2400">
                <a:solidFill>
                  <a:srgbClr val="FF3300"/>
                </a:solidFill>
                <a:latin typeface="Times New Roman" panose="02020603050405020304" pitchFamily="18" charset="0"/>
                <a:cs typeface="Times New Roman" panose="02020603050405020304" pitchFamily="18" charset="0"/>
              </a:rPr>
              <a:t>Collect </a:t>
            </a:r>
            <a:r>
              <a:rPr lang="en-US" altLang="ar-JO" sz="2400">
                <a:latin typeface="Times New Roman" panose="02020603050405020304" pitchFamily="18" charset="0"/>
                <a:cs typeface="Times New Roman" panose="02020603050405020304" pitchFamily="18" charset="0"/>
              </a:rPr>
              <a:t>samples of work you can use later in your manual.</a:t>
            </a:r>
            <a:br>
              <a:rPr lang="en-US" altLang="ar-JO" sz="2400">
                <a:latin typeface="Times New Roman" panose="02020603050405020304" pitchFamily="18" charset="0"/>
                <a:cs typeface="Times New Roman" panose="02020603050405020304" pitchFamily="18" charset="0"/>
              </a:rPr>
            </a:br>
            <a:r>
              <a:rPr lang="en-US" altLang="ar-JO" sz="2800">
                <a:latin typeface="Times New Roman" panose="02020603050405020304" pitchFamily="18" charset="0"/>
                <a:cs typeface="Times New Roman" panose="02020603050405020304" pitchFamily="18" charset="0"/>
              </a:rPr>
              <a:t>   </a:t>
            </a:r>
            <a:r>
              <a:rPr lang="en-US" altLang="ar-JO" sz="2800" b="1">
                <a:solidFill>
                  <a:schemeClr val="accent2"/>
                </a:solidFill>
                <a:latin typeface="Times New Roman" panose="02020603050405020304" pitchFamily="18" charset="0"/>
                <a:cs typeface="Times New Roman" panose="02020603050405020304" pitchFamily="18" charset="0"/>
              </a:rPr>
              <a:t>How to observe:</a:t>
            </a:r>
            <a:br>
              <a:rPr lang="en-US" altLang="ar-JO" sz="2800" b="1">
                <a:latin typeface="Times New Roman" panose="02020603050405020304" pitchFamily="18" charset="0"/>
                <a:cs typeface="Times New Roman" panose="02020603050405020304" pitchFamily="18" charset="0"/>
              </a:rPr>
            </a:br>
            <a:r>
              <a:rPr lang="en-US" altLang="ar-JO" sz="2800" b="1">
                <a:latin typeface="Times New Roman" panose="02020603050405020304" pitchFamily="18" charset="0"/>
                <a:cs typeface="Times New Roman" panose="02020603050405020304" pitchFamily="18" charset="0"/>
              </a:rPr>
              <a:t>  </a:t>
            </a:r>
            <a:r>
              <a:rPr lang="en-US" altLang="ar-JO" sz="2400">
                <a:latin typeface="Times New Roman" panose="02020603050405020304" pitchFamily="18" charset="0"/>
                <a:cs typeface="Times New Roman" panose="02020603050405020304" pitchFamily="18" charset="0"/>
              </a:rPr>
              <a:t>- Getting </a:t>
            </a:r>
            <a:r>
              <a:rPr lang="en-US" altLang="ar-JO" sz="2400">
                <a:solidFill>
                  <a:srgbClr val="FF3300"/>
                </a:solidFill>
                <a:latin typeface="Times New Roman" panose="02020603050405020304" pitchFamily="18" charset="0"/>
                <a:cs typeface="Times New Roman" panose="02020603050405020304" pitchFamily="18" charset="0"/>
              </a:rPr>
              <a:t>too involved</a:t>
            </a:r>
            <a:r>
              <a:rPr lang="en-US" altLang="ar-JO" sz="2400">
                <a:latin typeface="Times New Roman" panose="02020603050405020304" pitchFamily="18" charset="0"/>
                <a:cs typeface="Times New Roman" panose="02020603050405020304" pitchFamily="18" charset="0"/>
              </a:rPr>
              <a:t>.</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 </a:t>
            </a:r>
            <a:r>
              <a:rPr lang="en-US" altLang="ar-JO" sz="2400">
                <a:solidFill>
                  <a:srgbClr val="FF3300"/>
                </a:solidFill>
                <a:latin typeface="Times New Roman" panose="02020603050405020304" pitchFamily="18" charset="0"/>
                <a:cs typeface="Times New Roman" panose="02020603050405020304" pitchFamily="18" charset="0"/>
              </a:rPr>
              <a:t>Not</a:t>
            </a:r>
            <a:r>
              <a:rPr lang="en-US" altLang="ar-JO" sz="2400">
                <a:latin typeface="Times New Roman" panose="02020603050405020304" pitchFamily="18" charset="0"/>
                <a:cs typeface="Times New Roman" panose="02020603050405020304" pitchFamily="18" charset="0"/>
              </a:rPr>
              <a:t> getting involved </a:t>
            </a:r>
            <a:r>
              <a:rPr lang="en-US" altLang="ar-JO" sz="2400">
                <a:solidFill>
                  <a:srgbClr val="FF3300"/>
                </a:solidFill>
                <a:latin typeface="Times New Roman" panose="02020603050405020304" pitchFamily="18" charset="0"/>
                <a:cs typeface="Times New Roman" panose="02020603050405020304" pitchFamily="18" charset="0"/>
              </a:rPr>
              <a:t>enough</a:t>
            </a:r>
            <a:r>
              <a:rPr lang="en-US" altLang="ar-JO" sz="2400">
                <a:latin typeface="Times New Roman" panose="02020603050405020304" pitchFamily="18" charset="0"/>
                <a:cs typeface="Times New Roman" panose="02020603050405020304" pitchFamily="18" charset="0"/>
              </a:rPr>
              <a:t>.</a:t>
            </a:r>
            <a:br>
              <a:rPr lang="en-US" altLang="ar-JO" sz="2400">
                <a:latin typeface="Times New Roman" panose="02020603050405020304" pitchFamily="18" charset="0"/>
                <a:cs typeface="Times New Roman" panose="02020603050405020304" pitchFamily="18" charset="0"/>
              </a:rPr>
            </a:b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a:t>
            </a:r>
            <a:r>
              <a:rPr lang="en-US" altLang="ar-JO" sz="2400" b="1">
                <a:solidFill>
                  <a:srgbClr val="FF3300"/>
                </a:solidFill>
                <a:latin typeface="Times New Roman" panose="02020603050405020304" pitchFamily="18" charset="0"/>
                <a:cs typeface="Times New Roman" panose="02020603050405020304" pitchFamily="18" charset="0"/>
              </a:rPr>
              <a:t>How to write a questionnaires:</a:t>
            </a:r>
            <a:br>
              <a:rPr lang="en-US" altLang="ar-JO" sz="2400" b="1">
                <a:latin typeface="Times New Roman" panose="02020603050405020304" pitchFamily="18" charset="0"/>
                <a:cs typeface="Times New Roman" panose="02020603050405020304" pitchFamily="18" charset="0"/>
              </a:rPr>
            </a:br>
            <a:r>
              <a:rPr lang="en-US" altLang="ar-JO" sz="2400" b="1">
                <a:latin typeface="Times New Roman" panose="02020603050405020304" pitchFamily="18" charset="0"/>
                <a:cs typeface="Times New Roman" panose="02020603050405020304" pitchFamily="18" charset="0"/>
              </a:rPr>
              <a:t>   </a:t>
            </a:r>
            <a:r>
              <a:rPr lang="en-US" altLang="ar-JO" sz="2400">
                <a:latin typeface="Times New Roman" panose="02020603050405020304" pitchFamily="18" charset="0"/>
                <a:cs typeface="Times New Roman" panose="02020603050405020304" pitchFamily="18" charset="0"/>
              </a:rPr>
              <a:t>Questionnaires are also valuable in that they allow you to gather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information from a variety of users, increase the chance of identifying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unique concerns, and identify wide patterns of use.</a:t>
            </a:r>
            <a:br>
              <a:rPr lang="en-US" altLang="ar-JO" sz="2400">
                <a:latin typeface="Times New Roman" panose="02020603050405020304" pitchFamily="18" charset="0"/>
                <a:cs typeface="Times New Roman" panose="02020603050405020304" pitchFamily="18" charset="0"/>
              </a:rPr>
            </a:b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a:t>
            </a:r>
            <a:r>
              <a:rPr lang="en-US" altLang="ar-JO" sz="2400" b="1">
                <a:latin typeface="Times New Roman" panose="02020603050405020304" pitchFamily="18" charset="0"/>
                <a:cs typeface="Times New Roman" panose="02020603050405020304" pitchFamily="18" charset="0"/>
              </a:rPr>
              <a:t>For best results:</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these questionnaires should make use of open-ended questions, include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clear instructions and plenty of room for filling in responses, and avoid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negatively-worded questions.</a:t>
            </a:r>
            <a:endParaRPr lang="en-US" altLang="ar-JO" sz="400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0190F5E2-12BC-D14C-8618-715F30E368B9}"/>
              </a:ext>
            </a:extLst>
          </p:cNvPr>
          <p:cNvSpPr>
            <a:spLocks noGrp="1" noChangeArrowheads="1"/>
          </p:cNvSpPr>
          <p:nvPr>
            <p:ph type="title"/>
          </p:nvPr>
        </p:nvSpPr>
        <p:spPr>
          <a:xfrm>
            <a:off x="1524000" y="0"/>
            <a:ext cx="9144000" cy="6858000"/>
          </a:xfrm>
          <a:solidFill>
            <a:schemeClr val="bg2"/>
          </a:solidFill>
        </p:spPr>
        <p:txBody>
          <a:bodyPr/>
          <a:lstStyle/>
          <a:p>
            <a:pPr marL="742950" indent="-742950"/>
            <a:r>
              <a:rPr lang="en-US" altLang="ar-JO" b="1">
                <a:solidFill>
                  <a:srgbClr val="FF3300"/>
                </a:solidFill>
                <a:latin typeface="Times New Roman" panose="02020603050405020304" pitchFamily="18" charset="0"/>
                <a:cs typeface="Times New Roman" panose="02020603050405020304" pitchFamily="18" charset="0"/>
              </a:rPr>
              <a:t> </a:t>
            </a:r>
            <a:r>
              <a:rPr lang="en-US" altLang="ar-JO" sz="4000" b="1">
                <a:solidFill>
                  <a:srgbClr val="FF3300"/>
                </a:solidFill>
                <a:latin typeface="Times New Roman" panose="02020603050405020304" pitchFamily="18" charset="0"/>
                <a:cs typeface="Times New Roman" panose="02020603050405020304" pitchFamily="18" charset="0"/>
              </a:rPr>
              <a:t>6- </a:t>
            </a:r>
            <a:r>
              <a:rPr lang="en-US" altLang="ar-JO" sz="3200" b="1">
                <a:solidFill>
                  <a:schemeClr val="accent1"/>
                </a:solidFill>
                <a:latin typeface="Times New Roman" panose="02020603050405020304" pitchFamily="18" charset="0"/>
                <a:cs typeface="Times New Roman" panose="02020603050405020304" pitchFamily="18" charset="0"/>
              </a:rPr>
              <a:t>Involve users in all phases of the project will:</a:t>
            </a:r>
            <a:br>
              <a:rPr lang="en-US" altLang="ar-JO" sz="3200" b="1">
                <a:solidFill>
                  <a:schemeClr val="accent1"/>
                </a:solidFill>
                <a:latin typeface="Times New Roman" panose="02020603050405020304" pitchFamily="18" charset="0"/>
                <a:cs typeface="Times New Roman" panose="02020603050405020304" pitchFamily="18" charset="0"/>
              </a:rPr>
            </a:br>
            <a:r>
              <a:rPr lang="en-US" altLang="ar-JO" b="1">
                <a:solidFill>
                  <a:srgbClr val="FF3300"/>
                </a:solidFill>
                <a:latin typeface="Times New Roman" panose="02020603050405020304" pitchFamily="18" charset="0"/>
                <a:cs typeface="Times New Roman" panose="02020603050405020304" pitchFamily="18" charset="0"/>
              </a:rPr>
              <a:t>  </a:t>
            </a:r>
            <a:r>
              <a:rPr lang="en-US" altLang="ar-JO" sz="2400">
                <a:latin typeface="Times New Roman" panose="02020603050405020304" pitchFamily="18" charset="0"/>
                <a:cs typeface="Times New Roman" panose="02020603050405020304" pitchFamily="18" charset="0"/>
              </a:rPr>
              <a:t>A full user analysis should involve users in every stage of the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a:t>
            </a:r>
            <a:r>
              <a:rPr lang="en-US" altLang="ar-JO" sz="2400" b="1">
                <a:latin typeface="Times New Roman" panose="02020603050405020304" pitchFamily="18" charset="0"/>
                <a:cs typeface="Times New Roman" panose="02020603050405020304" pitchFamily="18" charset="0"/>
              </a:rPr>
              <a:t>documentation</a:t>
            </a:r>
            <a:r>
              <a:rPr lang="en-US" altLang="ar-JO" sz="2400">
                <a:latin typeface="Times New Roman" panose="02020603050405020304" pitchFamily="18" charset="0"/>
                <a:cs typeface="Times New Roman" panose="02020603050405020304" pitchFamily="18" charset="0"/>
              </a:rPr>
              <a:t> process, including writing, reviewing, and testing. This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results in many benefits, including:</a:t>
            </a:r>
            <a:br>
              <a:rPr lang="en-US" altLang="ar-JO" sz="2400">
                <a:latin typeface="Times New Roman" panose="02020603050405020304" pitchFamily="18" charset="0"/>
                <a:cs typeface="Times New Roman" panose="02020603050405020304" pitchFamily="18" charset="0"/>
              </a:rPr>
            </a:b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 Increased accuracy</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 More appropriate information</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 Increased usability</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 Improved relationships</a:t>
            </a:r>
            <a:endParaRPr lang="en-US" altLang="ar-JO" sz="2400" b="1">
              <a:solidFill>
                <a:srgbClr val="9900CC"/>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676400" y="1371600"/>
            <a:ext cx="8077200" cy="5181600"/>
          </a:xfrm>
        </p:spPr>
        <p:txBody>
          <a:bodyPr>
            <a:normAutofit fontScale="70000" lnSpcReduction="20000"/>
          </a:bodyPr>
          <a:lstStyle/>
          <a:p>
            <a:pPr marL="514350" indent="-514350">
              <a:buNone/>
            </a:pPr>
            <a:r>
              <a:rPr lang="en-US" b="1" dirty="0">
                <a:solidFill>
                  <a:srgbClr val="0070C0"/>
                </a:solidFill>
                <a:latin typeface="Arial Rounded MT Bold" pitchFamily="34" charset="0"/>
                <a:cs typeface="Times New Roman" pitchFamily="18" charset="0"/>
              </a:rPr>
              <a:t>5. Facilitate Routine and Complex tasks</a:t>
            </a:r>
          </a:p>
          <a:p>
            <a:pPr marL="514350" indent="-514350" algn="r" rtl="1">
              <a:buNone/>
            </a:pPr>
            <a:r>
              <a:rPr lang="ar-JO" b="1" dirty="0">
                <a:solidFill>
                  <a:srgbClr val="0070C0"/>
                </a:solidFill>
                <a:latin typeface="Arial Rounded MT Bold" pitchFamily="34" charset="0"/>
                <a:cs typeface="Times New Roman" pitchFamily="18" charset="0"/>
              </a:rPr>
              <a:t>5. تسهيل المهام الروتينية والمعقدة</a:t>
            </a:r>
            <a:endParaRPr lang="en-US" b="1" dirty="0">
              <a:solidFill>
                <a:srgbClr val="0070C0"/>
              </a:solidFill>
              <a:latin typeface="Arial Rounded MT Bold" pitchFamily="34" charset="0"/>
              <a:cs typeface="Times New Roman" pitchFamily="18" charset="0"/>
            </a:endParaRPr>
          </a:p>
          <a:p>
            <a:pPr marL="514350" indent="-514350" algn="just">
              <a:buFont typeface="Wingdings" pitchFamily="2" charset="2"/>
              <a:buChar char="Ø"/>
            </a:pPr>
            <a:r>
              <a:rPr lang="en-US" sz="2200" dirty="0">
                <a:latin typeface="Arial Rounded MT Bold" pitchFamily="34" charset="0"/>
                <a:cs typeface="Arial" pitchFamily="34" charset="0"/>
              </a:rPr>
              <a:t>Users of software face two types of task :</a:t>
            </a:r>
          </a:p>
          <a:p>
            <a:pPr marL="514350" indent="-514350" algn="just" rtl="1">
              <a:buFont typeface="Wingdings" pitchFamily="2" charset="2"/>
              <a:buChar char="Ø"/>
            </a:pPr>
            <a:r>
              <a:rPr lang="ar-JO" sz="2200" dirty="0">
                <a:latin typeface="Arial Rounded MT Bold" pitchFamily="34" charset="0"/>
                <a:cs typeface="Arial" pitchFamily="34" charset="0"/>
              </a:rPr>
              <a:t>يواجه مستخدمو البرنامج نوعين من المهام:</a:t>
            </a:r>
            <a:endParaRPr lang="en-US" sz="2200" dirty="0">
              <a:latin typeface="Arial Rounded MT Bold" pitchFamily="34" charset="0"/>
              <a:cs typeface="Arial" pitchFamily="34" charset="0"/>
            </a:endParaRPr>
          </a:p>
          <a:p>
            <a:pPr marL="880110" lvl="1" indent="-514350" algn="just">
              <a:buNone/>
            </a:pPr>
            <a:r>
              <a:rPr lang="en-US" sz="1800" b="1" dirty="0">
                <a:solidFill>
                  <a:schemeClr val="accent1"/>
                </a:solidFill>
                <a:latin typeface="Arial Rounded MT Bold" pitchFamily="34" charset="0"/>
                <a:cs typeface="Arial" pitchFamily="34" charset="0"/>
              </a:rPr>
              <a:t>1. Routine Task:      </a:t>
            </a:r>
            <a:r>
              <a:rPr lang="ar-JO" sz="1800" b="1" dirty="0">
                <a:solidFill>
                  <a:schemeClr val="accent1"/>
                </a:solidFill>
                <a:latin typeface="Arial Rounded MT Bold" pitchFamily="34" charset="0"/>
                <a:cs typeface="Arial" pitchFamily="34" charset="0"/>
              </a:rPr>
              <a:t>1. المهمة الروتينية:</a:t>
            </a:r>
            <a:endParaRPr lang="en-US" sz="1800" b="1" dirty="0">
              <a:solidFill>
                <a:schemeClr val="accent1"/>
              </a:solidFill>
              <a:latin typeface="Arial Rounded MT Bold" pitchFamily="34" charset="0"/>
              <a:cs typeface="Arial" pitchFamily="34" charset="0"/>
            </a:endParaRPr>
          </a:p>
          <a:p>
            <a:pPr marL="1154430" lvl="2" indent="-514350" algn="just">
              <a:buNone/>
            </a:pPr>
            <a:r>
              <a:rPr lang="en-US" sz="1900" dirty="0">
                <a:latin typeface="Arial Rounded MT Bold" pitchFamily="34" charset="0"/>
                <a:cs typeface="Arial" pitchFamily="34" charset="0"/>
              </a:rPr>
              <a:t>         Repeatable tasks that are easily represented by conventional procedures .</a:t>
            </a:r>
          </a:p>
          <a:p>
            <a:pPr marL="1154430" lvl="2" indent="-514350" algn="just" rtl="1">
              <a:buNone/>
            </a:pPr>
            <a:r>
              <a:rPr lang="ar-JO" sz="1900" dirty="0">
                <a:latin typeface="Arial Rounded MT Bold" pitchFamily="34" charset="0"/>
                <a:cs typeface="Arial" pitchFamily="34" charset="0"/>
              </a:rPr>
              <a:t>المهام المتكررة التي يتم تمثيلها بسهولة عن طريق الإجراءات التقليدية.</a:t>
            </a:r>
            <a:endParaRPr lang="en-US" sz="1900" dirty="0">
              <a:latin typeface="Arial Rounded MT Bold" pitchFamily="34" charset="0"/>
              <a:cs typeface="Arial" pitchFamily="34" charset="0"/>
            </a:endParaRPr>
          </a:p>
          <a:p>
            <a:pPr marL="880110" lvl="1" indent="-514350" algn="just">
              <a:buNone/>
            </a:pPr>
            <a:r>
              <a:rPr lang="en-US" sz="1800" b="1" dirty="0">
                <a:solidFill>
                  <a:schemeClr val="accent1"/>
                </a:solidFill>
                <a:latin typeface="Arial Rounded MT Bold" pitchFamily="34" charset="0"/>
                <a:cs typeface="Arial" pitchFamily="34" charset="0"/>
              </a:rPr>
              <a:t>      Example:     </a:t>
            </a:r>
            <a:r>
              <a:rPr lang="ar-JO" sz="1800" b="1" dirty="0">
                <a:solidFill>
                  <a:schemeClr val="accent1"/>
                </a:solidFill>
                <a:latin typeface="Arial Rounded MT Bold" pitchFamily="34" charset="0"/>
                <a:cs typeface="Arial" pitchFamily="34" charset="0"/>
              </a:rPr>
              <a:t>مثال:</a:t>
            </a:r>
            <a:r>
              <a:rPr lang="en-US" sz="1800" b="1" dirty="0">
                <a:solidFill>
                  <a:schemeClr val="accent1"/>
                </a:solidFill>
                <a:latin typeface="Arial Rounded MT Bold" pitchFamily="34" charset="0"/>
                <a:cs typeface="Arial" pitchFamily="34" charset="0"/>
              </a:rPr>
              <a:t>  </a:t>
            </a:r>
          </a:p>
          <a:p>
            <a:pPr marL="880110" lvl="1" indent="-514350" algn="just">
              <a:buNone/>
            </a:pPr>
            <a:r>
              <a:rPr lang="en-US" sz="1900" dirty="0">
                <a:latin typeface="Arial Rounded MT Bold" pitchFamily="34" charset="0"/>
                <a:cs typeface="Arial" pitchFamily="34" charset="0"/>
              </a:rPr>
              <a:t>           Save a file, print a file , open , and so on. </a:t>
            </a:r>
            <a:r>
              <a:rPr lang="ar-JO" sz="1900" dirty="0">
                <a:latin typeface="Arial Rounded MT Bold" pitchFamily="34" charset="0"/>
                <a:cs typeface="Arial" pitchFamily="34" charset="0"/>
              </a:rPr>
              <a:t>حفظ ملف، وطباعة ملف، وفتحه، وما إلى ذلك.</a:t>
            </a:r>
            <a:endParaRPr lang="en-US" sz="1900" dirty="0">
              <a:latin typeface="Arial Rounded MT Bold" pitchFamily="34" charset="0"/>
              <a:cs typeface="Arial" pitchFamily="34" charset="0"/>
            </a:endParaRPr>
          </a:p>
          <a:p>
            <a:pPr marL="880110" lvl="1" indent="-514350" algn="just">
              <a:buNone/>
            </a:pPr>
            <a:r>
              <a:rPr lang="en-US" sz="1900" dirty="0">
                <a:latin typeface="Arial Rounded MT Bold" pitchFamily="34" charset="0"/>
                <a:cs typeface="Arial" pitchFamily="34" charset="0"/>
              </a:rPr>
              <a:t>         </a:t>
            </a:r>
          </a:p>
          <a:p>
            <a:pPr marL="880110" lvl="1" indent="-514350" algn="just">
              <a:buNone/>
            </a:pPr>
            <a:r>
              <a:rPr lang="en-US" sz="1900" b="1" dirty="0">
                <a:solidFill>
                  <a:schemeClr val="accent1"/>
                </a:solidFill>
                <a:latin typeface="Arial Rounded MT Bold" pitchFamily="34" charset="0"/>
                <a:cs typeface="Arial" pitchFamily="34" charset="0"/>
              </a:rPr>
              <a:t>2. Complex task      </a:t>
            </a:r>
            <a:r>
              <a:rPr lang="ar-JO" sz="1900" b="1" dirty="0">
                <a:solidFill>
                  <a:schemeClr val="accent1"/>
                </a:solidFill>
                <a:latin typeface="Arial Rounded MT Bold" pitchFamily="34" charset="0"/>
                <a:cs typeface="Arial" pitchFamily="34" charset="0"/>
              </a:rPr>
              <a:t>2. مهمة معقدة</a:t>
            </a:r>
            <a:endParaRPr lang="en-US" sz="1900" b="1" dirty="0">
              <a:solidFill>
                <a:schemeClr val="accent1"/>
              </a:solidFill>
              <a:latin typeface="Arial Rounded MT Bold" pitchFamily="34" charset="0"/>
              <a:cs typeface="Arial" pitchFamily="34" charset="0"/>
            </a:endParaRPr>
          </a:p>
          <a:p>
            <a:pPr marL="880110" lvl="1" indent="-514350" algn="just">
              <a:buNone/>
            </a:pPr>
            <a:r>
              <a:rPr lang="en-US" sz="1900" dirty="0">
                <a:latin typeface="Arial Rounded MT Bold" pitchFamily="34" charset="0"/>
                <a:cs typeface="Arial" pitchFamily="34" charset="0"/>
              </a:rPr>
              <a:t>          Require the user to apply knowledge that is not easily codified in step by step procedure, it comes from years of experience.</a:t>
            </a:r>
          </a:p>
          <a:p>
            <a:pPr marL="880110" lvl="1" indent="-514350" algn="just" rtl="1">
              <a:buNone/>
            </a:pPr>
            <a:r>
              <a:rPr lang="ar-JO" sz="1900" dirty="0">
                <a:latin typeface="Arial Rounded MT Bold" pitchFamily="34" charset="0"/>
                <a:cs typeface="Arial" pitchFamily="34" charset="0"/>
              </a:rPr>
              <a:t>مطالبة المستخدم بتطبيق المعرفة التي لا يمكن تدوينها بسهولة في إجراء خطوة بخطوة، فهي تأتي من سنوات من الخبرة.</a:t>
            </a:r>
            <a:endParaRPr lang="en-US" sz="1900" dirty="0">
              <a:latin typeface="Arial Rounded MT Bold" pitchFamily="34" charset="0"/>
              <a:cs typeface="Arial" pitchFamily="34" charset="0"/>
            </a:endParaRPr>
          </a:p>
          <a:p>
            <a:pPr marL="880110" lvl="1" indent="-514350" algn="just">
              <a:buNone/>
            </a:pPr>
            <a:r>
              <a:rPr lang="en-US" sz="1900" dirty="0">
                <a:solidFill>
                  <a:schemeClr val="accent1"/>
                </a:solidFill>
                <a:latin typeface="Arial Rounded MT Bold" pitchFamily="34" charset="0"/>
                <a:cs typeface="Arial" pitchFamily="34" charset="0"/>
              </a:rPr>
              <a:t>      </a:t>
            </a:r>
            <a:r>
              <a:rPr lang="en-US" sz="1900" b="1" dirty="0">
                <a:solidFill>
                  <a:schemeClr val="accent1"/>
                </a:solidFill>
                <a:latin typeface="Arial Rounded MT Bold" pitchFamily="34" charset="0"/>
                <a:cs typeface="Arial" pitchFamily="34" charset="0"/>
              </a:rPr>
              <a:t>Example:     </a:t>
            </a:r>
            <a:r>
              <a:rPr lang="ar-JO" sz="1900" b="1" dirty="0">
                <a:solidFill>
                  <a:schemeClr val="accent1"/>
                </a:solidFill>
                <a:latin typeface="Arial Rounded MT Bold" pitchFamily="34" charset="0"/>
                <a:cs typeface="Arial" pitchFamily="34" charset="0"/>
              </a:rPr>
              <a:t>مثال:</a:t>
            </a:r>
            <a:endParaRPr lang="en-US" sz="1900" b="1" dirty="0">
              <a:solidFill>
                <a:schemeClr val="accent1"/>
              </a:solidFill>
              <a:latin typeface="Arial Rounded MT Bold" pitchFamily="34" charset="0"/>
              <a:cs typeface="Arial" pitchFamily="34" charset="0"/>
            </a:endParaRPr>
          </a:p>
          <a:p>
            <a:pPr marL="880110" lvl="1" indent="-514350" algn="just">
              <a:buNone/>
            </a:pPr>
            <a:r>
              <a:rPr lang="en-US" sz="1900" dirty="0">
                <a:latin typeface="Arial Rounded MT Bold" pitchFamily="34" charset="0"/>
                <a:cs typeface="Arial" pitchFamily="34" charset="0"/>
              </a:rPr>
              <a:t>            Using a word processor to identify trends in annual reports .</a:t>
            </a:r>
          </a:p>
          <a:p>
            <a:pPr marL="880110" lvl="1" indent="-514350" algn="just" rtl="1">
              <a:buNone/>
            </a:pPr>
            <a:r>
              <a:rPr lang="ar-JO" sz="1900" dirty="0">
                <a:latin typeface="Arial Rounded MT Bold" pitchFamily="34" charset="0"/>
                <a:cs typeface="Arial" pitchFamily="34" charset="0"/>
              </a:rPr>
              <a:t>استخدام معالج النصوص لتحديد الاتجاهات في التقارير السنوية.</a:t>
            </a:r>
            <a:endParaRPr lang="en-US" sz="1900" dirty="0">
              <a:latin typeface="Arial Rounded MT Bold" pitchFamily="34" charset="0"/>
              <a:cs typeface="Arial" pitchFamily="34" charset="0"/>
            </a:endParaRPr>
          </a:p>
          <a:p>
            <a:pPr marL="880110" lvl="1" indent="-514350" algn="just">
              <a:buNone/>
            </a:pPr>
            <a:endParaRPr lang="en-US" sz="1800" dirty="0">
              <a:latin typeface="Arial Rounded MT Bold" pitchFamily="34" charset="0"/>
              <a:cs typeface="Arial" pitchFamily="34" charset="0"/>
            </a:endParaRPr>
          </a:p>
          <a:p>
            <a:pPr marL="880110" lvl="1" indent="-514350" algn="just">
              <a:buNone/>
            </a:pPr>
            <a:endParaRPr lang="en-US" sz="1800" dirty="0">
              <a:latin typeface="Arial Rounded MT Bold" pitchFamily="34" charset="0"/>
              <a:cs typeface="Arial" pitchFamily="34" charset="0"/>
            </a:endParaRPr>
          </a:p>
          <a:p>
            <a:pPr marL="880110" lvl="1" indent="-514350" algn="just">
              <a:buFont typeface="Wingdings" pitchFamily="2" charset="2"/>
              <a:buChar char="Ø"/>
            </a:pPr>
            <a:r>
              <a:rPr lang="en-US" sz="1900" dirty="0">
                <a:latin typeface="Arial Rounded MT Bold" pitchFamily="34" charset="0"/>
                <a:cs typeface="Arial" pitchFamily="34" charset="0"/>
              </a:rPr>
              <a:t>The more you can help users apply software to complex tasks the more users will value your manual or help system .</a:t>
            </a:r>
          </a:p>
          <a:p>
            <a:pPr marL="880110" lvl="1" indent="-514350" algn="just" rtl="1">
              <a:buFont typeface="Wingdings" pitchFamily="2" charset="2"/>
              <a:buChar char="Ø"/>
            </a:pPr>
            <a:r>
              <a:rPr lang="ar-JO" sz="1800" dirty="0">
                <a:latin typeface="Arial Rounded MT Bold" pitchFamily="34" charset="0"/>
                <a:cs typeface="Arial" pitchFamily="34" charset="0"/>
              </a:rPr>
              <a:t>كلما تمكنت من مساعدة المستخدمين على تطبيق البرامج على المهام المعقدة، زاد تقدير المستخدمين لدليلك أو نظام المساعدة الخاص بك.</a:t>
            </a:r>
            <a:endParaRPr lang="en-US" sz="1800" dirty="0">
              <a:latin typeface="Arial Rounded MT Bold" pitchFamily="34" charset="0"/>
              <a:cs typeface="Arial" pitchFamily="34" charset="0"/>
            </a:endParaRPr>
          </a:p>
        </p:txBody>
      </p:sp>
      <p:sp>
        <p:nvSpPr>
          <p:cNvPr id="4" name="Slide Number Placeholder 3"/>
          <p:cNvSpPr>
            <a:spLocks noGrp="1"/>
          </p:cNvSpPr>
          <p:nvPr>
            <p:ph type="sldNum" sz="quarter" idx="15"/>
          </p:nvPr>
        </p:nvSpPr>
        <p:spPr/>
        <p:txBody>
          <a:bodyPr/>
          <a:lstStyle/>
          <a:p>
            <a:pPr rtl="0"/>
            <a:fld id="{B6F15528-21DE-4FAA-801E-634DDDAF4B2B}" type="slidenum">
              <a:rPr lang="en-US">
                <a:latin typeface="Century Schoolbook"/>
              </a:rPr>
              <a:pPr rtl="0"/>
              <a:t>13</a:t>
            </a:fld>
            <a:endParaRPr lang="en-US">
              <a:latin typeface="Century Schoolbook"/>
            </a:endParaRPr>
          </a:p>
        </p:txBody>
      </p:sp>
      <p:sp>
        <p:nvSpPr>
          <p:cNvPr id="6" name="Title 1">
            <a:extLst>
              <a:ext uri="{FF2B5EF4-FFF2-40B4-BE49-F238E27FC236}">
                <a16:creationId xmlns:a16="http://schemas.microsoft.com/office/drawing/2014/main" id="{D513F43E-177C-26BA-4D21-175894E4C5F8}"/>
              </a:ext>
            </a:extLst>
          </p:cNvPr>
          <p:cNvSpPr>
            <a:spLocks noGrp="1"/>
          </p:cNvSpPr>
          <p:nvPr>
            <p:ph type="title"/>
          </p:nvPr>
        </p:nvSpPr>
        <p:spPr>
          <a:xfrm>
            <a:off x="609600" y="274638"/>
            <a:ext cx="9956800" cy="1143000"/>
          </a:xfrm>
        </p:spPr>
        <p:txBody>
          <a:bodyPr>
            <a:normAutofit/>
          </a:bodyPr>
          <a:lstStyle/>
          <a:p>
            <a:pPr lvl="1" algn="ctr" rtl="0">
              <a:spcBef>
                <a:spcPct val="0"/>
              </a:spcBef>
            </a:pPr>
            <a:r>
              <a:rPr lang="en-US" sz="3200" dirty="0">
                <a:solidFill>
                  <a:schemeClr val="accent1"/>
                </a:solidFill>
                <a:latin typeface="Arial Rounded MT Bold" pitchFamily="34" charset="0"/>
              </a:rPr>
              <a:t>Guidelines for Successful Software Manual</a:t>
            </a:r>
            <a:br>
              <a:rPr lang="en-US" sz="3200" dirty="0">
                <a:solidFill>
                  <a:schemeClr val="accent1"/>
                </a:solidFill>
                <a:latin typeface="Arial Rounded MT Bold" pitchFamily="34" charset="0"/>
              </a:rPr>
            </a:br>
            <a:r>
              <a:rPr lang="ar-JO" sz="3200" dirty="0">
                <a:solidFill>
                  <a:schemeClr val="accent1"/>
                </a:solidFill>
                <a:latin typeface="Arial Rounded MT Bold" pitchFamily="34" charset="0"/>
              </a:rPr>
              <a:t>المبادئ التوجيهية لدليل البرمجيات الناجحة</a:t>
            </a:r>
            <a:endParaRPr lang="en-US" sz="2800" dirty="0">
              <a:solidFill>
                <a:schemeClr val="accent1"/>
              </a:solidFill>
              <a:latin typeface="Arial Rounded MT Bold" pitchFamily="34" charset="0"/>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27A67BFD-B890-7F2D-29FF-5AD7DFC54DED}"/>
              </a:ext>
            </a:extLst>
          </p:cNvPr>
          <p:cNvSpPr>
            <a:spLocks noGrp="1" noChangeArrowheads="1"/>
          </p:cNvSpPr>
          <p:nvPr>
            <p:ph type="title"/>
          </p:nvPr>
        </p:nvSpPr>
        <p:spPr>
          <a:xfrm>
            <a:off x="1524000" y="0"/>
            <a:ext cx="9144000" cy="6858000"/>
          </a:xfrm>
          <a:solidFill>
            <a:schemeClr val="bg2"/>
          </a:solidFill>
        </p:spPr>
        <p:txBody>
          <a:bodyPr/>
          <a:lstStyle/>
          <a:p>
            <a:r>
              <a:rPr lang="en-US" altLang="ar-JO" b="1">
                <a:solidFill>
                  <a:schemeClr val="accent1"/>
                </a:solidFill>
                <a:latin typeface="Times New Roman" panose="02020603050405020304" pitchFamily="18" charset="0"/>
                <a:cs typeface="Times New Roman" panose="02020603050405020304" pitchFamily="18" charset="0"/>
              </a:rPr>
              <a:t>  </a:t>
            </a:r>
            <a:r>
              <a:rPr lang="en-US" altLang="ar-JO" sz="3600" b="1">
                <a:solidFill>
                  <a:schemeClr val="accent1"/>
                </a:solidFill>
                <a:latin typeface="Times New Roman" panose="02020603050405020304" pitchFamily="18" charset="0"/>
                <a:cs typeface="Times New Roman" panose="02020603050405020304" pitchFamily="18" charset="0"/>
              </a:rPr>
              <a:t>7-</a:t>
            </a:r>
            <a:r>
              <a:rPr lang="en-US" altLang="ar-JO" sz="3600" b="1">
                <a:solidFill>
                  <a:schemeClr val="accent2"/>
                </a:solidFill>
                <a:latin typeface="Times New Roman" panose="02020603050405020304" pitchFamily="18" charset="0"/>
                <a:cs typeface="Times New Roman" panose="02020603050405020304" pitchFamily="18" charset="0"/>
              </a:rPr>
              <a:t> </a:t>
            </a:r>
            <a:r>
              <a:rPr lang="en-US" altLang="ar-JO" sz="3600" b="1">
                <a:solidFill>
                  <a:schemeClr val="accent1"/>
                </a:solidFill>
                <a:latin typeface="Times New Roman" panose="02020603050405020304" pitchFamily="18" charset="0"/>
                <a:cs typeface="Times New Roman" panose="02020603050405020304" pitchFamily="18" charset="0"/>
              </a:rPr>
              <a:t>Identify Document goals</a:t>
            </a:r>
            <a:r>
              <a:rPr lang="en-US" altLang="ar-JO" b="1">
                <a:solidFill>
                  <a:schemeClr val="accent2"/>
                </a:solidFill>
                <a:latin typeface="Times New Roman" panose="02020603050405020304" pitchFamily="18" charset="0"/>
                <a:cs typeface="Times New Roman" panose="02020603050405020304" pitchFamily="18" charset="0"/>
              </a:rPr>
              <a:t>, </a:t>
            </a:r>
            <a:r>
              <a:rPr lang="en-US" altLang="ar-JO" sz="2400">
                <a:latin typeface="Times New Roman" panose="02020603050405020304" pitchFamily="18" charset="0"/>
                <a:cs typeface="Times New Roman" panose="02020603050405020304" pitchFamily="18" charset="0"/>
              </a:rPr>
              <a:t>with goals people stay on</a:t>
            </a:r>
            <a:r>
              <a:rPr lang="en-US" altLang="ar-JO" sz="2400">
                <a:solidFill>
                  <a:schemeClr val="accent2"/>
                </a:solidFill>
                <a:latin typeface="Times New Roman" panose="02020603050405020304" pitchFamily="18" charset="0"/>
                <a:cs typeface="Times New Roman" panose="02020603050405020304" pitchFamily="18" charset="0"/>
              </a:rPr>
              <a:t> </a:t>
            </a:r>
            <a:br>
              <a:rPr lang="en-US" altLang="ar-JO" sz="2400">
                <a:solidFill>
                  <a:schemeClr val="accent2"/>
                </a:solidFill>
                <a:latin typeface="Times New Roman" panose="02020603050405020304" pitchFamily="18" charset="0"/>
                <a:cs typeface="Times New Roman" panose="02020603050405020304" pitchFamily="18" charset="0"/>
              </a:rPr>
            </a:br>
            <a:r>
              <a:rPr lang="en-US" altLang="ar-JO" sz="2400">
                <a:solidFill>
                  <a:schemeClr val="accent2"/>
                </a:solidFill>
                <a:latin typeface="Times New Roman" panose="02020603050405020304" pitchFamily="18" charset="0"/>
                <a:cs typeface="Times New Roman" panose="02020603050405020304" pitchFamily="18" charset="0"/>
              </a:rPr>
              <a:t>     track </a:t>
            </a:r>
            <a:r>
              <a:rPr lang="en-US" altLang="ar-JO" sz="2400">
                <a:latin typeface="Times New Roman" panose="02020603050405020304" pitchFamily="18" charset="0"/>
                <a:cs typeface="Times New Roman" panose="02020603050405020304" pitchFamily="18" charset="0"/>
              </a:rPr>
              <a:t>and got something to measure their performance. “The clearer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your objectives, the better the chance that you will achieve them.”</a:t>
            </a:r>
            <a:br>
              <a:rPr lang="en-US" altLang="ar-JO"/>
            </a:br>
            <a:br>
              <a:rPr lang="en-US" altLang="ar-JO"/>
            </a:br>
            <a:r>
              <a:rPr lang="en-US" altLang="ar-JO"/>
              <a:t> </a:t>
            </a:r>
            <a:r>
              <a:rPr lang="en-US" altLang="ar-JO" sz="3200" b="1">
                <a:solidFill>
                  <a:srgbClr val="FF3300"/>
                </a:solidFill>
                <a:latin typeface="Times New Roman" panose="02020603050405020304" pitchFamily="18" charset="0"/>
                <a:cs typeface="Times New Roman" panose="02020603050405020304" pitchFamily="18" charset="0"/>
              </a:rPr>
              <a:t>8-</a:t>
            </a:r>
            <a:r>
              <a:rPr lang="en-US" altLang="ar-JO" sz="3200" b="1">
                <a:solidFill>
                  <a:schemeClr val="accent1"/>
                </a:solidFill>
                <a:latin typeface="Times New Roman" panose="02020603050405020304" pitchFamily="18" charset="0"/>
                <a:cs typeface="Times New Roman" panose="02020603050405020304" pitchFamily="18" charset="0"/>
              </a:rPr>
              <a:t>Tie the user analysis to documentation features</a:t>
            </a:r>
            <a:r>
              <a:rPr lang="en-US" altLang="ar-JO" sz="3200" b="1">
                <a:latin typeface="Times New Roman" panose="02020603050405020304" pitchFamily="18" charset="0"/>
                <a:cs typeface="Times New Roman" panose="02020603050405020304" pitchFamily="18" charset="0"/>
              </a:rPr>
              <a:t>:</a:t>
            </a:r>
            <a:r>
              <a:rPr lang="en-US" altLang="ar-JO" b="1">
                <a:latin typeface="Times New Roman" panose="02020603050405020304" pitchFamily="18" charset="0"/>
                <a:cs typeface="Times New Roman" panose="02020603050405020304" pitchFamily="18" charset="0"/>
              </a:rPr>
              <a:t> </a:t>
            </a:r>
            <a:br>
              <a:rPr lang="en-US" altLang="ar-JO" b="1">
                <a:latin typeface="Times New Roman" panose="02020603050405020304" pitchFamily="18" charset="0"/>
                <a:cs typeface="Times New Roman" panose="02020603050405020304" pitchFamily="18" charset="0"/>
              </a:rPr>
            </a:br>
            <a:r>
              <a:rPr lang="en-US" altLang="ar-JO" b="1">
                <a:latin typeface="Times New Roman" panose="02020603050405020304" pitchFamily="18" charset="0"/>
                <a:cs typeface="Times New Roman" panose="02020603050405020304" pitchFamily="18" charset="0"/>
              </a:rPr>
              <a:t>  </a:t>
            </a:r>
            <a:r>
              <a:rPr lang="en-US" altLang="ar-JO" sz="2400">
                <a:latin typeface="Times New Roman" panose="02020603050405020304" pitchFamily="18" charset="0"/>
                <a:cs typeface="Times New Roman" panose="02020603050405020304" pitchFamily="18" charset="0"/>
              </a:rPr>
              <a:t>It is important that the features that you document are chosen based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on specific user needs. By tailoring this information to specific users, a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more usable document results:</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a:t>
            </a:r>
            <a:r>
              <a:rPr lang="en-US" altLang="ar-JO" sz="2400">
                <a:solidFill>
                  <a:schemeClr val="accent2"/>
                </a:solidFill>
                <a:latin typeface="Times New Roman" panose="02020603050405020304" pitchFamily="18" charset="0"/>
                <a:cs typeface="Times New Roman" panose="02020603050405020304" pitchFamily="18" charset="0"/>
              </a:rPr>
              <a:t>Sections</a:t>
            </a:r>
            <a:r>
              <a:rPr lang="en-US" altLang="ar-JO" sz="2400">
                <a:latin typeface="Times New Roman" panose="02020603050405020304" pitchFamily="18" charset="0"/>
                <a:cs typeface="Times New Roman" panose="02020603050405020304" pitchFamily="18" charset="0"/>
              </a:rPr>
              <a:t> for</a:t>
            </a:r>
            <a:r>
              <a:rPr lang="en-US" altLang="ar-JO" sz="2400">
                <a:solidFill>
                  <a:srgbClr val="D60093"/>
                </a:solidFill>
                <a:latin typeface="Times New Roman" panose="02020603050405020304" pitchFamily="18" charset="0"/>
                <a:cs typeface="Times New Roman" panose="02020603050405020304" pitchFamily="18" charset="0"/>
              </a:rPr>
              <a:t> </a:t>
            </a:r>
            <a:r>
              <a:rPr lang="en-US" altLang="ar-JO" sz="2400">
                <a:latin typeface="Times New Roman" panose="02020603050405020304" pitchFamily="18" charset="0"/>
                <a:cs typeface="Times New Roman" panose="02020603050405020304" pitchFamily="18" charset="0"/>
              </a:rPr>
              <a:t>separate groups</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S</a:t>
            </a:r>
            <a:r>
              <a:rPr lang="en-US" altLang="ar-JO" sz="2400">
                <a:solidFill>
                  <a:schemeClr val="accent2"/>
                </a:solidFill>
                <a:latin typeface="Times New Roman" panose="02020603050405020304" pitchFamily="18" charset="0"/>
                <a:cs typeface="Times New Roman" panose="02020603050405020304" pitchFamily="18" charset="0"/>
              </a:rPr>
              <a:t>cenarios </a:t>
            </a:r>
            <a:r>
              <a:rPr lang="en-US" altLang="ar-JO" sz="2400">
                <a:latin typeface="Times New Roman" panose="02020603050405020304" pitchFamily="18" charset="0"/>
                <a:cs typeface="Times New Roman" panose="02020603050405020304" pitchFamily="18" charset="0"/>
              </a:rPr>
              <a:t>included for different groups</a:t>
            </a:r>
            <a:br>
              <a:rPr lang="en-US" altLang="ar-JO" sz="2400">
                <a:solidFill>
                  <a:srgbClr val="D60093"/>
                </a:solidFill>
                <a:latin typeface="Times New Roman" panose="02020603050405020304" pitchFamily="18" charset="0"/>
                <a:cs typeface="Times New Roman" panose="02020603050405020304" pitchFamily="18" charset="0"/>
              </a:rPr>
            </a:br>
            <a:r>
              <a:rPr lang="en-US" altLang="ar-JO" sz="2400">
                <a:solidFill>
                  <a:srgbClr val="D60093"/>
                </a:solidFill>
                <a:latin typeface="Times New Roman" panose="02020603050405020304" pitchFamily="18" charset="0"/>
                <a:cs typeface="Times New Roman" panose="02020603050405020304" pitchFamily="18" charset="0"/>
              </a:rPr>
              <a:t>	S</a:t>
            </a:r>
            <a:r>
              <a:rPr lang="en-US" altLang="ar-JO" sz="2400">
                <a:latin typeface="Times New Roman" panose="02020603050405020304" pitchFamily="18" charset="0"/>
                <a:cs typeface="Times New Roman" panose="02020603050405020304" pitchFamily="18" charset="0"/>
              </a:rPr>
              <a:t>pecial </a:t>
            </a:r>
            <a:r>
              <a:rPr lang="en-US" altLang="ar-JO" sz="2400">
                <a:solidFill>
                  <a:schemeClr val="accent2"/>
                </a:solidFill>
                <a:latin typeface="Times New Roman" panose="02020603050405020304" pitchFamily="18" charset="0"/>
                <a:cs typeface="Times New Roman" panose="02020603050405020304" pitchFamily="18" charset="0"/>
              </a:rPr>
              <a:t>glossaries</a:t>
            </a:r>
            <a:r>
              <a:rPr lang="en-US" altLang="ar-JO" sz="2400">
                <a:solidFill>
                  <a:schemeClr val="hlink"/>
                </a:solidFill>
                <a:latin typeface="Times New Roman" panose="02020603050405020304" pitchFamily="18" charset="0"/>
                <a:cs typeface="Times New Roman" panose="02020603050405020304" pitchFamily="18" charset="0"/>
              </a:rPr>
              <a:t> </a:t>
            </a:r>
            <a:r>
              <a:rPr lang="en-US" altLang="ar-JO" sz="2400">
                <a:latin typeface="Times New Roman" panose="02020603050405020304" pitchFamily="18" charset="0"/>
                <a:cs typeface="Times New Roman" panose="02020603050405020304" pitchFamily="18" charset="0"/>
              </a:rPr>
              <a:t>for individual groups</a:t>
            </a:r>
            <a:r>
              <a:rPr lang="en-US" altLang="ar-JO" sz="2400" b="1">
                <a:solidFill>
                  <a:schemeClr val="hlink"/>
                </a:solidFill>
                <a:latin typeface="Times New Roman" panose="02020603050405020304" pitchFamily="18" charset="0"/>
                <a:cs typeface="Times New Roman" panose="02020603050405020304" pitchFamily="18" charset="0"/>
              </a:rPr>
              <a:t>.</a:t>
            </a:r>
            <a:endParaRPr lang="en-US" altLang="ar-JO">
              <a:latin typeface="Times New Roman" panose="02020603050405020304" pitchFamily="18" charset="0"/>
              <a:cs typeface="Times New Roman" panose="02020603050405020304" pitchFamily="18" charset="0"/>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B665BC50-644F-7D15-70B2-8295BC068DB8}"/>
              </a:ext>
            </a:extLst>
          </p:cNvPr>
          <p:cNvSpPr>
            <a:spLocks noGrp="1" noChangeArrowheads="1"/>
          </p:cNvSpPr>
          <p:nvPr>
            <p:ph type="title"/>
          </p:nvPr>
        </p:nvSpPr>
        <p:spPr>
          <a:xfrm>
            <a:off x="1524000" y="0"/>
            <a:ext cx="9144000" cy="6858000"/>
          </a:xfrm>
        </p:spPr>
        <p:txBody>
          <a:bodyPr/>
          <a:lstStyle/>
          <a:p>
            <a:r>
              <a:rPr lang="en-US" altLang="ar-JO" b="1">
                <a:solidFill>
                  <a:srgbClr val="3333CC"/>
                </a:solidFill>
                <a:latin typeface="Times New Roman" panose="02020603050405020304" pitchFamily="18" charset="0"/>
                <a:cs typeface="Times New Roman" panose="02020603050405020304" pitchFamily="18" charset="0"/>
              </a:rPr>
              <a:t>   </a:t>
            </a:r>
            <a:br>
              <a:rPr lang="en-US" altLang="ar-JO" b="1">
                <a:solidFill>
                  <a:srgbClr val="3333CC"/>
                </a:solidFill>
                <a:latin typeface="Times New Roman" panose="02020603050405020304" pitchFamily="18" charset="0"/>
                <a:cs typeface="Times New Roman" panose="02020603050405020304" pitchFamily="18" charset="0"/>
              </a:rPr>
            </a:br>
            <a:r>
              <a:rPr lang="en-US" altLang="ar-JO" sz="3200" b="1">
                <a:solidFill>
                  <a:srgbClr val="3333CC"/>
                </a:solidFill>
                <a:latin typeface="Times New Roman" panose="02020603050405020304" pitchFamily="18" charset="0"/>
                <a:cs typeface="Times New Roman" panose="02020603050405020304" pitchFamily="18" charset="0"/>
              </a:rPr>
              <a:t>The user analysis can help you in many ways:</a:t>
            </a:r>
            <a:br>
              <a:rPr lang="en-US" altLang="ar-JO" sz="3200" b="1">
                <a:latin typeface="Times New Roman" panose="02020603050405020304" pitchFamily="18" charset="0"/>
                <a:cs typeface="Times New Roman" panose="02020603050405020304" pitchFamily="18" charset="0"/>
              </a:rPr>
            </a:br>
            <a:r>
              <a:rPr lang="en-US" altLang="ar-JO" sz="4000" b="1">
                <a:latin typeface="Times New Roman" panose="02020603050405020304" pitchFamily="18" charset="0"/>
                <a:cs typeface="Times New Roman" panose="02020603050405020304" pitchFamily="18" charset="0"/>
              </a:rPr>
              <a:t> </a:t>
            </a:r>
            <a:r>
              <a:rPr lang="en-US" altLang="ar-JO" sz="2800">
                <a:latin typeface="Times New Roman" panose="02020603050405020304" pitchFamily="18" charset="0"/>
                <a:cs typeface="Times New Roman" panose="02020603050405020304" pitchFamily="18" charset="0"/>
              </a:rPr>
              <a:t>- What </a:t>
            </a:r>
            <a:r>
              <a:rPr lang="en-US" altLang="ar-JO" sz="2800">
                <a:solidFill>
                  <a:srgbClr val="FF3300"/>
                </a:solidFill>
                <a:latin typeface="Times New Roman" panose="02020603050405020304" pitchFamily="18" charset="0"/>
                <a:cs typeface="Times New Roman" panose="02020603050405020304" pitchFamily="18" charset="0"/>
              </a:rPr>
              <a:t>task the user need to perform</a:t>
            </a:r>
            <a:r>
              <a:rPr lang="en-US" altLang="ar-JO" sz="2800">
                <a:latin typeface="Times New Roman" panose="02020603050405020304" pitchFamily="18" charset="0"/>
                <a:cs typeface="Times New Roman" panose="02020603050405020304" pitchFamily="18" charset="0"/>
              </a:rPr>
              <a:t> with the software.</a:t>
            </a:r>
            <a:br>
              <a:rPr lang="en-US" altLang="ar-JO" sz="2800">
                <a:latin typeface="Times New Roman" panose="02020603050405020304" pitchFamily="18" charset="0"/>
                <a:cs typeface="Times New Roman" panose="02020603050405020304" pitchFamily="18" charset="0"/>
              </a:rPr>
            </a:br>
            <a:r>
              <a:rPr lang="en-US" altLang="ar-JO" sz="2800">
                <a:latin typeface="Times New Roman" panose="02020603050405020304" pitchFamily="18" charset="0"/>
                <a:cs typeface="Times New Roman" panose="02020603050405020304" pitchFamily="18" charset="0"/>
              </a:rPr>
              <a:t> - </a:t>
            </a:r>
            <a:r>
              <a:rPr lang="en-US" altLang="ar-JO" sz="2800">
                <a:solidFill>
                  <a:srgbClr val="FF3300"/>
                </a:solidFill>
                <a:latin typeface="Times New Roman" panose="02020603050405020304" pitchFamily="18" charset="0"/>
                <a:cs typeface="Times New Roman" panose="02020603050405020304" pitchFamily="18" charset="0"/>
              </a:rPr>
              <a:t>Examples </a:t>
            </a:r>
            <a:r>
              <a:rPr lang="en-US" altLang="ar-JO" sz="2800">
                <a:latin typeface="Times New Roman" panose="02020603050405020304" pitchFamily="18" charset="0"/>
                <a:cs typeface="Times New Roman" panose="02020603050405020304" pitchFamily="18" charset="0"/>
              </a:rPr>
              <a:t>to use in your tutorials.</a:t>
            </a:r>
            <a:br>
              <a:rPr lang="en-US" altLang="ar-JO" sz="2800">
                <a:latin typeface="Times New Roman" panose="02020603050405020304" pitchFamily="18" charset="0"/>
                <a:cs typeface="Times New Roman" panose="02020603050405020304" pitchFamily="18" charset="0"/>
              </a:rPr>
            </a:br>
            <a:r>
              <a:rPr lang="en-US" altLang="ar-JO" sz="2800">
                <a:latin typeface="Times New Roman" panose="02020603050405020304" pitchFamily="18" charset="0"/>
                <a:cs typeface="Times New Roman" panose="02020603050405020304" pitchFamily="18" charset="0"/>
              </a:rPr>
              <a:t> - Organize and write your </a:t>
            </a:r>
            <a:r>
              <a:rPr lang="en-US" altLang="ar-JO" sz="2800">
                <a:solidFill>
                  <a:srgbClr val="FF3300"/>
                </a:solidFill>
                <a:latin typeface="Times New Roman" panose="02020603050405020304" pitchFamily="18" charset="0"/>
                <a:cs typeface="Times New Roman" panose="02020603050405020304" pitchFamily="18" charset="0"/>
              </a:rPr>
              <a:t>table of contents</a:t>
            </a:r>
            <a:r>
              <a:rPr lang="en-US" altLang="ar-JO" sz="2800">
                <a:latin typeface="Times New Roman" panose="02020603050405020304" pitchFamily="18" charset="0"/>
                <a:cs typeface="Times New Roman" panose="02020603050405020304" pitchFamily="18" charset="0"/>
              </a:rPr>
              <a:t> by providing </a:t>
            </a:r>
            <a:r>
              <a:rPr lang="en-US" altLang="ar-JO" sz="2800">
                <a:solidFill>
                  <a:srgbClr val="3333CC"/>
                </a:solidFill>
                <a:latin typeface="Times New Roman" panose="02020603050405020304" pitchFamily="18" charset="0"/>
                <a:cs typeface="Times New Roman" panose="02020603050405020304" pitchFamily="18" charset="0"/>
              </a:rPr>
              <a:t>a </a:t>
            </a:r>
            <a:br>
              <a:rPr lang="en-US" altLang="ar-JO" sz="2800">
                <a:solidFill>
                  <a:srgbClr val="3333CC"/>
                </a:solidFill>
                <a:latin typeface="Times New Roman" panose="02020603050405020304" pitchFamily="18" charset="0"/>
                <a:cs typeface="Times New Roman" panose="02020603050405020304" pitchFamily="18" charset="0"/>
              </a:rPr>
            </a:br>
            <a:r>
              <a:rPr lang="en-US" altLang="ar-JO" sz="2800">
                <a:solidFill>
                  <a:srgbClr val="3333CC"/>
                </a:solidFill>
                <a:latin typeface="Times New Roman" panose="02020603050405020304" pitchFamily="18" charset="0"/>
                <a:cs typeface="Times New Roman" panose="02020603050405020304" pitchFamily="18" charset="0"/>
              </a:rPr>
              <a:t>     task orientated sequence</a:t>
            </a:r>
            <a:r>
              <a:rPr lang="en-US" altLang="ar-JO" sz="2800">
                <a:latin typeface="Times New Roman" panose="02020603050405020304" pitchFamily="18" charset="0"/>
                <a:cs typeface="Times New Roman" panose="02020603050405020304" pitchFamily="18" charset="0"/>
              </a:rPr>
              <a:t> for procedures.</a:t>
            </a:r>
            <a:br>
              <a:rPr lang="en-US" altLang="ar-JO" sz="2800">
                <a:latin typeface="Times New Roman" panose="02020603050405020304" pitchFamily="18" charset="0"/>
                <a:cs typeface="Times New Roman" panose="02020603050405020304" pitchFamily="18" charset="0"/>
              </a:rPr>
            </a:br>
            <a:r>
              <a:rPr lang="en-US" altLang="ar-JO" sz="2800">
                <a:latin typeface="Times New Roman" panose="02020603050405020304" pitchFamily="18" charset="0"/>
                <a:cs typeface="Times New Roman" panose="02020603050405020304" pitchFamily="18" charset="0"/>
              </a:rPr>
              <a:t>  - Design the </a:t>
            </a:r>
            <a:r>
              <a:rPr lang="en-US" altLang="ar-JO" sz="2800">
                <a:solidFill>
                  <a:srgbClr val="3333CC"/>
                </a:solidFill>
                <a:latin typeface="Times New Roman" panose="02020603050405020304" pitchFamily="18" charset="0"/>
                <a:cs typeface="Times New Roman" panose="02020603050405020304" pitchFamily="18" charset="0"/>
              </a:rPr>
              <a:t>look of the manuals</a:t>
            </a:r>
            <a:r>
              <a:rPr lang="en-US" altLang="ar-JO" sz="2800">
                <a:latin typeface="Times New Roman" panose="02020603050405020304" pitchFamily="18" charset="0"/>
                <a:cs typeface="Times New Roman" panose="02020603050405020304" pitchFamily="18" charset="0"/>
              </a:rPr>
              <a:t>, </a:t>
            </a:r>
            <a:r>
              <a:rPr lang="en-US" altLang="ar-JO" sz="2800">
                <a:solidFill>
                  <a:srgbClr val="FF3300"/>
                </a:solidFill>
                <a:latin typeface="Times New Roman" panose="02020603050405020304" pitchFamily="18" charset="0"/>
                <a:cs typeface="Times New Roman" panose="02020603050405020304" pitchFamily="18" charset="0"/>
              </a:rPr>
              <a:t>page layout</a:t>
            </a:r>
            <a:r>
              <a:rPr lang="en-US" altLang="ar-JO" sz="2800">
                <a:latin typeface="Times New Roman" panose="02020603050405020304" pitchFamily="18" charset="0"/>
                <a:cs typeface="Times New Roman" panose="02020603050405020304" pitchFamily="18" charset="0"/>
              </a:rPr>
              <a:t>, </a:t>
            </a:r>
            <a:br>
              <a:rPr lang="en-US" altLang="ar-JO" sz="2800">
                <a:latin typeface="Times New Roman" panose="02020603050405020304" pitchFamily="18" charset="0"/>
                <a:cs typeface="Times New Roman" panose="02020603050405020304" pitchFamily="18" charset="0"/>
              </a:rPr>
            </a:br>
            <a:r>
              <a:rPr lang="en-US" altLang="ar-JO" sz="2800">
                <a:latin typeface="Times New Roman" panose="02020603050405020304" pitchFamily="18" charset="0"/>
                <a:cs typeface="Times New Roman" panose="02020603050405020304" pitchFamily="18" charset="0"/>
              </a:rPr>
              <a:t>    what kind of </a:t>
            </a:r>
            <a:r>
              <a:rPr lang="en-US" altLang="ar-JO" sz="2800">
                <a:solidFill>
                  <a:srgbClr val="00CC00"/>
                </a:solidFill>
                <a:latin typeface="Times New Roman" panose="02020603050405020304" pitchFamily="18" charset="0"/>
                <a:cs typeface="Times New Roman" panose="02020603050405020304" pitchFamily="18" charset="0"/>
              </a:rPr>
              <a:t>graphics to use</a:t>
            </a:r>
            <a:r>
              <a:rPr lang="en-US" altLang="ar-JO" sz="2800">
                <a:latin typeface="Times New Roman" panose="02020603050405020304" pitchFamily="18" charset="0"/>
                <a:cs typeface="Times New Roman" panose="02020603050405020304" pitchFamily="18" charset="0"/>
              </a:rPr>
              <a:t>.</a:t>
            </a:r>
            <a:br>
              <a:rPr lang="en-US" altLang="ar-JO" sz="2800">
                <a:latin typeface="Times New Roman" panose="02020603050405020304" pitchFamily="18" charset="0"/>
                <a:cs typeface="Times New Roman" panose="02020603050405020304" pitchFamily="18" charset="0"/>
              </a:rPr>
            </a:br>
            <a:br>
              <a:rPr lang="en-US" altLang="ar-JO" sz="2800">
                <a:latin typeface="Times New Roman" panose="02020603050405020304" pitchFamily="18" charset="0"/>
                <a:cs typeface="Times New Roman" panose="02020603050405020304" pitchFamily="18" charset="0"/>
              </a:rPr>
            </a:br>
            <a:r>
              <a:rPr lang="en-US" altLang="ar-JO" sz="2800">
                <a:latin typeface="Times New Roman" panose="02020603050405020304" pitchFamily="18" charset="0"/>
                <a:cs typeface="Times New Roman" panose="02020603050405020304" pitchFamily="18" charset="0"/>
              </a:rPr>
              <a:t>  </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CB41C428-DCEA-F8F1-86D5-C056865E287F}"/>
              </a:ext>
            </a:extLst>
          </p:cNvPr>
          <p:cNvSpPr>
            <a:spLocks noGrp="1" noChangeArrowheads="1"/>
          </p:cNvSpPr>
          <p:nvPr>
            <p:ph type="title"/>
          </p:nvPr>
        </p:nvSpPr>
        <p:spPr>
          <a:xfrm>
            <a:off x="1524000" y="0"/>
            <a:ext cx="9144000" cy="6858000"/>
          </a:xfrm>
        </p:spPr>
        <p:txBody>
          <a:bodyPr/>
          <a:lstStyle/>
          <a:p>
            <a:r>
              <a:rPr lang="en-US" altLang="ar-JO" sz="3600" b="1">
                <a:solidFill>
                  <a:srgbClr val="FF3300"/>
                </a:solidFill>
                <a:latin typeface="Times New Roman" panose="02020603050405020304" pitchFamily="18" charset="0"/>
                <a:cs typeface="Times New Roman" panose="02020603050405020304" pitchFamily="18" charset="0"/>
              </a:rPr>
              <a:t>   </a:t>
            </a:r>
            <a:r>
              <a:rPr lang="en-US" altLang="ar-JO" sz="3600" b="1" u="sng">
                <a:solidFill>
                  <a:srgbClr val="FF3300"/>
                </a:solidFill>
                <a:latin typeface="Times New Roman" panose="02020603050405020304" pitchFamily="18" charset="0"/>
                <a:cs typeface="Times New Roman" panose="02020603050405020304" pitchFamily="18" charset="0"/>
              </a:rPr>
              <a:t>Thing you want to know about users</a:t>
            </a:r>
            <a:r>
              <a:rPr lang="en-US" altLang="ar-JO" sz="3600" b="1" u="sng">
                <a:latin typeface="Times New Roman" panose="02020603050405020304" pitchFamily="18" charset="0"/>
                <a:cs typeface="Times New Roman" panose="02020603050405020304" pitchFamily="18" charset="0"/>
              </a:rPr>
              <a:t>:</a:t>
            </a:r>
            <a:br>
              <a:rPr lang="en-US" altLang="ar-JO" sz="4000" b="1">
                <a:latin typeface="Times New Roman" panose="02020603050405020304" pitchFamily="18" charset="0"/>
                <a:cs typeface="Times New Roman" panose="02020603050405020304" pitchFamily="18" charset="0"/>
              </a:rPr>
            </a:br>
            <a:r>
              <a:rPr lang="en-US" altLang="ar-JO" sz="4000" b="1">
                <a:latin typeface="Times New Roman" panose="02020603050405020304" pitchFamily="18" charset="0"/>
                <a:cs typeface="Times New Roman" panose="02020603050405020304" pitchFamily="18" charset="0"/>
              </a:rPr>
              <a:t> </a:t>
            </a:r>
            <a:r>
              <a:rPr lang="en-US" altLang="ar-JO" sz="2400">
                <a:solidFill>
                  <a:schemeClr val="accent2"/>
                </a:solidFill>
                <a:latin typeface="Times New Roman" panose="02020603050405020304" pitchFamily="18" charset="0"/>
                <a:cs typeface="Times New Roman" panose="02020603050405020304" pitchFamily="18" charset="0"/>
              </a:rPr>
              <a:t>1</a:t>
            </a:r>
            <a:r>
              <a:rPr lang="en-US" altLang="ar-JO" sz="2400">
                <a:latin typeface="Times New Roman" panose="02020603050405020304" pitchFamily="18" charset="0"/>
                <a:cs typeface="Times New Roman" panose="02020603050405020304" pitchFamily="18" charset="0"/>
              </a:rPr>
              <a:t>- The </a:t>
            </a:r>
            <a:r>
              <a:rPr lang="en-US" altLang="ar-JO" sz="2400">
                <a:solidFill>
                  <a:schemeClr val="accent2"/>
                </a:solidFill>
                <a:latin typeface="Times New Roman" panose="02020603050405020304" pitchFamily="18" charset="0"/>
                <a:cs typeface="Times New Roman" panose="02020603050405020304" pitchFamily="18" charset="0"/>
              </a:rPr>
              <a:t>tasks </a:t>
            </a:r>
            <a:r>
              <a:rPr lang="en-US" altLang="ar-JO" sz="2400">
                <a:latin typeface="Times New Roman" panose="02020603050405020304" pitchFamily="18" charset="0"/>
                <a:cs typeface="Times New Roman" panose="02020603050405020304" pitchFamily="18" charset="0"/>
              </a:rPr>
              <a:t>they perform.</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a:t>
            </a:r>
            <a:r>
              <a:rPr lang="en-US" altLang="ar-JO" sz="2400">
                <a:solidFill>
                  <a:schemeClr val="accent2"/>
                </a:solidFill>
                <a:latin typeface="Times New Roman" panose="02020603050405020304" pitchFamily="18" charset="0"/>
                <a:cs typeface="Times New Roman" panose="02020603050405020304" pitchFamily="18" charset="0"/>
              </a:rPr>
              <a:t>2</a:t>
            </a:r>
            <a:r>
              <a:rPr lang="en-US" altLang="ar-JO" sz="2400">
                <a:latin typeface="Times New Roman" panose="02020603050405020304" pitchFamily="18" charset="0"/>
                <a:cs typeface="Times New Roman" panose="02020603050405020304" pitchFamily="18" charset="0"/>
              </a:rPr>
              <a:t>- The information they</a:t>
            </a:r>
            <a:r>
              <a:rPr lang="en-US" altLang="ar-JO" sz="2400">
                <a:solidFill>
                  <a:srgbClr val="FF3300"/>
                </a:solidFill>
                <a:latin typeface="Times New Roman" panose="02020603050405020304" pitchFamily="18" charset="0"/>
                <a:cs typeface="Times New Roman" panose="02020603050405020304" pitchFamily="18" charset="0"/>
              </a:rPr>
              <a:t> need</a:t>
            </a:r>
            <a:r>
              <a:rPr lang="en-US" altLang="ar-JO" sz="2400">
                <a:latin typeface="Times New Roman" panose="02020603050405020304" pitchFamily="18" charset="0"/>
                <a:cs typeface="Times New Roman" panose="02020603050405020304" pitchFamily="18" charset="0"/>
              </a:rPr>
              <a:t> - </a:t>
            </a:r>
            <a:r>
              <a:rPr lang="en-US" altLang="ar-JO" sz="2400">
                <a:solidFill>
                  <a:schemeClr val="accent2"/>
                </a:solidFill>
                <a:latin typeface="Times New Roman" panose="02020603050405020304" pitchFamily="18" charset="0"/>
                <a:cs typeface="Times New Roman" panose="02020603050405020304" pitchFamily="18" charset="0"/>
              </a:rPr>
              <a:t>Information direction</a:t>
            </a:r>
            <a:r>
              <a:rPr lang="en-US" altLang="ar-JO" sz="2400">
                <a:latin typeface="Times New Roman" panose="02020603050405020304" pitchFamily="18" charset="0"/>
                <a:cs typeface="Times New Roman" panose="02020603050405020304" pitchFamily="18" charset="0"/>
              </a:rPr>
              <a:t>, horizontal (shared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info) or vertical (from management).</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-Where does the</a:t>
            </a:r>
            <a:r>
              <a:rPr lang="en-US" altLang="ar-JO" sz="2400">
                <a:solidFill>
                  <a:srgbClr val="FF3300"/>
                </a:solidFill>
                <a:latin typeface="Times New Roman" panose="02020603050405020304" pitchFamily="18" charset="0"/>
                <a:cs typeface="Times New Roman" panose="02020603050405020304" pitchFamily="18" charset="0"/>
              </a:rPr>
              <a:t> information</a:t>
            </a:r>
            <a:r>
              <a:rPr lang="en-US" altLang="ar-JO" sz="2400">
                <a:latin typeface="Times New Roman" panose="02020603050405020304" pitchFamily="18" charset="0"/>
                <a:cs typeface="Times New Roman" panose="02020603050405020304" pitchFamily="18" charset="0"/>
              </a:rPr>
              <a:t> come from.</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 How does the user</a:t>
            </a:r>
            <a:r>
              <a:rPr lang="en-US" altLang="ar-JO" sz="2400">
                <a:solidFill>
                  <a:srgbClr val="FF3300"/>
                </a:solidFill>
                <a:latin typeface="Times New Roman" panose="02020603050405020304" pitchFamily="18" charset="0"/>
                <a:cs typeface="Times New Roman" panose="02020603050405020304" pitchFamily="18" charset="0"/>
              </a:rPr>
              <a:t> communicate</a:t>
            </a:r>
            <a:r>
              <a:rPr lang="en-US" altLang="ar-JO" sz="2400">
                <a:latin typeface="Times New Roman" panose="02020603050405020304" pitchFamily="18" charset="0"/>
                <a:cs typeface="Times New Roman" panose="02020603050405020304" pitchFamily="18" charset="0"/>
              </a:rPr>
              <a:t>? You can distinguish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a:t>
            </a:r>
            <a:r>
              <a:rPr lang="en-US" altLang="ar-JO" sz="2400">
                <a:solidFill>
                  <a:srgbClr val="CC00FF"/>
                </a:solidFill>
                <a:latin typeface="Times New Roman" panose="02020603050405020304" pitchFamily="18" charset="0"/>
                <a:cs typeface="Times New Roman" panose="02020603050405020304" pitchFamily="18" charset="0"/>
              </a:rPr>
              <a:t>communication needs</a:t>
            </a:r>
            <a:r>
              <a:rPr lang="en-US" altLang="ar-JO" sz="2400">
                <a:solidFill>
                  <a:srgbClr val="3333CC"/>
                </a:solidFill>
                <a:latin typeface="Times New Roman" panose="02020603050405020304" pitchFamily="18" charset="0"/>
                <a:cs typeface="Times New Roman" panose="02020603050405020304" pitchFamily="18" charset="0"/>
              </a:rPr>
              <a:t> for information needs by </a:t>
            </a:r>
            <a:r>
              <a:rPr lang="en-US" altLang="ar-JO" sz="2400">
                <a:latin typeface="Times New Roman" panose="02020603050405020304" pitchFamily="18" charset="0"/>
                <a:cs typeface="Times New Roman" panose="02020603050405020304" pitchFamily="18" charset="0"/>
              </a:rPr>
              <a:t>looking for tasks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that require storage and sharing of work in progress (</a:t>
            </a:r>
            <a:r>
              <a:rPr lang="en-US" altLang="ar-JO" sz="2400">
                <a:solidFill>
                  <a:srgbClr val="FF9900"/>
                </a:solidFill>
                <a:latin typeface="Times New Roman" panose="02020603050405020304" pitchFamily="18" charset="0"/>
                <a:cs typeface="Times New Roman" panose="02020603050405020304" pitchFamily="18" charset="0"/>
              </a:rPr>
              <a:t>information </a:t>
            </a:r>
            <a:br>
              <a:rPr lang="en-US" altLang="ar-JO" sz="2400">
                <a:solidFill>
                  <a:srgbClr val="FF9900"/>
                </a:solidFill>
                <a:latin typeface="Times New Roman" panose="02020603050405020304" pitchFamily="18" charset="0"/>
                <a:cs typeface="Times New Roman" panose="02020603050405020304" pitchFamily="18" charset="0"/>
              </a:rPr>
            </a:br>
            <a:r>
              <a:rPr lang="en-US" altLang="ar-JO" sz="2400">
                <a:solidFill>
                  <a:srgbClr val="FF9900"/>
                </a:solidFill>
                <a:latin typeface="Times New Roman" panose="02020603050405020304" pitchFamily="18" charset="0"/>
                <a:cs typeface="Times New Roman" panose="02020603050405020304" pitchFamily="18" charset="0"/>
              </a:rPr>
              <a:t>         tasks</a:t>
            </a:r>
            <a:r>
              <a:rPr lang="en-US" altLang="ar-JO" sz="2400">
                <a:latin typeface="Times New Roman" panose="02020603050405020304" pitchFamily="18" charset="0"/>
                <a:cs typeface="Times New Roman" panose="02020603050405020304" pitchFamily="18" charset="0"/>
              </a:rPr>
              <a:t>) and </a:t>
            </a:r>
            <a:r>
              <a:rPr lang="en-US" altLang="ar-JO" sz="2400">
                <a:solidFill>
                  <a:schemeClr val="accent2"/>
                </a:solidFill>
                <a:latin typeface="Times New Roman" panose="02020603050405020304" pitchFamily="18" charset="0"/>
                <a:cs typeface="Times New Roman" panose="02020603050405020304" pitchFamily="18" charset="0"/>
              </a:rPr>
              <a:t>tasks that require sharing of finished work</a:t>
            </a:r>
            <a:r>
              <a:rPr lang="en-US" altLang="ar-JO" sz="2400">
                <a:latin typeface="Times New Roman" panose="02020603050405020304" pitchFamily="18" charset="0"/>
                <a:cs typeface="Times New Roman" panose="02020603050405020304" pitchFamily="18" charset="0"/>
              </a:rPr>
              <a:t>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a:t>
            </a:r>
            <a:r>
              <a:rPr lang="en-US" altLang="ar-JO" sz="2400">
                <a:solidFill>
                  <a:srgbClr val="FF9900"/>
                </a:solidFill>
                <a:latin typeface="Times New Roman" panose="02020603050405020304" pitchFamily="18" charset="0"/>
                <a:cs typeface="Times New Roman" panose="02020603050405020304" pitchFamily="18" charset="0"/>
              </a:rPr>
              <a:t>communication tasks</a:t>
            </a:r>
            <a:r>
              <a:rPr lang="en-US" altLang="ar-JO" sz="2400">
                <a:latin typeface="Times New Roman" panose="02020603050405020304" pitchFamily="18" charset="0"/>
                <a:cs typeface="Times New Roman" panose="02020603050405020304" pitchFamily="18" charset="0"/>
              </a:rPr>
              <a:t>).</a:t>
            </a:r>
            <a:r>
              <a:rPr lang="en-US" altLang="ar-JO" sz="2400" b="1">
                <a:latin typeface="Times New Roman" panose="02020603050405020304" pitchFamily="18" charset="0"/>
                <a:cs typeface="Times New Roman" panose="02020603050405020304" pitchFamily="18" charset="0"/>
              </a:rPr>
              <a:t> </a:t>
            </a:r>
            <a:br>
              <a:rPr lang="en-US" altLang="ar-JO" sz="2400" b="1">
                <a:latin typeface="Times New Roman" panose="02020603050405020304" pitchFamily="18" charset="0"/>
                <a:cs typeface="Times New Roman" panose="02020603050405020304" pitchFamily="18" charset="0"/>
              </a:rPr>
            </a:br>
            <a:r>
              <a:rPr lang="en-US" altLang="ar-JO" sz="2400" b="1">
                <a:latin typeface="Times New Roman" panose="02020603050405020304" pitchFamily="18" charset="0"/>
                <a:cs typeface="Times New Roman" panose="02020603050405020304" pitchFamily="18" charset="0"/>
              </a:rPr>
              <a:t>  </a:t>
            </a:r>
            <a:r>
              <a:rPr lang="en-US" altLang="ar-JO" sz="2400">
                <a:solidFill>
                  <a:srgbClr val="3333CC"/>
                </a:solidFill>
                <a:latin typeface="Times New Roman" panose="02020603050405020304" pitchFamily="18" charset="0"/>
                <a:cs typeface="Times New Roman" panose="02020603050405020304" pitchFamily="18" charset="0"/>
              </a:rPr>
              <a:t>3-Work motivation</a:t>
            </a:r>
            <a:r>
              <a:rPr lang="en-US" altLang="ar-JO" sz="2400">
                <a:latin typeface="Times New Roman" panose="02020603050405020304" pitchFamily="18" charset="0"/>
                <a:cs typeface="Times New Roman" panose="02020603050405020304" pitchFamily="18" charset="0"/>
              </a:rPr>
              <a:t>:</a:t>
            </a:r>
            <a:r>
              <a:rPr lang="en-US" altLang="ar-JO" sz="2400" b="1">
                <a:latin typeface="Times New Roman" panose="02020603050405020304" pitchFamily="18" charset="0"/>
                <a:cs typeface="Times New Roman" panose="02020603050405020304" pitchFamily="18" charset="0"/>
              </a:rPr>
              <a:t> </a:t>
            </a:r>
            <a:r>
              <a:rPr lang="en-US" altLang="ar-JO" sz="2400">
                <a:latin typeface="Times New Roman" panose="02020603050405020304" pitchFamily="18" charset="0"/>
                <a:cs typeface="Times New Roman" panose="02020603050405020304" pitchFamily="18" charset="0"/>
              </a:rPr>
              <a:t>What motivate users </a:t>
            </a:r>
            <a:r>
              <a:rPr lang="en-US" altLang="ar-JO" sz="2400">
                <a:solidFill>
                  <a:schemeClr val="accent1"/>
                </a:solidFill>
                <a:latin typeface="Times New Roman" panose="02020603050405020304" pitchFamily="18" charset="0"/>
                <a:cs typeface="Times New Roman" panose="02020603050405020304" pitchFamily="18" charset="0"/>
              </a:rPr>
              <a:t>professionally</a:t>
            </a:r>
            <a:r>
              <a:rPr lang="en-US" altLang="ar-JO" sz="2400">
                <a:latin typeface="Times New Roman" panose="02020603050405020304" pitchFamily="18" charset="0"/>
                <a:cs typeface="Times New Roman" panose="02020603050405020304" pitchFamily="18" charset="0"/>
              </a:rPr>
              <a:t> will also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motivate them to do well with software. People like to think of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themselves </a:t>
            </a:r>
            <a:r>
              <a:rPr lang="en-US" altLang="ar-JO" sz="2400">
                <a:solidFill>
                  <a:schemeClr val="accent2"/>
                </a:solidFill>
                <a:latin typeface="Times New Roman" panose="02020603050405020304" pitchFamily="18" charset="0"/>
                <a:cs typeface="Times New Roman" panose="02020603050405020304" pitchFamily="18" charset="0"/>
              </a:rPr>
              <a:t>as important</a:t>
            </a:r>
            <a:r>
              <a:rPr lang="en-US" altLang="ar-JO" sz="2400">
                <a:latin typeface="Times New Roman" panose="02020603050405020304" pitchFamily="18" charset="0"/>
                <a:cs typeface="Times New Roman" panose="02020603050405020304" pitchFamily="18" charset="0"/>
              </a:rPr>
              <a:t> and </a:t>
            </a:r>
            <a:r>
              <a:rPr lang="en-US" altLang="ar-JO" sz="2400">
                <a:solidFill>
                  <a:schemeClr val="accent2"/>
                </a:solidFill>
                <a:latin typeface="Times New Roman" panose="02020603050405020304" pitchFamily="18" charset="0"/>
                <a:cs typeface="Times New Roman" panose="02020603050405020304" pitchFamily="18" charset="0"/>
              </a:rPr>
              <a:t>goal oriented</a:t>
            </a:r>
            <a:r>
              <a:rPr lang="en-US" altLang="ar-JO" sz="2400">
                <a:latin typeface="Times New Roman" panose="02020603050405020304" pitchFamily="18" charset="0"/>
                <a:cs typeface="Times New Roman" panose="02020603050405020304" pitchFamily="18" charset="0"/>
              </a:rPr>
              <a:t>.</a:t>
            </a:r>
            <a:r>
              <a:rPr lang="en-US" altLang="ar-JO" sz="2400">
                <a:solidFill>
                  <a:srgbClr val="FF3300"/>
                </a:solidFill>
                <a:latin typeface="Times New Roman" panose="02020603050405020304" pitchFamily="18" charset="0"/>
                <a:cs typeface="Times New Roman" panose="02020603050405020304" pitchFamily="18" charset="0"/>
              </a:rPr>
              <a:t> (</a:t>
            </a:r>
            <a:r>
              <a:rPr lang="en-US" altLang="ar-JO" sz="2400">
                <a:latin typeface="Times New Roman" panose="02020603050405020304" pitchFamily="18" charset="0"/>
                <a:cs typeface="Times New Roman" panose="02020603050405020304" pitchFamily="18" charset="0"/>
              </a:rPr>
              <a:t>achievement, autonomy,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responsibility, status, recognition, Independence, job security,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compensation, company policies</a:t>
            </a:r>
            <a:r>
              <a:rPr lang="en-US" altLang="ar-JO" sz="2400">
                <a:solidFill>
                  <a:srgbClr val="D60093"/>
                </a:solidFill>
                <a:latin typeface="Times New Roman" panose="02020603050405020304" pitchFamily="18" charset="0"/>
                <a:cs typeface="Times New Roman" panose="02020603050405020304" pitchFamily="18" charset="0"/>
              </a:rPr>
              <a:t>.)</a:t>
            </a:r>
            <a:br>
              <a:rPr lang="en-US" altLang="ar-JO" sz="3600">
                <a:solidFill>
                  <a:srgbClr val="D60093"/>
                </a:solidFill>
                <a:latin typeface="Times New Roman" panose="02020603050405020304" pitchFamily="18" charset="0"/>
                <a:cs typeface="Times New Roman" panose="02020603050405020304" pitchFamily="18" charset="0"/>
              </a:rPr>
            </a:br>
            <a:r>
              <a:rPr lang="en-US" altLang="ar-JO" sz="3600">
                <a:latin typeface="Times New Roman" panose="02020603050405020304" pitchFamily="18" charset="0"/>
                <a:cs typeface="Times New Roman" panose="02020603050405020304" pitchFamily="18" charset="0"/>
              </a:rPr>
              <a:t>     </a:t>
            </a:r>
            <a:r>
              <a:rPr lang="en-US" altLang="ar-JO" sz="3600" i="1">
                <a:latin typeface="Times New Roman" panose="02020603050405020304" pitchFamily="18" charset="0"/>
                <a:cs typeface="Times New Roman" panose="02020603050405020304" pitchFamily="18" charset="0"/>
              </a:rPr>
              <a:t> </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51356D19-C2FB-238E-345B-5DDAD666BBE8}"/>
              </a:ext>
            </a:extLst>
          </p:cNvPr>
          <p:cNvSpPr>
            <a:spLocks noGrp="1" noChangeArrowheads="1"/>
          </p:cNvSpPr>
          <p:nvPr>
            <p:ph type="title"/>
          </p:nvPr>
        </p:nvSpPr>
        <p:spPr>
          <a:xfrm>
            <a:off x="1524000" y="0"/>
            <a:ext cx="9144000" cy="6858000"/>
          </a:xfrm>
        </p:spPr>
        <p:txBody>
          <a:bodyPr/>
          <a:lstStyle/>
          <a:p>
            <a:r>
              <a:rPr lang="en-US" altLang="ar-JO" sz="3600">
                <a:solidFill>
                  <a:schemeClr val="accent2"/>
                </a:solidFill>
                <a:latin typeface="Times New Roman" panose="02020603050405020304" pitchFamily="18" charset="0"/>
                <a:cs typeface="Times New Roman" panose="02020603050405020304" pitchFamily="18" charset="0"/>
              </a:rPr>
              <a:t>    </a:t>
            </a:r>
            <a:r>
              <a:rPr lang="en-US" altLang="ar-JO" sz="2400">
                <a:solidFill>
                  <a:schemeClr val="accent2"/>
                </a:solidFill>
                <a:latin typeface="Times New Roman" panose="02020603050405020304" pitchFamily="18" charset="0"/>
                <a:cs typeface="Times New Roman" panose="02020603050405020304" pitchFamily="18" charset="0"/>
              </a:rPr>
              <a:t>4- Computer experience</a:t>
            </a:r>
            <a:r>
              <a:rPr lang="en-US" altLang="ar-JO" sz="2400" b="1">
                <a:latin typeface="Times New Roman" panose="02020603050405020304" pitchFamily="18" charset="0"/>
                <a:cs typeface="Times New Roman" panose="02020603050405020304" pitchFamily="18" charset="0"/>
              </a:rPr>
              <a:t>: </a:t>
            </a:r>
            <a:r>
              <a:rPr lang="en-US" altLang="ar-JO" sz="2400">
                <a:latin typeface="Times New Roman" panose="02020603050405020304" pitchFamily="18" charset="0"/>
                <a:cs typeface="Times New Roman" panose="02020603050405020304" pitchFamily="18" charset="0"/>
              </a:rPr>
              <a:t>Novice, Experienced, and Expert.</a:t>
            </a:r>
            <a:br>
              <a:rPr lang="en-US" altLang="ar-JO" sz="2400">
                <a:latin typeface="Times New Roman" panose="02020603050405020304" pitchFamily="18" charset="0"/>
                <a:cs typeface="Times New Roman" panose="02020603050405020304" pitchFamily="18" charset="0"/>
              </a:rPr>
            </a:b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 Ability of </a:t>
            </a:r>
            <a:r>
              <a:rPr lang="en-US" altLang="ar-JO" sz="2400">
                <a:solidFill>
                  <a:schemeClr val="accent2"/>
                </a:solidFill>
                <a:latin typeface="Times New Roman" panose="02020603050405020304" pitchFamily="18" charset="0"/>
                <a:cs typeface="Times New Roman" panose="02020603050405020304" pitchFamily="18" charset="0"/>
              </a:rPr>
              <a:t>transfer  learning</a:t>
            </a:r>
            <a:r>
              <a:rPr lang="en-US" altLang="ar-JO" sz="2400">
                <a:latin typeface="Times New Roman" panose="02020603050405020304" pitchFamily="18" charset="0"/>
                <a:cs typeface="Times New Roman" panose="02020603050405020304" pitchFamily="18" charset="0"/>
              </a:rPr>
              <a:t>.</a:t>
            </a:r>
            <a:br>
              <a:rPr lang="en-US" altLang="ar-JO" sz="2400">
                <a:latin typeface="Times New Roman" panose="02020603050405020304" pitchFamily="18" charset="0"/>
                <a:cs typeface="Times New Roman" panose="02020603050405020304" pitchFamily="18" charset="0"/>
              </a:rPr>
            </a:b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 </a:t>
            </a:r>
            <a:r>
              <a:rPr lang="en-US" altLang="ar-JO" sz="2400">
                <a:solidFill>
                  <a:schemeClr val="accent2"/>
                </a:solidFill>
                <a:latin typeface="Times New Roman" panose="02020603050405020304" pitchFamily="18" charset="0"/>
                <a:cs typeface="Times New Roman" panose="02020603050405020304" pitchFamily="18" charset="0"/>
              </a:rPr>
              <a:t>Number of </a:t>
            </a:r>
            <a:r>
              <a:rPr lang="en-US" altLang="ar-JO" sz="2400">
                <a:latin typeface="Times New Roman" panose="02020603050405020304" pitchFamily="18" charset="0"/>
                <a:cs typeface="Times New Roman" panose="02020603050405020304" pitchFamily="18" charset="0"/>
              </a:rPr>
              <a:t>programs he/she worked on  before</a:t>
            </a:r>
            <a:r>
              <a:rPr lang="en-US" altLang="ar-JO" sz="2400">
                <a:solidFill>
                  <a:srgbClr val="00CC00"/>
                </a:solidFill>
                <a:latin typeface="Times New Roman" panose="02020603050405020304" pitchFamily="18" charset="0"/>
                <a:cs typeface="Times New Roman" panose="02020603050405020304" pitchFamily="18" charset="0"/>
              </a:rPr>
              <a:t>.( </a:t>
            </a:r>
            <a:r>
              <a:rPr lang="en-US" altLang="ar-JO" sz="2400">
                <a:solidFill>
                  <a:srgbClr val="FF9900"/>
                </a:solidFill>
                <a:latin typeface="Times New Roman" panose="02020603050405020304" pitchFamily="18" charset="0"/>
                <a:cs typeface="Times New Roman" panose="02020603050405020304" pitchFamily="18" charset="0"/>
              </a:rPr>
              <a:t>1 to many</a:t>
            </a:r>
            <a:r>
              <a:rPr lang="en-US" altLang="ar-JO" sz="2400">
                <a:solidFill>
                  <a:srgbClr val="00CC00"/>
                </a:solidFill>
                <a:latin typeface="Times New Roman" panose="02020603050405020304" pitchFamily="18" charset="0"/>
                <a:cs typeface="Times New Roman" panose="02020603050405020304" pitchFamily="18" charset="0"/>
              </a:rPr>
              <a:t>)</a:t>
            </a:r>
            <a:br>
              <a:rPr lang="en-US" altLang="ar-JO" sz="2400">
                <a:solidFill>
                  <a:srgbClr val="00CC00"/>
                </a:solidFill>
                <a:latin typeface="Times New Roman" panose="02020603050405020304" pitchFamily="18" charset="0"/>
                <a:cs typeface="Times New Roman" panose="02020603050405020304" pitchFamily="18" charset="0"/>
              </a:rPr>
            </a:br>
            <a:br>
              <a:rPr lang="en-US" altLang="ar-JO" sz="2400">
                <a:solidFill>
                  <a:srgbClr val="FF3300"/>
                </a:solidFill>
                <a:latin typeface="Times New Roman" panose="02020603050405020304" pitchFamily="18" charset="0"/>
                <a:cs typeface="Times New Roman" panose="02020603050405020304" pitchFamily="18" charset="0"/>
              </a:rPr>
            </a:br>
            <a:r>
              <a:rPr lang="en-US" altLang="ar-JO" sz="2400">
                <a:solidFill>
                  <a:srgbClr val="FF3300"/>
                </a:solidFill>
                <a:latin typeface="Times New Roman" panose="02020603050405020304" pitchFamily="18" charset="0"/>
                <a:cs typeface="Times New Roman" panose="02020603050405020304" pitchFamily="18" charset="0"/>
              </a:rPr>
              <a:t>         </a:t>
            </a:r>
            <a:r>
              <a:rPr lang="en-US" altLang="ar-JO" sz="2400">
                <a:latin typeface="Times New Roman" panose="02020603050405020304" pitchFamily="18" charset="0"/>
                <a:cs typeface="Times New Roman" panose="02020603050405020304" pitchFamily="18" charset="0"/>
              </a:rPr>
              <a:t>- Degree of </a:t>
            </a:r>
            <a:r>
              <a:rPr lang="en-US" altLang="ar-JO" sz="2400">
                <a:solidFill>
                  <a:schemeClr val="accent2"/>
                </a:solidFill>
                <a:latin typeface="Times New Roman" panose="02020603050405020304" pitchFamily="18" charset="0"/>
                <a:cs typeface="Times New Roman" panose="02020603050405020304" pitchFamily="18" charset="0"/>
              </a:rPr>
              <a:t>technical</a:t>
            </a:r>
            <a:r>
              <a:rPr lang="en-US" altLang="ar-JO" sz="2400">
                <a:solidFill>
                  <a:srgbClr val="FF3300"/>
                </a:solidFill>
                <a:latin typeface="Times New Roman" panose="02020603050405020304" pitchFamily="18" charset="0"/>
                <a:cs typeface="Times New Roman" panose="02020603050405020304" pitchFamily="18" charset="0"/>
              </a:rPr>
              <a:t> </a:t>
            </a:r>
            <a:r>
              <a:rPr lang="en-US" altLang="ar-JO" sz="2400">
                <a:latin typeface="Times New Roman" panose="02020603050405020304" pitchFamily="18" charset="0"/>
                <a:cs typeface="Times New Roman" panose="02020603050405020304" pitchFamily="18" charset="0"/>
              </a:rPr>
              <a:t>knowledge.</a:t>
            </a:r>
            <a:br>
              <a:rPr lang="en-US" altLang="ar-JO" sz="2400">
                <a:latin typeface="Times New Roman" panose="02020603050405020304" pitchFamily="18" charset="0"/>
                <a:cs typeface="Times New Roman" panose="02020603050405020304" pitchFamily="18" charset="0"/>
              </a:rPr>
            </a:b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 Learning behavior, </a:t>
            </a:r>
            <a:r>
              <a:rPr lang="en-US" altLang="ar-JO" sz="2400">
                <a:solidFill>
                  <a:schemeClr val="accent2"/>
                </a:solidFill>
                <a:latin typeface="Times New Roman" panose="02020603050405020304" pitchFamily="18" charset="0"/>
                <a:cs typeface="Times New Roman" panose="02020603050405020304" pitchFamily="18" charset="0"/>
              </a:rPr>
              <a:t>easy</a:t>
            </a:r>
            <a:r>
              <a:rPr lang="en-US" altLang="ar-JO" sz="2400">
                <a:solidFill>
                  <a:srgbClr val="D60093"/>
                </a:solidFill>
                <a:latin typeface="Times New Roman" panose="02020603050405020304" pitchFamily="18" charset="0"/>
                <a:cs typeface="Times New Roman" panose="02020603050405020304" pitchFamily="18" charset="0"/>
              </a:rPr>
              <a:t> </a:t>
            </a:r>
            <a:r>
              <a:rPr lang="en-US" altLang="ar-JO" sz="2400">
                <a:latin typeface="Times New Roman" panose="02020603050405020304" pitchFamily="18" charset="0"/>
                <a:cs typeface="Times New Roman" panose="02020603050405020304" pitchFamily="18" charset="0"/>
              </a:rPr>
              <a:t>for expert and </a:t>
            </a:r>
            <a:r>
              <a:rPr lang="en-US" altLang="ar-JO" sz="2400">
                <a:solidFill>
                  <a:schemeClr val="accent2"/>
                </a:solidFill>
                <a:latin typeface="Times New Roman" panose="02020603050405020304" pitchFamily="18" charset="0"/>
                <a:cs typeface="Times New Roman" panose="02020603050405020304" pitchFamily="18" charset="0"/>
              </a:rPr>
              <a:t>difficult</a:t>
            </a:r>
            <a:r>
              <a:rPr lang="en-US" altLang="ar-JO" sz="2400">
                <a:solidFill>
                  <a:srgbClr val="FF3300"/>
                </a:solidFill>
                <a:latin typeface="Times New Roman" panose="02020603050405020304" pitchFamily="18" charset="0"/>
                <a:cs typeface="Times New Roman" panose="02020603050405020304" pitchFamily="18" charset="0"/>
              </a:rPr>
              <a:t> </a:t>
            </a:r>
            <a:r>
              <a:rPr lang="en-US" altLang="ar-JO" sz="2400">
                <a:latin typeface="Times New Roman" panose="02020603050405020304" pitchFamily="18" charset="0"/>
                <a:cs typeface="Times New Roman" panose="02020603050405020304" pitchFamily="18" charset="0"/>
              </a:rPr>
              <a:t>for novice.</a:t>
            </a:r>
            <a:br>
              <a:rPr lang="en-US" altLang="ar-JO" sz="2400">
                <a:latin typeface="Times New Roman" panose="02020603050405020304" pitchFamily="18" charset="0"/>
                <a:cs typeface="Times New Roman" panose="02020603050405020304" pitchFamily="18" charset="0"/>
              </a:rPr>
            </a:b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a:t>
            </a:r>
            <a:r>
              <a:rPr lang="en-US" altLang="ar-JO" sz="2400">
                <a:solidFill>
                  <a:schemeClr val="accent2"/>
                </a:solidFill>
                <a:latin typeface="Times New Roman" panose="02020603050405020304" pitchFamily="18" charset="0"/>
                <a:cs typeface="Times New Roman" panose="02020603050405020304" pitchFamily="18" charset="0"/>
              </a:rPr>
              <a:t>Attitude, </a:t>
            </a:r>
            <a:r>
              <a:rPr lang="en-US" altLang="ar-JO" sz="2400">
                <a:latin typeface="Times New Roman" panose="02020603050405020304" pitchFamily="18" charset="0"/>
                <a:cs typeface="Times New Roman" panose="02020603050405020304" pitchFamily="18" charset="0"/>
              </a:rPr>
              <a:t>can reduce computer anxiety, user who once</a:t>
            </a:r>
            <a:r>
              <a:rPr lang="en-US" altLang="ar-JO" sz="2400">
                <a:solidFill>
                  <a:schemeClr val="accent2"/>
                </a:solidFill>
                <a:latin typeface="Times New Roman" panose="02020603050405020304" pitchFamily="18" charset="0"/>
                <a:cs typeface="Times New Roman" panose="02020603050405020304" pitchFamily="18" charset="0"/>
              </a:rPr>
              <a:t> </a:t>
            </a:r>
            <a:r>
              <a:rPr lang="en-US" altLang="ar-JO" sz="2400">
                <a:latin typeface="Times New Roman" panose="02020603050405020304" pitchFamily="18" charset="0"/>
                <a:cs typeface="Times New Roman" panose="02020603050405020304" pitchFamily="18" charset="0"/>
              </a:rPr>
              <a:t>feared the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intelligence of the computer begin to see it as a tool to help them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reach their goals.</a:t>
            </a:r>
            <a:r>
              <a:rPr lang="en-US" altLang="ar-JO" sz="2400" b="1">
                <a:solidFill>
                  <a:schemeClr val="accent2"/>
                </a:solidFill>
                <a:latin typeface="Times New Roman" panose="02020603050405020304" pitchFamily="18" charset="0"/>
                <a:cs typeface="Times New Roman" panose="02020603050405020304" pitchFamily="18" charset="0"/>
              </a:rPr>
              <a:t> </a:t>
            </a:r>
            <a:r>
              <a:rPr lang="en-US" altLang="ar-JO" sz="2400">
                <a:latin typeface="Times New Roman" panose="02020603050405020304" pitchFamily="18" charset="0"/>
                <a:cs typeface="Times New Roman" panose="02020603050405020304" pitchFamily="18" charset="0"/>
              </a:rPr>
              <a:t>Usually novice users has a </a:t>
            </a:r>
            <a:r>
              <a:rPr lang="en-US" altLang="ar-JO" sz="2400">
                <a:solidFill>
                  <a:srgbClr val="FF9900"/>
                </a:solidFill>
                <a:latin typeface="Times New Roman" panose="02020603050405020304" pitchFamily="18" charset="0"/>
                <a:cs typeface="Times New Roman" panose="02020603050405020304" pitchFamily="18" charset="0"/>
              </a:rPr>
              <a:t>negative attitude</a:t>
            </a:r>
            <a:r>
              <a:rPr lang="en-US" altLang="ar-JO" sz="2400">
                <a:latin typeface="Times New Roman" panose="02020603050405020304" pitchFamily="18" charset="0"/>
                <a:cs typeface="Times New Roman" panose="02020603050405020304" pitchFamily="18" charset="0"/>
              </a:rPr>
              <a:t>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toward </a:t>
            </a:r>
            <a:r>
              <a:rPr lang="en-US" altLang="ar-JO" sz="2400">
                <a:solidFill>
                  <a:srgbClr val="FF3300"/>
                </a:solidFill>
                <a:latin typeface="Times New Roman" panose="02020603050405020304" pitchFamily="18" charset="0"/>
                <a:cs typeface="Times New Roman" panose="02020603050405020304" pitchFamily="18" charset="0"/>
              </a:rPr>
              <a:t>new software</a:t>
            </a:r>
            <a:r>
              <a:rPr lang="en-US" altLang="ar-JO" sz="2400">
                <a:latin typeface="Times New Roman" panose="02020603050405020304" pitchFamily="18" charset="0"/>
                <a:cs typeface="Times New Roman" panose="02020603050405020304" pitchFamily="18" charset="0"/>
              </a:rPr>
              <a:t>, because they </a:t>
            </a:r>
            <a:r>
              <a:rPr lang="en-US" altLang="ar-JO" sz="2400">
                <a:solidFill>
                  <a:srgbClr val="FF3300"/>
                </a:solidFill>
                <a:latin typeface="Times New Roman" panose="02020603050405020304" pitchFamily="18" charset="0"/>
                <a:cs typeface="Times New Roman" panose="02020603050405020304" pitchFamily="18" charset="0"/>
              </a:rPr>
              <a:t>do not see</a:t>
            </a:r>
            <a:r>
              <a:rPr lang="en-US" altLang="ar-JO" sz="2400">
                <a:latin typeface="Times New Roman" panose="02020603050405020304" pitchFamily="18" charset="0"/>
                <a:cs typeface="Times New Roman" panose="02020603050405020304" pitchFamily="18" charset="0"/>
              </a:rPr>
              <a:t> the </a:t>
            </a:r>
            <a:r>
              <a:rPr lang="en-US" altLang="ar-JO" sz="2400">
                <a:solidFill>
                  <a:schemeClr val="accent2"/>
                </a:solidFill>
                <a:latin typeface="Times New Roman" panose="02020603050405020304" pitchFamily="18" charset="0"/>
                <a:cs typeface="Times New Roman" panose="02020603050405020304" pitchFamily="18" charset="0"/>
              </a:rPr>
              <a:t>value of using </a:t>
            </a:r>
            <a:br>
              <a:rPr lang="en-US" altLang="ar-JO" sz="2400">
                <a:solidFill>
                  <a:schemeClr val="accent2"/>
                </a:solidFill>
                <a:latin typeface="Times New Roman" panose="02020603050405020304" pitchFamily="18" charset="0"/>
                <a:cs typeface="Times New Roman" panose="02020603050405020304" pitchFamily="18" charset="0"/>
              </a:rPr>
            </a:br>
            <a:r>
              <a:rPr lang="en-US" altLang="ar-JO" sz="2400">
                <a:solidFill>
                  <a:schemeClr val="accent2"/>
                </a:solidFill>
                <a:latin typeface="Times New Roman" panose="02020603050405020304" pitchFamily="18" charset="0"/>
                <a:cs typeface="Times New Roman" panose="02020603050405020304" pitchFamily="18" charset="0"/>
              </a:rPr>
              <a:t>            program</a:t>
            </a:r>
            <a:r>
              <a:rPr lang="en-US" altLang="ar-JO" sz="2400">
                <a:latin typeface="Times New Roman" panose="02020603050405020304" pitchFamily="18" charset="0"/>
                <a:cs typeface="Times New Roman" panose="02020603050405020304" pitchFamily="18" charset="0"/>
              </a:rPr>
              <a:t> to accomplish their tasks.</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01F2F8E5-6EF6-B448-4BFC-1325F8370B5A}"/>
              </a:ext>
            </a:extLst>
          </p:cNvPr>
          <p:cNvSpPr>
            <a:spLocks noGrp="1" noChangeArrowheads="1"/>
          </p:cNvSpPr>
          <p:nvPr>
            <p:ph type="title"/>
          </p:nvPr>
        </p:nvSpPr>
        <p:spPr>
          <a:xfrm>
            <a:off x="1524000" y="-76200"/>
            <a:ext cx="9144000" cy="6172200"/>
          </a:xfrm>
        </p:spPr>
        <p:txBody>
          <a:bodyPr/>
          <a:lstStyle/>
          <a:p>
            <a:br>
              <a:rPr lang="en-US" altLang="ar-JO" b="1">
                <a:solidFill>
                  <a:schemeClr val="accent2"/>
                </a:solidFill>
                <a:latin typeface="Times New Roman" panose="02020603050405020304" pitchFamily="18" charset="0"/>
                <a:cs typeface="Times New Roman" panose="02020603050405020304" pitchFamily="18" charset="0"/>
              </a:rPr>
            </a:br>
            <a:r>
              <a:rPr lang="en-US" altLang="ar-JO" b="1">
                <a:solidFill>
                  <a:schemeClr val="accent2"/>
                </a:solidFill>
                <a:latin typeface="Times New Roman" panose="02020603050405020304" pitchFamily="18" charset="0"/>
                <a:cs typeface="Times New Roman" panose="02020603050405020304" pitchFamily="18" charset="0"/>
              </a:rPr>
              <a:t>  </a:t>
            </a:r>
            <a:r>
              <a:rPr lang="en-US" altLang="ar-JO" sz="2400">
                <a:solidFill>
                  <a:schemeClr val="accent2"/>
                </a:solidFill>
                <a:latin typeface="Times New Roman" panose="02020603050405020304" pitchFamily="18" charset="0"/>
                <a:cs typeface="Times New Roman" panose="02020603050405020304" pitchFamily="18" charset="0"/>
              </a:rPr>
              <a:t>5- Knowledge of the subject</a:t>
            </a:r>
            <a:r>
              <a:rPr lang="en-US" altLang="ar-JO" sz="2400" b="1">
                <a:latin typeface="Times New Roman" panose="02020603050405020304" pitchFamily="18" charset="0"/>
                <a:cs typeface="Times New Roman" panose="02020603050405020304" pitchFamily="18" charset="0"/>
              </a:rPr>
              <a:t>: </a:t>
            </a:r>
            <a:r>
              <a:rPr lang="en-US" altLang="ar-JO" sz="2400">
                <a:latin typeface="Times New Roman" panose="02020603050405020304" pitchFamily="18" charset="0"/>
                <a:cs typeface="Times New Roman" panose="02020603050405020304" pitchFamily="18" charset="0"/>
              </a:rPr>
              <a:t>the ability to see the </a:t>
            </a:r>
            <a:r>
              <a:rPr lang="en-US" altLang="ar-JO" sz="2400">
                <a:solidFill>
                  <a:srgbClr val="FF3300"/>
                </a:solidFill>
                <a:latin typeface="Times New Roman" panose="02020603050405020304" pitchFamily="18" charset="0"/>
                <a:cs typeface="Times New Roman" panose="02020603050405020304" pitchFamily="18" charset="0"/>
              </a:rPr>
              <a:t>relationship </a:t>
            </a:r>
            <a:br>
              <a:rPr lang="en-US" altLang="ar-JO" sz="2400">
                <a:solidFill>
                  <a:srgbClr val="FF3300"/>
                </a:solidFill>
                <a:latin typeface="Times New Roman" panose="02020603050405020304" pitchFamily="18" charset="0"/>
                <a:cs typeface="Times New Roman" panose="02020603050405020304" pitchFamily="18" charset="0"/>
              </a:rPr>
            </a:br>
            <a:r>
              <a:rPr lang="en-US" altLang="ar-JO" sz="2400">
                <a:solidFill>
                  <a:srgbClr val="FF3300"/>
                </a:solidFill>
                <a:latin typeface="Times New Roman" panose="02020603050405020304" pitchFamily="18" charset="0"/>
                <a:cs typeface="Times New Roman" panose="02020603050405020304" pitchFamily="18" charset="0"/>
              </a:rPr>
              <a:t>         </a:t>
            </a:r>
            <a:r>
              <a:rPr lang="en-US" altLang="ar-JO" sz="2400">
                <a:latin typeface="Times New Roman" panose="02020603050405020304" pitchFamily="18" charset="0"/>
                <a:cs typeface="Times New Roman" panose="02020603050405020304" pitchFamily="18" charset="0"/>
              </a:rPr>
              <a:t>between the program and the work they do. This can effect the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amount of info. you need to supply in you program. If the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user </a:t>
            </a:r>
            <a:r>
              <a:rPr lang="en-US" altLang="ar-JO" sz="2400">
                <a:solidFill>
                  <a:srgbClr val="FF3300"/>
                </a:solidFill>
                <a:latin typeface="Times New Roman" panose="02020603050405020304" pitchFamily="18" charset="0"/>
                <a:cs typeface="Times New Roman" panose="02020603050405020304" pitchFamily="18" charset="0"/>
              </a:rPr>
              <a:t>lacks a </a:t>
            </a:r>
            <a:r>
              <a:rPr lang="en-US" altLang="ar-JO" sz="2400">
                <a:latin typeface="Times New Roman" panose="02020603050405020304" pitchFamily="18" charset="0"/>
                <a:cs typeface="Times New Roman" panose="02020603050405020304" pitchFamily="18" charset="0"/>
              </a:rPr>
              <a:t>background of the subject you expect a </a:t>
            </a:r>
            <a:r>
              <a:rPr lang="en-US" altLang="ar-JO" sz="2400">
                <a:solidFill>
                  <a:srgbClr val="FF3300"/>
                </a:solidFill>
                <a:latin typeface="Times New Roman" panose="02020603050405020304" pitchFamily="18" charset="0"/>
                <a:cs typeface="Times New Roman" panose="02020603050405020304" pitchFamily="18" charset="0"/>
              </a:rPr>
              <a:t>limited </a:t>
            </a:r>
            <a:r>
              <a:rPr lang="en-US" altLang="ar-JO" sz="2400">
                <a:latin typeface="Times New Roman" panose="02020603050405020304" pitchFamily="18" charset="0"/>
                <a:cs typeface="Times New Roman" panose="02020603050405020304" pitchFamily="18" charset="0"/>
              </a:rPr>
              <a:t>use of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the program.(ex. For Microsoft excel user need to know </a:t>
            </a:r>
            <a:r>
              <a:rPr lang="en-US" altLang="ar-JO" sz="2400">
                <a:solidFill>
                  <a:srgbClr val="FF3300"/>
                </a:solidFill>
                <a:latin typeface="Times New Roman" panose="02020603050405020304" pitchFamily="18" charset="0"/>
                <a:cs typeface="Times New Roman" panose="02020603050405020304" pitchFamily="18" charset="0"/>
              </a:rPr>
              <a:t>statistical </a:t>
            </a:r>
            <a:br>
              <a:rPr lang="en-US" altLang="ar-JO" sz="2400">
                <a:solidFill>
                  <a:srgbClr val="FF3300"/>
                </a:solidFill>
                <a:latin typeface="Times New Roman" panose="02020603050405020304" pitchFamily="18" charset="0"/>
                <a:cs typeface="Times New Roman" panose="02020603050405020304" pitchFamily="18" charset="0"/>
              </a:rPr>
            </a:br>
            <a:r>
              <a:rPr lang="en-US" altLang="ar-JO" sz="2400">
                <a:solidFill>
                  <a:srgbClr val="FF3300"/>
                </a:solidFill>
                <a:latin typeface="Times New Roman" panose="02020603050405020304" pitchFamily="18" charset="0"/>
                <a:cs typeface="Times New Roman" panose="02020603050405020304" pitchFamily="18" charset="0"/>
              </a:rPr>
              <a:t>         functions</a:t>
            </a:r>
            <a:r>
              <a:rPr lang="en-US" altLang="ar-JO" sz="2400">
                <a:latin typeface="Times New Roman" panose="02020603050405020304" pitchFamily="18" charset="0"/>
                <a:cs typeface="Times New Roman" panose="02020603050405020304" pitchFamily="18" charset="0"/>
              </a:rPr>
              <a:t>, </a:t>
            </a:r>
            <a:r>
              <a:rPr lang="en-US" altLang="ar-JO" sz="2400">
                <a:solidFill>
                  <a:srgbClr val="3333CC"/>
                </a:solidFill>
                <a:latin typeface="Times New Roman" panose="02020603050405020304" pitchFamily="18" charset="0"/>
                <a:cs typeface="Times New Roman" panose="02020603050405020304" pitchFamily="18" charset="0"/>
              </a:rPr>
              <a:t>mathematics</a:t>
            </a:r>
            <a:r>
              <a:rPr lang="en-US" altLang="ar-JO" sz="2400">
                <a:latin typeface="Times New Roman" panose="02020603050405020304" pitchFamily="18" charset="0"/>
                <a:cs typeface="Times New Roman" panose="02020603050405020304" pitchFamily="18" charset="0"/>
              </a:rPr>
              <a:t>…)</a:t>
            </a:r>
            <a:br>
              <a:rPr lang="en-US" altLang="ar-JO" sz="2400">
                <a:latin typeface="Times New Roman" panose="02020603050405020304" pitchFamily="18" charset="0"/>
                <a:cs typeface="Times New Roman" panose="02020603050405020304" pitchFamily="18" charset="0"/>
              </a:rPr>
            </a:b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a:t>
            </a:r>
            <a:r>
              <a:rPr lang="en-US" altLang="ar-JO" sz="2400">
                <a:solidFill>
                  <a:schemeClr val="accent2"/>
                </a:solidFill>
                <a:latin typeface="Times New Roman" panose="02020603050405020304" pitchFamily="18" charset="0"/>
                <a:cs typeface="Times New Roman" panose="02020603050405020304" pitchFamily="18" charset="0"/>
              </a:rPr>
              <a:t>6-Workplace</a:t>
            </a:r>
            <a:r>
              <a:rPr lang="en-US" altLang="ar-JO" sz="2400">
                <a:solidFill>
                  <a:srgbClr val="3333CC"/>
                </a:solidFill>
                <a:latin typeface="Times New Roman" panose="02020603050405020304" pitchFamily="18" charset="0"/>
                <a:cs typeface="Times New Roman" panose="02020603050405020304" pitchFamily="18" charset="0"/>
              </a:rPr>
              <a:t> Environment</a:t>
            </a:r>
            <a:r>
              <a:rPr lang="en-US" altLang="ar-JO" sz="2400" b="1">
                <a:latin typeface="Times New Roman" panose="02020603050405020304" pitchFamily="18" charset="0"/>
                <a:cs typeface="Times New Roman" panose="02020603050405020304" pitchFamily="18" charset="0"/>
              </a:rPr>
              <a:t>, </a:t>
            </a:r>
            <a:r>
              <a:rPr lang="en-US" altLang="ar-JO" sz="2400">
                <a:latin typeface="Times New Roman" panose="02020603050405020304" pitchFamily="18" charset="0"/>
                <a:cs typeface="Times New Roman" panose="02020603050405020304" pitchFamily="18" charset="0"/>
              </a:rPr>
              <a:t>People relied on their own colleagues and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IS staff more than the</a:t>
            </a:r>
            <a:r>
              <a:rPr lang="en-US" altLang="ar-JO" sz="2400">
                <a:solidFill>
                  <a:srgbClr val="FF9900"/>
                </a:solidFill>
                <a:latin typeface="Times New Roman" panose="02020603050405020304" pitchFamily="18" charset="0"/>
                <a:cs typeface="Times New Roman" panose="02020603050405020304" pitchFamily="18" charset="0"/>
              </a:rPr>
              <a:t> manuals</a:t>
            </a:r>
            <a:r>
              <a:rPr lang="en-US" altLang="ar-JO" sz="2400">
                <a:latin typeface="Times New Roman" panose="02020603050405020304" pitchFamily="18" charset="0"/>
                <a:cs typeface="Times New Roman" panose="02020603050405020304" pitchFamily="18" charset="0"/>
              </a:rPr>
              <a:t>. (</a:t>
            </a:r>
            <a:r>
              <a:rPr lang="en-US" altLang="ar-JO" sz="2400" i="1">
                <a:solidFill>
                  <a:srgbClr val="D60093"/>
                </a:solidFill>
                <a:latin typeface="Times New Roman" panose="02020603050405020304" pitchFamily="18" charset="0"/>
                <a:cs typeface="Times New Roman" panose="02020603050405020304" pitchFamily="18" charset="0"/>
              </a:rPr>
              <a:t>user community</a:t>
            </a:r>
            <a:r>
              <a:rPr lang="en-US" altLang="ar-JO" sz="2400">
                <a:latin typeface="Times New Roman" panose="02020603050405020304" pitchFamily="18" charset="0"/>
                <a:cs typeface="Times New Roman" panose="02020603050405020304" pitchFamily="18" charset="0"/>
              </a:rPr>
              <a:t>).</a:t>
            </a:r>
            <a:br>
              <a:rPr lang="en-US" altLang="ar-JO" sz="2400">
                <a:latin typeface="Times New Roman" panose="02020603050405020304" pitchFamily="18" charset="0"/>
                <a:cs typeface="Times New Roman" panose="02020603050405020304" pitchFamily="18" charset="0"/>
              </a:rPr>
            </a:br>
            <a:br>
              <a:rPr lang="en-US" altLang="ar-JO" sz="2000">
                <a:latin typeface="Times New Roman" panose="02020603050405020304" pitchFamily="18" charset="0"/>
                <a:cs typeface="Times New Roman" panose="02020603050405020304" pitchFamily="18" charset="0"/>
              </a:rPr>
            </a:br>
            <a:br>
              <a:rPr lang="en-US" altLang="ar-JO" sz="2000">
                <a:latin typeface="Times New Roman" panose="02020603050405020304" pitchFamily="18" charset="0"/>
                <a:cs typeface="Times New Roman" panose="02020603050405020304" pitchFamily="18" charset="0"/>
              </a:rPr>
            </a:br>
            <a:r>
              <a:rPr lang="en-US" altLang="ar-JO" sz="2000">
                <a:latin typeface="Times New Roman" panose="02020603050405020304" pitchFamily="18" charset="0"/>
                <a:cs typeface="Times New Roman" panose="02020603050405020304" pitchFamily="18" charset="0"/>
              </a:rPr>
              <a:t> </a:t>
            </a:r>
            <a:r>
              <a:rPr lang="en-US" altLang="ar-JO" sz="2800">
                <a:solidFill>
                  <a:srgbClr val="D60093"/>
                </a:solidFill>
                <a:latin typeface="Times New Roman" panose="02020603050405020304" pitchFamily="18" charset="0"/>
                <a:cs typeface="Times New Roman" panose="02020603050405020304" pitchFamily="18" charset="0"/>
              </a:rPr>
              <a:t>User group</a:t>
            </a:r>
            <a:r>
              <a:rPr lang="en-US" altLang="ar-JO" sz="2800">
                <a:latin typeface="Times New Roman" panose="02020603050405020304" pitchFamily="18" charset="0"/>
                <a:cs typeface="Times New Roman" panose="02020603050405020304" pitchFamily="18" charset="0"/>
              </a:rPr>
              <a:t>: </a:t>
            </a:r>
            <a:r>
              <a:rPr lang="en-US" altLang="ar-JO" sz="2800" i="1">
                <a:latin typeface="Times New Roman" panose="02020603050405020304" pitchFamily="18" charset="0"/>
                <a:cs typeface="Times New Roman" panose="02020603050405020304" pitchFamily="18" charset="0"/>
              </a:rPr>
              <a:t>a group of people who used a certain program or </a:t>
            </a:r>
            <a:br>
              <a:rPr lang="en-US" altLang="ar-JO" sz="2800" i="1">
                <a:latin typeface="Times New Roman" panose="02020603050405020304" pitchFamily="18" charset="0"/>
                <a:cs typeface="Times New Roman" panose="02020603050405020304" pitchFamily="18" charset="0"/>
              </a:rPr>
            </a:br>
            <a:r>
              <a:rPr lang="en-US" altLang="ar-JO" sz="2800" i="1">
                <a:latin typeface="Times New Roman" panose="02020603050405020304" pitchFamily="18" charset="0"/>
                <a:cs typeface="Times New Roman" panose="02020603050405020304" pitchFamily="18" charset="0"/>
              </a:rPr>
              <a:t>                    sub program</a:t>
            </a:r>
            <a:r>
              <a:rPr lang="en-US" altLang="ar-JO" sz="2800">
                <a:latin typeface="Times New Roman" panose="02020603050405020304" pitchFamily="18" charset="0"/>
                <a:cs typeface="Times New Roman" panose="02020603050405020304" pitchFamily="18" charset="0"/>
              </a:rPr>
              <a:t>. (Microsoft..</a:t>
            </a:r>
            <a:r>
              <a:rPr lang="en-US" altLang="ar-JO" sz="2800">
                <a:solidFill>
                  <a:schemeClr val="accent2"/>
                </a:solidFill>
                <a:latin typeface="Times New Roman" panose="02020603050405020304" pitchFamily="18" charset="0"/>
                <a:cs typeface="Times New Roman" panose="02020603050405020304" pitchFamily="18" charset="0"/>
              </a:rPr>
              <a:t>word</a:t>
            </a:r>
            <a:r>
              <a:rPr lang="en-US" altLang="ar-JO" sz="2800">
                <a:latin typeface="Times New Roman" panose="02020603050405020304" pitchFamily="18" charset="0"/>
                <a:cs typeface="Times New Roman" panose="02020603050405020304" pitchFamily="18" charset="0"/>
              </a:rPr>
              <a:t> and </a:t>
            </a:r>
            <a:r>
              <a:rPr lang="en-US" altLang="ar-JO" sz="2800">
                <a:solidFill>
                  <a:srgbClr val="FF3300"/>
                </a:solidFill>
                <a:latin typeface="Times New Roman" panose="02020603050405020304" pitchFamily="18" charset="0"/>
                <a:cs typeface="Times New Roman" panose="02020603050405020304" pitchFamily="18" charset="0"/>
              </a:rPr>
              <a:t>excel</a:t>
            </a:r>
            <a:r>
              <a:rPr lang="en-US" altLang="ar-JO" sz="2800">
                <a:latin typeface="Times New Roman" panose="02020603050405020304" pitchFamily="18" charset="0"/>
                <a:cs typeface="Times New Roman" panose="02020603050405020304" pitchFamily="18" charset="0"/>
              </a:rPr>
              <a:t>), you </a:t>
            </a:r>
            <a:br>
              <a:rPr lang="en-US" altLang="ar-JO" sz="2800">
                <a:latin typeface="Times New Roman" panose="02020603050405020304" pitchFamily="18" charset="0"/>
                <a:cs typeface="Times New Roman" panose="02020603050405020304" pitchFamily="18" charset="0"/>
              </a:rPr>
            </a:br>
            <a:r>
              <a:rPr lang="en-US" altLang="ar-JO" sz="2800">
                <a:latin typeface="Times New Roman" panose="02020603050405020304" pitchFamily="18" charset="0"/>
                <a:cs typeface="Times New Roman" panose="02020603050405020304" pitchFamily="18" charset="0"/>
              </a:rPr>
              <a:t>                    </a:t>
            </a:r>
            <a:r>
              <a:rPr lang="en-US" altLang="ar-JO" sz="2800">
                <a:solidFill>
                  <a:srgbClr val="FF3300"/>
                </a:solidFill>
                <a:latin typeface="Times New Roman" panose="02020603050405020304" pitchFamily="18" charset="0"/>
                <a:cs typeface="Times New Roman" panose="02020603050405020304" pitchFamily="18" charset="0"/>
              </a:rPr>
              <a:t>should know</a:t>
            </a:r>
            <a:r>
              <a:rPr lang="en-US" altLang="ar-JO" sz="2800">
                <a:latin typeface="Times New Roman" panose="02020603050405020304" pitchFamily="18" charset="0"/>
                <a:cs typeface="Times New Roman" panose="02020603050405020304" pitchFamily="18" charset="0"/>
              </a:rPr>
              <a:t> which group </a:t>
            </a:r>
            <a:r>
              <a:rPr lang="en-US" altLang="ar-JO" sz="2800">
                <a:solidFill>
                  <a:srgbClr val="FF3300"/>
                </a:solidFill>
                <a:latin typeface="Times New Roman" panose="02020603050405020304" pitchFamily="18" charset="0"/>
                <a:cs typeface="Times New Roman" panose="02020603050405020304" pitchFamily="18" charset="0"/>
              </a:rPr>
              <a:t>your user</a:t>
            </a:r>
            <a:r>
              <a:rPr lang="en-US" altLang="ar-JO" sz="2800">
                <a:latin typeface="Times New Roman" panose="02020603050405020304" pitchFamily="18" charset="0"/>
                <a:cs typeface="Times New Roman" panose="02020603050405020304" pitchFamily="18" charset="0"/>
              </a:rPr>
              <a:t> belong to.</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7F2C9150-12C8-9E9B-1469-79E18ED10BE3}"/>
              </a:ext>
            </a:extLst>
          </p:cNvPr>
          <p:cNvSpPr>
            <a:spLocks noGrp="1" noChangeArrowheads="1"/>
          </p:cNvSpPr>
          <p:nvPr>
            <p:ph type="title"/>
          </p:nvPr>
        </p:nvSpPr>
        <p:spPr>
          <a:xfrm>
            <a:off x="1524000" y="0"/>
            <a:ext cx="9144000" cy="6858000"/>
          </a:xfrm>
        </p:spPr>
        <p:txBody>
          <a:bodyPr/>
          <a:lstStyle/>
          <a:p>
            <a:r>
              <a:rPr lang="en-US" altLang="ar-JO" sz="4000">
                <a:solidFill>
                  <a:schemeClr val="accent2"/>
                </a:solidFill>
                <a:latin typeface="Times New Roman" panose="02020603050405020304" pitchFamily="18" charset="0"/>
                <a:cs typeface="Times New Roman" panose="02020603050405020304" pitchFamily="18" charset="0"/>
              </a:rPr>
              <a:t>  </a:t>
            </a:r>
            <a:r>
              <a:rPr lang="en-US" altLang="ar-JO" sz="2400">
                <a:solidFill>
                  <a:schemeClr val="accent2"/>
                </a:solidFill>
                <a:latin typeface="Times New Roman" panose="02020603050405020304" pitchFamily="18" charset="0"/>
                <a:cs typeface="Times New Roman" panose="02020603050405020304" pitchFamily="18" charset="0"/>
              </a:rPr>
              <a:t>7-Learning preference:</a:t>
            </a:r>
            <a:br>
              <a:rPr lang="en-US" altLang="ar-JO" sz="2400" b="1">
                <a:latin typeface="Times New Roman" panose="02020603050405020304" pitchFamily="18" charset="0"/>
                <a:cs typeface="Times New Roman" panose="02020603050405020304" pitchFamily="18" charset="0"/>
              </a:rPr>
            </a:br>
            <a:r>
              <a:rPr lang="en-US" altLang="ar-JO" sz="2400" b="1">
                <a:latin typeface="Times New Roman" panose="02020603050405020304" pitchFamily="18" charset="0"/>
                <a:cs typeface="Times New Roman" panose="02020603050405020304" pitchFamily="18" charset="0"/>
              </a:rPr>
              <a:t>  </a:t>
            </a:r>
            <a:r>
              <a:rPr lang="en-US" altLang="ar-JO" sz="2400">
                <a:solidFill>
                  <a:srgbClr val="FF3300"/>
                </a:solidFill>
                <a:latin typeface="Times New Roman" panose="02020603050405020304" pitchFamily="18" charset="0"/>
                <a:cs typeface="Times New Roman" panose="02020603050405020304" pitchFamily="18" charset="0"/>
              </a:rPr>
              <a:t>- Instructor</a:t>
            </a:r>
            <a:r>
              <a:rPr lang="en-US" altLang="ar-JO" sz="2400">
                <a:latin typeface="Times New Roman" panose="02020603050405020304" pitchFamily="18" charset="0"/>
                <a:cs typeface="Times New Roman" panose="02020603050405020304" pitchFamily="18" charset="0"/>
              </a:rPr>
              <a:t>, setting, source, variations</a:t>
            </a:r>
            <a:r>
              <a:rPr lang="en-US" altLang="ar-JO" sz="2400">
                <a:solidFill>
                  <a:schemeClr val="accent2"/>
                </a:solidFill>
                <a:latin typeface="Times New Roman" panose="02020603050405020304" pitchFamily="18" charset="0"/>
                <a:cs typeface="Times New Roman" panose="02020603050405020304" pitchFamily="18" charset="0"/>
              </a:rPr>
              <a:t> </a:t>
            </a:r>
            <a:r>
              <a:rPr lang="en-US" altLang="ar-JO" sz="2400">
                <a:latin typeface="Times New Roman" panose="02020603050405020304" pitchFamily="18" charset="0"/>
                <a:cs typeface="Times New Roman" panose="02020603050405020304" pitchFamily="18" charset="0"/>
              </a:rPr>
              <a:t>(tutorials, user guide, or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reference), and</a:t>
            </a:r>
            <a:r>
              <a:rPr lang="en-US" altLang="ar-JO" sz="2400">
                <a:solidFill>
                  <a:srgbClr val="CC00FF"/>
                </a:solidFill>
                <a:latin typeface="Times New Roman" panose="02020603050405020304" pitchFamily="18" charset="0"/>
                <a:cs typeface="Times New Roman" panose="02020603050405020304" pitchFamily="18" charset="0"/>
              </a:rPr>
              <a:t> </a:t>
            </a:r>
            <a:r>
              <a:rPr lang="en-US" altLang="ar-JO" sz="2400">
                <a:latin typeface="Times New Roman" panose="02020603050405020304" pitchFamily="18" charset="0"/>
                <a:cs typeface="Times New Roman" panose="02020603050405020304" pitchFamily="18" charset="0"/>
              </a:rPr>
              <a:t>media (the book). The ability of asking  questions.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(Novice users like it)</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a:t>
            </a:r>
            <a:r>
              <a:rPr lang="en-US" altLang="ar-JO" sz="2400">
                <a:solidFill>
                  <a:srgbClr val="FF3300"/>
                </a:solidFill>
                <a:latin typeface="Times New Roman" panose="02020603050405020304" pitchFamily="18" charset="0"/>
                <a:cs typeface="Times New Roman" panose="02020603050405020304" pitchFamily="18" charset="0"/>
              </a:rPr>
              <a:t>- Manuals</a:t>
            </a:r>
            <a:r>
              <a:rPr lang="en-US" altLang="ar-JO" sz="2400">
                <a:latin typeface="Times New Roman" panose="02020603050405020304" pitchFamily="18" charset="0"/>
                <a:cs typeface="Times New Roman" panose="02020603050405020304" pitchFamily="18" charset="0"/>
              </a:rPr>
              <a:t>, tutorials contains lessons, avoid making any </a:t>
            </a:r>
            <a:r>
              <a:rPr lang="en-US" altLang="ar-JO" sz="2400">
                <a:solidFill>
                  <a:schemeClr val="hlink"/>
                </a:solidFill>
                <a:latin typeface="Times New Roman" panose="02020603050405020304" pitchFamily="18" charset="0"/>
                <a:cs typeface="Times New Roman" panose="02020603050405020304" pitchFamily="18" charset="0"/>
              </a:rPr>
              <a:t>embarrassing </a:t>
            </a:r>
            <a:br>
              <a:rPr lang="en-US" altLang="ar-JO" sz="2400">
                <a:solidFill>
                  <a:schemeClr val="hlink"/>
                </a:solidFill>
                <a:latin typeface="Times New Roman" panose="02020603050405020304" pitchFamily="18" charset="0"/>
                <a:cs typeface="Times New Roman" panose="02020603050405020304" pitchFamily="18" charset="0"/>
              </a:rPr>
            </a:br>
            <a:r>
              <a:rPr lang="en-US" altLang="ar-JO" sz="2400">
                <a:solidFill>
                  <a:schemeClr val="hlink"/>
                </a:solidFill>
                <a:latin typeface="Times New Roman" panose="02020603050405020304" pitchFamily="18" charset="0"/>
                <a:cs typeface="Times New Roman" panose="02020603050405020304" pitchFamily="18" charset="0"/>
              </a:rPr>
              <a:t>     errors</a:t>
            </a:r>
            <a:r>
              <a:rPr lang="en-US" altLang="ar-JO" sz="2400">
                <a:latin typeface="Times New Roman" panose="02020603050405020304" pitchFamily="18" charset="0"/>
                <a:cs typeface="Times New Roman" panose="02020603050405020304" pitchFamily="18" charset="0"/>
              </a:rPr>
              <a:t>, often manuals isolate users from expert help. (experience and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expert users like it)</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a:t>
            </a:r>
            <a:r>
              <a:rPr lang="en-US" altLang="ar-JO" sz="2400">
                <a:solidFill>
                  <a:schemeClr val="accent1"/>
                </a:solidFill>
                <a:latin typeface="Times New Roman" panose="02020603050405020304" pitchFamily="18" charset="0"/>
                <a:cs typeface="Times New Roman" panose="02020603050405020304" pitchFamily="18" charset="0"/>
              </a:rPr>
              <a:t>-</a:t>
            </a:r>
            <a:r>
              <a:rPr lang="en-US" altLang="ar-JO" sz="2400">
                <a:latin typeface="Times New Roman" panose="02020603050405020304" pitchFamily="18" charset="0"/>
                <a:cs typeface="Times New Roman" panose="02020603050405020304" pitchFamily="18" charset="0"/>
              </a:rPr>
              <a:t> </a:t>
            </a:r>
            <a:r>
              <a:rPr lang="en-US" altLang="ar-JO" sz="2400">
                <a:solidFill>
                  <a:srgbClr val="FF3300"/>
                </a:solidFill>
                <a:latin typeface="Times New Roman" panose="02020603050405020304" pitchFamily="18" charset="0"/>
              </a:rPr>
              <a:t>Computer</a:t>
            </a:r>
            <a:r>
              <a:rPr lang="en-US" altLang="ar-JO" sz="2400">
                <a:latin typeface="Times New Roman" panose="02020603050405020304" pitchFamily="18" charset="0"/>
              </a:rPr>
              <a:t>, computer based tutorials, all types of users but </a:t>
            </a:r>
            <a:r>
              <a:rPr lang="en-US" altLang="ar-JO" sz="2400">
                <a:solidFill>
                  <a:srgbClr val="CC00FF"/>
                </a:solidFill>
                <a:latin typeface="Times New Roman" panose="02020603050405020304" pitchFamily="18" charset="0"/>
              </a:rPr>
              <a:t>novice users   </a:t>
            </a:r>
            <a:br>
              <a:rPr lang="en-US" altLang="ar-JO" sz="2400">
                <a:solidFill>
                  <a:srgbClr val="CC00FF"/>
                </a:solidFill>
                <a:latin typeface="Times New Roman" panose="02020603050405020304" pitchFamily="18" charset="0"/>
              </a:rPr>
            </a:br>
            <a:r>
              <a:rPr lang="en-US" altLang="ar-JO" sz="2400">
                <a:solidFill>
                  <a:srgbClr val="CC00FF"/>
                </a:solidFill>
                <a:latin typeface="Times New Roman" panose="02020603050405020304" pitchFamily="18" charset="0"/>
              </a:rPr>
              <a:t>     learn less  from it</a:t>
            </a:r>
            <a:r>
              <a:rPr lang="en-US" altLang="ar-JO" sz="2400">
                <a:latin typeface="Times New Roman" panose="02020603050405020304" pitchFamily="18" charset="0"/>
              </a:rPr>
              <a:t>.</a:t>
            </a:r>
            <a:br>
              <a:rPr lang="en-US" altLang="ar-JO" sz="2400">
                <a:latin typeface="Times New Roman" panose="02020603050405020304" pitchFamily="18" charset="0"/>
              </a:rPr>
            </a:br>
            <a:r>
              <a:rPr lang="en-US" altLang="ar-JO" sz="2400">
                <a:latin typeface="Times New Roman" panose="02020603050405020304" pitchFamily="18" charset="0"/>
              </a:rPr>
              <a:t>     </a:t>
            </a:r>
            <a:br>
              <a:rPr lang="en-US" altLang="ar-JO" sz="2400">
                <a:latin typeface="Times New Roman" panose="02020603050405020304" pitchFamily="18" charset="0"/>
              </a:rPr>
            </a:br>
            <a:r>
              <a:rPr lang="en-US" altLang="ar-JO" sz="2400">
                <a:latin typeface="Times New Roman" panose="02020603050405020304" pitchFamily="18" charset="0"/>
              </a:rPr>
              <a:t>  </a:t>
            </a:r>
            <a:r>
              <a:rPr lang="en-US" altLang="ar-JO" sz="2400">
                <a:solidFill>
                  <a:srgbClr val="3333CC"/>
                </a:solidFill>
                <a:latin typeface="Times New Roman" panose="02020603050405020304" pitchFamily="18" charset="0"/>
              </a:rPr>
              <a:t>8-Usage Pattern</a:t>
            </a:r>
            <a:r>
              <a:rPr lang="en-US" altLang="ar-JO" sz="2400" b="1">
                <a:latin typeface="Times New Roman" panose="02020603050405020304" pitchFamily="18" charset="0"/>
              </a:rPr>
              <a:t>:</a:t>
            </a:r>
            <a:br>
              <a:rPr lang="en-US" altLang="ar-JO" sz="2400" b="1">
                <a:latin typeface="Times New Roman" panose="02020603050405020304" pitchFamily="18" charset="0"/>
              </a:rPr>
            </a:br>
            <a:r>
              <a:rPr lang="en-US" altLang="ar-JO" sz="2400" b="1">
                <a:latin typeface="Times New Roman" panose="02020603050405020304" pitchFamily="18" charset="0"/>
              </a:rPr>
              <a:t>  </a:t>
            </a:r>
            <a:r>
              <a:rPr lang="en-US" altLang="ar-JO" sz="2400">
                <a:solidFill>
                  <a:srgbClr val="FF3300"/>
                </a:solidFill>
                <a:latin typeface="Times New Roman" panose="02020603050405020304" pitchFamily="18" charset="0"/>
              </a:rPr>
              <a:t>- Regular</a:t>
            </a:r>
            <a:r>
              <a:rPr lang="en-US" altLang="ar-JO" sz="2400">
                <a:latin typeface="Times New Roman" panose="02020603050405020304" pitchFamily="18" charset="0"/>
              </a:rPr>
              <a:t>, daily, incremental  learning.</a:t>
            </a:r>
            <a:br>
              <a:rPr lang="en-US" altLang="ar-JO" sz="2400">
                <a:latin typeface="Times New Roman" panose="02020603050405020304" pitchFamily="18" charset="0"/>
              </a:rPr>
            </a:br>
            <a:r>
              <a:rPr lang="en-US" altLang="ar-JO" sz="2400">
                <a:latin typeface="Times New Roman" panose="02020603050405020304" pitchFamily="18" charset="0"/>
              </a:rPr>
              <a:t>  </a:t>
            </a:r>
            <a:r>
              <a:rPr lang="en-US" altLang="ar-JO" sz="2400">
                <a:solidFill>
                  <a:srgbClr val="FF3300"/>
                </a:solidFill>
                <a:latin typeface="Times New Roman" panose="02020603050405020304" pitchFamily="18" charset="0"/>
              </a:rPr>
              <a:t>- Intermittent</a:t>
            </a:r>
            <a:r>
              <a:rPr lang="en-US" altLang="ar-JO" sz="2400">
                <a:latin typeface="Times New Roman" panose="02020603050405020304" pitchFamily="18" charset="0"/>
              </a:rPr>
              <a:t>, frequently and  voluntarily, learned and forgotten,    </a:t>
            </a:r>
            <a:br>
              <a:rPr lang="en-US" altLang="ar-JO" sz="2400">
                <a:latin typeface="Times New Roman" panose="02020603050405020304" pitchFamily="18" charset="0"/>
              </a:rPr>
            </a:br>
            <a:r>
              <a:rPr lang="en-US" altLang="ar-JO" sz="2400">
                <a:latin typeface="Times New Roman" panose="02020603050405020304" pitchFamily="18" charset="0"/>
              </a:rPr>
              <a:t>     requires </a:t>
            </a:r>
            <a:r>
              <a:rPr lang="en-US" altLang="ar-JO" sz="2400">
                <a:solidFill>
                  <a:srgbClr val="D60093"/>
                </a:solidFill>
                <a:latin typeface="Times New Roman" panose="02020603050405020304" pitchFamily="18" charset="0"/>
              </a:rPr>
              <a:t>online help.</a:t>
            </a:r>
            <a:br>
              <a:rPr lang="en-US" altLang="ar-JO" sz="2400">
                <a:latin typeface="Times New Roman" panose="02020603050405020304" pitchFamily="18" charset="0"/>
              </a:rPr>
            </a:br>
            <a:r>
              <a:rPr lang="en-US" altLang="ar-JO" sz="2400">
                <a:latin typeface="Times New Roman" panose="02020603050405020304" pitchFamily="18" charset="0"/>
              </a:rPr>
              <a:t>  </a:t>
            </a:r>
            <a:r>
              <a:rPr lang="en-US" altLang="ar-JO" sz="2400">
                <a:solidFill>
                  <a:srgbClr val="FF3300"/>
                </a:solidFill>
                <a:latin typeface="Times New Roman" panose="02020603050405020304" pitchFamily="18" charset="0"/>
              </a:rPr>
              <a:t>- Casual</a:t>
            </a:r>
            <a:r>
              <a:rPr lang="en-US" altLang="ar-JO" sz="2400">
                <a:latin typeface="Times New Roman" panose="02020603050405020304" pitchFamily="18" charset="0"/>
              </a:rPr>
              <a:t>, little or no </a:t>
            </a:r>
            <a:r>
              <a:rPr lang="en-US" altLang="ar-JO" sz="2400">
                <a:solidFill>
                  <a:srgbClr val="D60093"/>
                </a:solidFill>
                <a:latin typeface="Times New Roman" panose="02020603050405020304" pitchFamily="18" charset="0"/>
              </a:rPr>
              <a:t>formal training</a:t>
            </a:r>
            <a:r>
              <a:rPr lang="en-US" altLang="ar-JO" sz="2400">
                <a:latin typeface="Times New Roman" panose="02020603050405020304" pitchFamily="18" charset="0"/>
              </a:rPr>
              <a:t>, </a:t>
            </a:r>
            <a:r>
              <a:rPr lang="en-US" altLang="ar-JO" sz="2400">
                <a:solidFill>
                  <a:srgbClr val="FF3300"/>
                </a:solidFill>
                <a:latin typeface="Times New Roman" panose="02020603050405020304" pitchFamily="18" charset="0"/>
              </a:rPr>
              <a:t>library searches</a:t>
            </a:r>
            <a:r>
              <a:rPr lang="en-US" altLang="ar-JO" sz="2400">
                <a:latin typeface="Times New Roman" panose="02020603050405020304" pitchFamily="18" charset="0"/>
              </a:rPr>
              <a:t>, searches for   </a:t>
            </a:r>
            <a:br>
              <a:rPr lang="en-US" altLang="ar-JO" sz="2400">
                <a:latin typeface="Times New Roman" panose="02020603050405020304" pitchFamily="18" charset="0"/>
              </a:rPr>
            </a:br>
            <a:r>
              <a:rPr lang="en-US" altLang="ar-JO" sz="2400">
                <a:latin typeface="Times New Roman" panose="02020603050405020304" pitchFamily="18" charset="0"/>
              </a:rPr>
              <a:t>     </a:t>
            </a:r>
            <a:r>
              <a:rPr lang="en-US" altLang="ar-JO" sz="2400">
                <a:solidFill>
                  <a:srgbClr val="3333CC"/>
                </a:solidFill>
                <a:latin typeface="Times New Roman" panose="02020603050405020304" pitchFamily="18" charset="0"/>
              </a:rPr>
              <a:t>information in encyclopedia</a:t>
            </a:r>
            <a:r>
              <a:rPr lang="en-US" altLang="ar-JO" sz="2400">
                <a:latin typeface="Times New Roman" panose="02020603050405020304" pitchFamily="18" charset="0"/>
              </a:rPr>
              <a:t>.</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835AC308-07BD-082E-6DA1-81D05EECC501}"/>
              </a:ext>
            </a:extLst>
          </p:cNvPr>
          <p:cNvSpPr>
            <a:spLocks noGrp="1" noChangeArrowheads="1"/>
          </p:cNvSpPr>
          <p:nvPr>
            <p:ph type="title"/>
          </p:nvPr>
        </p:nvSpPr>
        <p:spPr>
          <a:xfrm>
            <a:off x="1524000" y="0"/>
            <a:ext cx="9144000" cy="6858000"/>
          </a:xfrm>
        </p:spPr>
        <p:txBody>
          <a:bodyPr/>
          <a:lstStyle/>
          <a:p>
            <a:r>
              <a:rPr lang="en-US" altLang="en-US" b="1">
                <a:latin typeface="Times New Roman" panose="02020603050405020304" pitchFamily="18" charset="0"/>
                <a:cs typeface="Times New Roman" panose="02020603050405020304" pitchFamily="18" charset="0"/>
              </a:rPr>
              <a:t>	</a:t>
            </a:r>
            <a:r>
              <a:rPr lang="en-US" altLang="en-US" b="1">
                <a:solidFill>
                  <a:srgbClr val="FF3300"/>
                </a:solidFill>
                <a:latin typeface="Times New Roman" panose="02020603050405020304" pitchFamily="18" charset="0"/>
                <a:cs typeface="Times New Roman" panose="02020603050405020304" pitchFamily="18" charset="0"/>
              </a:rPr>
              <a:t>	   </a:t>
            </a:r>
            <a:br>
              <a:rPr lang="en-US" altLang="en-US" b="1">
                <a:solidFill>
                  <a:srgbClr val="FF3300"/>
                </a:solidFill>
                <a:latin typeface="Times New Roman" panose="02020603050405020304" pitchFamily="18" charset="0"/>
                <a:cs typeface="Times New Roman" panose="02020603050405020304" pitchFamily="18" charset="0"/>
              </a:rPr>
            </a:br>
            <a:r>
              <a:rPr lang="en-US" altLang="en-US" b="1">
                <a:solidFill>
                  <a:srgbClr val="FF3300"/>
                </a:solidFill>
                <a:latin typeface="Times New Roman" panose="02020603050405020304" pitchFamily="18" charset="0"/>
                <a:cs typeface="Times New Roman" panose="02020603050405020304" pitchFamily="18" charset="0"/>
              </a:rPr>
              <a:t> 			</a:t>
            </a:r>
            <a:r>
              <a:rPr lang="en-US" altLang="en-US" b="1">
                <a:solidFill>
                  <a:schemeClr val="accent2"/>
                </a:solidFill>
                <a:latin typeface="Times New Roman" panose="02020603050405020304" pitchFamily="18" charset="0"/>
                <a:cs typeface="Times New Roman" panose="02020603050405020304" pitchFamily="18" charset="0"/>
              </a:rPr>
              <a:t>Part TWO</a:t>
            </a:r>
            <a:r>
              <a:rPr lang="en-US" altLang="en-US" b="1">
                <a:solidFill>
                  <a:srgbClr val="FF3300"/>
                </a:solidFill>
                <a:latin typeface="Times New Roman" panose="02020603050405020304" pitchFamily="18" charset="0"/>
                <a:cs typeface="Times New Roman" panose="02020603050405020304" pitchFamily="18" charset="0"/>
              </a:rPr>
              <a:t> </a:t>
            </a:r>
            <a:br>
              <a:rPr lang="en-US" altLang="en-US" b="1">
                <a:solidFill>
                  <a:srgbClr val="FF3300"/>
                </a:solidFill>
                <a:latin typeface="Times New Roman" panose="02020603050405020304" pitchFamily="18" charset="0"/>
                <a:cs typeface="Times New Roman" panose="02020603050405020304" pitchFamily="18" charset="0"/>
              </a:rPr>
            </a:br>
            <a:r>
              <a:rPr lang="en-US" altLang="en-US" sz="4000" b="1">
                <a:solidFill>
                  <a:srgbClr val="FF3300"/>
                </a:solidFill>
                <a:latin typeface="Times New Roman" panose="02020603050405020304" pitchFamily="18" charset="0"/>
                <a:cs typeface="Times New Roman" panose="02020603050405020304" pitchFamily="18" charset="0"/>
              </a:rPr>
              <a:t>The Process of Software Documentation</a:t>
            </a:r>
            <a:r>
              <a:rPr lang="en-US" altLang="en-US" b="1">
                <a:solidFill>
                  <a:srgbClr val="FF3300"/>
                </a:solidFill>
                <a:latin typeface="Times New Roman" panose="02020603050405020304" pitchFamily="18" charset="0"/>
                <a:cs typeface="Times New Roman" panose="02020603050405020304" pitchFamily="18" charset="0"/>
              </a:rPr>
              <a:t>                  </a:t>
            </a:r>
            <a:br>
              <a:rPr lang="en-US" altLang="en-US" b="1">
                <a:solidFill>
                  <a:srgbClr val="FF3300"/>
                </a:solidFill>
                <a:latin typeface="Times New Roman" panose="02020603050405020304" pitchFamily="18" charset="0"/>
                <a:cs typeface="Times New Roman" panose="02020603050405020304" pitchFamily="18" charset="0"/>
              </a:rPr>
            </a:br>
            <a:br>
              <a:rPr lang="en-US" altLang="en-US" b="1">
                <a:solidFill>
                  <a:srgbClr val="FF3300"/>
                </a:solidFill>
                <a:latin typeface="Times New Roman" panose="02020603050405020304" pitchFamily="18" charset="0"/>
                <a:cs typeface="Times New Roman" panose="02020603050405020304" pitchFamily="18" charset="0"/>
              </a:rPr>
            </a:br>
            <a:r>
              <a:rPr lang="en-US" altLang="en-US" sz="3600" b="1">
                <a:solidFill>
                  <a:srgbClr val="9900CC"/>
                </a:solidFill>
                <a:latin typeface="Times New Roman" panose="02020603050405020304" pitchFamily="18" charset="0"/>
                <a:cs typeface="Times New Roman" panose="02020603050405020304" pitchFamily="18" charset="0"/>
              </a:rPr>
              <a:t>Chapter 5: Analyzing Your Users</a:t>
            </a:r>
            <a:br>
              <a:rPr lang="en-US" altLang="en-US" sz="3600" b="1">
                <a:solidFill>
                  <a:srgbClr val="FF3300"/>
                </a:solidFill>
                <a:latin typeface="Times New Roman" panose="02020603050405020304" pitchFamily="18" charset="0"/>
                <a:cs typeface="Times New Roman" panose="02020603050405020304" pitchFamily="18" charset="0"/>
              </a:rPr>
            </a:br>
            <a:r>
              <a:rPr lang="en-US" altLang="en-US" sz="3600" b="1">
                <a:solidFill>
                  <a:schemeClr val="hlink"/>
                </a:solidFill>
                <a:latin typeface="Times New Roman" panose="02020603050405020304" pitchFamily="18" charset="0"/>
                <a:cs typeface="Times New Roman" panose="02020603050405020304" pitchFamily="18" charset="0"/>
              </a:rPr>
              <a:t>Chapter 6: Planning and writing your Doc.</a:t>
            </a:r>
            <a:br>
              <a:rPr lang="en-US" altLang="en-US" sz="3600" b="1">
                <a:solidFill>
                  <a:schemeClr val="hlink"/>
                </a:solidFill>
                <a:latin typeface="Times New Roman" panose="02020603050405020304" pitchFamily="18" charset="0"/>
                <a:cs typeface="Times New Roman" panose="02020603050405020304" pitchFamily="18" charset="0"/>
              </a:rPr>
            </a:br>
            <a:r>
              <a:rPr lang="en-US" altLang="en-US" sz="3600" b="1">
                <a:solidFill>
                  <a:schemeClr val="accent2"/>
                </a:solidFill>
                <a:latin typeface="Times New Roman" panose="02020603050405020304" pitchFamily="18" charset="0"/>
                <a:cs typeface="Times New Roman" panose="02020603050405020304" pitchFamily="18" charset="0"/>
              </a:rPr>
              <a:t>Chapter 7: Getting Useful reviews</a:t>
            </a:r>
            <a:br>
              <a:rPr lang="en-US" altLang="en-US" sz="3600" b="1">
                <a:solidFill>
                  <a:srgbClr val="FF3300"/>
                </a:solidFill>
                <a:latin typeface="Times New Roman" panose="02020603050405020304" pitchFamily="18" charset="0"/>
                <a:cs typeface="Times New Roman" panose="02020603050405020304" pitchFamily="18" charset="0"/>
              </a:rPr>
            </a:br>
            <a:r>
              <a:rPr lang="en-US" altLang="en-US" sz="3600" b="1">
                <a:latin typeface="Times New Roman" panose="02020603050405020304" pitchFamily="18" charset="0"/>
                <a:cs typeface="Times New Roman" panose="02020603050405020304" pitchFamily="18" charset="0"/>
              </a:rPr>
              <a:t>Chapter 8: Conducting Usability Tests</a:t>
            </a:r>
            <a:br>
              <a:rPr lang="en-US" altLang="en-US" sz="3600" b="1">
                <a:solidFill>
                  <a:srgbClr val="FF3300"/>
                </a:solidFill>
                <a:latin typeface="Times New Roman" panose="02020603050405020304" pitchFamily="18" charset="0"/>
                <a:cs typeface="Times New Roman" panose="02020603050405020304" pitchFamily="18" charset="0"/>
              </a:rPr>
            </a:br>
            <a:r>
              <a:rPr lang="en-US" altLang="en-US" sz="3600" b="1">
                <a:solidFill>
                  <a:srgbClr val="996600"/>
                </a:solidFill>
                <a:latin typeface="Times New Roman" panose="02020603050405020304" pitchFamily="18" charset="0"/>
                <a:cs typeface="Times New Roman" panose="02020603050405020304" pitchFamily="18" charset="0"/>
              </a:rPr>
              <a:t>Chapter 9: Editing and Fine Tuning</a:t>
            </a:r>
            <a:r>
              <a:rPr lang="en-US" altLang="en-US" sz="3600" b="1">
                <a:solidFill>
                  <a:srgbClr val="FF3300"/>
                </a:solidFill>
                <a:latin typeface="Times New Roman" panose="02020603050405020304" pitchFamily="18" charset="0"/>
                <a:cs typeface="Times New Roman" panose="02020603050405020304" pitchFamily="18" charset="0"/>
              </a:rPr>
              <a:t> </a:t>
            </a:r>
            <a:endParaRPr lang="en-US" altLang="en-US" sz="3600">
              <a:latin typeface="Times New Roman" panose="02020603050405020304" pitchFamily="18" charset="0"/>
              <a:cs typeface="Times New Roman" panose="02020603050405020304" pitchFamily="18" charset="0"/>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FF3A1B4A-2D99-06E1-94CF-5B52B2845CC9}"/>
              </a:ext>
            </a:extLst>
          </p:cNvPr>
          <p:cNvSpPr>
            <a:spLocks noGrp="1" noChangeArrowheads="1"/>
          </p:cNvSpPr>
          <p:nvPr>
            <p:ph type="title"/>
          </p:nvPr>
        </p:nvSpPr>
        <p:spPr>
          <a:xfrm>
            <a:off x="1524000" y="0"/>
            <a:ext cx="9144000" cy="6858000"/>
          </a:xfrm>
        </p:spPr>
        <p:txBody>
          <a:bodyPr/>
          <a:lstStyle/>
          <a:p>
            <a:r>
              <a:rPr lang="en-US" altLang="en-US" b="1">
                <a:latin typeface="Times New Roman" panose="02020603050405020304" pitchFamily="18" charset="0"/>
                <a:cs typeface="Times New Roman" panose="02020603050405020304" pitchFamily="18" charset="0"/>
              </a:rPr>
              <a:t>		</a:t>
            </a:r>
            <a:r>
              <a:rPr lang="en-US" altLang="en-US" b="1">
                <a:solidFill>
                  <a:schemeClr val="accent2"/>
                </a:solidFill>
                <a:latin typeface="Times New Roman" panose="02020603050405020304" pitchFamily="18" charset="0"/>
                <a:cs typeface="Times New Roman" panose="02020603050405020304" pitchFamily="18" charset="0"/>
              </a:rPr>
              <a:t>	</a:t>
            </a:r>
            <a:br>
              <a:rPr lang="en-US" altLang="en-US" b="1">
                <a:solidFill>
                  <a:schemeClr val="accent2"/>
                </a:solidFill>
                <a:latin typeface="Times New Roman" panose="02020603050405020304" pitchFamily="18" charset="0"/>
                <a:cs typeface="Times New Roman" panose="02020603050405020304" pitchFamily="18" charset="0"/>
              </a:rPr>
            </a:br>
            <a:br>
              <a:rPr lang="en-US" altLang="en-US" b="1">
                <a:solidFill>
                  <a:schemeClr val="accent2"/>
                </a:solidFill>
                <a:latin typeface="Times New Roman" panose="02020603050405020304" pitchFamily="18" charset="0"/>
                <a:cs typeface="Times New Roman" panose="02020603050405020304" pitchFamily="18" charset="0"/>
              </a:rPr>
            </a:br>
            <a:br>
              <a:rPr lang="en-US" altLang="en-US" b="1">
                <a:solidFill>
                  <a:schemeClr val="accent2"/>
                </a:solidFill>
                <a:latin typeface="Times New Roman" panose="02020603050405020304" pitchFamily="18" charset="0"/>
                <a:cs typeface="Times New Roman" panose="02020603050405020304" pitchFamily="18" charset="0"/>
              </a:rPr>
            </a:br>
            <a:r>
              <a:rPr lang="en-US" altLang="en-US" b="1">
                <a:solidFill>
                  <a:schemeClr val="accent2"/>
                </a:solidFill>
                <a:latin typeface="Times New Roman" panose="02020603050405020304" pitchFamily="18" charset="0"/>
                <a:cs typeface="Times New Roman" panose="02020603050405020304" pitchFamily="18" charset="0"/>
              </a:rPr>
              <a:t>		    Chapter 6</a:t>
            </a:r>
            <a:br>
              <a:rPr lang="en-US" altLang="en-US" b="1">
                <a:solidFill>
                  <a:schemeClr val="accent2"/>
                </a:solidFill>
                <a:latin typeface="Times New Roman" panose="02020603050405020304" pitchFamily="18" charset="0"/>
                <a:cs typeface="Times New Roman" panose="02020603050405020304" pitchFamily="18" charset="0"/>
              </a:rPr>
            </a:br>
            <a:br>
              <a:rPr lang="en-US" altLang="en-US" b="1">
                <a:solidFill>
                  <a:schemeClr val="accent2"/>
                </a:solidFill>
                <a:latin typeface="Times New Roman" panose="02020603050405020304" pitchFamily="18" charset="0"/>
                <a:cs typeface="Times New Roman" panose="02020603050405020304" pitchFamily="18" charset="0"/>
              </a:rPr>
            </a:br>
            <a:r>
              <a:rPr lang="en-US" altLang="en-US" b="1">
                <a:solidFill>
                  <a:schemeClr val="accent2"/>
                </a:solidFill>
                <a:latin typeface="Times New Roman" panose="02020603050405020304" pitchFamily="18" charset="0"/>
                <a:cs typeface="Times New Roman" panose="02020603050405020304" pitchFamily="18" charset="0"/>
              </a:rPr>
              <a:t>	Planning and Writing your </a:t>
            </a:r>
            <a:br>
              <a:rPr lang="en-US" altLang="en-US" b="1">
                <a:solidFill>
                  <a:schemeClr val="accent2"/>
                </a:solidFill>
                <a:latin typeface="Times New Roman" panose="02020603050405020304" pitchFamily="18" charset="0"/>
                <a:cs typeface="Times New Roman" panose="02020603050405020304" pitchFamily="18" charset="0"/>
              </a:rPr>
            </a:br>
            <a:r>
              <a:rPr lang="en-US" altLang="en-US" b="1">
                <a:solidFill>
                  <a:schemeClr val="accent2"/>
                </a:solidFill>
                <a:latin typeface="Times New Roman" panose="02020603050405020304" pitchFamily="18" charset="0"/>
                <a:cs typeface="Times New Roman" panose="02020603050405020304" pitchFamily="18" charset="0"/>
              </a:rPr>
              <a:t>			Documents</a:t>
            </a:r>
            <a:endParaRPr lang="en-US"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07220E4-9F40-638D-1309-A2AFADFEAC07}"/>
              </a:ext>
            </a:extLst>
          </p:cNvPr>
          <p:cNvSpPr>
            <a:spLocks noGrp="1" noChangeArrowheads="1"/>
          </p:cNvSpPr>
          <p:nvPr>
            <p:ph type="title"/>
          </p:nvPr>
        </p:nvSpPr>
        <p:spPr>
          <a:xfrm>
            <a:off x="1524000" y="152400"/>
            <a:ext cx="9144000" cy="6705600"/>
          </a:xfrm>
        </p:spPr>
        <p:txBody>
          <a:bodyPr/>
          <a:lstStyle/>
          <a:p>
            <a:r>
              <a:rPr lang="en-US" altLang="en-US" sz="3600">
                <a:latin typeface="Times New Roman" panose="02020603050405020304" pitchFamily="18" charset="0"/>
                <a:cs typeface="Times New Roman" panose="02020603050405020304" pitchFamily="18" charset="0"/>
              </a:rPr>
              <a:t>     This chapter explains the documentation </a:t>
            </a:r>
            <a:br>
              <a:rPr lang="en-US" altLang="en-US" sz="3600">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  process as a </a:t>
            </a:r>
            <a:r>
              <a:rPr lang="en-US" altLang="en-US" sz="3600">
                <a:solidFill>
                  <a:schemeClr val="accent1"/>
                </a:solidFill>
                <a:latin typeface="Times New Roman" panose="02020603050405020304" pitchFamily="18" charset="0"/>
                <a:cs typeface="Times New Roman" panose="02020603050405020304" pitchFamily="18" charset="0"/>
              </a:rPr>
              <a:t>series of nine phases,</a:t>
            </a:r>
            <a:r>
              <a:rPr lang="en-US" altLang="en-US" sz="3600">
                <a:latin typeface="Times New Roman" panose="02020603050405020304" pitchFamily="18" charset="0"/>
                <a:cs typeface="Times New Roman" panose="02020603050405020304" pitchFamily="18" charset="0"/>
              </a:rPr>
              <a:t> starting from </a:t>
            </a:r>
            <a:br>
              <a:rPr lang="en-US" altLang="en-US" sz="3600">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  the user analysis up to field evaluation after </a:t>
            </a:r>
            <a:br>
              <a:rPr lang="en-US" altLang="en-US" sz="3600">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  installation. </a:t>
            </a:r>
            <a:br>
              <a:rPr lang="en-US" altLang="en-US" sz="3600">
                <a:latin typeface="Times New Roman" panose="02020603050405020304" pitchFamily="18" charset="0"/>
                <a:cs typeface="Times New Roman" panose="02020603050405020304" pitchFamily="18" charset="0"/>
              </a:rPr>
            </a:br>
            <a:br>
              <a:rPr lang="en-US" altLang="en-US" sz="3600">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 It gives some guidelines for </a:t>
            </a:r>
            <a:br>
              <a:rPr lang="en-US" altLang="en-US" sz="3600">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  developing a documentation plan, including </a:t>
            </a:r>
            <a:br>
              <a:rPr lang="en-US" altLang="en-US" sz="3600">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  plans for designing the documentation set and </a:t>
            </a:r>
            <a:br>
              <a:rPr lang="en-US" altLang="en-US" sz="3600">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  managing the project.   </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6A88115D-59F9-C02F-C54F-C7EE298EDB08}"/>
              </a:ext>
            </a:extLst>
          </p:cNvPr>
          <p:cNvSpPr>
            <a:spLocks noGrp="1" noChangeArrowheads="1"/>
          </p:cNvSpPr>
          <p:nvPr>
            <p:ph type="title"/>
          </p:nvPr>
        </p:nvSpPr>
        <p:spPr>
          <a:xfrm>
            <a:off x="1524000" y="0"/>
            <a:ext cx="9144000" cy="6858000"/>
          </a:xfrm>
        </p:spPr>
        <p:txBody>
          <a:bodyPr/>
          <a:lstStyle/>
          <a:p>
            <a:r>
              <a:rPr lang="en-US" altLang="en-US" sz="4000" b="1">
                <a:latin typeface="Times New Roman" panose="02020603050405020304" pitchFamily="18" charset="0"/>
                <a:cs typeface="Times New Roman" panose="02020603050405020304" pitchFamily="18" charset="0"/>
              </a:rPr>
              <a:t>   Guidelines:</a:t>
            </a:r>
            <a:br>
              <a:rPr lang="en-US" altLang="en-US" sz="4000" b="1">
                <a:latin typeface="Times New Roman" panose="02020603050405020304" pitchFamily="18" charset="0"/>
                <a:cs typeface="Times New Roman" panose="02020603050405020304" pitchFamily="18" charset="0"/>
              </a:rPr>
            </a:br>
            <a:r>
              <a:rPr lang="en-US" altLang="en-US" sz="4000" b="1">
                <a:latin typeface="Times New Roman" panose="02020603050405020304" pitchFamily="18" charset="0"/>
                <a:cs typeface="Times New Roman" panose="02020603050405020304" pitchFamily="18" charset="0"/>
              </a:rPr>
              <a:t>   </a:t>
            </a:r>
            <a:r>
              <a:rPr lang="en-US" altLang="en-US" sz="3200" b="1">
                <a:solidFill>
                  <a:srgbClr val="FF3300"/>
                </a:solidFill>
                <a:latin typeface="Times New Roman" panose="02020603050405020304" pitchFamily="18" charset="0"/>
                <a:cs typeface="Times New Roman" panose="02020603050405020304" pitchFamily="18" charset="0"/>
              </a:rPr>
              <a:t>1- Start the Project</a:t>
            </a:r>
            <a:r>
              <a:rPr lang="en-US" altLang="en-US" sz="3200" b="1">
                <a:latin typeface="Times New Roman" panose="02020603050405020304" pitchFamily="18" charset="0"/>
                <a:cs typeface="Times New Roman" panose="02020603050405020304" pitchFamily="18" charset="0"/>
              </a:rPr>
              <a:t>:</a:t>
            </a:r>
            <a:r>
              <a:rPr lang="en-US" altLang="en-US" sz="4000" b="1">
                <a:latin typeface="Times New Roman" panose="02020603050405020304" pitchFamily="18" charset="0"/>
                <a:cs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rPr>
              <a:t>Writers should</a:t>
            </a:r>
            <a:r>
              <a:rPr lang="en-US" altLang="en-US"/>
              <a:t> </a:t>
            </a:r>
            <a:r>
              <a:rPr lang="en-US" altLang="en-US" sz="2400">
                <a:latin typeface="Times New Roman" panose="02020603050405020304" pitchFamily="18" charset="0"/>
                <a:cs typeface="Times New Roman" panose="02020603050405020304" pitchFamily="18" charset="0"/>
              </a:rPr>
              <a:t>start by getting to know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the computer software in question, considering how the material should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be adapted to the user’s needs. Some </a:t>
            </a:r>
            <a:r>
              <a:rPr lang="en-US" altLang="en-US" sz="2400" b="1">
                <a:latin typeface="Times New Roman" panose="02020603050405020304" pitchFamily="18" charset="0"/>
                <a:cs typeface="Times New Roman" panose="02020603050405020304" pitchFamily="18" charset="0"/>
              </a:rPr>
              <a:t>documentation</a:t>
            </a:r>
            <a:r>
              <a:rPr lang="en-US" altLang="en-US" sz="2400">
                <a:latin typeface="Times New Roman" panose="02020603050405020304" pitchFamily="18" charset="0"/>
                <a:cs typeface="Times New Roman" panose="02020603050405020304" pitchFamily="18" charset="0"/>
              </a:rPr>
              <a:t> projects may be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written by lone writers. But often projects are created in teams.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Both </a:t>
            </a:r>
            <a:r>
              <a:rPr lang="en-US" altLang="en-US" sz="2400" i="1">
                <a:latin typeface="Times New Roman" panose="02020603050405020304" pitchFamily="18" charset="0"/>
                <a:cs typeface="Times New Roman" panose="02020603050405020304" pitchFamily="18" charset="0"/>
              </a:rPr>
              <a:t>development teams</a:t>
            </a:r>
            <a:r>
              <a:rPr lang="en-US" altLang="en-US" sz="2400">
                <a:latin typeface="Times New Roman" panose="02020603050405020304" pitchFamily="18" charset="0"/>
                <a:cs typeface="Times New Roman" panose="02020603050405020304" pitchFamily="18" charset="0"/>
              </a:rPr>
              <a:t> and </a:t>
            </a:r>
            <a:r>
              <a:rPr lang="en-US" altLang="en-US" sz="2400" i="1">
                <a:latin typeface="Times New Roman" panose="02020603050405020304" pitchFamily="18" charset="0"/>
                <a:cs typeface="Times New Roman" panose="02020603050405020304" pitchFamily="18" charset="0"/>
              </a:rPr>
              <a:t>writing teams</a:t>
            </a:r>
            <a:r>
              <a:rPr lang="en-US" altLang="en-US" sz="2400">
                <a:latin typeface="Times New Roman" panose="02020603050405020304" pitchFamily="18" charset="0"/>
                <a:cs typeface="Times New Roman" panose="02020603050405020304" pitchFamily="18" charset="0"/>
              </a:rPr>
              <a:t> work to develop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software </a:t>
            </a:r>
            <a:r>
              <a:rPr lang="en-US" altLang="en-US" sz="2400" b="1">
                <a:latin typeface="Times New Roman" panose="02020603050405020304" pitchFamily="18" charset="0"/>
                <a:cs typeface="Times New Roman" panose="02020603050405020304" pitchFamily="18" charset="0"/>
              </a:rPr>
              <a:t>documentation</a:t>
            </a:r>
            <a:r>
              <a:rPr lang="en-US" altLang="en-US" sz="2400">
                <a:latin typeface="Times New Roman" panose="02020603050405020304" pitchFamily="18" charset="0"/>
                <a:cs typeface="Times New Roman" panose="02020603050405020304" pitchFamily="18" charset="0"/>
              </a:rPr>
              <a:t>. </a:t>
            </a:r>
            <a:br>
              <a:rPr lang="en-US" altLang="en-US" sz="2400">
                <a:latin typeface="Times New Roman" panose="02020603050405020304" pitchFamily="18" charset="0"/>
                <a:cs typeface="Times New Roman" panose="02020603050405020304" pitchFamily="18" charset="0"/>
              </a:rPr>
            </a:b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The development (“cross-functional”) team develops the entire project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and usually includes professionals with varied backgrounds and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skills. The team might include managers, market and system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analysts, programmers, and </a:t>
            </a:r>
            <a:r>
              <a:rPr lang="en-US" altLang="en-US" sz="2400" b="1">
                <a:latin typeface="Times New Roman" panose="02020603050405020304" pitchFamily="18" charset="0"/>
                <a:cs typeface="Times New Roman" panose="02020603050405020304" pitchFamily="18" charset="0"/>
              </a:rPr>
              <a:t>documentation </a:t>
            </a:r>
            <a:r>
              <a:rPr lang="en-US" altLang="en-US" sz="2400">
                <a:latin typeface="Times New Roman" panose="02020603050405020304" pitchFamily="18" charset="0"/>
                <a:cs typeface="Times New Roman" panose="02020603050405020304" pitchFamily="18" charset="0"/>
              </a:rPr>
              <a:t>specialists.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Those on the writing team focus on publications: writing, editing, or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testing documents. This team might include writers, editors, graphics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designers and tester.</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a:t>
            </a:r>
            <a:endParaRPr lang="en-US" altLang="en-US" sz="4000" b="1">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676400" y="1371600"/>
            <a:ext cx="8077200" cy="5181600"/>
          </a:xfrm>
        </p:spPr>
        <p:txBody>
          <a:bodyPr>
            <a:normAutofit/>
          </a:bodyPr>
          <a:lstStyle/>
          <a:p>
            <a:pPr marL="514350" indent="-514350">
              <a:buNone/>
            </a:pPr>
            <a:r>
              <a:rPr lang="en-US" b="1" dirty="0">
                <a:solidFill>
                  <a:srgbClr val="0070C0"/>
                </a:solidFill>
                <a:latin typeface="Arial Rounded MT Bold" pitchFamily="34" charset="0"/>
                <a:cs typeface="Times New Roman" pitchFamily="18" charset="0"/>
              </a:rPr>
              <a:t>6. Design for Users:     </a:t>
            </a:r>
            <a:r>
              <a:rPr lang="ar-JO" b="1" dirty="0">
                <a:solidFill>
                  <a:srgbClr val="0070C0"/>
                </a:solidFill>
                <a:latin typeface="Arial Rounded MT Bold" pitchFamily="34" charset="0"/>
                <a:cs typeface="Times New Roman" pitchFamily="18" charset="0"/>
              </a:rPr>
              <a:t>6. التصميم للمستخدمين:</a:t>
            </a:r>
            <a:endParaRPr lang="en-US" b="1" dirty="0">
              <a:solidFill>
                <a:srgbClr val="0070C0"/>
              </a:solidFill>
              <a:latin typeface="Arial Rounded MT Bold" pitchFamily="34" charset="0"/>
              <a:cs typeface="Times New Roman" pitchFamily="18" charset="0"/>
            </a:endParaRPr>
          </a:p>
          <a:p>
            <a:pPr marL="514350" indent="-514350" algn="just">
              <a:buFont typeface="Wingdings" pitchFamily="2" charset="2"/>
              <a:buChar char="Ø"/>
            </a:pPr>
            <a:r>
              <a:rPr lang="en-US" sz="1900" dirty="0">
                <a:latin typeface="Arial Rounded MT Bold" pitchFamily="34" charset="0"/>
                <a:cs typeface="Arial" pitchFamily="34" charset="0"/>
              </a:rPr>
              <a:t>User driven design means manual comes from </a:t>
            </a:r>
            <a:r>
              <a:rPr lang="en-US" sz="1900" dirty="0">
                <a:solidFill>
                  <a:schemeClr val="accent1"/>
                </a:solidFill>
                <a:latin typeface="Arial Rounded MT Bold" pitchFamily="34" charset="0"/>
                <a:cs typeface="Arial" pitchFamily="34" charset="0"/>
              </a:rPr>
              <a:t>the user needs </a:t>
            </a:r>
            <a:r>
              <a:rPr lang="en-US" sz="1900" dirty="0">
                <a:latin typeface="Arial Rounded MT Bold" pitchFamily="34" charset="0"/>
                <a:cs typeface="Arial" pitchFamily="34" charset="0"/>
              </a:rPr>
              <a:t>rather than from models or templates of what a user guide should look  like. </a:t>
            </a:r>
          </a:p>
          <a:p>
            <a:pPr marL="514350" indent="-514350" algn="just" rtl="1">
              <a:buFont typeface="Wingdings" pitchFamily="2" charset="2"/>
              <a:buChar char="Ø"/>
            </a:pPr>
            <a:r>
              <a:rPr lang="ar-JO" sz="1900" dirty="0">
                <a:latin typeface="Arial Rounded MT Bold" pitchFamily="34" charset="0"/>
                <a:cs typeface="Arial" pitchFamily="34" charset="0"/>
              </a:rPr>
              <a:t>التصميم الذي يعتمد على المستخدم يعني أن الدليل يأتي من احتياجات المستخدم وليس من النماذج أو القوالب التي يجب أن يبدو عليها دليل المستخدم.</a:t>
            </a:r>
            <a:r>
              <a:rPr lang="en-US" sz="1900" dirty="0">
                <a:latin typeface="Arial Rounded MT Bold" pitchFamily="34" charset="0"/>
                <a:cs typeface="Arial" pitchFamily="34" charset="0"/>
              </a:rPr>
              <a:t>    </a:t>
            </a:r>
          </a:p>
          <a:p>
            <a:pPr marL="514350" indent="-514350" algn="just">
              <a:buFont typeface="Wingdings" pitchFamily="2" charset="2"/>
              <a:buChar char="Ø"/>
            </a:pPr>
            <a:endParaRPr lang="en-US" sz="1900" dirty="0">
              <a:latin typeface="Arial Rounded MT Bold" pitchFamily="34" charset="0"/>
              <a:cs typeface="Arial" pitchFamily="34" charset="0"/>
            </a:endParaRPr>
          </a:p>
          <a:p>
            <a:pPr marL="514350" indent="-514350" algn="just">
              <a:buFont typeface="Wingdings" pitchFamily="2" charset="2"/>
              <a:buChar char="Ø"/>
            </a:pPr>
            <a:r>
              <a:rPr lang="en-US" sz="2000" dirty="0">
                <a:latin typeface="Arial Rounded MT Bold" pitchFamily="34" charset="0"/>
                <a:cs typeface="Arial" pitchFamily="34" charset="0"/>
              </a:rPr>
              <a:t>User driven design should allow users to :</a:t>
            </a:r>
          </a:p>
          <a:p>
            <a:pPr marL="514350" indent="-514350" algn="just" rtl="1">
              <a:buFont typeface="Wingdings" pitchFamily="2" charset="2"/>
              <a:buChar char="Ø"/>
            </a:pPr>
            <a:r>
              <a:rPr lang="ar-JO" sz="2000" dirty="0">
                <a:latin typeface="Arial Rounded MT Bold" pitchFamily="34" charset="0"/>
                <a:cs typeface="Arial" pitchFamily="34" charset="0"/>
              </a:rPr>
              <a:t>يجب أن يسمح التصميم الذي يحركه المستخدم للمستخدمين بما يلي:</a:t>
            </a:r>
            <a:endParaRPr lang="en-US" sz="2000" dirty="0">
              <a:latin typeface="Arial Rounded MT Bold" pitchFamily="34" charset="0"/>
              <a:cs typeface="Arial" pitchFamily="34" charset="0"/>
            </a:endParaRPr>
          </a:p>
          <a:p>
            <a:pPr marL="880110" lvl="1" indent="-514350" algn="just">
              <a:buFont typeface="+mj-lt"/>
              <a:buAutoNum type="arabicPeriod"/>
            </a:pPr>
            <a:r>
              <a:rPr lang="en-US" sz="1800" dirty="0">
                <a:solidFill>
                  <a:schemeClr val="accent1"/>
                </a:solidFill>
                <a:latin typeface="Arial Rounded MT Bold" pitchFamily="34" charset="0"/>
                <a:cs typeface="Arial" pitchFamily="34" charset="0"/>
              </a:rPr>
              <a:t>Find</a:t>
            </a:r>
            <a:r>
              <a:rPr lang="en-US" sz="1800" dirty="0">
                <a:latin typeface="Arial Rounded MT Bold" pitchFamily="34" charset="0"/>
                <a:cs typeface="Arial" pitchFamily="34" charset="0"/>
              </a:rPr>
              <a:t> what they need. </a:t>
            </a:r>
            <a:r>
              <a:rPr lang="ar-JO" sz="1800" dirty="0">
                <a:latin typeface="Arial Rounded MT Bold" pitchFamily="34" charset="0"/>
                <a:cs typeface="Arial" pitchFamily="34" charset="0"/>
              </a:rPr>
              <a:t>العثور على ما يحتاجون إليه.</a:t>
            </a:r>
            <a:endParaRPr lang="en-US" sz="1800" dirty="0">
              <a:latin typeface="Arial Rounded MT Bold" pitchFamily="34" charset="0"/>
              <a:cs typeface="Arial" pitchFamily="34" charset="0"/>
            </a:endParaRPr>
          </a:p>
          <a:p>
            <a:pPr marL="880110" lvl="1" indent="-514350" algn="just">
              <a:buFont typeface="+mj-lt"/>
              <a:buAutoNum type="arabicPeriod"/>
            </a:pPr>
            <a:r>
              <a:rPr lang="en-US" sz="1800" dirty="0">
                <a:solidFill>
                  <a:schemeClr val="accent1"/>
                </a:solidFill>
                <a:latin typeface="Arial Rounded MT Bold" pitchFamily="34" charset="0"/>
                <a:cs typeface="Arial" pitchFamily="34" charset="0"/>
              </a:rPr>
              <a:t>Understand</a:t>
            </a:r>
            <a:r>
              <a:rPr lang="en-US" sz="1800" dirty="0">
                <a:latin typeface="Arial Rounded MT Bold" pitchFamily="34" charset="0"/>
                <a:cs typeface="Arial" pitchFamily="34" charset="0"/>
              </a:rPr>
              <a:t> what they find. </a:t>
            </a:r>
            <a:r>
              <a:rPr lang="ar-JO" sz="1800" dirty="0">
                <a:latin typeface="Arial Rounded MT Bold" pitchFamily="34" charset="0"/>
                <a:cs typeface="Arial" pitchFamily="34" charset="0"/>
              </a:rPr>
              <a:t>فهم ما وجدوه.</a:t>
            </a:r>
            <a:endParaRPr lang="en-US" sz="1800" dirty="0">
              <a:latin typeface="Arial Rounded MT Bold" pitchFamily="34" charset="0"/>
              <a:cs typeface="Arial" pitchFamily="34" charset="0"/>
            </a:endParaRPr>
          </a:p>
          <a:p>
            <a:pPr marL="880110" lvl="1" indent="-514350" algn="just">
              <a:buFont typeface="+mj-lt"/>
              <a:buAutoNum type="arabicPeriod"/>
            </a:pPr>
            <a:r>
              <a:rPr lang="en-US" sz="1800" dirty="0">
                <a:solidFill>
                  <a:schemeClr val="accent1"/>
                </a:solidFill>
                <a:latin typeface="Arial Rounded MT Bold" pitchFamily="34" charset="0"/>
                <a:cs typeface="Arial" pitchFamily="34" charset="0"/>
              </a:rPr>
              <a:t>Use</a:t>
            </a:r>
            <a:r>
              <a:rPr lang="en-US" sz="1800" dirty="0">
                <a:latin typeface="Arial Rounded MT Bold" pitchFamily="34" charset="0"/>
                <a:cs typeface="Arial" pitchFamily="34" charset="0"/>
              </a:rPr>
              <a:t> what they understand appropriately. </a:t>
            </a:r>
            <a:r>
              <a:rPr lang="ar-JO" sz="1800" dirty="0">
                <a:latin typeface="Arial Rounded MT Bold" pitchFamily="34" charset="0"/>
                <a:cs typeface="Arial" pitchFamily="34" charset="0"/>
              </a:rPr>
              <a:t>استخدم ما يفهمونه بشكل مناسب.</a:t>
            </a:r>
            <a:endParaRPr lang="en-US" sz="1800" dirty="0">
              <a:latin typeface="Arial Rounded MT Bold" pitchFamily="34" charset="0"/>
              <a:cs typeface="Arial" pitchFamily="34" charset="0"/>
            </a:endParaRPr>
          </a:p>
          <a:p>
            <a:pPr marL="514350" indent="-514350" algn="just">
              <a:buNone/>
            </a:pPr>
            <a:endParaRPr lang="en-US" sz="1800" dirty="0">
              <a:latin typeface="Arial Rounded MT Bold" pitchFamily="34" charset="0"/>
              <a:cs typeface="Arial" pitchFamily="34" charset="0"/>
            </a:endParaRPr>
          </a:p>
        </p:txBody>
      </p:sp>
      <p:sp>
        <p:nvSpPr>
          <p:cNvPr id="4" name="Slide Number Placeholder 3"/>
          <p:cNvSpPr>
            <a:spLocks noGrp="1"/>
          </p:cNvSpPr>
          <p:nvPr>
            <p:ph type="sldNum" sz="quarter" idx="15"/>
          </p:nvPr>
        </p:nvSpPr>
        <p:spPr/>
        <p:txBody>
          <a:bodyPr/>
          <a:lstStyle/>
          <a:p>
            <a:pPr rtl="0"/>
            <a:fld id="{B6F15528-21DE-4FAA-801E-634DDDAF4B2B}" type="slidenum">
              <a:rPr lang="en-US">
                <a:latin typeface="Century Schoolbook"/>
              </a:rPr>
              <a:pPr rtl="0"/>
              <a:t>14</a:t>
            </a:fld>
            <a:endParaRPr lang="en-US">
              <a:latin typeface="Century Schoolbook"/>
            </a:endParaRPr>
          </a:p>
        </p:txBody>
      </p:sp>
      <p:sp>
        <p:nvSpPr>
          <p:cNvPr id="6" name="Title 1">
            <a:extLst>
              <a:ext uri="{FF2B5EF4-FFF2-40B4-BE49-F238E27FC236}">
                <a16:creationId xmlns:a16="http://schemas.microsoft.com/office/drawing/2014/main" id="{40E4C82F-49BA-5428-6E14-4EC7AE9E25B7}"/>
              </a:ext>
            </a:extLst>
          </p:cNvPr>
          <p:cNvSpPr>
            <a:spLocks noGrp="1"/>
          </p:cNvSpPr>
          <p:nvPr>
            <p:ph type="title"/>
          </p:nvPr>
        </p:nvSpPr>
        <p:spPr>
          <a:xfrm>
            <a:off x="609600" y="274638"/>
            <a:ext cx="9956800" cy="1143000"/>
          </a:xfrm>
        </p:spPr>
        <p:txBody>
          <a:bodyPr>
            <a:normAutofit/>
          </a:bodyPr>
          <a:lstStyle/>
          <a:p>
            <a:pPr lvl="1" algn="ctr" rtl="0">
              <a:spcBef>
                <a:spcPct val="0"/>
              </a:spcBef>
            </a:pPr>
            <a:r>
              <a:rPr lang="en-US" sz="3200" dirty="0">
                <a:solidFill>
                  <a:schemeClr val="accent1"/>
                </a:solidFill>
                <a:latin typeface="Arial Rounded MT Bold" pitchFamily="34" charset="0"/>
              </a:rPr>
              <a:t>Guidelines for Successful Software Manual</a:t>
            </a:r>
            <a:br>
              <a:rPr lang="en-US" sz="3200" dirty="0">
                <a:solidFill>
                  <a:schemeClr val="accent1"/>
                </a:solidFill>
                <a:latin typeface="Arial Rounded MT Bold" pitchFamily="34" charset="0"/>
              </a:rPr>
            </a:br>
            <a:r>
              <a:rPr lang="ar-JO" sz="3200" dirty="0">
                <a:solidFill>
                  <a:schemeClr val="accent1"/>
                </a:solidFill>
                <a:latin typeface="Arial Rounded MT Bold" pitchFamily="34" charset="0"/>
              </a:rPr>
              <a:t>المبادئ التوجيهية لدليل البرمجيات الناجحة</a:t>
            </a:r>
            <a:endParaRPr lang="en-US" sz="2800" dirty="0">
              <a:solidFill>
                <a:schemeClr val="accent1"/>
              </a:solidFill>
              <a:latin typeface="Arial Rounded MT Bold" pitchFamily="34" charset="0"/>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D3F1A8C9-7B98-8420-FE67-3500F45FCC41}"/>
              </a:ext>
            </a:extLst>
          </p:cNvPr>
          <p:cNvSpPr>
            <a:spLocks noGrp="1" noChangeArrowheads="1"/>
          </p:cNvSpPr>
          <p:nvPr>
            <p:ph type="title"/>
          </p:nvPr>
        </p:nvSpPr>
        <p:spPr>
          <a:xfrm>
            <a:off x="1524000" y="152400"/>
            <a:ext cx="9144000" cy="6705600"/>
          </a:xfrm>
        </p:spPr>
        <p:txBody>
          <a:bodyPr/>
          <a:lstStyle/>
          <a:p>
            <a:r>
              <a:rPr lang="en-US" altLang="en-US" sz="4000" b="1">
                <a:latin typeface="Times New Roman" panose="02020603050405020304" pitchFamily="18" charset="0"/>
                <a:cs typeface="Times New Roman" panose="02020603050405020304" pitchFamily="18" charset="0"/>
              </a:rPr>
              <a:t>   </a:t>
            </a:r>
            <a:r>
              <a:rPr lang="en-US" altLang="en-US" sz="3600" b="1">
                <a:solidFill>
                  <a:srgbClr val="FF3300"/>
                </a:solidFill>
                <a:latin typeface="Times New Roman" panose="02020603050405020304" pitchFamily="18" charset="0"/>
                <a:cs typeface="Times New Roman" panose="02020603050405020304" pitchFamily="18" charset="0"/>
              </a:rPr>
              <a:t> </a:t>
            </a:r>
            <a:r>
              <a:rPr lang="en-US" altLang="en-US" sz="3600" b="1" u="sng">
                <a:solidFill>
                  <a:srgbClr val="FF3300"/>
                </a:solidFill>
                <a:latin typeface="Times New Roman" panose="02020603050405020304" pitchFamily="18" charset="0"/>
                <a:cs typeface="Times New Roman" panose="02020603050405020304" pitchFamily="18" charset="0"/>
              </a:rPr>
              <a:t>Create a Task sheet</a:t>
            </a:r>
            <a:r>
              <a:rPr lang="en-US" altLang="en-US" sz="3600" b="1" u="sng">
                <a:latin typeface="Times New Roman" panose="02020603050405020304" pitchFamily="18" charset="0"/>
                <a:cs typeface="Times New Roman" panose="02020603050405020304" pitchFamily="18" charset="0"/>
              </a:rPr>
              <a:t>:</a:t>
            </a:r>
            <a:r>
              <a:rPr lang="en-US" altLang="en-US" sz="4000" b="1">
                <a:latin typeface="Times New Roman" panose="02020603050405020304" pitchFamily="18"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It gives you the ability to </a:t>
            </a:r>
            <a:r>
              <a:rPr lang="en-US" altLang="en-US" sz="2800">
                <a:solidFill>
                  <a:srgbClr val="D60093"/>
                </a:solidFill>
                <a:latin typeface="Times New Roman" panose="02020603050405020304" pitchFamily="18" charset="0"/>
                <a:cs typeface="Times New Roman" panose="02020603050405020304" pitchFamily="18" charset="0"/>
              </a:rPr>
              <a:t>tick </a:t>
            </a:r>
            <a:br>
              <a:rPr lang="en-US" altLang="en-US" sz="2800">
                <a:solidFill>
                  <a:srgbClr val="D60093"/>
                </a:solidFill>
                <a:latin typeface="Times New Roman" panose="02020603050405020304" pitchFamily="18" charset="0"/>
                <a:cs typeface="Times New Roman" panose="02020603050405020304" pitchFamily="18" charset="0"/>
              </a:rPr>
            </a:br>
            <a:r>
              <a:rPr lang="en-US" altLang="en-US" sz="2800">
                <a:solidFill>
                  <a:srgbClr val="D60093"/>
                </a:solidFill>
                <a:latin typeface="Times New Roman" panose="02020603050405020304" pitchFamily="18" charset="0"/>
                <a:cs typeface="Times New Roman" panose="02020603050405020304" pitchFamily="18" charset="0"/>
              </a:rPr>
              <a:t>    off</a:t>
            </a:r>
            <a:r>
              <a:rPr lang="en-US" altLang="en-US" sz="2800">
                <a:latin typeface="Times New Roman" panose="02020603050405020304" pitchFamily="18" charset="0"/>
                <a:cs typeface="Times New Roman" panose="02020603050405020304" pitchFamily="18" charset="0"/>
              </a:rPr>
              <a:t> your accomplishments as you work. “</a:t>
            </a:r>
            <a:r>
              <a:rPr lang="en-US" altLang="en-US" sz="2800" i="1">
                <a:solidFill>
                  <a:srgbClr val="CC00FF"/>
                </a:solidFill>
                <a:latin typeface="Times New Roman" panose="02020603050405020304" pitchFamily="18" charset="0"/>
                <a:cs typeface="Times New Roman" panose="02020603050405020304" pitchFamily="18" charset="0"/>
              </a:rPr>
              <a:t>Well, we’re going </a:t>
            </a:r>
            <a:br>
              <a:rPr lang="en-US" altLang="en-US" sz="2800" i="1">
                <a:solidFill>
                  <a:srgbClr val="CC00FF"/>
                </a:solidFill>
                <a:latin typeface="Times New Roman" panose="02020603050405020304" pitchFamily="18" charset="0"/>
                <a:cs typeface="Times New Roman" panose="02020603050405020304" pitchFamily="18" charset="0"/>
              </a:rPr>
            </a:br>
            <a:r>
              <a:rPr lang="en-US" altLang="en-US" sz="2800" i="1">
                <a:solidFill>
                  <a:srgbClr val="CC00FF"/>
                </a:solidFill>
                <a:latin typeface="Times New Roman" panose="02020603050405020304" pitchFamily="18" charset="0"/>
                <a:cs typeface="Times New Roman" panose="02020603050405020304" pitchFamily="18" charset="0"/>
              </a:rPr>
              <a:t>    to do this, and this</a:t>
            </a:r>
            <a:r>
              <a:rPr lang="en-US" altLang="en-US" sz="2800">
                <a:latin typeface="Times New Roman" panose="02020603050405020304" pitchFamily="18" charset="0"/>
                <a:cs typeface="Times New Roman" panose="02020603050405020304" pitchFamily="18" charset="0"/>
              </a:rPr>
              <a:t> “. Sometimes we have to</a:t>
            </a:r>
            <a:r>
              <a:rPr lang="en-US" altLang="en-US" sz="2800">
                <a:solidFill>
                  <a:schemeClr val="accent1"/>
                </a:solidFill>
                <a:latin typeface="Times New Roman" panose="02020603050405020304" pitchFamily="18" charset="0"/>
                <a:cs typeface="Times New Roman" panose="02020603050405020304" pitchFamily="18" charset="0"/>
              </a:rPr>
              <a:t> learn new </a:t>
            </a:r>
            <a:br>
              <a:rPr lang="en-US" altLang="en-US" sz="2800">
                <a:solidFill>
                  <a:schemeClr val="accent1"/>
                </a:solidFill>
                <a:latin typeface="Times New Roman" panose="02020603050405020304" pitchFamily="18" charset="0"/>
                <a:cs typeface="Times New Roman" panose="02020603050405020304" pitchFamily="18" charset="0"/>
              </a:rPr>
            </a:br>
            <a:r>
              <a:rPr lang="en-US" altLang="en-US" sz="2800">
                <a:solidFill>
                  <a:schemeClr val="accent1"/>
                </a:solidFill>
                <a:latin typeface="Times New Roman" panose="02020603050405020304" pitchFamily="18" charset="0"/>
                <a:cs typeface="Times New Roman" panose="02020603050405020304" pitchFamily="18" charset="0"/>
              </a:rPr>
              <a:t>    system</a:t>
            </a:r>
            <a:r>
              <a:rPr lang="en-US" altLang="en-US" sz="2800">
                <a:solidFill>
                  <a:schemeClr val="accent2"/>
                </a:solidFill>
                <a:latin typeface="Times New Roman" panose="02020603050405020304" pitchFamily="18" charset="0"/>
                <a:cs typeface="Times New Roman" panose="02020603050405020304" pitchFamily="18" charset="0"/>
              </a:rPr>
              <a:t>, or </a:t>
            </a:r>
            <a:r>
              <a:rPr lang="en-US" altLang="en-US" sz="2800">
                <a:solidFill>
                  <a:schemeClr val="hlink"/>
                </a:solidFill>
                <a:latin typeface="Times New Roman" panose="02020603050405020304" pitchFamily="18" charset="0"/>
                <a:cs typeface="Times New Roman" panose="02020603050405020304" pitchFamily="18" charset="0"/>
              </a:rPr>
              <a:t>learn new format </a:t>
            </a:r>
            <a:r>
              <a:rPr lang="en-US" altLang="en-US" sz="2800">
                <a:latin typeface="Times New Roman" panose="02020603050405020304" pitchFamily="18" charset="0"/>
                <a:cs typeface="Times New Roman" panose="02020603050405020304" pitchFamily="18" charset="0"/>
              </a:rPr>
              <a:t>along the way</a:t>
            </a:r>
            <a:r>
              <a:rPr lang="en-US" altLang="en-US" sz="2800">
                <a:solidFill>
                  <a:schemeClr val="accent2"/>
                </a:solidFill>
                <a:latin typeface="Times New Roman" panose="02020603050405020304" pitchFamily="18" charset="0"/>
                <a:cs typeface="Times New Roman" panose="02020603050405020304" pitchFamily="18" charset="0"/>
              </a:rPr>
              <a:t>, or </a:t>
            </a:r>
            <a:r>
              <a:rPr lang="en-US" altLang="en-US" sz="2800">
                <a:solidFill>
                  <a:srgbClr val="D60093"/>
                </a:solidFill>
                <a:latin typeface="Times New Roman" panose="02020603050405020304" pitchFamily="18" charset="0"/>
                <a:cs typeface="Times New Roman" panose="02020603050405020304" pitchFamily="18" charset="0"/>
              </a:rPr>
              <a:t>bring </a:t>
            </a:r>
            <a:r>
              <a:rPr lang="en-US" altLang="en-US" sz="2800">
                <a:latin typeface="Times New Roman" panose="02020603050405020304" pitchFamily="18" charset="0"/>
                <a:cs typeface="Times New Roman" panose="02020603050405020304" pitchFamily="18" charset="0"/>
              </a:rPr>
              <a:t>on </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    new personnel. (table 6.1 for tasks corresponding to the </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    phases of document production from </a:t>
            </a:r>
            <a:r>
              <a:rPr lang="en-US" altLang="en-US" sz="2800">
                <a:solidFill>
                  <a:srgbClr val="D60093"/>
                </a:solidFill>
                <a:latin typeface="Times New Roman" panose="02020603050405020304" pitchFamily="18" charset="0"/>
                <a:cs typeface="Times New Roman" panose="02020603050405020304" pitchFamily="18" charset="0"/>
              </a:rPr>
              <a:t>user analysis</a:t>
            </a:r>
            <a:r>
              <a:rPr lang="en-US" altLang="en-US" sz="2800">
                <a:latin typeface="Times New Roman" panose="02020603050405020304" pitchFamily="18" charset="0"/>
                <a:cs typeface="Times New Roman" panose="02020603050405020304" pitchFamily="18" charset="0"/>
              </a:rPr>
              <a:t> to  </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    </a:t>
            </a:r>
            <a:r>
              <a:rPr lang="en-US" altLang="en-US" sz="2800">
                <a:latin typeface="Times New Roman" panose="02020603050405020304" pitchFamily="18" charset="0"/>
              </a:rPr>
              <a:t>conduct </a:t>
            </a:r>
            <a:r>
              <a:rPr lang="en-US" altLang="en-US" sz="2800">
                <a:solidFill>
                  <a:srgbClr val="FF9900"/>
                </a:solidFill>
                <a:latin typeface="Times New Roman" panose="02020603050405020304" pitchFamily="18" charset="0"/>
              </a:rPr>
              <a:t>a field evaluation</a:t>
            </a:r>
            <a:r>
              <a:rPr lang="en-US" altLang="en-US" sz="2800">
                <a:latin typeface="Times New Roman" panose="02020603050405020304" pitchFamily="18" charset="0"/>
              </a:rPr>
              <a:t>, some will be applied to your </a:t>
            </a:r>
            <a:br>
              <a:rPr lang="en-US" altLang="en-US" sz="2800">
                <a:latin typeface="Times New Roman" panose="02020603050405020304" pitchFamily="18" charset="0"/>
              </a:rPr>
            </a:br>
            <a:r>
              <a:rPr lang="en-US" altLang="en-US" sz="2800">
                <a:latin typeface="Times New Roman" panose="02020603050405020304" pitchFamily="18" charset="0"/>
              </a:rPr>
              <a:t>    project, some are not, you may need to add more)</a:t>
            </a:r>
            <a:br>
              <a:rPr lang="en-US" altLang="en-US" sz="2800">
                <a:latin typeface="Times New Roman" panose="02020603050405020304" pitchFamily="18" charset="0"/>
              </a:rPr>
            </a:br>
            <a:endParaRPr lang="en-US" altLang="en-US" sz="2800">
              <a:latin typeface="Times New Roman" panose="02020603050405020304" pitchFamily="18" charset="0"/>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1B487826-EEA5-9797-1E0F-60D3FB084E6F}"/>
              </a:ext>
            </a:extLst>
          </p:cNvPr>
          <p:cNvSpPr>
            <a:spLocks noGrp="1" noChangeArrowheads="1"/>
          </p:cNvSpPr>
          <p:nvPr>
            <p:ph type="title"/>
          </p:nvPr>
        </p:nvSpPr>
        <p:spPr>
          <a:xfrm>
            <a:off x="1524000" y="152400"/>
            <a:ext cx="9144000" cy="6705600"/>
          </a:xfrm>
        </p:spPr>
        <p:txBody>
          <a:bodyPr/>
          <a:lstStyle/>
          <a:p>
            <a:r>
              <a:rPr lang="en-US" altLang="en-US" sz="4000" b="1">
                <a:solidFill>
                  <a:srgbClr val="FF3300"/>
                </a:solidFill>
                <a:latin typeface="Times New Roman" panose="02020603050405020304" pitchFamily="18" charset="0"/>
              </a:rPr>
              <a:t>   </a:t>
            </a:r>
            <a:r>
              <a:rPr lang="en-US" altLang="en-US" sz="3200" b="1">
                <a:solidFill>
                  <a:schemeClr val="accent1"/>
                </a:solidFill>
                <a:latin typeface="Times New Roman" panose="02020603050405020304" pitchFamily="18" charset="0"/>
              </a:rPr>
              <a:t>2- perform the user analysis: </a:t>
            </a:r>
            <a:r>
              <a:rPr lang="en-US" altLang="en-US" sz="3200">
                <a:latin typeface="Times New Roman" panose="02020603050405020304" pitchFamily="18" charset="0"/>
              </a:rPr>
              <a:t>in chapter 5.</a:t>
            </a:r>
            <a:br>
              <a:rPr lang="en-US" altLang="en-US" sz="3200">
                <a:latin typeface="Times New Roman" panose="02020603050405020304" pitchFamily="18" charset="0"/>
              </a:rPr>
            </a:br>
            <a:br>
              <a:rPr lang="en-US" altLang="en-US" sz="3600">
                <a:latin typeface="Times New Roman" panose="02020603050405020304" pitchFamily="18" charset="0"/>
              </a:rPr>
            </a:br>
            <a:br>
              <a:rPr lang="en-US" altLang="en-US" sz="3600">
                <a:latin typeface="Times New Roman" panose="02020603050405020304" pitchFamily="18" charset="0"/>
              </a:rPr>
            </a:br>
            <a:r>
              <a:rPr lang="en-US" altLang="en-US" sz="3600">
                <a:latin typeface="Times New Roman" panose="02020603050405020304" pitchFamily="18" charset="0"/>
              </a:rPr>
              <a:t>    </a:t>
            </a:r>
            <a:r>
              <a:rPr lang="en-US" altLang="en-US" sz="3200" b="1">
                <a:solidFill>
                  <a:srgbClr val="FF3300"/>
                </a:solidFill>
                <a:latin typeface="Times New Roman" panose="02020603050405020304" pitchFamily="18" charset="0"/>
              </a:rPr>
              <a:t>3- Design the document</a:t>
            </a:r>
            <a:r>
              <a:rPr lang="en-US" altLang="en-US" sz="3200">
                <a:latin typeface="Times New Roman" panose="02020603050405020304" pitchFamily="18" charset="0"/>
              </a:rPr>
              <a:t>,</a:t>
            </a:r>
            <a:r>
              <a:rPr lang="en-US" altLang="en-US" sz="4000">
                <a:latin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rPr>
              <a:t>Keeping the user's needs in mind,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documents are outlined and designed. Choices are made on the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document forms (tutorial, procedures, and reference) as well as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which products will be used (training, guided tours, tips, etc.)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Throughout the process, changes will be made as you test your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documents with users and reviewers. For online </a:t>
            </a:r>
            <a:r>
              <a:rPr lang="en-US" altLang="en-US" sz="2400" b="1">
                <a:latin typeface="Times New Roman" panose="02020603050405020304" pitchFamily="18" charset="0"/>
                <a:cs typeface="Times New Roman" panose="02020603050405020304" pitchFamily="18" charset="0"/>
              </a:rPr>
              <a:t>documentation</a:t>
            </a:r>
            <a:r>
              <a:rPr lang="en-US" altLang="en-US" sz="2400">
                <a:latin typeface="Times New Roman" panose="02020603050405020304" pitchFamily="18" charset="0"/>
                <a:cs typeface="Times New Roman" panose="02020603050405020304" pitchFamily="18" charset="0"/>
              </a:rPr>
              <a:t>, a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list of keywords and glossary terms begins to be created, as well as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creating table of contents topics.</a:t>
            </a:r>
            <a:endParaRPr lang="en-US" altLang="en-US" sz="480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D081AF71-3E91-DA46-ADFE-EDDE36BD8C0D}"/>
              </a:ext>
            </a:extLst>
          </p:cNvPr>
          <p:cNvSpPr>
            <a:spLocks noGrp="1" noChangeArrowheads="1"/>
          </p:cNvSpPr>
          <p:nvPr>
            <p:ph type="title"/>
          </p:nvPr>
        </p:nvSpPr>
        <p:spPr>
          <a:xfrm>
            <a:off x="1524000" y="152400"/>
            <a:ext cx="9144000" cy="6705600"/>
          </a:xfrm>
        </p:spPr>
        <p:txBody>
          <a:bodyPr/>
          <a:lstStyle/>
          <a:p>
            <a:r>
              <a:rPr lang="en-US" altLang="en-US" sz="4000" b="1">
                <a:solidFill>
                  <a:schemeClr val="accent1"/>
                </a:solidFill>
                <a:latin typeface="Times New Roman" panose="02020603050405020304" pitchFamily="18" charset="0"/>
              </a:rPr>
              <a:t>    </a:t>
            </a:r>
            <a:r>
              <a:rPr lang="en-US" altLang="en-US" sz="3200" b="1">
                <a:solidFill>
                  <a:schemeClr val="accent1"/>
                </a:solidFill>
                <a:latin typeface="Times New Roman" panose="02020603050405020304" pitchFamily="18" charset="0"/>
              </a:rPr>
              <a:t>4- Write the project plan</a:t>
            </a:r>
            <a:r>
              <a:rPr lang="en-US" altLang="en-US" sz="4000">
                <a:latin typeface="Times New Roman" panose="02020603050405020304" pitchFamily="18" charset="0"/>
              </a:rPr>
              <a:t>, </a:t>
            </a:r>
            <a:r>
              <a:rPr lang="en-US" altLang="en-US" sz="2400">
                <a:latin typeface="Times New Roman" panose="02020603050405020304" pitchFamily="18" charset="0"/>
              </a:rPr>
              <a:t>the plan allows </a:t>
            </a:r>
            <a:br>
              <a:rPr lang="en-US" altLang="en-US" sz="2400">
                <a:latin typeface="Times New Roman" panose="02020603050405020304" pitchFamily="18" charset="0"/>
              </a:rPr>
            </a:br>
            <a:r>
              <a:rPr lang="en-US" altLang="en-US" sz="2400">
                <a:latin typeface="Times New Roman" panose="02020603050405020304" pitchFamily="18" charset="0"/>
              </a:rPr>
              <a:t>     you to specify the manuals and online help you identified during the </a:t>
            </a:r>
            <a:br>
              <a:rPr lang="en-US" altLang="en-US" sz="2400">
                <a:latin typeface="Times New Roman" panose="02020603050405020304" pitchFamily="18" charset="0"/>
              </a:rPr>
            </a:br>
            <a:r>
              <a:rPr lang="en-US" altLang="en-US" sz="2400">
                <a:latin typeface="Times New Roman" panose="02020603050405020304" pitchFamily="18" charset="0"/>
              </a:rPr>
              <a:t>    design phase. </a:t>
            </a:r>
            <a:r>
              <a:rPr lang="en-US" altLang="en-US" sz="2400" b="1">
                <a:latin typeface="Times New Roman" panose="02020603050405020304" pitchFamily="18" charset="0"/>
                <a:cs typeface="Times New Roman" panose="02020603050405020304" pitchFamily="18" charset="0"/>
              </a:rPr>
              <a:t>Documentation</a:t>
            </a:r>
            <a:r>
              <a:rPr lang="en-US" altLang="en-US" sz="2400">
                <a:latin typeface="Times New Roman" panose="02020603050405020304" pitchFamily="18" charset="0"/>
                <a:cs typeface="Times New Roman" panose="02020603050405020304" pitchFamily="18" charset="0"/>
              </a:rPr>
              <a:t> project includes two  parts:</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  </a:t>
            </a:r>
            <a:r>
              <a:rPr lang="en-US" altLang="en-US" sz="2400">
                <a:solidFill>
                  <a:schemeClr val="accent2"/>
                </a:solidFill>
                <a:latin typeface="Times New Roman" panose="02020603050405020304" pitchFamily="18" charset="0"/>
              </a:rPr>
              <a:t>The project plan</a:t>
            </a:r>
            <a:r>
              <a:rPr lang="en-US" altLang="en-US" sz="2400">
                <a:latin typeface="Times New Roman" panose="02020603050405020304" pitchFamily="18" charset="0"/>
              </a:rPr>
              <a:t>, you must describe the management aspects of your  </a:t>
            </a:r>
            <a:br>
              <a:rPr lang="en-US" altLang="en-US" sz="2400">
                <a:latin typeface="Times New Roman" panose="02020603050405020304" pitchFamily="18" charset="0"/>
              </a:rPr>
            </a:br>
            <a:r>
              <a:rPr lang="en-US" altLang="en-US" sz="2400">
                <a:latin typeface="Times New Roman" panose="02020603050405020304" pitchFamily="18" charset="0"/>
              </a:rPr>
              <a:t>        work: schedule of drafts and tests, people and hardware resources, </a:t>
            </a:r>
            <a:br>
              <a:rPr lang="en-US" altLang="en-US" sz="2400">
                <a:latin typeface="Times New Roman" panose="02020603050405020304" pitchFamily="18" charset="0"/>
              </a:rPr>
            </a:br>
            <a:r>
              <a:rPr lang="en-US" altLang="en-US" sz="2400">
                <a:latin typeface="Times New Roman" panose="02020603050405020304" pitchFamily="18" charset="0"/>
              </a:rPr>
              <a:t>        and time/page estimates. Review and test the plan before you going  </a:t>
            </a:r>
            <a:br>
              <a:rPr lang="en-US" altLang="en-US" sz="2400">
                <a:latin typeface="Times New Roman" panose="02020603050405020304" pitchFamily="18" charset="0"/>
              </a:rPr>
            </a:br>
            <a:r>
              <a:rPr lang="en-US" altLang="en-US" sz="2400">
                <a:latin typeface="Times New Roman" panose="02020603050405020304" pitchFamily="18" charset="0"/>
              </a:rPr>
              <a:t>        further.</a:t>
            </a:r>
            <a:br>
              <a:rPr lang="en-US" altLang="en-US" sz="2400">
                <a:latin typeface="Times New Roman" panose="02020603050405020304" pitchFamily="18" charset="0"/>
              </a:rPr>
            </a:br>
            <a:br>
              <a:rPr lang="en-US" altLang="en-US" sz="2400">
                <a:latin typeface="Times New Roman" panose="02020603050405020304" pitchFamily="18" charset="0"/>
              </a:rPr>
            </a:br>
            <a:r>
              <a:rPr lang="en-US" altLang="en-US" sz="2400">
                <a:latin typeface="Times New Roman" panose="02020603050405020304" pitchFamily="18" charset="0"/>
              </a:rPr>
              <a:t>    -  </a:t>
            </a:r>
            <a:r>
              <a:rPr lang="en-US" altLang="en-US" sz="2400">
                <a:solidFill>
                  <a:schemeClr val="accent2"/>
                </a:solidFill>
                <a:latin typeface="Times New Roman" panose="02020603050405020304" pitchFamily="18" charset="0"/>
                <a:cs typeface="Times New Roman" panose="02020603050405020304" pitchFamily="18" charset="0"/>
              </a:rPr>
              <a:t>The design plan</a:t>
            </a:r>
            <a:r>
              <a:rPr lang="en-US" altLang="en-US" sz="2400">
                <a:latin typeface="Times New Roman" panose="02020603050405020304" pitchFamily="18" charset="0"/>
                <a:cs typeface="Times New Roman" panose="02020603050405020304" pitchFamily="18" charset="0"/>
              </a:rPr>
              <a:t>, also known as the "content specifications,"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describes what the manuals will look like and what they will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contain. It should include (1) a description of the users and what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kinds of tasks they will want to complete, (2) a discussion of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documentation </a:t>
            </a:r>
            <a:r>
              <a:rPr lang="en-US" altLang="en-US" sz="2400">
                <a:latin typeface="Times New Roman" panose="02020603050405020304" pitchFamily="18" charset="0"/>
                <a:cs typeface="Times New Roman" panose="02020603050405020304" pitchFamily="18" charset="0"/>
              </a:rPr>
              <a:t>objectives, and (3) a description of the content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including outlines and the layout.</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12A1FFDE-72B6-98C7-E567-2A0AF5CCEF21}"/>
              </a:ext>
            </a:extLst>
          </p:cNvPr>
          <p:cNvSpPr>
            <a:spLocks noGrp="1" noChangeArrowheads="1"/>
          </p:cNvSpPr>
          <p:nvPr>
            <p:ph type="title"/>
          </p:nvPr>
        </p:nvSpPr>
        <p:spPr>
          <a:xfrm>
            <a:off x="1524000" y="152400"/>
            <a:ext cx="9144000" cy="6705600"/>
          </a:xfrm>
        </p:spPr>
        <p:txBody>
          <a:bodyPr/>
          <a:lstStyle/>
          <a:p>
            <a:r>
              <a:rPr lang="en-US" altLang="en-US" sz="3600" b="1">
                <a:solidFill>
                  <a:schemeClr val="accent1"/>
                </a:solidFill>
                <a:latin typeface="Times New Roman" panose="02020603050405020304" pitchFamily="18" charset="0"/>
              </a:rPr>
              <a:t>     </a:t>
            </a:r>
            <a:r>
              <a:rPr lang="en-US" altLang="en-US" sz="2800" b="1">
                <a:solidFill>
                  <a:schemeClr val="accent1"/>
                </a:solidFill>
                <a:latin typeface="Times New Roman" panose="02020603050405020304" pitchFamily="18" charset="0"/>
              </a:rPr>
              <a:t>5- Write the alpha draft.</a:t>
            </a:r>
            <a:r>
              <a:rPr lang="en-US" altLang="en-US" sz="3600">
                <a:latin typeface="Times New Roman" panose="02020603050405020304" pitchFamily="18" charset="0"/>
              </a:rPr>
              <a:t> </a:t>
            </a:r>
            <a:r>
              <a:rPr lang="en-US" altLang="en-US" sz="2400">
                <a:latin typeface="Times New Roman" panose="02020603050405020304" pitchFamily="18" charset="0"/>
              </a:rPr>
              <a:t>This is the first complete document, </a:t>
            </a:r>
            <a:br>
              <a:rPr lang="en-US" altLang="en-US" sz="2400">
                <a:latin typeface="Times New Roman" panose="02020603050405020304" pitchFamily="18" charset="0"/>
              </a:rPr>
            </a:br>
            <a:r>
              <a:rPr lang="en-US" altLang="en-US" sz="2400">
                <a:latin typeface="Times New Roman" panose="02020603050405020304" pitchFamily="18" charset="0"/>
              </a:rPr>
              <a:t>     include all material such as text, graphics, indexes, and other </a:t>
            </a:r>
            <a:br>
              <a:rPr lang="en-US" altLang="en-US" sz="2400">
                <a:latin typeface="Times New Roman" panose="02020603050405020304" pitchFamily="18" charset="0"/>
              </a:rPr>
            </a:br>
            <a:r>
              <a:rPr lang="en-US" altLang="en-US" sz="2400">
                <a:latin typeface="Times New Roman" panose="02020603050405020304" pitchFamily="18" charset="0"/>
              </a:rPr>
              <a:t>     associated materials. It should be tested, reviewed and edited-- all </a:t>
            </a:r>
            <a:br>
              <a:rPr lang="en-US" altLang="en-US" sz="2400">
                <a:latin typeface="Times New Roman" panose="02020603050405020304" pitchFamily="18" charset="0"/>
              </a:rPr>
            </a:br>
            <a:r>
              <a:rPr lang="en-US" altLang="en-US" sz="2400">
                <a:latin typeface="Times New Roman" panose="02020603050405020304" pitchFamily="18" charset="0"/>
              </a:rPr>
              <a:t>     according to the specification laid  out in the documentation plan.</a:t>
            </a:r>
            <a:br>
              <a:rPr lang="en-US" altLang="en-US" sz="2400">
                <a:latin typeface="Times New Roman" panose="02020603050405020304" pitchFamily="18" charset="0"/>
              </a:rPr>
            </a:br>
            <a:r>
              <a:rPr lang="en-US" altLang="en-US" sz="2000">
                <a:latin typeface="Times New Roman" panose="02020603050405020304" pitchFamily="18" charset="0"/>
              </a:rPr>
              <a:t>   </a:t>
            </a:r>
            <a:br>
              <a:rPr lang="en-US" altLang="en-US" sz="2000">
                <a:latin typeface="Times New Roman" panose="02020603050405020304" pitchFamily="18" charset="0"/>
              </a:rPr>
            </a:br>
            <a:r>
              <a:rPr lang="en-US" altLang="en-US" sz="2000">
                <a:latin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rPr>
              <a:t>In online help systems, the process involves writing content but also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"creating links and interconnected relationships among topics". A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special program called a help compiler, included with help authoring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programs, can test the help system to discover incomplete links,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missing cross-references and other types of errors.</a:t>
            </a:r>
            <a:br>
              <a:rPr lang="en-US" altLang="en-US" sz="2400">
                <a:latin typeface="Times New Roman" panose="02020603050405020304" pitchFamily="18" charset="0"/>
                <a:cs typeface="Times New Roman" panose="02020603050405020304" pitchFamily="18" charset="0"/>
              </a:rPr>
            </a:b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a:t>
            </a:r>
            <a:r>
              <a:rPr lang="en-US" altLang="en-US" sz="2800" b="1">
                <a:solidFill>
                  <a:srgbClr val="FF3300"/>
                </a:solidFill>
                <a:latin typeface="Times New Roman" panose="02020603050405020304" pitchFamily="18" charset="0"/>
              </a:rPr>
              <a:t>6- Conduct reviews and test</a:t>
            </a:r>
            <a:r>
              <a:rPr lang="en-US" altLang="en-US" sz="2800">
                <a:latin typeface="Times New Roman" panose="02020603050405020304" pitchFamily="18" charset="0"/>
              </a:rPr>
              <a:t>,</a:t>
            </a:r>
            <a:r>
              <a:rPr lang="en-US" altLang="en-US" sz="3600">
                <a:latin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rPr>
              <a:t>for alpha draft by manager, clients,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and users testing online help systems is usually done after the whole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system is completed because of the interconnectedness of all of the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parts. The content must be tested as well as insuring that all links and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pop-ups perform correctly.</a:t>
            </a:r>
            <a:endParaRPr lang="en-US" altLang="en-US" sz="400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Rectangle 3">
            <a:extLst>
              <a:ext uri="{FF2B5EF4-FFF2-40B4-BE49-F238E27FC236}">
                <a16:creationId xmlns:a16="http://schemas.microsoft.com/office/drawing/2014/main" id="{DFF306C1-AE9F-2E29-67E3-81FDCB329148}"/>
              </a:ext>
            </a:extLst>
          </p:cNvPr>
          <p:cNvSpPr>
            <a:spLocks noGrp="1" noChangeArrowheads="1"/>
          </p:cNvSpPr>
          <p:nvPr>
            <p:ph type="title"/>
          </p:nvPr>
        </p:nvSpPr>
        <p:spPr>
          <a:xfrm>
            <a:off x="1524000" y="0"/>
            <a:ext cx="9144000" cy="6858000"/>
          </a:xfrm>
        </p:spPr>
        <p:txBody>
          <a:bodyPr/>
          <a:lstStyle/>
          <a:p>
            <a:br>
              <a:rPr lang="en-US" altLang="en-US" sz="3600">
                <a:latin typeface="Times New Roman" panose="02020603050405020304" pitchFamily="18" charset="0"/>
                <a:cs typeface="Times New Roman" panose="02020603050405020304" pitchFamily="18" charset="0"/>
              </a:rPr>
            </a:br>
            <a:endParaRPr lang="en-US" altLang="en-US" sz="3600">
              <a:latin typeface="Times New Roman" panose="02020603050405020304" pitchFamily="18" charset="0"/>
              <a:cs typeface="Times New Roman" panose="02020603050405020304" pitchFamily="18" charset="0"/>
            </a:endParaRPr>
          </a:p>
        </p:txBody>
      </p:sp>
      <p:sp>
        <p:nvSpPr>
          <p:cNvPr id="13315" name="Rectangle 4">
            <a:extLst>
              <a:ext uri="{FF2B5EF4-FFF2-40B4-BE49-F238E27FC236}">
                <a16:creationId xmlns:a16="http://schemas.microsoft.com/office/drawing/2014/main" id="{C5E52D20-234E-74A5-52A3-27649AEE33AF}"/>
              </a:ext>
            </a:extLst>
          </p:cNvPr>
          <p:cNvSpPr>
            <a:spLocks noChangeArrowheads="1"/>
          </p:cNvSpPr>
          <p:nvPr/>
        </p:nvSpPr>
        <p:spPr bwMode="auto">
          <a:xfrm>
            <a:off x="1524000" y="1"/>
            <a:ext cx="9144000" cy="7109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ahoma" panose="020B0604030504040204" pitchFamily="34" charset="0"/>
              </a:defRPr>
            </a:lvl1pPr>
            <a:lvl2pPr marL="742950" indent="-285750">
              <a:spcBef>
                <a:spcPct val="20000"/>
              </a:spcBef>
              <a:buChar char="–"/>
              <a:defRPr kumimoji="1" sz="2800">
                <a:solidFill>
                  <a:schemeClr val="tx1"/>
                </a:solidFill>
                <a:latin typeface="Tahoma" panose="020B0604030504040204" pitchFamily="34" charset="0"/>
              </a:defRPr>
            </a:lvl2pPr>
            <a:lvl3pPr marL="1143000" indent="-228600">
              <a:spcBef>
                <a:spcPct val="20000"/>
              </a:spcBef>
              <a:buChar char="•"/>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har char="»"/>
              <a:defRPr kumimoji="1" sz="2000">
                <a:solidFill>
                  <a:schemeClr val="tx1"/>
                </a:solidFill>
                <a:latin typeface="Tahoma" panose="020B0604030504040204" pitchFamily="34" charset="0"/>
              </a:defRPr>
            </a:lvl5pPr>
            <a:lvl6pPr marL="25146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6pPr>
            <a:lvl7pPr marL="29718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7pPr>
            <a:lvl8pPr marL="34290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8pPr>
            <a:lvl9pPr marL="38862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9pPr>
          </a:lstStyle>
          <a:p>
            <a:pPr algn="l" rtl="0" eaLnBrk="0" fontAlgn="base" hangingPunct="0">
              <a:spcBef>
                <a:spcPct val="0"/>
              </a:spcBef>
              <a:spcAft>
                <a:spcPct val="0"/>
              </a:spcAft>
              <a:buNone/>
            </a:pPr>
            <a:r>
              <a:rPr lang="en-US" altLang="en-US" sz="3600" b="1">
                <a:solidFill>
                  <a:srgbClr val="FF3300"/>
                </a:solidFill>
                <a:latin typeface="Times New Roman" panose="02020603050405020304" pitchFamily="18" charset="0"/>
                <a:cs typeface="Times New Roman" panose="02020603050405020304" pitchFamily="18" charset="0"/>
              </a:rPr>
              <a:t>   </a:t>
            </a:r>
            <a:r>
              <a:rPr lang="en-US" altLang="en-US" b="1">
                <a:solidFill>
                  <a:srgbClr val="FF3300"/>
                </a:solidFill>
                <a:latin typeface="Times New Roman" panose="02020603050405020304" pitchFamily="18" charset="0"/>
                <a:cs typeface="Times New Roman" panose="02020603050405020304" pitchFamily="18" charset="0"/>
              </a:rPr>
              <a:t>7- Revise and edit</a:t>
            </a:r>
            <a:r>
              <a:rPr lang="en-US" altLang="en-US" sz="3600">
                <a:solidFill>
                  <a:srgbClr val="000000"/>
                </a:solidFill>
                <a:latin typeface="Times New Roman" panose="02020603050405020304" pitchFamily="18" charset="0"/>
                <a:cs typeface="Times New Roman" panose="02020603050405020304" pitchFamily="18" charset="0"/>
              </a:rPr>
              <a:t>, </a:t>
            </a:r>
            <a:r>
              <a:rPr lang="en-US" altLang="en-US" sz="2400">
                <a:solidFill>
                  <a:srgbClr val="000000"/>
                </a:solidFill>
                <a:latin typeface="Times New Roman" panose="02020603050405020304" pitchFamily="18" charset="0"/>
                <a:cs typeface="Times New Roman" panose="02020603050405020304" pitchFamily="18" charset="0"/>
              </a:rPr>
              <a:t>Information from feedback and reviews  </a:t>
            </a:r>
          </a:p>
          <a:p>
            <a:pPr algn="l" rtl="0" eaLnBrk="0" fontAlgn="base" hangingPunct="0">
              <a:spcBef>
                <a:spcPct val="0"/>
              </a:spcBef>
              <a:spcAft>
                <a:spcPct val="0"/>
              </a:spcAft>
              <a:buNone/>
            </a:pPr>
            <a:r>
              <a:rPr lang="en-US" altLang="en-US" sz="2400">
                <a:solidFill>
                  <a:srgbClr val="000000"/>
                </a:solidFill>
                <a:latin typeface="Times New Roman" panose="02020603050405020304" pitchFamily="18" charset="0"/>
                <a:cs typeface="Times New Roman" panose="02020603050405020304" pitchFamily="18" charset="0"/>
              </a:rPr>
              <a:t>    can be incorporated into the document. In addition, an editor can </a:t>
            </a:r>
          </a:p>
          <a:p>
            <a:pPr algn="l" rtl="0" eaLnBrk="0" fontAlgn="base" hangingPunct="0">
              <a:spcBef>
                <a:spcPct val="0"/>
              </a:spcBef>
              <a:spcAft>
                <a:spcPct val="0"/>
              </a:spcAft>
              <a:buNone/>
            </a:pPr>
            <a:r>
              <a:rPr lang="en-US" altLang="en-US" sz="2400">
                <a:solidFill>
                  <a:srgbClr val="000000"/>
                </a:solidFill>
                <a:latin typeface="Times New Roman" panose="02020603050405020304" pitchFamily="18" charset="0"/>
                <a:cs typeface="Times New Roman" panose="02020603050405020304" pitchFamily="18" charset="0"/>
              </a:rPr>
              <a:t>    verify the document for accuracy and organization</a:t>
            </a:r>
            <a:r>
              <a:rPr lang="en-US" altLang="en-US" sz="2400">
                <a:solidFill>
                  <a:srgbClr val="000000"/>
                </a:solidFill>
                <a:cs typeface="Times New Roman" panose="02020603050405020304" pitchFamily="18" charset="0"/>
              </a:rPr>
              <a:t> </a:t>
            </a:r>
            <a:br>
              <a:rPr lang="en-US" altLang="en-US" sz="3600">
                <a:solidFill>
                  <a:srgbClr val="000000"/>
                </a:solidFill>
                <a:latin typeface="Times New Roman" panose="02020603050405020304" pitchFamily="18" charset="0"/>
                <a:cs typeface="Times New Roman" panose="02020603050405020304" pitchFamily="18" charset="0"/>
              </a:rPr>
            </a:br>
            <a:endParaRPr lang="en-US" altLang="en-US" sz="3600">
              <a:solidFill>
                <a:srgbClr val="000000"/>
              </a:solidFill>
              <a:latin typeface="Times New Roman" panose="02020603050405020304" pitchFamily="18" charset="0"/>
              <a:cs typeface="Times New Roman" panose="02020603050405020304" pitchFamily="18" charset="0"/>
            </a:endParaRPr>
          </a:p>
          <a:p>
            <a:pPr algn="l" rtl="0" eaLnBrk="0" fontAlgn="base" hangingPunct="0">
              <a:spcBef>
                <a:spcPct val="0"/>
              </a:spcBef>
              <a:spcAft>
                <a:spcPct val="0"/>
              </a:spcAft>
              <a:buNone/>
            </a:pPr>
            <a:r>
              <a:rPr lang="en-US" altLang="en-US" sz="3600">
                <a:solidFill>
                  <a:srgbClr val="000000"/>
                </a:solidFill>
                <a:latin typeface="Times New Roman" panose="02020603050405020304" pitchFamily="18" charset="0"/>
                <a:cs typeface="Times New Roman" panose="02020603050405020304" pitchFamily="18" charset="0"/>
              </a:rPr>
              <a:t>   </a:t>
            </a:r>
            <a:r>
              <a:rPr lang="en-US" altLang="en-US" b="1">
                <a:solidFill>
                  <a:srgbClr val="FF0000"/>
                </a:solidFill>
                <a:latin typeface="Times New Roman" panose="02020603050405020304" pitchFamily="18" charset="0"/>
                <a:cs typeface="Times New Roman" panose="02020603050405020304" pitchFamily="18" charset="0"/>
              </a:rPr>
              <a:t>8- Write a final draft</a:t>
            </a:r>
            <a:r>
              <a:rPr lang="en-US" altLang="en-US" sz="3600">
                <a:solidFill>
                  <a:srgbClr val="000000"/>
                </a:solidFill>
                <a:latin typeface="Times New Roman" panose="02020603050405020304" pitchFamily="18" charset="0"/>
                <a:cs typeface="Times New Roman" panose="02020603050405020304" pitchFamily="18" charset="0"/>
              </a:rPr>
              <a:t>, </a:t>
            </a:r>
            <a:r>
              <a:rPr lang="en-US" altLang="en-US" sz="2400">
                <a:solidFill>
                  <a:srgbClr val="000000"/>
                </a:solidFill>
                <a:latin typeface="Times New Roman" panose="02020603050405020304" pitchFamily="18" charset="0"/>
                <a:cs typeface="Times New Roman" panose="02020603050405020304" pitchFamily="18" charset="0"/>
              </a:rPr>
              <a:t>activities done in the previous two </a:t>
            </a:r>
          </a:p>
          <a:p>
            <a:pPr algn="l" rtl="0" eaLnBrk="0" fontAlgn="base" hangingPunct="0">
              <a:spcBef>
                <a:spcPct val="0"/>
              </a:spcBef>
              <a:spcAft>
                <a:spcPct val="0"/>
              </a:spcAft>
              <a:buNone/>
            </a:pPr>
            <a:r>
              <a:rPr lang="en-US" altLang="en-US" sz="2400">
                <a:solidFill>
                  <a:srgbClr val="000000"/>
                </a:solidFill>
                <a:latin typeface="Times New Roman" panose="02020603050405020304" pitchFamily="18" charset="0"/>
                <a:cs typeface="Times New Roman" panose="02020603050405020304" pitchFamily="18" charset="0"/>
              </a:rPr>
              <a:t>   steps will help to greatly improve the document; the end result should </a:t>
            </a:r>
          </a:p>
          <a:p>
            <a:pPr algn="l" rtl="0" eaLnBrk="0" fontAlgn="base" hangingPunct="0">
              <a:spcBef>
                <a:spcPct val="0"/>
              </a:spcBef>
              <a:spcAft>
                <a:spcPct val="0"/>
              </a:spcAft>
              <a:buNone/>
            </a:pPr>
            <a:r>
              <a:rPr lang="en-US" altLang="en-US" sz="2400">
                <a:solidFill>
                  <a:srgbClr val="000000"/>
                </a:solidFill>
                <a:latin typeface="Times New Roman" panose="02020603050405020304" pitchFamily="18" charset="0"/>
                <a:cs typeface="Times New Roman" panose="02020603050405020304" pitchFamily="18" charset="0"/>
              </a:rPr>
              <a:t>   be a camera ready document or online help that is ready for distribution  </a:t>
            </a:r>
          </a:p>
          <a:p>
            <a:pPr algn="l" rtl="0" eaLnBrk="0" fontAlgn="base" hangingPunct="0">
              <a:spcBef>
                <a:spcPct val="0"/>
              </a:spcBef>
              <a:spcAft>
                <a:spcPct val="0"/>
              </a:spcAft>
              <a:buNone/>
            </a:pPr>
            <a:r>
              <a:rPr lang="en-US" altLang="en-US" sz="2400">
                <a:solidFill>
                  <a:srgbClr val="000000"/>
                </a:solidFill>
                <a:latin typeface="Times New Roman" panose="02020603050405020304" pitchFamily="18" charset="0"/>
                <a:cs typeface="Times New Roman" panose="02020603050405020304" pitchFamily="18" charset="0"/>
              </a:rPr>
              <a:t>   with the program.</a:t>
            </a:r>
            <a:endParaRPr lang="en-US" altLang="en-US" sz="3600">
              <a:solidFill>
                <a:srgbClr val="000000"/>
              </a:solidFill>
              <a:latin typeface="Times New Roman" panose="02020603050405020304" pitchFamily="18" charset="0"/>
              <a:cs typeface="Times New Roman" panose="02020603050405020304" pitchFamily="18" charset="0"/>
            </a:endParaRPr>
          </a:p>
          <a:p>
            <a:pPr algn="l" rtl="0" eaLnBrk="0" fontAlgn="base" hangingPunct="0">
              <a:spcBef>
                <a:spcPct val="0"/>
              </a:spcBef>
              <a:spcAft>
                <a:spcPct val="0"/>
              </a:spcAft>
              <a:buNone/>
            </a:pPr>
            <a:endParaRPr lang="en-US" altLang="en-US" sz="2400" b="1">
              <a:solidFill>
                <a:srgbClr val="FF0000"/>
              </a:solidFill>
              <a:cs typeface="Times New Roman" panose="02020603050405020304" pitchFamily="18" charset="0"/>
            </a:endParaRPr>
          </a:p>
          <a:p>
            <a:pPr algn="l" rtl="0" eaLnBrk="0" fontAlgn="base" hangingPunct="0">
              <a:spcBef>
                <a:spcPct val="0"/>
              </a:spcBef>
              <a:spcAft>
                <a:spcPct val="0"/>
              </a:spcAft>
              <a:buNone/>
            </a:pPr>
            <a:r>
              <a:rPr lang="en-US" altLang="en-US" sz="2400" b="1">
                <a:solidFill>
                  <a:srgbClr val="FF0000"/>
                </a:solidFill>
                <a:cs typeface="Times New Roman" panose="02020603050405020304" pitchFamily="18" charset="0"/>
              </a:rPr>
              <a:t>   9- Conduct a field evaluation</a:t>
            </a:r>
            <a:r>
              <a:rPr lang="en-US" altLang="en-US" sz="2400">
                <a:solidFill>
                  <a:srgbClr val="FF0000"/>
                </a:solidFill>
                <a:cs typeface="Times New Roman" panose="02020603050405020304" pitchFamily="18" charset="0"/>
              </a:rPr>
              <a:t>,</a:t>
            </a:r>
            <a:r>
              <a:rPr lang="en-US" altLang="en-US" sz="2400">
                <a:solidFill>
                  <a:srgbClr val="3333FF"/>
                </a:solidFill>
                <a:cs typeface="Times New Roman" panose="02020603050405020304" pitchFamily="18" charset="0"/>
              </a:rPr>
              <a:t> </a:t>
            </a:r>
            <a:r>
              <a:rPr lang="en-US" altLang="en-US" sz="2400">
                <a:solidFill>
                  <a:srgbClr val="000000"/>
                </a:solidFill>
                <a:latin typeface="Times New Roman" panose="02020603050405020304" pitchFamily="18" charset="0"/>
                <a:cs typeface="Times New Roman" panose="02020603050405020304" pitchFamily="18" charset="0"/>
              </a:rPr>
              <a:t>The field evaluation, done by </a:t>
            </a:r>
          </a:p>
          <a:p>
            <a:pPr algn="l" rtl="0" eaLnBrk="0" fontAlgn="base" hangingPunct="0">
              <a:spcBef>
                <a:spcPct val="0"/>
              </a:spcBef>
              <a:spcAft>
                <a:spcPct val="0"/>
              </a:spcAft>
              <a:buNone/>
            </a:pPr>
            <a:r>
              <a:rPr lang="en-US" altLang="en-US" sz="2400">
                <a:solidFill>
                  <a:srgbClr val="000000"/>
                </a:solidFill>
                <a:latin typeface="Times New Roman" panose="02020603050405020304" pitchFamily="18" charset="0"/>
                <a:cs typeface="Times New Roman" panose="02020603050405020304" pitchFamily="18" charset="0"/>
              </a:rPr>
              <a:t>   users and operators of the program, allows you to judge how well your </a:t>
            </a:r>
          </a:p>
          <a:p>
            <a:pPr algn="l" rtl="0" eaLnBrk="0" fontAlgn="base" hangingPunct="0">
              <a:spcBef>
                <a:spcPct val="0"/>
              </a:spcBef>
              <a:spcAft>
                <a:spcPct val="0"/>
              </a:spcAft>
              <a:buNone/>
            </a:pPr>
            <a:r>
              <a:rPr lang="en-US" altLang="en-US" sz="2400">
                <a:solidFill>
                  <a:srgbClr val="000000"/>
                </a:solidFill>
                <a:latin typeface="Times New Roman" panose="02020603050405020304" pitchFamily="18" charset="0"/>
                <a:cs typeface="Times New Roman" panose="02020603050405020304" pitchFamily="18" charset="0"/>
              </a:rPr>
              <a:t>   product fits the needs of the intended user. Information gathered will </a:t>
            </a:r>
          </a:p>
          <a:p>
            <a:pPr algn="l" rtl="0" eaLnBrk="0" fontAlgn="base" hangingPunct="0">
              <a:spcBef>
                <a:spcPct val="0"/>
              </a:spcBef>
              <a:spcAft>
                <a:spcPct val="0"/>
              </a:spcAft>
              <a:buNone/>
            </a:pPr>
            <a:r>
              <a:rPr lang="en-US" altLang="en-US" sz="2400">
                <a:solidFill>
                  <a:srgbClr val="000000"/>
                </a:solidFill>
                <a:latin typeface="Times New Roman" panose="02020603050405020304" pitchFamily="18" charset="0"/>
                <a:cs typeface="Times New Roman" panose="02020603050405020304" pitchFamily="18" charset="0"/>
              </a:rPr>
              <a:t>   provide input for the next project.</a:t>
            </a:r>
            <a:r>
              <a:rPr lang="en-US" altLang="en-US" sz="2400">
                <a:solidFill>
                  <a:srgbClr val="000000"/>
                </a:solidFill>
                <a:cs typeface="Times New Roman" panose="02020603050405020304" pitchFamily="18" charset="0"/>
              </a:rPr>
              <a:t> </a:t>
            </a:r>
            <a:br>
              <a:rPr lang="en-US" altLang="en-US" sz="3600">
                <a:solidFill>
                  <a:srgbClr val="000000"/>
                </a:solidFill>
                <a:latin typeface="Times New Roman" panose="02020603050405020304" pitchFamily="18" charset="0"/>
                <a:cs typeface="Times New Roman" panose="02020603050405020304" pitchFamily="18" charset="0"/>
              </a:rPr>
            </a:br>
            <a:endParaRPr lang="en-US" altLang="en-US" sz="3600">
              <a:solidFill>
                <a:srgbClr val="000000"/>
              </a:solidFill>
              <a:latin typeface="Times New Roman" panose="02020603050405020304" pitchFamily="18" charset="0"/>
              <a:cs typeface="Times New Roman" panose="02020603050405020304" pitchFamily="18" charset="0"/>
            </a:endParaRPr>
          </a:p>
          <a:p>
            <a:pPr algn="l" rtl="0" eaLnBrk="0" fontAlgn="base" hangingPunct="0">
              <a:spcBef>
                <a:spcPct val="0"/>
              </a:spcBef>
              <a:spcAft>
                <a:spcPct val="0"/>
              </a:spcAft>
              <a:buNone/>
            </a:pPr>
            <a:endParaRPr lang="en-US" altLang="en-US" sz="3600">
              <a:solidFill>
                <a:srgbClr val="000000"/>
              </a:solidFill>
              <a:latin typeface="Times New Roman" panose="02020603050405020304" pitchFamily="18" charset="0"/>
              <a:cs typeface="Times New Roman" panose="02020603050405020304" pitchFamily="18" charset="0"/>
            </a:endParaRPr>
          </a:p>
          <a:p>
            <a:pPr algn="l" rtl="0" eaLnBrk="0" fontAlgn="base" hangingPunct="0">
              <a:spcBef>
                <a:spcPct val="0"/>
              </a:spcBef>
              <a:spcAft>
                <a:spcPct val="0"/>
              </a:spcAft>
              <a:buNone/>
            </a:pPr>
            <a:endParaRPr lang="en-US" altLang="en-US" sz="360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283B138B-3367-DC78-85A2-24A8062AFEAE}"/>
              </a:ext>
            </a:extLst>
          </p:cNvPr>
          <p:cNvSpPr>
            <a:spLocks noGrp="1" noChangeArrowheads="1"/>
          </p:cNvSpPr>
          <p:nvPr>
            <p:ph type="title"/>
          </p:nvPr>
        </p:nvSpPr>
        <p:spPr>
          <a:xfrm>
            <a:off x="1524000" y="0"/>
            <a:ext cx="9144000" cy="6858000"/>
          </a:xfrm>
        </p:spPr>
        <p:txBody>
          <a:bodyPr/>
          <a:lstStyle/>
          <a:p>
            <a:br>
              <a:rPr lang="en-US" altLang="en-US" sz="4000" b="1">
                <a:solidFill>
                  <a:srgbClr val="FF3300"/>
                </a:solidFill>
                <a:latin typeface="Times New Roman" panose="02020603050405020304" pitchFamily="18" charset="0"/>
              </a:rPr>
            </a:br>
            <a:endParaRPr lang="en-US" altLang="en-US" sz="4000" b="1">
              <a:solidFill>
                <a:srgbClr val="FF3300"/>
              </a:solidFill>
              <a:latin typeface="Times New Roman" panose="02020603050405020304" pitchFamily="18" charset="0"/>
            </a:endParaRPr>
          </a:p>
        </p:txBody>
      </p:sp>
      <p:sp>
        <p:nvSpPr>
          <p:cNvPr id="14339" name="Rectangle 3">
            <a:extLst>
              <a:ext uri="{FF2B5EF4-FFF2-40B4-BE49-F238E27FC236}">
                <a16:creationId xmlns:a16="http://schemas.microsoft.com/office/drawing/2014/main" id="{755727A8-AE28-8EFE-CB1D-624B3D892B12}"/>
              </a:ext>
            </a:extLst>
          </p:cNvPr>
          <p:cNvSpPr>
            <a:spLocks noChangeArrowheads="1"/>
          </p:cNvSpPr>
          <p:nvPr/>
        </p:nvSpPr>
        <p:spPr bwMode="auto">
          <a:xfrm>
            <a:off x="1828800" y="551290"/>
            <a:ext cx="8534400" cy="5755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kumimoji="1" sz="3200">
                <a:solidFill>
                  <a:schemeClr val="tx1"/>
                </a:solidFill>
                <a:latin typeface="Tahoma" panose="020B0604030504040204" pitchFamily="34" charset="0"/>
              </a:defRPr>
            </a:lvl1pPr>
            <a:lvl2pPr marL="742950" indent="-285750">
              <a:spcBef>
                <a:spcPct val="20000"/>
              </a:spcBef>
              <a:buChar char="–"/>
              <a:defRPr kumimoji="1" sz="2800">
                <a:solidFill>
                  <a:schemeClr val="tx1"/>
                </a:solidFill>
                <a:latin typeface="Tahoma" panose="020B0604030504040204" pitchFamily="34" charset="0"/>
              </a:defRPr>
            </a:lvl2pPr>
            <a:lvl3pPr marL="1143000" indent="-228600">
              <a:spcBef>
                <a:spcPct val="20000"/>
              </a:spcBef>
              <a:buChar char="•"/>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har char="»"/>
              <a:defRPr kumimoji="1" sz="2000">
                <a:solidFill>
                  <a:schemeClr val="tx1"/>
                </a:solidFill>
                <a:latin typeface="Tahoma" panose="020B0604030504040204" pitchFamily="34" charset="0"/>
              </a:defRPr>
            </a:lvl5pPr>
            <a:lvl6pPr marL="25146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6pPr>
            <a:lvl7pPr marL="29718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7pPr>
            <a:lvl8pPr marL="34290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8pPr>
            <a:lvl9pPr marL="38862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9pPr>
          </a:lstStyle>
          <a:p>
            <a:pPr algn="ctr" rtl="0" eaLnBrk="0" fontAlgn="base" hangingPunct="0">
              <a:spcBef>
                <a:spcPct val="0"/>
              </a:spcBef>
              <a:spcAft>
                <a:spcPct val="0"/>
              </a:spcAft>
              <a:buNone/>
            </a:pPr>
            <a:r>
              <a:rPr kumimoji="0" lang="en-US" altLang="en-US" sz="2800" b="1">
                <a:solidFill>
                  <a:srgbClr val="3333FF"/>
                </a:solidFill>
                <a:latin typeface="Times New Roman" panose="02020603050405020304" pitchFamily="18" charset="0"/>
                <a:cs typeface="Times New Roman" panose="02020603050405020304" pitchFamily="18" charset="0"/>
              </a:rPr>
              <a:t>There are two main kinds of projects:</a:t>
            </a:r>
            <a:br>
              <a:rPr kumimoji="0" lang="en-US" altLang="en-US" sz="2800" b="1">
                <a:solidFill>
                  <a:srgbClr val="3333FF"/>
                </a:solidFill>
                <a:latin typeface="Times New Roman" panose="02020603050405020304" pitchFamily="18" charset="0"/>
                <a:cs typeface="Times New Roman" panose="02020603050405020304" pitchFamily="18" charset="0"/>
              </a:rPr>
            </a:br>
            <a:endParaRPr kumimoji="0" lang="en-US" altLang="en-US" sz="2800" b="1">
              <a:solidFill>
                <a:srgbClr val="3333FF"/>
              </a:solidFill>
              <a:latin typeface="Times New Roman" panose="02020603050405020304" pitchFamily="18" charset="0"/>
              <a:cs typeface="Times New Roman" panose="02020603050405020304" pitchFamily="18" charset="0"/>
            </a:endParaRPr>
          </a:p>
          <a:p>
            <a:pPr algn="l" rtl="0" eaLnBrk="0" fontAlgn="base" hangingPunct="0">
              <a:spcBef>
                <a:spcPct val="0"/>
              </a:spcBef>
              <a:spcAft>
                <a:spcPct val="0"/>
              </a:spcAft>
              <a:buNone/>
            </a:pPr>
            <a:r>
              <a:rPr kumimoji="0" lang="en-US" altLang="en-US" sz="2400">
                <a:solidFill>
                  <a:srgbClr val="3333FF"/>
                </a:solidFill>
                <a:latin typeface="Times New Roman" panose="02020603050405020304" pitchFamily="18" charset="0"/>
                <a:cs typeface="Times New Roman" panose="02020603050405020304" pitchFamily="18" charset="0"/>
              </a:rPr>
              <a:t>A </a:t>
            </a:r>
            <a:r>
              <a:rPr kumimoji="0" lang="en-US" altLang="en-US" sz="2400" i="1">
                <a:solidFill>
                  <a:srgbClr val="3333FF"/>
                </a:solidFill>
                <a:latin typeface="Times New Roman" panose="02020603050405020304" pitchFamily="18" charset="0"/>
                <a:cs typeface="Times New Roman" panose="02020603050405020304" pitchFamily="18" charset="0"/>
              </a:rPr>
              <a:t>stand alone project</a:t>
            </a:r>
            <a:r>
              <a:rPr kumimoji="0" lang="en-US" altLang="en-US" sz="2400">
                <a:solidFill>
                  <a:srgbClr val="000000"/>
                </a:solidFill>
                <a:latin typeface="Times New Roman" panose="02020603050405020304" pitchFamily="18" charset="0"/>
                <a:cs typeface="Times New Roman" panose="02020603050405020304" pitchFamily="18" charset="0"/>
              </a:rPr>
              <a:t> is one for which the writer is assigned or </a:t>
            </a:r>
          </a:p>
          <a:p>
            <a:pPr algn="l" rtl="0" eaLnBrk="0" fontAlgn="base" hangingPunct="0">
              <a:spcBef>
                <a:spcPct val="0"/>
              </a:spcBef>
              <a:spcAft>
                <a:spcPct val="0"/>
              </a:spcAft>
              <a:buNone/>
            </a:pPr>
            <a:r>
              <a:rPr kumimoji="0" lang="en-US" altLang="en-US" sz="2400">
                <a:solidFill>
                  <a:srgbClr val="000000"/>
                </a:solidFill>
                <a:latin typeface="Times New Roman" panose="02020603050405020304" pitchFamily="18" charset="0"/>
                <a:cs typeface="Times New Roman" panose="02020603050405020304" pitchFamily="18" charset="0"/>
              </a:rPr>
              <a:t>    contracted to develop </a:t>
            </a:r>
            <a:r>
              <a:rPr kumimoji="0" lang="en-US" altLang="en-US" sz="2400" b="1">
                <a:solidFill>
                  <a:srgbClr val="000000"/>
                </a:solidFill>
                <a:latin typeface="Times New Roman" panose="02020603050405020304" pitchFamily="18" charset="0"/>
                <a:cs typeface="Times New Roman" panose="02020603050405020304" pitchFamily="18" charset="0"/>
              </a:rPr>
              <a:t>documentation</a:t>
            </a:r>
            <a:r>
              <a:rPr kumimoji="0" lang="en-US" altLang="en-US" sz="2400">
                <a:solidFill>
                  <a:srgbClr val="000000"/>
                </a:solidFill>
                <a:latin typeface="Times New Roman" panose="02020603050405020304" pitchFamily="18" charset="0"/>
                <a:cs typeface="Times New Roman" panose="02020603050405020304" pitchFamily="18" charset="0"/>
              </a:rPr>
              <a:t> for a program that has </a:t>
            </a:r>
          </a:p>
          <a:p>
            <a:pPr algn="l" rtl="0" eaLnBrk="0" fontAlgn="base" hangingPunct="0">
              <a:spcBef>
                <a:spcPct val="0"/>
              </a:spcBef>
              <a:spcAft>
                <a:spcPct val="0"/>
              </a:spcAft>
              <a:buNone/>
            </a:pPr>
            <a:r>
              <a:rPr kumimoji="0" lang="en-US" altLang="en-US" sz="2400">
                <a:solidFill>
                  <a:srgbClr val="000000"/>
                </a:solidFill>
                <a:latin typeface="Times New Roman" panose="02020603050405020304" pitchFamily="18" charset="0"/>
                <a:cs typeface="Times New Roman" panose="02020603050405020304" pitchFamily="18" charset="0"/>
              </a:rPr>
              <a:t>    already been written. The writer can learn the entire program </a:t>
            </a:r>
          </a:p>
          <a:p>
            <a:pPr algn="l" rtl="0" eaLnBrk="0" fontAlgn="base" hangingPunct="0">
              <a:spcBef>
                <a:spcPct val="0"/>
              </a:spcBef>
              <a:spcAft>
                <a:spcPct val="0"/>
              </a:spcAft>
              <a:buNone/>
            </a:pPr>
            <a:r>
              <a:rPr kumimoji="0" lang="en-US" altLang="en-US" sz="2400">
                <a:solidFill>
                  <a:srgbClr val="000000"/>
                </a:solidFill>
                <a:latin typeface="Times New Roman" panose="02020603050405020304" pitchFamily="18" charset="0"/>
                <a:cs typeface="Times New Roman" panose="02020603050405020304" pitchFamily="18" charset="0"/>
              </a:rPr>
              <a:t>    before having to write about it. However, they have no input into </a:t>
            </a:r>
          </a:p>
          <a:p>
            <a:pPr algn="l" rtl="0" eaLnBrk="0" fontAlgn="base" hangingPunct="0">
              <a:spcBef>
                <a:spcPct val="0"/>
              </a:spcBef>
              <a:spcAft>
                <a:spcPct val="0"/>
              </a:spcAft>
              <a:buNone/>
            </a:pPr>
            <a:r>
              <a:rPr kumimoji="0" lang="en-US" altLang="en-US" sz="2400">
                <a:solidFill>
                  <a:srgbClr val="000000"/>
                </a:solidFill>
                <a:latin typeface="Times New Roman" panose="02020603050405020304" pitchFamily="18" charset="0"/>
                <a:cs typeface="Times New Roman" panose="02020603050405020304" pitchFamily="18" charset="0"/>
              </a:rPr>
              <a:t>    user analysis or the design of the project</a:t>
            </a:r>
          </a:p>
          <a:p>
            <a:pPr algn="ctr" rtl="0" eaLnBrk="0" fontAlgn="base" hangingPunct="0">
              <a:spcBef>
                <a:spcPct val="0"/>
              </a:spcBef>
              <a:spcAft>
                <a:spcPct val="0"/>
              </a:spcAft>
              <a:buNone/>
            </a:pPr>
            <a:endParaRPr kumimoji="0" lang="en-US" altLang="en-US" sz="2400">
              <a:solidFill>
                <a:srgbClr val="000000"/>
              </a:solidFill>
              <a:latin typeface="Times New Roman" panose="02020603050405020304" pitchFamily="18" charset="0"/>
              <a:cs typeface="Times New Roman" panose="02020603050405020304" pitchFamily="18" charset="0"/>
            </a:endParaRPr>
          </a:p>
          <a:p>
            <a:pPr algn="l" rtl="0" eaLnBrk="0" fontAlgn="base" hangingPunct="0">
              <a:spcBef>
                <a:spcPct val="0"/>
              </a:spcBef>
              <a:spcAft>
                <a:spcPct val="0"/>
              </a:spcAft>
              <a:buNone/>
            </a:pPr>
            <a:r>
              <a:rPr kumimoji="0" lang="en-US" altLang="en-US" sz="2400">
                <a:solidFill>
                  <a:srgbClr val="3333FF"/>
                </a:solidFill>
                <a:latin typeface="Times New Roman" panose="02020603050405020304" pitchFamily="18" charset="0"/>
                <a:cs typeface="Times New Roman" panose="02020603050405020304" pitchFamily="18" charset="0"/>
              </a:rPr>
              <a:t>A </a:t>
            </a:r>
            <a:r>
              <a:rPr kumimoji="0" lang="en-US" altLang="en-US" sz="2400" i="1">
                <a:solidFill>
                  <a:srgbClr val="3333FF"/>
                </a:solidFill>
                <a:latin typeface="Times New Roman" panose="02020603050405020304" pitchFamily="18" charset="0"/>
                <a:cs typeface="Times New Roman" panose="02020603050405020304" pitchFamily="18" charset="0"/>
              </a:rPr>
              <a:t>development project</a:t>
            </a:r>
            <a:r>
              <a:rPr kumimoji="0" lang="en-US" altLang="en-US" sz="2400">
                <a:solidFill>
                  <a:srgbClr val="000000"/>
                </a:solidFill>
                <a:latin typeface="Times New Roman" panose="02020603050405020304" pitchFamily="18" charset="0"/>
                <a:cs typeface="Times New Roman" panose="02020603050405020304" pitchFamily="18" charset="0"/>
              </a:rPr>
              <a:t> is more common in organizations that create </a:t>
            </a:r>
          </a:p>
          <a:p>
            <a:pPr algn="l" rtl="0" eaLnBrk="0" fontAlgn="base" hangingPunct="0">
              <a:spcBef>
                <a:spcPct val="0"/>
              </a:spcBef>
              <a:spcAft>
                <a:spcPct val="0"/>
              </a:spcAft>
              <a:buNone/>
            </a:pPr>
            <a:r>
              <a:rPr kumimoji="0" lang="en-US" altLang="en-US" sz="2400">
                <a:solidFill>
                  <a:srgbClr val="000000"/>
                </a:solidFill>
                <a:latin typeface="Times New Roman" panose="02020603050405020304" pitchFamily="18" charset="0"/>
                <a:cs typeface="Times New Roman" panose="02020603050405020304" pitchFamily="18" charset="0"/>
              </a:rPr>
              <a:t>    software as their main products. Processes are in place for </a:t>
            </a:r>
          </a:p>
          <a:p>
            <a:pPr algn="l" rtl="0" eaLnBrk="0" fontAlgn="base" hangingPunct="0">
              <a:spcBef>
                <a:spcPct val="0"/>
              </a:spcBef>
              <a:spcAft>
                <a:spcPct val="0"/>
              </a:spcAft>
              <a:buNone/>
            </a:pPr>
            <a:r>
              <a:rPr kumimoji="0" lang="en-US" altLang="en-US" sz="2400">
                <a:solidFill>
                  <a:srgbClr val="000000"/>
                </a:solidFill>
                <a:latin typeface="Times New Roman" panose="02020603050405020304" pitchFamily="18" charset="0"/>
                <a:cs typeface="Times New Roman" panose="02020603050405020304" pitchFamily="18" charset="0"/>
              </a:rPr>
              <a:t>    creating both software and </a:t>
            </a:r>
            <a:r>
              <a:rPr kumimoji="0" lang="en-US" altLang="en-US" sz="2400" b="1">
                <a:solidFill>
                  <a:srgbClr val="000000"/>
                </a:solidFill>
                <a:latin typeface="Times New Roman" panose="02020603050405020304" pitchFamily="18" charset="0"/>
                <a:cs typeface="Times New Roman" panose="02020603050405020304" pitchFamily="18" charset="0"/>
              </a:rPr>
              <a:t>documentation</a:t>
            </a:r>
            <a:r>
              <a:rPr kumimoji="0" lang="en-US" altLang="en-US" sz="2400">
                <a:solidFill>
                  <a:srgbClr val="000000"/>
                </a:solidFill>
                <a:latin typeface="Times New Roman" panose="02020603050405020304" pitchFamily="18" charset="0"/>
                <a:cs typeface="Times New Roman" panose="02020603050405020304" pitchFamily="18" charset="0"/>
              </a:rPr>
              <a:t> side by side. Writers </a:t>
            </a:r>
          </a:p>
          <a:p>
            <a:pPr algn="l" rtl="0" eaLnBrk="0" fontAlgn="base" hangingPunct="0">
              <a:spcBef>
                <a:spcPct val="0"/>
              </a:spcBef>
              <a:spcAft>
                <a:spcPct val="0"/>
              </a:spcAft>
              <a:buNone/>
            </a:pPr>
            <a:r>
              <a:rPr kumimoji="0" lang="en-US" altLang="en-US" sz="2400">
                <a:solidFill>
                  <a:srgbClr val="000000"/>
                </a:solidFill>
                <a:latin typeface="Times New Roman" panose="02020603050405020304" pitchFamily="18" charset="0"/>
                <a:cs typeface="Times New Roman" panose="02020603050405020304" pitchFamily="18" charset="0"/>
              </a:rPr>
              <a:t>    can be involved in the project from the beginning and can provide </a:t>
            </a:r>
          </a:p>
          <a:p>
            <a:pPr algn="l" rtl="0" eaLnBrk="0" fontAlgn="base" hangingPunct="0">
              <a:spcBef>
                <a:spcPct val="0"/>
              </a:spcBef>
              <a:spcAft>
                <a:spcPct val="0"/>
              </a:spcAft>
              <a:buNone/>
            </a:pPr>
            <a:r>
              <a:rPr kumimoji="0" lang="en-US" altLang="en-US" sz="2400">
                <a:solidFill>
                  <a:srgbClr val="000000"/>
                </a:solidFill>
                <a:latin typeface="Times New Roman" panose="02020603050405020304" pitchFamily="18" charset="0"/>
                <a:cs typeface="Times New Roman" panose="02020603050405020304" pitchFamily="18" charset="0"/>
              </a:rPr>
              <a:t>    input into the usability and interface of the project. The writing </a:t>
            </a:r>
          </a:p>
          <a:p>
            <a:pPr algn="l" rtl="0" eaLnBrk="0" fontAlgn="base" hangingPunct="0">
              <a:spcBef>
                <a:spcPct val="0"/>
              </a:spcBef>
              <a:spcAft>
                <a:spcPct val="0"/>
              </a:spcAft>
              <a:buNone/>
            </a:pPr>
            <a:r>
              <a:rPr kumimoji="0" lang="en-US" altLang="en-US" sz="2400">
                <a:solidFill>
                  <a:srgbClr val="000000"/>
                </a:solidFill>
                <a:latin typeface="Times New Roman" panose="02020603050405020304" pitchFamily="18" charset="0"/>
                <a:cs typeface="Times New Roman" panose="02020603050405020304" pitchFamily="18" charset="0"/>
              </a:rPr>
              <a:t>    usually parallels the design of the product</a:t>
            </a:r>
          </a:p>
          <a:p>
            <a:pPr algn="l" eaLnBrk="0" fontAlgn="base" hangingPunct="0">
              <a:spcBef>
                <a:spcPct val="0"/>
              </a:spcBef>
              <a:spcAft>
                <a:spcPct val="0"/>
              </a:spcAft>
            </a:pPr>
            <a:endParaRPr kumimoji="0" lang="en-US" altLang="en-US" sz="240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66B19EAB-1E98-F926-2B27-4E9F9BD45A13}"/>
              </a:ext>
            </a:extLst>
          </p:cNvPr>
          <p:cNvSpPr>
            <a:spLocks noGrp="1" noChangeArrowheads="1"/>
          </p:cNvSpPr>
          <p:nvPr>
            <p:ph type="title"/>
          </p:nvPr>
        </p:nvSpPr>
        <p:spPr>
          <a:xfrm>
            <a:off x="1524000" y="152400"/>
            <a:ext cx="9144000" cy="6705600"/>
          </a:xfrm>
        </p:spPr>
        <p:txBody>
          <a:bodyPr/>
          <a:lstStyle/>
          <a:p>
            <a:r>
              <a:rPr lang="en-US" altLang="en-US" sz="4000" b="1">
                <a:latin typeface="Times New Roman" panose="02020603050405020304" pitchFamily="18" charset="0"/>
              </a:rPr>
              <a:t>    Functions of the documentation plan:</a:t>
            </a:r>
            <a:br>
              <a:rPr lang="en-US" altLang="en-US" sz="4000" b="1">
                <a:latin typeface="Times New Roman" panose="02020603050405020304" pitchFamily="18" charset="0"/>
              </a:rPr>
            </a:br>
            <a:r>
              <a:rPr lang="en-US" altLang="en-US" sz="4000" b="1">
                <a:latin typeface="Times New Roman" panose="02020603050405020304" pitchFamily="18" charset="0"/>
              </a:rPr>
              <a:t>   </a:t>
            </a:r>
            <a:r>
              <a:rPr lang="en-US" altLang="en-US" sz="4000">
                <a:solidFill>
                  <a:srgbClr val="CC00FF"/>
                </a:solidFill>
                <a:latin typeface="Times New Roman" panose="02020603050405020304" pitchFamily="18" charset="0"/>
              </a:rPr>
              <a:t>- Managerial</a:t>
            </a:r>
            <a:r>
              <a:rPr lang="en-US" altLang="en-US" sz="4000">
                <a:latin typeface="Times New Roman" panose="02020603050405020304" pitchFamily="18" charset="0"/>
              </a:rPr>
              <a:t> </a:t>
            </a:r>
            <a:r>
              <a:rPr lang="en-US" altLang="en-US" sz="2800">
                <a:latin typeface="Times New Roman" panose="02020603050405020304" pitchFamily="18" charset="0"/>
              </a:rPr>
              <a:t>as schedule tasks and people, keep track </a:t>
            </a:r>
            <a:br>
              <a:rPr lang="en-US" altLang="en-US" sz="2800">
                <a:latin typeface="Times New Roman" panose="02020603050405020304" pitchFamily="18" charset="0"/>
              </a:rPr>
            </a:br>
            <a:r>
              <a:rPr lang="en-US" altLang="en-US" sz="2800">
                <a:latin typeface="Times New Roman" panose="02020603050405020304" pitchFamily="18" charset="0"/>
              </a:rPr>
              <a:t>    of documents, files, record and anticipate important </a:t>
            </a:r>
            <a:br>
              <a:rPr lang="en-US" altLang="en-US" sz="2800">
                <a:latin typeface="Times New Roman" panose="02020603050405020304" pitchFamily="18" charset="0"/>
              </a:rPr>
            </a:br>
            <a:r>
              <a:rPr lang="en-US" altLang="en-US" sz="2800">
                <a:latin typeface="Times New Roman" panose="02020603050405020304" pitchFamily="18" charset="0"/>
              </a:rPr>
              <a:t>    meeting, monitor progress and make concession when </a:t>
            </a:r>
            <a:br>
              <a:rPr lang="en-US" altLang="en-US" sz="2800">
                <a:latin typeface="Times New Roman" panose="02020603050405020304" pitchFamily="18" charset="0"/>
              </a:rPr>
            </a:br>
            <a:r>
              <a:rPr lang="en-US" altLang="en-US" sz="2800">
                <a:latin typeface="Times New Roman" panose="02020603050405020304" pitchFamily="18" charset="0"/>
              </a:rPr>
              <a:t>    necessary.</a:t>
            </a:r>
            <a:br>
              <a:rPr lang="en-US" altLang="en-US" sz="2800">
                <a:latin typeface="Times New Roman" panose="02020603050405020304" pitchFamily="18" charset="0"/>
              </a:rPr>
            </a:br>
            <a:br>
              <a:rPr lang="en-US" altLang="en-US" sz="2800">
                <a:latin typeface="Times New Roman" panose="02020603050405020304" pitchFamily="18" charset="0"/>
              </a:rPr>
            </a:br>
            <a:r>
              <a:rPr lang="en-US" altLang="en-US" sz="4000">
                <a:latin typeface="Times New Roman" panose="02020603050405020304" pitchFamily="18" charset="0"/>
              </a:rPr>
              <a:t>   </a:t>
            </a:r>
            <a:r>
              <a:rPr lang="en-US" altLang="en-US" sz="4000">
                <a:solidFill>
                  <a:srgbClr val="CC00FF"/>
                </a:solidFill>
                <a:latin typeface="Times New Roman" panose="02020603050405020304" pitchFamily="18" charset="0"/>
              </a:rPr>
              <a:t>- persuasive</a:t>
            </a:r>
            <a:r>
              <a:rPr lang="en-US" altLang="en-US" sz="4000">
                <a:latin typeface="Times New Roman" panose="02020603050405020304" pitchFamily="18" charset="0"/>
              </a:rPr>
              <a:t> </a:t>
            </a:r>
            <a:r>
              <a:rPr lang="en-US" altLang="en-US" sz="2800">
                <a:latin typeface="Times New Roman" panose="02020603050405020304" pitchFamily="18" charset="0"/>
              </a:rPr>
              <a:t>as present a sensible design, show </a:t>
            </a:r>
            <a:br>
              <a:rPr lang="en-US" altLang="en-US" sz="2800">
                <a:latin typeface="Times New Roman" panose="02020603050405020304" pitchFamily="18" charset="0"/>
              </a:rPr>
            </a:br>
            <a:r>
              <a:rPr lang="en-US" altLang="en-US" sz="2800">
                <a:latin typeface="Times New Roman" panose="02020603050405020304" pitchFamily="18" charset="0"/>
              </a:rPr>
              <a:t>  willingness to cooperate, indicate talents and capabilities  </a:t>
            </a:r>
            <a:br>
              <a:rPr lang="en-US" altLang="en-US" sz="2800">
                <a:latin typeface="Times New Roman" panose="02020603050405020304" pitchFamily="18" charset="0"/>
              </a:rPr>
            </a:br>
            <a:r>
              <a:rPr lang="en-US" altLang="en-US" sz="2800">
                <a:latin typeface="Times New Roman" panose="02020603050405020304" pitchFamily="18" charset="0"/>
              </a:rPr>
              <a:t>  convincingly, appear dependable.</a:t>
            </a:r>
            <a:endParaRPr lang="en-US" altLang="en-US" sz="4000" b="1">
              <a:latin typeface="Times New Roman" panose="02020603050405020304" pitchFamily="18" charset="0"/>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F351FF7E-6D86-8E9D-1EAC-8F5AE1060242}"/>
              </a:ext>
            </a:extLst>
          </p:cNvPr>
          <p:cNvSpPr>
            <a:spLocks noGrp="1" noChangeArrowheads="1"/>
          </p:cNvSpPr>
          <p:nvPr>
            <p:ph type="title"/>
          </p:nvPr>
        </p:nvSpPr>
        <p:spPr>
          <a:xfrm>
            <a:off x="1524000" y="0"/>
            <a:ext cx="9144000" cy="6858000"/>
          </a:xfrm>
        </p:spPr>
        <p:txBody>
          <a:bodyPr/>
          <a:lstStyle/>
          <a:p>
            <a:r>
              <a:rPr lang="en-US" altLang="en-US" b="1">
                <a:solidFill>
                  <a:srgbClr val="FF3300"/>
                </a:solidFill>
                <a:latin typeface="Times New Roman" panose="02020603050405020304" pitchFamily="18" charset="0"/>
                <a:cs typeface="Times New Roman" panose="02020603050405020304" pitchFamily="18" charset="0"/>
              </a:rPr>
              <a:t>    The documentation Process: </a:t>
            </a:r>
            <a:br>
              <a:rPr lang="en-US" altLang="en-US" b="1">
                <a:solidFill>
                  <a:srgbClr val="FF3300"/>
                </a:solidFill>
                <a:latin typeface="Times New Roman" panose="02020603050405020304" pitchFamily="18" charset="0"/>
                <a:cs typeface="Times New Roman" panose="02020603050405020304" pitchFamily="18" charset="0"/>
              </a:rPr>
            </a:br>
            <a:r>
              <a:rPr lang="en-US" altLang="en-US" b="1">
                <a:solidFill>
                  <a:srgbClr val="FF3300"/>
                </a:solidFill>
                <a:latin typeface="Times New Roman" panose="02020603050405020304" pitchFamily="18" charset="0"/>
                <a:cs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rPr>
              <a:t>The goal of the process is to</a:t>
            </a:r>
            <a:r>
              <a:rPr lang="en-US" altLang="en-US" sz="2400">
                <a:solidFill>
                  <a:srgbClr val="CC00FF"/>
                </a:solidFill>
                <a:latin typeface="Times New Roman" panose="02020603050405020304" pitchFamily="18" charset="0"/>
                <a:cs typeface="Times New Roman" panose="02020603050405020304" pitchFamily="18" charset="0"/>
              </a:rPr>
              <a:t> tailor</a:t>
            </a:r>
            <a:r>
              <a:rPr lang="en-US" altLang="en-US" sz="2400">
                <a:solidFill>
                  <a:srgbClr val="FF3300"/>
                </a:solidFill>
                <a:latin typeface="Times New Roman" panose="02020603050405020304" pitchFamily="18" charset="0"/>
                <a:cs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rPr>
              <a:t>the manual and the online help to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the</a:t>
            </a:r>
            <a:r>
              <a:rPr lang="en-US" altLang="en-US" sz="2400">
                <a:solidFill>
                  <a:schemeClr val="hlink"/>
                </a:solidFill>
                <a:latin typeface="Times New Roman" panose="02020603050405020304" pitchFamily="18" charset="0"/>
                <a:cs typeface="Times New Roman" panose="02020603050405020304" pitchFamily="18" charset="0"/>
              </a:rPr>
              <a:t> </a:t>
            </a:r>
            <a:r>
              <a:rPr lang="en-US" altLang="en-US" sz="2400">
                <a:solidFill>
                  <a:srgbClr val="CC00FF"/>
                </a:solidFill>
                <a:latin typeface="Times New Roman" panose="02020603050405020304" pitchFamily="18" charset="0"/>
                <a:cs typeface="Times New Roman" panose="02020603050405020304" pitchFamily="18" charset="0"/>
              </a:rPr>
              <a:t>user’s need</a:t>
            </a:r>
            <a:r>
              <a:rPr lang="en-US" altLang="en-US" sz="2400">
                <a:solidFill>
                  <a:srgbClr val="FF3300"/>
                </a:solidFill>
                <a:latin typeface="Times New Roman" panose="02020603050405020304" pitchFamily="18" charset="0"/>
                <a:cs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rPr>
              <a:t>with</a:t>
            </a:r>
            <a:r>
              <a:rPr lang="en-US" altLang="en-US" sz="2400">
                <a:solidFill>
                  <a:srgbClr val="FF3300"/>
                </a:solidFill>
                <a:latin typeface="Times New Roman" panose="02020603050405020304" pitchFamily="18" charset="0"/>
                <a:cs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rPr>
              <a:t>great precision. To achieve this goal you use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models to</a:t>
            </a:r>
            <a:r>
              <a:rPr lang="en-US" altLang="en-US" sz="2400">
                <a:solidFill>
                  <a:schemeClr val="bg1"/>
                </a:solidFill>
                <a:latin typeface="Times New Roman" panose="02020603050405020304" pitchFamily="18" charset="0"/>
                <a:cs typeface="Times New Roman" panose="02020603050405020304" pitchFamily="18" charset="0"/>
              </a:rPr>
              <a:t> see the </a:t>
            </a:r>
            <a:r>
              <a:rPr lang="en-US" altLang="en-US" sz="2400">
                <a:latin typeface="Times New Roman" panose="02020603050405020304" pitchFamily="18" charset="0"/>
                <a:cs typeface="Times New Roman" panose="02020603050405020304" pitchFamily="18" charset="0"/>
              </a:rPr>
              <a:t>interaction of variables</a:t>
            </a:r>
            <a:r>
              <a:rPr lang="en-US" altLang="en-US" sz="2400">
                <a:solidFill>
                  <a:schemeClr val="bg1"/>
                </a:solidFill>
                <a:latin typeface="Times New Roman" panose="02020603050405020304" pitchFamily="18" charset="0"/>
                <a:cs typeface="Times New Roman" panose="02020603050405020304" pitchFamily="18" charset="0"/>
              </a:rPr>
              <a:t> in the </a:t>
            </a:r>
            <a:r>
              <a:rPr lang="en-US" altLang="en-US" sz="2400">
                <a:latin typeface="Times New Roman" panose="02020603050405020304" pitchFamily="18" charset="0"/>
                <a:cs typeface="Times New Roman" panose="02020603050405020304" pitchFamily="18" charset="0"/>
              </a:rPr>
              <a:t>document design.</a:t>
            </a:r>
            <a:r>
              <a:rPr lang="en-US" altLang="en-US" sz="2400">
                <a:solidFill>
                  <a:schemeClr val="hlink"/>
                </a:solidFill>
                <a:latin typeface="Times New Roman" panose="02020603050405020304" pitchFamily="18" charset="0"/>
                <a:cs typeface="Times New Roman" panose="02020603050405020304" pitchFamily="18" charset="0"/>
              </a:rPr>
              <a:t> </a:t>
            </a:r>
            <a:r>
              <a:rPr lang="en-US" altLang="en-US" sz="2400">
                <a:solidFill>
                  <a:schemeClr val="bg1"/>
                </a:solidFill>
                <a:latin typeface="Times New Roman" panose="02020603050405020304" pitchFamily="18" charset="0"/>
                <a:cs typeface="Times New Roman" panose="02020603050405020304" pitchFamily="18" charset="0"/>
              </a:rPr>
              <a:t>The </a:t>
            </a:r>
            <a:br>
              <a:rPr lang="en-US" altLang="en-US" sz="2400">
                <a:solidFill>
                  <a:schemeClr val="bg1"/>
                </a:solidFill>
                <a:latin typeface="Times New Roman" panose="02020603050405020304" pitchFamily="18" charset="0"/>
                <a:cs typeface="Times New Roman" panose="02020603050405020304" pitchFamily="18" charset="0"/>
              </a:rPr>
            </a:br>
            <a:r>
              <a:rPr lang="en-US" altLang="en-US" sz="2400">
                <a:solidFill>
                  <a:schemeClr val="bg1"/>
                </a:solidFill>
                <a:latin typeface="Times New Roman" panose="02020603050405020304" pitchFamily="18" charset="0"/>
                <a:cs typeface="Times New Roman" panose="02020603050405020304" pitchFamily="18" charset="0"/>
              </a:rPr>
              <a:t>    </a:t>
            </a:r>
            <a:r>
              <a:rPr lang="en-US" altLang="en-US" sz="2400">
                <a:solidFill>
                  <a:schemeClr val="accent1"/>
                </a:solidFill>
                <a:latin typeface="Times New Roman" panose="02020603050405020304" pitchFamily="18" charset="0"/>
                <a:cs typeface="Times New Roman" panose="02020603050405020304" pitchFamily="18" charset="0"/>
              </a:rPr>
              <a:t>model of the system</a:t>
            </a:r>
            <a:r>
              <a:rPr lang="en-US" altLang="en-US" sz="2400">
                <a:solidFill>
                  <a:schemeClr val="bg1"/>
                </a:solidFill>
                <a:latin typeface="Times New Roman" panose="02020603050405020304" pitchFamily="18" charset="0"/>
                <a:cs typeface="Times New Roman" panose="02020603050405020304" pitchFamily="18" charset="0"/>
              </a:rPr>
              <a:t> (</a:t>
            </a:r>
            <a:r>
              <a:rPr lang="en-US" altLang="en-US" sz="2400">
                <a:solidFill>
                  <a:srgbClr val="CC00FF"/>
                </a:solidFill>
                <a:latin typeface="Times New Roman" panose="02020603050405020304" pitchFamily="18" charset="0"/>
                <a:cs typeface="Times New Roman" panose="02020603050405020304" pitchFamily="18" charset="0"/>
              </a:rPr>
              <a:t> task list</a:t>
            </a:r>
            <a:r>
              <a:rPr lang="en-US" altLang="en-US" sz="2400">
                <a:solidFill>
                  <a:schemeClr val="bg1"/>
                </a:solidFill>
                <a:latin typeface="Times New Roman" panose="02020603050405020304" pitchFamily="18" charset="0"/>
                <a:cs typeface="Times New Roman" panose="02020603050405020304" pitchFamily="18" charset="0"/>
              </a:rPr>
              <a:t>) and the </a:t>
            </a:r>
            <a:r>
              <a:rPr lang="en-US" altLang="en-US" sz="2400">
                <a:solidFill>
                  <a:schemeClr val="accent1"/>
                </a:solidFill>
                <a:latin typeface="Times New Roman" panose="02020603050405020304" pitchFamily="18" charset="0"/>
                <a:cs typeface="Times New Roman" panose="02020603050405020304" pitchFamily="18" charset="0"/>
              </a:rPr>
              <a:t>model of the user</a:t>
            </a:r>
            <a:r>
              <a:rPr lang="en-US" altLang="en-US" sz="2400">
                <a:solidFill>
                  <a:schemeClr val="bg1"/>
                </a:solidFill>
                <a:latin typeface="Times New Roman" panose="02020603050405020304" pitchFamily="18" charset="0"/>
                <a:cs typeface="Times New Roman" panose="02020603050405020304" pitchFamily="18" charset="0"/>
              </a:rPr>
              <a:t> (</a:t>
            </a:r>
            <a:r>
              <a:rPr lang="en-US" altLang="en-US" sz="2400">
                <a:solidFill>
                  <a:srgbClr val="CC00FF"/>
                </a:solidFill>
                <a:latin typeface="Times New Roman" panose="02020603050405020304" pitchFamily="18" charset="0"/>
                <a:cs typeface="Times New Roman" panose="02020603050405020304" pitchFamily="18" charset="0"/>
              </a:rPr>
              <a:t>user </a:t>
            </a:r>
            <a:br>
              <a:rPr lang="en-US" altLang="en-US" sz="2400">
                <a:solidFill>
                  <a:srgbClr val="CC00FF"/>
                </a:solidFill>
                <a:latin typeface="Times New Roman" panose="02020603050405020304" pitchFamily="18" charset="0"/>
                <a:cs typeface="Times New Roman" panose="02020603050405020304" pitchFamily="18" charset="0"/>
              </a:rPr>
            </a:br>
            <a:r>
              <a:rPr lang="en-US" altLang="en-US" sz="2400">
                <a:solidFill>
                  <a:srgbClr val="CC00FF"/>
                </a:solidFill>
                <a:latin typeface="Times New Roman" panose="02020603050405020304" pitchFamily="18" charset="0"/>
                <a:cs typeface="Times New Roman" panose="02020603050405020304" pitchFamily="18" charset="0"/>
              </a:rPr>
              <a:t>    analysis</a:t>
            </a:r>
            <a:r>
              <a:rPr lang="en-US" altLang="en-US" sz="2400">
                <a:solidFill>
                  <a:schemeClr val="bg1"/>
                </a:solidFill>
                <a:latin typeface="Times New Roman" panose="02020603050405020304" pitchFamily="18" charset="0"/>
                <a:cs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rPr>
              <a:t>combined to give you clear direction</a:t>
            </a:r>
            <a:r>
              <a:rPr lang="en-US" altLang="en-US" sz="2400">
                <a:solidFill>
                  <a:schemeClr val="bg1"/>
                </a:solidFill>
                <a:latin typeface="Times New Roman" panose="02020603050405020304" pitchFamily="18" charset="0"/>
                <a:cs typeface="Times New Roman" panose="02020603050405020304" pitchFamily="18" charset="0"/>
              </a:rPr>
              <a:t> in the </a:t>
            </a:r>
            <a:r>
              <a:rPr lang="en-US" altLang="en-US" sz="2400">
                <a:latin typeface="Times New Roman" panose="02020603050405020304" pitchFamily="18" charset="0"/>
                <a:cs typeface="Times New Roman" panose="02020603050405020304" pitchFamily="18" charset="0"/>
              </a:rPr>
              <a:t>design of the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document</a:t>
            </a:r>
            <a:r>
              <a:rPr lang="en-US" altLang="en-US" sz="2400">
                <a:solidFill>
                  <a:srgbClr val="FF9900"/>
                </a:solidFill>
                <a:latin typeface="Times New Roman" panose="02020603050405020304" pitchFamily="18" charset="0"/>
                <a:cs typeface="Times New Roman" panose="02020603050405020304" pitchFamily="18" charset="0"/>
              </a:rPr>
              <a:t>. </a:t>
            </a:r>
            <a:r>
              <a:rPr lang="en-US" altLang="en-US" sz="2400">
                <a:solidFill>
                  <a:schemeClr val="bg1"/>
                </a:solidFill>
                <a:latin typeface="Times New Roman" panose="02020603050405020304" pitchFamily="18" charset="0"/>
              </a:rPr>
              <a:t>This process follows </a:t>
            </a:r>
            <a:r>
              <a:rPr lang="en-US" altLang="en-US" sz="2400">
                <a:solidFill>
                  <a:srgbClr val="CC00FF"/>
                </a:solidFill>
                <a:latin typeface="Times New Roman" panose="02020603050405020304" pitchFamily="18" charset="0"/>
              </a:rPr>
              <a:t>nine phases,</a:t>
            </a:r>
            <a:r>
              <a:rPr lang="en-US" altLang="en-US" sz="2400">
                <a:solidFill>
                  <a:schemeClr val="bg1"/>
                </a:solidFill>
                <a:latin typeface="Times New Roman" panose="02020603050405020304" pitchFamily="18" charset="0"/>
              </a:rPr>
              <a:t> each </a:t>
            </a:r>
            <a:r>
              <a:rPr lang="en-US" altLang="en-US" sz="2400">
                <a:solidFill>
                  <a:srgbClr val="D60093"/>
                </a:solidFill>
                <a:latin typeface="Times New Roman" panose="02020603050405020304" pitchFamily="18" charset="0"/>
              </a:rPr>
              <a:t>building </a:t>
            </a:r>
            <a:r>
              <a:rPr lang="en-US" altLang="en-US" sz="2400">
                <a:latin typeface="Times New Roman" panose="02020603050405020304" pitchFamily="18" charset="0"/>
              </a:rPr>
              <a:t>on the </a:t>
            </a:r>
            <a:br>
              <a:rPr lang="en-US" altLang="en-US" sz="2400">
                <a:latin typeface="Times New Roman" panose="02020603050405020304" pitchFamily="18" charset="0"/>
              </a:rPr>
            </a:br>
            <a:r>
              <a:rPr lang="en-US" altLang="en-US" sz="2400">
                <a:latin typeface="Times New Roman" panose="02020603050405020304" pitchFamily="18" charset="0"/>
              </a:rPr>
              <a:t>    previous one</a:t>
            </a:r>
            <a:r>
              <a:rPr lang="en-US" altLang="en-US" sz="2400">
                <a:solidFill>
                  <a:schemeClr val="bg1"/>
                </a:solidFill>
                <a:latin typeface="Times New Roman" panose="02020603050405020304" pitchFamily="18" charset="0"/>
              </a:rPr>
              <a:t>, </a:t>
            </a:r>
            <a:r>
              <a:rPr lang="en-US" altLang="en-US" sz="2400">
                <a:latin typeface="Times New Roman" panose="02020603050405020304" pitchFamily="18" charset="0"/>
              </a:rPr>
              <a:t>and </a:t>
            </a:r>
            <a:r>
              <a:rPr lang="en-US" altLang="en-US" sz="2400">
                <a:solidFill>
                  <a:srgbClr val="CC00FF"/>
                </a:solidFill>
                <a:latin typeface="Times New Roman" panose="02020603050405020304" pitchFamily="18" charset="0"/>
              </a:rPr>
              <a:t>each implying </a:t>
            </a:r>
            <a:r>
              <a:rPr lang="en-US" altLang="en-US" sz="2400">
                <a:latin typeface="Times New Roman" panose="02020603050405020304" pitchFamily="18" charset="0"/>
              </a:rPr>
              <a:t>testing procedures and management </a:t>
            </a:r>
            <a:br>
              <a:rPr lang="en-US" altLang="en-US" sz="2400">
                <a:latin typeface="Times New Roman" panose="02020603050405020304" pitchFamily="18" charset="0"/>
              </a:rPr>
            </a:br>
            <a:r>
              <a:rPr lang="en-US" altLang="en-US" sz="2400">
                <a:latin typeface="Times New Roman" panose="02020603050405020304" pitchFamily="18" charset="0"/>
              </a:rPr>
              <a:t>    checkpoints.</a:t>
            </a:r>
            <a:br>
              <a:rPr lang="en-US" altLang="en-US" sz="2400">
                <a:latin typeface="Times New Roman" panose="02020603050405020304" pitchFamily="18" charset="0"/>
              </a:rPr>
            </a:br>
            <a:r>
              <a:rPr lang="en-US" altLang="en-US" sz="2400">
                <a:latin typeface="Times New Roman" panose="02020603050405020304" pitchFamily="18" charset="0"/>
              </a:rPr>
              <a:t>   All these </a:t>
            </a:r>
            <a:r>
              <a:rPr lang="en-US" altLang="en-US" sz="2400">
                <a:solidFill>
                  <a:schemeClr val="accent2"/>
                </a:solidFill>
                <a:latin typeface="Times New Roman" panose="02020603050405020304" pitchFamily="18" charset="0"/>
              </a:rPr>
              <a:t>steps and process </a:t>
            </a:r>
            <a:r>
              <a:rPr lang="en-US" altLang="en-US" sz="2400">
                <a:latin typeface="Times New Roman" panose="02020603050405020304" pitchFamily="18" charset="0"/>
              </a:rPr>
              <a:t>of creating the document goes around </a:t>
            </a:r>
            <a:br>
              <a:rPr lang="en-US" altLang="en-US" sz="2400">
                <a:latin typeface="Times New Roman" panose="02020603050405020304" pitchFamily="18" charset="0"/>
              </a:rPr>
            </a:br>
            <a:r>
              <a:rPr lang="en-US" altLang="en-US" sz="2400">
                <a:latin typeface="Times New Roman" panose="02020603050405020304" pitchFamily="18" charset="0"/>
              </a:rPr>
              <a:t>   workplace tasks you specify in the user analysis and user scenarios.</a:t>
            </a:r>
            <a:br>
              <a:rPr lang="en-US" altLang="en-US" sz="2400">
                <a:latin typeface="Times New Roman" panose="02020603050405020304" pitchFamily="18" charset="0"/>
              </a:rPr>
            </a:br>
            <a:r>
              <a:rPr lang="en-US" altLang="en-US" sz="2400">
                <a:latin typeface="Times New Roman" panose="02020603050405020304" pitchFamily="18" charset="0"/>
              </a:rPr>
              <a:t>   In software development there are three main methodologies in place:</a:t>
            </a:r>
            <a:br>
              <a:rPr lang="en-US" altLang="en-US" sz="2400">
                <a:solidFill>
                  <a:srgbClr val="FF9900"/>
                </a:solidFill>
                <a:latin typeface="Times New Roman" panose="02020603050405020304" pitchFamily="18" charset="0"/>
              </a:rPr>
            </a:br>
            <a:r>
              <a:rPr lang="en-US" altLang="en-US" sz="2400">
                <a:solidFill>
                  <a:srgbClr val="FF9900"/>
                </a:solidFill>
                <a:latin typeface="Times New Roman" panose="02020603050405020304" pitchFamily="18" charset="0"/>
              </a:rPr>
              <a:t>     </a:t>
            </a:r>
            <a:r>
              <a:rPr lang="en-US" altLang="en-US" sz="2400">
                <a:solidFill>
                  <a:schemeClr val="accent1"/>
                </a:solidFill>
                <a:latin typeface="Times New Roman" panose="02020603050405020304" pitchFamily="18" charset="0"/>
              </a:rPr>
              <a:t>1-The waterfall method.</a:t>
            </a:r>
            <a:br>
              <a:rPr lang="en-US" altLang="en-US" sz="2400">
                <a:solidFill>
                  <a:schemeClr val="accent1"/>
                </a:solidFill>
                <a:latin typeface="Times New Roman" panose="02020603050405020304" pitchFamily="18" charset="0"/>
              </a:rPr>
            </a:br>
            <a:r>
              <a:rPr lang="en-US" altLang="en-US" sz="2400">
                <a:solidFill>
                  <a:schemeClr val="accent1"/>
                </a:solidFill>
                <a:latin typeface="Times New Roman" panose="02020603050405020304" pitchFamily="18" charset="0"/>
              </a:rPr>
              <a:t>     2-The rapid development method -</a:t>
            </a:r>
            <a:r>
              <a:rPr lang="en-US" altLang="en-US" sz="2400">
                <a:latin typeface="Times New Roman" panose="02020603050405020304" pitchFamily="18" charset="0"/>
              </a:rPr>
              <a:t>prototyping.</a:t>
            </a:r>
            <a:br>
              <a:rPr lang="en-US" altLang="en-US" sz="2400">
                <a:latin typeface="Times New Roman" panose="02020603050405020304" pitchFamily="18" charset="0"/>
              </a:rPr>
            </a:br>
            <a:r>
              <a:rPr lang="en-US" altLang="en-US" sz="2400">
                <a:latin typeface="Times New Roman" panose="02020603050405020304" pitchFamily="18" charset="0"/>
              </a:rPr>
              <a:t>     </a:t>
            </a:r>
            <a:r>
              <a:rPr lang="en-US" altLang="en-US" sz="2400">
                <a:solidFill>
                  <a:schemeClr val="accent1"/>
                </a:solidFill>
                <a:latin typeface="Times New Roman" panose="02020603050405020304" pitchFamily="18" charset="0"/>
              </a:rPr>
              <a:t>3-The object modeling method.</a:t>
            </a: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A4954D63-8BDB-BB06-20F0-D3C4ACA022F6}"/>
              </a:ext>
            </a:extLst>
          </p:cNvPr>
          <p:cNvSpPr>
            <a:spLocks noGrp="1" noChangeArrowheads="1"/>
          </p:cNvSpPr>
          <p:nvPr>
            <p:ph type="title"/>
          </p:nvPr>
        </p:nvSpPr>
        <p:spPr>
          <a:xfrm>
            <a:off x="1524000" y="152400"/>
            <a:ext cx="9144000" cy="6705600"/>
          </a:xfrm>
        </p:spPr>
        <p:txBody>
          <a:bodyPr/>
          <a:lstStyle/>
          <a:p>
            <a:br>
              <a:rPr lang="en-US" altLang="en-US" b="1">
                <a:solidFill>
                  <a:srgbClr val="3333CC"/>
                </a:solidFill>
                <a:latin typeface="Times New Roman" panose="02020603050405020304" pitchFamily="18" charset="0"/>
                <a:cs typeface="Times New Roman" panose="02020603050405020304" pitchFamily="18" charset="0"/>
              </a:rPr>
            </a:br>
            <a:br>
              <a:rPr lang="en-US" altLang="en-US" b="1">
                <a:solidFill>
                  <a:srgbClr val="3333CC"/>
                </a:solidFill>
                <a:latin typeface="Times New Roman" panose="02020603050405020304" pitchFamily="18" charset="0"/>
                <a:cs typeface="Times New Roman" panose="02020603050405020304" pitchFamily="18" charset="0"/>
              </a:rPr>
            </a:br>
            <a:r>
              <a:rPr lang="en-US" altLang="en-US" b="1">
                <a:solidFill>
                  <a:srgbClr val="3333CC"/>
                </a:solidFill>
                <a:latin typeface="Times New Roman" panose="02020603050405020304" pitchFamily="18" charset="0"/>
                <a:cs typeface="Times New Roman" panose="02020603050405020304" pitchFamily="18" charset="0"/>
              </a:rPr>
              <a:t>  Documentation Plan</a:t>
            </a:r>
            <a:r>
              <a:rPr lang="en-US" altLang="en-US" sz="3600" b="1">
                <a:latin typeface="Times New Roman" panose="02020603050405020304" pitchFamily="18" charset="0"/>
                <a:cs typeface="Times New Roman" panose="02020603050405020304" pitchFamily="18" charset="0"/>
              </a:rPr>
              <a:t> is a </a:t>
            </a:r>
            <a:r>
              <a:rPr lang="en-US" altLang="en-US" sz="3600" b="1">
                <a:solidFill>
                  <a:srgbClr val="FF3300"/>
                </a:solidFill>
                <a:latin typeface="Times New Roman" panose="02020603050405020304" pitchFamily="18" charset="0"/>
                <a:cs typeface="Times New Roman" panose="02020603050405020304" pitchFamily="18" charset="0"/>
              </a:rPr>
              <a:t>written  </a:t>
            </a:r>
            <a:br>
              <a:rPr lang="en-US" altLang="en-US" sz="3600" b="1">
                <a:solidFill>
                  <a:srgbClr val="FF3300"/>
                </a:solidFill>
                <a:latin typeface="Times New Roman" panose="02020603050405020304" pitchFamily="18" charset="0"/>
                <a:cs typeface="Times New Roman" panose="02020603050405020304" pitchFamily="18" charset="0"/>
              </a:rPr>
            </a:br>
            <a:r>
              <a:rPr lang="en-US" altLang="en-US" sz="3600" b="1">
                <a:solidFill>
                  <a:srgbClr val="FF3300"/>
                </a:solidFill>
                <a:latin typeface="Times New Roman" panose="02020603050405020304" pitchFamily="18" charset="0"/>
                <a:cs typeface="Times New Roman" panose="02020603050405020304" pitchFamily="18" charset="0"/>
              </a:rPr>
              <a:t>  document</a:t>
            </a:r>
            <a:r>
              <a:rPr lang="en-US" altLang="en-US" sz="3600" b="1">
                <a:latin typeface="Times New Roman" panose="02020603050405020304" pitchFamily="18" charset="0"/>
                <a:cs typeface="Times New Roman" panose="02020603050405020304" pitchFamily="18" charset="0"/>
              </a:rPr>
              <a:t> describing a </a:t>
            </a:r>
            <a:r>
              <a:rPr lang="en-US" altLang="en-US" sz="3600" b="1">
                <a:solidFill>
                  <a:schemeClr val="accent1"/>
                </a:solidFill>
                <a:latin typeface="Times New Roman" panose="02020603050405020304" pitchFamily="18" charset="0"/>
                <a:cs typeface="Times New Roman" panose="02020603050405020304" pitchFamily="18" charset="0"/>
              </a:rPr>
              <a:t>manual</a:t>
            </a:r>
            <a:r>
              <a:rPr lang="en-US" altLang="en-US" sz="3600" b="1">
                <a:latin typeface="Times New Roman" panose="02020603050405020304" pitchFamily="18" charset="0"/>
                <a:cs typeface="Times New Roman" panose="02020603050405020304" pitchFamily="18" charset="0"/>
              </a:rPr>
              <a:t> or </a:t>
            </a:r>
            <a:r>
              <a:rPr lang="en-US" altLang="en-US" sz="3600" b="1">
                <a:solidFill>
                  <a:schemeClr val="accent2"/>
                </a:solidFill>
                <a:latin typeface="Times New Roman" panose="02020603050405020304" pitchFamily="18" charset="0"/>
                <a:cs typeface="Times New Roman" panose="02020603050405020304" pitchFamily="18" charset="0"/>
              </a:rPr>
              <a:t>help </a:t>
            </a:r>
            <a:br>
              <a:rPr lang="en-US" altLang="en-US" sz="3600" b="1">
                <a:solidFill>
                  <a:schemeClr val="accent2"/>
                </a:solidFill>
                <a:latin typeface="Times New Roman" panose="02020603050405020304" pitchFamily="18" charset="0"/>
                <a:cs typeface="Times New Roman" panose="02020603050405020304" pitchFamily="18" charset="0"/>
              </a:rPr>
            </a:br>
            <a:r>
              <a:rPr lang="en-US" altLang="en-US" sz="3600" b="1">
                <a:solidFill>
                  <a:schemeClr val="accent2"/>
                </a:solidFill>
                <a:latin typeface="Times New Roman" panose="02020603050405020304" pitchFamily="18" charset="0"/>
                <a:cs typeface="Times New Roman" panose="02020603050405020304" pitchFamily="18" charset="0"/>
              </a:rPr>
              <a:t>  system</a:t>
            </a:r>
            <a:r>
              <a:rPr lang="en-US" altLang="en-US" sz="3600" b="1">
                <a:latin typeface="Times New Roman" panose="02020603050405020304" pitchFamily="18" charset="0"/>
                <a:cs typeface="Times New Roman" panose="02020603050405020304" pitchFamily="18" charset="0"/>
              </a:rPr>
              <a:t> for a software program containing </a:t>
            </a:r>
            <a:br>
              <a:rPr lang="en-US" altLang="en-US" sz="3600" b="1">
                <a:latin typeface="Times New Roman" panose="02020603050405020304" pitchFamily="18" charset="0"/>
                <a:cs typeface="Times New Roman" panose="02020603050405020304" pitchFamily="18" charset="0"/>
              </a:rPr>
            </a:br>
            <a:r>
              <a:rPr lang="en-US" altLang="en-US" sz="3600" b="1">
                <a:latin typeface="Times New Roman" panose="02020603050405020304" pitchFamily="18" charset="0"/>
                <a:cs typeface="Times New Roman" panose="02020603050405020304" pitchFamily="18" charset="0"/>
              </a:rPr>
              <a:t>  </a:t>
            </a:r>
            <a:r>
              <a:rPr lang="en-US" altLang="en-US" sz="3600" b="1">
                <a:solidFill>
                  <a:srgbClr val="9900CC"/>
                </a:solidFill>
                <a:latin typeface="Times New Roman" panose="02020603050405020304" pitchFamily="18" charset="0"/>
                <a:cs typeface="Times New Roman" panose="02020603050405020304" pitchFamily="18" charset="0"/>
              </a:rPr>
              <a:t>specifications</a:t>
            </a:r>
            <a:r>
              <a:rPr lang="en-US" altLang="en-US" sz="3600" b="1">
                <a:latin typeface="Times New Roman" panose="02020603050405020304" pitchFamily="18" charset="0"/>
                <a:cs typeface="Times New Roman" panose="02020603050405020304" pitchFamily="18" charset="0"/>
              </a:rPr>
              <a:t> for the document and a </a:t>
            </a:r>
            <a:r>
              <a:rPr lang="en-US" altLang="en-US" sz="3600" b="1">
                <a:solidFill>
                  <a:srgbClr val="9900CC"/>
                </a:solidFill>
                <a:latin typeface="Times New Roman" panose="02020603050405020304" pitchFamily="18" charset="0"/>
                <a:cs typeface="Times New Roman" panose="02020603050405020304" pitchFamily="18" charset="0"/>
              </a:rPr>
              <a:t>plan</a:t>
            </a:r>
            <a:r>
              <a:rPr lang="en-US" altLang="en-US" sz="3600" b="1">
                <a:solidFill>
                  <a:srgbClr val="D60093"/>
                </a:solidFill>
                <a:latin typeface="Times New Roman" panose="02020603050405020304" pitchFamily="18" charset="0"/>
                <a:cs typeface="Times New Roman" panose="02020603050405020304" pitchFamily="18" charset="0"/>
              </a:rPr>
              <a:t> </a:t>
            </a:r>
            <a:br>
              <a:rPr lang="en-US" altLang="en-US" sz="3600" b="1">
                <a:solidFill>
                  <a:srgbClr val="D60093"/>
                </a:solidFill>
                <a:latin typeface="Times New Roman" panose="02020603050405020304" pitchFamily="18" charset="0"/>
                <a:cs typeface="Times New Roman" panose="02020603050405020304" pitchFamily="18" charset="0"/>
              </a:rPr>
            </a:br>
            <a:r>
              <a:rPr lang="en-US" altLang="en-US" sz="3600" b="1">
                <a:solidFill>
                  <a:srgbClr val="D60093"/>
                </a:solidFill>
                <a:latin typeface="Times New Roman" panose="02020603050405020304" pitchFamily="18" charset="0"/>
                <a:cs typeface="Times New Roman" panose="02020603050405020304" pitchFamily="18" charset="0"/>
              </a:rPr>
              <a:t>  </a:t>
            </a:r>
            <a:r>
              <a:rPr lang="en-US" altLang="en-US" sz="3600" b="1">
                <a:latin typeface="Times New Roman" panose="02020603050405020304" pitchFamily="18" charset="0"/>
                <a:cs typeface="Times New Roman" panose="02020603050405020304" pitchFamily="18" charset="0"/>
              </a:rPr>
              <a:t>for creating it</a:t>
            </a:r>
            <a:r>
              <a:rPr lang="en-US" altLang="en-US" sz="3600">
                <a:latin typeface="Times New Roman" panose="02020603050405020304" pitchFamily="18" charset="0"/>
                <a:cs typeface="Times New Roman" panose="02020603050405020304" pitchFamily="18" charset="0"/>
              </a:rPr>
              <a:t>.</a:t>
            </a: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FE6B94CF-B411-B6BE-87EF-7BBE7E5314D1}"/>
              </a:ext>
            </a:extLst>
          </p:cNvPr>
          <p:cNvSpPr>
            <a:spLocks noGrp="1" noChangeArrowheads="1"/>
          </p:cNvSpPr>
          <p:nvPr>
            <p:ph type="title"/>
          </p:nvPr>
        </p:nvSpPr>
        <p:spPr>
          <a:xfrm>
            <a:off x="1828800" y="152400"/>
            <a:ext cx="8839200" cy="6400800"/>
          </a:xfrm>
        </p:spPr>
        <p:txBody>
          <a:bodyPr/>
          <a:lstStyle/>
          <a:p>
            <a:r>
              <a:rPr lang="en-US" altLang="en-US" sz="2800">
                <a:solidFill>
                  <a:schemeClr val="accent1"/>
                </a:solidFill>
              </a:rPr>
              <a:t>The </a:t>
            </a:r>
            <a:r>
              <a:rPr lang="en-US" altLang="en-US" sz="2800" b="1">
                <a:solidFill>
                  <a:schemeClr val="accent1"/>
                </a:solidFill>
              </a:rPr>
              <a:t>documentation</a:t>
            </a:r>
            <a:r>
              <a:rPr lang="en-US" altLang="en-US" sz="2800">
                <a:solidFill>
                  <a:schemeClr val="accent1"/>
                </a:solidFill>
              </a:rPr>
              <a:t> </a:t>
            </a:r>
            <a:r>
              <a:rPr lang="en-US" altLang="en-US" sz="2800" b="1">
                <a:solidFill>
                  <a:schemeClr val="accent1"/>
                </a:solidFill>
              </a:rPr>
              <a:t>plan</a:t>
            </a:r>
            <a:r>
              <a:rPr lang="en-US" altLang="en-US" sz="2800">
                <a:solidFill>
                  <a:schemeClr val="accent1"/>
                </a:solidFill>
              </a:rPr>
              <a:t> provides</a:t>
            </a:r>
            <a:r>
              <a:rPr lang="en-US" altLang="en-US" sz="4000"/>
              <a:t> </a:t>
            </a:r>
            <a:r>
              <a:rPr lang="en-US" altLang="en-US" sz="2000"/>
              <a:t>guidelines and directions for the technical writers as they create user-centered </a:t>
            </a:r>
            <a:r>
              <a:rPr lang="en-US" altLang="en-US" sz="2000" b="1"/>
              <a:t>documentation</a:t>
            </a:r>
            <a:r>
              <a:rPr lang="en-US" altLang="en-US" sz="2000"/>
              <a:t>.</a:t>
            </a:r>
            <a:br>
              <a:rPr lang="en-US" altLang="en-US" sz="2000" b="1"/>
            </a:br>
            <a:r>
              <a:rPr lang="en-US" altLang="en-US" sz="2000" b="1"/>
              <a:t>Here are some basics to writing a documentation plan.</a:t>
            </a:r>
            <a:br>
              <a:rPr lang="en-US" altLang="en-US" sz="2000" b="1"/>
            </a:br>
            <a:r>
              <a:rPr lang="en-US" altLang="en-US" sz="2000" b="1">
                <a:solidFill>
                  <a:srgbClr val="006666"/>
                </a:solidFill>
              </a:rPr>
              <a:t>1- Overview of the Product / Project</a:t>
            </a:r>
            <a:r>
              <a:rPr lang="en-US" altLang="en-US" sz="2000">
                <a:solidFill>
                  <a:srgbClr val="006666"/>
                </a:solidFill>
              </a:rPr>
              <a:t>—This</a:t>
            </a:r>
            <a:r>
              <a:rPr lang="en-US" altLang="en-US" sz="2000"/>
              <a:t> section introduces the product that is currently being developed, what it is, what it does, and how it is or can be used.</a:t>
            </a:r>
            <a:br>
              <a:rPr lang="en-US" altLang="en-US" sz="2000"/>
            </a:br>
            <a:r>
              <a:rPr lang="en-US" altLang="en-US" sz="2000">
                <a:solidFill>
                  <a:srgbClr val="006666"/>
                </a:solidFill>
              </a:rPr>
              <a:t>2- </a:t>
            </a:r>
            <a:r>
              <a:rPr lang="en-US" altLang="en-US" sz="2000" b="1">
                <a:solidFill>
                  <a:srgbClr val="006666"/>
                </a:solidFill>
              </a:rPr>
              <a:t>Purpose of the Documentation</a:t>
            </a:r>
            <a:r>
              <a:rPr lang="en-US" altLang="en-US" sz="2000">
                <a:solidFill>
                  <a:srgbClr val="006666"/>
                </a:solidFill>
              </a:rPr>
              <a:t>—What</a:t>
            </a:r>
            <a:r>
              <a:rPr lang="en-US" altLang="en-US" sz="2000"/>
              <a:t> are we trying to accomplish with this </a:t>
            </a:r>
            <a:r>
              <a:rPr lang="en-US" altLang="en-US" sz="2000" b="1"/>
              <a:t>documentation</a:t>
            </a:r>
            <a:r>
              <a:rPr lang="en-US" altLang="en-US" sz="2000"/>
              <a:t>? It is important to have a sense of purpose and direction for the </a:t>
            </a:r>
            <a:r>
              <a:rPr lang="en-US" altLang="en-US" sz="2000" b="1"/>
              <a:t>documentation</a:t>
            </a:r>
            <a:r>
              <a:rPr lang="en-US" altLang="en-US" sz="2000"/>
              <a:t>. Examples include minimizing tech support, improving user-experience, and providing more procedural help.</a:t>
            </a:r>
            <a:br>
              <a:rPr lang="en-US" altLang="en-US" sz="2000"/>
            </a:br>
            <a:r>
              <a:rPr lang="en-US" altLang="en-US" sz="2000">
                <a:solidFill>
                  <a:srgbClr val="006666"/>
                </a:solidFill>
              </a:rPr>
              <a:t>3- </a:t>
            </a:r>
            <a:r>
              <a:rPr lang="en-US" altLang="en-US" sz="2000" b="1">
                <a:solidFill>
                  <a:srgbClr val="006666"/>
                </a:solidFill>
              </a:rPr>
              <a:t>Identifying Key Contacts</a:t>
            </a:r>
            <a:r>
              <a:rPr lang="en-US" altLang="en-US" sz="2000">
                <a:solidFill>
                  <a:srgbClr val="006666"/>
                </a:solidFill>
              </a:rPr>
              <a:t>—Identifying</a:t>
            </a:r>
            <a:r>
              <a:rPr lang="en-US" altLang="en-US" sz="2000"/>
              <a:t> everyone on the development team so that everyone knows who is responsible for what. The key contacts include the project manager, the content experts, the marketing manager, product support engineers, and the technical writer(s). </a:t>
            </a:r>
            <a:br>
              <a:rPr lang="en-US" altLang="en-US" sz="2000"/>
            </a:br>
            <a:r>
              <a:rPr lang="en-US" altLang="en-US" sz="2000">
                <a:solidFill>
                  <a:srgbClr val="006666"/>
                </a:solidFill>
              </a:rPr>
              <a:t>4- </a:t>
            </a:r>
            <a:r>
              <a:rPr lang="en-US" altLang="en-US" sz="2000" b="1">
                <a:solidFill>
                  <a:srgbClr val="006666"/>
                </a:solidFill>
              </a:rPr>
              <a:t>Defining Target Audience</a:t>
            </a:r>
            <a:r>
              <a:rPr lang="en-US" altLang="en-US" sz="2000">
                <a:solidFill>
                  <a:srgbClr val="006666"/>
                </a:solidFill>
              </a:rPr>
              <a:t>—It</a:t>
            </a:r>
            <a:r>
              <a:rPr lang="en-US" altLang="en-US" sz="2000"/>
              <a:t> is important to know who the target</a:t>
            </a:r>
            <a:r>
              <a:rPr lang="en-US" altLang="en-US" sz="4000"/>
              <a:t> </a:t>
            </a:r>
            <a:r>
              <a:rPr lang="en-US" altLang="en-US" sz="2000"/>
              <a:t>audience or users are. Knowing who will be using the product helps technical writers, as well as content experts, structure, organize, design, and create user-centered </a:t>
            </a:r>
            <a:r>
              <a:rPr lang="en-US" altLang="en-US" sz="2000" b="1"/>
              <a:t>documentation</a:t>
            </a:r>
            <a:r>
              <a:rPr lang="en-US" altLang="en-US" sz="2000"/>
              <a:t> and product.</a:t>
            </a:r>
            <a:br>
              <a:rPr lang="en-US" altLang="en-US" sz="2000"/>
            </a:br>
            <a:r>
              <a:rPr lang="en-US" altLang="en-US" sz="2000"/>
              <a:t>1</a:t>
            </a:r>
            <a:endParaRPr lang="en-US" altLang="en-US" sz="2400"/>
          </a:p>
        </p:txBody>
      </p:sp>
      <p:sp>
        <p:nvSpPr>
          <p:cNvPr id="18435" name="Rectangle 3">
            <a:extLst>
              <a:ext uri="{FF2B5EF4-FFF2-40B4-BE49-F238E27FC236}">
                <a16:creationId xmlns:a16="http://schemas.microsoft.com/office/drawing/2014/main" id="{BF970687-F44B-8285-4184-61C71D2B9025}"/>
              </a:ext>
            </a:extLst>
          </p:cNvPr>
          <p:cNvSpPr>
            <a:spLocks noGrp="1" noChangeArrowheads="1"/>
          </p:cNvSpPr>
          <p:nvPr>
            <p:ph type="body" idx="1"/>
          </p:nvPr>
        </p:nvSpPr>
        <p:spPr>
          <a:xfrm flipV="1">
            <a:off x="2790825" y="6858000"/>
            <a:ext cx="7772400" cy="76200"/>
          </a:xfrm>
        </p:spPr>
        <p:txBody>
          <a:bodyPr/>
          <a:lstStyle/>
          <a:p>
            <a:pPr>
              <a:lnSpc>
                <a:spcPct val="80000"/>
              </a:lnSpc>
            </a:pPr>
            <a:endParaRPr lang="en-US" altLang="en-US" sz="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676400" y="1371600"/>
            <a:ext cx="8001000" cy="5181600"/>
          </a:xfrm>
        </p:spPr>
        <p:txBody>
          <a:bodyPr>
            <a:normAutofit fontScale="70000" lnSpcReduction="20000"/>
          </a:bodyPr>
          <a:lstStyle/>
          <a:p>
            <a:pPr marL="514350" indent="-514350">
              <a:buNone/>
            </a:pPr>
            <a:r>
              <a:rPr lang="en-US" b="1" dirty="0">
                <a:solidFill>
                  <a:srgbClr val="0070C0"/>
                </a:solidFill>
                <a:latin typeface="Arial Rounded MT Bold" pitchFamily="34" charset="0"/>
                <a:cs typeface="Times New Roman" pitchFamily="18" charset="0"/>
              </a:rPr>
              <a:t>7. Facilitate Communication Tasks:</a:t>
            </a:r>
          </a:p>
          <a:p>
            <a:pPr marL="514350" indent="-514350" algn="r" rtl="1">
              <a:buNone/>
            </a:pPr>
            <a:r>
              <a:rPr lang="ar-JO" b="1" dirty="0">
                <a:solidFill>
                  <a:srgbClr val="0070C0"/>
                </a:solidFill>
                <a:latin typeface="Arial Rounded MT Bold" pitchFamily="34" charset="0"/>
                <a:cs typeface="Times New Roman" pitchFamily="18" charset="0"/>
              </a:rPr>
              <a:t>7. تسهيل مهام الاتصال:</a:t>
            </a:r>
            <a:endParaRPr lang="en-US" b="1" dirty="0">
              <a:solidFill>
                <a:srgbClr val="0070C0"/>
              </a:solidFill>
              <a:latin typeface="Arial Rounded MT Bold" pitchFamily="34" charset="0"/>
              <a:cs typeface="Times New Roman" pitchFamily="18" charset="0"/>
            </a:endParaRPr>
          </a:p>
          <a:p>
            <a:pPr marL="514350" indent="-514350">
              <a:buFont typeface="Wingdings" pitchFamily="2" charset="2"/>
              <a:buChar char="Ø"/>
            </a:pPr>
            <a:r>
              <a:rPr lang="en-US" sz="1900" dirty="0">
                <a:latin typeface="Arial Rounded MT Bold" pitchFamily="34" charset="0"/>
                <a:cs typeface="Arial" pitchFamily="34" charset="0"/>
              </a:rPr>
              <a:t>Users of software programs work in context that require them to </a:t>
            </a:r>
            <a:r>
              <a:rPr lang="en-US" sz="1900" dirty="0">
                <a:solidFill>
                  <a:schemeClr val="accent1"/>
                </a:solidFill>
                <a:latin typeface="Arial Rounded MT Bold" pitchFamily="34" charset="0"/>
                <a:cs typeface="Arial" pitchFamily="34" charset="0"/>
              </a:rPr>
              <a:t>communicate about their work.</a:t>
            </a:r>
          </a:p>
          <a:p>
            <a:pPr marL="514350" indent="-514350" algn="r" rtl="1">
              <a:buFont typeface="Wingdings" pitchFamily="2" charset="2"/>
              <a:buChar char="Ø"/>
            </a:pPr>
            <a:r>
              <a:rPr lang="ar-JO" sz="1900" dirty="0">
                <a:solidFill>
                  <a:schemeClr val="accent1"/>
                </a:solidFill>
                <a:latin typeface="Arial Rounded MT Bold" pitchFamily="34" charset="0"/>
                <a:cs typeface="Arial" pitchFamily="34" charset="0"/>
              </a:rPr>
              <a:t>يعمل مستخدمو البرامج في سياق يتطلب منهم التواصل بشأن عملهم.</a:t>
            </a:r>
            <a:endParaRPr lang="en-US" sz="1900" dirty="0">
              <a:solidFill>
                <a:schemeClr val="accent1"/>
              </a:solidFill>
              <a:latin typeface="Arial Rounded MT Bold" pitchFamily="34" charset="0"/>
              <a:cs typeface="Arial" pitchFamily="34" charset="0"/>
            </a:endParaRPr>
          </a:p>
          <a:p>
            <a:pPr marL="514350" indent="-514350" algn="just">
              <a:buFont typeface="Wingdings" pitchFamily="2" charset="2"/>
              <a:buChar char="Ø"/>
            </a:pPr>
            <a:r>
              <a:rPr lang="en-US" sz="1900" dirty="0">
                <a:latin typeface="Arial Rounded MT Bold" pitchFamily="34" charset="0"/>
                <a:cs typeface="Arial" pitchFamily="34" charset="0"/>
              </a:rPr>
              <a:t>Communication tasks depend on the </a:t>
            </a:r>
            <a:r>
              <a:rPr lang="en-US" sz="1900" dirty="0">
                <a:solidFill>
                  <a:schemeClr val="accent1"/>
                </a:solidFill>
                <a:latin typeface="Arial Rounded MT Bold" pitchFamily="34" charset="0"/>
                <a:cs typeface="Arial" pitchFamily="34" charset="0"/>
              </a:rPr>
              <a:t>user’s workplace </a:t>
            </a:r>
            <a:r>
              <a:rPr lang="en-US" sz="1900" dirty="0">
                <a:latin typeface="Arial Rounded MT Bold" pitchFamily="34" charset="0"/>
                <a:cs typeface="Arial" pitchFamily="34" charset="0"/>
              </a:rPr>
              <a:t>demands rather than on a narrow view of program features.</a:t>
            </a:r>
          </a:p>
          <a:p>
            <a:pPr marL="514350" indent="-514350" algn="just" rtl="1">
              <a:buFont typeface="Wingdings" pitchFamily="2" charset="2"/>
              <a:buChar char="Ø"/>
            </a:pPr>
            <a:r>
              <a:rPr lang="ar-JO" sz="1900" dirty="0">
                <a:latin typeface="Arial Rounded MT Bold" pitchFamily="34" charset="0"/>
                <a:cs typeface="Arial" pitchFamily="34" charset="0"/>
              </a:rPr>
              <a:t>تعتمد مهام الاتصال على متطلبات مكان عمل المستخدم وليس على الرؤية الضيقة لميزات البرنامج.</a:t>
            </a:r>
            <a:endParaRPr lang="en-US" sz="1900" dirty="0">
              <a:latin typeface="Arial Rounded MT Bold" pitchFamily="34" charset="0"/>
              <a:cs typeface="Arial" pitchFamily="34" charset="0"/>
            </a:endParaRPr>
          </a:p>
          <a:p>
            <a:pPr marL="514350" indent="-514350" algn="just">
              <a:buFont typeface="Wingdings" pitchFamily="2" charset="2"/>
              <a:buChar char="Ø"/>
            </a:pPr>
            <a:endParaRPr lang="en-US" sz="1900" dirty="0">
              <a:latin typeface="Arial Rounded MT Bold" pitchFamily="34" charset="0"/>
              <a:cs typeface="Arial" pitchFamily="34" charset="0"/>
            </a:endParaRPr>
          </a:p>
          <a:p>
            <a:pPr marL="514350" indent="-514350" algn="just">
              <a:buFont typeface="Wingdings" pitchFamily="2" charset="2"/>
              <a:buChar char="Ø"/>
            </a:pPr>
            <a:r>
              <a:rPr lang="en-US" sz="1900" dirty="0">
                <a:latin typeface="Arial Rounded MT Bold" pitchFamily="34" charset="0"/>
                <a:cs typeface="Arial" pitchFamily="34" charset="0"/>
              </a:rPr>
              <a:t>Document designer should know </a:t>
            </a:r>
            <a:r>
              <a:rPr lang="en-US" sz="1900" dirty="0">
                <a:solidFill>
                  <a:schemeClr val="accent1"/>
                </a:solidFill>
                <a:latin typeface="Arial Rounded MT Bold" pitchFamily="34" charset="0"/>
                <a:cs typeface="Arial" pitchFamily="34" charset="0"/>
              </a:rPr>
              <a:t>what</a:t>
            </a:r>
            <a:r>
              <a:rPr lang="en-US" sz="1900" dirty="0">
                <a:latin typeface="Arial Rounded MT Bold" pitchFamily="34" charset="0"/>
                <a:cs typeface="Arial" pitchFamily="34" charset="0"/>
              </a:rPr>
              <a:t> kind of </a:t>
            </a:r>
            <a:br>
              <a:rPr lang="en-US" sz="1900" dirty="0">
                <a:latin typeface="Arial Rounded MT Bold" pitchFamily="34" charset="0"/>
                <a:cs typeface="Arial" pitchFamily="34" charset="0"/>
              </a:rPr>
            </a:br>
            <a:r>
              <a:rPr lang="en-US" sz="1900" dirty="0">
                <a:latin typeface="Arial Rounded MT Bold" pitchFamily="34" charset="0"/>
                <a:cs typeface="Arial" pitchFamily="34" charset="0"/>
              </a:rPr>
              <a:t>  information users communicate and to </a:t>
            </a:r>
            <a:r>
              <a:rPr lang="en-US" sz="1900" dirty="0">
                <a:solidFill>
                  <a:schemeClr val="accent1"/>
                </a:solidFill>
                <a:latin typeface="Arial Rounded MT Bold" pitchFamily="34" charset="0"/>
                <a:cs typeface="Arial" pitchFamily="34" charset="0"/>
              </a:rPr>
              <a:t>whom</a:t>
            </a:r>
            <a:r>
              <a:rPr lang="en-US" sz="1900" dirty="0">
                <a:latin typeface="Arial Rounded MT Bold" pitchFamily="34" charset="0"/>
                <a:cs typeface="Arial" pitchFamily="34" charset="0"/>
              </a:rPr>
              <a:t>  </a:t>
            </a:r>
            <a:br>
              <a:rPr lang="en-US" sz="1900" dirty="0">
                <a:latin typeface="Arial Rounded MT Bold" pitchFamily="34" charset="0"/>
                <a:cs typeface="Arial" pitchFamily="34" charset="0"/>
              </a:rPr>
            </a:br>
            <a:r>
              <a:rPr lang="en-US" sz="1900" dirty="0">
                <a:latin typeface="Arial Rounded MT Bold" pitchFamily="34" charset="0"/>
                <a:cs typeface="Arial" pitchFamily="34" charset="0"/>
              </a:rPr>
              <a:t>  and </a:t>
            </a:r>
            <a:r>
              <a:rPr lang="en-US" sz="1900" dirty="0">
                <a:solidFill>
                  <a:schemeClr val="accent1"/>
                </a:solidFill>
                <a:latin typeface="Arial Rounded MT Bold" pitchFamily="34" charset="0"/>
                <a:cs typeface="Arial" pitchFamily="34" charset="0"/>
              </a:rPr>
              <a:t>help</a:t>
            </a:r>
            <a:r>
              <a:rPr lang="en-US" sz="1900" dirty="0">
                <a:latin typeface="Arial Rounded MT Bold" pitchFamily="34" charset="0"/>
                <a:cs typeface="Arial" pitchFamily="34" charset="0"/>
              </a:rPr>
              <a:t> them achieving this.</a:t>
            </a:r>
          </a:p>
          <a:p>
            <a:pPr marL="514350" indent="-514350" algn="just" rtl="1">
              <a:buFont typeface="Wingdings" pitchFamily="2" charset="2"/>
              <a:buChar char="Ø"/>
            </a:pPr>
            <a:r>
              <a:rPr lang="ar-JO" sz="1900" dirty="0">
                <a:latin typeface="Arial Rounded MT Bold" pitchFamily="34" charset="0"/>
                <a:cs typeface="Arial" pitchFamily="34" charset="0"/>
              </a:rPr>
              <a:t>يجب أن يعرف مصمم المستندات نوع المعلومات التي ينقلها المستخدمون ولمن ويساعدهم على تحقيق ذلك.</a:t>
            </a:r>
            <a:endParaRPr lang="en-US" sz="1900" dirty="0">
              <a:latin typeface="Arial Rounded MT Bold" pitchFamily="34" charset="0"/>
              <a:cs typeface="Arial" pitchFamily="34" charset="0"/>
            </a:endParaRPr>
          </a:p>
          <a:p>
            <a:pPr marL="514350" indent="-514350" algn="just">
              <a:buNone/>
            </a:pPr>
            <a:endParaRPr lang="en-US" sz="1900" dirty="0">
              <a:latin typeface="Arial Rounded MT Bold" pitchFamily="34" charset="0"/>
              <a:cs typeface="Arial" pitchFamily="34" charset="0"/>
            </a:endParaRPr>
          </a:p>
          <a:p>
            <a:pPr marL="514350" indent="-514350" algn="just">
              <a:buFont typeface="Wingdings" pitchFamily="2" charset="2"/>
              <a:buChar char="Ø"/>
            </a:pPr>
            <a:r>
              <a:rPr lang="en-US" sz="1900" dirty="0">
                <a:latin typeface="Arial Rounded MT Bold" pitchFamily="34" charset="0"/>
                <a:cs typeface="Arial" pitchFamily="34" charset="0"/>
              </a:rPr>
              <a:t>Document designer can </a:t>
            </a:r>
            <a:r>
              <a:rPr lang="en-US" sz="1900" dirty="0">
                <a:solidFill>
                  <a:schemeClr val="accent1"/>
                </a:solidFill>
                <a:latin typeface="Arial Rounded MT Bold" pitchFamily="34" charset="0"/>
                <a:cs typeface="Arial" pitchFamily="34" charset="0"/>
              </a:rPr>
              <a:t>help</a:t>
            </a:r>
            <a:r>
              <a:rPr lang="en-US" sz="1900" dirty="0">
                <a:latin typeface="Arial Rounded MT Bold" pitchFamily="34" charset="0"/>
                <a:cs typeface="Arial" pitchFamily="34" charset="0"/>
              </a:rPr>
              <a:t> the user see the  </a:t>
            </a:r>
            <a:br>
              <a:rPr lang="en-US" sz="1900" dirty="0">
                <a:latin typeface="Arial Rounded MT Bold" pitchFamily="34" charset="0"/>
                <a:cs typeface="Arial" pitchFamily="34" charset="0"/>
              </a:rPr>
            </a:br>
            <a:r>
              <a:rPr lang="en-US" sz="1900" dirty="0">
                <a:solidFill>
                  <a:schemeClr val="accent1"/>
                </a:solidFill>
                <a:latin typeface="Arial Rounded MT Bold" pitchFamily="34" charset="0"/>
                <a:cs typeface="Arial" pitchFamily="34" charset="0"/>
              </a:rPr>
              <a:t>  why </a:t>
            </a:r>
            <a:r>
              <a:rPr lang="en-US" sz="1900" dirty="0">
                <a:latin typeface="Arial Rounded MT Bold" pitchFamily="34" charset="0"/>
                <a:cs typeface="Arial" pitchFamily="34" charset="0"/>
              </a:rPr>
              <a:t>behind the program features by </a:t>
            </a:r>
            <a:r>
              <a:rPr lang="en-US" sz="1900" dirty="0">
                <a:solidFill>
                  <a:schemeClr val="accent1"/>
                </a:solidFill>
                <a:latin typeface="Arial Rounded MT Bold" pitchFamily="34" charset="0"/>
                <a:cs typeface="Arial" pitchFamily="34" charset="0"/>
              </a:rPr>
              <a:t>analyzing  </a:t>
            </a:r>
            <a:br>
              <a:rPr lang="en-US" sz="1900" dirty="0">
                <a:solidFill>
                  <a:schemeClr val="accent1"/>
                </a:solidFill>
                <a:latin typeface="Arial Rounded MT Bold" pitchFamily="34" charset="0"/>
                <a:cs typeface="Arial" pitchFamily="34" charset="0"/>
              </a:rPr>
            </a:br>
            <a:r>
              <a:rPr lang="en-US" sz="1900" dirty="0">
                <a:solidFill>
                  <a:schemeClr val="accent1"/>
                </a:solidFill>
                <a:latin typeface="Arial Rounded MT Bold" pitchFamily="34" charset="0"/>
                <a:cs typeface="Arial" pitchFamily="34" charset="0"/>
              </a:rPr>
              <a:t>  what kind of info user needs</a:t>
            </a:r>
            <a:r>
              <a:rPr lang="en-US" sz="1900" dirty="0">
                <a:latin typeface="Arial Rounded MT Bold" pitchFamily="34" charset="0"/>
                <a:cs typeface="Arial" pitchFamily="34" charset="0"/>
              </a:rPr>
              <a:t> and </a:t>
            </a:r>
            <a:r>
              <a:rPr lang="en-US" sz="1900" dirty="0">
                <a:solidFill>
                  <a:schemeClr val="accent1"/>
                </a:solidFill>
                <a:latin typeface="Arial Rounded MT Bold" pitchFamily="34" charset="0"/>
                <a:cs typeface="Arial" pitchFamily="34" charset="0"/>
              </a:rPr>
              <a:t>how they </a:t>
            </a:r>
            <a:br>
              <a:rPr lang="en-US" sz="1900" dirty="0">
                <a:solidFill>
                  <a:schemeClr val="accent1"/>
                </a:solidFill>
                <a:latin typeface="Arial Rounded MT Bold" pitchFamily="34" charset="0"/>
                <a:cs typeface="Arial" pitchFamily="34" charset="0"/>
              </a:rPr>
            </a:br>
            <a:r>
              <a:rPr lang="en-US" sz="1900" dirty="0">
                <a:solidFill>
                  <a:schemeClr val="accent1"/>
                </a:solidFill>
                <a:latin typeface="Arial Rounded MT Bold" pitchFamily="34" charset="0"/>
                <a:cs typeface="Arial" pitchFamily="34" charset="0"/>
              </a:rPr>
              <a:t>  communicate.</a:t>
            </a:r>
            <a:r>
              <a:rPr lang="en-US" sz="1900" dirty="0">
                <a:latin typeface="Arial Rounded MT Bold" pitchFamily="34" charset="0"/>
                <a:cs typeface="Arial" pitchFamily="34" charset="0"/>
              </a:rPr>
              <a:t> </a:t>
            </a:r>
          </a:p>
          <a:p>
            <a:pPr marL="514350" indent="-514350" algn="just" rtl="1">
              <a:buFont typeface="Wingdings" pitchFamily="2" charset="2"/>
              <a:buChar char="Ø"/>
            </a:pPr>
            <a:r>
              <a:rPr lang="ar-JO" sz="1900" dirty="0">
                <a:latin typeface="Arial Rounded MT Bold" pitchFamily="34" charset="0"/>
                <a:cs typeface="Arial" pitchFamily="34" charset="0"/>
              </a:rPr>
              <a:t>يمكن لمصمم المستندات مساعدة المستخدم على معرفة السبب وراء ميزات البرنامج من خلال تحليل نوع المعلومات التي يحتاجها المستخدم وكيفية تواصله.</a:t>
            </a:r>
            <a:endParaRPr lang="en-US" sz="1900" dirty="0">
              <a:latin typeface="Arial Rounded MT Bold" pitchFamily="34" charset="0"/>
              <a:cs typeface="Arial" pitchFamily="34" charset="0"/>
            </a:endParaRPr>
          </a:p>
          <a:p>
            <a:pPr marL="514350" indent="-514350" algn="just">
              <a:buFont typeface="Wingdings" pitchFamily="2" charset="2"/>
              <a:buChar char="Ø"/>
            </a:pPr>
            <a:endParaRPr lang="en-US" sz="1900" dirty="0">
              <a:latin typeface="Arial Rounded MT Bold" pitchFamily="34" charset="0"/>
              <a:cs typeface="Arial" pitchFamily="34" charset="0"/>
            </a:endParaRPr>
          </a:p>
          <a:p>
            <a:pPr marL="514350" indent="-514350" algn="just">
              <a:buFont typeface="Wingdings" pitchFamily="2" charset="2"/>
              <a:buChar char="Ø"/>
            </a:pPr>
            <a:r>
              <a:rPr lang="en-US" sz="1900" dirty="0">
                <a:latin typeface="Arial Rounded MT Bold" pitchFamily="34" charset="0"/>
                <a:cs typeface="Arial" pitchFamily="34" charset="0"/>
              </a:rPr>
              <a:t>Communication tasks are facilitated by tasks that </a:t>
            </a:r>
            <a:r>
              <a:rPr lang="en-US" sz="1900" dirty="0">
                <a:solidFill>
                  <a:schemeClr val="accent1"/>
                </a:solidFill>
                <a:latin typeface="Arial Rounded MT Bold" pitchFamily="34" charset="0"/>
                <a:cs typeface="Arial" pitchFamily="34" charset="0"/>
              </a:rPr>
              <a:t>transfer data from one application to another .</a:t>
            </a:r>
          </a:p>
          <a:p>
            <a:pPr marL="514350" indent="-514350" algn="just" rtl="1">
              <a:buFont typeface="Wingdings" pitchFamily="2" charset="2"/>
              <a:buChar char="Ø"/>
            </a:pPr>
            <a:r>
              <a:rPr lang="ar-JO" sz="1900" dirty="0">
                <a:solidFill>
                  <a:schemeClr val="accent1"/>
                </a:solidFill>
                <a:latin typeface="Arial Rounded MT Bold" pitchFamily="34" charset="0"/>
                <a:cs typeface="Arial" pitchFamily="34" charset="0"/>
              </a:rPr>
              <a:t>يتم تسهيل مهام الاتصال من خلال المهام التي تنقل البيانات من تطبيق إلى آخر.</a:t>
            </a:r>
            <a:endParaRPr lang="en-US" sz="1900" dirty="0">
              <a:solidFill>
                <a:schemeClr val="accent1"/>
              </a:solidFill>
              <a:latin typeface="Arial Rounded MT Bold" pitchFamily="34" charset="0"/>
              <a:cs typeface="Arial" pitchFamily="34" charset="0"/>
            </a:endParaRPr>
          </a:p>
        </p:txBody>
      </p:sp>
      <p:sp>
        <p:nvSpPr>
          <p:cNvPr id="4" name="Slide Number Placeholder 3"/>
          <p:cNvSpPr>
            <a:spLocks noGrp="1"/>
          </p:cNvSpPr>
          <p:nvPr>
            <p:ph type="sldNum" sz="quarter" idx="15"/>
          </p:nvPr>
        </p:nvSpPr>
        <p:spPr/>
        <p:txBody>
          <a:bodyPr/>
          <a:lstStyle/>
          <a:p>
            <a:pPr rtl="0"/>
            <a:fld id="{B6F15528-21DE-4FAA-801E-634DDDAF4B2B}" type="slidenum">
              <a:rPr lang="en-US">
                <a:latin typeface="Century Schoolbook"/>
              </a:rPr>
              <a:pPr rtl="0"/>
              <a:t>15</a:t>
            </a:fld>
            <a:endParaRPr lang="en-US">
              <a:latin typeface="Century Schoolbook"/>
            </a:endParaRPr>
          </a:p>
        </p:txBody>
      </p:sp>
      <p:sp>
        <p:nvSpPr>
          <p:cNvPr id="6" name="Title 1">
            <a:extLst>
              <a:ext uri="{FF2B5EF4-FFF2-40B4-BE49-F238E27FC236}">
                <a16:creationId xmlns:a16="http://schemas.microsoft.com/office/drawing/2014/main" id="{A797054E-5998-C0B8-3D5B-78546FC7D85A}"/>
              </a:ext>
            </a:extLst>
          </p:cNvPr>
          <p:cNvSpPr>
            <a:spLocks noGrp="1"/>
          </p:cNvSpPr>
          <p:nvPr>
            <p:ph type="title"/>
          </p:nvPr>
        </p:nvSpPr>
        <p:spPr>
          <a:xfrm>
            <a:off x="609600" y="274638"/>
            <a:ext cx="9956800" cy="1143000"/>
          </a:xfrm>
        </p:spPr>
        <p:txBody>
          <a:bodyPr>
            <a:normAutofit/>
          </a:bodyPr>
          <a:lstStyle/>
          <a:p>
            <a:pPr lvl="1" algn="ctr" rtl="0">
              <a:spcBef>
                <a:spcPct val="0"/>
              </a:spcBef>
            </a:pPr>
            <a:r>
              <a:rPr lang="en-US" sz="3200" dirty="0">
                <a:solidFill>
                  <a:schemeClr val="accent1"/>
                </a:solidFill>
                <a:latin typeface="Arial Rounded MT Bold" pitchFamily="34" charset="0"/>
              </a:rPr>
              <a:t>Guidelines for Successful Software Manual</a:t>
            </a:r>
            <a:br>
              <a:rPr lang="en-US" sz="3200" dirty="0">
                <a:solidFill>
                  <a:schemeClr val="accent1"/>
                </a:solidFill>
                <a:latin typeface="Arial Rounded MT Bold" pitchFamily="34" charset="0"/>
              </a:rPr>
            </a:br>
            <a:r>
              <a:rPr lang="ar-JO" sz="3200" dirty="0">
                <a:solidFill>
                  <a:schemeClr val="accent1"/>
                </a:solidFill>
                <a:latin typeface="Arial Rounded MT Bold" pitchFamily="34" charset="0"/>
              </a:rPr>
              <a:t>المبادئ التوجيهية لدليل البرمجيات الناجحة</a:t>
            </a:r>
            <a:endParaRPr lang="en-US" sz="2800" dirty="0">
              <a:solidFill>
                <a:schemeClr val="accent1"/>
              </a:solidFill>
              <a:latin typeface="Arial Rounded MT Bold" pitchFamily="34" charset="0"/>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3EC8CE7B-94DD-7F80-F778-088607AF0FC9}"/>
              </a:ext>
            </a:extLst>
          </p:cNvPr>
          <p:cNvSpPr>
            <a:spLocks noGrp="1" noChangeArrowheads="1"/>
          </p:cNvSpPr>
          <p:nvPr>
            <p:ph type="title"/>
          </p:nvPr>
        </p:nvSpPr>
        <p:spPr>
          <a:xfrm>
            <a:off x="1828800" y="152400"/>
            <a:ext cx="8839200" cy="6705600"/>
          </a:xfrm>
        </p:spPr>
        <p:txBody>
          <a:bodyPr/>
          <a:lstStyle/>
          <a:p>
            <a:br>
              <a:rPr lang="en-US" altLang="en-US" sz="2000" b="1"/>
            </a:br>
            <a:r>
              <a:rPr lang="en-US" altLang="en-US" sz="2000" b="1"/>
              <a:t>5</a:t>
            </a:r>
            <a:r>
              <a:rPr lang="en-US" altLang="en-US" sz="2000" b="1">
                <a:solidFill>
                  <a:srgbClr val="006666"/>
                </a:solidFill>
              </a:rPr>
              <a:t>- Identifying Risks and Challenges</a:t>
            </a:r>
            <a:r>
              <a:rPr lang="en-US" altLang="en-US" sz="2000">
                <a:solidFill>
                  <a:srgbClr val="006666"/>
                </a:solidFill>
              </a:rPr>
              <a:t>—A</a:t>
            </a:r>
            <a:r>
              <a:rPr lang="en-US" altLang="en-US" sz="2000"/>
              <a:t> good </a:t>
            </a:r>
            <a:r>
              <a:rPr lang="en-US" altLang="en-US" sz="2000" b="1"/>
              <a:t>plan</a:t>
            </a:r>
            <a:r>
              <a:rPr lang="en-US" altLang="en-US" sz="2000"/>
              <a:t> needs to be able to identify risks that might occur as well as have plans to mitigate the risks. Things like unexpected delays, time constraint, inexperienced writers, vacation/holiday schedules, maternity, and health-related issues can impact the quality and outcome of the </a:t>
            </a:r>
            <a:r>
              <a:rPr lang="en-US" altLang="en-US" sz="2000" b="1"/>
              <a:t>documentation</a:t>
            </a:r>
            <a:r>
              <a:rPr lang="en-US" altLang="en-US" sz="2000"/>
              <a:t>.</a:t>
            </a:r>
            <a:br>
              <a:rPr lang="en-US" altLang="en-US" sz="2000"/>
            </a:br>
            <a:r>
              <a:rPr lang="en-US" altLang="en-US" sz="2000"/>
              <a:t>6</a:t>
            </a:r>
            <a:r>
              <a:rPr lang="en-US" altLang="en-US" sz="2000">
                <a:solidFill>
                  <a:srgbClr val="006666"/>
                </a:solidFill>
              </a:rPr>
              <a:t>- </a:t>
            </a:r>
            <a:r>
              <a:rPr lang="en-US" altLang="en-US" sz="2000" b="1">
                <a:solidFill>
                  <a:srgbClr val="006666"/>
                </a:solidFill>
              </a:rPr>
              <a:t>Defining the Deliverable</a:t>
            </a:r>
            <a:r>
              <a:rPr lang="en-US" altLang="en-US" sz="2000">
                <a:solidFill>
                  <a:srgbClr val="006666"/>
                </a:solidFill>
              </a:rPr>
              <a:t>—Knowing</a:t>
            </a:r>
            <a:r>
              <a:rPr lang="en-US" altLang="en-US" sz="2000"/>
              <a:t> the purpose of the </a:t>
            </a:r>
            <a:r>
              <a:rPr lang="en-US" altLang="en-US" sz="2000" b="1"/>
              <a:t>documentation</a:t>
            </a:r>
            <a:r>
              <a:rPr lang="en-US" altLang="en-US" sz="2000"/>
              <a:t>, identifying who the target users are, and understanding the nature of the product help determine the type of </a:t>
            </a:r>
            <a:r>
              <a:rPr lang="en-US" altLang="en-US" sz="2000" b="1"/>
              <a:t>documentation</a:t>
            </a:r>
            <a:r>
              <a:rPr lang="en-US" altLang="en-US" sz="2000"/>
              <a:t> that are needed. The types of </a:t>
            </a:r>
            <a:r>
              <a:rPr lang="en-US" altLang="en-US" sz="2000" b="1"/>
              <a:t>documentation</a:t>
            </a:r>
            <a:r>
              <a:rPr lang="en-US" altLang="en-US" sz="2000"/>
              <a:t> include online help, print document, embedded help, conceptual help, procedural help, video tutorials.</a:t>
            </a:r>
            <a:br>
              <a:rPr lang="en-US" altLang="en-US" sz="2000"/>
            </a:br>
            <a:r>
              <a:rPr lang="en-US" altLang="en-US" sz="2000"/>
              <a:t>7</a:t>
            </a:r>
            <a:r>
              <a:rPr lang="en-US" altLang="en-US" sz="2000">
                <a:solidFill>
                  <a:srgbClr val="006666"/>
                </a:solidFill>
              </a:rPr>
              <a:t>- </a:t>
            </a:r>
            <a:r>
              <a:rPr lang="en-US" altLang="en-US" sz="2000" b="1">
                <a:solidFill>
                  <a:srgbClr val="006666"/>
                </a:solidFill>
              </a:rPr>
              <a:t>Creating a Documentation Schedule</a:t>
            </a:r>
            <a:r>
              <a:rPr lang="en-US" altLang="en-US" sz="2000">
                <a:solidFill>
                  <a:srgbClr val="006666"/>
                </a:solidFill>
              </a:rPr>
              <a:t>—Part</a:t>
            </a:r>
            <a:r>
              <a:rPr lang="en-US" altLang="en-US" sz="2000"/>
              <a:t> of the </a:t>
            </a:r>
            <a:r>
              <a:rPr lang="en-US" altLang="en-US" sz="2000" b="1"/>
              <a:t>documentation</a:t>
            </a:r>
            <a:r>
              <a:rPr lang="en-US" altLang="en-US" sz="2000"/>
              <a:t> </a:t>
            </a:r>
            <a:r>
              <a:rPr lang="en-US" altLang="en-US" sz="2000" b="1"/>
              <a:t>plan</a:t>
            </a:r>
            <a:r>
              <a:rPr lang="en-US" altLang="en-US" sz="2000"/>
              <a:t> is knowing how the </a:t>
            </a:r>
            <a:r>
              <a:rPr lang="en-US" altLang="en-US" sz="2000" b="1"/>
              <a:t>documentation</a:t>
            </a:r>
            <a:r>
              <a:rPr lang="en-US" altLang="en-US" sz="2000"/>
              <a:t> schedule fits in with the project schedule and the product life cycle. A technical writer needs to know how much time he/she has to do research and when most of the content should be written. There should be enough time for the </a:t>
            </a:r>
            <a:r>
              <a:rPr lang="en-US" altLang="en-US" sz="2000" b="1"/>
              <a:t>documentation</a:t>
            </a:r>
            <a:r>
              <a:rPr lang="en-US" altLang="en-US" sz="2000"/>
              <a:t> to go through several rounds of review.</a:t>
            </a:r>
            <a:br>
              <a:rPr lang="en-US" altLang="en-US" sz="2000"/>
            </a:br>
            <a:endParaRPr lang="en-US" altLang="en-US" sz="2000"/>
          </a:p>
        </p:txBody>
      </p:sp>
      <p:sp>
        <p:nvSpPr>
          <p:cNvPr id="19459" name="Rectangle 3">
            <a:extLst>
              <a:ext uri="{FF2B5EF4-FFF2-40B4-BE49-F238E27FC236}">
                <a16:creationId xmlns:a16="http://schemas.microsoft.com/office/drawing/2014/main" id="{83FC3E25-D4C9-C663-7513-967C205A9104}"/>
              </a:ext>
            </a:extLst>
          </p:cNvPr>
          <p:cNvSpPr>
            <a:spLocks noGrp="1" noChangeArrowheads="1"/>
          </p:cNvSpPr>
          <p:nvPr>
            <p:ph type="body" idx="1"/>
          </p:nvPr>
        </p:nvSpPr>
        <p:spPr>
          <a:xfrm flipV="1">
            <a:off x="2790825" y="6858000"/>
            <a:ext cx="7772400" cy="76200"/>
          </a:xfrm>
        </p:spPr>
        <p:txBody>
          <a:bodyPr/>
          <a:lstStyle/>
          <a:p>
            <a:pPr>
              <a:lnSpc>
                <a:spcPct val="80000"/>
              </a:lnSpc>
            </a:pPr>
            <a:endParaRPr lang="en-US" altLang="en-US" sz="80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FCEDC880-EFC3-23C0-E2E2-1828418990C0}"/>
              </a:ext>
            </a:extLst>
          </p:cNvPr>
          <p:cNvSpPr>
            <a:spLocks noGrp="1" noChangeArrowheads="1"/>
          </p:cNvSpPr>
          <p:nvPr>
            <p:ph type="title"/>
          </p:nvPr>
        </p:nvSpPr>
        <p:spPr>
          <a:xfrm>
            <a:off x="1524000" y="152400"/>
            <a:ext cx="9144000" cy="6705600"/>
          </a:xfrm>
        </p:spPr>
        <p:txBody>
          <a:bodyPr/>
          <a:lstStyle/>
          <a:p>
            <a:r>
              <a:rPr lang="en-US" altLang="en-US" sz="4000" b="1">
                <a:solidFill>
                  <a:srgbClr val="FF3300"/>
                </a:solidFill>
                <a:latin typeface="Times New Roman" panose="02020603050405020304" pitchFamily="18" charset="0"/>
              </a:rPr>
              <a:t>   </a:t>
            </a:r>
            <a:r>
              <a:rPr lang="en-US" altLang="en-US" sz="3200" b="1">
                <a:solidFill>
                  <a:srgbClr val="FF3300"/>
                </a:solidFill>
                <a:latin typeface="Times New Roman" panose="02020603050405020304" pitchFamily="18" charset="0"/>
              </a:rPr>
              <a:t>Documentation Plan, Why writing a plan?</a:t>
            </a:r>
            <a:br>
              <a:rPr lang="en-US" altLang="en-US" sz="3200" b="1">
                <a:solidFill>
                  <a:srgbClr val="FF3300"/>
                </a:solidFill>
                <a:latin typeface="Times New Roman" panose="02020603050405020304" pitchFamily="18" charset="0"/>
              </a:rPr>
            </a:br>
            <a:r>
              <a:rPr lang="en-US" altLang="en-US" sz="4000" b="1">
                <a:solidFill>
                  <a:srgbClr val="FF3300"/>
                </a:solidFill>
                <a:latin typeface="Times New Roman" panose="02020603050405020304" pitchFamily="18" charset="0"/>
              </a:rPr>
              <a:t>  </a:t>
            </a:r>
            <a:r>
              <a:rPr lang="en-US" altLang="en-US" sz="2400" b="1">
                <a:solidFill>
                  <a:srgbClr val="FF3300"/>
                </a:solidFill>
                <a:latin typeface="Times New Roman" panose="02020603050405020304" pitchFamily="18" charset="0"/>
              </a:rPr>
              <a:t>- plan ensures strategic use, </a:t>
            </a:r>
            <a:r>
              <a:rPr lang="en-US" altLang="en-US" sz="2400">
                <a:latin typeface="Times New Roman" panose="02020603050405020304" pitchFamily="18" charset="0"/>
              </a:rPr>
              <a:t>you need to follow a process which meet </a:t>
            </a:r>
            <a:br>
              <a:rPr lang="en-US" altLang="en-US" sz="2400">
                <a:latin typeface="Times New Roman" panose="02020603050405020304" pitchFamily="18" charset="0"/>
              </a:rPr>
            </a:br>
            <a:r>
              <a:rPr lang="en-US" altLang="en-US" sz="2400">
                <a:latin typeface="Times New Roman" panose="02020603050405020304" pitchFamily="18" charset="0"/>
              </a:rPr>
              <a:t>      some requirements to make it in today’s competitive business world, </a:t>
            </a:r>
            <a:br>
              <a:rPr lang="en-US" altLang="en-US" sz="2400">
                <a:latin typeface="Times New Roman" panose="02020603050405020304" pitchFamily="18" charset="0"/>
              </a:rPr>
            </a:br>
            <a:r>
              <a:rPr lang="en-US" altLang="en-US" sz="2400">
                <a:latin typeface="Times New Roman" panose="02020603050405020304" pitchFamily="18" charset="0"/>
              </a:rPr>
              <a:t>      you need to defend it in meeting, explain it clearly, justify it, research </a:t>
            </a:r>
            <a:br>
              <a:rPr lang="en-US" altLang="en-US" sz="2400">
                <a:latin typeface="Times New Roman" panose="02020603050405020304" pitchFamily="18" charset="0"/>
              </a:rPr>
            </a:br>
            <a:r>
              <a:rPr lang="en-US" altLang="en-US" sz="2400">
                <a:latin typeface="Times New Roman" panose="02020603050405020304" pitchFamily="18" charset="0"/>
              </a:rPr>
              <a:t>      and refine it in discussion.</a:t>
            </a:r>
            <a:r>
              <a:rPr lang="en-US" altLang="en-US" sz="2400" b="1">
                <a:latin typeface="Times New Roman" panose="02020603050405020304" pitchFamily="18" charset="0"/>
              </a:rPr>
              <a:t>  </a:t>
            </a:r>
            <a:br>
              <a:rPr lang="en-US" altLang="en-US" sz="2400" b="1">
                <a:latin typeface="Times New Roman" panose="02020603050405020304" pitchFamily="18" charset="0"/>
              </a:rPr>
            </a:br>
            <a:r>
              <a:rPr lang="en-US" altLang="en-US" sz="2400" b="1">
                <a:latin typeface="Times New Roman" panose="02020603050405020304" pitchFamily="18" charset="0"/>
              </a:rPr>
              <a:t>   </a:t>
            </a:r>
            <a:br>
              <a:rPr lang="en-US" altLang="en-US" sz="2400" b="1">
                <a:latin typeface="Times New Roman" panose="02020603050405020304" pitchFamily="18" charset="0"/>
              </a:rPr>
            </a:br>
            <a:r>
              <a:rPr lang="en-US" altLang="en-US" sz="2400" b="1">
                <a:latin typeface="Times New Roman" panose="02020603050405020304" pitchFamily="18" charset="0"/>
              </a:rPr>
              <a:t>  </a:t>
            </a:r>
            <a:r>
              <a:rPr lang="en-US" altLang="en-US" sz="2400" b="1">
                <a:solidFill>
                  <a:srgbClr val="FF3300"/>
                </a:solidFill>
                <a:latin typeface="Times New Roman" panose="02020603050405020304" pitchFamily="18" charset="0"/>
              </a:rPr>
              <a:t>- Plan saves money in the long run, </a:t>
            </a:r>
            <a:r>
              <a:rPr lang="en-US" altLang="en-US" sz="2400">
                <a:latin typeface="Times New Roman" panose="02020603050405020304" pitchFamily="18" charset="0"/>
              </a:rPr>
              <a:t>user have to make fewer support  </a:t>
            </a:r>
            <a:br>
              <a:rPr lang="en-US" altLang="en-US" sz="2400">
                <a:latin typeface="Times New Roman" panose="02020603050405020304" pitchFamily="18" charset="0"/>
              </a:rPr>
            </a:br>
            <a:r>
              <a:rPr lang="en-US" altLang="en-US" sz="2400">
                <a:latin typeface="Times New Roman" panose="02020603050405020304" pitchFamily="18" charset="0"/>
              </a:rPr>
              <a:t>     calls, they waste less time searching through resource document, </a:t>
            </a:r>
            <a:br>
              <a:rPr lang="en-US" altLang="en-US" sz="2400">
                <a:latin typeface="Times New Roman" panose="02020603050405020304" pitchFamily="18" charset="0"/>
              </a:rPr>
            </a:br>
            <a:r>
              <a:rPr lang="en-US" altLang="en-US" sz="2400">
                <a:latin typeface="Times New Roman" panose="02020603050405020304" pitchFamily="18" charset="0"/>
              </a:rPr>
              <a:t>     they make fewer mistakes.</a:t>
            </a: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E4A0E4C-0AE0-F512-F541-B7BB8C949197}"/>
              </a:ext>
            </a:extLst>
          </p:cNvPr>
          <p:cNvSpPr>
            <a:spLocks noGrp="1" noChangeArrowheads="1"/>
          </p:cNvSpPr>
          <p:nvPr>
            <p:ph type="title"/>
          </p:nvPr>
        </p:nvSpPr>
        <p:spPr>
          <a:xfrm>
            <a:off x="1828800" y="152400"/>
            <a:ext cx="8610600" cy="6705600"/>
          </a:xfrm>
        </p:spPr>
        <p:txBody>
          <a:bodyPr/>
          <a:lstStyle/>
          <a:p>
            <a:r>
              <a:rPr lang="en-US" altLang="en-US" sz="2800">
                <a:solidFill>
                  <a:schemeClr val="accent1"/>
                </a:solidFill>
              </a:rPr>
              <a:t>More about Why create a </a:t>
            </a:r>
            <a:r>
              <a:rPr lang="en-US" altLang="en-US" sz="2800" b="1">
                <a:solidFill>
                  <a:schemeClr val="accent1"/>
                </a:solidFill>
              </a:rPr>
              <a:t>Documentation</a:t>
            </a:r>
            <a:r>
              <a:rPr lang="en-US" altLang="en-US" sz="2800">
                <a:solidFill>
                  <a:schemeClr val="accent1"/>
                </a:solidFill>
              </a:rPr>
              <a:t> </a:t>
            </a:r>
            <a:r>
              <a:rPr lang="en-US" altLang="en-US" sz="2800" b="1">
                <a:solidFill>
                  <a:schemeClr val="accent1"/>
                </a:solidFill>
              </a:rPr>
              <a:t>Plan</a:t>
            </a:r>
            <a:r>
              <a:rPr lang="en-US" altLang="en-US" sz="2800">
                <a:solidFill>
                  <a:schemeClr val="accent1"/>
                </a:solidFill>
              </a:rPr>
              <a:t>?</a:t>
            </a:r>
            <a:br>
              <a:rPr lang="en-US" altLang="en-US" sz="3200">
                <a:solidFill>
                  <a:srgbClr val="006666"/>
                </a:solidFill>
              </a:rPr>
            </a:br>
            <a:br>
              <a:rPr lang="en-US" altLang="en-US" sz="2000"/>
            </a:br>
            <a:br>
              <a:rPr lang="en-US" altLang="en-US" sz="2000"/>
            </a:br>
            <a:r>
              <a:rPr lang="en-US" altLang="en-US" sz="2400">
                <a:latin typeface="Times New Roman" panose="02020603050405020304" pitchFamily="18" charset="0"/>
                <a:cs typeface="Times New Roman" panose="02020603050405020304" pitchFamily="18" charset="0"/>
              </a:rPr>
              <a:t>- Planning drives a discussion about the content, audience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and deliverables.</a:t>
            </a:r>
            <a:br>
              <a:rPr lang="en-US" altLang="en-US" sz="2400">
                <a:latin typeface="Times New Roman" panose="02020603050405020304" pitchFamily="18" charset="0"/>
                <a:cs typeface="Times New Roman" panose="02020603050405020304" pitchFamily="18" charset="0"/>
              </a:rPr>
            </a:b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Planning can provide more than just a set of deadlines.</a:t>
            </a:r>
            <a:br>
              <a:rPr lang="en-US" altLang="en-US" sz="2400">
                <a:latin typeface="Times New Roman" panose="02020603050405020304" pitchFamily="18" charset="0"/>
                <a:cs typeface="Times New Roman" panose="02020603050405020304" pitchFamily="18" charset="0"/>
              </a:rPr>
            </a:b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Set the direction and make sure everyone knows what they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need to do to get there.</a:t>
            </a:r>
            <a:br>
              <a:rPr lang="en-US" altLang="en-US" sz="2400">
                <a:latin typeface="Times New Roman" panose="02020603050405020304" pitchFamily="18" charset="0"/>
                <a:cs typeface="Times New Roman" panose="02020603050405020304" pitchFamily="18" charset="0"/>
              </a:rPr>
            </a:b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Drive discussion around the deliverables and the audience of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the information.</a:t>
            </a:r>
            <a:br>
              <a:rPr lang="en-US" altLang="en-US" sz="2400">
                <a:latin typeface="Times New Roman" panose="02020603050405020304" pitchFamily="18" charset="0"/>
                <a:cs typeface="Times New Roman" panose="02020603050405020304" pitchFamily="18" charset="0"/>
              </a:rPr>
            </a:b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Revisiting your </a:t>
            </a:r>
            <a:r>
              <a:rPr lang="en-US" altLang="en-US" sz="2400" b="1">
                <a:latin typeface="Times New Roman" panose="02020603050405020304" pitchFamily="18" charset="0"/>
                <a:cs typeface="Times New Roman" panose="02020603050405020304" pitchFamily="18" charset="0"/>
              </a:rPr>
              <a:t>plan</a:t>
            </a:r>
            <a:r>
              <a:rPr lang="en-US" altLang="en-US" sz="2400">
                <a:latin typeface="Times New Roman" panose="02020603050405020304" pitchFamily="18" charset="0"/>
                <a:cs typeface="Times New Roman" panose="02020603050405020304" pitchFamily="18" charset="0"/>
              </a:rPr>
              <a:t> throughout the project will help keep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you from losing sight of the woods for all those trees.</a:t>
            </a:r>
            <a:br>
              <a:rPr lang="en-US" altLang="en-US" sz="2400">
                <a:latin typeface="Times New Roman" panose="02020603050405020304" pitchFamily="18" charset="0"/>
                <a:cs typeface="Times New Roman" panose="02020603050405020304" pitchFamily="18" charset="0"/>
              </a:rPr>
            </a:br>
            <a:endParaRPr lang="en-US" altLang="en-US" sz="2400">
              <a:latin typeface="Times New Roman" panose="02020603050405020304" pitchFamily="18" charset="0"/>
              <a:cs typeface="Times New Roman" panose="02020603050405020304" pitchFamily="18" charset="0"/>
            </a:endParaRPr>
          </a:p>
        </p:txBody>
      </p:sp>
      <p:sp>
        <p:nvSpPr>
          <p:cNvPr id="21507" name="Rectangle 3">
            <a:extLst>
              <a:ext uri="{FF2B5EF4-FFF2-40B4-BE49-F238E27FC236}">
                <a16:creationId xmlns:a16="http://schemas.microsoft.com/office/drawing/2014/main" id="{D2FBA7F8-9B14-5ABD-AA96-EC074F6FBA0B}"/>
              </a:ext>
            </a:extLst>
          </p:cNvPr>
          <p:cNvSpPr>
            <a:spLocks noGrp="1" noChangeArrowheads="1"/>
          </p:cNvSpPr>
          <p:nvPr>
            <p:ph type="body" idx="1"/>
          </p:nvPr>
        </p:nvSpPr>
        <p:spPr>
          <a:xfrm>
            <a:off x="2790825" y="6781800"/>
            <a:ext cx="7772400" cy="76200"/>
          </a:xfrm>
        </p:spPr>
        <p:txBody>
          <a:bodyPr/>
          <a:lstStyle/>
          <a:p>
            <a:pPr>
              <a:lnSpc>
                <a:spcPct val="80000"/>
              </a:lnSpc>
            </a:pPr>
            <a:endParaRPr lang="en-US" altLang="en-US" sz="80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35FADB9C-45F1-4222-FD8B-B7361C1C84F5}"/>
              </a:ext>
            </a:extLst>
          </p:cNvPr>
          <p:cNvSpPr>
            <a:spLocks noGrp="1" noChangeArrowheads="1"/>
          </p:cNvSpPr>
          <p:nvPr>
            <p:ph type="title"/>
          </p:nvPr>
        </p:nvSpPr>
        <p:spPr>
          <a:xfrm>
            <a:off x="1524000" y="152400"/>
            <a:ext cx="9144000" cy="6705600"/>
          </a:xfrm>
        </p:spPr>
        <p:txBody>
          <a:bodyPr/>
          <a:lstStyle/>
          <a:p>
            <a:br>
              <a:rPr lang="en-US" altLang="en-US" sz="4000" b="1">
                <a:latin typeface="Times New Roman" panose="02020603050405020304" pitchFamily="18" charset="0"/>
              </a:rPr>
            </a:br>
            <a:endParaRPr lang="en-US" altLang="en-US" sz="3600">
              <a:latin typeface="Times New Roman" panose="02020603050405020304" pitchFamily="18" charset="0"/>
            </a:endParaRPr>
          </a:p>
        </p:txBody>
      </p:sp>
      <p:sp>
        <p:nvSpPr>
          <p:cNvPr id="22531" name="Rectangle 3">
            <a:extLst>
              <a:ext uri="{FF2B5EF4-FFF2-40B4-BE49-F238E27FC236}">
                <a16:creationId xmlns:a16="http://schemas.microsoft.com/office/drawing/2014/main" id="{58BD47AC-B681-BAF3-F17A-9F94ECA61046}"/>
              </a:ext>
            </a:extLst>
          </p:cNvPr>
          <p:cNvSpPr>
            <a:spLocks noChangeArrowheads="1"/>
          </p:cNvSpPr>
          <p:nvPr/>
        </p:nvSpPr>
        <p:spPr bwMode="auto">
          <a:xfrm>
            <a:off x="1520826" y="57151"/>
            <a:ext cx="9147175" cy="679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ahoma" panose="020B0604030504040204" pitchFamily="34" charset="0"/>
              </a:defRPr>
            </a:lvl1pPr>
            <a:lvl2pPr marL="742950" indent="-285750">
              <a:spcBef>
                <a:spcPct val="20000"/>
              </a:spcBef>
              <a:buChar char="–"/>
              <a:defRPr kumimoji="1" sz="2800">
                <a:solidFill>
                  <a:schemeClr val="tx1"/>
                </a:solidFill>
                <a:latin typeface="Tahoma" panose="020B0604030504040204" pitchFamily="34" charset="0"/>
              </a:defRPr>
            </a:lvl2pPr>
            <a:lvl3pPr marL="1143000" indent="-228600">
              <a:spcBef>
                <a:spcPct val="20000"/>
              </a:spcBef>
              <a:buChar char="•"/>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har char="»"/>
              <a:defRPr kumimoji="1" sz="2000">
                <a:solidFill>
                  <a:schemeClr val="tx1"/>
                </a:solidFill>
                <a:latin typeface="Tahoma" panose="020B0604030504040204" pitchFamily="34" charset="0"/>
              </a:defRPr>
            </a:lvl5pPr>
            <a:lvl6pPr marL="25146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6pPr>
            <a:lvl7pPr marL="29718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7pPr>
            <a:lvl8pPr marL="34290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8pPr>
            <a:lvl9pPr marL="38862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9pPr>
          </a:lstStyle>
          <a:p>
            <a:pPr algn="l" rtl="0" eaLnBrk="0" fontAlgn="base" hangingPunct="0">
              <a:spcBef>
                <a:spcPct val="0"/>
              </a:spcBef>
              <a:spcAft>
                <a:spcPct val="0"/>
              </a:spcAft>
              <a:buNone/>
            </a:pPr>
            <a:r>
              <a:rPr lang="en-US" altLang="en-US" sz="3600" b="1">
                <a:solidFill>
                  <a:srgbClr val="FF3300"/>
                </a:solidFill>
                <a:latin typeface="Times New Roman" panose="02020603050405020304" pitchFamily="18" charset="0"/>
                <a:cs typeface="Times New Roman" panose="02020603050405020304" pitchFamily="18" charset="0"/>
              </a:rPr>
              <a:t>   </a:t>
            </a:r>
            <a:r>
              <a:rPr lang="en-US" altLang="en-US" sz="3600" b="1">
                <a:solidFill>
                  <a:srgbClr val="000000"/>
                </a:solidFill>
                <a:latin typeface="Times New Roman" panose="02020603050405020304" pitchFamily="18" charset="0"/>
                <a:cs typeface="Times New Roman" panose="02020603050405020304" pitchFamily="18" charset="0"/>
              </a:rPr>
              <a:t> </a:t>
            </a:r>
            <a:r>
              <a:rPr lang="en-US" altLang="en-US" sz="3600" b="1" u="sng">
                <a:solidFill>
                  <a:srgbClr val="3333FF"/>
                </a:solidFill>
                <a:latin typeface="Times New Roman" panose="02020603050405020304" pitchFamily="18" charset="0"/>
                <a:cs typeface="Times New Roman" panose="02020603050405020304" pitchFamily="18" charset="0"/>
              </a:rPr>
              <a:t>Make the documentation Plan persuasive:</a:t>
            </a:r>
            <a:r>
              <a:rPr lang="en-US" altLang="en-US" sz="4000" b="1">
                <a:solidFill>
                  <a:srgbClr val="000000"/>
                </a:solidFill>
                <a:latin typeface="Times New Roman" panose="02020603050405020304" pitchFamily="18" charset="0"/>
                <a:cs typeface="Times New Roman" panose="02020603050405020304" pitchFamily="18" charset="0"/>
              </a:rPr>
              <a:t> </a:t>
            </a:r>
            <a:br>
              <a:rPr lang="en-US" altLang="en-US" sz="4000" b="1">
                <a:solidFill>
                  <a:srgbClr val="000000"/>
                </a:solidFill>
                <a:latin typeface="Times New Roman" panose="02020603050405020304" pitchFamily="18" charset="0"/>
                <a:cs typeface="Times New Roman" panose="02020603050405020304" pitchFamily="18" charset="0"/>
              </a:rPr>
            </a:br>
            <a:r>
              <a:rPr lang="en-US" altLang="en-US" sz="4000" b="1">
                <a:solidFill>
                  <a:srgbClr val="000000"/>
                </a:solidFill>
                <a:latin typeface="Times New Roman" panose="02020603050405020304" pitchFamily="18" charset="0"/>
                <a:cs typeface="Times New Roman" panose="02020603050405020304" pitchFamily="18" charset="0"/>
              </a:rPr>
              <a:t> </a:t>
            </a:r>
            <a:r>
              <a:rPr lang="en-US" altLang="en-US" sz="3600">
                <a:solidFill>
                  <a:srgbClr val="000000"/>
                </a:solidFill>
                <a:latin typeface="Times New Roman" panose="02020603050405020304" pitchFamily="18" charset="0"/>
                <a:cs typeface="Times New Roman" panose="02020603050405020304" pitchFamily="18" charset="0"/>
              </a:rPr>
              <a:t>- </a:t>
            </a:r>
            <a:r>
              <a:rPr lang="en-US" altLang="en-US" sz="2400">
                <a:solidFill>
                  <a:srgbClr val="9900CC"/>
                </a:solidFill>
                <a:latin typeface="Times New Roman" panose="02020603050405020304" pitchFamily="18" charset="0"/>
                <a:cs typeface="Times New Roman" panose="02020603050405020304" pitchFamily="18" charset="0"/>
              </a:rPr>
              <a:t>Communicate</a:t>
            </a:r>
            <a:r>
              <a:rPr lang="en-US" altLang="en-US" sz="2400">
                <a:solidFill>
                  <a:srgbClr val="000000"/>
                </a:solidFill>
                <a:latin typeface="Times New Roman" panose="02020603050405020304" pitchFamily="18" charset="0"/>
                <a:cs typeface="Times New Roman" panose="02020603050405020304" pitchFamily="18" charset="0"/>
              </a:rPr>
              <a:t> with others not familiar with the documentation   </a:t>
            </a:r>
          </a:p>
          <a:p>
            <a:pPr algn="l" rtl="0" eaLnBrk="0" fontAlgn="base" hangingPunct="0">
              <a:spcBef>
                <a:spcPct val="0"/>
              </a:spcBef>
              <a:spcAft>
                <a:spcPct val="0"/>
              </a:spcAft>
              <a:buNone/>
            </a:pPr>
            <a:r>
              <a:rPr lang="en-US" altLang="en-US" sz="2400">
                <a:solidFill>
                  <a:srgbClr val="000000"/>
                </a:solidFill>
                <a:latin typeface="Times New Roman" panose="02020603050405020304" pitchFamily="18" charset="0"/>
                <a:cs typeface="Times New Roman" panose="02020603050405020304" pitchFamily="18" charset="0"/>
              </a:rPr>
              <a:t>      process , clients, sponsors. You    do not want them to be surprised </a:t>
            </a:r>
          </a:p>
          <a:p>
            <a:pPr algn="l" rtl="0" eaLnBrk="0" fontAlgn="base" hangingPunct="0">
              <a:spcBef>
                <a:spcPct val="0"/>
              </a:spcBef>
              <a:spcAft>
                <a:spcPct val="0"/>
              </a:spcAft>
              <a:buNone/>
            </a:pPr>
            <a:r>
              <a:rPr lang="en-US" altLang="en-US" sz="2400">
                <a:solidFill>
                  <a:srgbClr val="000000"/>
                </a:solidFill>
                <a:latin typeface="Times New Roman" panose="02020603050405020304" pitchFamily="18" charset="0"/>
                <a:cs typeface="Times New Roman" panose="02020603050405020304" pitchFamily="18" charset="0"/>
              </a:rPr>
              <a:t>      when it comes time for them to review or participate in testing.</a:t>
            </a:r>
            <a:br>
              <a:rPr lang="en-US" altLang="en-US" sz="2400">
                <a:solidFill>
                  <a:srgbClr val="000000"/>
                </a:solidFill>
                <a:latin typeface="Times New Roman" panose="02020603050405020304" pitchFamily="18" charset="0"/>
                <a:cs typeface="Times New Roman" panose="02020603050405020304" pitchFamily="18" charset="0"/>
              </a:rPr>
            </a:br>
            <a:r>
              <a:rPr lang="en-US" altLang="en-US" sz="2400">
                <a:solidFill>
                  <a:srgbClr val="000000"/>
                </a:solidFill>
                <a:latin typeface="Times New Roman" panose="02020603050405020304" pitchFamily="18" charset="0"/>
                <a:cs typeface="Times New Roman" panose="02020603050405020304" pitchFamily="18" charset="0"/>
              </a:rPr>
              <a:t> </a:t>
            </a:r>
            <a:br>
              <a:rPr lang="en-US" altLang="en-US" sz="2400">
                <a:solidFill>
                  <a:srgbClr val="000000"/>
                </a:solidFill>
                <a:latin typeface="Times New Roman" panose="02020603050405020304" pitchFamily="18" charset="0"/>
                <a:cs typeface="Times New Roman" panose="02020603050405020304" pitchFamily="18" charset="0"/>
              </a:rPr>
            </a:br>
            <a:r>
              <a:rPr lang="en-US" altLang="en-US" sz="2400">
                <a:solidFill>
                  <a:srgbClr val="000000"/>
                </a:solidFill>
                <a:latin typeface="Times New Roman" panose="02020603050405020304" pitchFamily="18" charset="0"/>
                <a:cs typeface="Times New Roman" panose="02020603050405020304" pitchFamily="18" charset="0"/>
              </a:rPr>
              <a:t>  -Your documentation plan doesn’t just set out what you want to do- it </a:t>
            </a:r>
          </a:p>
          <a:p>
            <a:pPr algn="l" rtl="0" eaLnBrk="0" fontAlgn="base" hangingPunct="0">
              <a:spcBef>
                <a:spcPct val="0"/>
              </a:spcBef>
              <a:spcAft>
                <a:spcPct val="0"/>
              </a:spcAft>
              <a:buNone/>
            </a:pPr>
            <a:r>
              <a:rPr lang="en-US" altLang="en-US" sz="2400">
                <a:solidFill>
                  <a:srgbClr val="000000"/>
                </a:solidFill>
                <a:latin typeface="Times New Roman" panose="02020603050405020304" pitchFamily="18" charset="0"/>
                <a:cs typeface="Times New Roman" panose="02020603050405020304" pitchFamily="18" charset="0"/>
              </a:rPr>
              <a:t>     can be </a:t>
            </a:r>
            <a:r>
              <a:rPr lang="en-US" altLang="en-US" sz="2400">
                <a:solidFill>
                  <a:srgbClr val="9900CC"/>
                </a:solidFill>
                <a:latin typeface="Times New Roman" panose="02020603050405020304" pitchFamily="18" charset="0"/>
                <a:cs typeface="Times New Roman" panose="02020603050405020304" pitchFamily="18" charset="0"/>
              </a:rPr>
              <a:t>what gets you</a:t>
            </a:r>
            <a:r>
              <a:rPr lang="en-US" altLang="en-US" sz="2400">
                <a:solidFill>
                  <a:srgbClr val="000000"/>
                </a:solidFill>
                <a:latin typeface="Times New Roman" panose="02020603050405020304" pitchFamily="18" charset="0"/>
                <a:cs typeface="Times New Roman" panose="02020603050405020304" pitchFamily="18" charset="0"/>
              </a:rPr>
              <a:t> the contract or project. Both of these roles </a:t>
            </a:r>
            <a:br>
              <a:rPr lang="en-US" altLang="en-US" sz="2400">
                <a:solidFill>
                  <a:srgbClr val="000000"/>
                </a:solidFill>
                <a:latin typeface="Times New Roman" panose="02020603050405020304" pitchFamily="18" charset="0"/>
                <a:cs typeface="Times New Roman" panose="02020603050405020304" pitchFamily="18" charset="0"/>
              </a:rPr>
            </a:br>
            <a:r>
              <a:rPr lang="en-US" altLang="en-US" sz="2400">
                <a:solidFill>
                  <a:srgbClr val="000000"/>
                </a:solidFill>
                <a:latin typeface="Times New Roman" panose="02020603050405020304" pitchFamily="18" charset="0"/>
                <a:cs typeface="Times New Roman" panose="02020603050405020304" pitchFamily="18" charset="0"/>
              </a:rPr>
              <a:t>     (political and managerial)</a:t>
            </a:r>
            <a:r>
              <a:rPr lang="en-US" altLang="en-US" sz="2400">
                <a:solidFill>
                  <a:srgbClr val="CC00FF"/>
                </a:solidFill>
                <a:latin typeface="Times New Roman" panose="02020603050405020304" pitchFamily="18" charset="0"/>
                <a:cs typeface="Times New Roman" panose="02020603050405020304" pitchFamily="18" charset="0"/>
              </a:rPr>
              <a:t>.</a:t>
            </a:r>
            <a:br>
              <a:rPr lang="en-US" altLang="en-US" sz="3600">
                <a:solidFill>
                  <a:srgbClr val="CC00FF"/>
                </a:solidFill>
                <a:latin typeface="Times New Roman" panose="02020603050405020304" pitchFamily="18" charset="0"/>
                <a:cs typeface="Times New Roman" panose="02020603050405020304" pitchFamily="18" charset="0"/>
              </a:rPr>
            </a:br>
            <a:endParaRPr lang="en-US" altLang="en-US" sz="3600">
              <a:solidFill>
                <a:srgbClr val="CC00FF"/>
              </a:solidFill>
              <a:latin typeface="Times New Roman" panose="02020603050405020304" pitchFamily="18" charset="0"/>
              <a:cs typeface="Times New Roman" panose="02020603050405020304" pitchFamily="18" charset="0"/>
            </a:endParaRPr>
          </a:p>
          <a:p>
            <a:pPr algn="l" rtl="0" eaLnBrk="0" fontAlgn="base" hangingPunct="0">
              <a:spcBef>
                <a:spcPct val="0"/>
              </a:spcBef>
              <a:spcAft>
                <a:spcPct val="0"/>
              </a:spcAft>
              <a:buNone/>
            </a:pPr>
            <a:endParaRPr lang="en-US" altLang="en-US" sz="3600">
              <a:solidFill>
                <a:srgbClr val="CC00FF"/>
              </a:solidFill>
              <a:latin typeface="Times New Roman" panose="02020603050405020304" pitchFamily="18" charset="0"/>
              <a:cs typeface="Times New Roman" panose="02020603050405020304" pitchFamily="18" charset="0"/>
            </a:endParaRPr>
          </a:p>
          <a:p>
            <a:pPr algn="l" rtl="0" eaLnBrk="0" fontAlgn="base" hangingPunct="0">
              <a:spcBef>
                <a:spcPct val="0"/>
              </a:spcBef>
              <a:spcAft>
                <a:spcPct val="0"/>
              </a:spcAft>
              <a:buNone/>
            </a:pPr>
            <a:endParaRPr lang="en-US" altLang="en-US" sz="3600">
              <a:solidFill>
                <a:srgbClr val="CC00FF"/>
              </a:solidFill>
              <a:latin typeface="Times New Roman" panose="02020603050405020304" pitchFamily="18" charset="0"/>
              <a:cs typeface="Times New Roman" panose="02020603050405020304" pitchFamily="18" charset="0"/>
            </a:endParaRPr>
          </a:p>
          <a:p>
            <a:pPr algn="l" rtl="0" eaLnBrk="0" fontAlgn="base" hangingPunct="0">
              <a:spcBef>
                <a:spcPct val="0"/>
              </a:spcBef>
              <a:spcAft>
                <a:spcPct val="0"/>
              </a:spcAft>
              <a:buNone/>
            </a:pPr>
            <a:endParaRPr lang="en-US" altLang="en-US" sz="3600">
              <a:solidFill>
                <a:srgbClr val="CC00FF"/>
              </a:solidFill>
              <a:latin typeface="Times New Roman" panose="02020603050405020304" pitchFamily="18" charset="0"/>
              <a:cs typeface="Times New Roman" panose="02020603050405020304" pitchFamily="18" charset="0"/>
            </a:endParaRPr>
          </a:p>
          <a:p>
            <a:pPr algn="l" rtl="0" eaLnBrk="0" fontAlgn="base" hangingPunct="0">
              <a:spcBef>
                <a:spcPct val="0"/>
              </a:spcBef>
              <a:spcAft>
                <a:spcPct val="0"/>
              </a:spcAft>
              <a:buNone/>
            </a:pPr>
            <a:endParaRPr lang="en-US" altLang="en-US" sz="3600">
              <a:solidFill>
                <a:srgbClr val="CC00FF"/>
              </a:solidFill>
              <a:latin typeface="Times New Roman" panose="02020603050405020304" pitchFamily="18" charset="0"/>
              <a:cs typeface="Times New Roman" panose="02020603050405020304" pitchFamily="18" charset="0"/>
            </a:endParaRPr>
          </a:p>
          <a:p>
            <a:pPr algn="l" rtl="0" eaLnBrk="0" fontAlgn="base" hangingPunct="0">
              <a:spcBef>
                <a:spcPct val="0"/>
              </a:spcBef>
              <a:spcAft>
                <a:spcPct val="0"/>
              </a:spcAft>
              <a:buNone/>
            </a:pPr>
            <a:endParaRPr lang="en-US" altLang="en-US" sz="3600">
              <a:solidFill>
                <a:srgbClr val="CC00F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F54076C-182E-4690-0707-65682148C06D}"/>
              </a:ext>
            </a:extLst>
          </p:cNvPr>
          <p:cNvSpPr>
            <a:spLocks noGrp="1" noChangeArrowheads="1"/>
          </p:cNvSpPr>
          <p:nvPr>
            <p:ph type="title"/>
          </p:nvPr>
        </p:nvSpPr>
        <p:spPr>
          <a:xfrm>
            <a:off x="1524000" y="152400"/>
            <a:ext cx="9144000" cy="6705600"/>
          </a:xfrm>
        </p:spPr>
        <p:txBody>
          <a:bodyPr/>
          <a:lstStyle/>
          <a:p>
            <a:r>
              <a:rPr lang="en-US" altLang="en-US" sz="4000" b="1">
                <a:solidFill>
                  <a:srgbClr val="FF3300"/>
                </a:solidFill>
                <a:latin typeface="Times New Roman" panose="02020603050405020304" pitchFamily="18" charset="0"/>
                <a:cs typeface="Times New Roman" panose="02020603050405020304" pitchFamily="18" charset="0"/>
              </a:rPr>
              <a:t>    </a:t>
            </a:r>
            <a:r>
              <a:rPr lang="en-US" altLang="en-US" sz="2800" b="1">
                <a:solidFill>
                  <a:srgbClr val="FF3300"/>
                </a:solidFill>
                <a:latin typeface="Times New Roman" panose="02020603050405020304" pitchFamily="18" charset="0"/>
                <a:cs typeface="Times New Roman" panose="02020603050405020304" pitchFamily="18" charset="0"/>
              </a:rPr>
              <a:t>Strategies</a:t>
            </a:r>
            <a:r>
              <a:rPr lang="en-US" altLang="en-US" sz="2800" b="1">
                <a:latin typeface="Times New Roman" panose="02020603050405020304" pitchFamily="18" charset="0"/>
                <a:cs typeface="Times New Roman" panose="02020603050405020304" pitchFamily="18" charset="0"/>
              </a:rPr>
              <a:t> to make </a:t>
            </a:r>
            <a:r>
              <a:rPr lang="en-US" altLang="en-US" sz="2800" b="1">
                <a:solidFill>
                  <a:schemeClr val="accent2"/>
                </a:solidFill>
                <a:latin typeface="Times New Roman" panose="02020603050405020304" pitchFamily="18" charset="0"/>
                <a:cs typeface="Times New Roman" panose="02020603050405020304" pitchFamily="18" charset="0"/>
              </a:rPr>
              <a:t>a documentation plan</a:t>
            </a:r>
            <a:r>
              <a:rPr lang="en-US" altLang="en-US" sz="2800" b="1">
                <a:latin typeface="Times New Roman" panose="02020603050405020304" pitchFamily="18" charset="0"/>
                <a:cs typeface="Times New Roman" panose="02020603050405020304" pitchFamily="18" charset="0"/>
              </a:rPr>
              <a:t> </a:t>
            </a:r>
            <a:r>
              <a:rPr lang="en-US" altLang="en-US" sz="2800" b="1">
                <a:solidFill>
                  <a:srgbClr val="FF3300"/>
                </a:solidFill>
                <a:latin typeface="Times New Roman" panose="02020603050405020304" pitchFamily="18" charset="0"/>
                <a:cs typeface="Times New Roman" panose="02020603050405020304" pitchFamily="18" charset="0"/>
              </a:rPr>
              <a:t>persuasive:</a:t>
            </a:r>
            <a:r>
              <a:rPr lang="en-US" altLang="en-US" b="1">
                <a:solidFill>
                  <a:srgbClr val="FF3300"/>
                </a:solidFill>
                <a:latin typeface="Times New Roman" panose="02020603050405020304" pitchFamily="18"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       </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    a </a:t>
            </a:r>
            <a:r>
              <a:rPr lang="en-US" altLang="en-US" sz="2400">
                <a:latin typeface="Times New Roman" panose="02020603050405020304" pitchFamily="18" charset="0"/>
                <a:cs typeface="Times New Roman" panose="02020603050405020304" pitchFamily="18" charset="0"/>
              </a:rPr>
              <a:t>persuasive plan will cause your reader -</a:t>
            </a:r>
            <a:r>
              <a:rPr lang="en-US" altLang="en-US" sz="2400">
                <a:solidFill>
                  <a:srgbClr val="FF3300"/>
                </a:solidFill>
                <a:latin typeface="Times New Roman" panose="02020603050405020304" pitchFamily="18" charset="0"/>
                <a:cs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rPr>
              <a:t>client, sponsor-  to</a:t>
            </a:r>
            <a:r>
              <a:rPr lang="en-US" altLang="en-US" sz="2400">
                <a:solidFill>
                  <a:srgbClr val="FF3300"/>
                </a:solidFill>
                <a:latin typeface="Times New Roman" panose="02020603050405020304" pitchFamily="18" charset="0"/>
                <a:cs typeface="Times New Roman" panose="02020603050405020304" pitchFamily="18" charset="0"/>
              </a:rPr>
              <a:t> </a:t>
            </a:r>
            <a:r>
              <a:rPr lang="en-US" altLang="en-US" sz="2400">
                <a:solidFill>
                  <a:srgbClr val="CC00FF"/>
                </a:solidFill>
                <a:latin typeface="Times New Roman" panose="02020603050405020304" pitchFamily="18" charset="0"/>
                <a:cs typeface="Times New Roman" panose="02020603050405020304" pitchFamily="18" charset="0"/>
              </a:rPr>
              <a:t>believe </a:t>
            </a:r>
            <a:br>
              <a:rPr lang="en-US" altLang="en-US" sz="2400">
                <a:solidFill>
                  <a:srgbClr val="CC00FF"/>
                </a:solidFill>
                <a:latin typeface="Times New Roman" panose="02020603050405020304" pitchFamily="18" charset="0"/>
                <a:cs typeface="Times New Roman" panose="02020603050405020304" pitchFamily="18" charset="0"/>
              </a:rPr>
            </a:br>
            <a:r>
              <a:rPr lang="en-US" altLang="en-US" sz="2400">
                <a:solidFill>
                  <a:srgbClr val="CC00FF"/>
                </a:solidFill>
                <a:latin typeface="Times New Roman" panose="02020603050405020304" pitchFamily="18" charset="0"/>
                <a:cs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rPr>
              <a:t>that the project</a:t>
            </a:r>
            <a:r>
              <a:rPr lang="en-US" altLang="en-US" sz="2400">
                <a:solidFill>
                  <a:srgbClr val="FF3300"/>
                </a:solidFill>
                <a:latin typeface="Times New Roman" panose="02020603050405020304" pitchFamily="18" charset="0"/>
                <a:cs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rPr>
              <a:t>will fulfill its purpose and that they should invest their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time and money in it: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a:t>
            </a:r>
            <a:r>
              <a:rPr lang="en-US" altLang="en-US" sz="2400">
                <a:solidFill>
                  <a:schemeClr val="accent2"/>
                </a:solidFill>
                <a:latin typeface="Times New Roman" panose="02020603050405020304" pitchFamily="18" charset="0"/>
                <a:cs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rPr>
              <a:t>Use an</a:t>
            </a:r>
            <a:r>
              <a:rPr lang="en-US" altLang="en-US" sz="2400">
                <a:solidFill>
                  <a:schemeClr val="accent2"/>
                </a:solidFill>
                <a:latin typeface="Times New Roman" panose="02020603050405020304" pitchFamily="18" charset="0"/>
                <a:cs typeface="Times New Roman" panose="02020603050405020304" pitchFamily="18" charset="0"/>
              </a:rPr>
              <a:t> executive summary</a:t>
            </a:r>
            <a:r>
              <a:rPr lang="en-US" altLang="en-US" sz="2400">
                <a:latin typeface="Times New Roman" panose="02020603050405020304" pitchFamily="18" charset="0"/>
                <a:cs typeface="Times New Roman" panose="02020603050405020304" pitchFamily="18" charset="0"/>
              </a:rPr>
              <a:t>.</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a:t>
            </a:r>
            <a:r>
              <a:rPr lang="en-US" altLang="en-US" sz="2400">
                <a:solidFill>
                  <a:schemeClr val="accent2"/>
                </a:solidFill>
                <a:latin typeface="Times New Roman" panose="02020603050405020304" pitchFamily="18" charset="0"/>
                <a:cs typeface="Times New Roman" panose="02020603050405020304" pitchFamily="18" charset="0"/>
              </a:rPr>
              <a:t>-</a:t>
            </a:r>
            <a:r>
              <a:rPr lang="en-US" altLang="en-US" sz="2400">
                <a:solidFill>
                  <a:srgbClr val="FF3300"/>
                </a:solidFill>
                <a:latin typeface="Times New Roman" panose="02020603050405020304" pitchFamily="18" charset="0"/>
                <a:cs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rPr>
              <a:t>Have a</a:t>
            </a:r>
            <a:r>
              <a:rPr lang="en-US" altLang="en-US" sz="2400">
                <a:solidFill>
                  <a:srgbClr val="FF3300"/>
                </a:solidFill>
                <a:latin typeface="Times New Roman" panose="02020603050405020304" pitchFamily="18" charset="0"/>
                <a:cs typeface="Times New Roman" panose="02020603050405020304" pitchFamily="18" charset="0"/>
              </a:rPr>
              <a:t> </a:t>
            </a:r>
            <a:r>
              <a:rPr lang="en-US" altLang="en-US" sz="2400">
                <a:solidFill>
                  <a:schemeClr val="accent2"/>
                </a:solidFill>
                <a:latin typeface="Times New Roman" panose="02020603050405020304" pitchFamily="18" charset="0"/>
                <a:cs typeface="Times New Roman" panose="02020603050405020304" pitchFamily="18" charset="0"/>
              </a:rPr>
              <a:t>goal orientation,</a:t>
            </a:r>
            <a:r>
              <a:rPr lang="en-US" altLang="en-US" sz="2400">
                <a:solidFill>
                  <a:srgbClr val="FF3300"/>
                </a:solidFill>
                <a:latin typeface="Times New Roman" panose="02020603050405020304" pitchFamily="18" charset="0"/>
                <a:cs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rPr>
              <a:t>set out objectives the reader can identify.</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a:t>
            </a:r>
            <a:r>
              <a:rPr lang="en-US" altLang="en-US" sz="2400">
                <a:solidFill>
                  <a:schemeClr val="accent2"/>
                </a:solidFill>
                <a:latin typeface="Times New Roman" panose="02020603050405020304" pitchFamily="18" charset="0"/>
                <a:cs typeface="Times New Roman" panose="02020603050405020304" pitchFamily="18" charset="0"/>
              </a:rPr>
              <a:t>- Do the math, </a:t>
            </a:r>
            <a:r>
              <a:rPr lang="en-US" altLang="en-US" sz="2400">
                <a:latin typeface="Times New Roman" panose="02020603050405020304" pitchFamily="18" charset="0"/>
                <a:cs typeface="Times New Roman" panose="02020603050405020304" pitchFamily="18" charset="0"/>
              </a:rPr>
              <a:t>budget figures.</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a:t>
            </a:r>
            <a:r>
              <a:rPr lang="en-US" altLang="en-US" sz="2400">
                <a:solidFill>
                  <a:schemeClr val="accent2"/>
                </a:solidFill>
                <a:latin typeface="Times New Roman" panose="02020603050405020304" pitchFamily="18" charset="0"/>
                <a:cs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rPr>
              <a:t>Show the</a:t>
            </a:r>
            <a:r>
              <a:rPr lang="en-US" altLang="en-US" sz="2400">
                <a:solidFill>
                  <a:srgbClr val="FF3300"/>
                </a:solidFill>
                <a:latin typeface="Times New Roman" panose="02020603050405020304" pitchFamily="18" charset="0"/>
                <a:cs typeface="Times New Roman" panose="02020603050405020304" pitchFamily="18" charset="0"/>
              </a:rPr>
              <a:t> </a:t>
            </a:r>
            <a:r>
              <a:rPr lang="en-US" altLang="en-US" sz="2400">
                <a:solidFill>
                  <a:schemeClr val="accent2"/>
                </a:solidFill>
                <a:latin typeface="Times New Roman" panose="02020603050405020304" pitchFamily="18" charset="0"/>
                <a:cs typeface="Times New Roman" panose="02020603050405020304" pitchFamily="18" charset="0"/>
              </a:rPr>
              <a:t>team orientation</a:t>
            </a:r>
            <a:r>
              <a:rPr lang="en-US" altLang="en-US" sz="2400">
                <a:latin typeface="Times New Roman" panose="02020603050405020304" pitchFamily="18" charset="0"/>
                <a:cs typeface="Times New Roman" panose="02020603050405020304" pitchFamily="18" charset="0"/>
              </a:rPr>
              <a:t>, emphasize your contribution value to the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project.</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a:t>
            </a:r>
            <a:r>
              <a:rPr lang="en-US" altLang="en-US" sz="2800" b="1">
                <a:solidFill>
                  <a:srgbClr val="D60093"/>
                </a:solidFill>
                <a:latin typeface="Times New Roman" panose="02020603050405020304" pitchFamily="18" charset="0"/>
                <a:cs typeface="Times New Roman" panose="02020603050405020304" pitchFamily="18" charset="0"/>
              </a:rPr>
              <a:t>Strategies</a:t>
            </a:r>
            <a:r>
              <a:rPr lang="en-US" altLang="en-US" sz="2800" b="1">
                <a:latin typeface="Times New Roman" panose="02020603050405020304" pitchFamily="18" charset="0"/>
                <a:cs typeface="Times New Roman" panose="02020603050405020304" pitchFamily="18" charset="0"/>
              </a:rPr>
              <a:t> to make a documentation plan easy </a:t>
            </a:r>
            <a:r>
              <a:rPr lang="en-US" altLang="en-US" sz="2800" b="1">
                <a:solidFill>
                  <a:srgbClr val="D60093"/>
                </a:solidFill>
                <a:latin typeface="Times New Roman" panose="02020603050405020304" pitchFamily="18" charset="0"/>
                <a:cs typeface="Times New Roman" panose="02020603050405020304" pitchFamily="18" charset="0"/>
              </a:rPr>
              <a:t>to follow</a:t>
            </a:r>
            <a:r>
              <a:rPr lang="en-US" altLang="en-US" sz="2800" b="1">
                <a:latin typeface="Times New Roman" panose="02020603050405020304" pitchFamily="18" charset="0"/>
                <a:cs typeface="Times New Roman" panose="02020603050405020304" pitchFamily="18" charset="0"/>
              </a:rPr>
              <a:t>:</a:t>
            </a:r>
            <a:br>
              <a:rPr lang="en-US" altLang="en-US" sz="2800" b="1">
                <a:latin typeface="Times New Roman" panose="02020603050405020304" pitchFamily="18" charset="0"/>
                <a:cs typeface="Times New Roman" panose="02020603050405020304" pitchFamily="18" charset="0"/>
              </a:rPr>
            </a:br>
            <a:r>
              <a:rPr lang="en-US" altLang="en-US" sz="2800" b="1">
                <a:latin typeface="Times New Roman" panose="02020603050405020304" pitchFamily="18" charset="0"/>
                <a:cs typeface="Times New Roman" panose="02020603050405020304" pitchFamily="18" charset="0"/>
              </a:rPr>
              <a:t>    </a:t>
            </a:r>
            <a:r>
              <a:rPr lang="en-US" altLang="en-US" sz="2400">
                <a:solidFill>
                  <a:schemeClr val="accent2"/>
                </a:solidFill>
                <a:latin typeface="Times New Roman" panose="02020603050405020304" pitchFamily="18" charset="0"/>
                <a:cs typeface="Times New Roman" panose="02020603050405020304" pitchFamily="18" charset="0"/>
              </a:rPr>
              <a:t>- Standardize </a:t>
            </a:r>
            <a:r>
              <a:rPr lang="en-US" altLang="en-US" sz="2400">
                <a:latin typeface="Times New Roman" panose="02020603050405020304" pitchFamily="18" charset="0"/>
                <a:cs typeface="Times New Roman" panose="02020603050405020304" pitchFamily="18" charset="0"/>
              </a:rPr>
              <a:t>your terminology.</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 </a:t>
            </a:r>
            <a:r>
              <a:rPr lang="en-US" altLang="en-US" sz="2400">
                <a:solidFill>
                  <a:schemeClr val="accent2"/>
                </a:solidFill>
                <a:latin typeface="Times New Roman" panose="02020603050405020304" pitchFamily="18" charset="0"/>
                <a:cs typeface="Times New Roman" panose="02020603050405020304" pitchFamily="18" charset="0"/>
              </a:rPr>
              <a:t>Clarify the interconnectivity</a:t>
            </a:r>
            <a:r>
              <a:rPr lang="en-US" altLang="en-US" sz="2400">
                <a:latin typeface="Times New Roman" panose="02020603050405020304" pitchFamily="18" charset="0"/>
                <a:cs typeface="Times New Roman" panose="02020603050405020304" pitchFamily="18" charset="0"/>
              </a:rPr>
              <a:t> of information units, make the info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sharing clear to the writer.</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a:t>
            </a:r>
            <a:r>
              <a:rPr lang="en-US" altLang="en-US" sz="2400">
                <a:solidFill>
                  <a:schemeClr val="accent2"/>
                </a:solidFill>
                <a:latin typeface="Times New Roman" panose="02020603050405020304" pitchFamily="18" charset="0"/>
                <a:cs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rPr>
              <a:t>Include</a:t>
            </a:r>
            <a:r>
              <a:rPr lang="en-US" altLang="en-US" sz="2400">
                <a:solidFill>
                  <a:schemeClr val="accent2"/>
                </a:solidFill>
                <a:latin typeface="Times New Roman" panose="02020603050405020304" pitchFamily="18" charset="0"/>
                <a:cs typeface="Times New Roman" panose="02020603050405020304" pitchFamily="18" charset="0"/>
              </a:rPr>
              <a:t> sample pages.</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 Put as much well-considered</a:t>
            </a:r>
            <a:r>
              <a:rPr lang="en-US" altLang="en-US" sz="2400">
                <a:solidFill>
                  <a:srgbClr val="FF3300"/>
                </a:solidFill>
                <a:latin typeface="Times New Roman" panose="02020603050405020304" pitchFamily="18" charset="0"/>
                <a:cs typeface="Times New Roman" panose="02020603050405020304" pitchFamily="18" charset="0"/>
              </a:rPr>
              <a:t> </a:t>
            </a:r>
            <a:r>
              <a:rPr lang="en-US" altLang="en-US" sz="2400">
                <a:solidFill>
                  <a:schemeClr val="accent2"/>
                </a:solidFill>
                <a:latin typeface="Times New Roman" panose="02020603050405020304" pitchFamily="18" charset="0"/>
                <a:cs typeface="Times New Roman" panose="02020603050405020304" pitchFamily="18" charset="0"/>
              </a:rPr>
              <a:t>detail</a:t>
            </a:r>
            <a:r>
              <a:rPr lang="en-US" altLang="en-US" sz="2400">
                <a:latin typeface="Times New Roman" panose="02020603050405020304" pitchFamily="18" charset="0"/>
                <a:cs typeface="Times New Roman" panose="02020603050405020304" pitchFamily="18" charset="0"/>
              </a:rPr>
              <a:t> into your outlines as you can,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so the logic of the document appears clearly to the writer.</a:t>
            </a: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87F6B7C9-8F66-D000-18E8-ED1BE89C4F71}"/>
              </a:ext>
            </a:extLst>
          </p:cNvPr>
          <p:cNvSpPr>
            <a:spLocks noGrp="1" noChangeArrowheads="1"/>
          </p:cNvSpPr>
          <p:nvPr>
            <p:ph type="title"/>
          </p:nvPr>
        </p:nvSpPr>
        <p:spPr>
          <a:xfrm>
            <a:off x="1524000" y="152400"/>
            <a:ext cx="9144000" cy="6705600"/>
          </a:xfrm>
          <a:ln>
            <a:solidFill>
              <a:schemeClr val="accent1"/>
            </a:solidFill>
            <a:miter lim="800000"/>
            <a:headEnd/>
            <a:tailEnd/>
          </a:ln>
        </p:spPr>
        <p:txBody>
          <a:bodyPr/>
          <a:lstStyle/>
          <a:p>
            <a:r>
              <a:rPr lang="en-US" altLang="en-US" sz="3600">
                <a:latin typeface="Times New Roman" panose="02020603050405020304" pitchFamily="18" charset="0"/>
                <a:cs typeface="Times New Roman" panose="02020603050405020304" pitchFamily="18" charset="0"/>
              </a:rPr>
              <a:t>  </a:t>
            </a:r>
            <a:r>
              <a:rPr lang="en-US" altLang="en-US" sz="3200" b="1">
                <a:latin typeface="Times New Roman" panose="02020603050405020304" pitchFamily="18" charset="0"/>
                <a:cs typeface="Times New Roman" panose="02020603050405020304" pitchFamily="18" charset="0"/>
              </a:rPr>
              <a:t>There are </a:t>
            </a:r>
            <a:r>
              <a:rPr lang="en-US" altLang="en-US" sz="3200" b="1">
                <a:solidFill>
                  <a:schemeClr val="accent1"/>
                </a:solidFill>
                <a:latin typeface="Times New Roman" panose="02020603050405020304" pitchFamily="18" charset="0"/>
                <a:cs typeface="Times New Roman" panose="02020603050405020304" pitchFamily="18" charset="0"/>
              </a:rPr>
              <a:t>Two parts</a:t>
            </a:r>
            <a:r>
              <a:rPr lang="en-US" altLang="en-US" sz="3200" b="1">
                <a:latin typeface="Times New Roman" panose="02020603050405020304" pitchFamily="18" charset="0"/>
                <a:cs typeface="Times New Roman" panose="02020603050405020304" pitchFamily="18" charset="0"/>
              </a:rPr>
              <a:t> of a Documentation Plan:</a:t>
            </a:r>
            <a:r>
              <a:rPr lang="en-US" altLang="en-US" sz="2000" b="1">
                <a:latin typeface="Times New Roman" panose="02020603050405020304" pitchFamily="18" charset="0"/>
                <a:cs typeface="Times New Roman" panose="02020603050405020304" pitchFamily="18" charset="0"/>
              </a:rPr>
              <a:t>    </a:t>
            </a:r>
            <a:r>
              <a:rPr lang="en-US" altLang="en-US" sz="2000" b="1">
                <a:solidFill>
                  <a:schemeClr val="accent1"/>
                </a:solidFill>
                <a:latin typeface="Times New Roman" panose="02020603050405020304" pitchFamily="18" charset="0"/>
                <a:cs typeface="Times New Roman" panose="02020603050405020304" pitchFamily="18" charset="0"/>
              </a:rPr>
              <a:t> </a:t>
            </a:r>
            <a:br>
              <a:rPr lang="en-US" altLang="en-US" sz="2000" b="1">
                <a:latin typeface="Times New Roman" panose="02020603050405020304" pitchFamily="18" charset="0"/>
                <a:cs typeface="Times New Roman" panose="02020603050405020304" pitchFamily="18" charset="0"/>
              </a:rPr>
            </a:br>
            <a:r>
              <a:rPr lang="en-US" altLang="en-US" sz="2000" b="1">
                <a:latin typeface="Times New Roman" panose="02020603050405020304" pitchFamily="18" charset="0"/>
                <a:cs typeface="Times New Roman" panose="02020603050405020304" pitchFamily="18" charset="0"/>
              </a:rPr>
              <a:t>  </a:t>
            </a:r>
            <a:r>
              <a:rPr lang="en-US" altLang="en-US" sz="3200" b="1">
                <a:solidFill>
                  <a:schemeClr val="accent1"/>
                </a:solidFill>
                <a:latin typeface="Times New Roman" panose="02020603050405020304" pitchFamily="18" charset="0"/>
                <a:cs typeface="Times New Roman" panose="02020603050405020304" pitchFamily="18" charset="0"/>
              </a:rPr>
              <a:t>1-</a:t>
            </a:r>
            <a:r>
              <a:rPr lang="en-US" altLang="en-US" sz="3200" b="1">
                <a:latin typeface="Times New Roman" panose="02020603050405020304" pitchFamily="18" charset="0"/>
                <a:cs typeface="Times New Roman" panose="02020603050405020304" pitchFamily="18" charset="0"/>
              </a:rPr>
              <a:t> </a:t>
            </a:r>
            <a:r>
              <a:rPr lang="en-US" altLang="en-US" sz="3200" b="1">
                <a:solidFill>
                  <a:schemeClr val="accent2"/>
                </a:solidFill>
                <a:latin typeface="Times New Roman" panose="02020603050405020304" pitchFamily="18" charset="0"/>
                <a:cs typeface="Times New Roman" panose="02020603050405020304" pitchFamily="18" charset="0"/>
              </a:rPr>
              <a:t>Project Plan</a:t>
            </a:r>
            <a:r>
              <a:rPr lang="en-US" altLang="en-US" sz="2000" b="1">
                <a:solidFill>
                  <a:schemeClr val="accent2"/>
                </a:solidFill>
                <a:latin typeface="Times New Roman" panose="02020603050405020304" pitchFamily="18" charset="0"/>
                <a:cs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rPr>
              <a:t>how you will produce your manual, the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schedule, resources, time estimates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a:t>
            </a:r>
            <a:r>
              <a:rPr lang="en-US" altLang="en-US" sz="3200">
                <a:solidFill>
                  <a:schemeClr val="accent1"/>
                </a:solidFill>
                <a:latin typeface="Times New Roman" panose="02020603050405020304" pitchFamily="18" charset="0"/>
                <a:cs typeface="Times New Roman" panose="02020603050405020304" pitchFamily="18" charset="0"/>
              </a:rPr>
              <a:t>2</a:t>
            </a:r>
            <a:r>
              <a:rPr lang="en-US" altLang="en-US" sz="3200" b="1">
                <a:solidFill>
                  <a:schemeClr val="accent1"/>
                </a:solidFill>
                <a:latin typeface="Times New Roman" panose="02020603050405020304" pitchFamily="18" charset="0"/>
                <a:cs typeface="Times New Roman" panose="02020603050405020304" pitchFamily="18" charset="0"/>
              </a:rPr>
              <a:t>-</a:t>
            </a:r>
            <a:r>
              <a:rPr lang="en-US" altLang="en-US" sz="3200" b="1">
                <a:latin typeface="Times New Roman" panose="02020603050405020304" pitchFamily="18" charset="0"/>
                <a:cs typeface="Times New Roman" panose="02020603050405020304" pitchFamily="18" charset="0"/>
              </a:rPr>
              <a:t> </a:t>
            </a:r>
            <a:r>
              <a:rPr lang="en-US" altLang="en-US" sz="3200" b="1">
                <a:solidFill>
                  <a:schemeClr val="accent2"/>
                </a:solidFill>
                <a:latin typeface="Times New Roman" panose="02020603050405020304" pitchFamily="18" charset="0"/>
                <a:cs typeface="Times New Roman" panose="02020603050405020304" pitchFamily="18" charset="0"/>
              </a:rPr>
              <a:t>Design Plan</a:t>
            </a:r>
            <a:r>
              <a:rPr lang="en-US" altLang="en-US" sz="3600">
                <a:latin typeface="Times New Roman" panose="02020603050405020304" pitchFamily="18" charset="0"/>
                <a:cs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rPr>
              <a:t>what your manual will contain, and what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they will look like (forms, layout, language graphics)</a:t>
            </a:r>
            <a:br>
              <a:rPr lang="en-US" altLang="en-US" sz="2400">
                <a:latin typeface="Times New Roman" panose="02020603050405020304" pitchFamily="18" charset="0"/>
                <a:cs typeface="Times New Roman" panose="02020603050405020304" pitchFamily="18" charset="0"/>
              </a:rPr>
            </a:b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a:t>
            </a:r>
            <a:r>
              <a:rPr lang="en-US" altLang="en-US" sz="2800" b="1">
                <a:solidFill>
                  <a:schemeClr val="accent2"/>
                </a:solidFill>
                <a:latin typeface="Times New Roman" panose="02020603050405020304" pitchFamily="18" charset="0"/>
                <a:cs typeface="Times New Roman" panose="02020603050405020304" pitchFamily="18" charset="0"/>
              </a:rPr>
              <a:t>What goes in the Design Plan?</a:t>
            </a:r>
            <a:br>
              <a:rPr lang="en-US" altLang="en-US" sz="2800" b="1">
                <a:latin typeface="Times New Roman" panose="02020603050405020304" pitchFamily="18" charset="0"/>
                <a:cs typeface="Times New Roman" panose="02020603050405020304" pitchFamily="18" charset="0"/>
              </a:rPr>
            </a:br>
            <a:r>
              <a:rPr lang="en-US" altLang="en-US" sz="3600" b="1">
                <a:latin typeface="Times New Roman" panose="02020603050405020304" pitchFamily="18" charset="0"/>
                <a:cs typeface="Times New Roman" panose="02020603050405020304" pitchFamily="18" charset="0"/>
              </a:rPr>
              <a:t>   </a:t>
            </a:r>
            <a:r>
              <a:rPr lang="en-US" altLang="en-US" sz="2400">
                <a:solidFill>
                  <a:schemeClr val="accent1"/>
                </a:solidFill>
                <a:latin typeface="Times New Roman" panose="02020603050405020304" pitchFamily="18" charset="0"/>
                <a:cs typeface="Times New Roman" panose="02020603050405020304" pitchFamily="18" charset="0"/>
              </a:rPr>
              <a:t>1-</a:t>
            </a:r>
            <a:r>
              <a:rPr lang="en-US" altLang="en-US" sz="2400">
                <a:latin typeface="Times New Roman" panose="02020603050405020304" pitchFamily="18" charset="0"/>
                <a:cs typeface="Times New Roman" panose="02020603050405020304" pitchFamily="18" charset="0"/>
              </a:rPr>
              <a:t> Description of the</a:t>
            </a:r>
            <a:r>
              <a:rPr lang="en-US" altLang="en-US" sz="2400">
                <a:solidFill>
                  <a:srgbClr val="FF3300"/>
                </a:solidFill>
                <a:latin typeface="Times New Roman" panose="02020603050405020304" pitchFamily="18" charset="0"/>
                <a:cs typeface="Times New Roman" panose="02020603050405020304" pitchFamily="18" charset="0"/>
              </a:rPr>
              <a:t> user</a:t>
            </a:r>
            <a:r>
              <a:rPr lang="en-US" altLang="en-US" sz="2400">
                <a:latin typeface="Times New Roman" panose="02020603050405020304" pitchFamily="18" charset="0"/>
                <a:cs typeface="Times New Roman" panose="02020603050405020304" pitchFamily="18" charset="0"/>
              </a:rPr>
              <a:t> from “analyzing  your user”.</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a:t>
            </a:r>
            <a:r>
              <a:rPr lang="en-US" altLang="en-US" sz="2400">
                <a:solidFill>
                  <a:srgbClr val="FF3300"/>
                </a:solidFill>
                <a:latin typeface="Times New Roman" panose="02020603050405020304" pitchFamily="18" charset="0"/>
                <a:cs typeface="Times New Roman" panose="02020603050405020304" pitchFamily="18" charset="0"/>
              </a:rPr>
              <a:t>2- </a:t>
            </a:r>
            <a:r>
              <a:rPr lang="en-US" altLang="en-US" sz="2400">
                <a:latin typeface="Times New Roman" panose="02020603050405020304" pitchFamily="18" charset="0"/>
                <a:cs typeface="Times New Roman" panose="02020603050405020304" pitchFamily="18" charset="0"/>
              </a:rPr>
              <a:t>Description of the documentation</a:t>
            </a:r>
            <a:r>
              <a:rPr lang="en-US" altLang="en-US" sz="2400">
                <a:solidFill>
                  <a:srgbClr val="FF3300"/>
                </a:solidFill>
                <a:latin typeface="Times New Roman" panose="02020603050405020304" pitchFamily="18" charset="0"/>
                <a:cs typeface="Times New Roman" panose="02020603050405020304" pitchFamily="18" charset="0"/>
              </a:rPr>
              <a:t> Goals and objectives</a:t>
            </a:r>
            <a:r>
              <a:rPr lang="en-US" altLang="en-US" sz="2400">
                <a:latin typeface="Times New Roman" panose="02020603050405020304" pitchFamily="18" charset="0"/>
                <a:cs typeface="Times New Roman" panose="02020603050405020304" pitchFamily="18" charset="0"/>
              </a:rPr>
              <a:t>, in general,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then in more specific terms, overall</a:t>
            </a:r>
            <a:r>
              <a:rPr lang="en-US" altLang="en-US" sz="2400">
                <a:solidFill>
                  <a:srgbClr val="3333CC"/>
                </a:solidFill>
                <a:latin typeface="Times New Roman" panose="02020603050405020304" pitchFamily="18" charset="0"/>
                <a:cs typeface="Times New Roman" panose="02020603050405020304" pitchFamily="18" charset="0"/>
              </a:rPr>
              <a:t> goals</a:t>
            </a:r>
            <a:r>
              <a:rPr lang="en-US" altLang="en-US" sz="2400">
                <a:latin typeface="Times New Roman" panose="02020603050405020304" pitchFamily="18" charset="0"/>
                <a:cs typeface="Times New Roman" panose="02020603050405020304" pitchFamily="18" charset="0"/>
              </a:rPr>
              <a:t>, goals for </a:t>
            </a:r>
            <a:r>
              <a:rPr lang="en-US" altLang="en-US" sz="2400">
                <a:solidFill>
                  <a:srgbClr val="3333CC"/>
                </a:solidFill>
                <a:latin typeface="Times New Roman" panose="02020603050405020304" pitchFamily="18" charset="0"/>
                <a:cs typeface="Times New Roman" panose="02020603050405020304" pitchFamily="18" charset="0"/>
              </a:rPr>
              <a:t>specific users</a:t>
            </a:r>
            <a:r>
              <a:rPr lang="en-US" altLang="en-US" sz="2400">
                <a:latin typeface="Times New Roman" panose="02020603050405020304" pitchFamily="18" charset="0"/>
                <a:cs typeface="Times New Roman" panose="02020603050405020304" pitchFamily="18" charset="0"/>
              </a:rPr>
              <a:t>,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goals for a </a:t>
            </a:r>
            <a:r>
              <a:rPr lang="en-US" altLang="en-US" sz="2400">
                <a:solidFill>
                  <a:srgbClr val="3333CC"/>
                </a:solidFill>
                <a:latin typeface="Times New Roman" panose="02020603050405020304" pitchFamily="18" charset="0"/>
                <a:cs typeface="Times New Roman" panose="02020603050405020304" pitchFamily="18" charset="0"/>
              </a:rPr>
              <a:t>specific section</a:t>
            </a:r>
            <a:r>
              <a:rPr lang="en-US" altLang="en-US" sz="2400">
                <a:latin typeface="Times New Roman" panose="02020603050405020304" pitchFamily="18" charset="0"/>
                <a:cs typeface="Times New Roman" panose="02020603050405020304" pitchFamily="18" charset="0"/>
              </a:rPr>
              <a:t> or </a:t>
            </a:r>
            <a:r>
              <a:rPr lang="en-US" altLang="en-US" sz="2400">
                <a:solidFill>
                  <a:srgbClr val="00CC00"/>
                </a:solidFill>
                <a:latin typeface="Times New Roman" panose="02020603050405020304" pitchFamily="18" charset="0"/>
                <a:cs typeface="Times New Roman" panose="02020603050405020304" pitchFamily="18" charset="0"/>
              </a:rPr>
              <a:t>document.</a:t>
            </a:r>
            <a:br>
              <a:rPr lang="en-US" altLang="en-US" sz="2400">
                <a:solidFill>
                  <a:srgbClr val="00CC00"/>
                </a:solidFill>
                <a:latin typeface="Times New Roman" panose="02020603050405020304" pitchFamily="18" charset="0"/>
                <a:cs typeface="Times New Roman" panose="02020603050405020304" pitchFamily="18" charset="0"/>
              </a:rPr>
            </a:br>
            <a:r>
              <a:rPr lang="en-US" altLang="en-US" sz="2400">
                <a:solidFill>
                  <a:srgbClr val="00CC00"/>
                </a:solidFill>
                <a:latin typeface="Times New Roman" panose="02020603050405020304" pitchFamily="18" charset="0"/>
                <a:cs typeface="Times New Roman" panose="02020603050405020304" pitchFamily="18" charset="0"/>
              </a:rPr>
              <a:t>     </a:t>
            </a:r>
            <a:r>
              <a:rPr lang="en-US" altLang="en-US" sz="2400">
                <a:solidFill>
                  <a:schemeClr val="accent1"/>
                </a:solidFill>
                <a:latin typeface="Times New Roman" panose="02020603050405020304" pitchFamily="18" charset="0"/>
              </a:rPr>
              <a:t>3- </a:t>
            </a:r>
            <a:r>
              <a:rPr lang="en-US" altLang="en-US" sz="2400">
                <a:latin typeface="Times New Roman" panose="02020603050405020304" pitchFamily="18" charset="0"/>
              </a:rPr>
              <a:t>description of the manual</a:t>
            </a:r>
            <a:r>
              <a:rPr lang="en-US" altLang="en-US" sz="2400">
                <a:solidFill>
                  <a:schemeClr val="accent1"/>
                </a:solidFill>
                <a:latin typeface="Times New Roman" panose="02020603050405020304" pitchFamily="18" charset="0"/>
              </a:rPr>
              <a:t> types</a:t>
            </a:r>
            <a:r>
              <a:rPr lang="en-US" altLang="en-US" sz="2400">
                <a:latin typeface="Times New Roman" panose="02020603050405020304" pitchFamily="18" charset="0"/>
              </a:rPr>
              <a:t>, should describe in detail the</a:t>
            </a:r>
            <a:r>
              <a:rPr lang="en-US" altLang="en-US" sz="2400">
                <a:solidFill>
                  <a:srgbClr val="CC00FF"/>
                </a:solidFill>
                <a:latin typeface="Times New Roman" panose="02020603050405020304" pitchFamily="18" charset="0"/>
              </a:rPr>
              <a:t>   </a:t>
            </a:r>
            <a:br>
              <a:rPr lang="en-US" altLang="en-US" sz="2400">
                <a:solidFill>
                  <a:srgbClr val="CC00FF"/>
                </a:solidFill>
                <a:latin typeface="Times New Roman" panose="02020603050405020304" pitchFamily="18" charset="0"/>
              </a:rPr>
            </a:br>
            <a:r>
              <a:rPr lang="en-US" altLang="en-US" sz="2400">
                <a:solidFill>
                  <a:srgbClr val="CC00FF"/>
                </a:solidFill>
                <a:latin typeface="Times New Roman" panose="02020603050405020304" pitchFamily="18" charset="0"/>
              </a:rPr>
              <a:t>       </a:t>
            </a:r>
            <a:r>
              <a:rPr lang="en-US" altLang="en-US" sz="2400">
                <a:solidFill>
                  <a:schemeClr val="accent1"/>
                </a:solidFill>
                <a:latin typeface="Times New Roman" panose="02020603050405020304" pitchFamily="18" charset="0"/>
              </a:rPr>
              <a:t>content</a:t>
            </a:r>
            <a:r>
              <a:rPr lang="en-US" altLang="en-US" sz="2400">
                <a:latin typeface="Times New Roman" panose="02020603050405020304" pitchFamily="18" charset="0"/>
              </a:rPr>
              <a:t> and </a:t>
            </a:r>
            <a:r>
              <a:rPr lang="en-US" altLang="en-US" sz="2400">
                <a:solidFill>
                  <a:schemeClr val="accent1"/>
                </a:solidFill>
                <a:latin typeface="Times New Roman" panose="02020603050405020304" pitchFamily="18" charset="0"/>
              </a:rPr>
              <a:t>layout </a:t>
            </a:r>
            <a:r>
              <a:rPr lang="en-US" altLang="en-US" sz="2400">
                <a:latin typeface="Times New Roman" panose="02020603050405020304" pitchFamily="18" charset="0"/>
              </a:rPr>
              <a:t>of the document and</a:t>
            </a:r>
            <a:r>
              <a:rPr lang="en-US" altLang="en-US" sz="2400">
                <a:solidFill>
                  <a:schemeClr val="accent1"/>
                </a:solidFill>
                <a:latin typeface="Times New Roman" panose="02020603050405020304" pitchFamily="18" charset="0"/>
              </a:rPr>
              <a:t> tie</a:t>
            </a:r>
            <a:r>
              <a:rPr lang="en-US" altLang="en-US" sz="2400">
                <a:latin typeface="Times New Roman" panose="02020603050405020304" pitchFamily="18" charset="0"/>
              </a:rPr>
              <a:t> the design clearly to </a:t>
            </a:r>
            <a:br>
              <a:rPr lang="en-US" altLang="en-US" sz="2400">
                <a:latin typeface="Times New Roman" panose="02020603050405020304" pitchFamily="18" charset="0"/>
              </a:rPr>
            </a:br>
            <a:r>
              <a:rPr lang="en-US" altLang="en-US" sz="2400">
                <a:latin typeface="Times New Roman" panose="02020603050405020304" pitchFamily="18" charset="0"/>
              </a:rPr>
              <a:t>       </a:t>
            </a:r>
            <a:r>
              <a:rPr lang="en-US" altLang="en-US" sz="2400">
                <a:solidFill>
                  <a:schemeClr val="accent2"/>
                </a:solidFill>
                <a:latin typeface="Times New Roman" panose="02020603050405020304" pitchFamily="18" charset="0"/>
              </a:rPr>
              <a:t>goals </a:t>
            </a:r>
            <a:r>
              <a:rPr lang="en-US" altLang="en-US" sz="2400">
                <a:latin typeface="Times New Roman" panose="02020603050405020304" pitchFamily="18" charset="0"/>
              </a:rPr>
              <a:t>and user description that precede it.</a:t>
            </a:r>
            <a:br>
              <a:rPr lang="en-US" altLang="en-US" sz="2400">
                <a:latin typeface="Times New Roman" panose="02020603050405020304" pitchFamily="18" charset="0"/>
              </a:rPr>
            </a:br>
            <a:endParaRPr lang="en-US" altLang="en-US" sz="2400">
              <a:latin typeface="Times New Roman" panose="02020603050405020304" pitchFamily="18" charset="0"/>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5583AFA4-B649-D5C4-400E-1C2B0EA7957C}"/>
              </a:ext>
            </a:extLst>
          </p:cNvPr>
          <p:cNvSpPr>
            <a:spLocks noGrp="1" noChangeArrowheads="1"/>
          </p:cNvSpPr>
          <p:nvPr>
            <p:ph type="title"/>
          </p:nvPr>
        </p:nvSpPr>
        <p:spPr>
          <a:xfrm>
            <a:off x="1524000" y="152400"/>
            <a:ext cx="9144000" cy="6705600"/>
          </a:xfrm>
        </p:spPr>
        <p:txBody>
          <a:bodyPr/>
          <a:lstStyle/>
          <a:p>
            <a:r>
              <a:rPr lang="en-US" altLang="en-US" sz="3600">
                <a:latin typeface="Times New Roman" panose="02020603050405020304" pitchFamily="18" charset="0"/>
                <a:cs typeface="Times New Roman" panose="02020603050405020304" pitchFamily="18" charset="0"/>
              </a:rPr>
              <a:t>    </a:t>
            </a:r>
            <a:r>
              <a:rPr lang="en-US" altLang="en-US" sz="2400">
                <a:solidFill>
                  <a:schemeClr val="accent1"/>
                </a:solidFill>
                <a:latin typeface="Times New Roman" panose="02020603050405020304" pitchFamily="18" charset="0"/>
                <a:cs typeface="Times New Roman" panose="02020603050405020304" pitchFamily="18" charset="0"/>
              </a:rPr>
              <a:t>4- </a:t>
            </a:r>
            <a:r>
              <a:rPr lang="en-US" altLang="en-US" sz="2400">
                <a:latin typeface="Times New Roman" panose="02020603050405020304" pitchFamily="18" charset="0"/>
                <a:cs typeface="Times New Roman" panose="02020603050405020304" pitchFamily="18" charset="0"/>
              </a:rPr>
              <a:t>Description of the</a:t>
            </a:r>
            <a:r>
              <a:rPr lang="en-US" altLang="en-US" sz="2400">
                <a:solidFill>
                  <a:schemeClr val="accent1"/>
                </a:solidFill>
                <a:latin typeface="Times New Roman" panose="02020603050405020304" pitchFamily="18" charset="0"/>
                <a:cs typeface="Times New Roman" panose="02020603050405020304" pitchFamily="18" charset="0"/>
              </a:rPr>
              <a:t> contents of layout </a:t>
            </a:r>
            <a:r>
              <a:rPr lang="en-US" altLang="en-US" sz="2400">
                <a:latin typeface="Times New Roman" panose="02020603050405020304" pitchFamily="18" charset="0"/>
                <a:cs typeface="Times New Roman" panose="02020603050405020304" pitchFamily="18" charset="0"/>
              </a:rPr>
              <a:t>and outlines:</a:t>
            </a:r>
            <a:br>
              <a:rPr lang="en-US" altLang="en-US" sz="2400">
                <a:latin typeface="Times New Roman" panose="02020603050405020304" pitchFamily="18" charset="0"/>
                <a:cs typeface="Times New Roman" panose="02020603050405020304" pitchFamily="18" charset="0"/>
              </a:rPr>
            </a:br>
            <a:r>
              <a:rPr lang="en-US" altLang="en-US" sz="2400">
                <a:solidFill>
                  <a:schemeClr val="accent2"/>
                </a:solidFill>
                <a:latin typeface="Times New Roman" panose="02020603050405020304" pitchFamily="18" charset="0"/>
                <a:cs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rPr>
              <a:t>- Include </a:t>
            </a:r>
            <a:r>
              <a:rPr lang="en-US" altLang="en-US" sz="2400">
                <a:solidFill>
                  <a:srgbClr val="D60093"/>
                </a:solidFill>
                <a:latin typeface="Times New Roman" panose="02020603050405020304" pitchFamily="18" charset="0"/>
                <a:cs typeface="Times New Roman" panose="02020603050405020304" pitchFamily="18" charset="0"/>
              </a:rPr>
              <a:t>one section</a:t>
            </a:r>
            <a:r>
              <a:rPr lang="en-US" altLang="en-US" sz="2400">
                <a:latin typeface="Times New Roman" panose="02020603050405020304" pitchFamily="18" charset="0"/>
                <a:cs typeface="Times New Roman" panose="02020603050405020304" pitchFamily="18" charset="0"/>
              </a:rPr>
              <a:t> for each </a:t>
            </a:r>
            <a:r>
              <a:rPr lang="en-US" altLang="en-US" sz="2400">
                <a:solidFill>
                  <a:srgbClr val="D60093"/>
                </a:solidFill>
                <a:latin typeface="Times New Roman" panose="02020603050405020304" pitchFamily="18" charset="0"/>
                <a:cs typeface="Times New Roman" panose="02020603050405020304" pitchFamily="18" charset="0"/>
              </a:rPr>
              <a:t>individual document</a:t>
            </a:r>
            <a:r>
              <a:rPr lang="en-US" altLang="en-US" sz="2400">
                <a:latin typeface="Times New Roman" panose="02020603050405020304" pitchFamily="18" charset="0"/>
                <a:cs typeface="Times New Roman" panose="02020603050405020304" pitchFamily="18" charset="0"/>
              </a:rPr>
              <a:t>, name, number  of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pages.</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 </a:t>
            </a:r>
            <a:r>
              <a:rPr lang="en-US" altLang="en-US" sz="2400">
                <a:solidFill>
                  <a:schemeClr val="accent1"/>
                </a:solidFill>
                <a:latin typeface="Times New Roman" panose="02020603050405020304" pitchFamily="18" charset="0"/>
                <a:cs typeface="Times New Roman" panose="02020603050405020304" pitchFamily="18" charset="0"/>
              </a:rPr>
              <a:t>Layout </a:t>
            </a:r>
            <a:r>
              <a:rPr lang="en-US" altLang="en-US" sz="2400">
                <a:latin typeface="Times New Roman" panose="02020603050405020304" pitchFamily="18" charset="0"/>
                <a:cs typeface="Times New Roman" panose="02020603050405020304" pitchFamily="18" charset="0"/>
              </a:rPr>
              <a:t>should </a:t>
            </a:r>
            <a:r>
              <a:rPr lang="en-US" altLang="en-US" sz="2400">
                <a:solidFill>
                  <a:srgbClr val="3333CC"/>
                </a:solidFill>
                <a:latin typeface="Times New Roman" panose="02020603050405020304" pitchFamily="18" charset="0"/>
                <a:cs typeface="Times New Roman" panose="02020603050405020304" pitchFamily="18" charset="0"/>
              </a:rPr>
              <a:t>contain enough detail</a:t>
            </a:r>
            <a:r>
              <a:rPr lang="en-US" altLang="en-US" sz="2400">
                <a:latin typeface="Times New Roman" panose="02020603050405020304" pitchFamily="18" charset="0"/>
                <a:cs typeface="Times New Roman" panose="02020603050405020304" pitchFamily="18" charset="0"/>
              </a:rPr>
              <a:t>, so if someone has to read your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plan he or she could </a:t>
            </a:r>
            <a:r>
              <a:rPr lang="en-US" altLang="en-US" sz="2400">
                <a:solidFill>
                  <a:srgbClr val="3333CC"/>
                </a:solidFill>
                <a:latin typeface="Times New Roman" panose="02020603050405020304" pitchFamily="18" charset="0"/>
                <a:cs typeface="Times New Roman" panose="02020603050405020304" pitchFamily="18" charset="0"/>
              </a:rPr>
              <a:t>complete </a:t>
            </a:r>
            <a:r>
              <a:rPr lang="en-US" altLang="en-US" sz="2400">
                <a:latin typeface="Times New Roman" panose="02020603050405020304" pitchFamily="18" charset="0"/>
                <a:cs typeface="Times New Roman" panose="02020603050405020304" pitchFamily="18" charset="0"/>
              </a:rPr>
              <a:t>the documentation set </a:t>
            </a:r>
            <a:r>
              <a:rPr lang="en-US" altLang="en-US" sz="2400">
                <a:solidFill>
                  <a:srgbClr val="FF3300"/>
                </a:solidFill>
                <a:latin typeface="Times New Roman" panose="02020603050405020304" pitchFamily="18" charset="0"/>
                <a:cs typeface="Times New Roman" panose="02020603050405020304" pitchFamily="18" charset="0"/>
              </a:rPr>
              <a:t>exactly </a:t>
            </a:r>
            <a:r>
              <a:rPr lang="en-US" altLang="en-US" sz="2400">
                <a:latin typeface="Times New Roman" panose="02020603050405020304" pitchFamily="18" charset="0"/>
                <a:cs typeface="Times New Roman" panose="02020603050405020304" pitchFamily="18" charset="0"/>
              </a:rPr>
              <a:t>the way</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you planned it</a:t>
            </a:r>
            <a:r>
              <a:rPr lang="en-US" altLang="en-US" sz="2800">
                <a:solidFill>
                  <a:srgbClr val="FF3300"/>
                </a:solidFill>
                <a:latin typeface="Times New Roman" panose="02020603050405020304" pitchFamily="18" charset="0"/>
                <a:cs typeface="Times New Roman" panose="02020603050405020304" pitchFamily="18" charset="0"/>
              </a:rPr>
              <a:t>.</a:t>
            </a:r>
            <a:r>
              <a:rPr lang="en-US" altLang="en-US" sz="2800">
                <a:latin typeface="Times New Roman" panose="02020603050405020304" pitchFamily="18" charset="0"/>
                <a:cs typeface="Times New Roman" panose="02020603050405020304" pitchFamily="18" charset="0"/>
              </a:rPr>
              <a:t> </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     </a:t>
            </a:r>
            <a:r>
              <a:rPr lang="en-US" altLang="en-US" sz="2400" u="sng">
                <a:latin typeface="Times New Roman" panose="02020603050405020304" pitchFamily="18" charset="0"/>
                <a:cs typeface="Times New Roman" panose="02020603050405020304" pitchFamily="18" charset="0"/>
              </a:rPr>
              <a:t>To specify the </a:t>
            </a:r>
            <a:r>
              <a:rPr lang="en-US" altLang="en-US" sz="2400" u="sng">
                <a:solidFill>
                  <a:srgbClr val="D60093"/>
                </a:solidFill>
                <a:latin typeface="Times New Roman" panose="02020603050405020304" pitchFamily="18" charset="0"/>
                <a:cs typeface="Times New Roman" panose="02020603050405020304" pitchFamily="18" charset="0"/>
              </a:rPr>
              <a:t>layout</a:t>
            </a:r>
            <a:r>
              <a:rPr lang="en-US" altLang="en-US" sz="2400" u="sng">
                <a:latin typeface="Times New Roman" panose="02020603050405020304" pitchFamily="18" charset="0"/>
                <a:cs typeface="Times New Roman" panose="02020603050405020304" pitchFamily="18" charset="0"/>
              </a:rPr>
              <a:t> for your documents includes the following:</a:t>
            </a:r>
            <a:r>
              <a:rPr lang="en-US" altLang="en-US" sz="2800" b="1">
                <a:latin typeface="Times New Roman" panose="02020603050405020304" pitchFamily="18" charset="0"/>
                <a:cs typeface="Times New Roman" panose="02020603050405020304" pitchFamily="18" charset="0"/>
              </a:rPr>
              <a:t>   </a:t>
            </a:r>
            <a:br>
              <a:rPr lang="en-US" altLang="en-US" sz="2800" b="1">
                <a:latin typeface="Times New Roman" panose="02020603050405020304" pitchFamily="18" charset="0"/>
                <a:cs typeface="Times New Roman" panose="02020603050405020304" pitchFamily="18" charset="0"/>
              </a:rPr>
            </a:br>
            <a:r>
              <a:rPr lang="en-US" altLang="en-US" sz="2400" b="1">
                <a:latin typeface="Times New Roman" panose="02020603050405020304" pitchFamily="18" charset="0"/>
                <a:cs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rPr>
              <a:t>- </a:t>
            </a:r>
            <a:r>
              <a:rPr lang="en-US" altLang="en-US" sz="2400">
                <a:solidFill>
                  <a:srgbClr val="D60093"/>
                </a:solidFill>
                <a:latin typeface="Times New Roman" panose="02020603050405020304" pitchFamily="18" charset="0"/>
                <a:cs typeface="Times New Roman" panose="02020603050405020304" pitchFamily="18" charset="0"/>
              </a:rPr>
              <a:t>Page size</a:t>
            </a:r>
            <a:r>
              <a:rPr lang="en-US" altLang="en-US" sz="2400">
                <a:latin typeface="Times New Roman" panose="02020603050405020304" pitchFamily="18" charset="0"/>
                <a:cs typeface="Times New Roman" panose="02020603050405020304" pitchFamily="18" charset="0"/>
              </a:rPr>
              <a:t>, </a:t>
            </a:r>
            <a:r>
              <a:rPr lang="en-US" altLang="en-US" sz="2400">
                <a:solidFill>
                  <a:schemeClr val="accent2"/>
                </a:solidFill>
                <a:latin typeface="Times New Roman" panose="02020603050405020304" pitchFamily="18" charset="0"/>
                <a:cs typeface="Times New Roman" panose="02020603050405020304" pitchFamily="18" charset="0"/>
              </a:rPr>
              <a:t>column</a:t>
            </a:r>
            <a:r>
              <a:rPr lang="en-US" altLang="en-US" sz="2400">
                <a:latin typeface="Times New Roman" panose="02020603050405020304" pitchFamily="18" charset="0"/>
                <a:cs typeface="Times New Roman" panose="02020603050405020304" pitchFamily="18" charset="0"/>
              </a:rPr>
              <a:t> specifications for all page types.</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a:t>
            </a:r>
            <a:r>
              <a:rPr lang="en-US" altLang="en-US" sz="2400">
                <a:solidFill>
                  <a:srgbClr val="9900CC"/>
                </a:solidFill>
                <a:latin typeface="Times New Roman" panose="02020603050405020304" pitchFamily="18" charset="0"/>
                <a:cs typeface="Times New Roman" panose="02020603050405020304" pitchFamily="18" charset="0"/>
              </a:rPr>
              <a:t>- Table specification for all tables.</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 </a:t>
            </a:r>
            <a:r>
              <a:rPr lang="en-US" altLang="en-US" sz="2400">
                <a:solidFill>
                  <a:srgbClr val="D60093"/>
                </a:solidFill>
                <a:latin typeface="Times New Roman" panose="02020603050405020304" pitchFamily="18" charset="0"/>
                <a:cs typeface="Times New Roman" panose="02020603050405020304" pitchFamily="18" charset="0"/>
              </a:rPr>
              <a:t>Text style</a:t>
            </a:r>
            <a:r>
              <a:rPr lang="en-US" altLang="en-US" sz="2400">
                <a:latin typeface="Times New Roman" panose="02020603050405020304" pitchFamily="18" charset="0"/>
                <a:cs typeface="Times New Roman" panose="02020603050405020304" pitchFamily="18" charset="0"/>
              </a:rPr>
              <a:t>, size, </a:t>
            </a:r>
            <a:r>
              <a:rPr lang="en-US" altLang="en-US" sz="2400">
                <a:solidFill>
                  <a:schemeClr val="accent2"/>
                </a:solidFill>
                <a:latin typeface="Times New Roman" panose="02020603050405020304" pitchFamily="18" charset="0"/>
                <a:cs typeface="Times New Roman" panose="02020603050405020304" pitchFamily="18" charset="0"/>
              </a:rPr>
              <a:t>font</a:t>
            </a:r>
            <a:r>
              <a:rPr lang="en-US" altLang="en-US" sz="2400">
                <a:latin typeface="Times New Roman" panose="02020603050405020304" pitchFamily="18" charset="0"/>
                <a:cs typeface="Times New Roman" panose="02020603050405020304" pitchFamily="18" charset="0"/>
              </a:rPr>
              <a:t>.</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 </a:t>
            </a:r>
            <a:r>
              <a:rPr lang="en-US" altLang="en-US" sz="2400">
                <a:solidFill>
                  <a:srgbClr val="9900CC"/>
                </a:solidFill>
                <a:latin typeface="Times New Roman" panose="02020603050405020304" pitchFamily="18" charset="0"/>
                <a:cs typeface="Times New Roman" panose="02020603050405020304" pitchFamily="18" charset="0"/>
              </a:rPr>
              <a:t>Style</a:t>
            </a:r>
            <a:r>
              <a:rPr lang="en-US" altLang="en-US" sz="2400">
                <a:latin typeface="Times New Roman" panose="02020603050405020304" pitchFamily="18" charset="0"/>
                <a:cs typeface="Times New Roman" panose="02020603050405020304" pitchFamily="18" charset="0"/>
              </a:rPr>
              <a:t> specification for </a:t>
            </a:r>
            <a:r>
              <a:rPr lang="en-US" altLang="en-US" sz="2400">
                <a:solidFill>
                  <a:srgbClr val="FF3300"/>
                </a:solidFill>
                <a:latin typeface="Times New Roman" panose="02020603050405020304" pitchFamily="18" charset="0"/>
                <a:cs typeface="Times New Roman" panose="02020603050405020304" pitchFamily="18" charset="0"/>
              </a:rPr>
              <a:t>headings</a:t>
            </a:r>
            <a:r>
              <a:rPr lang="en-US" altLang="en-US" sz="2400">
                <a:latin typeface="Times New Roman" panose="02020603050405020304" pitchFamily="18" charset="0"/>
                <a:cs typeface="Times New Roman" panose="02020603050405020304" pitchFamily="18" charset="0"/>
              </a:rPr>
              <a:t>, </a:t>
            </a:r>
            <a:r>
              <a:rPr lang="en-US" altLang="en-US" sz="2400">
                <a:solidFill>
                  <a:schemeClr val="accent2"/>
                </a:solidFill>
                <a:latin typeface="Times New Roman" panose="02020603050405020304" pitchFamily="18" charset="0"/>
                <a:cs typeface="Times New Roman" panose="02020603050405020304" pitchFamily="18" charset="0"/>
              </a:rPr>
              <a:t>task names,</a:t>
            </a:r>
            <a:r>
              <a:rPr lang="en-US" altLang="en-US" sz="2400">
                <a:latin typeface="Times New Roman" panose="02020603050405020304" pitchFamily="18" charset="0"/>
                <a:cs typeface="Times New Roman" panose="02020603050405020304" pitchFamily="18" charset="0"/>
              </a:rPr>
              <a:t> </a:t>
            </a:r>
            <a:r>
              <a:rPr lang="en-US" altLang="en-US" sz="2400">
                <a:solidFill>
                  <a:srgbClr val="D60093"/>
                </a:solidFill>
                <a:latin typeface="Times New Roman" panose="02020603050405020304" pitchFamily="18" charset="0"/>
                <a:cs typeface="Times New Roman" panose="02020603050405020304" pitchFamily="18" charset="0"/>
              </a:rPr>
              <a:t>steps.</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 </a:t>
            </a:r>
            <a:r>
              <a:rPr lang="en-US" altLang="en-US" sz="2400">
                <a:solidFill>
                  <a:schemeClr val="accent1"/>
                </a:solidFill>
                <a:latin typeface="Times New Roman" panose="02020603050405020304" pitchFamily="18" charset="0"/>
                <a:cs typeface="Times New Roman" panose="02020603050405020304" pitchFamily="18" charset="0"/>
              </a:rPr>
              <a:t>Boxing </a:t>
            </a:r>
            <a:r>
              <a:rPr lang="en-US" altLang="en-US" sz="2400">
                <a:latin typeface="Times New Roman" panose="02020603050405020304" pitchFamily="18" charset="0"/>
                <a:cs typeface="Times New Roman" panose="02020603050405020304" pitchFamily="18" charset="0"/>
              </a:rPr>
              <a:t>specifications</a:t>
            </a:r>
            <a:r>
              <a:rPr lang="en-US" altLang="en-US" sz="2400">
                <a:solidFill>
                  <a:schemeClr val="accent1"/>
                </a:solidFill>
                <a:latin typeface="Times New Roman" panose="02020603050405020304" pitchFamily="18" charset="0"/>
                <a:cs typeface="Times New Roman" panose="02020603050405020304" pitchFamily="18" charset="0"/>
              </a:rPr>
              <a:t>.</a:t>
            </a: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09217007-8217-E818-E312-1F4028F6A652}"/>
              </a:ext>
            </a:extLst>
          </p:cNvPr>
          <p:cNvSpPr>
            <a:spLocks noGrp="1" noChangeArrowheads="1"/>
          </p:cNvSpPr>
          <p:nvPr>
            <p:ph type="title"/>
          </p:nvPr>
        </p:nvSpPr>
        <p:spPr>
          <a:xfrm>
            <a:off x="1524000" y="0"/>
            <a:ext cx="9144000" cy="6858000"/>
          </a:xfrm>
          <a:solidFill>
            <a:schemeClr val="bg2"/>
          </a:solidFill>
        </p:spPr>
        <p:txBody>
          <a:bodyPr/>
          <a:lstStyle/>
          <a:p>
            <a:r>
              <a:rPr lang="en-US" altLang="en-US" sz="4000" b="1">
                <a:solidFill>
                  <a:srgbClr val="FF3300"/>
                </a:solidFill>
                <a:latin typeface="Times New Roman" panose="02020603050405020304" pitchFamily="18" charset="0"/>
                <a:cs typeface="Times New Roman" panose="02020603050405020304" pitchFamily="18" charset="0"/>
              </a:rPr>
              <a:t>    Online help </a:t>
            </a:r>
            <a:r>
              <a:rPr lang="en-US" altLang="en-US" sz="4000" b="1">
                <a:latin typeface="Times New Roman" panose="02020603050405020304" pitchFamily="18" charset="0"/>
                <a:cs typeface="Times New Roman" panose="02020603050405020304" pitchFamily="18" charset="0"/>
              </a:rPr>
              <a:t>Development Process</a:t>
            </a:r>
            <a:r>
              <a:rPr lang="en-US" altLang="en-US" sz="4000" b="1">
                <a:solidFill>
                  <a:srgbClr val="FF3300"/>
                </a:solidFill>
                <a:latin typeface="Times New Roman" panose="02020603050405020304" pitchFamily="18" charset="0"/>
                <a:cs typeface="Times New Roman" panose="02020603050405020304" pitchFamily="18" charset="0"/>
              </a:rPr>
              <a:t>:</a:t>
            </a:r>
            <a:br>
              <a:rPr lang="en-US" altLang="en-US" sz="4000" b="1">
                <a:latin typeface="Times New Roman" panose="02020603050405020304" pitchFamily="18" charset="0"/>
                <a:cs typeface="Times New Roman" panose="02020603050405020304" pitchFamily="18" charset="0"/>
              </a:rPr>
            </a:br>
            <a:r>
              <a:rPr lang="en-US" altLang="en-US" sz="4000" b="1">
                <a:latin typeface="Times New Roman" panose="02020603050405020304" pitchFamily="18" charset="0"/>
                <a:cs typeface="Times New Roman" panose="02020603050405020304" pitchFamily="18" charset="0"/>
              </a:rPr>
              <a:t>  </a:t>
            </a:r>
            <a:r>
              <a:rPr lang="en-US" altLang="en-US" sz="2400" b="1">
                <a:solidFill>
                  <a:schemeClr val="accent2"/>
                </a:solidFill>
                <a:latin typeface="Times New Roman" panose="02020603050405020304" pitchFamily="18" charset="0"/>
                <a:cs typeface="Times New Roman" panose="02020603050405020304" pitchFamily="18" charset="0"/>
              </a:rPr>
              <a:t>1- Identify &amp; list topics</a:t>
            </a:r>
            <a:r>
              <a:rPr lang="en-US" altLang="en-US" sz="2400" b="1">
                <a:latin typeface="Times New Roman" panose="02020603050405020304" pitchFamily="18" charset="0"/>
                <a:cs typeface="Times New Roman" panose="02020603050405020304" pitchFamily="18" charset="0"/>
              </a:rPr>
              <a:t>, </a:t>
            </a:r>
            <a:r>
              <a:rPr lang="en-US" altLang="en-US" sz="2000">
                <a:latin typeface="Times New Roman" panose="02020603050405020304" pitchFamily="18" charset="0"/>
                <a:cs typeface="Times New Roman" panose="02020603050405020304" pitchFamily="18" charset="0"/>
              </a:rPr>
              <a:t>such as steps for performing procedure, </a:t>
            </a:r>
            <a:br>
              <a:rPr lang="en-US" altLang="en-US" sz="2000">
                <a:latin typeface="Times New Roman" panose="02020603050405020304" pitchFamily="18" charset="0"/>
                <a:cs typeface="Times New Roman" panose="02020603050405020304" pitchFamily="18" charset="0"/>
              </a:rPr>
            </a:br>
            <a:r>
              <a:rPr lang="en-US" altLang="en-US" sz="2000">
                <a:latin typeface="Times New Roman" panose="02020603050405020304" pitchFamily="18" charset="0"/>
                <a:cs typeface="Times New Roman" panose="02020603050405020304" pitchFamily="18" charset="0"/>
              </a:rPr>
              <a:t>     command with an example of how to use it, definition of a term </a:t>
            </a:r>
            <a:br>
              <a:rPr lang="en-US" altLang="en-US" sz="2000">
                <a:latin typeface="Times New Roman" panose="02020603050405020304" pitchFamily="18" charset="0"/>
                <a:cs typeface="Times New Roman" panose="02020603050405020304" pitchFamily="18" charset="0"/>
              </a:rPr>
            </a:br>
            <a:r>
              <a:rPr lang="en-US" altLang="en-US" sz="2000">
                <a:latin typeface="Times New Roman" panose="02020603050405020304" pitchFamily="18" charset="0"/>
                <a:cs typeface="Times New Roman" panose="02020603050405020304" pitchFamily="18" charset="0"/>
              </a:rPr>
              <a:t>     relating to a program. Once you identify the topics list them under</a:t>
            </a:r>
            <a:r>
              <a:rPr lang="en-US" altLang="en-US" sz="2000">
                <a:solidFill>
                  <a:srgbClr val="CC00FF"/>
                </a:solidFill>
                <a:latin typeface="Times New Roman" panose="02020603050405020304" pitchFamily="18" charset="0"/>
                <a:cs typeface="Times New Roman" panose="02020603050405020304" pitchFamily="18" charset="0"/>
              </a:rPr>
              <a:t> </a:t>
            </a:r>
            <a:br>
              <a:rPr lang="en-US" altLang="en-US" sz="2000">
                <a:solidFill>
                  <a:srgbClr val="CC00FF"/>
                </a:solidFill>
                <a:latin typeface="Times New Roman" panose="02020603050405020304" pitchFamily="18" charset="0"/>
                <a:cs typeface="Times New Roman" panose="02020603050405020304" pitchFamily="18" charset="0"/>
              </a:rPr>
            </a:br>
            <a:r>
              <a:rPr lang="en-US" altLang="en-US" sz="2000">
                <a:solidFill>
                  <a:srgbClr val="CC00FF"/>
                </a:solidFill>
                <a:latin typeface="Times New Roman" panose="02020603050405020304" pitchFamily="18" charset="0"/>
                <a:cs typeface="Times New Roman" panose="02020603050405020304" pitchFamily="18" charset="0"/>
              </a:rPr>
              <a:t>     categories</a:t>
            </a:r>
            <a:r>
              <a:rPr lang="en-US" altLang="en-US" sz="2000">
                <a:latin typeface="Times New Roman" panose="02020603050405020304" pitchFamily="18" charset="0"/>
                <a:cs typeface="Times New Roman" panose="02020603050405020304" pitchFamily="18" charset="0"/>
              </a:rPr>
              <a:t> such as:</a:t>
            </a:r>
            <a:br>
              <a:rPr lang="en-US" altLang="en-US" sz="2000">
                <a:latin typeface="Times New Roman" panose="02020603050405020304" pitchFamily="18" charset="0"/>
                <a:cs typeface="Times New Roman" panose="02020603050405020304" pitchFamily="18" charset="0"/>
              </a:rPr>
            </a:br>
            <a:r>
              <a:rPr lang="en-US" altLang="en-US" sz="2000">
                <a:latin typeface="Times New Roman" panose="02020603050405020304" pitchFamily="18" charset="0"/>
                <a:cs typeface="Times New Roman" panose="02020603050405020304" pitchFamily="18" charset="0"/>
              </a:rPr>
              <a:t>      </a:t>
            </a:r>
            <a:r>
              <a:rPr lang="en-US" altLang="en-US" sz="2000">
                <a:solidFill>
                  <a:srgbClr val="00CC00"/>
                </a:solidFill>
                <a:latin typeface="Times New Roman" panose="02020603050405020304" pitchFamily="18" charset="0"/>
                <a:cs typeface="Times New Roman" panose="02020603050405020304" pitchFamily="18" charset="0"/>
              </a:rPr>
              <a:t>- </a:t>
            </a:r>
            <a:r>
              <a:rPr lang="en-US" altLang="en-US" sz="2000">
                <a:solidFill>
                  <a:srgbClr val="9900CC"/>
                </a:solidFill>
                <a:latin typeface="Times New Roman" panose="02020603050405020304" pitchFamily="18" charset="0"/>
                <a:cs typeface="Times New Roman" panose="02020603050405020304" pitchFamily="18" charset="0"/>
              </a:rPr>
              <a:t>Procedures</a:t>
            </a:r>
            <a:r>
              <a:rPr lang="en-US" altLang="en-US" sz="2000">
                <a:solidFill>
                  <a:srgbClr val="00CC00"/>
                </a:solidFill>
                <a:latin typeface="Times New Roman" panose="02020603050405020304" pitchFamily="18" charset="0"/>
                <a:cs typeface="Times New Roman" panose="02020603050405020304" pitchFamily="18" charset="0"/>
              </a:rPr>
              <a:t>, </a:t>
            </a:r>
            <a:r>
              <a:rPr lang="en-US" altLang="en-US" sz="2000">
                <a:latin typeface="Times New Roman" panose="02020603050405020304" pitchFamily="18" charset="0"/>
                <a:cs typeface="Times New Roman" panose="02020603050405020304" pitchFamily="18" charset="0"/>
              </a:rPr>
              <a:t>step by step sequences., such  as </a:t>
            </a:r>
            <a:br>
              <a:rPr lang="en-US" altLang="en-US" sz="2000">
                <a:latin typeface="Times New Roman" panose="02020603050405020304" pitchFamily="18" charset="0"/>
                <a:cs typeface="Times New Roman" panose="02020603050405020304" pitchFamily="18" charset="0"/>
              </a:rPr>
            </a:br>
            <a:r>
              <a:rPr lang="en-US" altLang="en-US" sz="2000">
                <a:latin typeface="Times New Roman" panose="02020603050405020304" pitchFamily="18" charset="0"/>
                <a:cs typeface="Times New Roman" panose="02020603050405020304" pitchFamily="18" charset="0"/>
              </a:rPr>
              <a:t> </a:t>
            </a:r>
            <a:r>
              <a:rPr lang="en-US" altLang="en-US" sz="2000" i="1">
                <a:solidFill>
                  <a:srgbClr val="CC00FF"/>
                </a:solidFill>
                <a:latin typeface="Times New Roman" panose="02020603050405020304" pitchFamily="18" charset="0"/>
                <a:cs typeface="Times New Roman" panose="02020603050405020304" pitchFamily="18" charset="0"/>
              </a:rPr>
              <a:t>     </a:t>
            </a:r>
            <a:r>
              <a:rPr lang="en-US" altLang="en-US" sz="2000">
                <a:solidFill>
                  <a:srgbClr val="9900CC"/>
                </a:solidFill>
                <a:latin typeface="Times New Roman" panose="02020603050405020304" pitchFamily="18" charset="0"/>
              </a:rPr>
              <a:t>- Shortcuts</a:t>
            </a:r>
            <a:r>
              <a:rPr lang="en-US" altLang="en-US" sz="2000">
                <a:latin typeface="Times New Roman" panose="02020603050405020304" pitchFamily="18" charset="0"/>
              </a:rPr>
              <a:t>, key combination, save the user time </a:t>
            </a:r>
            <a:br>
              <a:rPr lang="en-US" altLang="en-US" sz="2000">
                <a:solidFill>
                  <a:srgbClr val="9900CC"/>
                </a:solidFill>
                <a:latin typeface="Times New Roman" panose="02020603050405020304" pitchFamily="18" charset="0"/>
              </a:rPr>
            </a:br>
            <a:r>
              <a:rPr lang="en-US" altLang="en-US" sz="2000">
                <a:solidFill>
                  <a:srgbClr val="9900CC"/>
                </a:solidFill>
                <a:latin typeface="Times New Roman" panose="02020603050405020304" pitchFamily="18" charset="0"/>
              </a:rPr>
              <a:t>      </a:t>
            </a:r>
            <a:r>
              <a:rPr lang="en-US" altLang="en-US" sz="2000">
                <a:latin typeface="Times New Roman" panose="02020603050405020304" pitchFamily="18" charset="0"/>
              </a:rPr>
              <a:t>- Frequently Ask questions</a:t>
            </a:r>
            <a:r>
              <a:rPr lang="en-US" altLang="en-US" sz="2000">
                <a:solidFill>
                  <a:srgbClr val="FF3300"/>
                </a:solidFill>
                <a:latin typeface="Times New Roman" panose="02020603050405020304" pitchFamily="18" charset="0"/>
              </a:rPr>
              <a:t> (</a:t>
            </a:r>
            <a:r>
              <a:rPr lang="en-US" altLang="en-US" sz="2000">
                <a:solidFill>
                  <a:srgbClr val="9900CC"/>
                </a:solidFill>
                <a:latin typeface="Times New Roman" panose="02020603050405020304" pitchFamily="18" charset="0"/>
              </a:rPr>
              <a:t>FAQ</a:t>
            </a:r>
            <a:r>
              <a:rPr lang="en-US" altLang="en-US" sz="2000">
                <a:solidFill>
                  <a:srgbClr val="FF3300"/>
                </a:solidFill>
                <a:latin typeface="Times New Roman" panose="02020603050405020304" pitchFamily="18" charset="0"/>
              </a:rPr>
              <a:t>).</a:t>
            </a:r>
            <a:br>
              <a:rPr lang="en-US" altLang="en-US" sz="2000">
                <a:solidFill>
                  <a:srgbClr val="FF3300"/>
                </a:solidFill>
                <a:latin typeface="Times New Roman" panose="02020603050405020304" pitchFamily="18" charset="0"/>
              </a:rPr>
            </a:br>
            <a:r>
              <a:rPr lang="en-US" altLang="en-US" sz="2000">
                <a:solidFill>
                  <a:srgbClr val="FF3300"/>
                </a:solidFill>
                <a:latin typeface="Times New Roman" panose="02020603050405020304" pitchFamily="18" charset="0"/>
              </a:rPr>
              <a:t>      </a:t>
            </a:r>
            <a:r>
              <a:rPr lang="en-US" altLang="en-US" sz="2000">
                <a:solidFill>
                  <a:srgbClr val="9900CC"/>
                </a:solidFill>
                <a:latin typeface="Times New Roman" panose="02020603050405020304" pitchFamily="18" charset="0"/>
              </a:rPr>
              <a:t>- Glossary terms.</a:t>
            </a:r>
            <a:br>
              <a:rPr lang="en-US" altLang="en-US" sz="2000">
                <a:solidFill>
                  <a:srgbClr val="9900CC"/>
                </a:solidFill>
                <a:latin typeface="Times New Roman" panose="02020603050405020304" pitchFamily="18" charset="0"/>
              </a:rPr>
            </a:br>
            <a:r>
              <a:rPr lang="en-US" altLang="en-US" sz="2000">
                <a:solidFill>
                  <a:srgbClr val="9900CC"/>
                </a:solidFill>
                <a:latin typeface="Times New Roman" panose="02020603050405020304" pitchFamily="18" charset="0"/>
              </a:rPr>
              <a:t>      - Menu commands</a:t>
            </a:r>
            <a:r>
              <a:rPr lang="en-US" altLang="en-US" sz="2000">
                <a:solidFill>
                  <a:srgbClr val="CC00FF"/>
                </a:solidFill>
                <a:latin typeface="Times New Roman" panose="02020603050405020304" pitchFamily="18" charset="0"/>
              </a:rPr>
              <a:t>, </a:t>
            </a:r>
            <a:r>
              <a:rPr lang="en-US" altLang="en-US" sz="2000">
                <a:latin typeface="Times New Roman" panose="02020603050405020304" pitchFamily="18" charset="0"/>
              </a:rPr>
              <a:t>explanations of items on the program menu</a:t>
            </a:r>
            <a:r>
              <a:rPr lang="en-US" altLang="en-US" sz="2000">
                <a:solidFill>
                  <a:srgbClr val="006666"/>
                </a:solidFill>
                <a:latin typeface="Times New Roman" panose="02020603050405020304" pitchFamily="18" charset="0"/>
              </a:rPr>
              <a:t>.</a:t>
            </a:r>
            <a:br>
              <a:rPr lang="en-US" altLang="en-US" sz="2000">
                <a:solidFill>
                  <a:srgbClr val="006666"/>
                </a:solidFill>
                <a:latin typeface="Times New Roman" panose="02020603050405020304" pitchFamily="18" charset="0"/>
              </a:rPr>
            </a:br>
            <a:r>
              <a:rPr lang="en-US" altLang="en-US" sz="2000">
                <a:solidFill>
                  <a:srgbClr val="006666"/>
                </a:solidFill>
                <a:latin typeface="Times New Roman" panose="02020603050405020304" pitchFamily="18" charset="0"/>
              </a:rPr>
              <a:t>    </a:t>
            </a:r>
            <a:br>
              <a:rPr lang="en-US" altLang="en-US" sz="2000">
                <a:solidFill>
                  <a:srgbClr val="006666"/>
                </a:solidFill>
                <a:latin typeface="Times New Roman" panose="02020603050405020304" pitchFamily="18" charset="0"/>
              </a:rPr>
            </a:br>
            <a:r>
              <a:rPr lang="en-US" altLang="en-US" sz="2000">
                <a:solidFill>
                  <a:srgbClr val="006666"/>
                </a:solidFill>
                <a:latin typeface="Times New Roman" panose="02020603050405020304" pitchFamily="18" charset="0"/>
              </a:rPr>
              <a:t>   </a:t>
            </a:r>
            <a:r>
              <a:rPr lang="en-US" altLang="en-US" sz="2400" b="1">
                <a:solidFill>
                  <a:schemeClr val="accent2"/>
                </a:solidFill>
                <a:latin typeface="Times New Roman" panose="02020603050405020304" pitchFamily="18" charset="0"/>
              </a:rPr>
              <a:t>2- Determine the interconnected elements:</a:t>
            </a:r>
            <a:r>
              <a:rPr lang="en-US" altLang="en-US" sz="2400" b="1">
                <a:latin typeface="Times New Roman" panose="02020603050405020304" pitchFamily="18" charset="0"/>
              </a:rPr>
              <a:t> </a:t>
            </a:r>
            <a:br>
              <a:rPr lang="en-US" altLang="en-US" sz="2400" b="1">
                <a:latin typeface="Times New Roman" panose="02020603050405020304" pitchFamily="18" charset="0"/>
              </a:rPr>
            </a:br>
            <a:r>
              <a:rPr lang="en-US" altLang="en-US" sz="2400" b="1">
                <a:latin typeface="Times New Roman" panose="02020603050405020304" pitchFamily="18" charset="0"/>
              </a:rPr>
              <a:t>    </a:t>
            </a:r>
            <a:r>
              <a:rPr lang="en-US" altLang="en-US" sz="2400">
                <a:latin typeface="Times New Roman" panose="02020603050405020304" pitchFamily="18" charset="0"/>
              </a:rPr>
              <a:t>Interconnection make up the </a:t>
            </a:r>
            <a:r>
              <a:rPr lang="en-US" altLang="en-US" sz="2400">
                <a:solidFill>
                  <a:schemeClr val="accent1"/>
                </a:solidFill>
                <a:latin typeface="Times New Roman" panose="02020603050405020304" pitchFamily="18" charset="0"/>
              </a:rPr>
              <a:t>heart </a:t>
            </a:r>
            <a:r>
              <a:rPr lang="en-US" altLang="en-US" sz="2400">
                <a:latin typeface="Times New Roman" panose="02020603050405020304" pitchFamily="18" charset="0"/>
              </a:rPr>
              <a:t>of a help system. Thanks to  the  </a:t>
            </a:r>
            <a:br>
              <a:rPr lang="en-US" altLang="en-US" sz="2400">
                <a:latin typeface="Times New Roman" panose="02020603050405020304" pitchFamily="18" charset="0"/>
              </a:rPr>
            </a:br>
            <a:r>
              <a:rPr lang="en-US" altLang="en-US" sz="2400">
                <a:latin typeface="Times New Roman" panose="02020603050405020304" pitchFamily="18" charset="0"/>
              </a:rPr>
              <a:t>    </a:t>
            </a:r>
            <a:r>
              <a:rPr lang="en-US" altLang="en-US" sz="2400">
                <a:solidFill>
                  <a:schemeClr val="accent2"/>
                </a:solidFill>
                <a:latin typeface="Times New Roman" panose="02020603050405020304" pitchFamily="18" charset="0"/>
              </a:rPr>
              <a:t>Hypertext links</a:t>
            </a:r>
            <a:r>
              <a:rPr lang="en-US" altLang="en-US" sz="2400">
                <a:latin typeface="Times New Roman" panose="02020603050405020304" pitchFamily="18" charset="0"/>
              </a:rPr>
              <a:t> which make is so easy to leap from topic to topic in </a:t>
            </a:r>
            <a:br>
              <a:rPr lang="en-US" altLang="en-US" sz="2400">
                <a:latin typeface="Times New Roman" panose="02020603050405020304" pitchFamily="18" charset="0"/>
              </a:rPr>
            </a:br>
            <a:r>
              <a:rPr lang="en-US" altLang="en-US" sz="2400">
                <a:latin typeface="Times New Roman" panose="02020603050405020304" pitchFamily="18" charset="0"/>
              </a:rPr>
              <a:t>    an online help documentation.</a:t>
            </a:r>
            <a:endParaRPr lang="en-US" altLang="en-US" sz="3600">
              <a:latin typeface="Times New Roman" panose="02020603050405020304" pitchFamily="18" charset="0"/>
            </a:endParaRP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F600A6B8-F611-8305-6407-77BC48E1A03E}"/>
              </a:ext>
            </a:extLst>
          </p:cNvPr>
          <p:cNvSpPr>
            <a:spLocks noGrp="1" noChangeArrowheads="1"/>
          </p:cNvSpPr>
          <p:nvPr>
            <p:ph type="title"/>
          </p:nvPr>
        </p:nvSpPr>
        <p:spPr>
          <a:xfrm>
            <a:off x="1524000" y="0"/>
            <a:ext cx="9144000" cy="6858000"/>
          </a:xfrm>
        </p:spPr>
        <p:txBody>
          <a:bodyPr/>
          <a:lstStyle/>
          <a:p>
            <a:br>
              <a:rPr lang="en-US" altLang="en-US" sz="2400">
                <a:latin typeface="Times New Roman" panose="02020603050405020304" pitchFamily="18" charset="0"/>
              </a:rPr>
            </a:br>
            <a:r>
              <a:rPr lang="en-US" altLang="en-US" sz="2400">
                <a:latin typeface="Times New Roman" panose="02020603050405020304" pitchFamily="18" charset="0"/>
              </a:rPr>
              <a:t>  The following topics comprise the interconnection in a system called   </a:t>
            </a:r>
            <a:br>
              <a:rPr lang="en-US" altLang="en-US" sz="2400">
                <a:latin typeface="Times New Roman" panose="02020603050405020304" pitchFamily="18" charset="0"/>
              </a:rPr>
            </a:br>
            <a:r>
              <a:rPr lang="en-US" altLang="en-US" sz="2400">
                <a:latin typeface="Times New Roman" panose="02020603050405020304" pitchFamily="18" charset="0"/>
              </a:rPr>
              <a:t>   </a:t>
            </a:r>
            <a:r>
              <a:rPr lang="en-US" altLang="en-US" sz="2400" i="1">
                <a:latin typeface="Times New Roman" panose="02020603050405020304" pitchFamily="18" charset="0"/>
              </a:rPr>
              <a:t>Account Master </a:t>
            </a:r>
            <a:r>
              <a:rPr lang="en-US" altLang="en-US" sz="2400">
                <a:latin typeface="Times New Roman" panose="02020603050405020304" pitchFamily="18" charset="0"/>
              </a:rPr>
              <a:t>where the user has to enter a  </a:t>
            </a:r>
            <a:r>
              <a:rPr lang="en-US" altLang="en-US" sz="2400" i="1">
                <a:latin typeface="Times New Roman" panose="02020603050405020304" pitchFamily="18" charset="0"/>
              </a:rPr>
              <a:t>field code</a:t>
            </a:r>
            <a:r>
              <a:rPr lang="en-US" altLang="en-US" sz="2400">
                <a:latin typeface="Times New Roman" panose="02020603050405020304" pitchFamily="18" charset="0"/>
              </a:rPr>
              <a:t> into a screen  </a:t>
            </a:r>
            <a:br>
              <a:rPr lang="en-US" altLang="en-US" sz="2400">
                <a:latin typeface="Times New Roman" panose="02020603050405020304" pitchFamily="18" charset="0"/>
              </a:rPr>
            </a:br>
            <a:r>
              <a:rPr lang="en-US" altLang="en-US" sz="2400">
                <a:latin typeface="Times New Roman" panose="02020603050405020304" pitchFamily="18" charset="0"/>
              </a:rPr>
              <a:t>   in order to create report about clients in a Database.</a:t>
            </a:r>
            <a:br>
              <a:rPr lang="en-US" altLang="en-US" sz="2400">
                <a:latin typeface="Times New Roman" panose="02020603050405020304" pitchFamily="18" charset="0"/>
              </a:rPr>
            </a:br>
            <a:br>
              <a:rPr lang="en-US" altLang="en-US" sz="2400">
                <a:latin typeface="Times New Roman" panose="02020603050405020304" pitchFamily="18" charset="0"/>
              </a:rPr>
            </a:br>
            <a:r>
              <a:rPr lang="en-US" altLang="en-US" sz="2400">
                <a:latin typeface="Times New Roman" panose="02020603050405020304" pitchFamily="18" charset="0"/>
              </a:rPr>
              <a:t>  The </a:t>
            </a:r>
            <a:r>
              <a:rPr lang="en-US" altLang="en-US" sz="2400">
                <a:solidFill>
                  <a:srgbClr val="FF9900"/>
                </a:solidFill>
                <a:latin typeface="Times New Roman" panose="02020603050405020304" pitchFamily="18" charset="0"/>
              </a:rPr>
              <a:t>field code </a:t>
            </a:r>
            <a:r>
              <a:rPr lang="en-US" altLang="en-US" sz="2400">
                <a:latin typeface="Times New Roman" panose="02020603050405020304" pitchFamily="18" charset="0"/>
              </a:rPr>
              <a:t>corresponds to the information about each account, </a:t>
            </a:r>
            <a:br>
              <a:rPr lang="en-US" altLang="en-US" sz="2400">
                <a:latin typeface="Times New Roman" panose="02020603050405020304" pitchFamily="18" charset="0"/>
              </a:rPr>
            </a:br>
            <a:r>
              <a:rPr lang="en-US" altLang="en-US" sz="2400">
                <a:latin typeface="Times New Roman" panose="02020603050405020304" pitchFamily="18" charset="0"/>
              </a:rPr>
              <a:t>   called an </a:t>
            </a:r>
            <a:r>
              <a:rPr lang="en-US" altLang="en-US" sz="2400" i="1">
                <a:latin typeface="Times New Roman" panose="02020603050405020304" pitchFamily="18" charset="0"/>
              </a:rPr>
              <a:t>Account Record</a:t>
            </a:r>
            <a:r>
              <a:rPr lang="en-US" altLang="en-US" sz="2400">
                <a:latin typeface="Times New Roman" panose="02020603050405020304" pitchFamily="18" charset="0"/>
              </a:rPr>
              <a:t>:</a:t>
            </a:r>
            <a:br>
              <a:rPr lang="en-US" altLang="en-US" sz="2400">
                <a:latin typeface="Times New Roman" panose="02020603050405020304" pitchFamily="18" charset="0"/>
              </a:rPr>
            </a:br>
            <a:br>
              <a:rPr lang="en-US" altLang="en-US" sz="2400">
                <a:latin typeface="Times New Roman" panose="02020603050405020304" pitchFamily="18" charset="0"/>
              </a:rPr>
            </a:br>
            <a:r>
              <a:rPr lang="en-US" altLang="en-US" sz="2400">
                <a:latin typeface="Times New Roman" panose="02020603050405020304" pitchFamily="18" charset="0"/>
              </a:rPr>
              <a:t>  </a:t>
            </a:r>
            <a:r>
              <a:rPr lang="en-US" altLang="en-US" sz="2400">
                <a:solidFill>
                  <a:schemeClr val="accent2"/>
                </a:solidFill>
                <a:latin typeface="Times New Roman" panose="02020603050405020304" pitchFamily="18" charset="0"/>
              </a:rPr>
              <a:t>-Procedure</a:t>
            </a:r>
            <a:r>
              <a:rPr lang="en-US" altLang="en-US" sz="2400">
                <a:solidFill>
                  <a:schemeClr val="accent1"/>
                </a:solidFill>
                <a:latin typeface="Times New Roman" panose="02020603050405020304" pitchFamily="18" charset="0"/>
              </a:rPr>
              <a:t> </a:t>
            </a:r>
            <a:r>
              <a:rPr lang="en-US" altLang="en-US" sz="2400">
                <a:latin typeface="Times New Roman" panose="02020603050405020304" pitchFamily="18" charset="0"/>
              </a:rPr>
              <a:t>for creating a custom </a:t>
            </a:r>
            <a:r>
              <a:rPr lang="en-US" altLang="en-US" sz="2400" i="1">
                <a:latin typeface="Times New Roman" panose="02020603050405020304" pitchFamily="18" charset="0"/>
              </a:rPr>
              <a:t>report</a:t>
            </a:r>
            <a:r>
              <a:rPr lang="en-US" altLang="en-US" sz="2400">
                <a:latin typeface="Times New Roman" panose="02020603050405020304" pitchFamily="18" charset="0"/>
              </a:rPr>
              <a:t>.</a:t>
            </a:r>
            <a:br>
              <a:rPr lang="en-US" altLang="en-US" sz="2400">
                <a:latin typeface="Times New Roman" panose="02020603050405020304" pitchFamily="18" charset="0"/>
              </a:rPr>
            </a:br>
            <a:r>
              <a:rPr lang="en-US" altLang="en-US" sz="2400">
                <a:latin typeface="Times New Roman" panose="02020603050405020304" pitchFamily="18" charset="0"/>
              </a:rPr>
              <a:t>  </a:t>
            </a:r>
            <a:r>
              <a:rPr lang="en-US" altLang="en-US" sz="2400">
                <a:solidFill>
                  <a:schemeClr val="accent2"/>
                </a:solidFill>
                <a:latin typeface="Times New Roman" panose="02020603050405020304" pitchFamily="18" charset="0"/>
              </a:rPr>
              <a:t>-Definition </a:t>
            </a:r>
            <a:r>
              <a:rPr lang="en-US" altLang="en-US" sz="2400">
                <a:latin typeface="Times New Roman" panose="02020603050405020304" pitchFamily="18" charset="0"/>
              </a:rPr>
              <a:t>of the term </a:t>
            </a:r>
            <a:r>
              <a:rPr lang="en-US" altLang="en-US" sz="2400" i="1">
                <a:latin typeface="Times New Roman" panose="02020603050405020304" pitchFamily="18" charset="0"/>
              </a:rPr>
              <a:t>field code</a:t>
            </a:r>
            <a:r>
              <a:rPr lang="en-US" altLang="en-US" sz="2400" i="1">
                <a:solidFill>
                  <a:schemeClr val="accent2"/>
                </a:solidFill>
                <a:latin typeface="Times New Roman" panose="02020603050405020304" pitchFamily="18" charset="0"/>
              </a:rPr>
              <a:t>.</a:t>
            </a:r>
            <a:br>
              <a:rPr lang="en-US" altLang="en-US" sz="2400" i="1">
                <a:latin typeface="Times New Roman" panose="02020603050405020304" pitchFamily="18" charset="0"/>
              </a:rPr>
            </a:br>
            <a:r>
              <a:rPr lang="en-US" altLang="en-US" sz="2400" i="1">
                <a:latin typeface="Times New Roman" panose="02020603050405020304" pitchFamily="18" charset="0"/>
              </a:rPr>
              <a:t>  -</a:t>
            </a:r>
            <a:r>
              <a:rPr lang="en-US" altLang="en-US" sz="2400">
                <a:solidFill>
                  <a:schemeClr val="accent2"/>
                </a:solidFill>
                <a:latin typeface="Times New Roman" panose="02020603050405020304" pitchFamily="18" charset="0"/>
              </a:rPr>
              <a:t>Overview</a:t>
            </a:r>
            <a:r>
              <a:rPr lang="en-US" altLang="en-US" sz="2400">
                <a:latin typeface="Times New Roman" panose="02020603050405020304" pitchFamily="18" charset="0"/>
              </a:rPr>
              <a:t> of the items on the Report menu.</a:t>
            </a:r>
            <a:br>
              <a:rPr lang="en-US" altLang="en-US" sz="2400">
                <a:latin typeface="Times New Roman" panose="02020603050405020304" pitchFamily="18" charset="0"/>
              </a:rPr>
            </a:br>
            <a:r>
              <a:rPr lang="en-US" altLang="en-US" sz="2400">
                <a:latin typeface="Times New Roman" panose="02020603050405020304" pitchFamily="18" charset="0"/>
              </a:rPr>
              <a:t>  -</a:t>
            </a:r>
            <a:r>
              <a:rPr lang="en-US" altLang="en-US" sz="2400">
                <a:solidFill>
                  <a:schemeClr val="accent2"/>
                </a:solidFill>
                <a:latin typeface="Times New Roman" panose="02020603050405020304" pitchFamily="18" charset="0"/>
              </a:rPr>
              <a:t>Explanation</a:t>
            </a:r>
            <a:r>
              <a:rPr lang="en-US" altLang="en-US" sz="2400">
                <a:solidFill>
                  <a:srgbClr val="CC00FF"/>
                </a:solidFill>
                <a:latin typeface="Times New Roman" panose="02020603050405020304" pitchFamily="18" charset="0"/>
              </a:rPr>
              <a:t> </a:t>
            </a:r>
            <a:r>
              <a:rPr lang="en-US" altLang="en-US" sz="2400">
                <a:latin typeface="Times New Roman" panose="02020603050405020304" pitchFamily="18" charset="0"/>
              </a:rPr>
              <a:t>of the command “</a:t>
            </a:r>
            <a:r>
              <a:rPr lang="en-US" altLang="en-US" sz="2400" i="1">
                <a:latin typeface="Times New Roman" panose="02020603050405020304" pitchFamily="18" charset="0"/>
              </a:rPr>
              <a:t>make report”.</a:t>
            </a:r>
            <a:br>
              <a:rPr lang="en-US" altLang="en-US" sz="2400">
                <a:solidFill>
                  <a:srgbClr val="FF3300"/>
                </a:solidFill>
                <a:latin typeface="Times New Roman" panose="02020603050405020304" pitchFamily="18" charset="0"/>
              </a:rPr>
            </a:br>
            <a:r>
              <a:rPr lang="en-US" altLang="en-US" sz="2400">
                <a:solidFill>
                  <a:srgbClr val="FF3300"/>
                </a:solidFill>
                <a:latin typeface="Times New Roman" panose="02020603050405020304" pitchFamily="18" charset="0"/>
              </a:rPr>
              <a:t>  </a:t>
            </a:r>
            <a:r>
              <a:rPr lang="en-US" altLang="en-US" sz="2400">
                <a:solidFill>
                  <a:schemeClr val="accent2"/>
                </a:solidFill>
                <a:latin typeface="Times New Roman" panose="02020603050405020304" pitchFamily="18" charset="0"/>
              </a:rPr>
              <a:t>-Definition </a:t>
            </a:r>
            <a:r>
              <a:rPr lang="en-US" altLang="en-US" sz="2400">
                <a:latin typeface="Times New Roman" panose="02020603050405020304" pitchFamily="18" charset="0"/>
              </a:rPr>
              <a:t>of “</a:t>
            </a:r>
            <a:r>
              <a:rPr lang="en-US" altLang="en-US" sz="2400" i="1">
                <a:latin typeface="Times New Roman" panose="02020603050405020304" pitchFamily="18" charset="0"/>
              </a:rPr>
              <a:t>field</a:t>
            </a:r>
            <a:r>
              <a:rPr lang="en-US" altLang="en-US" sz="2400">
                <a:latin typeface="Times New Roman" panose="02020603050405020304" pitchFamily="18" charset="0"/>
              </a:rPr>
              <a:t>” in a record.</a:t>
            </a:r>
            <a:br>
              <a:rPr lang="en-US" altLang="en-US" sz="2400">
                <a:latin typeface="Times New Roman" panose="02020603050405020304" pitchFamily="18" charset="0"/>
              </a:rPr>
            </a:br>
            <a:r>
              <a:rPr lang="en-US" altLang="en-US" sz="2400">
                <a:latin typeface="Times New Roman" panose="02020603050405020304" pitchFamily="18" charset="0"/>
              </a:rPr>
              <a:t>  </a:t>
            </a:r>
            <a:r>
              <a:rPr lang="en-US" altLang="en-US" sz="2400">
                <a:solidFill>
                  <a:srgbClr val="9900CC"/>
                </a:solidFill>
                <a:latin typeface="Times New Roman" panose="02020603050405020304" pitchFamily="18" charset="0"/>
              </a:rPr>
              <a:t>-</a:t>
            </a:r>
            <a:r>
              <a:rPr lang="en-US" altLang="en-US" sz="2400">
                <a:solidFill>
                  <a:schemeClr val="accent2"/>
                </a:solidFill>
                <a:latin typeface="Times New Roman" panose="02020603050405020304" pitchFamily="18" charset="0"/>
              </a:rPr>
              <a:t>Glossary entry</a:t>
            </a:r>
            <a:r>
              <a:rPr lang="en-US" altLang="en-US" sz="2400">
                <a:solidFill>
                  <a:srgbClr val="9900CC"/>
                </a:solidFill>
                <a:latin typeface="Times New Roman" panose="02020603050405020304" pitchFamily="18" charset="0"/>
              </a:rPr>
              <a:t> </a:t>
            </a:r>
            <a:r>
              <a:rPr lang="en-US" altLang="en-US" sz="2400">
                <a:latin typeface="Times New Roman" panose="02020603050405020304" pitchFamily="18" charset="0"/>
              </a:rPr>
              <a:t>for </a:t>
            </a:r>
            <a:r>
              <a:rPr lang="en-US" altLang="en-US" sz="2400" i="1">
                <a:latin typeface="Times New Roman" panose="02020603050405020304" pitchFamily="18" charset="0"/>
              </a:rPr>
              <a:t>Account Record</a:t>
            </a: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CA083168-6005-A1C6-755F-F8C078F1351F}"/>
              </a:ext>
            </a:extLst>
          </p:cNvPr>
          <p:cNvSpPr>
            <a:spLocks noGrp="1" noChangeArrowheads="1"/>
          </p:cNvSpPr>
          <p:nvPr>
            <p:ph type="title"/>
          </p:nvPr>
        </p:nvSpPr>
        <p:spPr>
          <a:xfrm>
            <a:off x="1524000" y="0"/>
            <a:ext cx="9144000" cy="6858000"/>
          </a:xfrm>
        </p:spPr>
        <p:txBody>
          <a:bodyPr/>
          <a:lstStyle/>
          <a:p>
            <a:r>
              <a:rPr lang="en-US" altLang="en-US" sz="4000" b="1">
                <a:solidFill>
                  <a:schemeClr val="accent2"/>
                </a:solidFill>
                <a:latin typeface="Times New Roman" panose="02020603050405020304" pitchFamily="18" charset="0"/>
                <a:cs typeface="Times New Roman" panose="02020603050405020304" pitchFamily="18" charset="0"/>
              </a:rPr>
              <a:t>   </a:t>
            </a:r>
            <a:r>
              <a:rPr lang="en-US" altLang="en-US" sz="2400" b="1">
                <a:solidFill>
                  <a:schemeClr val="accent2"/>
                </a:solidFill>
                <a:latin typeface="Times New Roman" panose="02020603050405020304" pitchFamily="18" charset="0"/>
                <a:cs typeface="Times New Roman" panose="02020603050405020304" pitchFamily="18" charset="0"/>
              </a:rPr>
              <a:t>3- Decide what software capability to use</a:t>
            </a:r>
            <a:r>
              <a:rPr lang="en-US" altLang="en-US" sz="2400" b="1">
                <a:latin typeface="Times New Roman" panose="02020603050405020304" pitchFamily="18" charset="0"/>
                <a:cs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rPr>
              <a:t>hypertext links, pop-</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ups, buttons </a:t>
            </a:r>
            <a:br>
              <a:rPr lang="en-US" altLang="en-US" sz="2400" b="1">
                <a:latin typeface="Times New Roman" panose="02020603050405020304" pitchFamily="18" charset="0"/>
                <a:cs typeface="Times New Roman" panose="02020603050405020304" pitchFamily="18" charset="0"/>
              </a:rPr>
            </a:br>
            <a:r>
              <a:rPr lang="en-US" altLang="en-US" sz="2400" b="1">
                <a:latin typeface="Times New Roman" panose="02020603050405020304" pitchFamily="18" charset="0"/>
                <a:cs typeface="Times New Roman" panose="02020603050405020304" pitchFamily="18" charset="0"/>
              </a:rPr>
              <a:t>   </a:t>
            </a:r>
            <a:br>
              <a:rPr lang="en-US" altLang="en-US" sz="2400" b="1">
                <a:latin typeface="Times New Roman" panose="02020603050405020304" pitchFamily="18" charset="0"/>
                <a:cs typeface="Times New Roman" panose="02020603050405020304" pitchFamily="18" charset="0"/>
              </a:rPr>
            </a:br>
            <a:br>
              <a:rPr lang="en-US" altLang="en-US" sz="2400" b="1">
                <a:latin typeface="Times New Roman" panose="02020603050405020304" pitchFamily="18" charset="0"/>
                <a:cs typeface="Times New Roman" panose="02020603050405020304" pitchFamily="18" charset="0"/>
              </a:rPr>
            </a:br>
            <a:r>
              <a:rPr lang="en-US" altLang="en-US" sz="2400" b="1">
                <a:latin typeface="Times New Roman" panose="02020603050405020304" pitchFamily="18" charset="0"/>
                <a:cs typeface="Times New Roman" panose="02020603050405020304" pitchFamily="18" charset="0"/>
              </a:rPr>
              <a:t>    </a:t>
            </a:r>
            <a:r>
              <a:rPr lang="en-US" altLang="en-US" sz="2400" b="1">
                <a:solidFill>
                  <a:schemeClr val="accent2"/>
                </a:solidFill>
                <a:latin typeface="Times New Roman" panose="02020603050405020304" pitchFamily="18" charset="0"/>
                <a:cs typeface="Times New Roman" panose="02020603050405020304" pitchFamily="18" charset="0"/>
              </a:rPr>
              <a:t>4- Select a development method to construct the system, </a:t>
            </a:r>
            <a:br>
              <a:rPr lang="en-US" altLang="en-US" sz="2400" b="1">
                <a:solidFill>
                  <a:schemeClr val="accent2"/>
                </a:solidFill>
                <a:latin typeface="Times New Roman" panose="02020603050405020304" pitchFamily="18" charset="0"/>
                <a:cs typeface="Times New Roman" panose="02020603050405020304" pitchFamily="18" charset="0"/>
              </a:rPr>
            </a:br>
            <a:r>
              <a:rPr lang="en-US" altLang="en-US" sz="2400" b="1">
                <a:solidFill>
                  <a:schemeClr val="accent2"/>
                </a:solidFill>
                <a:latin typeface="Times New Roman" panose="02020603050405020304" pitchFamily="18" charset="0"/>
                <a:cs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rPr>
              <a:t>once you have selected the information for topics and decided on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what technical capability to use to present it to the user, you have to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turn to the construction of the system.</a:t>
            </a:r>
            <a:r>
              <a:rPr lang="en-US" altLang="en-US" sz="2400" b="1">
                <a:latin typeface="Times New Roman" panose="02020603050405020304" pitchFamily="18" charset="0"/>
                <a:cs typeface="Times New Roman" panose="02020603050405020304" pitchFamily="18" charset="0"/>
              </a:rPr>
              <a:t> </a:t>
            </a:r>
            <a:r>
              <a:rPr lang="en-US" altLang="en-US" sz="2400">
                <a:latin typeface="Times New Roman" panose="02020603050405020304" pitchFamily="18" charset="0"/>
              </a:rPr>
              <a:t>Remember a help system uses </a:t>
            </a:r>
            <a:br>
              <a:rPr lang="en-US" altLang="en-US" sz="2400">
                <a:latin typeface="Times New Roman" panose="02020603050405020304" pitchFamily="18" charset="0"/>
              </a:rPr>
            </a:br>
            <a:r>
              <a:rPr lang="en-US" altLang="en-US" sz="2400">
                <a:latin typeface="Times New Roman" panose="02020603050405020304" pitchFamily="18" charset="0"/>
              </a:rPr>
              <a:t>      screens and software, rather than pages to present information, it </a:t>
            </a:r>
            <a:br>
              <a:rPr lang="en-US" altLang="en-US" sz="2400">
                <a:latin typeface="Times New Roman" panose="02020603050405020304" pitchFamily="18" charset="0"/>
              </a:rPr>
            </a:br>
            <a:r>
              <a:rPr lang="en-US" altLang="en-US" sz="2400">
                <a:latin typeface="Times New Roman" panose="02020603050405020304" pitchFamily="18" charset="0"/>
              </a:rPr>
              <a:t>      could get complicated.</a:t>
            </a:r>
            <a:endParaRPr lang="en-US" altLang="en-US" sz="2400" b="1">
              <a:latin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676400" y="1371600"/>
            <a:ext cx="8077200" cy="5181600"/>
          </a:xfrm>
        </p:spPr>
        <p:txBody>
          <a:bodyPr>
            <a:normAutofit fontScale="92500" lnSpcReduction="20000"/>
          </a:bodyPr>
          <a:lstStyle/>
          <a:p>
            <a:pPr marL="514350" indent="-514350">
              <a:buNone/>
            </a:pPr>
            <a:r>
              <a:rPr lang="en-US" b="1" dirty="0">
                <a:solidFill>
                  <a:srgbClr val="0070C0"/>
                </a:solidFill>
                <a:latin typeface="Arial Rounded MT Bold" pitchFamily="34" charset="0"/>
                <a:cs typeface="Times New Roman" pitchFamily="18" charset="0"/>
              </a:rPr>
              <a:t>8. Encourage user Communities</a:t>
            </a:r>
          </a:p>
          <a:p>
            <a:pPr marL="514350" indent="-514350" algn="r" rtl="1">
              <a:buNone/>
            </a:pPr>
            <a:r>
              <a:rPr lang="ar-JO" b="1" dirty="0">
                <a:solidFill>
                  <a:srgbClr val="0070C0"/>
                </a:solidFill>
                <a:latin typeface="Arial Rounded MT Bold" pitchFamily="34" charset="0"/>
                <a:cs typeface="Times New Roman" pitchFamily="18" charset="0"/>
              </a:rPr>
              <a:t>8. تشجيع مجتمعات المستخدمين</a:t>
            </a:r>
            <a:endParaRPr lang="en-US" b="1" dirty="0">
              <a:solidFill>
                <a:srgbClr val="0070C0"/>
              </a:solidFill>
              <a:latin typeface="Arial Rounded MT Bold" pitchFamily="34" charset="0"/>
              <a:cs typeface="Times New Roman" pitchFamily="18" charset="0"/>
            </a:endParaRPr>
          </a:p>
          <a:p>
            <a:pPr marL="514350" indent="-514350">
              <a:buFont typeface="Wingdings" pitchFamily="2" charset="2"/>
              <a:buChar char="Ø"/>
            </a:pPr>
            <a:r>
              <a:rPr lang="en-US" sz="2000" dirty="0">
                <a:latin typeface="Arial Rounded MT Bold" pitchFamily="34" charset="0"/>
                <a:cs typeface="Arial" pitchFamily="34" charset="0"/>
              </a:rPr>
              <a:t>Task oriented manuals encourages users to identify and get </a:t>
            </a:r>
            <a:r>
              <a:rPr lang="en-US" sz="2000" dirty="0">
                <a:solidFill>
                  <a:schemeClr val="accent1"/>
                </a:solidFill>
                <a:latin typeface="Arial Rounded MT Bold" pitchFamily="34" charset="0"/>
                <a:cs typeface="Arial" pitchFamily="34" charset="0"/>
              </a:rPr>
              <a:t>helps from others</a:t>
            </a:r>
            <a:r>
              <a:rPr lang="en-US" sz="2000" dirty="0">
                <a:latin typeface="Arial Rounded MT Bold" pitchFamily="34" charset="0"/>
                <a:cs typeface="Arial" pitchFamily="34" charset="0"/>
              </a:rPr>
              <a:t>. Some  software has some features that encourage  group or team work.</a:t>
            </a:r>
          </a:p>
          <a:p>
            <a:pPr marL="514350" indent="-514350" algn="r" rtl="1">
              <a:buFont typeface="Wingdings" pitchFamily="2" charset="2"/>
              <a:buChar char="Ø"/>
            </a:pPr>
            <a:r>
              <a:rPr lang="ar-JO" sz="2000" dirty="0">
                <a:latin typeface="Arial Rounded MT Bold" pitchFamily="34" charset="0"/>
                <a:cs typeface="Arial" pitchFamily="34" charset="0"/>
              </a:rPr>
              <a:t>تشجع الأدلة الموجهة نحو المهام المستخدمين على تحديد المساعدة من الآخرين والحصول عليها. تحتوي بعض البرامج على بعض الميزات التي تشجع العمل الجماعي أو الجماعي.</a:t>
            </a:r>
            <a:endParaRPr lang="en-US" sz="2000" dirty="0">
              <a:latin typeface="Arial Rounded MT Bold" pitchFamily="34" charset="0"/>
              <a:cs typeface="Arial" pitchFamily="34" charset="0"/>
            </a:endParaRPr>
          </a:p>
          <a:p>
            <a:pPr marL="514350" indent="-514350">
              <a:buNone/>
            </a:pPr>
            <a:endParaRPr lang="en-US" sz="2000" dirty="0">
              <a:latin typeface="Arial Rounded MT Bold" pitchFamily="34" charset="0"/>
              <a:cs typeface="Arial" pitchFamily="34" charset="0"/>
            </a:endParaRPr>
          </a:p>
          <a:p>
            <a:pPr marL="514350" indent="-514350">
              <a:buFont typeface="Wingdings" pitchFamily="2" charset="2"/>
              <a:buChar char="Ø"/>
            </a:pPr>
            <a:r>
              <a:rPr lang="en-US" sz="2000" dirty="0">
                <a:latin typeface="Arial Rounded MT Bold" pitchFamily="34" charset="0"/>
                <a:cs typeface="Arial" pitchFamily="34" charset="0"/>
              </a:rPr>
              <a:t>Other users of the program ,while not exactly experts in the software ,cab </a:t>
            </a:r>
            <a:r>
              <a:rPr lang="en-US" sz="2000" dirty="0">
                <a:solidFill>
                  <a:schemeClr val="accent1"/>
                </a:solidFill>
                <a:latin typeface="Arial Rounded MT Bold" pitchFamily="34" charset="0"/>
                <a:cs typeface="Arial" pitchFamily="34" charset="0"/>
              </a:rPr>
              <a:t>render valuable help</a:t>
            </a:r>
            <a:r>
              <a:rPr lang="en-US" sz="2000" dirty="0">
                <a:latin typeface="Arial Rounded MT Bold" pitchFamily="34" charset="0"/>
                <a:cs typeface="Arial" pitchFamily="34" charset="0"/>
              </a:rPr>
              <a:t> because they </a:t>
            </a:r>
            <a:r>
              <a:rPr lang="en-US" sz="2000" dirty="0">
                <a:solidFill>
                  <a:schemeClr val="accent1"/>
                </a:solidFill>
                <a:latin typeface="Arial Rounded MT Bold" pitchFamily="34" charset="0"/>
                <a:cs typeface="Arial" pitchFamily="34" charset="0"/>
              </a:rPr>
              <a:t>understand  the user’s job demands</a:t>
            </a:r>
            <a:r>
              <a:rPr lang="en-US" sz="2000" dirty="0">
                <a:latin typeface="Arial Rounded MT Bold" pitchFamily="34" charset="0"/>
                <a:cs typeface="Arial" pitchFamily="34" charset="0"/>
              </a:rPr>
              <a:t>.</a:t>
            </a:r>
          </a:p>
          <a:p>
            <a:pPr marL="514350" indent="-514350" algn="r" rtl="1">
              <a:buFont typeface="Wingdings" pitchFamily="2" charset="2"/>
              <a:buChar char="Ø"/>
            </a:pPr>
            <a:r>
              <a:rPr lang="ar-JO" sz="2000" dirty="0">
                <a:latin typeface="Arial Rounded MT Bold" pitchFamily="34" charset="0"/>
                <a:cs typeface="Arial" pitchFamily="34" charset="0"/>
              </a:rPr>
              <a:t>يقدم المستخدمون الآخرون للبرنامج، رغم أنهم ليسوا خبراء في البرنامج، مساعدة قيمة لأنهم يفهمون متطلبات عمل المستخدم.</a:t>
            </a:r>
            <a:endParaRPr lang="en-US" sz="2000" dirty="0">
              <a:latin typeface="Arial Rounded MT Bold" pitchFamily="34" charset="0"/>
              <a:cs typeface="Arial" pitchFamily="34" charset="0"/>
            </a:endParaRPr>
          </a:p>
          <a:p>
            <a:pPr marL="514350" indent="-514350">
              <a:buFont typeface="Wingdings" pitchFamily="2" charset="2"/>
              <a:buChar char="Ø"/>
            </a:pPr>
            <a:endParaRPr lang="en-US" sz="2000" dirty="0">
              <a:latin typeface="Arial Rounded MT Bold" pitchFamily="34" charset="0"/>
              <a:cs typeface="Arial" pitchFamily="34" charset="0"/>
            </a:endParaRPr>
          </a:p>
          <a:p>
            <a:pPr marL="514350" indent="-514350">
              <a:buFont typeface="Wingdings" pitchFamily="2" charset="2"/>
              <a:buChar char="Ø"/>
            </a:pPr>
            <a:r>
              <a:rPr lang="en-US" sz="2000" dirty="0">
                <a:solidFill>
                  <a:schemeClr val="accent1"/>
                </a:solidFill>
                <a:latin typeface="Arial Rounded MT Bold" pitchFamily="34" charset="0"/>
                <a:cs typeface="Arial" pitchFamily="34" charset="0"/>
              </a:rPr>
              <a:t>User communities </a:t>
            </a:r>
            <a:r>
              <a:rPr lang="en-US" sz="2000" dirty="0">
                <a:latin typeface="Arial Rounded MT Bold" pitchFamily="34" charset="0"/>
                <a:cs typeface="Arial" pitchFamily="34" charset="0"/>
              </a:rPr>
              <a:t>can help provide candidates for this kind of user-involved document development.</a:t>
            </a:r>
          </a:p>
          <a:p>
            <a:pPr marL="514350" indent="-514350" algn="r" rtl="1">
              <a:buFont typeface="Wingdings" pitchFamily="2" charset="2"/>
              <a:buChar char="Ø"/>
            </a:pPr>
            <a:r>
              <a:rPr lang="ar-JO" sz="2000" dirty="0">
                <a:latin typeface="Arial Rounded MT Bold" pitchFamily="34" charset="0"/>
                <a:cs typeface="Arial" pitchFamily="34" charset="0"/>
              </a:rPr>
              <a:t>يمكن لمجتمعات المستخدمين المساعدة في توفير المرشحين لهذا النوع من تطوير المستندات التي يشارك فيها المستخدم.</a:t>
            </a:r>
            <a:endParaRPr lang="en-US" sz="2000" dirty="0">
              <a:latin typeface="Arial Rounded MT Bold" pitchFamily="34" charset="0"/>
              <a:cs typeface="Arial" pitchFamily="34" charset="0"/>
            </a:endParaRPr>
          </a:p>
        </p:txBody>
      </p:sp>
      <p:sp>
        <p:nvSpPr>
          <p:cNvPr id="4" name="Slide Number Placeholder 3"/>
          <p:cNvSpPr>
            <a:spLocks noGrp="1"/>
          </p:cNvSpPr>
          <p:nvPr>
            <p:ph type="sldNum" sz="quarter" idx="15"/>
          </p:nvPr>
        </p:nvSpPr>
        <p:spPr/>
        <p:txBody>
          <a:bodyPr/>
          <a:lstStyle/>
          <a:p>
            <a:pPr rtl="0"/>
            <a:fld id="{B6F15528-21DE-4FAA-801E-634DDDAF4B2B}" type="slidenum">
              <a:rPr lang="en-US">
                <a:latin typeface="Century Schoolbook"/>
              </a:rPr>
              <a:pPr rtl="0"/>
              <a:t>16</a:t>
            </a:fld>
            <a:endParaRPr lang="en-US">
              <a:latin typeface="Century Schoolbook"/>
            </a:endParaRPr>
          </a:p>
        </p:txBody>
      </p:sp>
      <p:sp>
        <p:nvSpPr>
          <p:cNvPr id="6" name="Title 1">
            <a:extLst>
              <a:ext uri="{FF2B5EF4-FFF2-40B4-BE49-F238E27FC236}">
                <a16:creationId xmlns:a16="http://schemas.microsoft.com/office/drawing/2014/main" id="{1F87B1D3-9B25-312C-E093-C3C01D9C7F25}"/>
              </a:ext>
            </a:extLst>
          </p:cNvPr>
          <p:cNvSpPr>
            <a:spLocks noGrp="1"/>
          </p:cNvSpPr>
          <p:nvPr>
            <p:ph type="title"/>
          </p:nvPr>
        </p:nvSpPr>
        <p:spPr>
          <a:xfrm>
            <a:off x="609600" y="274638"/>
            <a:ext cx="9956800" cy="1143000"/>
          </a:xfrm>
        </p:spPr>
        <p:txBody>
          <a:bodyPr>
            <a:normAutofit/>
          </a:bodyPr>
          <a:lstStyle/>
          <a:p>
            <a:pPr lvl="1" algn="ctr" rtl="0">
              <a:spcBef>
                <a:spcPct val="0"/>
              </a:spcBef>
            </a:pPr>
            <a:r>
              <a:rPr lang="en-US" sz="3200" dirty="0">
                <a:solidFill>
                  <a:schemeClr val="accent1"/>
                </a:solidFill>
                <a:latin typeface="Arial Rounded MT Bold" pitchFamily="34" charset="0"/>
              </a:rPr>
              <a:t>Guidelines for Successful Software Manual</a:t>
            </a:r>
            <a:br>
              <a:rPr lang="en-US" sz="3200" dirty="0">
                <a:solidFill>
                  <a:schemeClr val="accent1"/>
                </a:solidFill>
                <a:latin typeface="Arial Rounded MT Bold" pitchFamily="34" charset="0"/>
              </a:rPr>
            </a:br>
            <a:r>
              <a:rPr lang="ar-JO" sz="3200" dirty="0">
                <a:solidFill>
                  <a:schemeClr val="accent1"/>
                </a:solidFill>
                <a:latin typeface="Arial Rounded MT Bold" pitchFamily="34" charset="0"/>
              </a:rPr>
              <a:t>المبادئ التوجيهية لدليل البرمجيات الناجحة</a:t>
            </a:r>
            <a:endParaRPr lang="en-US" sz="2800" dirty="0">
              <a:solidFill>
                <a:schemeClr val="accent1"/>
              </a:solidFill>
              <a:latin typeface="Arial Rounded MT Bold" pitchFamily="34" charset="0"/>
            </a:endParaRP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7E6B96B4-A567-A767-97B8-2557953F49C9}"/>
              </a:ext>
            </a:extLst>
          </p:cNvPr>
          <p:cNvSpPr>
            <a:spLocks noGrp="1" noChangeArrowheads="1"/>
          </p:cNvSpPr>
          <p:nvPr>
            <p:ph type="title"/>
          </p:nvPr>
        </p:nvSpPr>
        <p:spPr>
          <a:xfrm>
            <a:off x="1524000" y="0"/>
            <a:ext cx="9144000" cy="6858000"/>
          </a:xfrm>
        </p:spPr>
        <p:txBody>
          <a:bodyPr/>
          <a:lstStyle/>
          <a:p>
            <a:r>
              <a:rPr lang="en-US" altLang="en-US" sz="4000" b="1">
                <a:solidFill>
                  <a:srgbClr val="FF3300"/>
                </a:solidFill>
                <a:latin typeface="Times New Roman" panose="02020603050405020304" pitchFamily="18" charset="0"/>
              </a:rPr>
              <a:t>   Benefits of </a:t>
            </a:r>
            <a:r>
              <a:rPr lang="en-US" altLang="en-US" sz="4000" b="1">
                <a:solidFill>
                  <a:schemeClr val="hlink"/>
                </a:solidFill>
                <a:latin typeface="Times New Roman" panose="02020603050405020304" pitchFamily="18" charset="0"/>
              </a:rPr>
              <a:t>Online Help</a:t>
            </a:r>
            <a:r>
              <a:rPr lang="en-US" altLang="en-US" sz="4000" b="1">
                <a:solidFill>
                  <a:srgbClr val="FF3300"/>
                </a:solidFill>
                <a:latin typeface="Times New Roman" panose="02020603050405020304" pitchFamily="18" charset="0"/>
              </a:rPr>
              <a:t> for the user:</a:t>
            </a:r>
            <a:br>
              <a:rPr lang="en-US" altLang="en-US" sz="4000" b="1">
                <a:solidFill>
                  <a:srgbClr val="FF3300"/>
                </a:solidFill>
                <a:latin typeface="Times New Roman" panose="02020603050405020304" pitchFamily="18" charset="0"/>
              </a:rPr>
            </a:br>
            <a:r>
              <a:rPr lang="en-US" altLang="en-US" sz="4000" b="1">
                <a:solidFill>
                  <a:srgbClr val="FF3300"/>
                </a:solidFill>
                <a:latin typeface="Times New Roman" panose="02020603050405020304" pitchFamily="18" charset="0"/>
              </a:rPr>
              <a:t>  </a:t>
            </a:r>
            <a:r>
              <a:rPr lang="en-US" altLang="en-US" sz="3200">
                <a:solidFill>
                  <a:schemeClr val="accent1"/>
                </a:solidFill>
                <a:latin typeface="Times New Roman" panose="02020603050405020304" pitchFamily="18" charset="0"/>
              </a:rPr>
              <a:t>- </a:t>
            </a:r>
            <a:r>
              <a:rPr lang="en-US" altLang="en-US" sz="2400">
                <a:latin typeface="Times New Roman" panose="02020603050405020304" pitchFamily="18" charset="0"/>
              </a:rPr>
              <a:t>Provide </a:t>
            </a:r>
            <a:r>
              <a:rPr lang="en-US" altLang="en-US" sz="2400">
                <a:solidFill>
                  <a:schemeClr val="accent2"/>
                </a:solidFill>
                <a:latin typeface="Times New Roman" panose="02020603050405020304" pitchFamily="18" charset="0"/>
              </a:rPr>
              <a:t>fast access</a:t>
            </a:r>
            <a:r>
              <a:rPr lang="en-US" altLang="en-US" sz="2400">
                <a:latin typeface="Times New Roman" panose="02020603050405020304" pitchFamily="18" charset="0"/>
              </a:rPr>
              <a:t> to information.</a:t>
            </a:r>
            <a:br>
              <a:rPr lang="en-US" altLang="en-US" sz="2400">
                <a:latin typeface="Times New Roman" panose="02020603050405020304" pitchFamily="18" charset="0"/>
              </a:rPr>
            </a:br>
            <a:r>
              <a:rPr lang="en-US" altLang="en-US" sz="2400">
                <a:latin typeface="Times New Roman" panose="02020603050405020304" pitchFamily="18" charset="0"/>
              </a:rPr>
              <a:t>   - Offers </a:t>
            </a:r>
            <a:r>
              <a:rPr lang="en-US" altLang="en-US" sz="2400">
                <a:solidFill>
                  <a:schemeClr val="accent2"/>
                </a:solidFill>
                <a:latin typeface="Times New Roman" panose="02020603050405020304" pitchFamily="18" charset="0"/>
              </a:rPr>
              <a:t>more capability</a:t>
            </a:r>
            <a:r>
              <a:rPr lang="en-US" altLang="en-US" sz="2400">
                <a:latin typeface="Times New Roman" panose="02020603050405020304" pitchFamily="18" charset="0"/>
              </a:rPr>
              <a:t> than print.</a:t>
            </a:r>
            <a:br>
              <a:rPr lang="en-US" altLang="en-US" sz="2400">
                <a:latin typeface="Times New Roman" panose="02020603050405020304" pitchFamily="18" charset="0"/>
              </a:rPr>
            </a:br>
            <a:r>
              <a:rPr lang="en-US" altLang="en-US" sz="2400">
                <a:latin typeface="Times New Roman" panose="02020603050405020304" pitchFamily="18" charset="0"/>
              </a:rPr>
              <a:t>   - More </a:t>
            </a:r>
            <a:r>
              <a:rPr lang="en-US" altLang="en-US" sz="2400">
                <a:solidFill>
                  <a:schemeClr val="accent2"/>
                </a:solidFill>
                <a:latin typeface="Times New Roman" panose="02020603050405020304" pitchFamily="18" charset="0"/>
              </a:rPr>
              <a:t>convenience</a:t>
            </a:r>
            <a:r>
              <a:rPr lang="en-US" altLang="en-US" sz="2400">
                <a:latin typeface="Times New Roman" panose="02020603050405020304" pitchFamily="18" charset="0"/>
              </a:rPr>
              <a:t> than books.</a:t>
            </a:r>
            <a:br>
              <a:rPr lang="en-US" altLang="en-US" sz="2400">
                <a:latin typeface="Times New Roman" panose="02020603050405020304" pitchFamily="18" charset="0"/>
              </a:rPr>
            </a:br>
            <a:r>
              <a:rPr lang="en-US" altLang="en-US" sz="2400">
                <a:latin typeface="Times New Roman" panose="02020603050405020304" pitchFamily="18" charset="0"/>
              </a:rPr>
              <a:t>   - Avoid the </a:t>
            </a:r>
            <a:r>
              <a:rPr lang="en-US" altLang="en-US" sz="2400">
                <a:solidFill>
                  <a:schemeClr val="accent2"/>
                </a:solidFill>
                <a:latin typeface="Times New Roman" panose="02020603050405020304" pitchFamily="18" charset="0"/>
              </a:rPr>
              <a:t>preconception</a:t>
            </a:r>
            <a:r>
              <a:rPr lang="en-US" altLang="en-US" sz="2400">
                <a:latin typeface="Times New Roman" panose="02020603050405020304" pitchFamily="18" charset="0"/>
              </a:rPr>
              <a:t> of books.</a:t>
            </a:r>
            <a:br>
              <a:rPr lang="en-US" altLang="en-US" sz="2400">
                <a:latin typeface="Times New Roman" panose="02020603050405020304" pitchFamily="18" charset="0"/>
              </a:rPr>
            </a:br>
            <a:r>
              <a:rPr lang="en-US" altLang="en-US" sz="2400">
                <a:latin typeface="Times New Roman" panose="02020603050405020304" pitchFamily="18" charset="0"/>
              </a:rPr>
              <a:t>   - Allows </a:t>
            </a:r>
            <a:r>
              <a:rPr lang="en-US" altLang="en-US" sz="2400">
                <a:solidFill>
                  <a:schemeClr val="accent2"/>
                </a:solidFill>
                <a:latin typeface="Times New Roman" panose="02020603050405020304" pitchFamily="18" charset="0"/>
              </a:rPr>
              <a:t>interaction</a:t>
            </a:r>
            <a:r>
              <a:rPr lang="en-US" altLang="en-US" sz="2400">
                <a:latin typeface="Times New Roman" panose="02020603050405020304" pitchFamily="18" charset="0"/>
              </a:rPr>
              <a:t> with documents</a:t>
            </a:r>
            <a:r>
              <a:rPr lang="en-US" altLang="en-US" sz="2400">
                <a:solidFill>
                  <a:srgbClr val="3333CC"/>
                </a:solidFill>
                <a:latin typeface="Times New Roman" panose="02020603050405020304" pitchFamily="18" charset="0"/>
              </a:rPr>
              <a:t>.</a:t>
            </a:r>
            <a:br>
              <a:rPr lang="en-US" altLang="en-US" sz="2400">
                <a:solidFill>
                  <a:srgbClr val="3333CC"/>
                </a:solidFill>
                <a:latin typeface="Times New Roman" panose="02020603050405020304" pitchFamily="18" charset="0"/>
              </a:rPr>
            </a:br>
            <a:br>
              <a:rPr lang="en-US" altLang="en-US" sz="3200">
                <a:solidFill>
                  <a:srgbClr val="3333CC"/>
                </a:solidFill>
                <a:latin typeface="Times New Roman" panose="02020603050405020304" pitchFamily="18" charset="0"/>
              </a:rPr>
            </a:br>
            <a:r>
              <a:rPr lang="en-US" altLang="en-US" sz="4000">
                <a:solidFill>
                  <a:srgbClr val="3333CC"/>
                </a:solidFill>
                <a:latin typeface="Times New Roman" panose="02020603050405020304" pitchFamily="18" charset="0"/>
              </a:rPr>
              <a:t>  </a:t>
            </a:r>
            <a:r>
              <a:rPr lang="en-US" altLang="en-US" sz="4000" b="1">
                <a:solidFill>
                  <a:srgbClr val="3333CC"/>
                </a:solidFill>
                <a:latin typeface="Times New Roman" panose="02020603050405020304" pitchFamily="18" charset="0"/>
                <a:cs typeface="Times New Roman" panose="02020603050405020304" pitchFamily="18" charset="0"/>
              </a:rPr>
              <a:t>Drawbacks of (</a:t>
            </a:r>
            <a:r>
              <a:rPr lang="en-US" altLang="en-US" sz="4000" b="1">
                <a:solidFill>
                  <a:srgbClr val="006666"/>
                </a:solidFill>
                <a:latin typeface="Times New Roman" panose="02020603050405020304" pitchFamily="18" charset="0"/>
                <a:cs typeface="Times New Roman" panose="02020603050405020304" pitchFamily="18" charset="0"/>
              </a:rPr>
              <a:t>online help</a:t>
            </a:r>
            <a:r>
              <a:rPr lang="en-US" altLang="en-US" sz="4000" b="1">
                <a:solidFill>
                  <a:srgbClr val="3333CC"/>
                </a:solidFill>
                <a:latin typeface="Times New Roman" panose="02020603050405020304" pitchFamily="18" charset="0"/>
                <a:cs typeface="Times New Roman" panose="02020603050405020304" pitchFamily="18" charset="0"/>
              </a:rPr>
              <a:t>)for the user:</a:t>
            </a:r>
            <a:br>
              <a:rPr lang="en-US" altLang="en-US" sz="4000" b="1">
                <a:solidFill>
                  <a:srgbClr val="3333CC"/>
                </a:solidFill>
                <a:latin typeface="Times New Roman" panose="02020603050405020304" pitchFamily="18" charset="0"/>
                <a:cs typeface="Times New Roman" panose="02020603050405020304" pitchFamily="18" charset="0"/>
              </a:rPr>
            </a:br>
            <a:r>
              <a:rPr lang="en-US" altLang="en-US" sz="4000" b="1">
                <a:solidFill>
                  <a:srgbClr val="3333CC"/>
                </a:solidFill>
                <a:latin typeface="Times New Roman" panose="02020603050405020304" pitchFamily="18" charset="0"/>
                <a:cs typeface="Times New Roman" panose="02020603050405020304" pitchFamily="18" charset="0"/>
              </a:rPr>
              <a:t>  </a:t>
            </a:r>
            <a:r>
              <a:rPr lang="en-US" altLang="en-US" sz="2400">
                <a:solidFill>
                  <a:srgbClr val="D60093"/>
                </a:solidFill>
                <a:latin typeface="Times New Roman" panose="02020603050405020304" pitchFamily="18" charset="0"/>
                <a:cs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rPr>
              <a:t>requires </a:t>
            </a:r>
            <a:r>
              <a:rPr lang="en-US" altLang="en-US" sz="2400">
                <a:solidFill>
                  <a:srgbClr val="CC00FF"/>
                </a:solidFill>
                <a:latin typeface="Times New Roman" panose="02020603050405020304" pitchFamily="18" charset="0"/>
                <a:cs typeface="Times New Roman" panose="02020603050405020304" pitchFamily="18" charset="0"/>
              </a:rPr>
              <a:t>more learning</a:t>
            </a:r>
            <a:r>
              <a:rPr lang="en-US" altLang="en-US" sz="2400">
                <a:latin typeface="Times New Roman" panose="02020603050405020304" pitchFamily="18" charset="0"/>
                <a:cs typeface="Times New Roman" panose="02020603050405020304" pitchFamily="18" charset="0"/>
              </a:rPr>
              <a:t>.</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 </a:t>
            </a:r>
            <a:r>
              <a:rPr lang="en-US" altLang="en-US" sz="2400">
                <a:solidFill>
                  <a:srgbClr val="CC00FF"/>
                </a:solidFill>
                <a:latin typeface="Times New Roman" panose="02020603050405020304" pitchFamily="18" charset="0"/>
                <a:cs typeface="Times New Roman" panose="02020603050405020304" pitchFamily="18" charset="0"/>
              </a:rPr>
              <a:t>Intimidates</a:t>
            </a:r>
            <a:r>
              <a:rPr lang="en-US" altLang="en-US" sz="2400">
                <a:latin typeface="Times New Roman" panose="02020603050405020304" pitchFamily="18" charset="0"/>
                <a:cs typeface="Times New Roman" panose="02020603050405020304" pitchFamily="18" charset="0"/>
              </a:rPr>
              <a:t> new(novice) users.</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 </a:t>
            </a:r>
            <a:r>
              <a:rPr lang="en-US" altLang="en-US" sz="2400">
                <a:solidFill>
                  <a:srgbClr val="CC00FF"/>
                </a:solidFill>
                <a:latin typeface="Times New Roman" panose="02020603050405020304" pitchFamily="18" charset="0"/>
                <a:cs typeface="Times New Roman" panose="02020603050405020304" pitchFamily="18" charset="0"/>
              </a:rPr>
              <a:t>Looks strange</a:t>
            </a:r>
            <a:r>
              <a:rPr lang="en-US" altLang="en-US" sz="2400">
                <a:latin typeface="Times New Roman" panose="02020603050405020304" pitchFamily="18" charset="0"/>
                <a:cs typeface="Times New Roman" panose="02020603050405020304" pitchFamily="18" charset="0"/>
              </a:rPr>
              <a:t>, the concept of online help, they don’t have the weight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bulk, and feel of paper.</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 Has </a:t>
            </a:r>
            <a:r>
              <a:rPr lang="en-US" altLang="en-US" sz="2400">
                <a:solidFill>
                  <a:srgbClr val="CC00FF"/>
                </a:solidFill>
                <a:latin typeface="Times New Roman" panose="02020603050405020304" pitchFamily="18" charset="0"/>
                <a:cs typeface="Times New Roman" panose="02020603050405020304" pitchFamily="18" charset="0"/>
              </a:rPr>
              <a:t>limited use</a:t>
            </a:r>
            <a:r>
              <a:rPr lang="en-US" altLang="en-US" sz="2400">
                <a:latin typeface="Times New Roman" panose="02020603050405020304" pitchFamily="18" charset="0"/>
                <a:cs typeface="Times New Roman" panose="02020603050405020304" pitchFamily="18" charset="0"/>
              </a:rPr>
              <a:t>, can’t use it before installation</a:t>
            </a: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CA913F44-D912-E8E5-5F6F-EEF4E1DE0E5E}"/>
              </a:ext>
            </a:extLst>
          </p:cNvPr>
          <p:cNvSpPr>
            <a:spLocks noGrp="1" noChangeArrowheads="1"/>
          </p:cNvSpPr>
          <p:nvPr>
            <p:ph type="title"/>
          </p:nvPr>
        </p:nvSpPr>
        <p:spPr>
          <a:xfrm>
            <a:off x="1524000" y="152400"/>
            <a:ext cx="9144000" cy="6705600"/>
          </a:xfrm>
        </p:spPr>
        <p:txBody>
          <a:bodyPr/>
          <a:lstStyle/>
          <a:p>
            <a:r>
              <a:rPr lang="en-US" altLang="en-US" sz="3600" b="1">
                <a:solidFill>
                  <a:srgbClr val="FF3300"/>
                </a:solidFill>
                <a:latin typeface="Times New Roman" panose="02020603050405020304" pitchFamily="18" charset="0"/>
              </a:rPr>
              <a:t>    </a:t>
            </a:r>
            <a:r>
              <a:rPr lang="en-US" altLang="en-US" sz="3600" b="1">
                <a:solidFill>
                  <a:schemeClr val="accent1"/>
                </a:solidFill>
                <a:latin typeface="Times New Roman" panose="02020603050405020304" pitchFamily="18" charset="0"/>
                <a:cs typeface="Times New Roman" panose="02020603050405020304" pitchFamily="18" charset="0"/>
              </a:rPr>
              <a:t>Benefits</a:t>
            </a:r>
            <a:r>
              <a:rPr lang="en-US" altLang="en-US" sz="3600" b="1">
                <a:latin typeface="Times New Roman" panose="02020603050405020304" pitchFamily="18" charset="0"/>
                <a:cs typeface="Times New Roman" panose="02020603050405020304" pitchFamily="18" charset="0"/>
              </a:rPr>
              <a:t> of Online help for</a:t>
            </a:r>
            <a:r>
              <a:rPr lang="en-US" altLang="en-US" sz="3600" b="1">
                <a:solidFill>
                  <a:srgbClr val="FF3300"/>
                </a:solidFill>
                <a:latin typeface="Times New Roman" panose="02020603050405020304" pitchFamily="18" charset="0"/>
                <a:cs typeface="Times New Roman" panose="02020603050405020304" pitchFamily="18" charset="0"/>
              </a:rPr>
              <a:t> writer</a:t>
            </a:r>
            <a:r>
              <a:rPr lang="en-US" altLang="en-US" sz="3600" b="1">
                <a:latin typeface="Times New Roman" panose="02020603050405020304" pitchFamily="18" charset="0"/>
                <a:cs typeface="Times New Roman" panose="02020603050405020304" pitchFamily="18" charset="0"/>
              </a:rPr>
              <a:t>:</a:t>
            </a:r>
            <a:br>
              <a:rPr lang="en-US" altLang="en-US" sz="3600" b="1">
                <a:latin typeface="Times New Roman" panose="02020603050405020304" pitchFamily="18" charset="0"/>
                <a:cs typeface="Times New Roman" panose="02020603050405020304" pitchFamily="18" charset="0"/>
              </a:rPr>
            </a:br>
            <a:r>
              <a:rPr lang="en-US" altLang="en-US" sz="3600" b="1">
                <a:latin typeface="Times New Roman" panose="02020603050405020304" pitchFamily="18" charset="0"/>
                <a:cs typeface="Times New Roman" panose="02020603050405020304" pitchFamily="18" charset="0"/>
              </a:rPr>
              <a:t>  </a:t>
            </a:r>
            <a:r>
              <a:rPr lang="en-US" altLang="en-US" sz="3600">
                <a:solidFill>
                  <a:srgbClr val="D60093"/>
                </a:solidFill>
                <a:latin typeface="Times New Roman" panose="02020603050405020304" pitchFamily="18" charset="0"/>
                <a:cs typeface="Times New Roman" panose="02020603050405020304" pitchFamily="18" charset="0"/>
              </a:rPr>
              <a:t>- </a:t>
            </a:r>
            <a:r>
              <a:rPr lang="en-US" altLang="en-US" sz="3600">
                <a:solidFill>
                  <a:schemeClr val="accent2"/>
                </a:solidFill>
                <a:latin typeface="Times New Roman" panose="02020603050405020304" pitchFamily="18" charset="0"/>
                <a:cs typeface="Times New Roman" panose="02020603050405020304" pitchFamily="18" charset="0"/>
              </a:rPr>
              <a:t>Save</a:t>
            </a:r>
            <a:r>
              <a:rPr lang="en-US" altLang="en-US" sz="3600">
                <a:solidFill>
                  <a:srgbClr val="D60093"/>
                </a:solidFill>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paper.</a:t>
            </a:r>
            <a:br>
              <a:rPr lang="en-US" altLang="en-US" sz="3600">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  </a:t>
            </a:r>
            <a:r>
              <a:rPr lang="en-US" altLang="en-US" sz="3600">
                <a:solidFill>
                  <a:schemeClr val="accent2"/>
                </a:solidFill>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Update</a:t>
            </a:r>
            <a:r>
              <a:rPr lang="en-US" altLang="en-US" sz="3600">
                <a:solidFill>
                  <a:schemeClr val="accent2"/>
                </a:solidFill>
                <a:latin typeface="Times New Roman" panose="02020603050405020304" pitchFamily="18" charset="0"/>
                <a:cs typeface="Times New Roman" panose="02020603050405020304" pitchFamily="18" charset="0"/>
              </a:rPr>
              <a:t> easily</a:t>
            </a:r>
            <a:r>
              <a:rPr lang="en-US" altLang="en-US" sz="3600">
                <a:latin typeface="Times New Roman" panose="02020603050405020304" pitchFamily="18" charset="0"/>
                <a:cs typeface="Times New Roman" panose="02020603050405020304" pitchFamily="18" charset="0"/>
              </a:rPr>
              <a:t>.</a:t>
            </a:r>
            <a:br>
              <a:rPr lang="en-US" altLang="en-US" sz="3600">
                <a:latin typeface="Times New Roman" panose="02020603050405020304" pitchFamily="18" charset="0"/>
                <a:cs typeface="Times New Roman" panose="02020603050405020304" pitchFamily="18" charset="0"/>
              </a:rPr>
            </a:br>
            <a:br>
              <a:rPr lang="en-US" altLang="en-US" b="1">
                <a:latin typeface="Times New Roman" panose="02020603050405020304" pitchFamily="18" charset="0"/>
                <a:cs typeface="Times New Roman" panose="02020603050405020304" pitchFamily="18" charset="0"/>
              </a:rPr>
            </a:br>
            <a:r>
              <a:rPr lang="en-US" altLang="en-US" b="1">
                <a:latin typeface="Times New Roman" panose="02020603050405020304" pitchFamily="18" charset="0"/>
                <a:cs typeface="Times New Roman" panose="02020603050405020304" pitchFamily="18" charset="0"/>
              </a:rPr>
              <a:t>   </a:t>
            </a:r>
            <a:r>
              <a:rPr lang="en-US" altLang="en-US" sz="3600" b="1">
                <a:solidFill>
                  <a:srgbClr val="FF3300"/>
                </a:solidFill>
                <a:latin typeface="Times New Roman" panose="02020603050405020304" pitchFamily="18" charset="0"/>
                <a:cs typeface="Times New Roman" panose="02020603050405020304" pitchFamily="18" charset="0"/>
              </a:rPr>
              <a:t>Drawbacks </a:t>
            </a:r>
            <a:r>
              <a:rPr lang="en-US" altLang="en-US" sz="3600" b="1">
                <a:latin typeface="Times New Roman" panose="02020603050405020304" pitchFamily="18" charset="0"/>
                <a:cs typeface="Times New Roman" panose="02020603050405020304" pitchFamily="18" charset="0"/>
              </a:rPr>
              <a:t>of Online help for</a:t>
            </a:r>
            <a:r>
              <a:rPr lang="en-US" altLang="en-US" sz="3600" b="1">
                <a:solidFill>
                  <a:srgbClr val="FF3300"/>
                </a:solidFill>
                <a:latin typeface="Times New Roman" panose="02020603050405020304" pitchFamily="18" charset="0"/>
                <a:cs typeface="Times New Roman" panose="02020603050405020304" pitchFamily="18" charset="0"/>
              </a:rPr>
              <a:t> writer</a:t>
            </a:r>
            <a:r>
              <a:rPr lang="en-US" altLang="en-US" sz="3600" b="1">
                <a:latin typeface="Times New Roman" panose="02020603050405020304" pitchFamily="18" charset="0"/>
                <a:cs typeface="Times New Roman" panose="02020603050405020304" pitchFamily="18" charset="0"/>
              </a:rPr>
              <a:t>:</a:t>
            </a:r>
            <a:br>
              <a:rPr lang="en-US" altLang="en-US" b="1">
                <a:latin typeface="Times New Roman" panose="02020603050405020304" pitchFamily="18" charset="0"/>
                <a:cs typeface="Times New Roman" panose="02020603050405020304" pitchFamily="18" charset="0"/>
              </a:rPr>
            </a:br>
            <a:r>
              <a:rPr lang="en-US" altLang="en-US" b="1">
                <a:latin typeface="Times New Roman" panose="02020603050405020304" pitchFamily="18" charset="0"/>
                <a:cs typeface="Times New Roman" panose="02020603050405020304" pitchFamily="18" charset="0"/>
              </a:rPr>
              <a:t>  </a:t>
            </a:r>
            <a:r>
              <a:rPr lang="en-US" altLang="en-US" sz="3600">
                <a:solidFill>
                  <a:schemeClr val="accent2"/>
                </a:solidFill>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Take up disk</a:t>
            </a:r>
            <a:r>
              <a:rPr lang="en-US" altLang="en-US" sz="3600">
                <a:solidFill>
                  <a:schemeClr val="accent2"/>
                </a:solidFill>
                <a:latin typeface="Times New Roman" panose="02020603050405020304" pitchFamily="18" charset="0"/>
                <a:cs typeface="Times New Roman" panose="02020603050405020304" pitchFamily="18" charset="0"/>
              </a:rPr>
              <a:t> space.</a:t>
            </a:r>
            <a:br>
              <a:rPr lang="en-US" altLang="en-US" sz="3600">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  </a:t>
            </a:r>
            <a:r>
              <a:rPr lang="en-US" altLang="en-US" sz="3600">
                <a:solidFill>
                  <a:srgbClr val="D60093"/>
                </a:solidFill>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Require</a:t>
            </a:r>
            <a:r>
              <a:rPr lang="en-US" altLang="en-US" sz="3600">
                <a:solidFill>
                  <a:srgbClr val="D60093"/>
                </a:solidFill>
                <a:latin typeface="Times New Roman" panose="02020603050405020304" pitchFamily="18" charset="0"/>
                <a:cs typeface="Times New Roman" panose="02020603050405020304" pitchFamily="18" charset="0"/>
              </a:rPr>
              <a:t> </a:t>
            </a:r>
            <a:r>
              <a:rPr lang="en-US" altLang="en-US" sz="3600">
                <a:solidFill>
                  <a:schemeClr val="accent2"/>
                </a:solidFill>
                <a:latin typeface="Times New Roman" panose="02020603050405020304" pitchFamily="18" charset="0"/>
                <a:cs typeface="Times New Roman" panose="02020603050405020304" pitchFamily="18" charset="0"/>
              </a:rPr>
              <a:t>reformatting</a:t>
            </a:r>
            <a:r>
              <a:rPr lang="en-US" altLang="en-US" sz="3600">
                <a:solidFill>
                  <a:srgbClr val="D60093"/>
                </a:solidFill>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of print.</a:t>
            </a: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189C0AFF-CAD9-8043-1D4B-BCED286891A2}"/>
              </a:ext>
            </a:extLst>
          </p:cNvPr>
          <p:cNvSpPr>
            <a:spLocks noGrp="1" noChangeArrowheads="1"/>
          </p:cNvSpPr>
          <p:nvPr>
            <p:ph type="title"/>
          </p:nvPr>
        </p:nvSpPr>
        <p:spPr>
          <a:xfrm>
            <a:off x="1524000" y="152400"/>
            <a:ext cx="9144000" cy="6705600"/>
          </a:xfrm>
        </p:spPr>
        <p:txBody>
          <a:bodyPr/>
          <a:lstStyle/>
          <a:p>
            <a:r>
              <a:rPr lang="en-US" altLang="en-US" sz="3600" b="1">
                <a:solidFill>
                  <a:schemeClr val="accent2"/>
                </a:solidFill>
                <a:latin typeface="Times New Roman" panose="02020603050405020304" pitchFamily="18" charset="0"/>
                <a:cs typeface="Times New Roman" panose="02020603050405020304" pitchFamily="18" charset="0"/>
              </a:rPr>
              <a:t>   </a:t>
            </a:r>
            <a:r>
              <a:rPr lang="en-US" altLang="en-US" sz="3600" b="1" u="sng">
                <a:solidFill>
                  <a:schemeClr val="accent2"/>
                </a:solidFill>
                <a:latin typeface="Times New Roman" panose="02020603050405020304" pitchFamily="18" charset="0"/>
                <a:cs typeface="Times New Roman" panose="02020603050405020304" pitchFamily="18" charset="0"/>
              </a:rPr>
              <a:t>Work in the Drop-Dead mode</a:t>
            </a:r>
            <a:r>
              <a:rPr lang="en-US" altLang="en-US" sz="3600" b="1" u="sng">
                <a:latin typeface="Times New Roman" panose="02020603050405020304" pitchFamily="18" charset="0"/>
                <a:cs typeface="Times New Roman" panose="02020603050405020304" pitchFamily="18" charset="0"/>
              </a:rPr>
              <a:t>:</a:t>
            </a:r>
            <a:r>
              <a:rPr lang="en-US" altLang="en-US" sz="4000" b="1">
                <a:latin typeface="Times New Roman" panose="02020603050405020304" pitchFamily="18" charset="0"/>
                <a:cs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rPr>
              <a:t>This means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if you dropped dead one day, somebody else could walk in and take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over the project. Here are some ways to maintain a project:</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a:t>
            </a:r>
            <a:r>
              <a:rPr lang="en-US" altLang="en-US" sz="2400">
                <a:solidFill>
                  <a:schemeClr val="accent1"/>
                </a:solidFill>
                <a:latin typeface="Times New Roman" panose="02020603050405020304" pitchFamily="18" charset="0"/>
                <a:cs typeface="Times New Roman" panose="02020603050405020304" pitchFamily="18" charset="0"/>
              </a:rPr>
              <a:t>- progress report</a:t>
            </a:r>
            <a:r>
              <a:rPr lang="en-US" altLang="en-US" sz="2400">
                <a:latin typeface="Times New Roman" panose="02020603050405020304" pitchFamily="18" charset="0"/>
                <a:cs typeface="Times New Roman" panose="02020603050405020304" pitchFamily="18" charset="0"/>
              </a:rPr>
              <a:t> and project diary.</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a:t>
            </a:r>
            <a:r>
              <a:rPr lang="en-US" altLang="en-US" sz="2400">
                <a:solidFill>
                  <a:schemeClr val="accent1"/>
                </a:solidFill>
                <a:latin typeface="Times New Roman" panose="02020603050405020304" pitchFamily="18" charset="0"/>
                <a:cs typeface="Times New Roman" panose="02020603050405020304" pitchFamily="18" charset="0"/>
              </a:rPr>
              <a:t>- work record sheets</a:t>
            </a:r>
            <a:r>
              <a:rPr lang="en-US" altLang="en-US" sz="2400">
                <a:latin typeface="Times New Roman" panose="02020603050405020304" pitchFamily="18" charset="0"/>
                <a:cs typeface="Times New Roman" panose="02020603050405020304" pitchFamily="18" charset="0"/>
              </a:rPr>
              <a:t>, track the time on each task.</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a:t>
            </a:r>
            <a:r>
              <a:rPr lang="en-US" altLang="en-US" sz="2400">
                <a:solidFill>
                  <a:schemeClr val="accent1"/>
                </a:solidFill>
                <a:latin typeface="Times New Roman" panose="02020603050405020304" pitchFamily="18" charset="0"/>
                <a:cs typeface="Times New Roman" panose="02020603050405020304" pitchFamily="18" charset="0"/>
              </a:rPr>
              <a:t>- librarian ship</a:t>
            </a:r>
            <a:r>
              <a:rPr lang="en-US" altLang="en-US" sz="2400">
                <a:latin typeface="Times New Roman" panose="02020603050405020304" pitchFamily="18" charset="0"/>
                <a:cs typeface="Times New Roman" panose="02020603050405020304" pitchFamily="18" charset="0"/>
              </a:rPr>
              <a:t>, keep track of all program files, directories, graphics.</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a:t>
            </a:r>
            <a:r>
              <a:rPr lang="en-US" altLang="en-US" sz="2400">
                <a:solidFill>
                  <a:schemeClr val="accent1"/>
                </a:solidFill>
                <a:latin typeface="Times New Roman" panose="02020603050405020304" pitchFamily="18" charset="0"/>
              </a:rPr>
              <a:t>- project database</a:t>
            </a:r>
            <a:r>
              <a:rPr lang="en-US" altLang="en-US" sz="2400">
                <a:latin typeface="Times New Roman" panose="02020603050405020304" pitchFamily="18" charset="0"/>
              </a:rPr>
              <a:t>, fully automated database of times to completion, </a:t>
            </a:r>
            <a:br>
              <a:rPr lang="en-US" altLang="en-US" sz="2400">
                <a:latin typeface="Times New Roman" panose="02020603050405020304" pitchFamily="18" charset="0"/>
              </a:rPr>
            </a:br>
            <a:r>
              <a:rPr lang="en-US" altLang="en-US" sz="2400">
                <a:latin typeface="Times New Roman" panose="02020603050405020304" pitchFamily="18" charset="0"/>
              </a:rPr>
              <a:t>         actual cost versus estimated, calculated milestone dates and cost.</a:t>
            </a:r>
            <a:br>
              <a:rPr lang="en-US" altLang="en-US" sz="2400">
                <a:latin typeface="Times New Roman" panose="02020603050405020304" pitchFamily="18" charset="0"/>
              </a:rPr>
            </a:br>
            <a:br>
              <a:rPr lang="en-US" altLang="en-US" sz="2400">
                <a:latin typeface="Times New Roman" panose="02020603050405020304" pitchFamily="18" charset="0"/>
              </a:rPr>
            </a:br>
            <a:r>
              <a:rPr lang="en-US" altLang="en-US" sz="2400">
                <a:latin typeface="Times New Roman" panose="02020603050405020304" pitchFamily="18" charset="0"/>
              </a:rPr>
              <a:t>   </a:t>
            </a:r>
            <a:r>
              <a:rPr lang="en-US" altLang="en-US" sz="2800" b="1" u="sng">
                <a:latin typeface="Times New Roman" panose="02020603050405020304" pitchFamily="18" charset="0"/>
                <a:cs typeface="Times New Roman" panose="02020603050405020304" pitchFamily="18" charset="0"/>
              </a:rPr>
              <a:t>What it takes to</a:t>
            </a:r>
            <a:r>
              <a:rPr lang="en-US" altLang="en-US" sz="2800" b="1" u="sng">
                <a:solidFill>
                  <a:schemeClr val="accent2"/>
                </a:solidFill>
                <a:latin typeface="Times New Roman" panose="02020603050405020304" pitchFamily="18" charset="0"/>
                <a:cs typeface="Times New Roman" panose="02020603050405020304" pitchFamily="18" charset="0"/>
              </a:rPr>
              <a:t> make it on a Team:</a:t>
            </a:r>
            <a:br>
              <a:rPr lang="en-US" altLang="en-US" sz="2800" b="1" u="sng">
                <a:latin typeface="Times New Roman" panose="02020603050405020304" pitchFamily="18" charset="0"/>
                <a:cs typeface="Times New Roman" panose="02020603050405020304" pitchFamily="18" charset="0"/>
              </a:rPr>
            </a:br>
            <a:r>
              <a:rPr lang="en-US" altLang="en-US" sz="2400" b="1">
                <a:latin typeface="Times New Roman" panose="02020603050405020304" pitchFamily="18" charset="0"/>
                <a:cs typeface="Times New Roman" panose="02020603050405020304" pitchFamily="18" charset="0"/>
              </a:rPr>
              <a:t>    </a:t>
            </a:r>
            <a:r>
              <a:rPr lang="en-US" altLang="en-US" sz="2400">
                <a:solidFill>
                  <a:srgbClr val="FF3300"/>
                </a:solidFill>
                <a:latin typeface="Times New Roman" panose="02020603050405020304" pitchFamily="18" charset="0"/>
                <a:cs typeface="Times New Roman" panose="02020603050405020304" pitchFamily="18" charset="0"/>
              </a:rPr>
              <a:t>1- Attending meetings </a:t>
            </a:r>
            <a:r>
              <a:rPr lang="en-US" altLang="en-US" sz="2400">
                <a:latin typeface="Times New Roman" panose="02020603050405020304" pitchFamily="18" charset="0"/>
                <a:cs typeface="Times New Roman" panose="02020603050405020304" pitchFamily="18" charset="0"/>
              </a:rPr>
              <a:t>on time and  prepared.</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a:t>
            </a:r>
            <a:r>
              <a:rPr lang="en-US" altLang="en-US" sz="2400">
                <a:solidFill>
                  <a:schemeClr val="accent1"/>
                </a:solidFill>
                <a:latin typeface="Times New Roman" panose="02020603050405020304" pitchFamily="18" charset="0"/>
                <a:cs typeface="Times New Roman" panose="02020603050405020304" pitchFamily="18" charset="0"/>
              </a:rPr>
              <a:t>2- Respond to request</a:t>
            </a:r>
            <a:r>
              <a:rPr lang="en-US" altLang="en-US" sz="2400">
                <a:solidFill>
                  <a:srgbClr val="D60093"/>
                </a:solidFill>
                <a:latin typeface="Times New Roman" panose="02020603050405020304" pitchFamily="18" charset="0"/>
                <a:cs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rPr>
              <a:t>from team  members.</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a:t>
            </a:r>
            <a:r>
              <a:rPr lang="en-US" altLang="en-US" sz="2400">
                <a:solidFill>
                  <a:schemeClr val="accent1"/>
                </a:solidFill>
                <a:latin typeface="Times New Roman" panose="02020603050405020304" pitchFamily="18" charset="0"/>
                <a:cs typeface="Times New Roman" panose="02020603050405020304" pitchFamily="18" charset="0"/>
              </a:rPr>
              <a:t>3- No whining</a:t>
            </a:r>
            <a:r>
              <a:rPr lang="en-US" altLang="en-US" sz="2400">
                <a:solidFill>
                  <a:schemeClr val="accent2"/>
                </a:solidFill>
                <a:latin typeface="Times New Roman" panose="02020603050405020304" pitchFamily="18" charset="0"/>
                <a:cs typeface="Times New Roman" panose="02020603050405020304" pitchFamily="18" charset="0"/>
              </a:rPr>
              <a:t>,</a:t>
            </a:r>
            <a:r>
              <a:rPr lang="en-US" altLang="en-US" sz="2400">
                <a:latin typeface="Times New Roman" panose="02020603050405020304" pitchFamily="18" charset="0"/>
                <a:cs typeface="Times New Roman" panose="02020603050405020304" pitchFamily="18" charset="0"/>
              </a:rPr>
              <a:t> complaining does not get the team anywhere.</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a:t>
            </a:r>
            <a:r>
              <a:rPr lang="en-US" altLang="en-US" sz="2400">
                <a:solidFill>
                  <a:schemeClr val="accent1"/>
                </a:solidFill>
                <a:latin typeface="Times New Roman" panose="02020603050405020304" pitchFamily="18" charset="0"/>
                <a:cs typeface="Times New Roman" panose="02020603050405020304" pitchFamily="18" charset="0"/>
              </a:rPr>
              <a:t>4- </a:t>
            </a:r>
            <a:r>
              <a:rPr lang="en-US" altLang="en-US" sz="2400">
                <a:latin typeface="Times New Roman" panose="02020603050405020304" pitchFamily="18" charset="0"/>
                <a:cs typeface="Times New Roman" panose="02020603050405020304" pitchFamily="18" charset="0"/>
              </a:rPr>
              <a:t>Addressing issues to the right person</a:t>
            </a:r>
            <a:r>
              <a:rPr lang="en-US" altLang="en-US" sz="2400">
                <a:solidFill>
                  <a:srgbClr val="00CC00"/>
                </a:solidFill>
                <a:latin typeface="Times New Roman" panose="02020603050405020304" pitchFamily="18" charset="0"/>
                <a:cs typeface="Times New Roman" panose="02020603050405020304" pitchFamily="18" charset="0"/>
              </a:rPr>
              <a:t>, </a:t>
            </a:r>
            <a:r>
              <a:rPr lang="en-US" altLang="en-US" sz="2400">
                <a:solidFill>
                  <a:schemeClr val="accent1"/>
                </a:solidFill>
                <a:latin typeface="Times New Roman" panose="02020603050405020304" pitchFamily="18" charset="0"/>
                <a:cs typeface="Times New Roman" panose="02020603050405020304" pitchFamily="18" charset="0"/>
              </a:rPr>
              <a:t>no “hall talk</a:t>
            </a:r>
            <a:r>
              <a:rPr lang="en-US" altLang="en-US" sz="2400">
                <a:solidFill>
                  <a:srgbClr val="00CC00"/>
                </a:solidFill>
                <a:latin typeface="Times New Roman" panose="02020603050405020304" pitchFamily="18" charset="0"/>
                <a:cs typeface="Times New Roman" panose="02020603050405020304" pitchFamily="18" charset="0"/>
              </a:rPr>
              <a:t>” or gossip.</a:t>
            </a:r>
            <a:br>
              <a:rPr lang="en-US" altLang="en-US" sz="2400">
                <a:solidFill>
                  <a:srgbClr val="00CC00"/>
                </a:solidFill>
                <a:latin typeface="Times New Roman" panose="02020603050405020304" pitchFamily="18" charset="0"/>
                <a:cs typeface="Times New Roman" panose="02020603050405020304" pitchFamily="18" charset="0"/>
              </a:rPr>
            </a:br>
            <a:r>
              <a:rPr lang="en-US" altLang="en-US" sz="2400">
                <a:solidFill>
                  <a:srgbClr val="00CC00"/>
                </a:solidFill>
                <a:latin typeface="Times New Roman" panose="02020603050405020304" pitchFamily="18" charset="0"/>
                <a:cs typeface="Times New Roman" panose="02020603050405020304" pitchFamily="18" charset="0"/>
              </a:rPr>
              <a:t>    </a:t>
            </a:r>
            <a:r>
              <a:rPr lang="en-US" altLang="en-US" sz="2400">
                <a:solidFill>
                  <a:srgbClr val="FF3300"/>
                </a:solidFill>
                <a:latin typeface="Times New Roman" panose="02020603050405020304" pitchFamily="18" charset="0"/>
                <a:cs typeface="Times New Roman" panose="02020603050405020304" pitchFamily="18" charset="0"/>
              </a:rPr>
              <a:t>5- A sense of humor.</a:t>
            </a: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CF005A93-7AEB-6402-2C23-E6928327D302}"/>
              </a:ext>
            </a:extLst>
          </p:cNvPr>
          <p:cNvSpPr>
            <a:spLocks noGrp="1" noChangeArrowheads="1"/>
          </p:cNvSpPr>
          <p:nvPr>
            <p:ph type="title"/>
          </p:nvPr>
        </p:nvSpPr>
        <p:spPr>
          <a:xfrm>
            <a:off x="1524000" y="0"/>
            <a:ext cx="9144000" cy="6858000"/>
          </a:xfrm>
        </p:spPr>
        <p:txBody>
          <a:bodyPr/>
          <a:lstStyle/>
          <a:p>
            <a:r>
              <a:rPr lang="en-US" altLang="ar-JO" b="1">
                <a:latin typeface="Times New Roman" panose="02020603050405020304" pitchFamily="18" charset="0"/>
                <a:cs typeface="Times New Roman" panose="02020603050405020304" pitchFamily="18" charset="0"/>
              </a:rPr>
              <a:t>	</a:t>
            </a:r>
            <a:r>
              <a:rPr lang="en-US" altLang="ar-JO" b="1">
                <a:solidFill>
                  <a:srgbClr val="FF3300"/>
                </a:solidFill>
                <a:latin typeface="Times New Roman" panose="02020603050405020304" pitchFamily="18" charset="0"/>
                <a:cs typeface="Times New Roman" panose="02020603050405020304" pitchFamily="18" charset="0"/>
              </a:rPr>
              <a:t>	   </a:t>
            </a:r>
            <a:br>
              <a:rPr lang="en-US" altLang="ar-JO" b="1">
                <a:solidFill>
                  <a:srgbClr val="FF3300"/>
                </a:solidFill>
                <a:latin typeface="Times New Roman" panose="02020603050405020304" pitchFamily="18" charset="0"/>
                <a:cs typeface="Times New Roman" panose="02020603050405020304" pitchFamily="18" charset="0"/>
              </a:rPr>
            </a:br>
            <a:r>
              <a:rPr lang="en-US" altLang="ar-JO" b="1">
                <a:solidFill>
                  <a:srgbClr val="FF3300"/>
                </a:solidFill>
                <a:latin typeface="Times New Roman" panose="02020603050405020304" pitchFamily="18" charset="0"/>
                <a:cs typeface="Times New Roman" panose="02020603050405020304" pitchFamily="18" charset="0"/>
              </a:rPr>
              <a:t> 			</a:t>
            </a:r>
            <a:r>
              <a:rPr lang="en-US" altLang="ar-JO" b="1">
                <a:solidFill>
                  <a:schemeClr val="accent2"/>
                </a:solidFill>
                <a:latin typeface="Times New Roman" panose="02020603050405020304" pitchFamily="18" charset="0"/>
                <a:cs typeface="Times New Roman" panose="02020603050405020304" pitchFamily="18" charset="0"/>
              </a:rPr>
              <a:t>Part TWO</a:t>
            </a:r>
            <a:r>
              <a:rPr lang="en-US" altLang="ar-JO" b="1">
                <a:solidFill>
                  <a:srgbClr val="FF3300"/>
                </a:solidFill>
                <a:latin typeface="Times New Roman" panose="02020603050405020304" pitchFamily="18" charset="0"/>
                <a:cs typeface="Times New Roman" panose="02020603050405020304" pitchFamily="18" charset="0"/>
              </a:rPr>
              <a:t> </a:t>
            </a:r>
            <a:br>
              <a:rPr lang="en-US" altLang="ar-JO" b="1">
                <a:solidFill>
                  <a:srgbClr val="FF3300"/>
                </a:solidFill>
                <a:latin typeface="Times New Roman" panose="02020603050405020304" pitchFamily="18" charset="0"/>
                <a:cs typeface="Times New Roman" panose="02020603050405020304" pitchFamily="18" charset="0"/>
              </a:rPr>
            </a:br>
            <a:r>
              <a:rPr lang="en-US" altLang="ar-JO" sz="4000" b="1">
                <a:solidFill>
                  <a:srgbClr val="FF3300"/>
                </a:solidFill>
                <a:latin typeface="Times New Roman" panose="02020603050405020304" pitchFamily="18" charset="0"/>
                <a:cs typeface="Times New Roman" panose="02020603050405020304" pitchFamily="18" charset="0"/>
              </a:rPr>
              <a:t>The Process of Software Documentation</a:t>
            </a:r>
            <a:r>
              <a:rPr lang="en-US" altLang="ar-JO" b="1">
                <a:solidFill>
                  <a:srgbClr val="FF3300"/>
                </a:solidFill>
                <a:latin typeface="Times New Roman" panose="02020603050405020304" pitchFamily="18" charset="0"/>
                <a:cs typeface="Times New Roman" panose="02020603050405020304" pitchFamily="18" charset="0"/>
              </a:rPr>
              <a:t>                  </a:t>
            </a:r>
            <a:br>
              <a:rPr lang="en-US" altLang="ar-JO" b="1">
                <a:solidFill>
                  <a:srgbClr val="FF3300"/>
                </a:solidFill>
                <a:latin typeface="Times New Roman" panose="02020603050405020304" pitchFamily="18" charset="0"/>
                <a:cs typeface="Times New Roman" panose="02020603050405020304" pitchFamily="18" charset="0"/>
              </a:rPr>
            </a:br>
            <a:br>
              <a:rPr lang="en-US" altLang="ar-JO" b="1">
                <a:solidFill>
                  <a:srgbClr val="FF3300"/>
                </a:solidFill>
                <a:latin typeface="Times New Roman" panose="02020603050405020304" pitchFamily="18" charset="0"/>
                <a:cs typeface="Times New Roman" panose="02020603050405020304" pitchFamily="18" charset="0"/>
              </a:rPr>
            </a:br>
            <a:r>
              <a:rPr lang="en-US" altLang="ar-JO" sz="3600" b="1">
                <a:solidFill>
                  <a:srgbClr val="9900CC"/>
                </a:solidFill>
                <a:latin typeface="Times New Roman" panose="02020603050405020304" pitchFamily="18" charset="0"/>
                <a:cs typeface="Times New Roman" panose="02020603050405020304" pitchFamily="18" charset="0"/>
              </a:rPr>
              <a:t>Chapter 5: Analyzing Your Users</a:t>
            </a:r>
            <a:br>
              <a:rPr lang="en-US" altLang="ar-JO" sz="3600" b="1">
                <a:solidFill>
                  <a:srgbClr val="FF3300"/>
                </a:solidFill>
                <a:latin typeface="Times New Roman" panose="02020603050405020304" pitchFamily="18" charset="0"/>
                <a:cs typeface="Times New Roman" panose="02020603050405020304" pitchFamily="18" charset="0"/>
              </a:rPr>
            </a:br>
            <a:r>
              <a:rPr lang="en-US" altLang="ar-JO" sz="3600" b="1">
                <a:solidFill>
                  <a:schemeClr val="hlink"/>
                </a:solidFill>
                <a:latin typeface="Times New Roman" panose="02020603050405020304" pitchFamily="18" charset="0"/>
                <a:cs typeface="Times New Roman" panose="02020603050405020304" pitchFamily="18" charset="0"/>
              </a:rPr>
              <a:t>Chapter 6: Planning and writing your Doc.</a:t>
            </a:r>
            <a:br>
              <a:rPr lang="en-US" altLang="ar-JO" sz="3600" b="1">
                <a:solidFill>
                  <a:schemeClr val="hlink"/>
                </a:solidFill>
                <a:latin typeface="Times New Roman" panose="02020603050405020304" pitchFamily="18" charset="0"/>
                <a:cs typeface="Times New Roman" panose="02020603050405020304" pitchFamily="18" charset="0"/>
              </a:rPr>
            </a:br>
            <a:r>
              <a:rPr lang="en-US" altLang="ar-JO" sz="3600" b="1">
                <a:solidFill>
                  <a:schemeClr val="accent2"/>
                </a:solidFill>
                <a:latin typeface="Times New Roman" panose="02020603050405020304" pitchFamily="18" charset="0"/>
                <a:cs typeface="Times New Roman" panose="02020603050405020304" pitchFamily="18" charset="0"/>
              </a:rPr>
              <a:t>Chapter 7: Getting Useful reviews</a:t>
            </a:r>
            <a:br>
              <a:rPr lang="en-US" altLang="ar-JO" sz="3600" b="1">
                <a:solidFill>
                  <a:srgbClr val="FF3300"/>
                </a:solidFill>
                <a:latin typeface="Times New Roman" panose="02020603050405020304" pitchFamily="18" charset="0"/>
                <a:cs typeface="Times New Roman" panose="02020603050405020304" pitchFamily="18" charset="0"/>
              </a:rPr>
            </a:br>
            <a:r>
              <a:rPr lang="en-US" altLang="ar-JO" sz="3600" b="1">
                <a:latin typeface="Times New Roman" panose="02020603050405020304" pitchFamily="18" charset="0"/>
                <a:cs typeface="Times New Roman" panose="02020603050405020304" pitchFamily="18" charset="0"/>
              </a:rPr>
              <a:t>Chapter 8: Conducting Usability Tests</a:t>
            </a:r>
            <a:br>
              <a:rPr lang="en-US" altLang="ar-JO" sz="3600" b="1">
                <a:solidFill>
                  <a:srgbClr val="FF3300"/>
                </a:solidFill>
                <a:latin typeface="Times New Roman" panose="02020603050405020304" pitchFamily="18" charset="0"/>
                <a:cs typeface="Times New Roman" panose="02020603050405020304" pitchFamily="18" charset="0"/>
              </a:rPr>
            </a:br>
            <a:r>
              <a:rPr lang="en-US" altLang="ar-JO" sz="3600" b="1">
                <a:solidFill>
                  <a:srgbClr val="996600"/>
                </a:solidFill>
                <a:latin typeface="Times New Roman" panose="02020603050405020304" pitchFamily="18" charset="0"/>
                <a:cs typeface="Times New Roman" panose="02020603050405020304" pitchFamily="18" charset="0"/>
              </a:rPr>
              <a:t>Chapter 9: Editing and Fine Tuning</a:t>
            </a:r>
            <a:r>
              <a:rPr lang="en-US" altLang="ar-JO" sz="3600" b="1">
                <a:solidFill>
                  <a:srgbClr val="FF3300"/>
                </a:solidFill>
                <a:latin typeface="Times New Roman" panose="02020603050405020304" pitchFamily="18" charset="0"/>
                <a:cs typeface="Times New Roman" panose="02020603050405020304" pitchFamily="18" charset="0"/>
              </a:rPr>
              <a:t> </a:t>
            </a:r>
            <a:endParaRPr lang="en-US" altLang="ar-JO" sz="3600">
              <a:latin typeface="Times New Roman" panose="02020603050405020304" pitchFamily="18" charset="0"/>
              <a:cs typeface="Times New Roman" panose="02020603050405020304" pitchFamily="18" charset="0"/>
            </a:endParaRP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AF482CFD-8363-6A40-2535-BAA0D3A773A1}"/>
              </a:ext>
            </a:extLst>
          </p:cNvPr>
          <p:cNvSpPr>
            <a:spLocks noGrp="1" noChangeArrowheads="1"/>
          </p:cNvSpPr>
          <p:nvPr>
            <p:ph type="title"/>
          </p:nvPr>
        </p:nvSpPr>
        <p:spPr>
          <a:xfrm>
            <a:off x="1524000" y="0"/>
            <a:ext cx="9144000" cy="6858000"/>
          </a:xfrm>
          <a:solidFill>
            <a:schemeClr val="bg2"/>
          </a:solidFill>
        </p:spPr>
        <p:txBody>
          <a:bodyPr/>
          <a:lstStyle/>
          <a:p>
            <a:r>
              <a:rPr lang="en-US" altLang="ar-JO" b="1">
                <a:latin typeface="Times New Roman" panose="02020603050405020304" pitchFamily="18" charset="0"/>
                <a:cs typeface="Times New Roman" panose="02020603050405020304" pitchFamily="18" charset="0"/>
              </a:rPr>
              <a:t>	</a:t>
            </a:r>
            <a:br>
              <a:rPr lang="en-US" altLang="ar-JO" b="1">
                <a:latin typeface="Times New Roman" panose="02020603050405020304" pitchFamily="18" charset="0"/>
                <a:cs typeface="Times New Roman" panose="02020603050405020304" pitchFamily="18" charset="0"/>
              </a:rPr>
            </a:br>
            <a:br>
              <a:rPr lang="en-US" altLang="ar-JO" b="1">
                <a:latin typeface="Times New Roman" panose="02020603050405020304" pitchFamily="18" charset="0"/>
                <a:cs typeface="Times New Roman" panose="02020603050405020304" pitchFamily="18" charset="0"/>
              </a:rPr>
            </a:br>
            <a:br>
              <a:rPr lang="en-US" altLang="ar-JO" b="1">
                <a:latin typeface="Times New Roman" panose="02020603050405020304" pitchFamily="18" charset="0"/>
                <a:cs typeface="Times New Roman" panose="02020603050405020304" pitchFamily="18" charset="0"/>
              </a:rPr>
            </a:br>
            <a:br>
              <a:rPr lang="en-US" altLang="ar-JO" b="1">
                <a:latin typeface="Times New Roman" panose="02020603050405020304" pitchFamily="18" charset="0"/>
                <a:cs typeface="Times New Roman" panose="02020603050405020304" pitchFamily="18" charset="0"/>
              </a:rPr>
            </a:br>
            <a:r>
              <a:rPr lang="en-US" altLang="ar-JO" b="1">
                <a:latin typeface="Times New Roman" panose="02020603050405020304" pitchFamily="18" charset="0"/>
                <a:cs typeface="Times New Roman" panose="02020603050405020304" pitchFamily="18" charset="0"/>
              </a:rPr>
              <a:t>   	</a:t>
            </a:r>
            <a:r>
              <a:rPr lang="en-US" altLang="ar-JO" b="1">
                <a:solidFill>
                  <a:srgbClr val="3333CC"/>
                </a:solidFill>
                <a:latin typeface="Times New Roman" panose="02020603050405020304" pitchFamily="18" charset="0"/>
                <a:cs typeface="Times New Roman" panose="02020603050405020304" pitchFamily="18" charset="0"/>
              </a:rPr>
              <a:t>	</a:t>
            </a:r>
            <a:r>
              <a:rPr lang="en-US" altLang="ar-JO" b="1">
                <a:solidFill>
                  <a:schemeClr val="accent1"/>
                </a:solidFill>
                <a:latin typeface="Times New Roman" panose="02020603050405020304" pitchFamily="18" charset="0"/>
                <a:cs typeface="Times New Roman" panose="02020603050405020304" pitchFamily="18" charset="0"/>
              </a:rPr>
              <a:t>	Chapter 7</a:t>
            </a:r>
            <a:br>
              <a:rPr lang="en-US" altLang="ar-JO" b="1">
                <a:solidFill>
                  <a:schemeClr val="accent1"/>
                </a:solidFill>
                <a:latin typeface="Times New Roman" panose="02020603050405020304" pitchFamily="18" charset="0"/>
                <a:cs typeface="Times New Roman" panose="02020603050405020304" pitchFamily="18" charset="0"/>
              </a:rPr>
            </a:br>
            <a:r>
              <a:rPr lang="en-US" altLang="ar-JO" b="1">
                <a:solidFill>
                  <a:schemeClr val="accent1"/>
                </a:solidFill>
                <a:latin typeface="Times New Roman" panose="02020603050405020304" pitchFamily="18" charset="0"/>
                <a:cs typeface="Times New Roman" panose="02020603050405020304" pitchFamily="18" charset="0"/>
              </a:rPr>
              <a:t>	  Getting Useful Reviews</a:t>
            </a:r>
            <a:endParaRPr lang="en-US" altLang="ar-JO">
              <a:latin typeface="Times New Roman" panose="02020603050405020304" pitchFamily="18" charset="0"/>
              <a:cs typeface="Times New Roman" panose="02020603050405020304" pitchFamily="18" charset="0"/>
            </a:endParaRP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2AEB9BFD-7AE9-E8EB-D6F4-4FE75919CB29}"/>
              </a:ext>
            </a:extLst>
          </p:cNvPr>
          <p:cNvSpPr>
            <a:spLocks noGrp="1" noChangeArrowheads="1"/>
          </p:cNvSpPr>
          <p:nvPr>
            <p:ph type="title"/>
          </p:nvPr>
        </p:nvSpPr>
        <p:spPr>
          <a:xfrm>
            <a:off x="1524000" y="152400"/>
            <a:ext cx="9144000" cy="6705600"/>
          </a:xfrm>
        </p:spPr>
        <p:txBody>
          <a:bodyPr/>
          <a:lstStyle/>
          <a:p>
            <a:br>
              <a:rPr lang="en-US" altLang="ar-JO" sz="3600">
                <a:latin typeface="Times New Roman" panose="02020603050405020304" pitchFamily="18" charset="0"/>
                <a:cs typeface="Times New Roman" panose="02020603050405020304" pitchFamily="18" charset="0"/>
              </a:rPr>
            </a:br>
            <a:r>
              <a:rPr lang="en-US" altLang="ar-JO" sz="3600">
                <a:latin typeface="Times New Roman" panose="02020603050405020304" pitchFamily="18" charset="0"/>
                <a:cs typeface="Times New Roman" panose="02020603050405020304" pitchFamily="18" charset="0"/>
              </a:rPr>
              <a:t>    To review documentation, you send it out to </a:t>
            </a:r>
            <a:br>
              <a:rPr lang="en-US" altLang="ar-JO" sz="3600">
                <a:latin typeface="Times New Roman" panose="02020603050405020304" pitchFamily="18" charset="0"/>
                <a:cs typeface="Times New Roman" panose="02020603050405020304" pitchFamily="18" charset="0"/>
              </a:rPr>
            </a:br>
            <a:r>
              <a:rPr lang="en-US" altLang="ar-JO" sz="3600">
                <a:latin typeface="Times New Roman" panose="02020603050405020304" pitchFamily="18" charset="0"/>
                <a:cs typeface="Times New Roman" panose="02020603050405020304" pitchFamily="18" charset="0"/>
              </a:rPr>
              <a:t>  get the reactions of other people. </a:t>
            </a:r>
            <a:br>
              <a:rPr lang="en-US" altLang="ar-JO" sz="3600">
                <a:latin typeface="Times New Roman" panose="02020603050405020304" pitchFamily="18" charset="0"/>
                <a:cs typeface="Times New Roman" panose="02020603050405020304" pitchFamily="18" charset="0"/>
              </a:rPr>
            </a:br>
            <a:br>
              <a:rPr lang="en-US" altLang="ar-JO" sz="3600">
                <a:latin typeface="Times New Roman" panose="02020603050405020304" pitchFamily="18" charset="0"/>
                <a:cs typeface="Times New Roman" panose="02020603050405020304" pitchFamily="18" charset="0"/>
              </a:rPr>
            </a:br>
            <a:r>
              <a:rPr lang="en-US" altLang="ar-JO" sz="3600">
                <a:latin typeface="Times New Roman" panose="02020603050405020304" pitchFamily="18" charset="0"/>
                <a:cs typeface="Times New Roman" panose="02020603050405020304" pitchFamily="18" charset="0"/>
              </a:rPr>
              <a:t>   This chapter will provide information relating  </a:t>
            </a:r>
            <a:br>
              <a:rPr lang="en-US" altLang="ar-JO" sz="3600">
                <a:latin typeface="Times New Roman" panose="02020603050405020304" pitchFamily="18" charset="0"/>
                <a:cs typeface="Times New Roman" panose="02020603050405020304" pitchFamily="18" charset="0"/>
              </a:rPr>
            </a:br>
            <a:r>
              <a:rPr lang="en-US" altLang="ar-JO" sz="3600">
                <a:latin typeface="Times New Roman" panose="02020603050405020304" pitchFamily="18" charset="0"/>
                <a:cs typeface="Times New Roman" panose="02020603050405020304" pitchFamily="18" charset="0"/>
              </a:rPr>
              <a:t>  to the task orientation of your document as </a:t>
            </a:r>
            <a:br>
              <a:rPr lang="en-US" altLang="ar-JO" sz="3600">
                <a:latin typeface="Times New Roman" panose="02020603050405020304" pitchFamily="18" charset="0"/>
                <a:cs typeface="Times New Roman" panose="02020603050405020304" pitchFamily="18" charset="0"/>
              </a:rPr>
            </a:br>
            <a:r>
              <a:rPr lang="en-US" altLang="ar-JO" sz="3600">
                <a:latin typeface="Times New Roman" panose="02020603050405020304" pitchFamily="18" charset="0"/>
                <a:cs typeface="Times New Roman" panose="02020603050405020304" pitchFamily="18" charset="0"/>
              </a:rPr>
              <a:t>  well as to ensure the </a:t>
            </a:r>
            <a:r>
              <a:rPr lang="en-US" altLang="ar-JO" sz="3600">
                <a:solidFill>
                  <a:schemeClr val="accent2"/>
                </a:solidFill>
                <a:latin typeface="Times New Roman" panose="02020603050405020304" pitchFamily="18" charset="0"/>
                <a:cs typeface="Times New Roman" panose="02020603050405020304" pitchFamily="18" charset="0"/>
              </a:rPr>
              <a:t>technical accuracy</a:t>
            </a:r>
            <a:r>
              <a:rPr lang="en-US" altLang="ar-JO" sz="3600">
                <a:latin typeface="Times New Roman" panose="02020603050405020304" pitchFamily="18" charset="0"/>
                <a:cs typeface="Times New Roman" panose="02020603050405020304" pitchFamily="18" charset="0"/>
              </a:rPr>
              <a:t> and </a:t>
            </a:r>
            <a:br>
              <a:rPr lang="en-US" altLang="ar-JO" sz="3600">
                <a:latin typeface="Times New Roman" panose="02020603050405020304" pitchFamily="18" charset="0"/>
                <a:cs typeface="Times New Roman" panose="02020603050405020304" pitchFamily="18" charset="0"/>
              </a:rPr>
            </a:br>
            <a:r>
              <a:rPr lang="en-US" altLang="ar-JO" sz="3600">
                <a:latin typeface="Times New Roman" panose="02020603050405020304" pitchFamily="18" charset="0"/>
                <a:cs typeface="Times New Roman" panose="02020603050405020304" pitchFamily="18" charset="0"/>
              </a:rPr>
              <a:t>  </a:t>
            </a:r>
            <a:r>
              <a:rPr lang="en-US" altLang="ar-JO" sz="3600">
                <a:solidFill>
                  <a:schemeClr val="accent2"/>
                </a:solidFill>
                <a:latin typeface="Times New Roman" panose="02020603050405020304" pitchFamily="18" charset="0"/>
                <a:cs typeface="Times New Roman" panose="02020603050405020304" pitchFamily="18" charset="0"/>
              </a:rPr>
              <a:t>conformance</a:t>
            </a:r>
            <a:r>
              <a:rPr lang="en-US" altLang="ar-JO" sz="3600">
                <a:latin typeface="Times New Roman" panose="02020603050405020304" pitchFamily="18" charset="0"/>
                <a:cs typeface="Times New Roman" panose="02020603050405020304" pitchFamily="18" charset="0"/>
              </a:rPr>
              <a:t> with company policy.</a:t>
            </a:r>
            <a:endParaRPr lang="en-US" altLang="ar-JO">
              <a:latin typeface="Times New Roman" panose="02020603050405020304" pitchFamily="18" charset="0"/>
              <a:cs typeface="Times New Roman" panose="02020603050405020304" pitchFamily="18" charset="0"/>
            </a:endParaRP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0DFE787F-5452-C1CE-3212-A43BE20CBFE5}"/>
              </a:ext>
            </a:extLst>
          </p:cNvPr>
          <p:cNvSpPr>
            <a:spLocks noGrp="1" noChangeArrowheads="1"/>
          </p:cNvSpPr>
          <p:nvPr>
            <p:ph type="title"/>
          </p:nvPr>
        </p:nvSpPr>
        <p:spPr>
          <a:xfrm>
            <a:off x="1524000" y="152400"/>
            <a:ext cx="9144000" cy="6705600"/>
          </a:xfrm>
        </p:spPr>
        <p:txBody>
          <a:bodyPr/>
          <a:lstStyle/>
          <a:p>
            <a:r>
              <a:rPr lang="en-US" altLang="ar-JO" sz="3200">
                <a:solidFill>
                  <a:schemeClr val="accent1"/>
                </a:solidFill>
                <a:latin typeface="Times New Roman" panose="02020603050405020304" pitchFamily="18" charset="0"/>
                <a:cs typeface="Times New Roman" panose="02020603050405020304" pitchFamily="18" charset="0"/>
              </a:rPr>
              <a:t>    Cover letter or form for reviewers will cover the   </a:t>
            </a:r>
            <a:br>
              <a:rPr lang="en-US" altLang="ar-JO" sz="3200">
                <a:solidFill>
                  <a:schemeClr val="accent1"/>
                </a:solidFill>
                <a:latin typeface="Times New Roman" panose="02020603050405020304" pitchFamily="18" charset="0"/>
                <a:cs typeface="Times New Roman" panose="02020603050405020304" pitchFamily="18" charset="0"/>
              </a:rPr>
            </a:br>
            <a:r>
              <a:rPr lang="en-US" altLang="ar-JO" sz="3200">
                <a:solidFill>
                  <a:schemeClr val="accent1"/>
                </a:solidFill>
                <a:latin typeface="Times New Roman" panose="02020603050405020304" pitchFamily="18" charset="0"/>
                <a:cs typeface="Times New Roman" panose="02020603050405020304" pitchFamily="18" charset="0"/>
              </a:rPr>
              <a:t>    following:</a:t>
            </a:r>
            <a:br>
              <a:rPr lang="en-US" altLang="ar-JO" sz="3200">
                <a:solidFill>
                  <a:schemeClr val="accent1"/>
                </a:solidFill>
                <a:latin typeface="Times New Roman" panose="02020603050405020304" pitchFamily="18" charset="0"/>
                <a:cs typeface="Times New Roman" panose="02020603050405020304" pitchFamily="18" charset="0"/>
              </a:rPr>
            </a:br>
            <a:r>
              <a:rPr lang="en-US" altLang="ar-JO" sz="3200">
                <a:solidFill>
                  <a:schemeClr val="accent1"/>
                </a:solidFill>
                <a:latin typeface="Times New Roman" panose="02020603050405020304" pitchFamily="18" charset="0"/>
                <a:cs typeface="Times New Roman" panose="02020603050405020304" pitchFamily="18" charset="0"/>
              </a:rPr>
              <a:t>  </a:t>
            </a:r>
            <a:r>
              <a:rPr lang="en-US" altLang="ar-JO" sz="3200">
                <a:latin typeface="Times New Roman" panose="02020603050405020304" pitchFamily="18" charset="0"/>
                <a:cs typeface="Times New Roman" panose="02020603050405020304" pitchFamily="18" charset="0"/>
              </a:rPr>
              <a:t>-</a:t>
            </a:r>
            <a:r>
              <a:rPr lang="en-US" altLang="ar-JO" sz="3200">
                <a:solidFill>
                  <a:schemeClr val="accent2"/>
                </a:solidFill>
                <a:latin typeface="Times New Roman" panose="02020603050405020304" pitchFamily="18" charset="0"/>
                <a:cs typeface="Times New Roman" panose="02020603050405020304" pitchFamily="18" charset="0"/>
              </a:rPr>
              <a:t> background</a:t>
            </a:r>
            <a:r>
              <a:rPr lang="en-US" altLang="ar-JO" sz="3200">
                <a:latin typeface="Times New Roman" panose="02020603050405020304" pitchFamily="18" charset="0"/>
                <a:cs typeface="Times New Roman" panose="02020603050405020304" pitchFamily="18" charset="0"/>
              </a:rPr>
              <a:t> about the project and the document.</a:t>
            </a:r>
            <a:br>
              <a:rPr lang="en-US" altLang="ar-JO" sz="3200">
                <a:latin typeface="Times New Roman" panose="02020603050405020304" pitchFamily="18" charset="0"/>
                <a:cs typeface="Times New Roman" panose="02020603050405020304" pitchFamily="18" charset="0"/>
              </a:rPr>
            </a:br>
            <a:r>
              <a:rPr lang="en-US" altLang="ar-JO" sz="3200">
                <a:latin typeface="Times New Roman" panose="02020603050405020304" pitchFamily="18" charset="0"/>
                <a:cs typeface="Times New Roman" panose="02020603050405020304" pitchFamily="18" charset="0"/>
              </a:rPr>
              <a:t>  - </a:t>
            </a:r>
            <a:r>
              <a:rPr lang="en-US" altLang="ar-JO" sz="3200">
                <a:solidFill>
                  <a:schemeClr val="accent2"/>
                </a:solidFill>
                <a:latin typeface="Times New Roman" panose="02020603050405020304" pitchFamily="18" charset="0"/>
                <a:cs typeface="Times New Roman" panose="02020603050405020304" pitchFamily="18" charset="0"/>
              </a:rPr>
              <a:t>kind of review</a:t>
            </a:r>
            <a:r>
              <a:rPr lang="en-US" altLang="ar-JO" sz="3200">
                <a:latin typeface="Times New Roman" panose="02020603050405020304" pitchFamily="18" charset="0"/>
                <a:cs typeface="Times New Roman" panose="02020603050405020304" pitchFamily="18" charset="0"/>
              </a:rPr>
              <a:t> information the writer needs from </a:t>
            </a:r>
            <a:br>
              <a:rPr lang="en-US" altLang="ar-JO" sz="3200">
                <a:latin typeface="Times New Roman" panose="02020603050405020304" pitchFamily="18" charset="0"/>
                <a:cs typeface="Times New Roman" panose="02020603050405020304" pitchFamily="18" charset="0"/>
              </a:rPr>
            </a:br>
            <a:r>
              <a:rPr lang="en-US" altLang="ar-JO" sz="3200">
                <a:latin typeface="Times New Roman" panose="02020603050405020304" pitchFamily="18" charset="0"/>
                <a:cs typeface="Times New Roman" panose="02020603050405020304" pitchFamily="18" charset="0"/>
              </a:rPr>
              <a:t>    the reviewers.</a:t>
            </a:r>
            <a:br>
              <a:rPr lang="en-US" altLang="ar-JO" sz="3200">
                <a:latin typeface="Times New Roman" panose="02020603050405020304" pitchFamily="18" charset="0"/>
                <a:cs typeface="Times New Roman" panose="02020603050405020304" pitchFamily="18" charset="0"/>
              </a:rPr>
            </a:br>
            <a:r>
              <a:rPr lang="en-US" altLang="ar-JO" sz="3200">
                <a:latin typeface="Times New Roman" panose="02020603050405020304" pitchFamily="18" charset="0"/>
                <a:cs typeface="Times New Roman" panose="02020603050405020304" pitchFamily="18" charset="0"/>
              </a:rPr>
              <a:t>  - where to send the markup copy, </a:t>
            </a:r>
            <a:r>
              <a:rPr lang="en-US" altLang="ar-JO" sz="3200">
                <a:solidFill>
                  <a:schemeClr val="accent2"/>
                </a:solidFill>
                <a:latin typeface="Times New Roman" panose="02020603050405020304" pitchFamily="18" charset="0"/>
                <a:cs typeface="Times New Roman" panose="02020603050405020304" pitchFamily="18" charset="0"/>
              </a:rPr>
              <a:t>return address.</a:t>
            </a:r>
            <a:br>
              <a:rPr lang="en-US" altLang="ar-JO" sz="3200">
                <a:solidFill>
                  <a:schemeClr val="accent2"/>
                </a:solidFill>
                <a:latin typeface="Times New Roman" panose="02020603050405020304" pitchFamily="18" charset="0"/>
                <a:cs typeface="Times New Roman" panose="02020603050405020304" pitchFamily="18" charset="0"/>
              </a:rPr>
            </a:br>
            <a:r>
              <a:rPr lang="en-US" altLang="ar-JO" sz="3200">
                <a:solidFill>
                  <a:schemeClr val="accent2"/>
                </a:solidFill>
                <a:latin typeface="Times New Roman" panose="02020603050405020304" pitchFamily="18" charset="0"/>
                <a:cs typeface="Times New Roman" panose="02020603050405020304" pitchFamily="18" charset="0"/>
              </a:rPr>
              <a:t>  </a:t>
            </a:r>
            <a:r>
              <a:rPr lang="en-US" altLang="ar-JO" sz="3200">
                <a:latin typeface="Times New Roman" panose="02020603050405020304" pitchFamily="18" charset="0"/>
                <a:cs typeface="Times New Roman" panose="02020603050405020304" pitchFamily="18" charset="0"/>
              </a:rPr>
              <a:t>- </a:t>
            </a:r>
            <a:r>
              <a:rPr lang="en-US" altLang="ar-JO" sz="3200">
                <a:solidFill>
                  <a:schemeClr val="accent2"/>
                </a:solidFill>
                <a:latin typeface="Times New Roman" panose="02020603050405020304" pitchFamily="18" charset="0"/>
                <a:cs typeface="Times New Roman" panose="02020603050405020304" pitchFamily="18" charset="0"/>
              </a:rPr>
              <a:t>clear instructions</a:t>
            </a:r>
            <a:r>
              <a:rPr lang="en-US" altLang="ar-JO" sz="3200">
                <a:latin typeface="Times New Roman" panose="02020603050405020304" pitchFamily="18" charset="0"/>
                <a:cs typeface="Times New Roman" panose="02020603050405020304" pitchFamily="18" charset="0"/>
              </a:rPr>
              <a:t> for marking the document.</a:t>
            </a:r>
            <a:br>
              <a:rPr lang="en-US" altLang="ar-JO" sz="3200">
                <a:latin typeface="Times New Roman" panose="02020603050405020304" pitchFamily="18" charset="0"/>
                <a:cs typeface="Times New Roman" panose="02020603050405020304" pitchFamily="18" charset="0"/>
              </a:rPr>
            </a:br>
            <a:r>
              <a:rPr lang="en-US" altLang="ar-JO" sz="3200">
                <a:latin typeface="Times New Roman" panose="02020603050405020304" pitchFamily="18" charset="0"/>
                <a:cs typeface="Times New Roman" panose="02020603050405020304" pitchFamily="18" charset="0"/>
              </a:rPr>
              <a:t>  - encourage </a:t>
            </a:r>
            <a:r>
              <a:rPr lang="en-US" altLang="ar-JO" sz="3200">
                <a:solidFill>
                  <a:schemeClr val="accent2"/>
                </a:solidFill>
                <a:latin typeface="Times New Roman" panose="02020603050405020304" pitchFamily="18" charset="0"/>
                <a:cs typeface="Times New Roman" panose="02020603050405020304" pitchFamily="18" charset="0"/>
              </a:rPr>
              <a:t>partnership with the writer</a:t>
            </a:r>
            <a:r>
              <a:rPr lang="en-US" altLang="ar-JO" sz="3200">
                <a:latin typeface="Times New Roman" panose="02020603050405020304" pitchFamily="18" charset="0"/>
                <a:cs typeface="Times New Roman" panose="02020603050405020304" pitchFamily="18" charset="0"/>
              </a:rPr>
              <a:t> such as any </a:t>
            </a:r>
            <a:br>
              <a:rPr lang="en-US" altLang="ar-JO" sz="3200">
                <a:latin typeface="Times New Roman" panose="02020603050405020304" pitchFamily="18" charset="0"/>
                <a:cs typeface="Times New Roman" panose="02020603050405020304" pitchFamily="18" charset="0"/>
              </a:rPr>
            </a:br>
            <a:r>
              <a:rPr lang="en-US" altLang="ar-JO" sz="3200">
                <a:latin typeface="Times New Roman" panose="02020603050405020304" pitchFamily="18" charset="0"/>
                <a:cs typeface="Times New Roman" panose="02020603050405020304" pitchFamily="18" charset="0"/>
              </a:rPr>
              <a:t>     concerns or question contact writer. </a:t>
            </a:r>
            <a:br>
              <a:rPr lang="en-US" altLang="ar-JO" sz="3200">
                <a:latin typeface="Times New Roman" panose="02020603050405020304" pitchFamily="18" charset="0"/>
                <a:cs typeface="Times New Roman" panose="02020603050405020304" pitchFamily="18" charset="0"/>
              </a:rPr>
            </a:br>
            <a:endParaRPr lang="en-US" altLang="ar-JO" sz="3200">
              <a:latin typeface="Times New Roman" panose="02020603050405020304" pitchFamily="18" charset="0"/>
              <a:cs typeface="Times New Roman" panose="02020603050405020304" pitchFamily="18" charset="0"/>
            </a:endParaRP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FCEEDE9-C63E-1C4D-8C34-950042EC59BC}"/>
              </a:ext>
            </a:extLst>
          </p:cNvPr>
          <p:cNvSpPr>
            <a:spLocks noGrp="1" noChangeArrowheads="1"/>
          </p:cNvSpPr>
          <p:nvPr>
            <p:ph type="title"/>
          </p:nvPr>
        </p:nvSpPr>
        <p:spPr>
          <a:xfrm>
            <a:off x="1524000" y="0"/>
            <a:ext cx="9144000" cy="6858000"/>
          </a:xfrm>
        </p:spPr>
        <p:txBody>
          <a:bodyPr/>
          <a:lstStyle/>
          <a:p>
            <a:r>
              <a:rPr lang="en-US" altLang="ar-JO" b="1">
                <a:latin typeface="Times New Roman" panose="02020603050405020304" pitchFamily="18" charset="0"/>
                <a:cs typeface="Times New Roman" panose="02020603050405020304" pitchFamily="18" charset="0"/>
              </a:rPr>
              <a:t>   Guidelines:</a:t>
            </a:r>
            <a:br>
              <a:rPr lang="en-US" altLang="ar-JO" b="1">
                <a:latin typeface="Times New Roman" panose="02020603050405020304" pitchFamily="18" charset="0"/>
                <a:cs typeface="Times New Roman" panose="02020603050405020304" pitchFamily="18" charset="0"/>
              </a:rPr>
            </a:br>
            <a:r>
              <a:rPr lang="en-US" altLang="ar-JO" b="1">
                <a:latin typeface="Times New Roman" panose="02020603050405020304" pitchFamily="18" charset="0"/>
                <a:cs typeface="Times New Roman" panose="02020603050405020304" pitchFamily="18" charset="0"/>
              </a:rPr>
              <a:t>  </a:t>
            </a:r>
            <a:r>
              <a:rPr lang="en-US" altLang="ar-JO" sz="4000" b="1">
                <a:solidFill>
                  <a:schemeClr val="accent2"/>
                </a:solidFill>
                <a:latin typeface="Times New Roman" panose="02020603050405020304" pitchFamily="18" charset="0"/>
                <a:cs typeface="Times New Roman" panose="02020603050405020304" pitchFamily="18" charset="0"/>
              </a:rPr>
              <a:t> </a:t>
            </a:r>
            <a:r>
              <a:rPr lang="en-US" altLang="ar-JO" sz="3200" b="1">
                <a:solidFill>
                  <a:schemeClr val="accent2"/>
                </a:solidFill>
                <a:latin typeface="Times New Roman" panose="02020603050405020304" pitchFamily="18" charset="0"/>
                <a:cs typeface="Times New Roman" panose="02020603050405020304" pitchFamily="18" charset="0"/>
              </a:rPr>
              <a:t>1</a:t>
            </a:r>
            <a:r>
              <a:rPr lang="en-US" altLang="ar-JO" sz="3200">
                <a:solidFill>
                  <a:schemeClr val="accent2"/>
                </a:solidFill>
                <a:latin typeface="Times New Roman" panose="02020603050405020304" pitchFamily="18" charset="0"/>
                <a:cs typeface="Times New Roman" panose="02020603050405020304" pitchFamily="18" charset="0"/>
              </a:rPr>
              <a:t>-</a:t>
            </a:r>
            <a:r>
              <a:rPr lang="en-US" altLang="ar-JO" sz="3200" b="1">
                <a:solidFill>
                  <a:schemeClr val="accent2"/>
                </a:solidFill>
                <a:latin typeface="Times New Roman" panose="02020603050405020304" pitchFamily="18" charset="0"/>
              </a:rPr>
              <a:t> Review the document </a:t>
            </a:r>
            <a:r>
              <a:rPr lang="en-US" altLang="ar-JO" sz="3200" b="1">
                <a:solidFill>
                  <a:srgbClr val="CC00FF"/>
                </a:solidFill>
                <a:latin typeface="Times New Roman" panose="02020603050405020304" pitchFamily="18" charset="0"/>
              </a:rPr>
              <a:t>objectives</a:t>
            </a:r>
            <a:r>
              <a:rPr lang="en-US" altLang="ar-JO" sz="3200" b="1">
                <a:solidFill>
                  <a:schemeClr val="accent2"/>
                </a:solidFill>
                <a:latin typeface="Times New Roman" panose="02020603050405020304" pitchFamily="18" charset="0"/>
              </a:rPr>
              <a:t> from the   </a:t>
            </a:r>
            <a:br>
              <a:rPr lang="en-US" altLang="ar-JO" sz="3200" b="1">
                <a:solidFill>
                  <a:schemeClr val="accent2"/>
                </a:solidFill>
                <a:latin typeface="Times New Roman" panose="02020603050405020304" pitchFamily="18" charset="0"/>
              </a:rPr>
            </a:br>
            <a:r>
              <a:rPr lang="en-US" altLang="ar-JO" sz="3200" b="1">
                <a:solidFill>
                  <a:schemeClr val="accent2"/>
                </a:solidFill>
                <a:latin typeface="Times New Roman" panose="02020603050405020304" pitchFamily="18" charset="0"/>
              </a:rPr>
              <a:t>  documentation plan</a:t>
            </a:r>
            <a:r>
              <a:rPr lang="en-US" altLang="ar-JO" sz="3200" b="1">
                <a:solidFill>
                  <a:srgbClr val="FF3300"/>
                </a:solidFill>
                <a:latin typeface="Times New Roman" panose="02020603050405020304" pitchFamily="18" charset="0"/>
              </a:rPr>
              <a:t>, </a:t>
            </a:r>
            <a:r>
              <a:rPr lang="en-US" altLang="ar-JO" sz="2400">
                <a:latin typeface="Times New Roman" panose="02020603050405020304" pitchFamily="18" charset="0"/>
                <a:cs typeface="Times New Roman" panose="02020603050405020304" pitchFamily="18" charset="0"/>
              </a:rPr>
              <a:t>Review the document plan to find what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aspects of the document you would like reviewed. For instance, the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document provides task-oriented examples of processed images, ask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the reviewer if the examples reflect real-world tasks.</a:t>
            </a:r>
            <a:br>
              <a:rPr lang="en-US" altLang="ar-JO" sz="2400">
                <a:latin typeface="Times New Roman" panose="02020603050405020304" pitchFamily="18" charset="0"/>
                <a:cs typeface="Times New Roman" panose="02020603050405020304" pitchFamily="18" charset="0"/>
              </a:rPr>
            </a:br>
            <a:r>
              <a:rPr lang="en-US" altLang="ar-JO" sz="4000" b="1">
                <a:solidFill>
                  <a:srgbClr val="FF3300"/>
                </a:solidFill>
                <a:latin typeface="Times New Roman" panose="02020603050405020304" pitchFamily="18" charset="0"/>
              </a:rPr>
              <a:t>   </a:t>
            </a:r>
            <a:r>
              <a:rPr lang="en-US" altLang="ar-JO" sz="2400"/>
              <a:t>- </a:t>
            </a:r>
            <a:r>
              <a:rPr lang="en-US" altLang="ar-JO" sz="2400">
                <a:latin typeface="Times New Roman" panose="02020603050405020304" pitchFamily="18" charset="0"/>
                <a:cs typeface="Times New Roman" panose="02020603050405020304" pitchFamily="18" charset="0"/>
              </a:rPr>
              <a:t>Consider the documents objectives in the planning stage</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 If applicable, make sure it meets company policy and reflects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well on the company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 document type  (tutorial, procedure</a:t>
            </a:r>
            <a:r>
              <a:rPr lang="en-US" altLang="ar-JO" sz="2400">
                <a:solidFill>
                  <a:srgbClr val="FF9900"/>
                </a:solidFill>
                <a:latin typeface="Times New Roman" panose="02020603050405020304" pitchFamily="18" charset="0"/>
                <a:cs typeface="Times New Roman" panose="02020603050405020304" pitchFamily="18" charset="0"/>
              </a:rPr>
              <a:t>)</a:t>
            </a:r>
            <a:r>
              <a:rPr lang="en-US" altLang="ar-JO" sz="2400">
                <a:solidFill>
                  <a:srgbClr val="FF3300"/>
                </a:solidFill>
                <a:latin typeface="Times New Roman" panose="02020603050405020304" pitchFamily="18" charset="0"/>
                <a:cs typeface="Times New Roman" panose="02020603050405020304" pitchFamily="18" charset="0"/>
              </a:rPr>
              <a:t>, </a:t>
            </a:r>
            <a:r>
              <a:rPr lang="en-US" altLang="ar-JO" sz="2400">
                <a:latin typeface="Times New Roman" panose="02020603050405020304" pitchFamily="18" charset="0"/>
                <a:cs typeface="Times New Roman" panose="02020603050405020304" pitchFamily="18" charset="0"/>
              </a:rPr>
              <a:t>features of document</a:t>
            </a:r>
            <a:r>
              <a:rPr lang="en-US" altLang="ar-JO" sz="2400">
                <a:solidFill>
                  <a:srgbClr val="FF3300"/>
                </a:solidFill>
                <a:latin typeface="Times New Roman" panose="02020603050405020304" pitchFamily="18" charset="0"/>
                <a:cs typeface="Times New Roman" panose="02020603050405020304" pitchFamily="18" charset="0"/>
              </a:rPr>
              <a:t>, </a:t>
            </a:r>
            <a:r>
              <a:rPr lang="en-US" altLang="ar-JO" sz="2400">
                <a:latin typeface="Times New Roman" panose="02020603050405020304" pitchFamily="18" charset="0"/>
                <a:cs typeface="Times New Roman" panose="02020603050405020304" pitchFamily="18" charset="0"/>
              </a:rPr>
              <a:t>and text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and  page design of the document(columns, fonts..),</a:t>
            </a:r>
            <a:r>
              <a:rPr lang="en-US" altLang="ar-JO" sz="2400">
                <a:solidFill>
                  <a:srgbClr val="FF3300"/>
                </a:solidFill>
                <a:latin typeface="Times New Roman" panose="02020603050405020304" pitchFamily="18" charset="0"/>
                <a:cs typeface="Times New Roman" panose="02020603050405020304" pitchFamily="18" charset="0"/>
              </a:rPr>
              <a:t>  </a:t>
            </a:r>
            <a:r>
              <a:rPr lang="en-US" altLang="ar-JO" sz="2400">
                <a:solidFill>
                  <a:schemeClr val="bg1"/>
                </a:solidFill>
                <a:latin typeface="Times New Roman" panose="02020603050405020304" pitchFamily="18" charset="0"/>
                <a:cs typeface="Times New Roman" panose="02020603050405020304" pitchFamily="18" charset="0"/>
              </a:rPr>
              <a:t>all these </a:t>
            </a:r>
            <a:r>
              <a:rPr lang="en-US" altLang="ar-JO" sz="2400">
                <a:latin typeface="Times New Roman" panose="02020603050405020304" pitchFamily="18" charset="0"/>
                <a:cs typeface="Times New Roman" panose="02020603050405020304" pitchFamily="18" charset="0"/>
              </a:rPr>
              <a:t>are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created for a specific purpose.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a:t>
            </a:r>
            <a:br>
              <a:rPr lang="en-US" altLang="ar-JO" sz="2400">
                <a:latin typeface="Times New Roman" panose="02020603050405020304" pitchFamily="18" charset="0"/>
                <a:cs typeface="Times New Roman" panose="02020603050405020304" pitchFamily="18" charset="0"/>
              </a:rPr>
            </a:br>
            <a:endParaRPr lang="en-US" altLang="ar-JO"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4491B48-F07B-BFC7-0A78-F33FF6413E43}"/>
              </a:ext>
            </a:extLst>
          </p:cNvPr>
          <p:cNvSpPr>
            <a:spLocks noGrp="1" noChangeArrowheads="1"/>
          </p:cNvSpPr>
          <p:nvPr>
            <p:ph type="title"/>
          </p:nvPr>
        </p:nvSpPr>
        <p:spPr>
          <a:xfrm>
            <a:off x="1524000" y="0"/>
            <a:ext cx="9144000" cy="6858000"/>
          </a:xfrm>
        </p:spPr>
        <p:txBody>
          <a:bodyPr/>
          <a:lstStyle/>
          <a:p>
            <a:r>
              <a:rPr lang="en-US" altLang="ar-JO" sz="4000" b="1">
                <a:solidFill>
                  <a:schemeClr val="accent2"/>
                </a:solidFill>
                <a:latin typeface="Times New Roman" panose="02020603050405020304" pitchFamily="18" charset="0"/>
              </a:rPr>
              <a:t>   </a:t>
            </a:r>
            <a:r>
              <a:rPr lang="en-US" altLang="ar-JO" sz="3200" b="1">
                <a:solidFill>
                  <a:schemeClr val="accent2"/>
                </a:solidFill>
                <a:latin typeface="Times New Roman" panose="02020603050405020304" pitchFamily="18" charset="0"/>
              </a:rPr>
              <a:t>2- Write the review plan:</a:t>
            </a:r>
            <a:br>
              <a:rPr lang="en-US" altLang="ar-JO" sz="4000" b="1">
                <a:solidFill>
                  <a:schemeClr val="accent2"/>
                </a:solidFill>
                <a:latin typeface="Times New Roman" panose="02020603050405020304" pitchFamily="18" charset="0"/>
              </a:rPr>
            </a:br>
            <a:r>
              <a:rPr lang="en-US" altLang="ar-JO" b="1">
                <a:solidFill>
                  <a:schemeClr val="accent2"/>
                </a:solidFill>
                <a:latin typeface="Times New Roman" panose="02020603050405020304" pitchFamily="18" charset="0"/>
              </a:rPr>
              <a:t>  </a:t>
            </a:r>
            <a:r>
              <a:rPr lang="en-US" altLang="ar-JO" sz="2800">
                <a:solidFill>
                  <a:schemeClr val="bg1"/>
                </a:solidFill>
                <a:latin typeface="Times New Roman" panose="02020603050405020304" pitchFamily="18" charset="0"/>
              </a:rPr>
              <a:t>A well</a:t>
            </a:r>
            <a:r>
              <a:rPr lang="en-US" altLang="ar-JO" sz="2800">
                <a:solidFill>
                  <a:srgbClr val="006666"/>
                </a:solidFill>
                <a:latin typeface="Times New Roman" panose="02020603050405020304" pitchFamily="18" charset="0"/>
              </a:rPr>
              <a:t> </a:t>
            </a:r>
            <a:r>
              <a:rPr lang="en-US" altLang="ar-JO" sz="2800">
                <a:solidFill>
                  <a:schemeClr val="accent2"/>
                </a:solidFill>
                <a:latin typeface="Times New Roman" panose="02020603050405020304" pitchFamily="18" charset="0"/>
              </a:rPr>
              <a:t>articulated review</a:t>
            </a:r>
            <a:r>
              <a:rPr lang="en-US" altLang="ar-JO" sz="2800">
                <a:solidFill>
                  <a:srgbClr val="006666"/>
                </a:solidFill>
                <a:latin typeface="Times New Roman" panose="02020603050405020304" pitchFamily="18" charset="0"/>
              </a:rPr>
              <a:t> </a:t>
            </a:r>
            <a:r>
              <a:rPr lang="en-US" altLang="ar-JO" sz="2800">
                <a:solidFill>
                  <a:schemeClr val="bg1"/>
                </a:solidFill>
                <a:latin typeface="Times New Roman" panose="02020603050405020304" pitchFamily="18" charset="0"/>
              </a:rPr>
              <a:t>plan will  make the</a:t>
            </a:r>
            <a:r>
              <a:rPr lang="en-US" altLang="ar-JO" sz="2800">
                <a:solidFill>
                  <a:srgbClr val="006666"/>
                </a:solidFill>
                <a:latin typeface="Times New Roman" panose="02020603050405020304" pitchFamily="18" charset="0"/>
              </a:rPr>
              <a:t> </a:t>
            </a:r>
            <a:r>
              <a:rPr lang="en-US" altLang="ar-JO" sz="2800">
                <a:solidFill>
                  <a:schemeClr val="bg1"/>
                </a:solidFill>
                <a:latin typeface="Times New Roman" panose="02020603050405020304" pitchFamily="18" charset="0"/>
              </a:rPr>
              <a:t>process</a:t>
            </a:r>
            <a:r>
              <a:rPr lang="en-US" altLang="ar-JO" sz="2800">
                <a:solidFill>
                  <a:srgbClr val="006666"/>
                </a:solidFill>
                <a:latin typeface="Times New Roman" panose="02020603050405020304" pitchFamily="18" charset="0"/>
              </a:rPr>
              <a:t> </a:t>
            </a:r>
            <a:r>
              <a:rPr lang="en-US" altLang="ar-JO" sz="2800">
                <a:solidFill>
                  <a:schemeClr val="accent2"/>
                </a:solidFill>
                <a:latin typeface="Times New Roman" panose="02020603050405020304" pitchFamily="18" charset="0"/>
              </a:rPr>
              <a:t>a goal  </a:t>
            </a:r>
            <a:br>
              <a:rPr lang="en-US" altLang="ar-JO" sz="2800">
                <a:solidFill>
                  <a:schemeClr val="accent2"/>
                </a:solidFill>
                <a:latin typeface="Times New Roman" panose="02020603050405020304" pitchFamily="18" charset="0"/>
              </a:rPr>
            </a:br>
            <a:r>
              <a:rPr lang="en-US" altLang="ar-JO" sz="2800">
                <a:solidFill>
                  <a:schemeClr val="accent2"/>
                </a:solidFill>
                <a:latin typeface="Times New Roman" panose="02020603050405020304" pitchFamily="18" charset="0"/>
              </a:rPr>
              <a:t>   driven one</a:t>
            </a:r>
            <a:r>
              <a:rPr lang="en-US" altLang="ar-JO" sz="2800">
                <a:solidFill>
                  <a:srgbClr val="006666"/>
                </a:solidFill>
                <a:latin typeface="Times New Roman" panose="02020603050405020304" pitchFamily="18" charset="0"/>
              </a:rPr>
              <a:t>, </a:t>
            </a:r>
            <a:r>
              <a:rPr lang="en-US" altLang="ar-JO" sz="2800">
                <a:solidFill>
                  <a:schemeClr val="bg1"/>
                </a:solidFill>
                <a:latin typeface="Times New Roman" panose="02020603050405020304" pitchFamily="18" charset="0"/>
              </a:rPr>
              <a:t>and provides a</a:t>
            </a:r>
            <a:r>
              <a:rPr lang="en-US" altLang="ar-JO" sz="2800">
                <a:solidFill>
                  <a:srgbClr val="006666"/>
                </a:solidFill>
                <a:latin typeface="Times New Roman" panose="02020603050405020304" pitchFamily="18" charset="0"/>
              </a:rPr>
              <a:t> </a:t>
            </a:r>
            <a:r>
              <a:rPr lang="en-US" altLang="ar-JO" sz="2800">
                <a:solidFill>
                  <a:schemeClr val="accent2"/>
                </a:solidFill>
                <a:latin typeface="Times New Roman" panose="02020603050405020304" pitchFamily="18" charset="0"/>
              </a:rPr>
              <a:t>background material</a:t>
            </a:r>
            <a:r>
              <a:rPr lang="en-US" altLang="ar-JO" sz="2800">
                <a:solidFill>
                  <a:srgbClr val="006666"/>
                </a:solidFill>
                <a:latin typeface="Times New Roman" panose="02020603050405020304" pitchFamily="18" charset="0"/>
              </a:rPr>
              <a:t> </a:t>
            </a:r>
            <a:r>
              <a:rPr lang="en-US" altLang="ar-JO" sz="2800">
                <a:solidFill>
                  <a:schemeClr val="bg1"/>
                </a:solidFill>
                <a:latin typeface="Times New Roman" panose="02020603050405020304" pitchFamily="18" charset="0"/>
              </a:rPr>
              <a:t>to help </a:t>
            </a:r>
            <a:br>
              <a:rPr lang="en-US" altLang="ar-JO" sz="2800">
                <a:solidFill>
                  <a:schemeClr val="bg1"/>
                </a:solidFill>
                <a:latin typeface="Times New Roman" panose="02020603050405020304" pitchFamily="18" charset="0"/>
              </a:rPr>
            </a:br>
            <a:r>
              <a:rPr lang="en-US" altLang="ar-JO" sz="2800">
                <a:solidFill>
                  <a:schemeClr val="bg1"/>
                </a:solidFill>
                <a:latin typeface="Times New Roman" panose="02020603050405020304" pitchFamily="18" charset="0"/>
              </a:rPr>
              <a:t>   reviewers respond more productively. The following are </a:t>
            </a:r>
            <a:br>
              <a:rPr lang="en-US" altLang="ar-JO" sz="2800">
                <a:solidFill>
                  <a:schemeClr val="bg1"/>
                </a:solidFill>
                <a:latin typeface="Times New Roman" panose="02020603050405020304" pitchFamily="18" charset="0"/>
              </a:rPr>
            </a:br>
            <a:r>
              <a:rPr lang="en-US" altLang="ar-JO" sz="2800">
                <a:solidFill>
                  <a:schemeClr val="bg1"/>
                </a:solidFill>
                <a:latin typeface="Times New Roman" panose="02020603050405020304" pitchFamily="18" charset="0"/>
              </a:rPr>
              <a:t>   some standards you may follow when writing your plan:</a:t>
            </a:r>
            <a:br>
              <a:rPr lang="en-US" altLang="ar-JO" sz="2800">
                <a:solidFill>
                  <a:schemeClr val="bg1"/>
                </a:solidFill>
                <a:latin typeface="Times New Roman" panose="02020603050405020304" pitchFamily="18" charset="0"/>
              </a:rPr>
            </a:br>
            <a:r>
              <a:rPr lang="en-US" altLang="ar-JO" sz="3200">
                <a:solidFill>
                  <a:schemeClr val="bg1"/>
                </a:solidFill>
                <a:latin typeface="Times New Roman" panose="02020603050405020304" pitchFamily="18" charset="0"/>
              </a:rPr>
              <a:t>  </a:t>
            </a:r>
            <a:r>
              <a:rPr lang="en-US" altLang="ar-JO" sz="3200">
                <a:solidFill>
                  <a:schemeClr val="accent2"/>
                </a:solidFill>
                <a:latin typeface="Times New Roman" panose="02020603050405020304" pitchFamily="18" charset="0"/>
              </a:rPr>
              <a:t> </a:t>
            </a:r>
            <a:r>
              <a:rPr lang="en-US" altLang="ar-JO" sz="3200">
                <a:latin typeface="Times New Roman" panose="02020603050405020304" pitchFamily="18" charset="0"/>
              </a:rPr>
              <a:t>- </a:t>
            </a:r>
            <a:r>
              <a:rPr lang="en-US" altLang="ar-JO" sz="2400">
                <a:solidFill>
                  <a:srgbClr val="FF3300"/>
                </a:solidFill>
                <a:latin typeface="Times New Roman" panose="02020603050405020304" pitchFamily="18" charset="0"/>
              </a:rPr>
              <a:t>Review</a:t>
            </a:r>
            <a:r>
              <a:rPr lang="en-US" altLang="ar-JO" sz="2400">
                <a:latin typeface="Times New Roman" panose="02020603050405020304" pitchFamily="18" charset="0"/>
              </a:rPr>
              <a:t> the document </a:t>
            </a:r>
            <a:r>
              <a:rPr lang="en-US" altLang="ar-JO" sz="2400">
                <a:solidFill>
                  <a:srgbClr val="FF3300"/>
                </a:solidFill>
                <a:latin typeface="Times New Roman" panose="02020603050405020304" pitchFamily="18" charset="0"/>
              </a:rPr>
              <a:t>objectives.</a:t>
            </a:r>
            <a:br>
              <a:rPr lang="en-US" altLang="ar-JO" sz="2400">
                <a:latin typeface="Times New Roman" panose="02020603050405020304" pitchFamily="18" charset="0"/>
              </a:rPr>
            </a:br>
            <a:r>
              <a:rPr lang="en-US" altLang="ar-JO" sz="2400">
                <a:latin typeface="Times New Roman" panose="02020603050405020304" pitchFamily="18" charset="0"/>
              </a:rPr>
              <a:t>   - </a:t>
            </a:r>
            <a:r>
              <a:rPr lang="en-US" altLang="ar-JO" sz="2400">
                <a:solidFill>
                  <a:schemeClr val="accent1"/>
                </a:solidFill>
                <a:latin typeface="Times New Roman" panose="02020603050405020304" pitchFamily="18" charset="0"/>
              </a:rPr>
              <a:t>Determine type</a:t>
            </a:r>
            <a:r>
              <a:rPr lang="en-US" altLang="ar-JO" sz="2400">
                <a:latin typeface="Times New Roman" panose="02020603050405020304" pitchFamily="18" charset="0"/>
              </a:rPr>
              <a:t> of review needed.</a:t>
            </a:r>
            <a:br>
              <a:rPr lang="en-US" altLang="ar-JO" sz="2400">
                <a:latin typeface="Times New Roman" panose="02020603050405020304" pitchFamily="18" charset="0"/>
              </a:rPr>
            </a:br>
            <a:r>
              <a:rPr lang="en-US" altLang="ar-JO" sz="2400">
                <a:latin typeface="Times New Roman" panose="02020603050405020304" pitchFamily="18" charset="0"/>
              </a:rPr>
              <a:t>   </a:t>
            </a:r>
            <a:r>
              <a:rPr lang="en-US" altLang="ar-JO" sz="2400">
                <a:solidFill>
                  <a:schemeClr val="accent1"/>
                </a:solidFill>
                <a:latin typeface="Times New Roman" panose="02020603050405020304" pitchFamily="18" charset="0"/>
              </a:rPr>
              <a:t>- </a:t>
            </a:r>
            <a:r>
              <a:rPr lang="en-US" altLang="ar-JO" sz="2400">
                <a:latin typeface="Times New Roman" panose="02020603050405020304" pitchFamily="18" charset="0"/>
              </a:rPr>
              <a:t>Write</a:t>
            </a:r>
            <a:r>
              <a:rPr lang="en-US" altLang="ar-JO" sz="2400">
                <a:solidFill>
                  <a:schemeClr val="accent1"/>
                </a:solidFill>
                <a:latin typeface="Times New Roman" panose="02020603050405020304" pitchFamily="18" charset="0"/>
              </a:rPr>
              <a:t> covering letter </a:t>
            </a:r>
            <a:r>
              <a:rPr lang="en-US" altLang="ar-JO" sz="2400">
                <a:latin typeface="Times New Roman" panose="02020603050405020304" pitchFamily="18" charset="0"/>
              </a:rPr>
              <a:t>with questions.</a:t>
            </a:r>
            <a:br>
              <a:rPr lang="en-US" altLang="ar-JO" sz="2400">
                <a:latin typeface="Times New Roman" panose="02020603050405020304" pitchFamily="18" charset="0"/>
              </a:rPr>
            </a:br>
            <a:r>
              <a:rPr lang="en-US" altLang="ar-JO" sz="2400">
                <a:latin typeface="Times New Roman" panose="02020603050405020304" pitchFamily="18" charset="0"/>
              </a:rPr>
              <a:t>   </a:t>
            </a:r>
            <a:r>
              <a:rPr lang="en-US" altLang="ar-JO" sz="2400">
                <a:solidFill>
                  <a:schemeClr val="accent2"/>
                </a:solidFill>
                <a:latin typeface="Times New Roman" panose="02020603050405020304" pitchFamily="18" charset="0"/>
              </a:rPr>
              <a:t>- </a:t>
            </a:r>
            <a:r>
              <a:rPr lang="en-US" altLang="ar-JO" sz="2400">
                <a:latin typeface="Times New Roman" panose="02020603050405020304" pitchFamily="18" charset="0"/>
              </a:rPr>
              <a:t>Establish a review</a:t>
            </a:r>
            <a:r>
              <a:rPr lang="en-US" altLang="ar-JO" sz="2400">
                <a:solidFill>
                  <a:schemeClr val="accent2"/>
                </a:solidFill>
                <a:latin typeface="Times New Roman" panose="02020603050405020304" pitchFamily="18" charset="0"/>
              </a:rPr>
              <a:t> </a:t>
            </a:r>
            <a:r>
              <a:rPr lang="en-US" altLang="ar-JO" sz="2400">
                <a:solidFill>
                  <a:schemeClr val="accent1"/>
                </a:solidFill>
                <a:latin typeface="Times New Roman" panose="02020603050405020304" pitchFamily="18" charset="0"/>
              </a:rPr>
              <a:t>schedule.</a:t>
            </a:r>
            <a:br>
              <a:rPr lang="en-US" altLang="ar-JO" sz="2400">
                <a:latin typeface="Times New Roman" panose="02020603050405020304" pitchFamily="18" charset="0"/>
              </a:rPr>
            </a:br>
            <a:r>
              <a:rPr lang="en-US" altLang="ar-JO" sz="2400">
                <a:latin typeface="Times New Roman" panose="02020603050405020304" pitchFamily="18" charset="0"/>
              </a:rPr>
              <a:t>   </a:t>
            </a:r>
            <a:r>
              <a:rPr lang="en-US" altLang="ar-JO" sz="2400">
                <a:solidFill>
                  <a:srgbClr val="006666"/>
                </a:solidFill>
                <a:latin typeface="Times New Roman" panose="02020603050405020304" pitchFamily="18" charset="0"/>
              </a:rPr>
              <a:t>- </a:t>
            </a:r>
            <a:r>
              <a:rPr lang="en-US" altLang="ar-JO" sz="2400">
                <a:latin typeface="Times New Roman" panose="02020603050405020304" pitchFamily="18" charset="0"/>
              </a:rPr>
              <a:t>prepare</a:t>
            </a:r>
            <a:r>
              <a:rPr lang="en-US" altLang="ar-JO" sz="2400">
                <a:solidFill>
                  <a:srgbClr val="006666"/>
                </a:solidFill>
                <a:latin typeface="Times New Roman" panose="02020603050405020304" pitchFamily="18" charset="0"/>
              </a:rPr>
              <a:t> </a:t>
            </a:r>
            <a:r>
              <a:rPr lang="en-US" altLang="ar-JO" sz="2400">
                <a:solidFill>
                  <a:schemeClr val="accent1"/>
                </a:solidFill>
                <a:latin typeface="Times New Roman" panose="02020603050405020304" pitchFamily="18" charset="0"/>
              </a:rPr>
              <a:t>feedback</a:t>
            </a:r>
            <a:r>
              <a:rPr lang="en-US" altLang="ar-JO" sz="2400">
                <a:solidFill>
                  <a:srgbClr val="006666"/>
                </a:solidFill>
                <a:latin typeface="Times New Roman" panose="02020603050405020304" pitchFamily="18" charset="0"/>
              </a:rPr>
              <a:t> </a:t>
            </a:r>
            <a:r>
              <a:rPr lang="en-US" altLang="ar-JO" sz="2400">
                <a:latin typeface="Times New Roman" panose="02020603050405020304" pitchFamily="18" charset="0"/>
              </a:rPr>
              <a:t>materials.</a:t>
            </a:r>
            <a:endParaRPr lang="en-US" altLang="ar-JO" sz="2400" b="1">
              <a:latin typeface="Times New Roman" panose="02020603050405020304" pitchFamily="18" charset="0"/>
            </a:endParaRP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2772158A-0FE2-7A1B-4856-8BB17F7E11F6}"/>
              </a:ext>
            </a:extLst>
          </p:cNvPr>
          <p:cNvSpPr>
            <a:spLocks noGrp="1" noChangeArrowheads="1"/>
          </p:cNvSpPr>
          <p:nvPr>
            <p:ph type="title"/>
          </p:nvPr>
        </p:nvSpPr>
        <p:spPr>
          <a:xfrm>
            <a:off x="1524000" y="0"/>
            <a:ext cx="9144000" cy="6858000"/>
          </a:xfrm>
        </p:spPr>
        <p:txBody>
          <a:bodyPr/>
          <a:lstStyle/>
          <a:p>
            <a:r>
              <a:rPr lang="en-US" altLang="ar-JO" sz="3200" b="1">
                <a:solidFill>
                  <a:schemeClr val="accent2"/>
                </a:solidFill>
                <a:latin typeface="Times New Roman" panose="02020603050405020304" pitchFamily="18" charset="0"/>
                <a:cs typeface="Times New Roman" panose="02020603050405020304" pitchFamily="18" charset="0"/>
              </a:rPr>
              <a:t>   3- Determine the type of the review:</a:t>
            </a:r>
            <a:br>
              <a:rPr lang="en-US" altLang="ar-JO" sz="3600" b="1">
                <a:solidFill>
                  <a:srgbClr val="FF3300"/>
                </a:solidFill>
                <a:latin typeface="Times New Roman" panose="02020603050405020304" pitchFamily="18" charset="0"/>
                <a:cs typeface="Times New Roman" panose="02020603050405020304" pitchFamily="18" charset="0"/>
              </a:rPr>
            </a:br>
            <a:r>
              <a:rPr lang="en-US" altLang="ar-JO" sz="3600" b="1">
                <a:solidFill>
                  <a:srgbClr val="FF3300"/>
                </a:solidFill>
                <a:latin typeface="Times New Roman" panose="02020603050405020304" pitchFamily="18" charset="0"/>
                <a:cs typeface="Times New Roman" panose="02020603050405020304" pitchFamily="18" charset="0"/>
              </a:rPr>
              <a:t>  </a:t>
            </a:r>
            <a:r>
              <a:rPr lang="en-US" altLang="ar-JO" sz="2400">
                <a:latin typeface="Times New Roman" panose="02020603050405020304" pitchFamily="18" charset="0"/>
                <a:cs typeface="Times New Roman" panose="02020603050405020304" pitchFamily="18" charset="0"/>
              </a:rPr>
              <a:t>The kinds of reviews you design will depend, in part, on the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kinds of persons who have a stake in the documentation.</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Reviews offer challenges and problems, because not all of the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persons whom you need to do the reviewing may be at your job,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or may lack familiarity with your project</a:t>
            </a:r>
            <a:r>
              <a:rPr lang="en-US" altLang="ar-JO" sz="2400"/>
              <a:t>.</a:t>
            </a:r>
            <a:br>
              <a:rPr lang="en-US" altLang="ar-JO" sz="2400"/>
            </a:br>
            <a:r>
              <a:rPr lang="en-US" altLang="ar-JO" sz="2400"/>
              <a:t>  - </a:t>
            </a:r>
            <a:r>
              <a:rPr lang="en-US" altLang="ar-JO" sz="2400">
                <a:solidFill>
                  <a:schemeClr val="accent2"/>
                </a:solidFill>
                <a:latin typeface="Times New Roman" panose="02020603050405020304" pitchFamily="18" charset="0"/>
                <a:cs typeface="Times New Roman" panose="02020603050405020304" pitchFamily="18" charset="0"/>
              </a:rPr>
              <a:t>User reviews</a:t>
            </a:r>
            <a:r>
              <a:rPr lang="en-US" altLang="ar-JO" sz="2400">
                <a:latin typeface="Times New Roman" panose="02020603050405020304" pitchFamily="18" charset="0"/>
                <a:cs typeface="Times New Roman" panose="02020603050405020304" pitchFamily="18" charset="0"/>
              </a:rPr>
              <a:t>: Reviews by the actual intended users of the document.</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  </a:t>
            </a:r>
            <a:r>
              <a:rPr lang="en-US" altLang="ar-JO" sz="2400">
                <a:solidFill>
                  <a:schemeClr val="accent2"/>
                </a:solidFill>
                <a:latin typeface="Times New Roman" panose="02020603050405020304" pitchFamily="18" charset="0"/>
                <a:cs typeface="Times New Roman" panose="02020603050405020304" pitchFamily="18" charset="0"/>
              </a:rPr>
              <a:t>Management reviews</a:t>
            </a:r>
            <a:r>
              <a:rPr lang="en-US" altLang="ar-JO" sz="2400">
                <a:latin typeface="Times New Roman" panose="02020603050405020304" pitchFamily="18" charset="0"/>
                <a:cs typeface="Times New Roman" panose="02020603050405020304" pitchFamily="18" charset="0"/>
              </a:rPr>
              <a:t>: Reviews by managers and supervisors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associated with your </a:t>
            </a:r>
            <a:r>
              <a:rPr lang="en-US" altLang="ar-JO" sz="2400" b="1">
                <a:latin typeface="Times New Roman" panose="02020603050405020304" pitchFamily="18" charset="0"/>
                <a:cs typeface="Times New Roman" panose="02020603050405020304" pitchFamily="18" charset="0"/>
              </a:rPr>
              <a:t>documentation</a:t>
            </a:r>
            <a:r>
              <a:rPr lang="en-US" altLang="ar-JO" sz="2400">
                <a:latin typeface="Times New Roman" panose="02020603050405020304" pitchFamily="18" charset="0"/>
                <a:cs typeface="Times New Roman" panose="02020603050405020304" pitchFamily="18" charset="0"/>
              </a:rPr>
              <a:t> project.</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 </a:t>
            </a:r>
            <a:r>
              <a:rPr lang="en-US" altLang="ar-JO" sz="2400">
                <a:solidFill>
                  <a:schemeClr val="accent2"/>
                </a:solidFill>
                <a:latin typeface="Times New Roman" panose="02020603050405020304" pitchFamily="18" charset="0"/>
                <a:cs typeface="Times New Roman" panose="02020603050405020304" pitchFamily="18" charset="0"/>
              </a:rPr>
              <a:t>Technical reviews:</a:t>
            </a:r>
            <a:r>
              <a:rPr lang="en-US" altLang="ar-JO" sz="2400">
                <a:latin typeface="Times New Roman" panose="02020603050405020304" pitchFamily="18" charset="0"/>
                <a:cs typeface="Times New Roman" panose="02020603050405020304" pitchFamily="18" charset="0"/>
              </a:rPr>
              <a:t> Reviews by programmers and developers of the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software.</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 </a:t>
            </a:r>
            <a:r>
              <a:rPr lang="en-US" altLang="ar-JO" sz="2400">
                <a:solidFill>
                  <a:schemeClr val="accent2"/>
                </a:solidFill>
                <a:latin typeface="Times New Roman" panose="02020603050405020304" pitchFamily="18" charset="0"/>
                <a:cs typeface="Times New Roman" panose="02020603050405020304" pitchFamily="18" charset="0"/>
              </a:rPr>
              <a:t>Client reviews</a:t>
            </a:r>
            <a:r>
              <a:rPr lang="en-US" altLang="ar-JO" sz="2400">
                <a:latin typeface="Times New Roman" panose="02020603050405020304" pitchFamily="18" charset="0"/>
                <a:cs typeface="Times New Roman" panose="02020603050405020304" pitchFamily="18" charset="0"/>
              </a:rPr>
              <a:t>: Reviews by the people or department paying for the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software and </a:t>
            </a:r>
            <a:r>
              <a:rPr lang="en-US" altLang="ar-JO" sz="2400" b="1">
                <a:latin typeface="Times New Roman" panose="02020603050405020304" pitchFamily="18" charset="0"/>
                <a:cs typeface="Times New Roman" panose="02020603050405020304" pitchFamily="18" charset="0"/>
              </a:rPr>
              <a:t>documentation</a:t>
            </a:r>
            <a:r>
              <a:rPr lang="en-US" altLang="ar-JO" sz="2400">
                <a:latin typeface="Times New Roman" panose="02020603050405020304" pitchFamily="18" charset="0"/>
                <a:cs typeface="Times New Roman" panose="02020603050405020304" pitchFamily="18" charset="0"/>
              </a:rPr>
              <a:t>.</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 </a:t>
            </a:r>
            <a:r>
              <a:rPr lang="en-US" altLang="ar-JO" sz="2400">
                <a:solidFill>
                  <a:schemeClr val="accent2"/>
                </a:solidFill>
                <a:latin typeface="Times New Roman" panose="02020603050405020304" pitchFamily="18" charset="0"/>
                <a:cs typeface="Times New Roman" panose="02020603050405020304" pitchFamily="18" charset="0"/>
              </a:rPr>
              <a:t>Subject-matter expert reviews</a:t>
            </a:r>
            <a:r>
              <a:rPr lang="en-US" altLang="ar-JO" sz="2400">
                <a:latin typeface="Times New Roman" panose="02020603050405020304" pitchFamily="18" charset="0"/>
                <a:cs typeface="Times New Roman" panose="02020603050405020304" pitchFamily="18" charset="0"/>
              </a:rPr>
              <a:t>: Reviews by experts in the professional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field represented in the software.</a:t>
            </a:r>
            <a:br>
              <a:rPr lang="en-US" altLang="ar-JO" sz="2400">
                <a:latin typeface="Times New Roman" panose="02020603050405020304" pitchFamily="18" charset="0"/>
                <a:cs typeface="Times New Roman" panose="02020603050405020304" pitchFamily="18" charset="0"/>
              </a:rPr>
            </a:br>
            <a:endParaRPr lang="en-US" altLang="ar-JO"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752600" y="1219200"/>
            <a:ext cx="8077200" cy="5334000"/>
          </a:xfrm>
        </p:spPr>
        <p:txBody>
          <a:bodyPr>
            <a:normAutofit/>
          </a:bodyPr>
          <a:lstStyle/>
          <a:p>
            <a:pPr marL="514350" indent="-514350">
              <a:buNone/>
            </a:pPr>
            <a:r>
              <a:rPr lang="en-US" b="1" dirty="0">
                <a:solidFill>
                  <a:srgbClr val="0070C0"/>
                </a:solidFill>
                <a:latin typeface="Arial Rounded MT Bold" pitchFamily="34" charset="0"/>
                <a:cs typeface="Times New Roman" pitchFamily="18" charset="0"/>
              </a:rPr>
              <a:t>8. Encourage user Communities</a:t>
            </a:r>
          </a:p>
          <a:p>
            <a:pPr marL="514350" indent="-514350" algn="r" rtl="1">
              <a:buNone/>
            </a:pPr>
            <a:r>
              <a:rPr lang="ar-JO" b="1" dirty="0">
                <a:solidFill>
                  <a:srgbClr val="0070C0"/>
                </a:solidFill>
                <a:latin typeface="Arial Rounded MT Bold" pitchFamily="34" charset="0"/>
                <a:cs typeface="Times New Roman" pitchFamily="18" charset="0"/>
              </a:rPr>
              <a:t>8. تشجيع مجتمعات المستخدمين</a:t>
            </a:r>
            <a:endParaRPr lang="en-US" b="1" dirty="0">
              <a:solidFill>
                <a:srgbClr val="0070C0"/>
              </a:solidFill>
              <a:latin typeface="Arial Rounded MT Bold" pitchFamily="34" charset="0"/>
              <a:cs typeface="Times New Roman" pitchFamily="18" charset="0"/>
            </a:endParaRPr>
          </a:p>
          <a:p>
            <a:pPr marL="514350" indent="-514350" algn="r" rtl="1">
              <a:buNone/>
            </a:pPr>
            <a:endParaRPr lang="en-US" b="1" dirty="0">
              <a:solidFill>
                <a:srgbClr val="0070C0"/>
              </a:solidFill>
              <a:latin typeface="Arial Rounded MT Bold" pitchFamily="34" charset="0"/>
              <a:cs typeface="Times New Roman" pitchFamily="18" charset="0"/>
            </a:endParaRPr>
          </a:p>
          <a:p>
            <a:pPr marL="514350" indent="-514350">
              <a:buNone/>
            </a:pPr>
            <a:endParaRPr lang="en-US" b="1" dirty="0">
              <a:solidFill>
                <a:srgbClr val="0070C0"/>
              </a:solidFill>
              <a:latin typeface="Arial Rounded MT Bold" pitchFamily="34" charset="0"/>
              <a:cs typeface="Times New Roman" pitchFamily="18" charset="0"/>
            </a:endParaRPr>
          </a:p>
          <a:p>
            <a:pPr marL="514350" indent="-514350">
              <a:buNone/>
            </a:pPr>
            <a:endParaRPr lang="en-US" b="1" dirty="0">
              <a:solidFill>
                <a:srgbClr val="0070C0"/>
              </a:solidFill>
              <a:latin typeface="Arial Rounded MT Bold" pitchFamily="34" charset="0"/>
              <a:cs typeface="Times New Roman" pitchFamily="18" charset="0"/>
            </a:endParaRPr>
          </a:p>
          <a:p>
            <a:pPr marL="514350" indent="-514350">
              <a:buNone/>
            </a:pPr>
            <a:endParaRPr lang="en-US" sz="2000" dirty="0">
              <a:latin typeface="Arial Rounded MT Bold" pitchFamily="34" charset="0"/>
              <a:cs typeface="Arial" pitchFamily="34" charset="0"/>
            </a:endParaRPr>
          </a:p>
        </p:txBody>
      </p:sp>
      <p:sp>
        <p:nvSpPr>
          <p:cNvPr id="4" name="Slide Number Placeholder 3"/>
          <p:cNvSpPr>
            <a:spLocks noGrp="1"/>
          </p:cNvSpPr>
          <p:nvPr>
            <p:ph type="sldNum" sz="quarter" idx="15"/>
          </p:nvPr>
        </p:nvSpPr>
        <p:spPr/>
        <p:txBody>
          <a:bodyPr/>
          <a:lstStyle/>
          <a:p>
            <a:pPr rtl="0"/>
            <a:fld id="{B6F15528-21DE-4FAA-801E-634DDDAF4B2B}" type="slidenum">
              <a:rPr lang="en-US">
                <a:latin typeface="Century Schoolbook"/>
              </a:rPr>
              <a:pPr rtl="0"/>
              <a:t>17</a:t>
            </a:fld>
            <a:endParaRPr lang="en-US">
              <a:latin typeface="Century Schoolbook"/>
            </a:endParaRPr>
          </a:p>
        </p:txBody>
      </p:sp>
      <p:pic>
        <p:nvPicPr>
          <p:cNvPr id="6" name="Picture 5" descr="aris_user_assistance_community_en.jpg"/>
          <p:cNvPicPr>
            <a:picLocks noChangeAspect="1"/>
          </p:cNvPicPr>
          <p:nvPr/>
        </p:nvPicPr>
        <p:blipFill>
          <a:blip r:embed="rId2"/>
          <a:stretch>
            <a:fillRect/>
          </a:stretch>
        </p:blipFill>
        <p:spPr>
          <a:xfrm>
            <a:off x="1905000" y="2241445"/>
            <a:ext cx="7147560" cy="4383119"/>
          </a:xfrm>
          <a:prstGeom prst="rect">
            <a:avLst/>
          </a:prstGeom>
        </p:spPr>
      </p:pic>
      <p:sp>
        <p:nvSpPr>
          <p:cNvPr id="8" name="Title 1">
            <a:extLst>
              <a:ext uri="{FF2B5EF4-FFF2-40B4-BE49-F238E27FC236}">
                <a16:creationId xmlns:a16="http://schemas.microsoft.com/office/drawing/2014/main" id="{C710B48C-9AAF-B657-4DA1-5D5CCA3E4CED}"/>
              </a:ext>
            </a:extLst>
          </p:cNvPr>
          <p:cNvSpPr>
            <a:spLocks noGrp="1"/>
          </p:cNvSpPr>
          <p:nvPr>
            <p:ph type="title"/>
          </p:nvPr>
        </p:nvSpPr>
        <p:spPr>
          <a:xfrm>
            <a:off x="609600" y="274638"/>
            <a:ext cx="9956800" cy="1143000"/>
          </a:xfrm>
        </p:spPr>
        <p:txBody>
          <a:bodyPr>
            <a:normAutofit/>
          </a:bodyPr>
          <a:lstStyle/>
          <a:p>
            <a:pPr lvl="1" algn="ctr" rtl="0">
              <a:spcBef>
                <a:spcPct val="0"/>
              </a:spcBef>
            </a:pPr>
            <a:r>
              <a:rPr lang="en-US" sz="3200" dirty="0">
                <a:solidFill>
                  <a:schemeClr val="accent1"/>
                </a:solidFill>
                <a:latin typeface="Arial Rounded MT Bold" pitchFamily="34" charset="0"/>
              </a:rPr>
              <a:t>Guidelines for Successful Software Manual</a:t>
            </a:r>
            <a:br>
              <a:rPr lang="en-US" sz="3200" dirty="0">
                <a:solidFill>
                  <a:schemeClr val="accent1"/>
                </a:solidFill>
                <a:latin typeface="Arial Rounded MT Bold" pitchFamily="34" charset="0"/>
              </a:rPr>
            </a:br>
            <a:r>
              <a:rPr lang="ar-JO" sz="3200" dirty="0">
                <a:solidFill>
                  <a:schemeClr val="accent1"/>
                </a:solidFill>
                <a:latin typeface="Arial Rounded MT Bold" pitchFamily="34" charset="0"/>
              </a:rPr>
              <a:t>المبادئ التوجيهية لدليل البرمجيات الناجحة</a:t>
            </a:r>
            <a:endParaRPr lang="en-US" sz="2800" dirty="0">
              <a:solidFill>
                <a:schemeClr val="accent1"/>
              </a:solidFill>
              <a:latin typeface="Arial Rounded MT Bold" pitchFamily="34" charset="0"/>
            </a:endParaRP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7897AEA1-5EEA-F365-CDD2-EDD6284D824D}"/>
              </a:ext>
            </a:extLst>
          </p:cNvPr>
          <p:cNvSpPr>
            <a:spLocks noGrp="1" noChangeArrowheads="1"/>
          </p:cNvSpPr>
          <p:nvPr>
            <p:ph type="title"/>
          </p:nvPr>
        </p:nvSpPr>
        <p:spPr>
          <a:xfrm>
            <a:off x="1524000" y="152400"/>
            <a:ext cx="9144000" cy="6705600"/>
          </a:xfrm>
        </p:spPr>
        <p:txBody>
          <a:bodyPr/>
          <a:lstStyle/>
          <a:p>
            <a:r>
              <a:rPr lang="en-US" altLang="ar-JO" sz="3600" b="1">
                <a:solidFill>
                  <a:schemeClr val="accent2"/>
                </a:solidFill>
                <a:latin typeface="Times New Roman" panose="02020603050405020304" pitchFamily="18" charset="0"/>
              </a:rPr>
              <a:t>     </a:t>
            </a:r>
            <a:r>
              <a:rPr lang="en-US" altLang="ar-JO" sz="3200" b="1">
                <a:solidFill>
                  <a:schemeClr val="accent2"/>
                </a:solidFill>
                <a:latin typeface="Times New Roman" panose="02020603050405020304" pitchFamily="18" charset="0"/>
              </a:rPr>
              <a:t>4-</a:t>
            </a:r>
            <a:r>
              <a:rPr lang="en-US" altLang="ar-JO" sz="3200" b="1">
                <a:latin typeface="Times New Roman" panose="02020603050405020304" pitchFamily="18" charset="0"/>
              </a:rPr>
              <a:t> </a:t>
            </a:r>
            <a:r>
              <a:rPr lang="en-US" altLang="ar-JO" sz="3200" b="1">
                <a:solidFill>
                  <a:schemeClr val="accent2"/>
                </a:solidFill>
                <a:latin typeface="Times New Roman" panose="02020603050405020304" pitchFamily="18" charset="0"/>
              </a:rPr>
              <a:t>Write a </a:t>
            </a:r>
            <a:r>
              <a:rPr lang="en-US" altLang="ar-JO" sz="3200" b="1">
                <a:solidFill>
                  <a:srgbClr val="9900CC"/>
                </a:solidFill>
                <a:latin typeface="Times New Roman" panose="02020603050405020304" pitchFamily="18" charset="0"/>
              </a:rPr>
              <a:t>Covering letter</a:t>
            </a:r>
            <a:r>
              <a:rPr lang="en-US" altLang="ar-JO" sz="3200" b="1">
                <a:solidFill>
                  <a:schemeClr val="accent2"/>
                </a:solidFill>
                <a:latin typeface="Times New Roman" panose="02020603050405020304" pitchFamily="18" charset="0"/>
              </a:rPr>
              <a:t> with questions  </a:t>
            </a:r>
            <a:br>
              <a:rPr lang="en-US" altLang="ar-JO" sz="3200" b="1">
                <a:solidFill>
                  <a:schemeClr val="accent2"/>
                </a:solidFill>
                <a:latin typeface="Times New Roman" panose="02020603050405020304" pitchFamily="18" charset="0"/>
              </a:rPr>
            </a:br>
            <a:r>
              <a:rPr lang="en-US" altLang="ar-JO" sz="3200" b="1">
                <a:solidFill>
                  <a:schemeClr val="accent2"/>
                </a:solidFill>
                <a:latin typeface="Times New Roman" panose="02020603050405020304" pitchFamily="18" charset="0"/>
              </a:rPr>
              <a:t>         for the reviewers:</a:t>
            </a:r>
            <a:br>
              <a:rPr lang="en-US" altLang="ar-JO" sz="3600" b="1">
                <a:solidFill>
                  <a:schemeClr val="accent2"/>
                </a:solidFill>
                <a:latin typeface="Times New Roman" panose="02020603050405020304" pitchFamily="18" charset="0"/>
              </a:rPr>
            </a:br>
            <a:r>
              <a:rPr lang="en-US" altLang="ar-JO" sz="3600" b="1">
                <a:solidFill>
                  <a:schemeClr val="accent2"/>
                </a:solidFill>
                <a:latin typeface="Times New Roman" panose="02020603050405020304" pitchFamily="18" charset="0"/>
              </a:rPr>
              <a:t>   </a:t>
            </a:r>
            <a:r>
              <a:rPr lang="en-US" altLang="ar-JO" sz="2400">
                <a:latin typeface="Times New Roman" panose="02020603050405020304" pitchFamily="18" charset="0"/>
                <a:cs typeface="Times New Roman" panose="02020603050405020304" pitchFamily="18" charset="0"/>
              </a:rPr>
              <a:t>To get relevant information out of your reviewers you should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provide them with a cover sheet specifying what exactly you want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them to pay attention to. Tell the reviewers exactly what you want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them to do.</a:t>
            </a:r>
            <a:br>
              <a:rPr lang="en-US" altLang="ar-JO" sz="2400" b="1">
                <a:solidFill>
                  <a:schemeClr val="accent2"/>
                </a:solidFill>
                <a:latin typeface="Times New Roman" panose="02020603050405020304" pitchFamily="18" charset="0"/>
                <a:cs typeface="Times New Roman" panose="02020603050405020304" pitchFamily="18" charset="0"/>
              </a:rPr>
            </a:br>
            <a:r>
              <a:rPr lang="en-US" altLang="ar-JO" sz="2400" b="1">
                <a:solidFill>
                  <a:schemeClr val="accent2"/>
                </a:solidFill>
                <a:latin typeface="Times New Roman" panose="02020603050405020304" pitchFamily="18" charset="0"/>
                <a:cs typeface="Times New Roman" panose="02020603050405020304" pitchFamily="18" charset="0"/>
              </a:rPr>
              <a:t>  </a:t>
            </a:r>
            <a:r>
              <a:rPr lang="en-US" altLang="ar-JO" sz="2400">
                <a:latin typeface="Times New Roman" panose="02020603050405020304" pitchFamily="18" charset="0"/>
                <a:cs typeface="Times New Roman" panose="02020603050405020304" pitchFamily="18" charset="0"/>
              </a:rPr>
              <a:t>- indicate the document </a:t>
            </a:r>
            <a:r>
              <a:rPr lang="en-US" altLang="ar-JO" sz="2400">
                <a:solidFill>
                  <a:schemeClr val="accent1"/>
                </a:solidFill>
                <a:latin typeface="Times New Roman" panose="02020603050405020304" pitchFamily="18" charset="0"/>
                <a:cs typeface="Times New Roman" panose="02020603050405020304" pitchFamily="18" charset="0"/>
              </a:rPr>
              <a:t>objectives</a:t>
            </a:r>
            <a:r>
              <a:rPr lang="en-US" altLang="ar-JO" sz="2400">
                <a:latin typeface="Times New Roman" panose="02020603050405020304" pitchFamily="18" charset="0"/>
                <a:cs typeface="Times New Roman" panose="02020603050405020304" pitchFamily="18" charset="0"/>
              </a:rPr>
              <a:t> and benefits to the reviewer from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increased quality, increased communication among company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members.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a:t>
            </a:r>
            <a:r>
              <a:rPr lang="en-US" altLang="ar-JO" sz="2400">
                <a:solidFill>
                  <a:schemeClr val="bg1"/>
                </a:solidFill>
                <a:latin typeface="Times New Roman" panose="02020603050405020304" pitchFamily="18" charset="0"/>
                <a:cs typeface="Times New Roman" panose="02020603050405020304" pitchFamily="18" charset="0"/>
              </a:rPr>
              <a:t>-</a:t>
            </a:r>
            <a:r>
              <a:rPr lang="en-US" altLang="ar-JO" sz="2400">
                <a:solidFill>
                  <a:srgbClr val="CC00FF"/>
                </a:solidFill>
                <a:latin typeface="Times New Roman" panose="02020603050405020304" pitchFamily="18" charset="0"/>
                <a:cs typeface="Times New Roman" panose="02020603050405020304" pitchFamily="18" charset="0"/>
              </a:rPr>
              <a:t> </a:t>
            </a:r>
            <a:r>
              <a:rPr lang="en-US" altLang="ar-JO" sz="2400">
                <a:latin typeface="Times New Roman" panose="02020603050405020304" pitchFamily="18" charset="0"/>
                <a:cs typeface="Times New Roman" panose="02020603050405020304" pitchFamily="18" charset="0"/>
              </a:rPr>
              <a:t>ask for specific </a:t>
            </a:r>
            <a:r>
              <a:rPr lang="en-US" altLang="ar-JO" sz="2400">
                <a:solidFill>
                  <a:schemeClr val="accent1"/>
                </a:solidFill>
                <a:latin typeface="Times New Roman" panose="02020603050405020304" pitchFamily="18" charset="0"/>
                <a:cs typeface="Times New Roman" panose="02020603050405020304" pitchFamily="18" charset="0"/>
              </a:rPr>
              <a:t>advice or comments</a:t>
            </a:r>
            <a:r>
              <a:rPr lang="en-US" altLang="ar-JO" sz="2400">
                <a:latin typeface="Times New Roman" panose="02020603050405020304" pitchFamily="18" charset="0"/>
                <a:cs typeface="Times New Roman" panose="02020603050405020304" pitchFamily="18" charset="0"/>
              </a:rPr>
              <a:t>.</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 provide a necessary </a:t>
            </a:r>
            <a:r>
              <a:rPr lang="en-US" altLang="ar-JO" sz="2400">
                <a:solidFill>
                  <a:schemeClr val="accent1"/>
                </a:solidFill>
                <a:latin typeface="Times New Roman" panose="02020603050405020304" pitchFamily="18" charset="0"/>
                <a:cs typeface="Times New Roman" panose="02020603050405020304" pitchFamily="18" charset="0"/>
              </a:rPr>
              <a:t>background.</a:t>
            </a:r>
            <a:r>
              <a:rPr lang="en-US" altLang="ar-JO" sz="2400">
                <a:latin typeface="Times New Roman" panose="02020603050405020304" pitchFamily="18" charset="0"/>
                <a:cs typeface="Times New Roman" panose="02020603050405020304" pitchFamily="18" charset="0"/>
              </a:rPr>
              <a:t>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 tell them how to </a:t>
            </a:r>
            <a:r>
              <a:rPr lang="en-US" altLang="ar-JO" sz="2400">
                <a:solidFill>
                  <a:schemeClr val="accent1"/>
                </a:solidFill>
                <a:latin typeface="Times New Roman" panose="02020603050405020304" pitchFamily="18" charset="0"/>
                <a:cs typeface="Times New Roman" panose="02020603050405020304" pitchFamily="18" charset="0"/>
              </a:rPr>
              <a:t>mark or comment</a:t>
            </a:r>
            <a:r>
              <a:rPr lang="en-US" altLang="ar-JO" sz="2400">
                <a:solidFill>
                  <a:srgbClr val="006666"/>
                </a:solidFill>
                <a:latin typeface="Times New Roman" panose="02020603050405020304" pitchFamily="18" charset="0"/>
                <a:cs typeface="Times New Roman" panose="02020603050405020304" pitchFamily="18" charset="0"/>
              </a:rPr>
              <a:t>.</a:t>
            </a:r>
            <a:br>
              <a:rPr lang="en-US" altLang="ar-JO" sz="2400">
                <a:solidFill>
                  <a:srgbClr val="006666"/>
                </a:solidFill>
                <a:latin typeface="Times New Roman" panose="02020603050405020304" pitchFamily="18" charset="0"/>
                <a:cs typeface="Times New Roman" panose="02020603050405020304" pitchFamily="18" charset="0"/>
              </a:rPr>
            </a:br>
            <a:r>
              <a:rPr lang="en-US" altLang="ar-JO" sz="2400">
                <a:solidFill>
                  <a:srgbClr val="006666"/>
                </a:solidFill>
                <a:latin typeface="Times New Roman" panose="02020603050405020304" pitchFamily="18" charset="0"/>
                <a:cs typeface="Times New Roman" panose="02020603050405020304" pitchFamily="18" charset="0"/>
              </a:rPr>
              <a:t>  </a:t>
            </a:r>
            <a:r>
              <a:rPr lang="en-US" altLang="ar-JO" sz="2400">
                <a:latin typeface="Times New Roman" panose="02020603050405020304" pitchFamily="18" charset="0"/>
                <a:cs typeface="Times New Roman" panose="02020603050405020304" pitchFamily="18" charset="0"/>
              </a:rPr>
              <a:t>- give dates and </a:t>
            </a:r>
            <a:r>
              <a:rPr lang="en-US" altLang="ar-JO" sz="2400">
                <a:solidFill>
                  <a:schemeClr val="accent1"/>
                </a:solidFill>
                <a:latin typeface="Times New Roman" panose="02020603050405020304" pitchFamily="18" charset="0"/>
                <a:cs typeface="Times New Roman" panose="02020603050405020304" pitchFamily="18" charset="0"/>
              </a:rPr>
              <a:t>places for return</a:t>
            </a:r>
            <a:r>
              <a:rPr lang="en-US" altLang="ar-JO" sz="2400">
                <a:solidFill>
                  <a:srgbClr val="006666"/>
                </a:solidFill>
                <a:latin typeface="Times New Roman" panose="02020603050405020304" pitchFamily="18" charset="0"/>
                <a:cs typeface="Times New Roman" panose="02020603050405020304" pitchFamily="18" charset="0"/>
              </a:rPr>
              <a:t>.</a:t>
            </a:r>
            <a:br>
              <a:rPr lang="en-US" altLang="ar-JO" sz="2400">
                <a:solidFill>
                  <a:srgbClr val="006666"/>
                </a:solidFill>
                <a:latin typeface="Times New Roman" panose="02020603050405020304" pitchFamily="18" charset="0"/>
                <a:cs typeface="Times New Roman" panose="02020603050405020304" pitchFamily="18" charset="0"/>
              </a:rPr>
            </a:br>
            <a:r>
              <a:rPr lang="en-US" altLang="ar-JO" sz="2400">
                <a:solidFill>
                  <a:srgbClr val="006666"/>
                </a:solidFill>
                <a:latin typeface="Times New Roman" panose="02020603050405020304" pitchFamily="18" charset="0"/>
                <a:cs typeface="Times New Roman" panose="02020603050405020304" pitchFamily="18" charset="0"/>
              </a:rPr>
              <a:t>  </a:t>
            </a:r>
            <a:r>
              <a:rPr lang="en-US" altLang="ar-JO" sz="2400">
                <a:solidFill>
                  <a:schemeClr val="bg1"/>
                </a:solidFill>
                <a:latin typeface="Times New Roman" panose="02020603050405020304" pitchFamily="18" charset="0"/>
                <a:cs typeface="Times New Roman" panose="02020603050405020304" pitchFamily="18" charset="0"/>
              </a:rPr>
              <a:t>-</a:t>
            </a:r>
            <a:r>
              <a:rPr lang="en-US" altLang="ar-JO" sz="2400">
                <a:solidFill>
                  <a:srgbClr val="006666"/>
                </a:solidFill>
                <a:latin typeface="Times New Roman" panose="02020603050405020304" pitchFamily="18" charset="0"/>
                <a:cs typeface="Times New Roman" panose="02020603050405020304" pitchFamily="18" charset="0"/>
              </a:rPr>
              <a:t> </a:t>
            </a:r>
            <a:r>
              <a:rPr lang="en-US" altLang="ar-JO" sz="2400">
                <a:solidFill>
                  <a:schemeClr val="accent1"/>
                </a:solidFill>
                <a:latin typeface="Times New Roman" panose="02020603050405020304" pitchFamily="18" charset="0"/>
                <a:cs typeface="Times New Roman" panose="02020603050405020304" pitchFamily="18" charset="0"/>
              </a:rPr>
              <a:t>thank them.</a:t>
            </a:r>
            <a:endParaRPr lang="en-US" altLang="ar-JO" sz="2400" b="1">
              <a:latin typeface="Times New Roman" panose="02020603050405020304" pitchFamily="18" charset="0"/>
              <a:cs typeface="Times New Roman" panose="02020603050405020304" pitchFamily="18" charset="0"/>
            </a:endParaRP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1026">
            <a:extLst>
              <a:ext uri="{FF2B5EF4-FFF2-40B4-BE49-F238E27FC236}">
                <a16:creationId xmlns:a16="http://schemas.microsoft.com/office/drawing/2014/main" id="{3B44A3F6-46C7-EDB0-E893-A2297E2E7DB9}"/>
              </a:ext>
            </a:extLst>
          </p:cNvPr>
          <p:cNvSpPr>
            <a:spLocks noGrp="1" noChangeArrowheads="1"/>
          </p:cNvSpPr>
          <p:nvPr>
            <p:ph type="title"/>
          </p:nvPr>
        </p:nvSpPr>
        <p:spPr>
          <a:xfrm>
            <a:off x="1524000" y="152400"/>
            <a:ext cx="9144000" cy="6705600"/>
          </a:xfrm>
        </p:spPr>
        <p:txBody>
          <a:bodyPr/>
          <a:lstStyle/>
          <a:p>
            <a:r>
              <a:rPr lang="en-US" altLang="ar-JO" sz="4000" b="1">
                <a:solidFill>
                  <a:schemeClr val="accent2"/>
                </a:solidFill>
                <a:latin typeface="Times New Roman" panose="02020603050405020304" pitchFamily="18" charset="0"/>
              </a:rPr>
              <a:t>      </a:t>
            </a:r>
            <a:r>
              <a:rPr lang="en-US" altLang="ar-JO" sz="3200" b="1">
                <a:solidFill>
                  <a:schemeClr val="accent2"/>
                </a:solidFill>
                <a:latin typeface="Times New Roman" panose="02020603050405020304" pitchFamily="18" charset="0"/>
              </a:rPr>
              <a:t>5- Establish reviews schedule:</a:t>
            </a:r>
            <a:r>
              <a:rPr lang="en-US" altLang="ar-JO" b="1">
                <a:solidFill>
                  <a:srgbClr val="FF3300"/>
                </a:solidFill>
                <a:latin typeface="Times New Roman" panose="02020603050405020304" pitchFamily="18" charset="0"/>
              </a:rPr>
              <a:t> </a:t>
            </a:r>
            <a:r>
              <a:rPr lang="en-US" altLang="ar-JO" sz="2800">
                <a:latin typeface="Times New Roman" panose="02020603050405020304" pitchFamily="18" charset="0"/>
              </a:rPr>
              <a:t>You have to give </a:t>
            </a:r>
            <a:br>
              <a:rPr lang="en-US" altLang="ar-JO" sz="2800">
                <a:latin typeface="Times New Roman" panose="02020603050405020304" pitchFamily="18" charset="0"/>
              </a:rPr>
            </a:br>
            <a:r>
              <a:rPr lang="en-US" altLang="ar-JO" sz="2800">
                <a:latin typeface="Times New Roman" panose="02020603050405020304" pitchFamily="18" charset="0"/>
              </a:rPr>
              <a:t>   your reviewers</a:t>
            </a:r>
            <a:r>
              <a:rPr lang="en-US" altLang="ar-JO" sz="2800">
                <a:solidFill>
                  <a:srgbClr val="006666"/>
                </a:solidFill>
                <a:latin typeface="Times New Roman" panose="02020603050405020304" pitchFamily="18" charset="0"/>
              </a:rPr>
              <a:t> </a:t>
            </a:r>
            <a:r>
              <a:rPr lang="en-US" altLang="ar-JO" sz="2800">
                <a:latin typeface="Times New Roman" panose="02020603050405020304" pitchFamily="18" charset="0"/>
              </a:rPr>
              <a:t>enough time to fit the reading into their </a:t>
            </a:r>
            <a:br>
              <a:rPr lang="en-US" altLang="ar-JO" sz="2800">
                <a:latin typeface="Times New Roman" panose="02020603050405020304" pitchFamily="18" charset="0"/>
              </a:rPr>
            </a:br>
            <a:r>
              <a:rPr lang="en-US" altLang="ar-JO" sz="2800">
                <a:latin typeface="Times New Roman" panose="02020603050405020304" pitchFamily="18" charset="0"/>
              </a:rPr>
              <a:t>   schedule of other projects and prepare their response. </a:t>
            </a:r>
            <a:br>
              <a:rPr lang="en-US" altLang="ar-JO" sz="2800">
                <a:latin typeface="Times New Roman" panose="02020603050405020304" pitchFamily="18" charset="0"/>
              </a:rPr>
            </a:br>
            <a:r>
              <a:rPr lang="en-US" altLang="ar-JO" sz="2800">
                <a:latin typeface="Times New Roman" panose="02020603050405020304" pitchFamily="18" charset="0"/>
              </a:rPr>
              <a:t> </a:t>
            </a:r>
            <a:r>
              <a:rPr lang="en-US" altLang="ar-JO" sz="2400">
                <a:latin typeface="Times New Roman" panose="02020603050405020304" pitchFamily="18" charset="0"/>
                <a:cs typeface="Times New Roman" panose="02020603050405020304" pitchFamily="18" charset="0"/>
              </a:rPr>
              <a:t>- Make sure you give your reviewers enough time to fit the reading into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their schedules.</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 Careful reviews take approximately 1 hour per 15-20 pages.</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 </a:t>
            </a:r>
            <a:r>
              <a:rPr lang="en-US" altLang="ar-JO" sz="2400">
                <a:solidFill>
                  <a:schemeClr val="accent2"/>
                </a:solidFill>
                <a:latin typeface="Times New Roman" panose="02020603050405020304" pitchFamily="18" charset="0"/>
                <a:cs typeface="Times New Roman" panose="02020603050405020304" pitchFamily="18" charset="0"/>
              </a:rPr>
              <a:t>Sequential Circulation</a:t>
            </a:r>
            <a:r>
              <a:rPr lang="en-US" altLang="ar-JO" sz="2400">
                <a:latin typeface="Times New Roman" panose="02020603050405020304" pitchFamily="18" charset="0"/>
                <a:cs typeface="Times New Roman" panose="02020603050405020304" pitchFamily="18" charset="0"/>
              </a:rPr>
              <a:t> involves making only one copy of the document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and then passes it to the next person to </a:t>
            </a:r>
            <a:r>
              <a:rPr lang="en-US" altLang="ar-JO" sz="2400" b="1">
                <a:latin typeface="Times New Roman" panose="02020603050405020304" pitchFamily="18" charset="0"/>
                <a:cs typeface="Times New Roman" panose="02020603050405020304" pitchFamily="18" charset="0"/>
              </a:rPr>
              <a:t>review</a:t>
            </a:r>
            <a:r>
              <a:rPr lang="en-US" altLang="ar-JO" sz="2400">
                <a:latin typeface="Times New Roman" panose="02020603050405020304" pitchFamily="18" charset="0"/>
                <a:cs typeface="Times New Roman" panose="02020603050405020304" pitchFamily="18" charset="0"/>
              </a:rPr>
              <a:t> it, main advantage is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minimal cost, disadvantages are </a:t>
            </a:r>
            <a:r>
              <a:rPr lang="en-US" altLang="ar-JO" sz="2400">
                <a:latin typeface="Times New Roman" panose="02020603050405020304" pitchFamily="18" charset="0"/>
              </a:rPr>
              <a:t>may start arguments,  problems, hard </a:t>
            </a:r>
            <a:br>
              <a:rPr lang="en-US" altLang="ar-JO" sz="2400">
                <a:latin typeface="Times New Roman" panose="02020603050405020304" pitchFamily="18" charset="0"/>
              </a:rPr>
            </a:br>
            <a:r>
              <a:rPr lang="en-US" altLang="ar-JO" sz="2400">
                <a:latin typeface="Times New Roman" panose="02020603050405020304" pitchFamily="18" charset="0"/>
              </a:rPr>
              <a:t>   to control, take extra time</a:t>
            </a:r>
            <a:r>
              <a:rPr lang="en-US" altLang="ar-JO" sz="2400">
                <a:latin typeface="Times New Roman" panose="02020603050405020304" pitchFamily="18" charset="0"/>
                <a:cs typeface="Times New Roman" panose="02020603050405020304" pitchFamily="18" charset="0"/>
              </a:rPr>
              <a:t>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 </a:t>
            </a:r>
            <a:r>
              <a:rPr lang="en-US" altLang="ar-JO" sz="2400">
                <a:solidFill>
                  <a:schemeClr val="accent2"/>
                </a:solidFill>
                <a:latin typeface="Times New Roman" panose="02020603050405020304" pitchFamily="18" charset="0"/>
                <a:cs typeface="Times New Roman" panose="02020603050405020304" pitchFamily="18" charset="0"/>
              </a:rPr>
              <a:t>Simultaneous Circulation</a:t>
            </a:r>
            <a:r>
              <a:rPr lang="en-US" altLang="ar-JO" sz="2400">
                <a:latin typeface="Times New Roman" panose="02020603050405020304" pitchFamily="18" charset="0"/>
                <a:cs typeface="Times New Roman" panose="02020603050405020304" pitchFamily="18" charset="0"/>
              </a:rPr>
              <a:t> involves making a copy for all of the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reviewers and receiving every ones </a:t>
            </a:r>
            <a:r>
              <a:rPr lang="en-US" altLang="ar-JO" sz="2400" b="1">
                <a:latin typeface="Times New Roman" panose="02020603050405020304" pitchFamily="18" charset="0"/>
                <a:cs typeface="Times New Roman" panose="02020603050405020304" pitchFamily="18" charset="0"/>
              </a:rPr>
              <a:t>review</a:t>
            </a:r>
            <a:r>
              <a:rPr lang="en-US" altLang="ar-JO" sz="2400">
                <a:latin typeface="Times New Roman" panose="02020603050405020304" pitchFamily="18" charset="0"/>
                <a:cs typeface="Times New Roman" panose="02020603050405020304" pitchFamily="18" charset="0"/>
              </a:rPr>
              <a:t> back. Main disadvantage is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its expensive to create all the documents but you can tailor to diverse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reviewers, advantages are </a:t>
            </a:r>
            <a:r>
              <a:rPr lang="en-US" altLang="ar-JO" sz="2400">
                <a:latin typeface="Times New Roman" panose="02020603050405020304" pitchFamily="18" charset="0"/>
              </a:rPr>
              <a:t>fast, easy to control, easy when online, each </a:t>
            </a:r>
            <a:br>
              <a:rPr lang="en-US" altLang="ar-JO" sz="2400">
                <a:latin typeface="Times New Roman" panose="02020603050405020304" pitchFamily="18" charset="0"/>
              </a:rPr>
            </a:br>
            <a:r>
              <a:rPr lang="en-US" altLang="ar-JO" sz="2400">
                <a:latin typeface="Times New Roman" panose="02020603050405020304" pitchFamily="18" charset="0"/>
              </a:rPr>
              <a:t>   person gets a fresh copy</a:t>
            </a:r>
            <a:r>
              <a:rPr lang="en-US" altLang="ar-JO" sz="2400">
                <a:latin typeface="Times New Roman" panose="02020603050405020304" pitchFamily="18" charset="0"/>
                <a:cs typeface="Times New Roman" panose="02020603050405020304" pitchFamily="18" charset="0"/>
              </a:rPr>
              <a:t> .</a:t>
            </a: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3588A455-0EB6-2626-BA58-14C4042E90C8}"/>
              </a:ext>
            </a:extLst>
          </p:cNvPr>
          <p:cNvSpPr>
            <a:spLocks noGrp="1" noChangeArrowheads="1"/>
          </p:cNvSpPr>
          <p:nvPr>
            <p:ph type="title"/>
          </p:nvPr>
        </p:nvSpPr>
        <p:spPr>
          <a:xfrm>
            <a:off x="1524000" y="152400"/>
            <a:ext cx="9144000" cy="6705600"/>
          </a:xfrm>
        </p:spPr>
        <p:txBody>
          <a:bodyPr/>
          <a:lstStyle/>
          <a:p>
            <a:r>
              <a:rPr lang="en-US" altLang="ar-JO" sz="3600" b="1">
                <a:solidFill>
                  <a:schemeClr val="accent2"/>
                </a:solidFill>
                <a:latin typeface="Times New Roman" panose="02020603050405020304" pitchFamily="18" charset="0"/>
                <a:cs typeface="Times New Roman" panose="02020603050405020304" pitchFamily="18" charset="0"/>
              </a:rPr>
              <a:t>    </a:t>
            </a:r>
            <a:r>
              <a:rPr lang="en-US" altLang="ar-JO" sz="3200" b="1">
                <a:solidFill>
                  <a:schemeClr val="accent2"/>
                </a:solidFill>
                <a:latin typeface="Times New Roman" panose="02020603050405020304" pitchFamily="18" charset="0"/>
                <a:cs typeface="Times New Roman" panose="02020603050405020304" pitchFamily="18" charset="0"/>
              </a:rPr>
              <a:t>6-</a:t>
            </a:r>
            <a:r>
              <a:rPr lang="en-US" altLang="ar-JO" sz="3200" b="1">
                <a:latin typeface="Times New Roman" panose="02020603050405020304" pitchFamily="18" charset="0"/>
                <a:cs typeface="Times New Roman" panose="02020603050405020304" pitchFamily="18" charset="0"/>
              </a:rPr>
              <a:t> </a:t>
            </a:r>
            <a:r>
              <a:rPr lang="en-US" altLang="ar-JO" sz="3200" b="1">
                <a:solidFill>
                  <a:schemeClr val="accent2"/>
                </a:solidFill>
                <a:latin typeface="Times New Roman" panose="02020603050405020304" pitchFamily="18" charset="0"/>
                <a:cs typeface="Times New Roman" panose="02020603050405020304" pitchFamily="18" charset="0"/>
              </a:rPr>
              <a:t>Prepare feedback for reviewers:</a:t>
            </a:r>
            <a:br>
              <a:rPr lang="en-US" altLang="ar-JO" sz="3200" b="1">
                <a:solidFill>
                  <a:schemeClr val="accent2"/>
                </a:solidFill>
                <a:latin typeface="Times New Roman" panose="02020603050405020304" pitchFamily="18" charset="0"/>
                <a:cs typeface="Times New Roman" panose="02020603050405020304" pitchFamily="18" charset="0"/>
              </a:rPr>
            </a:br>
            <a:br>
              <a:rPr lang="en-US" altLang="ar-JO" sz="3200" b="1">
                <a:solidFill>
                  <a:schemeClr val="accent2"/>
                </a:solidFill>
                <a:latin typeface="Times New Roman" panose="02020603050405020304" pitchFamily="18" charset="0"/>
                <a:cs typeface="Times New Roman" panose="02020603050405020304" pitchFamily="18" charset="0"/>
              </a:rPr>
            </a:br>
            <a:r>
              <a:rPr lang="en-US" altLang="ar-JO" sz="3200" b="1">
                <a:solidFill>
                  <a:schemeClr val="accent2"/>
                </a:solidFill>
                <a:latin typeface="Times New Roman" panose="02020603050405020304" pitchFamily="18" charset="0"/>
                <a:cs typeface="Times New Roman" panose="02020603050405020304" pitchFamily="18" charset="0"/>
              </a:rPr>
              <a:t>    </a:t>
            </a:r>
            <a:r>
              <a:rPr lang="en-US" altLang="ar-JO" sz="2800">
                <a:latin typeface="Times New Roman" panose="02020603050405020304" pitchFamily="18" charset="0"/>
                <a:cs typeface="Times New Roman" panose="02020603050405020304" pitchFamily="18" charset="0"/>
              </a:rPr>
              <a:t>People like to know what they do matters, write a note</a:t>
            </a:r>
            <a:br>
              <a:rPr lang="en-US" altLang="ar-JO" sz="2800">
                <a:latin typeface="Times New Roman" panose="02020603050405020304" pitchFamily="18" charset="0"/>
                <a:cs typeface="Times New Roman" panose="02020603050405020304" pitchFamily="18" charset="0"/>
              </a:rPr>
            </a:br>
            <a:r>
              <a:rPr lang="en-US" altLang="ar-JO" sz="2800">
                <a:latin typeface="Times New Roman" panose="02020603050405020304" pitchFamily="18" charset="0"/>
                <a:cs typeface="Times New Roman" panose="02020603050405020304" pitchFamily="18" charset="0"/>
              </a:rPr>
              <a:t>  telling them that you read and paid attention to the comments</a:t>
            </a:r>
            <a:br>
              <a:rPr lang="en-US" altLang="ar-JO" sz="2800">
                <a:latin typeface="Times New Roman" panose="02020603050405020304" pitchFamily="18" charset="0"/>
                <a:cs typeface="Times New Roman" panose="02020603050405020304" pitchFamily="18" charset="0"/>
              </a:rPr>
            </a:br>
            <a:r>
              <a:rPr lang="en-US" altLang="ar-JO" sz="2800">
                <a:latin typeface="Times New Roman" panose="02020603050405020304" pitchFamily="18" charset="0"/>
                <a:cs typeface="Times New Roman" panose="02020603050405020304" pitchFamily="18" charset="0"/>
              </a:rPr>
              <a:t>  they made.</a:t>
            </a:r>
            <a:br>
              <a:rPr lang="en-US" altLang="ar-JO"/>
            </a:br>
            <a:r>
              <a:rPr lang="en-US" altLang="ar-JO"/>
              <a:t> </a:t>
            </a:r>
            <a:r>
              <a:rPr lang="en-US" altLang="ar-JO" sz="2400">
                <a:latin typeface="Times New Roman" panose="02020603050405020304" pitchFamily="18" charset="0"/>
                <a:cs typeface="Times New Roman" panose="02020603050405020304" pitchFamily="18" charset="0"/>
              </a:rPr>
              <a:t>- Reviewers need to know that you have read their comments and paid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attention to them. Let each person know the effect of his or her work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on your project.</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 Use memos or thank-you letters for giving feedback to your reviewers</a:t>
            </a: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A86DF634-E93B-C65C-4730-4382A0AA5C51}"/>
              </a:ext>
            </a:extLst>
          </p:cNvPr>
          <p:cNvSpPr>
            <a:spLocks noGrp="1" noChangeArrowheads="1"/>
          </p:cNvSpPr>
          <p:nvPr>
            <p:ph type="title"/>
          </p:nvPr>
        </p:nvSpPr>
        <p:spPr>
          <a:xfrm>
            <a:off x="1524000" y="152400"/>
            <a:ext cx="9144000" cy="6705600"/>
          </a:xfrm>
        </p:spPr>
        <p:txBody>
          <a:bodyPr/>
          <a:lstStyle/>
          <a:p>
            <a:r>
              <a:rPr lang="en-US" altLang="ar-JO" sz="3600" b="1">
                <a:solidFill>
                  <a:schemeClr val="accent2"/>
                </a:solidFill>
                <a:latin typeface="Times New Roman" panose="02020603050405020304" pitchFamily="18" charset="0"/>
              </a:rPr>
              <a:t>    </a:t>
            </a:r>
            <a:r>
              <a:rPr lang="en-US" altLang="ar-JO" sz="3600" b="1" u="sng">
                <a:solidFill>
                  <a:schemeClr val="accent2"/>
                </a:solidFill>
                <a:latin typeface="Times New Roman" panose="02020603050405020304" pitchFamily="18" charset="0"/>
              </a:rPr>
              <a:t>See reviewers as partners</a:t>
            </a:r>
            <a:r>
              <a:rPr lang="en-US" altLang="ar-JO" sz="3600">
                <a:latin typeface="Times New Roman" panose="02020603050405020304" pitchFamily="18" charset="0"/>
              </a:rPr>
              <a:t>, </a:t>
            </a:r>
            <a:br>
              <a:rPr lang="en-US" altLang="ar-JO" sz="3600">
                <a:latin typeface="Times New Roman" panose="02020603050405020304" pitchFamily="18" charset="0"/>
              </a:rPr>
            </a:br>
            <a:r>
              <a:rPr lang="en-US" altLang="ar-JO" b="1"/>
              <a:t> </a:t>
            </a:r>
            <a:r>
              <a:rPr lang="en-US" altLang="ar-JO" sz="1800" b="1"/>
              <a:t>- </a:t>
            </a:r>
            <a:r>
              <a:rPr lang="en-US" altLang="ar-JO" sz="2400">
                <a:latin typeface="Times New Roman" panose="02020603050405020304" pitchFamily="18" charset="0"/>
                <a:cs typeface="Times New Roman" panose="02020603050405020304" pitchFamily="18" charset="0"/>
              </a:rPr>
              <a:t>Tell them the benefits of participation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 Make your reviewers understand that not only you benefit from them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reading your document, but they also benefit. Don't abuse the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privilege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 Don't overuse a good reviewer.</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 Show them revisions - Share your revisions. If you managed to get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good feedback from reviewers, let them know how you used it.</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Hold </a:t>
            </a:r>
            <a:r>
              <a:rPr lang="en-US" altLang="ar-JO" sz="2400" b="1">
                <a:latin typeface="Times New Roman" panose="02020603050405020304" pitchFamily="18" charset="0"/>
                <a:cs typeface="Times New Roman" panose="02020603050405020304" pitchFamily="18" charset="0"/>
              </a:rPr>
              <a:t>review</a:t>
            </a:r>
            <a:r>
              <a:rPr lang="en-US" altLang="ar-JO" sz="2400">
                <a:latin typeface="Times New Roman" panose="02020603050405020304" pitchFamily="18" charset="0"/>
                <a:cs typeface="Times New Roman" panose="02020603050405020304" pitchFamily="18" charset="0"/>
              </a:rPr>
              <a:t> meetings or walkthroughs - Have reviewers meet each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other. Keep contact over time - Keep a file of information about the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work they have done which will help you avoid overusing them.</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 Return the favor - Don't compensate them. It's good business practice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these courtesies in a meaningful way.</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 Thank them in print - When you have the opportunity, list the name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of those who reviewed for you.</a:t>
            </a: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A728452F-1EBE-255B-8AFC-90DEE8264658}"/>
              </a:ext>
            </a:extLst>
          </p:cNvPr>
          <p:cNvSpPr>
            <a:spLocks noGrp="1" noChangeArrowheads="1"/>
          </p:cNvSpPr>
          <p:nvPr>
            <p:ph type="title"/>
          </p:nvPr>
        </p:nvSpPr>
        <p:spPr>
          <a:xfrm>
            <a:off x="1524000" y="0"/>
            <a:ext cx="9144000" cy="6858000"/>
          </a:xfrm>
        </p:spPr>
        <p:txBody>
          <a:bodyPr/>
          <a:lstStyle/>
          <a:p>
            <a:r>
              <a:rPr lang="en-US" altLang="ar-JO" sz="3600" b="1">
                <a:solidFill>
                  <a:schemeClr val="accent2"/>
                </a:solidFill>
                <a:latin typeface="Times New Roman" panose="02020603050405020304" pitchFamily="18" charset="0"/>
              </a:rPr>
              <a:t>   </a:t>
            </a:r>
            <a:r>
              <a:rPr lang="en-US" altLang="ar-JO" sz="3600" b="1" u="sng">
                <a:solidFill>
                  <a:schemeClr val="accent2"/>
                </a:solidFill>
                <a:latin typeface="Times New Roman" panose="02020603050405020304" pitchFamily="18" charset="0"/>
              </a:rPr>
              <a:t>Handle conflict and changes diplomatically</a:t>
            </a:r>
            <a:r>
              <a:rPr lang="en-US" altLang="ar-JO" sz="3600" b="1">
                <a:latin typeface="Times New Roman" panose="02020603050405020304" pitchFamily="18" charset="0"/>
              </a:rPr>
              <a:t>,</a:t>
            </a:r>
            <a:r>
              <a:rPr lang="en-US" altLang="ar-JO" sz="4000" b="1">
                <a:latin typeface="Times New Roman" panose="02020603050405020304" pitchFamily="18" charset="0"/>
              </a:rPr>
              <a:t> </a:t>
            </a:r>
            <a:br>
              <a:rPr lang="en-US" altLang="ar-JO" sz="4000" b="1">
                <a:latin typeface="Times New Roman" panose="02020603050405020304" pitchFamily="18" charset="0"/>
              </a:rPr>
            </a:br>
            <a:r>
              <a:rPr lang="en-US" altLang="ar-JO" sz="4000" b="1">
                <a:latin typeface="Times New Roman" panose="02020603050405020304" pitchFamily="18" charset="0"/>
              </a:rPr>
              <a:t> </a:t>
            </a:r>
            <a:r>
              <a:rPr lang="en-US" altLang="ar-JO" sz="2400" b="1">
                <a:latin typeface="Times New Roman" panose="02020603050405020304" pitchFamily="18" charset="0"/>
                <a:cs typeface="Times New Roman" panose="02020603050405020304" pitchFamily="18" charset="0"/>
              </a:rPr>
              <a:t> - B</a:t>
            </a:r>
            <a:r>
              <a:rPr lang="en-US" altLang="ar-JO" sz="2400">
                <a:latin typeface="Times New Roman" panose="02020603050405020304" pitchFamily="18" charset="0"/>
                <a:cs typeface="Times New Roman" panose="02020603050405020304" pitchFamily="18" charset="0"/>
              </a:rPr>
              <a:t>e firm only when necessary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 Reinforce relationships when dealing with refer to the Relationships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rather than to the Person cultural conflict.</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  Acknowledge Cultural Differences and Give them Value Engineers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come from a "high context" culture where writers come from a "low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context" culture. Compromise between the two</a:t>
            </a:r>
            <a:br>
              <a:rPr lang="en-US" altLang="ar-JO" sz="2400">
                <a:latin typeface="Times New Roman" panose="02020603050405020304" pitchFamily="18" charset="0"/>
                <a:cs typeface="Times New Roman" panose="02020603050405020304" pitchFamily="18" charset="0"/>
              </a:rPr>
            </a:br>
            <a:r>
              <a:rPr lang="en-US" altLang="ar-JO" sz="2400" b="1">
                <a:latin typeface="Times New Roman" panose="02020603050405020304" pitchFamily="18" charset="0"/>
                <a:cs typeface="Times New Roman" panose="02020603050405020304" pitchFamily="18" charset="0"/>
              </a:rPr>
              <a:t>  -  </a:t>
            </a:r>
            <a:r>
              <a:rPr lang="en-US" altLang="ar-JO" sz="2400">
                <a:latin typeface="Times New Roman" panose="02020603050405020304" pitchFamily="18" charset="0"/>
                <a:cs typeface="Times New Roman" panose="02020603050405020304" pitchFamily="18" charset="0"/>
              </a:rPr>
              <a:t>Keep discussion focus on documents, avoid going over reviewers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head, do not talk about reviewers to other reviewers</a:t>
            </a:r>
            <a:r>
              <a:rPr lang="en-US" altLang="ar-JO" sz="2400">
                <a:solidFill>
                  <a:srgbClr val="00CC00"/>
                </a:solidFill>
                <a:latin typeface="Times New Roman" panose="02020603050405020304" pitchFamily="18" charset="0"/>
                <a:cs typeface="Times New Roman" panose="02020603050405020304" pitchFamily="18" charset="0"/>
              </a:rPr>
              <a:t>. </a:t>
            </a:r>
            <a:br>
              <a:rPr lang="en-US" altLang="ar-JO" sz="2400">
                <a:solidFill>
                  <a:srgbClr val="00CC00"/>
                </a:solidFill>
                <a:latin typeface="Times New Roman" panose="02020603050405020304" pitchFamily="18" charset="0"/>
                <a:cs typeface="Times New Roman" panose="02020603050405020304" pitchFamily="18" charset="0"/>
              </a:rPr>
            </a:br>
            <a:r>
              <a:rPr lang="en-US" altLang="ar-JO" sz="2400">
                <a:solidFill>
                  <a:srgbClr val="00CC00"/>
                </a:solidFill>
                <a:latin typeface="Times New Roman" panose="02020603050405020304" pitchFamily="18" charset="0"/>
                <a:cs typeface="Times New Roman" panose="02020603050405020304" pitchFamily="18" charset="0"/>
              </a:rPr>
              <a:t> </a:t>
            </a:r>
            <a:r>
              <a:rPr lang="en-US" altLang="ar-JO" sz="2400">
                <a:solidFill>
                  <a:schemeClr val="bg1"/>
                </a:solidFill>
                <a:latin typeface="Times New Roman" panose="02020603050405020304" pitchFamily="18" charset="0"/>
                <a:cs typeface="Times New Roman" panose="02020603050405020304" pitchFamily="18" charset="0"/>
              </a:rPr>
              <a:t>-</a:t>
            </a:r>
            <a:r>
              <a:rPr lang="en-US" altLang="ar-JO" sz="2400">
                <a:solidFill>
                  <a:srgbClr val="00CC00"/>
                </a:solidFill>
                <a:latin typeface="Times New Roman" panose="02020603050405020304" pitchFamily="18" charset="0"/>
                <a:cs typeface="Times New Roman" panose="02020603050405020304" pitchFamily="18" charset="0"/>
              </a:rPr>
              <a:t>  </a:t>
            </a:r>
            <a:r>
              <a:rPr lang="en-US" altLang="ar-JO" sz="2400">
                <a:solidFill>
                  <a:schemeClr val="bg1"/>
                </a:solidFill>
                <a:latin typeface="Times New Roman" panose="02020603050405020304" pitchFamily="18" charset="0"/>
                <a:cs typeface="Times New Roman" panose="02020603050405020304" pitchFamily="18" charset="0"/>
              </a:rPr>
              <a:t>Whenever you</a:t>
            </a:r>
            <a:r>
              <a:rPr lang="en-US" altLang="ar-JO" sz="2400">
                <a:latin typeface="Times New Roman" panose="02020603050405020304" pitchFamily="18" charset="0"/>
                <a:cs typeface="Times New Roman" panose="02020603050405020304" pitchFamily="18" charset="0"/>
              </a:rPr>
              <a:t> encounter</a:t>
            </a:r>
            <a:r>
              <a:rPr lang="en-US" altLang="ar-JO" sz="2400">
                <a:solidFill>
                  <a:srgbClr val="006666"/>
                </a:solidFill>
                <a:latin typeface="Times New Roman" panose="02020603050405020304" pitchFamily="18" charset="0"/>
                <a:cs typeface="Times New Roman" panose="02020603050405020304" pitchFamily="18" charset="0"/>
              </a:rPr>
              <a:t> </a:t>
            </a:r>
            <a:r>
              <a:rPr lang="en-US" altLang="ar-JO" sz="2400">
                <a:solidFill>
                  <a:schemeClr val="accent1"/>
                </a:solidFill>
                <a:latin typeface="Times New Roman" panose="02020603050405020304" pitchFamily="18" charset="0"/>
                <a:cs typeface="Times New Roman" panose="02020603050405020304" pitchFamily="18" charset="0"/>
              </a:rPr>
              <a:t>conflicting</a:t>
            </a:r>
            <a:r>
              <a:rPr lang="en-US" altLang="ar-JO" sz="2400">
                <a:solidFill>
                  <a:srgbClr val="006666"/>
                </a:solidFill>
                <a:latin typeface="Times New Roman" panose="02020603050405020304" pitchFamily="18" charset="0"/>
                <a:cs typeface="Times New Roman" panose="02020603050405020304" pitchFamily="18" charset="0"/>
              </a:rPr>
              <a:t> </a:t>
            </a:r>
            <a:r>
              <a:rPr lang="en-US" altLang="ar-JO" sz="2400">
                <a:latin typeface="Times New Roman" panose="02020603050405020304" pitchFamily="18" charset="0"/>
                <a:cs typeface="Times New Roman" panose="02020603050405020304" pitchFamily="18" charset="0"/>
              </a:rPr>
              <a:t>views among other reviewers</a:t>
            </a:r>
            <a:r>
              <a:rPr lang="en-US" altLang="ar-JO" sz="2400">
                <a:solidFill>
                  <a:schemeClr val="accent2"/>
                </a:solidFill>
                <a:latin typeface="Times New Roman" panose="02020603050405020304" pitchFamily="18" charset="0"/>
                <a:cs typeface="Times New Roman" panose="02020603050405020304" pitchFamily="18" charset="0"/>
              </a:rPr>
              <a:t>,</a:t>
            </a:r>
            <a:r>
              <a:rPr lang="en-US" altLang="ar-JO" sz="2400">
                <a:solidFill>
                  <a:schemeClr val="bg1"/>
                </a:solidFill>
                <a:latin typeface="Times New Roman" panose="02020603050405020304" pitchFamily="18" charset="0"/>
                <a:cs typeface="Times New Roman" panose="02020603050405020304" pitchFamily="18" charset="0"/>
              </a:rPr>
              <a:t> </a:t>
            </a:r>
            <a:br>
              <a:rPr lang="en-US" altLang="ar-JO" sz="2400">
                <a:solidFill>
                  <a:schemeClr val="bg1"/>
                </a:solidFill>
                <a:latin typeface="Times New Roman" panose="02020603050405020304" pitchFamily="18" charset="0"/>
                <a:cs typeface="Times New Roman" panose="02020603050405020304" pitchFamily="18" charset="0"/>
              </a:rPr>
            </a:br>
            <a:r>
              <a:rPr lang="en-US" altLang="ar-JO" sz="2400">
                <a:solidFill>
                  <a:schemeClr val="bg1"/>
                </a:solidFill>
                <a:latin typeface="Times New Roman" panose="02020603050405020304" pitchFamily="18" charset="0"/>
                <a:cs typeface="Times New Roman" panose="02020603050405020304" pitchFamily="18" charset="0"/>
              </a:rPr>
              <a:t>     </a:t>
            </a:r>
            <a:r>
              <a:rPr lang="en-US" altLang="ar-JO" sz="2400">
                <a:latin typeface="Times New Roman" panose="02020603050405020304" pitchFamily="18" charset="0"/>
                <a:cs typeface="Times New Roman" panose="02020603050405020304" pitchFamily="18" charset="0"/>
              </a:rPr>
              <a:t>you need to know in</a:t>
            </a:r>
            <a:r>
              <a:rPr lang="en-US" altLang="ar-JO" sz="2400">
                <a:solidFill>
                  <a:srgbClr val="CC00FF"/>
                </a:solidFill>
                <a:latin typeface="Times New Roman" panose="02020603050405020304" pitchFamily="18" charset="0"/>
                <a:cs typeface="Times New Roman" panose="02020603050405020304" pitchFamily="18" charset="0"/>
              </a:rPr>
              <a:t> </a:t>
            </a:r>
            <a:r>
              <a:rPr lang="en-US" altLang="ar-JO" sz="2400">
                <a:solidFill>
                  <a:schemeClr val="accent1"/>
                </a:solidFill>
                <a:latin typeface="Times New Roman" panose="02020603050405020304" pitchFamily="18" charset="0"/>
                <a:cs typeface="Times New Roman" panose="02020603050405020304" pitchFamily="18" charset="0"/>
              </a:rPr>
              <a:t>detail,</a:t>
            </a:r>
            <a:r>
              <a:rPr lang="en-US" altLang="ar-JO" sz="2400">
                <a:solidFill>
                  <a:schemeClr val="bg1"/>
                </a:solidFill>
                <a:latin typeface="Times New Roman" panose="02020603050405020304" pitchFamily="18" charset="0"/>
                <a:cs typeface="Times New Roman" panose="02020603050405020304" pitchFamily="18" charset="0"/>
              </a:rPr>
              <a:t> </a:t>
            </a:r>
            <a:r>
              <a:rPr lang="en-US" altLang="ar-JO" sz="2400">
                <a:latin typeface="Times New Roman" panose="02020603050405020304" pitchFamily="18" charset="0"/>
                <a:cs typeface="Times New Roman" panose="02020603050405020304" pitchFamily="18" charset="0"/>
              </a:rPr>
              <a:t>the</a:t>
            </a:r>
            <a:r>
              <a:rPr lang="en-US" altLang="ar-JO" sz="2400">
                <a:solidFill>
                  <a:srgbClr val="006666"/>
                </a:solidFill>
                <a:latin typeface="Times New Roman" panose="02020603050405020304" pitchFamily="18" charset="0"/>
                <a:cs typeface="Times New Roman" panose="02020603050405020304" pitchFamily="18" charset="0"/>
              </a:rPr>
              <a:t> substance </a:t>
            </a:r>
            <a:r>
              <a:rPr lang="en-US" altLang="ar-JO" sz="2400">
                <a:latin typeface="Times New Roman" panose="02020603050405020304" pitchFamily="18" charset="0"/>
                <a:cs typeface="Times New Roman" panose="02020603050405020304" pitchFamily="18" charset="0"/>
              </a:rPr>
              <a:t>of the conflict</a:t>
            </a:r>
            <a:r>
              <a:rPr lang="en-US" altLang="ar-JO" sz="2400">
                <a:solidFill>
                  <a:schemeClr val="bg1"/>
                </a:solidFill>
                <a:latin typeface="Times New Roman" panose="02020603050405020304" pitchFamily="18" charset="0"/>
                <a:cs typeface="Times New Roman" panose="02020603050405020304" pitchFamily="18" charset="0"/>
              </a:rPr>
              <a:t>. Schedule </a:t>
            </a:r>
            <a:br>
              <a:rPr lang="en-US" altLang="ar-JO" sz="2400">
                <a:solidFill>
                  <a:schemeClr val="bg1"/>
                </a:solidFill>
                <a:latin typeface="Times New Roman" panose="02020603050405020304" pitchFamily="18" charset="0"/>
                <a:cs typeface="Times New Roman" panose="02020603050405020304" pitchFamily="18" charset="0"/>
              </a:rPr>
            </a:br>
            <a:r>
              <a:rPr lang="en-US" altLang="ar-JO" sz="2400">
                <a:solidFill>
                  <a:schemeClr val="bg1"/>
                </a:solidFill>
                <a:latin typeface="Times New Roman" panose="02020603050405020304" pitchFamily="18" charset="0"/>
                <a:cs typeface="Times New Roman" panose="02020603050405020304" pitchFamily="18" charset="0"/>
              </a:rPr>
              <a:t>     </a:t>
            </a:r>
            <a:r>
              <a:rPr lang="en-US" altLang="ar-JO" sz="2400">
                <a:solidFill>
                  <a:schemeClr val="accent1"/>
                </a:solidFill>
                <a:latin typeface="Times New Roman" panose="02020603050405020304" pitchFamily="18" charset="0"/>
                <a:cs typeface="Times New Roman" panose="02020603050405020304" pitchFamily="18" charset="0"/>
              </a:rPr>
              <a:t>one on one </a:t>
            </a:r>
            <a:r>
              <a:rPr lang="en-US" altLang="ar-JO" sz="2400">
                <a:latin typeface="Times New Roman" panose="02020603050405020304" pitchFamily="18" charset="0"/>
                <a:cs typeface="Times New Roman" panose="02020603050405020304" pitchFamily="18" charset="0"/>
              </a:rPr>
              <a:t>meeting</a:t>
            </a:r>
            <a:r>
              <a:rPr lang="en-US" altLang="ar-JO" sz="2400">
                <a:solidFill>
                  <a:schemeClr val="bg1"/>
                </a:solidFill>
                <a:latin typeface="Times New Roman" panose="02020603050405020304" pitchFamily="18" charset="0"/>
                <a:cs typeface="Times New Roman" panose="02020603050405020304" pitchFamily="18" charset="0"/>
              </a:rPr>
              <a:t> with the parties and provide a </a:t>
            </a:r>
            <a:r>
              <a:rPr lang="en-US" altLang="ar-JO" sz="2400">
                <a:solidFill>
                  <a:schemeClr val="accent1"/>
                </a:solidFill>
                <a:latin typeface="Times New Roman" panose="02020603050405020304" pitchFamily="18" charset="0"/>
                <a:cs typeface="Times New Roman" panose="02020603050405020304" pitchFamily="18" charset="0"/>
              </a:rPr>
              <a:t>clearer explanation</a:t>
            </a:r>
            <a:r>
              <a:rPr lang="en-US" altLang="ar-JO" sz="2400">
                <a:solidFill>
                  <a:schemeClr val="bg1"/>
                </a:solidFill>
                <a:latin typeface="Times New Roman" panose="02020603050405020304" pitchFamily="18" charset="0"/>
                <a:cs typeface="Times New Roman" panose="02020603050405020304" pitchFamily="18" charset="0"/>
              </a:rPr>
              <a:t> </a:t>
            </a:r>
            <a:br>
              <a:rPr lang="en-US" altLang="ar-JO" sz="2400">
                <a:solidFill>
                  <a:schemeClr val="bg1"/>
                </a:solidFill>
                <a:latin typeface="Times New Roman" panose="02020603050405020304" pitchFamily="18" charset="0"/>
                <a:cs typeface="Times New Roman" panose="02020603050405020304" pitchFamily="18" charset="0"/>
              </a:rPr>
            </a:br>
            <a:r>
              <a:rPr lang="en-US" altLang="ar-JO" sz="2400">
                <a:solidFill>
                  <a:schemeClr val="bg1"/>
                </a:solidFill>
                <a:latin typeface="Times New Roman" panose="02020603050405020304" pitchFamily="18" charset="0"/>
                <a:cs typeface="Times New Roman" panose="02020603050405020304" pitchFamily="18" charset="0"/>
              </a:rPr>
              <a:t>     to the issue, </a:t>
            </a:r>
            <a:r>
              <a:rPr lang="en-US" altLang="ar-JO" sz="2400">
                <a:latin typeface="Times New Roman" panose="02020603050405020304" pitchFamily="18" charset="0"/>
                <a:cs typeface="Times New Roman" panose="02020603050405020304" pitchFamily="18" charset="0"/>
              </a:rPr>
              <a:t>because often misunderstanding is the cause of the</a:t>
            </a:r>
            <a:r>
              <a:rPr lang="en-US" altLang="ar-JO" sz="2400">
                <a:solidFill>
                  <a:schemeClr val="bg1"/>
                </a:solidFill>
                <a:latin typeface="Times New Roman" panose="02020603050405020304" pitchFamily="18" charset="0"/>
                <a:cs typeface="Times New Roman" panose="02020603050405020304" pitchFamily="18" charset="0"/>
              </a:rPr>
              <a:t> </a:t>
            </a:r>
            <a:br>
              <a:rPr lang="en-US" altLang="ar-JO" sz="2400">
                <a:solidFill>
                  <a:schemeClr val="bg1"/>
                </a:solidFill>
                <a:latin typeface="Times New Roman" panose="02020603050405020304" pitchFamily="18" charset="0"/>
                <a:cs typeface="Times New Roman" panose="02020603050405020304" pitchFamily="18" charset="0"/>
              </a:rPr>
            </a:br>
            <a:r>
              <a:rPr lang="en-US" altLang="ar-JO" sz="2400">
                <a:solidFill>
                  <a:schemeClr val="bg1"/>
                </a:solidFill>
                <a:latin typeface="Times New Roman" panose="02020603050405020304" pitchFamily="18" charset="0"/>
                <a:cs typeface="Times New Roman" panose="02020603050405020304" pitchFamily="18" charset="0"/>
              </a:rPr>
              <a:t>     conflict.</a:t>
            </a:r>
            <a:endParaRPr lang="en-US" altLang="ar-JO" sz="2400">
              <a:solidFill>
                <a:schemeClr val="accent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E3B08C71-EDA9-443D-285E-1A68E4A4F700}"/>
              </a:ext>
            </a:extLst>
          </p:cNvPr>
          <p:cNvSpPr>
            <a:spLocks noGrp="1" noChangeArrowheads="1"/>
          </p:cNvSpPr>
          <p:nvPr>
            <p:ph type="title"/>
          </p:nvPr>
        </p:nvSpPr>
        <p:spPr>
          <a:xfrm>
            <a:off x="1524000" y="152400"/>
            <a:ext cx="9144000" cy="6705600"/>
          </a:xfrm>
        </p:spPr>
        <p:txBody>
          <a:bodyPr/>
          <a:lstStyle/>
          <a:p>
            <a:r>
              <a:rPr lang="en-US" altLang="ar-JO" sz="4000" b="1">
                <a:solidFill>
                  <a:schemeClr val="accent2"/>
                </a:solidFill>
                <a:latin typeface="Times New Roman" panose="02020603050405020304" pitchFamily="18" charset="0"/>
              </a:rPr>
              <a:t>    The purpose of reviews</a:t>
            </a:r>
            <a:r>
              <a:rPr lang="en-US" altLang="ar-JO" sz="4000" b="1">
                <a:latin typeface="Times New Roman" panose="02020603050405020304" pitchFamily="18" charset="0"/>
              </a:rPr>
              <a:t>:</a:t>
            </a:r>
            <a:br>
              <a:rPr lang="en-US" altLang="ar-JO" sz="4000" b="1">
                <a:latin typeface="Times New Roman" panose="02020603050405020304" pitchFamily="18" charset="0"/>
              </a:rPr>
            </a:br>
            <a:r>
              <a:rPr lang="en-US" altLang="ar-JO" sz="4000" b="1">
                <a:latin typeface="Times New Roman" panose="02020603050405020304" pitchFamily="18" charset="0"/>
              </a:rPr>
              <a:t> </a:t>
            </a:r>
            <a:r>
              <a:rPr lang="en-US" altLang="ar-JO" sz="2800" b="1">
                <a:latin typeface="Times New Roman" panose="02020603050405020304" pitchFamily="18" charset="0"/>
                <a:cs typeface="Times New Roman" panose="02020603050405020304" pitchFamily="18" charset="0"/>
              </a:rPr>
              <a:t>- </a:t>
            </a:r>
            <a:r>
              <a:rPr lang="en-US" altLang="ar-JO" sz="2800">
                <a:latin typeface="Times New Roman" panose="02020603050405020304" pitchFamily="18" charset="0"/>
                <a:cs typeface="Times New Roman" panose="02020603050405020304" pitchFamily="18" charset="0"/>
              </a:rPr>
              <a:t>Communication function: help communicate with people       </a:t>
            </a:r>
            <a:br>
              <a:rPr lang="en-US" altLang="ar-JO" sz="2800">
                <a:latin typeface="Times New Roman" panose="02020603050405020304" pitchFamily="18" charset="0"/>
                <a:cs typeface="Times New Roman" panose="02020603050405020304" pitchFamily="18" charset="0"/>
              </a:rPr>
            </a:br>
            <a:r>
              <a:rPr lang="en-US" altLang="ar-JO" sz="2800">
                <a:latin typeface="Times New Roman" panose="02020603050405020304" pitchFamily="18" charset="0"/>
                <a:cs typeface="Times New Roman" panose="02020603050405020304" pitchFamily="18" charset="0"/>
              </a:rPr>
              <a:t>    associated with your project</a:t>
            </a:r>
            <a:br>
              <a:rPr lang="en-US" altLang="ar-JO" sz="2800">
                <a:latin typeface="Times New Roman" panose="02020603050405020304" pitchFamily="18" charset="0"/>
                <a:cs typeface="Times New Roman" panose="02020603050405020304" pitchFamily="18" charset="0"/>
              </a:rPr>
            </a:br>
            <a:r>
              <a:rPr lang="en-US" altLang="ar-JO" sz="2800">
                <a:latin typeface="Times New Roman" panose="02020603050405020304" pitchFamily="18" charset="0"/>
                <a:cs typeface="Times New Roman" panose="02020603050405020304" pitchFamily="18" charset="0"/>
              </a:rPr>
              <a:t> - Management function: help you manage your project</a:t>
            </a:r>
            <a:br>
              <a:rPr lang="en-US" altLang="ar-JO" sz="2800">
                <a:latin typeface="Times New Roman" panose="02020603050405020304" pitchFamily="18" charset="0"/>
                <a:cs typeface="Times New Roman" panose="02020603050405020304" pitchFamily="18" charset="0"/>
              </a:rPr>
            </a:br>
            <a:r>
              <a:rPr lang="en-US" altLang="ar-JO" sz="2800">
                <a:latin typeface="Times New Roman" panose="02020603050405020304" pitchFamily="18" charset="0"/>
                <a:cs typeface="Times New Roman" panose="02020603050405020304" pitchFamily="18" charset="0"/>
              </a:rPr>
              <a:t> - Quality assurance function: help you maintain the quality of </a:t>
            </a:r>
            <a:br>
              <a:rPr lang="en-US" altLang="ar-JO" sz="2800">
                <a:latin typeface="Times New Roman" panose="02020603050405020304" pitchFamily="18" charset="0"/>
                <a:cs typeface="Times New Roman" panose="02020603050405020304" pitchFamily="18" charset="0"/>
              </a:rPr>
            </a:br>
            <a:r>
              <a:rPr lang="en-US" altLang="ar-JO" sz="2800">
                <a:latin typeface="Times New Roman" panose="02020603050405020304" pitchFamily="18" charset="0"/>
                <a:cs typeface="Times New Roman" panose="02020603050405020304" pitchFamily="18" charset="0"/>
              </a:rPr>
              <a:t>    your product.</a:t>
            </a:r>
            <a:endParaRPr lang="en-US" altLang="ar-JO" sz="4000">
              <a:latin typeface="Times New Roman" panose="02020603050405020304" pitchFamily="18" charset="0"/>
            </a:endParaRP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A2AE644E-DE82-87E0-6C30-713C38AB971F}"/>
              </a:ext>
            </a:extLst>
          </p:cNvPr>
          <p:cNvSpPr>
            <a:spLocks noGrp="1" noChangeArrowheads="1"/>
          </p:cNvSpPr>
          <p:nvPr>
            <p:ph type="title"/>
          </p:nvPr>
        </p:nvSpPr>
        <p:spPr>
          <a:xfrm>
            <a:off x="1524000" y="152400"/>
            <a:ext cx="9144000" cy="6705600"/>
          </a:xfrm>
        </p:spPr>
        <p:txBody>
          <a:bodyPr/>
          <a:lstStyle/>
          <a:p>
            <a:r>
              <a:rPr lang="en-US" altLang="ar-JO" sz="4000" b="1">
                <a:solidFill>
                  <a:schemeClr val="accent2"/>
                </a:solidFill>
                <a:latin typeface="Times New Roman" panose="02020603050405020304" pitchFamily="18" charset="0"/>
                <a:cs typeface="Times New Roman" panose="02020603050405020304" pitchFamily="18" charset="0"/>
              </a:rPr>
              <a:t>    </a:t>
            </a:r>
            <a:r>
              <a:rPr lang="en-US" altLang="ar-JO" sz="3200" b="1" u="sng">
                <a:solidFill>
                  <a:schemeClr val="accent2"/>
                </a:solidFill>
                <a:latin typeface="Times New Roman" panose="02020603050405020304" pitchFamily="18" charset="0"/>
                <a:cs typeface="Times New Roman" panose="02020603050405020304" pitchFamily="18" charset="0"/>
              </a:rPr>
              <a:t>Review throughout the documentation process</a:t>
            </a:r>
            <a:r>
              <a:rPr lang="en-US" altLang="ar-JO" sz="3200" b="1">
                <a:solidFill>
                  <a:srgbClr val="3333CC"/>
                </a:solidFill>
                <a:latin typeface="Times New Roman" panose="02020603050405020304" pitchFamily="18" charset="0"/>
                <a:cs typeface="Times New Roman" panose="02020603050405020304" pitchFamily="18" charset="0"/>
              </a:rPr>
              <a:t>:</a:t>
            </a:r>
            <a:r>
              <a:rPr lang="en-US" altLang="ar-JO" b="1">
                <a:latin typeface="Times New Roman" panose="02020603050405020304" pitchFamily="18" charset="0"/>
                <a:cs typeface="Times New Roman" panose="02020603050405020304" pitchFamily="18" charset="0"/>
              </a:rPr>
              <a:t>    </a:t>
            </a:r>
            <a:br>
              <a:rPr lang="en-US" altLang="ar-JO" b="1">
                <a:latin typeface="Times New Roman" panose="02020603050405020304" pitchFamily="18" charset="0"/>
                <a:cs typeface="Times New Roman" panose="02020603050405020304" pitchFamily="18" charset="0"/>
              </a:rPr>
            </a:br>
            <a:r>
              <a:rPr lang="en-US" altLang="ar-JO" b="1">
                <a:latin typeface="Times New Roman" panose="02020603050405020304" pitchFamily="18" charset="0"/>
                <a:cs typeface="Times New Roman" panose="02020603050405020304" pitchFamily="18" charset="0"/>
              </a:rPr>
              <a:t>  </a:t>
            </a:r>
            <a:r>
              <a:rPr lang="en-US" altLang="ar-JO" sz="2800">
                <a:latin typeface="Times New Roman" panose="02020603050405020304" pitchFamily="18" charset="0"/>
                <a:cs typeface="Times New Roman" panose="02020603050405020304" pitchFamily="18" charset="0"/>
              </a:rPr>
              <a:t>The </a:t>
            </a:r>
            <a:r>
              <a:rPr lang="en-US" altLang="ar-JO" sz="2800">
                <a:solidFill>
                  <a:srgbClr val="D60093"/>
                </a:solidFill>
                <a:latin typeface="Times New Roman" panose="02020603050405020304" pitchFamily="18" charset="0"/>
                <a:cs typeface="Times New Roman" panose="02020603050405020304" pitchFamily="18" charset="0"/>
              </a:rPr>
              <a:t>earlier</a:t>
            </a:r>
            <a:r>
              <a:rPr lang="en-US" altLang="ar-JO" sz="2800">
                <a:latin typeface="Times New Roman" panose="02020603050405020304" pitchFamily="18" charset="0"/>
                <a:cs typeface="Times New Roman" panose="02020603050405020304" pitchFamily="18" charset="0"/>
              </a:rPr>
              <a:t> the stage of the process review the </a:t>
            </a:r>
            <a:r>
              <a:rPr lang="en-US" altLang="ar-JO" sz="2800">
                <a:solidFill>
                  <a:srgbClr val="D60093"/>
                </a:solidFill>
                <a:latin typeface="Times New Roman" panose="02020603050405020304" pitchFamily="18" charset="0"/>
                <a:cs typeface="Times New Roman" panose="02020603050405020304" pitchFamily="18" charset="0"/>
              </a:rPr>
              <a:t>more </a:t>
            </a:r>
            <a:br>
              <a:rPr lang="en-US" altLang="ar-JO" sz="2800">
                <a:solidFill>
                  <a:srgbClr val="D60093"/>
                </a:solidFill>
                <a:latin typeface="Times New Roman" panose="02020603050405020304" pitchFamily="18" charset="0"/>
                <a:cs typeface="Times New Roman" panose="02020603050405020304" pitchFamily="18" charset="0"/>
              </a:rPr>
            </a:br>
            <a:r>
              <a:rPr lang="en-US" altLang="ar-JO" sz="2800">
                <a:solidFill>
                  <a:srgbClr val="D60093"/>
                </a:solidFill>
                <a:latin typeface="Times New Roman" panose="02020603050405020304" pitchFamily="18" charset="0"/>
                <a:cs typeface="Times New Roman" panose="02020603050405020304" pitchFamily="18" charset="0"/>
              </a:rPr>
              <a:t>   explanation</a:t>
            </a:r>
            <a:r>
              <a:rPr lang="en-US" altLang="ar-JO" sz="2800">
                <a:latin typeface="Times New Roman" panose="02020603050405020304" pitchFamily="18" charset="0"/>
                <a:cs typeface="Times New Roman" panose="02020603050405020304" pitchFamily="18" charset="0"/>
              </a:rPr>
              <a:t> we will  have to provide about the background </a:t>
            </a:r>
            <a:br>
              <a:rPr lang="en-US" altLang="ar-JO" sz="2800">
                <a:latin typeface="Times New Roman" panose="02020603050405020304" pitchFamily="18" charset="0"/>
                <a:cs typeface="Times New Roman" panose="02020603050405020304" pitchFamily="18" charset="0"/>
              </a:rPr>
            </a:br>
            <a:r>
              <a:rPr lang="en-US" altLang="ar-JO" sz="2800">
                <a:latin typeface="Times New Roman" panose="02020603050405020304" pitchFamily="18" charset="0"/>
                <a:cs typeface="Times New Roman" panose="02020603050405020304" pitchFamily="18" charset="0"/>
              </a:rPr>
              <a:t>   of the project, </a:t>
            </a:r>
            <a:r>
              <a:rPr lang="en-US" altLang="ar-JO" sz="2800" i="1">
                <a:latin typeface="Times New Roman" panose="02020603050405020304" pitchFamily="18" charset="0"/>
                <a:cs typeface="Times New Roman" panose="02020603050405020304" pitchFamily="18" charset="0"/>
              </a:rPr>
              <a:t>do not wait until the alpha draft to get  </a:t>
            </a:r>
            <a:br>
              <a:rPr lang="en-US" altLang="ar-JO" sz="2800" i="1">
                <a:latin typeface="Times New Roman" panose="02020603050405020304" pitchFamily="18" charset="0"/>
                <a:cs typeface="Times New Roman" panose="02020603050405020304" pitchFamily="18" charset="0"/>
              </a:rPr>
            </a:br>
            <a:r>
              <a:rPr lang="en-US" altLang="ar-JO" sz="2800" i="1">
                <a:latin typeface="Times New Roman" panose="02020603050405020304" pitchFamily="18" charset="0"/>
                <a:cs typeface="Times New Roman" panose="02020603050405020304" pitchFamily="18" charset="0"/>
              </a:rPr>
              <a:t>   reviews:</a:t>
            </a:r>
            <a:r>
              <a:rPr lang="en-US" altLang="ar-JO" sz="2800" i="1">
                <a:solidFill>
                  <a:srgbClr val="FF3300"/>
                </a:solidFill>
                <a:latin typeface="Times New Roman" panose="02020603050405020304" pitchFamily="18" charset="0"/>
                <a:cs typeface="Times New Roman" panose="02020603050405020304" pitchFamily="18" charset="0"/>
              </a:rPr>
              <a:t> </a:t>
            </a:r>
            <a:br>
              <a:rPr lang="en-US" altLang="ar-JO" sz="2800" i="1">
                <a:solidFill>
                  <a:srgbClr val="FF3300"/>
                </a:solidFill>
                <a:latin typeface="Times New Roman" panose="02020603050405020304" pitchFamily="18" charset="0"/>
                <a:cs typeface="Times New Roman" panose="02020603050405020304" pitchFamily="18" charset="0"/>
              </a:rPr>
            </a:br>
            <a:br>
              <a:rPr lang="en-US" altLang="ar-JO" sz="2800" i="1">
                <a:solidFill>
                  <a:srgbClr val="FF3300"/>
                </a:solidFill>
                <a:latin typeface="Times New Roman" panose="02020603050405020304" pitchFamily="18" charset="0"/>
                <a:cs typeface="Times New Roman" panose="02020603050405020304" pitchFamily="18" charset="0"/>
              </a:rPr>
            </a:br>
            <a:r>
              <a:rPr lang="en-US" altLang="ar-JO" sz="2800" i="1">
                <a:solidFill>
                  <a:srgbClr val="FF3300"/>
                </a:solidFill>
                <a:latin typeface="Times New Roman" panose="02020603050405020304" pitchFamily="18" charset="0"/>
                <a:cs typeface="Times New Roman" panose="02020603050405020304" pitchFamily="18" charset="0"/>
              </a:rPr>
              <a:t>  </a:t>
            </a:r>
            <a:r>
              <a:rPr lang="en-US" altLang="ar-JO" sz="2800" i="1">
                <a:latin typeface="Times New Roman" panose="02020603050405020304" pitchFamily="18" charset="0"/>
                <a:cs typeface="Times New Roman" panose="02020603050405020304" pitchFamily="18" charset="0"/>
              </a:rPr>
              <a:t>- </a:t>
            </a:r>
            <a:r>
              <a:rPr lang="en-US" altLang="ar-JO" sz="2800">
                <a:solidFill>
                  <a:schemeClr val="accent1"/>
                </a:solidFill>
                <a:latin typeface="Times New Roman" panose="02020603050405020304" pitchFamily="18" charset="0"/>
                <a:cs typeface="Times New Roman" panose="02020603050405020304" pitchFamily="18" charset="0"/>
              </a:rPr>
              <a:t>planning </a:t>
            </a:r>
            <a:r>
              <a:rPr lang="en-US" altLang="ar-JO" sz="2800">
                <a:latin typeface="Times New Roman" panose="02020603050405020304" pitchFamily="18" charset="0"/>
                <a:cs typeface="Times New Roman" panose="02020603050405020304" pitchFamily="18" charset="0"/>
              </a:rPr>
              <a:t>and design review.</a:t>
            </a:r>
            <a:br>
              <a:rPr lang="en-US" altLang="ar-JO" sz="2800" i="1">
                <a:solidFill>
                  <a:srgbClr val="FF3300"/>
                </a:solidFill>
                <a:latin typeface="Times New Roman" panose="02020603050405020304" pitchFamily="18" charset="0"/>
                <a:cs typeface="Times New Roman" panose="02020603050405020304" pitchFamily="18" charset="0"/>
              </a:rPr>
            </a:br>
            <a:r>
              <a:rPr lang="en-US" altLang="ar-JO" sz="2800" i="1">
                <a:solidFill>
                  <a:srgbClr val="FF3300"/>
                </a:solidFill>
                <a:latin typeface="Times New Roman" panose="02020603050405020304" pitchFamily="18" charset="0"/>
                <a:cs typeface="Times New Roman" panose="02020603050405020304" pitchFamily="18" charset="0"/>
              </a:rPr>
              <a:t>  </a:t>
            </a:r>
            <a:r>
              <a:rPr lang="en-US" altLang="ar-JO" sz="2800" i="1">
                <a:latin typeface="Times New Roman" panose="02020603050405020304" pitchFamily="18" charset="0"/>
                <a:cs typeface="Times New Roman" panose="02020603050405020304" pitchFamily="18" charset="0"/>
              </a:rPr>
              <a:t>- </a:t>
            </a:r>
            <a:r>
              <a:rPr lang="en-US" altLang="ar-JO" sz="2800">
                <a:solidFill>
                  <a:schemeClr val="accent1"/>
                </a:solidFill>
                <a:latin typeface="Times New Roman" panose="02020603050405020304" pitchFamily="18" charset="0"/>
                <a:cs typeface="Times New Roman" panose="02020603050405020304" pitchFamily="18" charset="0"/>
              </a:rPr>
              <a:t>user analysis</a:t>
            </a:r>
            <a:r>
              <a:rPr lang="en-US" altLang="ar-JO" sz="2800">
                <a:latin typeface="Times New Roman" panose="02020603050405020304" pitchFamily="18" charset="0"/>
                <a:cs typeface="Times New Roman" panose="02020603050405020304" pitchFamily="18" charset="0"/>
              </a:rPr>
              <a:t> review.</a:t>
            </a:r>
            <a:br>
              <a:rPr lang="en-US" altLang="ar-JO" sz="2800">
                <a:latin typeface="Times New Roman" panose="02020603050405020304" pitchFamily="18" charset="0"/>
                <a:cs typeface="Times New Roman" panose="02020603050405020304" pitchFamily="18" charset="0"/>
              </a:rPr>
            </a:br>
            <a:r>
              <a:rPr lang="en-US" altLang="ar-JO" sz="2800">
                <a:latin typeface="Times New Roman" panose="02020603050405020304" pitchFamily="18" charset="0"/>
                <a:cs typeface="Times New Roman" panose="02020603050405020304" pitchFamily="18" charset="0"/>
              </a:rPr>
              <a:t>  - </a:t>
            </a:r>
            <a:r>
              <a:rPr lang="en-US" altLang="ar-JO" sz="2800">
                <a:solidFill>
                  <a:schemeClr val="accent1"/>
                </a:solidFill>
                <a:latin typeface="Times New Roman" panose="02020603050405020304" pitchFamily="18" charset="0"/>
                <a:cs typeface="Times New Roman" panose="02020603050405020304" pitchFamily="18" charset="0"/>
              </a:rPr>
              <a:t>task list</a:t>
            </a:r>
            <a:r>
              <a:rPr lang="en-US" altLang="ar-JO" sz="2800">
                <a:latin typeface="Times New Roman" panose="02020603050405020304" pitchFamily="18" charset="0"/>
                <a:cs typeface="Times New Roman" panose="02020603050405020304" pitchFamily="18" charset="0"/>
              </a:rPr>
              <a:t> walkthrough. </a:t>
            </a:r>
            <a:br>
              <a:rPr lang="en-US" altLang="ar-JO" sz="2800">
                <a:latin typeface="Times New Roman" panose="02020603050405020304" pitchFamily="18" charset="0"/>
                <a:cs typeface="Times New Roman" panose="02020603050405020304" pitchFamily="18" charset="0"/>
              </a:rPr>
            </a:br>
            <a:r>
              <a:rPr lang="en-US" altLang="ar-JO" sz="2800">
                <a:latin typeface="Times New Roman" panose="02020603050405020304" pitchFamily="18" charset="0"/>
                <a:cs typeface="Times New Roman" panose="02020603050405020304" pitchFamily="18" charset="0"/>
              </a:rPr>
              <a:t>  - </a:t>
            </a:r>
            <a:r>
              <a:rPr lang="en-US" altLang="ar-JO" sz="2800">
                <a:solidFill>
                  <a:schemeClr val="accent1"/>
                </a:solidFill>
                <a:latin typeface="Times New Roman" panose="02020603050405020304" pitchFamily="18" charset="0"/>
                <a:cs typeface="Times New Roman" panose="02020603050405020304" pitchFamily="18" charset="0"/>
              </a:rPr>
              <a:t>development and writing</a:t>
            </a:r>
            <a:r>
              <a:rPr lang="en-US" altLang="ar-JO" sz="2800">
                <a:latin typeface="Times New Roman" panose="02020603050405020304" pitchFamily="18" charset="0"/>
                <a:cs typeface="Times New Roman" panose="02020603050405020304" pitchFamily="18" charset="0"/>
              </a:rPr>
              <a:t> review.</a:t>
            </a:r>
            <a:br>
              <a:rPr lang="en-US" altLang="ar-JO" sz="2800">
                <a:latin typeface="Times New Roman" panose="02020603050405020304" pitchFamily="18" charset="0"/>
                <a:cs typeface="Times New Roman" panose="02020603050405020304" pitchFamily="18" charset="0"/>
              </a:rPr>
            </a:br>
            <a:r>
              <a:rPr lang="en-US" altLang="ar-JO" sz="2800">
                <a:latin typeface="Times New Roman" panose="02020603050405020304" pitchFamily="18" charset="0"/>
                <a:cs typeface="Times New Roman" panose="02020603050405020304" pitchFamily="18" charset="0"/>
              </a:rPr>
              <a:t>  - </a:t>
            </a:r>
            <a:r>
              <a:rPr lang="en-US" altLang="ar-JO" sz="2800">
                <a:solidFill>
                  <a:schemeClr val="accent1"/>
                </a:solidFill>
                <a:latin typeface="Times New Roman" panose="02020603050405020304" pitchFamily="18" charset="0"/>
                <a:cs typeface="Times New Roman" panose="02020603050405020304" pitchFamily="18" charset="0"/>
              </a:rPr>
              <a:t>draft</a:t>
            </a:r>
            <a:r>
              <a:rPr lang="en-US" altLang="ar-JO" sz="2800">
                <a:latin typeface="Times New Roman" panose="02020603050405020304" pitchFamily="18" charset="0"/>
                <a:cs typeface="Times New Roman" panose="02020603050405020304" pitchFamily="18" charset="0"/>
              </a:rPr>
              <a:t> review.</a:t>
            </a:r>
            <a:endParaRPr lang="en-US" altLang="ar-JO" sz="4000">
              <a:latin typeface="Times New Roman" panose="02020603050405020304" pitchFamily="18" charset="0"/>
              <a:cs typeface="Times New Roman" panose="02020603050405020304" pitchFamily="18" charset="0"/>
            </a:endParaRP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A235422E-A5EC-C728-4468-B6051D304968}"/>
              </a:ext>
            </a:extLst>
          </p:cNvPr>
          <p:cNvSpPr>
            <a:spLocks noGrp="1" noChangeArrowheads="1"/>
          </p:cNvSpPr>
          <p:nvPr>
            <p:ph type="title"/>
          </p:nvPr>
        </p:nvSpPr>
        <p:spPr>
          <a:xfrm>
            <a:off x="1524000" y="0"/>
            <a:ext cx="9144000" cy="6858000"/>
          </a:xfrm>
        </p:spPr>
        <p:txBody>
          <a:bodyPr/>
          <a:lstStyle/>
          <a:p>
            <a:r>
              <a:rPr lang="en-US" altLang="ar-JO" sz="4000" b="1">
                <a:solidFill>
                  <a:schemeClr val="accent2"/>
                </a:solidFill>
                <a:latin typeface="Times New Roman" panose="02020603050405020304" pitchFamily="18" charset="0"/>
                <a:cs typeface="Times New Roman" panose="02020603050405020304" pitchFamily="18" charset="0"/>
              </a:rPr>
              <a:t>    </a:t>
            </a:r>
            <a:r>
              <a:rPr lang="en-US" altLang="ar-JO" sz="4000" b="1" u="sng">
                <a:solidFill>
                  <a:schemeClr val="accent2"/>
                </a:solidFill>
                <a:latin typeface="Times New Roman" panose="02020603050405020304" pitchFamily="18" charset="0"/>
                <a:cs typeface="Times New Roman" panose="02020603050405020304" pitchFamily="18" charset="0"/>
              </a:rPr>
              <a:t>Do a </a:t>
            </a:r>
            <a:r>
              <a:rPr lang="en-US" altLang="ar-JO" sz="4000" b="1" u="sng">
                <a:solidFill>
                  <a:schemeClr val="accent1"/>
                </a:solidFill>
                <a:latin typeface="Times New Roman" panose="02020603050405020304" pitchFamily="18" charset="0"/>
                <a:cs typeface="Times New Roman" panose="02020603050405020304" pitchFamily="18" charset="0"/>
              </a:rPr>
              <a:t>user</a:t>
            </a:r>
            <a:r>
              <a:rPr lang="en-US" altLang="ar-JO" sz="4000" b="1" u="sng">
                <a:solidFill>
                  <a:schemeClr val="accent2"/>
                </a:solidFill>
                <a:latin typeface="Times New Roman" panose="02020603050405020304" pitchFamily="18" charset="0"/>
                <a:cs typeface="Times New Roman" panose="02020603050405020304" pitchFamily="18" charset="0"/>
              </a:rPr>
              <a:t> walkthrough</a:t>
            </a:r>
            <a:r>
              <a:rPr lang="en-US" altLang="ar-JO" sz="4000" b="1">
                <a:solidFill>
                  <a:schemeClr val="accent2"/>
                </a:solidFill>
                <a:latin typeface="Times New Roman" panose="02020603050405020304" pitchFamily="18" charset="0"/>
                <a:cs typeface="Times New Roman" panose="02020603050405020304" pitchFamily="18" charset="0"/>
              </a:rPr>
              <a:t>:</a:t>
            </a:r>
            <a:r>
              <a:rPr lang="en-US" altLang="ar-JO" sz="4800" b="1">
                <a:solidFill>
                  <a:schemeClr val="accent2"/>
                </a:solidFill>
                <a:latin typeface="Times New Roman" panose="02020603050405020304" pitchFamily="18" charset="0"/>
                <a:cs typeface="Times New Roman" panose="02020603050405020304" pitchFamily="18" charset="0"/>
              </a:rPr>
              <a:t> </a:t>
            </a:r>
            <a:br>
              <a:rPr lang="en-US" altLang="ar-JO" sz="4800" b="1">
                <a:solidFill>
                  <a:schemeClr val="accent2"/>
                </a:solidFill>
                <a:latin typeface="Times New Roman" panose="02020603050405020304" pitchFamily="18" charset="0"/>
                <a:cs typeface="Times New Roman" panose="02020603050405020304" pitchFamily="18" charset="0"/>
              </a:rPr>
            </a:br>
            <a:r>
              <a:rPr lang="en-US" altLang="ar-JO" sz="4800" b="1">
                <a:solidFill>
                  <a:schemeClr val="accent2"/>
                </a:solidFill>
                <a:latin typeface="Times New Roman" panose="02020603050405020304" pitchFamily="18" charset="0"/>
                <a:cs typeface="Times New Roman" panose="02020603050405020304" pitchFamily="18" charset="0"/>
              </a:rPr>
              <a:t>  </a:t>
            </a:r>
            <a:r>
              <a:rPr lang="en-US" altLang="ar-JO" sz="2800">
                <a:latin typeface="Times New Roman" panose="02020603050405020304" pitchFamily="18" charset="0"/>
                <a:cs typeface="Times New Roman" panose="02020603050405020304" pitchFamily="18" charset="0"/>
              </a:rPr>
              <a:t>This is where you present the document form end to end    </a:t>
            </a:r>
            <a:br>
              <a:rPr lang="en-US" altLang="ar-JO" sz="2800">
                <a:latin typeface="Times New Roman" panose="02020603050405020304" pitchFamily="18" charset="0"/>
                <a:cs typeface="Times New Roman" panose="02020603050405020304" pitchFamily="18" charset="0"/>
              </a:rPr>
            </a:br>
            <a:r>
              <a:rPr lang="en-US" altLang="ar-JO" sz="2800">
                <a:latin typeface="Times New Roman" panose="02020603050405020304" pitchFamily="18" charset="0"/>
                <a:cs typeface="Times New Roman" panose="02020603050405020304" pitchFamily="18" charset="0"/>
              </a:rPr>
              <a:t>   and focus on the key issues of usability.</a:t>
            </a:r>
            <a:br>
              <a:rPr lang="en-US" altLang="ar-JO" sz="2800">
                <a:latin typeface="Times New Roman" panose="02020603050405020304" pitchFamily="18" charset="0"/>
                <a:cs typeface="Times New Roman" panose="02020603050405020304" pitchFamily="18" charset="0"/>
              </a:rPr>
            </a:br>
            <a:r>
              <a:rPr lang="en-US" altLang="ar-JO" sz="2800">
                <a:latin typeface="Times New Roman" panose="02020603050405020304" pitchFamily="18" charset="0"/>
                <a:cs typeface="Times New Roman" panose="02020603050405020304" pitchFamily="18" charset="0"/>
              </a:rPr>
              <a:t>  The </a:t>
            </a:r>
            <a:r>
              <a:rPr lang="en-US" altLang="ar-JO" sz="2800">
                <a:solidFill>
                  <a:srgbClr val="9900CC"/>
                </a:solidFill>
                <a:latin typeface="Times New Roman" panose="02020603050405020304" pitchFamily="18" charset="0"/>
                <a:cs typeface="Times New Roman" panose="02020603050405020304" pitchFamily="18" charset="0"/>
              </a:rPr>
              <a:t>technical reviews</a:t>
            </a:r>
            <a:r>
              <a:rPr lang="en-US" altLang="ar-JO" sz="2800">
                <a:latin typeface="Times New Roman" panose="02020603050405020304" pitchFamily="18" charset="0"/>
                <a:cs typeface="Times New Roman" panose="02020603050405020304" pitchFamily="18" charset="0"/>
              </a:rPr>
              <a:t> will focus on the </a:t>
            </a:r>
            <a:r>
              <a:rPr lang="en-US" altLang="ar-JO" sz="2800">
                <a:solidFill>
                  <a:srgbClr val="006666"/>
                </a:solidFill>
                <a:latin typeface="Times New Roman" panose="02020603050405020304" pitchFamily="18" charset="0"/>
                <a:cs typeface="Times New Roman" panose="02020603050405020304" pitchFamily="18" charset="0"/>
              </a:rPr>
              <a:t>accuracy</a:t>
            </a:r>
            <a:r>
              <a:rPr lang="en-US" altLang="ar-JO" sz="2800">
                <a:latin typeface="Times New Roman" panose="02020603050405020304" pitchFamily="18" charset="0"/>
                <a:cs typeface="Times New Roman" panose="02020603050405020304" pitchFamily="18" charset="0"/>
              </a:rPr>
              <a:t> and  </a:t>
            </a:r>
            <a:br>
              <a:rPr lang="en-US" altLang="ar-JO" sz="2800">
                <a:latin typeface="Times New Roman" panose="02020603050405020304" pitchFamily="18" charset="0"/>
                <a:cs typeface="Times New Roman" panose="02020603050405020304" pitchFamily="18" charset="0"/>
              </a:rPr>
            </a:br>
            <a:r>
              <a:rPr lang="en-US" altLang="ar-JO" sz="2800">
                <a:latin typeface="Times New Roman" panose="02020603050405020304" pitchFamily="18" charset="0"/>
                <a:cs typeface="Times New Roman" panose="02020603050405020304" pitchFamily="18" charset="0"/>
              </a:rPr>
              <a:t>   conformance with the company policies. The </a:t>
            </a:r>
            <a:r>
              <a:rPr lang="en-US" altLang="ar-JO" sz="2800">
                <a:solidFill>
                  <a:srgbClr val="9900CC"/>
                </a:solidFill>
                <a:latin typeface="Times New Roman" panose="02020603050405020304" pitchFamily="18" charset="0"/>
                <a:cs typeface="Times New Roman" panose="02020603050405020304" pitchFamily="18" charset="0"/>
              </a:rPr>
              <a:t>user review</a:t>
            </a:r>
            <a:r>
              <a:rPr lang="en-US" altLang="ar-JO" sz="2800">
                <a:latin typeface="Times New Roman" panose="02020603050405020304" pitchFamily="18" charset="0"/>
                <a:cs typeface="Times New Roman" panose="02020603050405020304" pitchFamily="18" charset="0"/>
              </a:rPr>
              <a:t> </a:t>
            </a:r>
            <a:br>
              <a:rPr lang="en-US" altLang="ar-JO" sz="2800">
                <a:latin typeface="Times New Roman" panose="02020603050405020304" pitchFamily="18" charset="0"/>
                <a:cs typeface="Times New Roman" panose="02020603050405020304" pitchFamily="18" charset="0"/>
              </a:rPr>
            </a:br>
            <a:r>
              <a:rPr lang="en-US" altLang="ar-JO" sz="2800">
                <a:latin typeface="Times New Roman" panose="02020603050405020304" pitchFamily="18" charset="0"/>
                <a:cs typeface="Times New Roman" panose="02020603050405020304" pitchFamily="18" charset="0"/>
              </a:rPr>
              <a:t>   will contribute in helping you meet the </a:t>
            </a:r>
            <a:r>
              <a:rPr lang="en-US" altLang="ar-JO" sz="2800">
                <a:solidFill>
                  <a:srgbClr val="006666"/>
                </a:solidFill>
                <a:latin typeface="Times New Roman" panose="02020603050405020304" pitchFamily="18" charset="0"/>
                <a:cs typeface="Times New Roman" panose="02020603050405020304" pitchFamily="18" charset="0"/>
              </a:rPr>
              <a:t>task needs</a:t>
            </a:r>
            <a:r>
              <a:rPr lang="en-US" altLang="ar-JO" sz="2800">
                <a:latin typeface="Times New Roman" panose="02020603050405020304" pitchFamily="18" charset="0"/>
                <a:cs typeface="Times New Roman" panose="02020603050405020304" pitchFamily="18" charset="0"/>
              </a:rPr>
              <a:t> of </a:t>
            </a:r>
            <a:br>
              <a:rPr lang="en-US" altLang="ar-JO" sz="2800">
                <a:latin typeface="Times New Roman" panose="02020603050405020304" pitchFamily="18" charset="0"/>
                <a:cs typeface="Times New Roman" panose="02020603050405020304" pitchFamily="18" charset="0"/>
              </a:rPr>
            </a:br>
            <a:r>
              <a:rPr lang="en-US" altLang="ar-JO" sz="2800">
                <a:latin typeface="Times New Roman" panose="02020603050405020304" pitchFamily="18" charset="0"/>
                <a:cs typeface="Times New Roman" panose="02020603050405020304" pitchFamily="18" charset="0"/>
              </a:rPr>
              <a:t>    employee:</a:t>
            </a:r>
            <a:br>
              <a:rPr lang="en-US" altLang="ar-JO" sz="2800">
                <a:latin typeface="Times New Roman" panose="02020603050405020304" pitchFamily="18" charset="0"/>
                <a:cs typeface="Times New Roman" panose="02020603050405020304" pitchFamily="18" charset="0"/>
              </a:rPr>
            </a:br>
            <a:r>
              <a:rPr lang="en-US" altLang="ar-JO" sz="3200">
                <a:latin typeface="Times New Roman" panose="02020603050405020304" pitchFamily="18" charset="0"/>
                <a:cs typeface="Times New Roman" panose="02020603050405020304" pitchFamily="18" charset="0"/>
              </a:rPr>
              <a:t>  </a:t>
            </a:r>
            <a:r>
              <a:rPr lang="en-US" altLang="ar-JO" sz="2400">
                <a:latin typeface="Times New Roman" panose="02020603050405020304" pitchFamily="18" charset="0"/>
                <a:cs typeface="Times New Roman" panose="02020603050405020304" pitchFamily="18" charset="0"/>
              </a:rPr>
              <a:t>- Does the document </a:t>
            </a:r>
            <a:r>
              <a:rPr lang="en-US" altLang="ar-JO" sz="2400">
                <a:solidFill>
                  <a:schemeClr val="accent1"/>
                </a:solidFill>
                <a:latin typeface="Times New Roman" panose="02020603050405020304" pitchFamily="18" charset="0"/>
                <a:cs typeface="Times New Roman" panose="02020603050405020304" pitchFamily="18" charset="0"/>
              </a:rPr>
              <a:t>reflect</a:t>
            </a:r>
            <a:r>
              <a:rPr lang="en-US" altLang="ar-JO" sz="2400">
                <a:latin typeface="Times New Roman" panose="02020603050405020304" pitchFamily="18" charset="0"/>
                <a:cs typeface="Times New Roman" panose="02020603050405020304" pitchFamily="18" charset="0"/>
              </a:rPr>
              <a:t> the workplace task and goals?</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 Does the document </a:t>
            </a:r>
            <a:r>
              <a:rPr lang="en-US" altLang="ar-JO" sz="2400">
                <a:solidFill>
                  <a:schemeClr val="accent1"/>
                </a:solidFill>
                <a:latin typeface="Times New Roman" panose="02020603050405020304" pitchFamily="18" charset="0"/>
                <a:cs typeface="Times New Roman" panose="02020603050405020304" pitchFamily="18" charset="0"/>
              </a:rPr>
              <a:t>support your info</a:t>
            </a:r>
            <a:r>
              <a:rPr lang="en-US" altLang="ar-JO" sz="2400">
                <a:latin typeface="Times New Roman" panose="02020603050405020304" pitchFamily="18" charset="0"/>
                <a:cs typeface="Times New Roman" panose="02020603050405020304" pitchFamily="18" charset="0"/>
              </a:rPr>
              <a:t> processing? –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 Does any task has been </a:t>
            </a:r>
            <a:r>
              <a:rPr lang="en-US" altLang="ar-JO" sz="2400">
                <a:solidFill>
                  <a:schemeClr val="accent1"/>
                </a:solidFill>
                <a:latin typeface="Times New Roman" panose="02020603050405020304" pitchFamily="18" charset="0"/>
                <a:cs typeface="Times New Roman" panose="02020603050405020304" pitchFamily="18" charset="0"/>
              </a:rPr>
              <a:t>omitted</a:t>
            </a:r>
            <a:r>
              <a:rPr lang="en-US" altLang="ar-JO" sz="2400">
                <a:latin typeface="Times New Roman" panose="02020603050405020304" pitchFamily="18" charset="0"/>
                <a:cs typeface="Times New Roman" panose="02020603050405020304" pitchFamily="18" charset="0"/>
              </a:rPr>
              <a:t>?</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 Does the </a:t>
            </a:r>
            <a:r>
              <a:rPr lang="en-US" altLang="ar-JO" sz="2400">
                <a:solidFill>
                  <a:schemeClr val="accent1"/>
                </a:solidFill>
                <a:latin typeface="Times New Roman" panose="02020603050405020304" pitchFamily="18" charset="0"/>
                <a:cs typeface="Times New Roman" panose="02020603050405020304" pitchFamily="18" charset="0"/>
              </a:rPr>
              <a:t>tone </a:t>
            </a:r>
            <a:r>
              <a:rPr lang="en-US" altLang="ar-JO" sz="2400">
                <a:latin typeface="Times New Roman" panose="02020603050405020304" pitchFamily="18" charset="0"/>
                <a:cs typeface="Times New Roman" panose="02020603050405020304" pitchFamily="18" charset="0"/>
              </a:rPr>
              <a:t>of the document suit your reading preference?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 What </a:t>
            </a:r>
            <a:r>
              <a:rPr lang="en-US" altLang="ar-JO" sz="2400">
                <a:solidFill>
                  <a:schemeClr val="accent1"/>
                </a:solidFill>
                <a:latin typeface="Times New Roman" panose="02020603050405020304" pitchFamily="18" charset="0"/>
                <a:cs typeface="Times New Roman" panose="02020603050405020304" pitchFamily="18" charset="0"/>
              </a:rPr>
              <a:t>order</a:t>
            </a:r>
            <a:r>
              <a:rPr lang="en-US" altLang="ar-JO" sz="2400">
                <a:latin typeface="Times New Roman" panose="02020603050405020304" pitchFamily="18" charset="0"/>
                <a:cs typeface="Times New Roman" panose="02020603050405020304" pitchFamily="18" charset="0"/>
              </a:rPr>
              <a:t> you think you will use the document?</a:t>
            </a:r>
            <a:endParaRPr lang="en-US" altLang="ar-JO" sz="2400" b="1">
              <a:latin typeface="Times New Roman" panose="02020603050405020304" pitchFamily="18" charset="0"/>
              <a:cs typeface="Times New Roman" panose="02020603050405020304" pitchFamily="18" charset="0"/>
            </a:endParaRP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DB7FB5CD-5A29-0EAC-EE1E-8D2F22CE437F}"/>
              </a:ext>
            </a:extLst>
          </p:cNvPr>
          <p:cNvSpPr>
            <a:spLocks noGrp="1" noChangeArrowheads="1"/>
          </p:cNvSpPr>
          <p:nvPr>
            <p:ph type="title"/>
          </p:nvPr>
        </p:nvSpPr>
        <p:spPr>
          <a:xfrm>
            <a:off x="1524000" y="152400"/>
            <a:ext cx="9144000" cy="6705600"/>
          </a:xfrm>
        </p:spPr>
        <p:txBody>
          <a:bodyPr/>
          <a:lstStyle/>
          <a:p>
            <a:r>
              <a:rPr lang="en-US" altLang="ar-JO" sz="3600" b="1">
                <a:solidFill>
                  <a:schemeClr val="accent2"/>
                </a:solidFill>
                <a:latin typeface="Times New Roman" panose="02020603050405020304" pitchFamily="18" charset="0"/>
              </a:rPr>
              <a:t>    How to set up a user Walkthroughs</a:t>
            </a:r>
            <a:r>
              <a:rPr lang="en-US" altLang="ar-JO" sz="3600" b="1">
                <a:latin typeface="Times New Roman" panose="02020603050405020304" pitchFamily="18" charset="0"/>
              </a:rPr>
              <a:t>:</a:t>
            </a:r>
            <a:br>
              <a:rPr lang="en-US" altLang="ar-JO" b="1">
                <a:latin typeface="Times New Roman" panose="02020603050405020304" pitchFamily="18" charset="0"/>
              </a:rPr>
            </a:br>
            <a:r>
              <a:rPr lang="en-US" altLang="ar-JO" b="1">
                <a:latin typeface="Times New Roman" panose="02020603050405020304" pitchFamily="18" charset="0"/>
              </a:rPr>
              <a:t>  </a:t>
            </a:r>
            <a:r>
              <a:rPr lang="en-US" altLang="ar-JO" sz="3600">
                <a:latin typeface="Times New Roman" panose="02020603050405020304" pitchFamily="18" charset="0"/>
              </a:rPr>
              <a:t> </a:t>
            </a:r>
            <a:br>
              <a:rPr lang="en-US" altLang="ar-JO" sz="3600">
                <a:latin typeface="Times New Roman" panose="02020603050405020304" pitchFamily="18" charset="0"/>
              </a:rPr>
            </a:br>
            <a:r>
              <a:rPr lang="en-US" altLang="ar-JO" sz="3200">
                <a:latin typeface="Times New Roman" panose="02020603050405020304" pitchFamily="18" charset="0"/>
                <a:cs typeface="Times New Roman" panose="02020603050405020304" pitchFamily="18" charset="0"/>
              </a:rPr>
              <a:t>1) Decide on the issues you want to examine.</a:t>
            </a:r>
            <a:br>
              <a:rPr lang="en-US" altLang="ar-JO" sz="3200">
                <a:latin typeface="Times New Roman" panose="02020603050405020304" pitchFamily="18" charset="0"/>
                <a:cs typeface="Times New Roman" panose="02020603050405020304" pitchFamily="18" charset="0"/>
              </a:rPr>
            </a:br>
            <a:r>
              <a:rPr lang="en-US" altLang="ar-JO" sz="3200">
                <a:latin typeface="Times New Roman" panose="02020603050405020304" pitchFamily="18" charset="0"/>
                <a:cs typeface="Times New Roman" panose="02020603050405020304" pitchFamily="18" charset="0"/>
              </a:rPr>
              <a:t>2) Choose the attendees.</a:t>
            </a:r>
            <a:br>
              <a:rPr lang="en-US" altLang="ar-JO" sz="3200">
                <a:latin typeface="Times New Roman" panose="02020603050405020304" pitchFamily="18" charset="0"/>
                <a:cs typeface="Times New Roman" panose="02020603050405020304" pitchFamily="18" charset="0"/>
              </a:rPr>
            </a:br>
            <a:r>
              <a:rPr lang="en-US" altLang="ar-JO" sz="3200">
                <a:latin typeface="Times New Roman" panose="02020603050405020304" pitchFamily="18" charset="0"/>
                <a:cs typeface="Times New Roman" panose="02020603050405020304" pitchFamily="18" charset="0"/>
              </a:rPr>
              <a:t>3) Prepare a meeting agenda.</a:t>
            </a:r>
            <a:br>
              <a:rPr lang="en-US" altLang="ar-JO" sz="3200">
                <a:latin typeface="Times New Roman" panose="02020603050405020304" pitchFamily="18" charset="0"/>
                <a:cs typeface="Times New Roman" panose="02020603050405020304" pitchFamily="18" charset="0"/>
              </a:rPr>
            </a:br>
            <a:r>
              <a:rPr lang="en-US" altLang="ar-JO" sz="3200">
                <a:latin typeface="Times New Roman" panose="02020603050405020304" pitchFamily="18" charset="0"/>
                <a:cs typeface="Times New Roman" panose="02020603050405020304" pitchFamily="18" charset="0"/>
              </a:rPr>
              <a:t>4) Make copies and provide files for all attendees.</a:t>
            </a:r>
            <a:br>
              <a:rPr lang="en-US" altLang="ar-JO" sz="3200">
                <a:latin typeface="Times New Roman" panose="02020603050405020304" pitchFamily="18" charset="0"/>
                <a:cs typeface="Times New Roman" panose="02020603050405020304" pitchFamily="18" charset="0"/>
              </a:rPr>
            </a:br>
            <a:r>
              <a:rPr lang="en-US" altLang="ar-JO" sz="3200">
                <a:latin typeface="Times New Roman" panose="02020603050405020304" pitchFamily="18" charset="0"/>
                <a:cs typeface="Times New Roman" panose="02020603050405020304" pitchFamily="18" charset="0"/>
              </a:rPr>
              <a:t>5) Run through the walkthrough. Begin by </a:t>
            </a:r>
            <a:br>
              <a:rPr lang="en-US" altLang="ar-JO" sz="3200">
                <a:latin typeface="Times New Roman" panose="02020603050405020304" pitchFamily="18" charset="0"/>
                <a:cs typeface="Times New Roman" panose="02020603050405020304" pitchFamily="18" charset="0"/>
              </a:rPr>
            </a:br>
            <a:r>
              <a:rPr lang="en-US" altLang="ar-JO" sz="3200">
                <a:latin typeface="Times New Roman" panose="02020603050405020304" pitchFamily="18" charset="0"/>
                <a:cs typeface="Times New Roman" panose="02020603050405020304" pitchFamily="18" charset="0"/>
              </a:rPr>
              <a:t>     announcing the agenda.</a:t>
            </a:r>
            <a:br>
              <a:rPr lang="en-US" altLang="ar-JO" sz="3200">
                <a:latin typeface="Times New Roman" panose="02020603050405020304" pitchFamily="18" charset="0"/>
                <a:cs typeface="Times New Roman" panose="02020603050405020304" pitchFamily="18" charset="0"/>
              </a:rPr>
            </a:br>
            <a:r>
              <a:rPr lang="en-US" altLang="ar-JO" sz="3200">
                <a:latin typeface="Times New Roman" panose="02020603050405020304" pitchFamily="18" charset="0"/>
                <a:cs typeface="Times New Roman" panose="02020603050405020304" pitchFamily="18" charset="0"/>
              </a:rPr>
              <a:t>6) Do a follow-up </a:t>
            </a:r>
            <a:r>
              <a:rPr lang="en-US" altLang="ar-JO" sz="3200" b="1">
                <a:latin typeface="Times New Roman" panose="02020603050405020304" pitchFamily="18" charset="0"/>
                <a:cs typeface="Times New Roman" panose="02020603050405020304" pitchFamily="18" charset="0"/>
              </a:rPr>
              <a:t>review</a:t>
            </a:r>
            <a:r>
              <a:rPr lang="en-US" altLang="ar-JO" sz="3200">
                <a:latin typeface="Times New Roman" panose="02020603050405020304" pitchFamily="18" charset="0"/>
                <a:cs typeface="Times New Roman" panose="02020603050405020304" pitchFamily="18" charset="0"/>
              </a:rPr>
              <a:t>. Send copies with the </a:t>
            </a:r>
            <a:br>
              <a:rPr lang="en-US" altLang="ar-JO" sz="3200">
                <a:latin typeface="Times New Roman" panose="02020603050405020304" pitchFamily="18" charset="0"/>
                <a:cs typeface="Times New Roman" panose="02020603050405020304" pitchFamily="18" charset="0"/>
              </a:rPr>
            </a:br>
            <a:r>
              <a:rPr lang="en-US" altLang="ar-JO" sz="3200">
                <a:latin typeface="Times New Roman" panose="02020603050405020304" pitchFamily="18" charset="0"/>
                <a:cs typeface="Times New Roman" panose="02020603050405020304" pitchFamily="18" charset="0"/>
              </a:rPr>
              <a:t>     suggested changes to users after the meeting.</a:t>
            </a:r>
            <a:endParaRPr lang="en-US" altLang="ar-JO"/>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ECD7E3FF-EBF4-76A2-182D-F134B4D08B47}"/>
              </a:ext>
            </a:extLst>
          </p:cNvPr>
          <p:cNvSpPr>
            <a:spLocks noGrp="1" noChangeArrowheads="1"/>
          </p:cNvSpPr>
          <p:nvPr>
            <p:ph type="title"/>
          </p:nvPr>
        </p:nvSpPr>
        <p:spPr>
          <a:xfrm>
            <a:off x="1524000" y="152400"/>
            <a:ext cx="9144000" cy="6705600"/>
          </a:xfrm>
        </p:spPr>
        <p:txBody>
          <a:bodyPr/>
          <a:lstStyle/>
          <a:p>
            <a:r>
              <a:rPr lang="en-US" altLang="ar-JO" b="1"/>
              <a:t>Reviewing Differs from Testing:</a:t>
            </a:r>
            <a:br>
              <a:rPr lang="en-US" altLang="ar-JO"/>
            </a:br>
            <a:r>
              <a:rPr lang="en-US" altLang="ar-JO"/>
              <a:t>   </a:t>
            </a:r>
            <a:r>
              <a:rPr lang="en-US" altLang="ar-JO" sz="2800">
                <a:latin typeface="Times New Roman" panose="02020603050405020304" pitchFamily="18" charset="0"/>
                <a:cs typeface="Times New Roman" panose="02020603050405020304" pitchFamily="18" charset="0"/>
              </a:rPr>
              <a:t>Testing tends to concentrate on users and issue of     </a:t>
            </a:r>
            <a:br>
              <a:rPr lang="en-US" altLang="ar-JO" sz="2800">
                <a:latin typeface="Times New Roman" panose="02020603050405020304" pitchFamily="18" charset="0"/>
                <a:cs typeface="Times New Roman" panose="02020603050405020304" pitchFamily="18" charset="0"/>
              </a:rPr>
            </a:br>
            <a:r>
              <a:rPr lang="en-US" altLang="ar-JO" sz="2800">
                <a:latin typeface="Times New Roman" panose="02020603050405020304" pitchFamily="18" charset="0"/>
                <a:cs typeface="Times New Roman" panose="02020603050405020304" pitchFamily="18" charset="0"/>
              </a:rPr>
              <a:t>  accuracy and statistics. Reviews develop information about </a:t>
            </a:r>
            <a:br>
              <a:rPr lang="en-US" altLang="ar-JO" sz="2800">
                <a:latin typeface="Times New Roman" panose="02020603050405020304" pitchFamily="18" charset="0"/>
                <a:cs typeface="Times New Roman" panose="02020603050405020304" pitchFamily="18" charset="0"/>
              </a:rPr>
            </a:br>
            <a:r>
              <a:rPr lang="en-US" altLang="ar-JO" sz="2800">
                <a:latin typeface="Times New Roman" panose="02020603050405020304" pitchFamily="18" charset="0"/>
                <a:cs typeface="Times New Roman" panose="02020603050405020304" pitchFamily="18" charset="0"/>
              </a:rPr>
              <a:t>  conformance of a product to management schedule and </a:t>
            </a:r>
            <a:br>
              <a:rPr lang="en-US" altLang="ar-JO" sz="2800">
                <a:latin typeface="Times New Roman" panose="02020603050405020304" pitchFamily="18" charset="0"/>
                <a:cs typeface="Times New Roman" panose="02020603050405020304" pitchFamily="18" charset="0"/>
              </a:rPr>
            </a:br>
            <a:r>
              <a:rPr lang="en-US" altLang="ar-JO" sz="2800">
                <a:latin typeface="Times New Roman" panose="02020603050405020304" pitchFamily="18" charset="0"/>
                <a:cs typeface="Times New Roman" panose="02020603050405020304" pitchFamily="18" charset="0"/>
              </a:rPr>
              <a:t>  company policy. Also, reviews don't produce quantitative </a:t>
            </a:r>
            <a:br>
              <a:rPr lang="en-US" altLang="ar-JO" sz="2800">
                <a:latin typeface="Times New Roman" panose="02020603050405020304" pitchFamily="18" charset="0"/>
                <a:cs typeface="Times New Roman" panose="02020603050405020304" pitchFamily="18" charset="0"/>
              </a:rPr>
            </a:br>
            <a:r>
              <a:rPr lang="en-US" altLang="ar-JO" sz="2800">
                <a:latin typeface="Times New Roman" panose="02020603050405020304" pitchFamily="18" charset="0"/>
                <a:cs typeface="Times New Roman" panose="02020603050405020304" pitchFamily="18" charset="0"/>
              </a:rPr>
              <a:t>  data about a document or statistics.</a:t>
            </a:r>
            <a:br>
              <a:rPr lang="en-US" altLang="ar-JO" sz="2800">
                <a:latin typeface="Times New Roman" panose="02020603050405020304" pitchFamily="18" charset="0"/>
                <a:cs typeface="Times New Roman" panose="02020603050405020304" pitchFamily="18" charset="0"/>
              </a:rPr>
            </a:br>
            <a:br>
              <a:rPr lang="en-US" altLang="ar-JO"/>
            </a:br>
            <a:r>
              <a:rPr lang="en-US" altLang="ar-JO" b="1"/>
              <a:t>Reviewing Differs from Editing</a:t>
            </a:r>
            <a:br>
              <a:rPr lang="en-US" altLang="ar-JO"/>
            </a:br>
            <a:r>
              <a:rPr lang="en-US" altLang="ar-JO"/>
              <a:t>    </a:t>
            </a:r>
            <a:r>
              <a:rPr lang="en-US" altLang="ar-JO" sz="2800">
                <a:latin typeface="Times New Roman" panose="02020603050405020304" pitchFamily="18" charset="0"/>
                <a:cs typeface="Times New Roman" panose="02020603050405020304" pitchFamily="18" charset="0"/>
              </a:rPr>
              <a:t>Editors bring their training in editing. Reviewers such  </a:t>
            </a:r>
            <a:br>
              <a:rPr lang="en-US" altLang="ar-JO" sz="2800">
                <a:latin typeface="Times New Roman" panose="02020603050405020304" pitchFamily="18" charset="0"/>
                <a:cs typeface="Times New Roman" panose="02020603050405020304" pitchFamily="18" charset="0"/>
              </a:rPr>
            </a:br>
            <a:r>
              <a:rPr lang="en-US" altLang="ar-JO" sz="2800">
                <a:latin typeface="Times New Roman" panose="02020603050405020304" pitchFamily="18" charset="0"/>
                <a:cs typeface="Times New Roman" panose="02020603050405020304" pitchFamily="18" charset="0"/>
              </a:rPr>
              <a:t>   as managers, subject-matter experts, and programmers bring   </a:t>
            </a:r>
            <a:br>
              <a:rPr lang="en-US" altLang="ar-JO" sz="2800">
                <a:latin typeface="Times New Roman" panose="02020603050405020304" pitchFamily="18" charset="0"/>
                <a:cs typeface="Times New Roman" panose="02020603050405020304" pitchFamily="18" charset="0"/>
              </a:rPr>
            </a:br>
            <a:r>
              <a:rPr lang="en-US" altLang="ar-JO" sz="2800">
                <a:latin typeface="Times New Roman" panose="02020603050405020304" pitchFamily="18" charset="0"/>
                <a:cs typeface="Times New Roman" panose="02020603050405020304" pitchFamily="18" charset="0"/>
              </a:rPr>
              <a:t>   their professional opinions.</a:t>
            </a:r>
            <a:endParaRPr lang="en-US" altLang="ar-JO">
              <a:latin typeface="Times New Roman" panose="02020603050405020304" pitchFamily="18" charset="0"/>
              <a:cs typeface="Times New Roman" panose="02020603050405020304" pitchFamily="18" charset="0"/>
            </a:endParaRPr>
          </a:p>
        </p:txBody>
      </p:sp>
      <p:sp>
        <p:nvSpPr>
          <p:cNvPr id="19459" name="Rectangle 3">
            <a:extLst>
              <a:ext uri="{FF2B5EF4-FFF2-40B4-BE49-F238E27FC236}">
                <a16:creationId xmlns:a16="http://schemas.microsoft.com/office/drawing/2014/main" id="{85EE825C-F2B0-6C42-4DA6-13DE32A39697}"/>
              </a:ext>
            </a:extLst>
          </p:cNvPr>
          <p:cNvSpPr>
            <a:spLocks noGrp="1" noChangeArrowheads="1"/>
          </p:cNvSpPr>
          <p:nvPr>
            <p:ph type="body" idx="1"/>
          </p:nvPr>
        </p:nvSpPr>
        <p:spPr>
          <a:xfrm flipV="1">
            <a:off x="2790825" y="6858000"/>
            <a:ext cx="7772400" cy="76200"/>
          </a:xfrm>
        </p:spPr>
        <p:txBody>
          <a:bodyPr/>
          <a:lstStyle/>
          <a:p>
            <a:pPr>
              <a:lnSpc>
                <a:spcPct val="80000"/>
              </a:lnSpc>
            </a:pPr>
            <a:endParaRPr lang="en-US" altLang="ar-JO" sz="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676400" y="1371600"/>
            <a:ext cx="8077200" cy="5181600"/>
          </a:xfrm>
        </p:spPr>
        <p:txBody>
          <a:bodyPr>
            <a:normAutofit fontScale="92500" lnSpcReduction="10000"/>
          </a:bodyPr>
          <a:lstStyle/>
          <a:p>
            <a:pPr marL="514350" indent="-514350">
              <a:buNone/>
            </a:pPr>
            <a:r>
              <a:rPr lang="en-US" b="1" dirty="0">
                <a:solidFill>
                  <a:srgbClr val="0070C0"/>
                </a:solidFill>
                <a:latin typeface="Arial Rounded MT Bold" pitchFamily="34" charset="0"/>
                <a:cs typeface="Times New Roman" pitchFamily="18" charset="0"/>
              </a:rPr>
              <a:t>9. Support Cognitive Processing</a:t>
            </a:r>
          </a:p>
          <a:p>
            <a:pPr marL="514350" indent="-514350" algn="r" rtl="1">
              <a:buNone/>
            </a:pPr>
            <a:r>
              <a:rPr lang="ar-JO" b="1" dirty="0">
                <a:solidFill>
                  <a:srgbClr val="0070C0"/>
                </a:solidFill>
                <a:latin typeface="Arial Rounded MT Bold" pitchFamily="34" charset="0"/>
                <a:cs typeface="Times New Roman" pitchFamily="18" charset="0"/>
              </a:rPr>
              <a:t>9. دعم المعالجة المعرفية</a:t>
            </a:r>
            <a:endParaRPr lang="en-US" b="1" dirty="0">
              <a:solidFill>
                <a:srgbClr val="0070C0"/>
              </a:solidFill>
              <a:latin typeface="Arial Rounded MT Bold" pitchFamily="34" charset="0"/>
              <a:cs typeface="Times New Roman" pitchFamily="18" charset="0"/>
            </a:endParaRPr>
          </a:p>
          <a:p>
            <a:pPr marL="514350" indent="-514350" algn="just">
              <a:buFont typeface="Wingdings" pitchFamily="2" charset="2"/>
              <a:buChar char="Ø"/>
            </a:pPr>
            <a:r>
              <a:rPr lang="en-US" sz="2000" dirty="0">
                <a:latin typeface="Arial Rounded MT Bold" pitchFamily="34" charset="0"/>
                <a:cs typeface="Arial" pitchFamily="34" charset="0"/>
              </a:rPr>
              <a:t>People</a:t>
            </a:r>
            <a:r>
              <a:rPr lang="en-US" sz="2000" dirty="0">
                <a:latin typeface="Times New Roman" pitchFamily="18" charset="0"/>
                <a:cs typeface="Times New Roman" pitchFamily="18" charset="0"/>
              </a:rPr>
              <a:t> </a:t>
            </a:r>
            <a:r>
              <a:rPr lang="en-US" sz="2000" dirty="0">
                <a:latin typeface="Arial Rounded MT Bold" pitchFamily="34" charset="0"/>
                <a:cs typeface="Arial" pitchFamily="34" charset="0"/>
              </a:rPr>
              <a:t>always </a:t>
            </a:r>
            <a:r>
              <a:rPr lang="en-US" sz="2000" dirty="0">
                <a:solidFill>
                  <a:schemeClr val="accent1"/>
                </a:solidFill>
                <a:latin typeface="Arial Rounded MT Bold" pitchFamily="34" charset="0"/>
                <a:cs typeface="Arial" pitchFamily="34" charset="0"/>
              </a:rPr>
              <a:t>use mental model </a:t>
            </a:r>
            <a:r>
              <a:rPr lang="en-US" sz="2000" dirty="0">
                <a:latin typeface="Arial Rounded MT Bold" pitchFamily="34" charset="0"/>
                <a:cs typeface="Arial" pitchFamily="34" charset="0"/>
              </a:rPr>
              <a:t>–cognitive schema-, that help them </a:t>
            </a:r>
            <a:r>
              <a:rPr lang="en-US" sz="2000" dirty="0">
                <a:solidFill>
                  <a:schemeClr val="accent1"/>
                </a:solidFill>
                <a:latin typeface="Arial Rounded MT Bold" pitchFamily="34" charset="0"/>
                <a:cs typeface="Arial" pitchFamily="34" charset="0"/>
              </a:rPr>
              <a:t>learn, process, and apply</a:t>
            </a:r>
            <a:r>
              <a:rPr lang="en-US" sz="2000" dirty="0">
                <a:latin typeface="Arial Rounded MT Bold" pitchFamily="34" charset="0"/>
                <a:cs typeface="Arial" pitchFamily="34" charset="0"/>
              </a:rPr>
              <a:t> the information. </a:t>
            </a:r>
          </a:p>
          <a:p>
            <a:pPr marL="514350" indent="-514350" algn="just" rtl="1">
              <a:buFont typeface="Wingdings" pitchFamily="2" charset="2"/>
              <a:buChar char="Ø"/>
            </a:pPr>
            <a:r>
              <a:rPr lang="ar-JO" sz="2000" dirty="0">
                <a:latin typeface="Arial Rounded MT Bold" pitchFamily="34" charset="0"/>
                <a:cs typeface="Arial" pitchFamily="34" charset="0"/>
              </a:rPr>
              <a:t>يستخدم الناس دائمًا النموذج العقلي – المخطط المعرفي – الذي يساعدهم على تعلم المعلومات ومعالجتها وتطبيقها.</a:t>
            </a:r>
            <a:endParaRPr lang="en-US" sz="2000" dirty="0">
              <a:latin typeface="Arial Rounded MT Bold" pitchFamily="34" charset="0"/>
              <a:cs typeface="Arial" pitchFamily="34" charset="0"/>
            </a:endParaRPr>
          </a:p>
          <a:p>
            <a:pPr marL="514350" indent="-514350" algn="just">
              <a:buFont typeface="Wingdings" pitchFamily="2" charset="2"/>
              <a:buChar char="Ø"/>
            </a:pPr>
            <a:endParaRPr lang="en-US" sz="2000" dirty="0">
              <a:latin typeface="Arial Rounded MT Bold" pitchFamily="34" charset="0"/>
              <a:cs typeface="Arial" pitchFamily="34" charset="0"/>
            </a:endParaRPr>
          </a:p>
          <a:p>
            <a:pPr marL="514350" indent="-514350" algn="just">
              <a:buFont typeface="Wingdings" pitchFamily="2" charset="2"/>
              <a:buChar char="Ø"/>
            </a:pPr>
            <a:r>
              <a:rPr lang="en-US" sz="2000" dirty="0">
                <a:latin typeface="Arial Rounded MT Bold" pitchFamily="34" charset="0"/>
                <a:cs typeface="Arial" pitchFamily="34" charset="0"/>
              </a:rPr>
              <a:t>Task oriented manuals uses principles of </a:t>
            </a:r>
            <a:r>
              <a:rPr lang="en-US" sz="2000" dirty="0">
                <a:solidFill>
                  <a:schemeClr val="accent1"/>
                </a:solidFill>
                <a:latin typeface="Arial Rounded MT Bold" pitchFamily="34" charset="0"/>
                <a:cs typeface="Arial" pitchFamily="34" charset="0"/>
              </a:rPr>
              <a:t>knowledge representation, parallelism  and  analogies</a:t>
            </a:r>
            <a:r>
              <a:rPr lang="en-US" sz="2000" dirty="0">
                <a:latin typeface="Arial Rounded MT Bold" pitchFamily="34" charset="0"/>
                <a:cs typeface="Arial" pitchFamily="34" charset="0"/>
              </a:rPr>
              <a:t> to convey software features to workplace.</a:t>
            </a:r>
          </a:p>
          <a:p>
            <a:pPr marL="514350" indent="-514350" algn="just" rtl="1">
              <a:buFont typeface="Wingdings" pitchFamily="2" charset="2"/>
              <a:buChar char="Ø"/>
            </a:pPr>
            <a:r>
              <a:rPr lang="ar-JO" sz="2000" dirty="0">
                <a:latin typeface="Arial Rounded MT Bold" pitchFamily="34" charset="0"/>
                <a:cs typeface="Arial" pitchFamily="34" charset="0"/>
              </a:rPr>
              <a:t>تستخدم الأدلة الموجهة نحو المهام مبادئ تمثيل المعرفة والتوازي والقياسات لنقل ميزات البرنامج إلى مكان العمل.</a:t>
            </a:r>
            <a:endParaRPr lang="en-US" sz="2000" dirty="0">
              <a:latin typeface="Arial Rounded MT Bold" pitchFamily="34" charset="0"/>
              <a:cs typeface="Arial" pitchFamily="34" charset="0"/>
            </a:endParaRPr>
          </a:p>
          <a:p>
            <a:pPr marL="514350" indent="-514350" algn="just">
              <a:buFont typeface="Wingdings" pitchFamily="2" charset="2"/>
              <a:buChar char="Ø"/>
            </a:pPr>
            <a:endParaRPr lang="en-US" sz="2000" dirty="0">
              <a:latin typeface="Arial Rounded MT Bold" pitchFamily="34" charset="0"/>
              <a:cs typeface="Arial" pitchFamily="34" charset="0"/>
            </a:endParaRPr>
          </a:p>
          <a:p>
            <a:pPr marL="514350" indent="-514350" algn="just">
              <a:buFont typeface="Wingdings" pitchFamily="2" charset="2"/>
              <a:buChar char="Ø"/>
            </a:pPr>
            <a:r>
              <a:rPr lang="en-US" sz="2000" dirty="0">
                <a:latin typeface="Arial Rounded MT Bold" pitchFamily="34" charset="0"/>
                <a:cs typeface="Arial" pitchFamily="34" charset="0"/>
              </a:rPr>
              <a:t>These techniques (</a:t>
            </a:r>
            <a:r>
              <a:rPr lang="en-US" sz="2000" dirty="0">
                <a:solidFill>
                  <a:schemeClr val="accent1"/>
                </a:solidFill>
                <a:latin typeface="Arial Rounded MT Bold" pitchFamily="34" charset="0"/>
                <a:cs typeface="Arial" pitchFamily="34" charset="0"/>
              </a:rPr>
              <a:t>analogies and parallelism</a:t>
            </a:r>
            <a:r>
              <a:rPr lang="en-US" sz="2000" dirty="0">
                <a:latin typeface="Arial Rounded MT Bold" pitchFamily="34" charset="0"/>
                <a:cs typeface="Arial" pitchFamily="34" charset="0"/>
              </a:rPr>
              <a:t>) allow user to absorb what manual has to say with as </a:t>
            </a:r>
            <a:r>
              <a:rPr lang="en-US" sz="2000" dirty="0">
                <a:solidFill>
                  <a:schemeClr val="accent1"/>
                </a:solidFill>
                <a:latin typeface="Arial Rounded MT Bold" pitchFamily="34" charset="0"/>
                <a:cs typeface="Arial" pitchFamily="34" charset="0"/>
              </a:rPr>
              <a:t>little effort as possible</a:t>
            </a:r>
            <a:r>
              <a:rPr lang="en-US" sz="2000" dirty="0">
                <a:solidFill>
                  <a:schemeClr val="accent1"/>
                </a:solidFill>
                <a:latin typeface="Times New Roman" pitchFamily="18" charset="0"/>
                <a:cs typeface="Times New Roman" pitchFamily="18" charset="0"/>
              </a:rPr>
              <a:t>.</a:t>
            </a:r>
          </a:p>
          <a:p>
            <a:pPr marL="514350" indent="-514350" algn="just" rtl="1">
              <a:buFont typeface="Wingdings" pitchFamily="2" charset="2"/>
              <a:buChar char="Ø"/>
            </a:pPr>
            <a:r>
              <a:rPr lang="ar-JO" sz="1900" dirty="0">
                <a:latin typeface="Arial Rounded MT Bold" pitchFamily="34" charset="0"/>
                <a:cs typeface="Arial" pitchFamily="34" charset="0"/>
              </a:rPr>
              <a:t>تسمح هذه التقنيات (القياس والتوازي) للمستخدم باستيعاب ما يقوله الدليل بأقل جهد ممكن.</a:t>
            </a:r>
            <a:endParaRPr lang="en-US" sz="1900" dirty="0">
              <a:latin typeface="Arial Rounded MT Bold" pitchFamily="34" charset="0"/>
              <a:cs typeface="Arial" pitchFamily="34" charset="0"/>
            </a:endParaRPr>
          </a:p>
        </p:txBody>
      </p:sp>
      <p:sp>
        <p:nvSpPr>
          <p:cNvPr id="4" name="Slide Number Placeholder 3"/>
          <p:cNvSpPr>
            <a:spLocks noGrp="1"/>
          </p:cNvSpPr>
          <p:nvPr>
            <p:ph type="sldNum" sz="quarter" idx="15"/>
          </p:nvPr>
        </p:nvSpPr>
        <p:spPr/>
        <p:txBody>
          <a:bodyPr/>
          <a:lstStyle/>
          <a:p>
            <a:pPr rtl="0"/>
            <a:fld id="{B6F15528-21DE-4FAA-801E-634DDDAF4B2B}" type="slidenum">
              <a:rPr lang="en-US">
                <a:latin typeface="Century Schoolbook"/>
              </a:rPr>
              <a:pPr rtl="0"/>
              <a:t>18</a:t>
            </a:fld>
            <a:endParaRPr lang="en-US">
              <a:latin typeface="Century Schoolbook"/>
            </a:endParaRPr>
          </a:p>
        </p:txBody>
      </p:sp>
      <p:sp>
        <p:nvSpPr>
          <p:cNvPr id="6" name="Title 1">
            <a:extLst>
              <a:ext uri="{FF2B5EF4-FFF2-40B4-BE49-F238E27FC236}">
                <a16:creationId xmlns:a16="http://schemas.microsoft.com/office/drawing/2014/main" id="{3E8567FC-2BBC-1762-DD0A-0D68770BA611}"/>
              </a:ext>
            </a:extLst>
          </p:cNvPr>
          <p:cNvSpPr>
            <a:spLocks noGrp="1"/>
          </p:cNvSpPr>
          <p:nvPr>
            <p:ph type="title"/>
          </p:nvPr>
        </p:nvSpPr>
        <p:spPr>
          <a:xfrm>
            <a:off x="609600" y="274638"/>
            <a:ext cx="9956800" cy="1143000"/>
          </a:xfrm>
        </p:spPr>
        <p:txBody>
          <a:bodyPr>
            <a:normAutofit/>
          </a:bodyPr>
          <a:lstStyle/>
          <a:p>
            <a:pPr lvl="1" algn="ctr" rtl="0">
              <a:spcBef>
                <a:spcPct val="0"/>
              </a:spcBef>
            </a:pPr>
            <a:r>
              <a:rPr lang="en-US" sz="3200" dirty="0">
                <a:solidFill>
                  <a:schemeClr val="accent1"/>
                </a:solidFill>
                <a:latin typeface="Arial Rounded MT Bold" pitchFamily="34" charset="0"/>
              </a:rPr>
              <a:t>Guidelines for Successful Software Manual</a:t>
            </a:r>
            <a:br>
              <a:rPr lang="en-US" sz="3200" dirty="0">
                <a:solidFill>
                  <a:schemeClr val="accent1"/>
                </a:solidFill>
                <a:latin typeface="Arial Rounded MT Bold" pitchFamily="34" charset="0"/>
              </a:rPr>
            </a:br>
            <a:r>
              <a:rPr lang="ar-JO" sz="3200" dirty="0">
                <a:solidFill>
                  <a:schemeClr val="accent1"/>
                </a:solidFill>
                <a:latin typeface="Arial Rounded MT Bold" pitchFamily="34" charset="0"/>
              </a:rPr>
              <a:t>المبادئ التوجيهية لدليل البرمجيات الناجحة</a:t>
            </a:r>
            <a:endParaRPr lang="en-US" sz="2800" dirty="0">
              <a:solidFill>
                <a:schemeClr val="accent1"/>
              </a:solidFill>
              <a:latin typeface="Arial Rounded MT Bold" pitchFamily="34" charset="0"/>
            </a:endParaRP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BD3D13D8-9CCD-7B56-1E86-E559DF0E147B}"/>
              </a:ext>
            </a:extLst>
          </p:cNvPr>
          <p:cNvSpPr>
            <a:spLocks noGrp="1" noChangeArrowheads="1"/>
          </p:cNvSpPr>
          <p:nvPr>
            <p:ph type="title"/>
          </p:nvPr>
        </p:nvSpPr>
        <p:spPr>
          <a:xfrm>
            <a:off x="1524000" y="0"/>
            <a:ext cx="9144000" cy="6858000"/>
          </a:xfrm>
        </p:spPr>
        <p:txBody>
          <a:bodyPr/>
          <a:lstStyle/>
          <a:p>
            <a:r>
              <a:rPr lang="en-US" altLang="en-US" b="1">
                <a:latin typeface="Times New Roman" panose="02020603050405020304" pitchFamily="18" charset="0"/>
                <a:cs typeface="Times New Roman" panose="02020603050405020304" pitchFamily="18" charset="0"/>
              </a:rPr>
              <a:t>	</a:t>
            </a:r>
            <a:r>
              <a:rPr lang="en-US" altLang="en-US" b="1">
                <a:solidFill>
                  <a:srgbClr val="FF3300"/>
                </a:solidFill>
                <a:latin typeface="Times New Roman" panose="02020603050405020304" pitchFamily="18" charset="0"/>
                <a:cs typeface="Times New Roman" panose="02020603050405020304" pitchFamily="18" charset="0"/>
              </a:rPr>
              <a:t>	   </a:t>
            </a:r>
            <a:br>
              <a:rPr lang="en-US" altLang="en-US" b="1">
                <a:solidFill>
                  <a:srgbClr val="FF3300"/>
                </a:solidFill>
                <a:latin typeface="Times New Roman" panose="02020603050405020304" pitchFamily="18" charset="0"/>
                <a:cs typeface="Times New Roman" panose="02020603050405020304" pitchFamily="18" charset="0"/>
              </a:rPr>
            </a:br>
            <a:r>
              <a:rPr lang="en-US" altLang="en-US" b="1">
                <a:solidFill>
                  <a:srgbClr val="FF3300"/>
                </a:solidFill>
                <a:latin typeface="Times New Roman" panose="02020603050405020304" pitchFamily="18" charset="0"/>
                <a:cs typeface="Times New Roman" panose="02020603050405020304" pitchFamily="18" charset="0"/>
              </a:rPr>
              <a:t> 			</a:t>
            </a:r>
            <a:r>
              <a:rPr lang="en-US" altLang="en-US" b="1">
                <a:solidFill>
                  <a:schemeClr val="accent2"/>
                </a:solidFill>
                <a:latin typeface="Times New Roman" panose="02020603050405020304" pitchFamily="18" charset="0"/>
                <a:cs typeface="Times New Roman" panose="02020603050405020304" pitchFamily="18" charset="0"/>
              </a:rPr>
              <a:t>Part TWO</a:t>
            </a:r>
            <a:r>
              <a:rPr lang="en-US" altLang="en-US" b="1">
                <a:solidFill>
                  <a:srgbClr val="FF3300"/>
                </a:solidFill>
                <a:latin typeface="Times New Roman" panose="02020603050405020304" pitchFamily="18" charset="0"/>
                <a:cs typeface="Times New Roman" panose="02020603050405020304" pitchFamily="18" charset="0"/>
              </a:rPr>
              <a:t> </a:t>
            </a:r>
            <a:br>
              <a:rPr lang="en-US" altLang="en-US" b="1">
                <a:solidFill>
                  <a:srgbClr val="FF3300"/>
                </a:solidFill>
                <a:latin typeface="Times New Roman" panose="02020603050405020304" pitchFamily="18" charset="0"/>
                <a:cs typeface="Times New Roman" panose="02020603050405020304" pitchFamily="18" charset="0"/>
              </a:rPr>
            </a:br>
            <a:r>
              <a:rPr lang="en-US" altLang="en-US" sz="4000" b="1">
                <a:solidFill>
                  <a:srgbClr val="FF3300"/>
                </a:solidFill>
                <a:latin typeface="Times New Roman" panose="02020603050405020304" pitchFamily="18" charset="0"/>
                <a:cs typeface="Times New Roman" panose="02020603050405020304" pitchFamily="18" charset="0"/>
              </a:rPr>
              <a:t>The Process of Software Documentation</a:t>
            </a:r>
            <a:r>
              <a:rPr lang="en-US" altLang="en-US" b="1">
                <a:solidFill>
                  <a:srgbClr val="FF3300"/>
                </a:solidFill>
                <a:latin typeface="Times New Roman" panose="02020603050405020304" pitchFamily="18" charset="0"/>
                <a:cs typeface="Times New Roman" panose="02020603050405020304" pitchFamily="18" charset="0"/>
              </a:rPr>
              <a:t>                  </a:t>
            </a:r>
            <a:br>
              <a:rPr lang="en-US" altLang="en-US" b="1">
                <a:solidFill>
                  <a:srgbClr val="FF3300"/>
                </a:solidFill>
                <a:latin typeface="Times New Roman" panose="02020603050405020304" pitchFamily="18" charset="0"/>
                <a:cs typeface="Times New Roman" panose="02020603050405020304" pitchFamily="18" charset="0"/>
              </a:rPr>
            </a:br>
            <a:br>
              <a:rPr lang="en-US" altLang="en-US" b="1">
                <a:solidFill>
                  <a:srgbClr val="FF3300"/>
                </a:solidFill>
                <a:latin typeface="Times New Roman" panose="02020603050405020304" pitchFamily="18" charset="0"/>
                <a:cs typeface="Times New Roman" panose="02020603050405020304" pitchFamily="18" charset="0"/>
              </a:rPr>
            </a:br>
            <a:r>
              <a:rPr lang="en-US" altLang="en-US" sz="3600" b="1">
                <a:solidFill>
                  <a:srgbClr val="9900CC"/>
                </a:solidFill>
                <a:latin typeface="Times New Roman" panose="02020603050405020304" pitchFamily="18" charset="0"/>
                <a:cs typeface="Times New Roman" panose="02020603050405020304" pitchFamily="18" charset="0"/>
              </a:rPr>
              <a:t>Chapter 5: Analyzing Your Users</a:t>
            </a:r>
            <a:br>
              <a:rPr lang="en-US" altLang="en-US" sz="3600" b="1">
                <a:solidFill>
                  <a:srgbClr val="FF3300"/>
                </a:solidFill>
                <a:latin typeface="Times New Roman" panose="02020603050405020304" pitchFamily="18" charset="0"/>
                <a:cs typeface="Times New Roman" panose="02020603050405020304" pitchFamily="18" charset="0"/>
              </a:rPr>
            </a:br>
            <a:r>
              <a:rPr lang="en-US" altLang="en-US" sz="3600" b="1">
                <a:solidFill>
                  <a:schemeClr val="hlink"/>
                </a:solidFill>
                <a:latin typeface="Times New Roman" panose="02020603050405020304" pitchFamily="18" charset="0"/>
                <a:cs typeface="Times New Roman" panose="02020603050405020304" pitchFamily="18" charset="0"/>
              </a:rPr>
              <a:t>Chapter 6: Planning and writing your Doc.</a:t>
            </a:r>
            <a:br>
              <a:rPr lang="en-US" altLang="en-US" sz="3600" b="1">
                <a:solidFill>
                  <a:schemeClr val="hlink"/>
                </a:solidFill>
                <a:latin typeface="Times New Roman" panose="02020603050405020304" pitchFamily="18" charset="0"/>
                <a:cs typeface="Times New Roman" panose="02020603050405020304" pitchFamily="18" charset="0"/>
              </a:rPr>
            </a:br>
            <a:r>
              <a:rPr lang="en-US" altLang="en-US" sz="3600" b="1">
                <a:solidFill>
                  <a:schemeClr val="accent2"/>
                </a:solidFill>
                <a:latin typeface="Times New Roman" panose="02020603050405020304" pitchFamily="18" charset="0"/>
                <a:cs typeface="Times New Roman" panose="02020603050405020304" pitchFamily="18" charset="0"/>
              </a:rPr>
              <a:t>Chapter 7: Getting Useful reviews</a:t>
            </a:r>
            <a:br>
              <a:rPr lang="en-US" altLang="en-US" sz="3600" b="1">
                <a:solidFill>
                  <a:srgbClr val="FF3300"/>
                </a:solidFill>
                <a:latin typeface="Times New Roman" panose="02020603050405020304" pitchFamily="18" charset="0"/>
                <a:cs typeface="Times New Roman" panose="02020603050405020304" pitchFamily="18" charset="0"/>
              </a:rPr>
            </a:br>
            <a:r>
              <a:rPr lang="en-US" altLang="en-US" sz="3600" b="1">
                <a:latin typeface="Times New Roman" panose="02020603050405020304" pitchFamily="18" charset="0"/>
                <a:cs typeface="Times New Roman" panose="02020603050405020304" pitchFamily="18" charset="0"/>
              </a:rPr>
              <a:t>Chapter 8: Conducting Usability Tests</a:t>
            </a:r>
            <a:br>
              <a:rPr lang="en-US" altLang="en-US" sz="3600" b="1">
                <a:solidFill>
                  <a:srgbClr val="FF3300"/>
                </a:solidFill>
                <a:latin typeface="Times New Roman" panose="02020603050405020304" pitchFamily="18" charset="0"/>
                <a:cs typeface="Times New Roman" panose="02020603050405020304" pitchFamily="18" charset="0"/>
              </a:rPr>
            </a:br>
            <a:r>
              <a:rPr lang="en-US" altLang="en-US" sz="3600" b="1">
                <a:solidFill>
                  <a:srgbClr val="996600"/>
                </a:solidFill>
                <a:latin typeface="Times New Roman" panose="02020603050405020304" pitchFamily="18" charset="0"/>
                <a:cs typeface="Times New Roman" panose="02020603050405020304" pitchFamily="18" charset="0"/>
              </a:rPr>
              <a:t>Chapter 9: Editing and Fine Tuning</a:t>
            </a:r>
            <a:r>
              <a:rPr lang="en-US" altLang="en-US" sz="3600" b="1">
                <a:solidFill>
                  <a:srgbClr val="FF3300"/>
                </a:solidFill>
                <a:latin typeface="Times New Roman" panose="02020603050405020304" pitchFamily="18" charset="0"/>
                <a:cs typeface="Times New Roman" panose="02020603050405020304" pitchFamily="18" charset="0"/>
              </a:rPr>
              <a:t> </a:t>
            </a:r>
            <a:endParaRPr lang="en-US" altLang="en-US" sz="3600">
              <a:latin typeface="Times New Roman" panose="02020603050405020304" pitchFamily="18" charset="0"/>
              <a:cs typeface="Times New Roman" panose="02020603050405020304" pitchFamily="18" charset="0"/>
            </a:endParaRP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9F0907B-3351-6B07-2FC7-F3F8AACD205C}"/>
              </a:ext>
            </a:extLst>
          </p:cNvPr>
          <p:cNvSpPr>
            <a:spLocks noGrp="1" noChangeArrowheads="1"/>
          </p:cNvSpPr>
          <p:nvPr>
            <p:ph type="title"/>
          </p:nvPr>
        </p:nvSpPr>
        <p:spPr>
          <a:xfrm>
            <a:off x="1524000" y="0"/>
            <a:ext cx="9144000" cy="6858000"/>
          </a:xfrm>
        </p:spPr>
        <p:txBody>
          <a:bodyPr/>
          <a:lstStyle/>
          <a:p>
            <a:r>
              <a:rPr lang="en-US" altLang="en-US" b="1">
                <a:latin typeface="Times New Roman" panose="02020603050405020304" pitchFamily="18" charset="0"/>
                <a:cs typeface="Times New Roman" panose="02020603050405020304" pitchFamily="18" charset="0"/>
              </a:rPr>
              <a:t>		</a:t>
            </a:r>
            <a:br>
              <a:rPr lang="en-US" altLang="en-US" b="1">
                <a:latin typeface="Times New Roman" panose="02020603050405020304" pitchFamily="18" charset="0"/>
                <a:cs typeface="Times New Roman" panose="02020603050405020304" pitchFamily="18" charset="0"/>
              </a:rPr>
            </a:br>
            <a:br>
              <a:rPr lang="en-US" altLang="en-US" b="1">
                <a:latin typeface="Times New Roman" panose="02020603050405020304" pitchFamily="18" charset="0"/>
                <a:cs typeface="Times New Roman" panose="02020603050405020304" pitchFamily="18" charset="0"/>
              </a:rPr>
            </a:br>
            <a:br>
              <a:rPr lang="en-US" altLang="en-US" b="1">
                <a:latin typeface="Times New Roman" panose="02020603050405020304" pitchFamily="18" charset="0"/>
                <a:cs typeface="Times New Roman" panose="02020603050405020304" pitchFamily="18" charset="0"/>
              </a:rPr>
            </a:br>
            <a:br>
              <a:rPr lang="en-US" altLang="en-US" b="1">
                <a:latin typeface="Times New Roman" panose="02020603050405020304" pitchFamily="18" charset="0"/>
                <a:cs typeface="Times New Roman" panose="02020603050405020304" pitchFamily="18" charset="0"/>
              </a:rPr>
            </a:br>
            <a:r>
              <a:rPr lang="en-US" altLang="en-US" b="1">
                <a:latin typeface="Times New Roman" panose="02020603050405020304" pitchFamily="18" charset="0"/>
                <a:cs typeface="Times New Roman" panose="02020603050405020304" pitchFamily="18" charset="0"/>
              </a:rPr>
              <a:t>		     </a:t>
            </a:r>
            <a:r>
              <a:rPr lang="en-US" altLang="en-US" b="1">
                <a:solidFill>
                  <a:srgbClr val="FF3300"/>
                </a:solidFill>
                <a:latin typeface="Times New Roman" panose="02020603050405020304" pitchFamily="18" charset="0"/>
                <a:cs typeface="Times New Roman" panose="02020603050405020304" pitchFamily="18" charset="0"/>
              </a:rPr>
              <a:t>Chapter 8</a:t>
            </a:r>
            <a:br>
              <a:rPr lang="en-US" altLang="en-US" b="1">
                <a:solidFill>
                  <a:srgbClr val="FF3300"/>
                </a:solidFill>
                <a:latin typeface="Times New Roman" panose="02020603050405020304" pitchFamily="18" charset="0"/>
                <a:cs typeface="Times New Roman" panose="02020603050405020304" pitchFamily="18" charset="0"/>
              </a:rPr>
            </a:br>
            <a:r>
              <a:rPr lang="en-US" altLang="en-US" b="1">
                <a:solidFill>
                  <a:srgbClr val="FF3300"/>
                </a:solidFill>
                <a:latin typeface="Times New Roman" panose="02020603050405020304" pitchFamily="18" charset="0"/>
                <a:cs typeface="Times New Roman" panose="02020603050405020304" pitchFamily="18" charset="0"/>
              </a:rPr>
              <a:t>      Conducting Usability Test</a:t>
            </a:r>
            <a:endParaRPr lang="en-US"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F5921DB5-C3F6-4F05-976B-C6557E0C0C5D}"/>
              </a:ext>
            </a:extLst>
          </p:cNvPr>
          <p:cNvSpPr>
            <a:spLocks noGrp="1" noChangeArrowheads="1"/>
          </p:cNvSpPr>
          <p:nvPr>
            <p:ph type="title"/>
          </p:nvPr>
        </p:nvSpPr>
        <p:spPr>
          <a:xfrm>
            <a:off x="1524000" y="0"/>
            <a:ext cx="9144000" cy="6858000"/>
          </a:xfrm>
        </p:spPr>
        <p:txBody>
          <a:bodyPr/>
          <a:lstStyle/>
          <a:p>
            <a:r>
              <a:rPr lang="en-US" altLang="en-US" sz="3200" b="1" dirty="0">
                <a:latin typeface="Times New Roman" panose="02020603050405020304" pitchFamily="18" charset="0"/>
                <a:cs typeface="Times New Roman" panose="02020603050405020304" pitchFamily="18" charset="0"/>
              </a:rPr>
              <a:t>    Guidelines:</a:t>
            </a:r>
            <a:r>
              <a:rPr lang="ar-JO" altLang="en-US" sz="3200" b="1" dirty="0">
                <a:latin typeface="Times New Roman" panose="02020603050405020304" pitchFamily="18" charset="0"/>
                <a:cs typeface="Times New Roman" panose="02020603050405020304" pitchFamily="18" charset="0"/>
              </a:rPr>
              <a:t>المبادئ التوجيهية:</a:t>
            </a:r>
            <a:br>
              <a:rPr lang="en-US" altLang="en-US" sz="3200" b="1" dirty="0">
                <a:latin typeface="Times New Roman" panose="02020603050405020304" pitchFamily="18" charset="0"/>
                <a:cs typeface="Times New Roman" panose="02020603050405020304" pitchFamily="18" charset="0"/>
              </a:rPr>
            </a:br>
            <a:r>
              <a:rPr lang="en-US" altLang="en-US" sz="3200" b="1" dirty="0">
                <a:latin typeface="Times New Roman" panose="02020603050405020304" pitchFamily="18" charset="0"/>
                <a:cs typeface="Times New Roman" panose="02020603050405020304" pitchFamily="18" charset="0"/>
              </a:rPr>
              <a:t> </a:t>
            </a:r>
            <a:r>
              <a:rPr lang="en-US" altLang="en-US" sz="2400" b="1" dirty="0">
                <a:solidFill>
                  <a:schemeClr val="accent2"/>
                </a:solidFill>
                <a:latin typeface="Times New Roman" panose="02020603050405020304" pitchFamily="18" charset="0"/>
                <a:cs typeface="Times New Roman" panose="02020603050405020304" pitchFamily="18" charset="0"/>
              </a:rPr>
              <a:t>1-decide when to test</a:t>
            </a:r>
            <a:r>
              <a:rPr lang="en-US" altLang="en-US" sz="2400" dirty="0">
                <a:solidFill>
                  <a:schemeClr val="accent2"/>
                </a:solidFill>
                <a:latin typeface="Times New Roman" panose="02020603050405020304" pitchFamily="18" charset="0"/>
                <a:cs typeface="Times New Roman" panose="02020603050405020304" pitchFamily="18" charset="0"/>
              </a:rPr>
              <a:t>, </a:t>
            </a:r>
            <a:r>
              <a:rPr lang="en-US" altLang="en-US" sz="1800" dirty="0">
                <a:solidFill>
                  <a:schemeClr val="accent2"/>
                </a:solidFill>
                <a:latin typeface="Times New Roman" panose="02020603050405020304" pitchFamily="18" charset="0"/>
                <a:cs typeface="Times New Roman" panose="02020603050405020304" pitchFamily="18" charset="0"/>
              </a:rPr>
              <a:t>you can test any time during the nine </a:t>
            </a:r>
            <a:br>
              <a:rPr lang="en-US" altLang="en-US" sz="1800" dirty="0">
                <a:solidFill>
                  <a:schemeClr val="accent2"/>
                </a:solidFill>
                <a:latin typeface="Times New Roman" panose="02020603050405020304" pitchFamily="18" charset="0"/>
                <a:cs typeface="Times New Roman" panose="02020603050405020304" pitchFamily="18" charset="0"/>
              </a:rPr>
            </a:br>
            <a:r>
              <a:rPr lang="en-US" altLang="en-US" sz="1800" dirty="0">
                <a:solidFill>
                  <a:schemeClr val="accent2"/>
                </a:solidFill>
                <a:latin typeface="Times New Roman" panose="02020603050405020304" pitchFamily="18" charset="0"/>
                <a:cs typeface="Times New Roman" panose="02020603050405020304" pitchFamily="18" charset="0"/>
              </a:rPr>
              <a:t>    stages of the document development, </a:t>
            </a:r>
            <a:r>
              <a:rPr lang="en-US" altLang="en-US" sz="1800" dirty="0">
                <a:latin typeface="Times New Roman" panose="02020603050405020304" pitchFamily="18" charset="0"/>
                <a:cs typeface="Times New Roman" panose="02020603050405020304" pitchFamily="18" charset="0"/>
              </a:rPr>
              <a:t>You can test at any time during </a:t>
            </a:r>
            <a:br>
              <a:rPr lang="en-US" altLang="en-US" sz="180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    the nine stages of the documentation development process. Usually </a:t>
            </a:r>
            <a:br>
              <a:rPr lang="en-US" altLang="en-US" sz="180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    you test after you have a draft finished so you can see the areas that  </a:t>
            </a:r>
            <a:br>
              <a:rPr lang="en-US" altLang="en-US" sz="180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    need testing. But you can test during the three major phases: design, </a:t>
            </a:r>
            <a:br>
              <a:rPr lang="en-US" altLang="en-US" sz="180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    writing or development.</a:t>
            </a:r>
            <a:r>
              <a:rPr lang="en-US" altLang="en-US" sz="1600" dirty="0"/>
              <a:t> </a:t>
            </a:r>
            <a:r>
              <a:rPr lang="en-US" altLang="en-US" sz="1600" dirty="0">
                <a:latin typeface="Times New Roman" panose="02020603050405020304" pitchFamily="18" charset="0"/>
                <a:cs typeface="Times New Roman" panose="02020603050405020304" pitchFamily="18" charset="0"/>
              </a:rPr>
              <a:t>  </a:t>
            </a:r>
            <a:br>
              <a:rPr lang="en-US" altLang="en-US" sz="1600" dirty="0">
                <a:latin typeface="Times New Roman" panose="02020603050405020304" pitchFamily="18" charset="0"/>
                <a:cs typeface="Times New Roman" panose="02020603050405020304" pitchFamily="18" charset="0"/>
              </a:rPr>
            </a:br>
            <a:r>
              <a:rPr lang="ar-JO" altLang="en-US" sz="1600" dirty="0">
                <a:latin typeface="Times New Roman" panose="02020603050405020304" pitchFamily="18" charset="0"/>
                <a:cs typeface="Times New Roman" panose="02020603050405020304" pitchFamily="18" charset="0"/>
              </a:rPr>
              <a:t>1- تحديد موعد الاختبار، يمكنك الاختبار في أي وقت خلال المراحل التسع لتطوير المستند، يمكنك الاختبار في أي وقت خلال المراحل التسع لعملية تطوير المستند. عادة ما تقوم بالاختبار بعد الانتهاء من المسودة حتى تتمكن من رؤية المجالات التي تحتاج إلى اختبار. ولكن يمكنك الاختبار خلال المراحل الثلاث الرئيسية: التصميم أو الكتابة أو التطوير.</a:t>
            </a:r>
            <a:br>
              <a:rPr lang="en-US" altLang="en-US" sz="1600" dirty="0">
                <a:latin typeface="Times New Roman" panose="02020603050405020304" pitchFamily="18" charset="0"/>
                <a:cs typeface="Times New Roman" panose="02020603050405020304" pitchFamily="18" charset="0"/>
              </a:rPr>
            </a:br>
            <a:r>
              <a:rPr lang="en-US" altLang="en-US" sz="1600" dirty="0">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a:t>
            </a:r>
            <a:r>
              <a:rPr lang="en-US" altLang="en-US" sz="1800" dirty="0">
                <a:solidFill>
                  <a:schemeClr val="accent1"/>
                </a:solidFill>
                <a:latin typeface="Times New Roman" panose="02020603050405020304" pitchFamily="18" charset="0"/>
                <a:cs typeface="Times New Roman" panose="02020603050405020304" pitchFamily="18" charset="0"/>
              </a:rPr>
              <a:t>design phase,  </a:t>
            </a:r>
            <a:r>
              <a:rPr lang="en-US" altLang="en-US" sz="1800" dirty="0">
                <a:solidFill>
                  <a:srgbClr val="CC00FF"/>
                </a:solidFill>
                <a:latin typeface="Times New Roman" panose="02020603050405020304" pitchFamily="18" charset="0"/>
                <a:cs typeface="Times New Roman" panose="02020603050405020304" pitchFamily="18" charset="0"/>
              </a:rPr>
              <a:t>predictive</a:t>
            </a:r>
            <a:r>
              <a:rPr lang="en-US" altLang="en-US" sz="1800" dirty="0">
                <a:latin typeface="Times New Roman" panose="02020603050405020304" pitchFamily="18" charset="0"/>
                <a:cs typeface="Times New Roman" panose="02020603050405020304" pitchFamily="18" charset="0"/>
              </a:rPr>
              <a:t> </a:t>
            </a:r>
            <a:r>
              <a:rPr lang="en-US" altLang="en-US" sz="1800" dirty="0">
                <a:solidFill>
                  <a:srgbClr val="CC00FF"/>
                </a:solidFill>
                <a:latin typeface="Times New Roman" panose="02020603050405020304" pitchFamily="18" charset="0"/>
                <a:cs typeface="Times New Roman" panose="02020603050405020304" pitchFamily="18" charset="0"/>
              </a:rPr>
              <a:t>test</a:t>
            </a:r>
            <a:r>
              <a:rPr lang="en-US" altLang="en-US" sz="1800" dirty="0">
                <a:latin typeface="Times New Roman" panose="02020603050405020304" pitchFamily="18" charset="0"/>
                <a:cs typeface="Times New Roman" panose="02020603050405020304" pitchFamily="18" charset="0"/>
              </a:rPr>
              <a:t> to test the suitability of design specs and </a:t>
            </a:r>
            <a:br>
              <a:rPr lang="en-US" altLang="en-US" sz="180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    production goals, high degree of flexibility. </a:t>
            </a:r>
            <a:br>
              <a:rPr lang="en-US" altLang="en-US" sz="1800" dirty="0">
                <a:latin typeface="Times New Roman" panose="02020603050405020304" pitchFamily="18" charset="0"/>
                <a:cs typeface="Times New Roman" panose="02020603050405020304" pitchFamily="18" charset="0"/>
              </a:rPr>
            </a:br>
            <a:r>
              <a:rPr lang="ar-JO" altLang="en-US" sz="1800" dirty="0">
                <a:latin typeface="Times New Roman" panose="02020603050405020304" pitchFamily="18" charset="0"/>
                <a:cs typeface="Times New Roman" panose="02020603050405020304" pitchFamily="18" charset="0"/>
              </a:rPr>
              <a:t>- مرحلة التصميم، الاختبار التنبئي لاختبار مدى ملاءمة مواصفات التصميم وأهداف الإنتاج، درجة عالية من المرونة.</a:t>
            </a:r>
            <a:br>
              <a:rPr lang="en-US" altLang="en-US" sz="180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  -</a:t>
            </a:r>
            <a:r>
              <a:rPr lang="en-US" altLang="en-US" sz="1800" dirty="0">
                <a:solidFill>
                  <a:schemeClr val="accent1"/>
                </a:solidFill>
                <a:latin typeface="Times New Roman" panose="02020603050405020304" pitchFamily="18" charset="0"/>
                <a:cs typeface="Times New Roman" panose="02020603050405020304" pitchFamily="18" charset="0"/>
              </a:rPr>
              <a:t>Writing and draft phase</a:t>
            </a:r>
            <a:r>
              <a:rPr lang="en-US" altLang="en-US" sz="1800" dirty="0">
                <a:latin typeface="Times New Roman" panose="02020603050405020304" pitchFamily="18" charset="0"/>
                <a:cs typeface="Times New Roman" panose="02020603050405020304" pitchFamily="18" charset="0"/>
              </a:rPr>
              <a:t>, </a:t>
            </a:r>
            <a:r>
              <a:rPr lang="en-US" altLang="en-US" sz="1800" dirty="0">
                <a:solidFill>
                  <a:srgbClr val="CC00FF"/>
                </a:solidFill>
                <a:latin typeface="Times New Roman" panose="02020603050405020304" pitchFamily="18" charset="0"/>
                <a:cs typeface="Times New Roman" panose="02020603050405020304" pitchFamily="18" charset="0"/>
              </a:rPr>
              <a:t>remedial test</a:t>
            </a:r>
            <a:r>
              <a:rPr lang="en-US" altLang="en-US" sz="1800" dirty="0">
                <a:latin typeface="Times New Roman" panose="02020603050405020304" pitchFamily="18" charset="0"/>
                <a:cs typeface="Times New Roman" panose="02020603050405020304" pitchFamily="18" charset="0"/>
              </a:rPr>
              <a:t> immediate change and re-test to </a:t>
            </a:r>
            <a:br>
              <a:rPr lang="en-US" altLang="en-US" sz="180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    the document, moderate degree of flexibility.</a:t>
            </a:r>
            <a:br>
              <a:rPr lang="en-US" altLang="en-US" sz="1800" dirty="0">
                <a:latin typeface="Times New Roman" panose="02020603050405020304" pitchFamily="18" charset="0"/>
                <a:cs typeface="Times New Roman" panose="02020603050405020304" pitchFamily="18" charset="0"/>
              </a:rPr>
            </a:br>
            <a:r>
              <a:rPr lang="ar-JO" altLang="en-US" sz="1800" dirty="0">
                <a:latin typeface="Times New Roman" panose="02020603050405020304" pitchFamily="18" charset="0"/>
                <a:cs typeface="Times New Roman" panose="02020603050405020304" pitchFamily="18" charset="0"/>
              </a:rPr>
              <a:t>- مرحلة الكتابة والمسودة، الاختبار التصحيحي للتغيير الفوري وإعادة الاختبار للمستند، درجة متوسطة من المرونة.</a:t>
            </a:r>
            <a:br>
              <a:rPr lang="en-US" altLang="en-US" sz="180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  -</a:t>
            </a:r>
            <a:r>
              <a:rPr lang="en-US" altLang="en-US" sz="1800" dirty="0">
                <a:solidFill>
                  <a:schemeClr val="accent1"/>
                </a:solidFill>
                <a:latin typeface="Times New Roman" panose="02020603050405020304" pitchFamily="18" charset="0"/>
                <a:cs typeface="Times New Roman" panose="02020603050405020304" pitchFamily="18" charset="0"/>
              </a:rPr>
              <a:t>Field evaluation</a:t>
            </a:r>
            <a:r>
              <a:rPr lang="en-US" altLang="en-US" sz="1800" dirty="0">
                <a:latin typeface="Times New Roman" panose="02020603050405020304" pitchFamily="18" charset="0"/>
                <a:cs typeface="Times New Roman" panose="02020603050405020304" pitchFamily="18" charset="0"/>
              </a:rPr>
              <a:t>, </a:t>
            </a:r>
            <a:r>
              <a:rPr lang="en-US" altLang="en-US" sz="1800" dirty="0">
                <a:solidFill>
                  <a:srgbClr val="CC00FF"/>
                </a:solidFill>
                <a:latin typeface="Times New Roman" panose="02020603050405020304" pitchFamily="18" charset="0"/>
                <a:cs typeface="Times New Roman" panose="02020603050405020304" pitchFamily="18" charset="0"/>
              </a:rPr>
              <a:t>evaluative test</a:t>
            </a:r>
            <a:r>
              <a:rPr lang="en-US" altLang="en-US" sz="1800" dirty="0">
                <a:latin typeface="Times New Roman" panose="02020603050405020304" pitchFamily="18" charset="0"/>
                <a:cs typeface="Times New Roman" panose="02020603050405020304" pitchFamily="18" charset="0"/>
              </a:rPr>
              <a:t> changes have to wait for next release. </a:t>
            </a:r>
            <a:br>
              <a:rPr lang="en-US" altLang="en-US" sz="180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 </a:t>
            </a:r>
            <a:r>
              <a:rPr lang="ar-JO" altLang="en-US" sz="1800" dirty="0">
                <a:latin typeface="Times New Roman" panose="02020603050405020304" pitchFamily="18" charset="0"/>
                <a:cs typeface="Times New Roman" panose="02020603050405020304" pitchFamily="18" charset="0"/>
              </a:rPr>
              <a:t>- التقييم الميداني، يجب انتظار تغييرات الاختبار التقييمي للإصدار التالي.</a:t>
            </a:r>
            <a:br>
              <a:rPr lang="en-US" altLang="en-US" sz="180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   </a:t>
            </a:r>
            <a:r>
              <a:rPr lang="en-US" altLang="en-US" sz="1800" u="sng" dirty="0">
                <a:solidFill>
                  <a:schemeClr val="accent1"/>
                </a:solidFill>
                <a:latin typeface="Times New Roman" panose="02020603050405020304" pitchFamily="18" charset="0"/>
                <a:cs typeface="Times New Roman" panose="02020603050405020304" pitchFamily="18" charset="0"/>
              </a:rPr>
              <a:t>Tie testing to document Goals</a:t>
            </a:r>
            <a:r>
              <a:rPr lang="en-US" altLang="en-US" sz="1800" b="1" dirty="0">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may be you do not have a time to test </a:t>
            </a:r>
            <a:br>
              <a:rPr lang="en-US" altLang="en-US" sz="180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     all your documents, concentrate on how to apply the program to the </a:t>
            </a:r>
            <a:br>
              <a:rPr lang="en-US" altLang="en-US" sz="180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     user’s workplace</a:t>
            </a:r>
            <a:br>
              <a:rPr lang="en-US" altLang="en-US" sz="1800" dirty="0">
                <a:latin typeface="Times New Roman" panose="02020603050405020304" pitchFamily="18" charset="0"/>
                <a:cs typeface="Times New Roman" panose="02020603050405020304" pitchFamily="18" charset="0"/>
              </a:rPr>
            </a:br>
            <a:r>
              <a:rPr lang="ar-JO" altLang="en-US" sz="1800" dirty="0">
                <a:latin typeface="Times New Roman" panose="02020603050405020304" pitchFamily="18" charset="0"/>
                <a:cs typeface="Times New Roman" panose="02020603050405020304" pitchFamily="18" charset="0"/>
              </a:rPr>
              <a:t>ربط الاختبار بأهداف المستند، قد لا يكون لديك وقت لاختبار جميع مستنداتك، ركز على كيفية تطبيق البرنامج على مكان عمل المستخدم</a:t>
            </a:r>
            <a:endParaRPr lang="en-US" alt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2481E2F4-A58E-2596-BC34-E8E254194417}"/>
              </a:ext>
            </a:extLst>
          </p:cNvPr>
          <p:cNvSpPr>
            <a:spLocks noGrp="1" noChangeArrowheads="1"/>
          </p:cNvSpPr>
          <p:nvPr>
            <p:ph type="title"/>
          </p:nvPr>
        </p:nvSpPr>
        <p:spPr>
          <a:xfrm>
            <a:off x="1524000" y="152400"/>
            <a:ext cx="9144000" cy="6705600"/>
          </a:xfrm>
        </p:spPr>
        <p:txBody>
          <a:bodyPr/>
          <a:lstStyle/>
          <a:p>
            <a:r>
              <a:rPr lang="en-US" altLang="en-US" sz="3200" b="1" dirty="0">
                <a:solidFill>
                  <a:schemeClr val="accent2"/>
                </a:solidFill>
                <a:latin typeface="Times New Roman" panose="02020603050405020304" pitchFamily="18" charset="0"/>
              </a:rPr>
              <a:t>   2-select the test point</a:t>
            </a:r>
            <a:r>
              <a:rPr lang="en-US" altLang="en-US" sz="3200" dirty="0">
                <a:latin typeface="Times New Roman" panose="02020603050405020304" pitchFamily="18" charset="0"/>
              </a:rPr>
              <a:t>,</a:t>
            </a:r>
            <a:r>
              <a:rPr lang="en-US" altLang="en-US" sz="3600" b="1" dirty="0">
                <a:latin typeface="Times New Roman" panose="02020603050405020304" pitchFamily="18" charset="0"/>
              </a:rPr>
              <a:t> </a:t>
            </a:r>
            <a:r>
              <a:rPr lang="ar-JO" altLang="en-US" sz="3600" b="1" dirty="0">
                <a:latin typeface="Times New Roman" panose="02020603050405020304" pitchFamily="18" charset="0"/>
              </a:rPr>
              <a:t>2- حدد نقطة الاختبار،</a:t>
            </a:r>
            <a:br>
              <a:rPr lang="en-US" altLang="en-US" sz="3600" b="1" dirty="0">
                <a:latin typeface="Times New Roman" panose="02020603050405020304" pitchFamily="18" charset="0"/>
              </a:rPr>
            </a:br>
            <a:r>
              <a:rPr lang="en-US" altLang="en-US" sz="3600" b="1" dirty="0">
                <a:latin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A test point is an issue or feature of a document that might interfere  </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with the efficient and effective application of a program to a user’s </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work activities. Test points fall into two areas: problems with content </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and problems with document design. Test points could be body text </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size, heading size, cropped screens vs. whole screens, cues for steps and </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page orientation.   SO:</a:t>
            </a:r>
            <a:br>
              <a:rPr lang="en-US" altLang="en-US" sz="2000" dirty="0">
                <a:latin typeface="Times New Roman" panose="02020603050405020304" pitchFamily="18" charset="0"/>
                <a:cs typeface="Times New Roman" panose="02020603050405020304" pitchFamily="18" charset="0"/>
              </a:rPr>
            </a:br>
            <a:r>
              <a:rPr lang="ar-JO" altLang="en-US" sz="2000" dirty="0">
                <a:latin typeface="Times New Roman" panose="02020603050405020304" pitchFamily="18" charset="0"/>
                <a:cs typeface="Times New Roman" panose="02020603050405020304" pitchFamily="18" charset="0"/>
              </a:rPr>
              <a:t>نقطة الاختبار هي مشكلة أو ميزة في المستند قد تتداخل مع التطبيق الفعّال والناجح لبرنامج ما على أنشطة عمل المستخدم. تنقسم نقاط الاختبار إلى منطقتين: مشاكل في المحتوى ومشاكل في تصميم المستند. يمكن أن تكون نقاط الاختبار عبارة عن حجم نص الموضوع وحجم العنوان والشاشات المقصوصة مقابل الشاشات الكاملة وإشارات للخطوات واتجاه الصفحة. لذلك:</a:t>
            </a:r>
            <a:br>
              <a:rPr lang="en-US" altLang="en-US" sz="2000" dirty="0">
                <a:latin typeface="Times New Roman" panose="02020603050405020304" pitchFamily="18" charset="0"/>
                <a:cs typeface="Times New Roman" panose="02020603050405020304" pitchFamily="18" charset="0"/>
              </a:rPr>
            </a:br>
            <a:br>
              <a:rPr lang="en-US" altLang="en-US" sz="2000" dirty="0">
                <a:latin typeface="Times New Roman" panose="02020603050405020304" pitchFamily="18" charset="0"/>
                <a:cs typeface="Times New Roman" panose="02020603050405020304" pitchFamily="18" charset="0"/>
              </a:rPr>
            </a:br>
            <a:r>
              <a:rPr lang="en-US" altLang="en-US" sz="1600" dirty="0">
                <a:latin typeface="Times New Roman" panose="02020603050405020304" pitchFamily="18" charset="0"/>
              </a:rPr>
              <a:t>  </a:t>
            </a:r>
            <a:r>
              <a:rPr lang="en-US" altLang="en-US" sz="2000" dirty="0">
                <a:latin typeface="Times New Roman" panose="02020603050405020304" pitchFamily="18" charset="0"/>
              </a:rPr>
              <a:t>- </a:t>
            </a:r>
            <a:r>
              <a:rPr lang="en-US" altLang="en-US" sz="2000" dirty="0">
                <a:solidFill>
                  <a:srgbClr val="9900CC"/>
                </a:solidFill>
                <a:latin typeface="Times New Roman" panose="02020603050405020304" pitchFamily="18" charset="0"/>
              </a:rPr>
              <a:t>Test </a:t>
            </a:r>
            <a:r>
              <a:rPr lang="en-US" altLang="en-US" sz="2000" i="1" dirty="0">
                <a:solidFill>
                  <a:srgbClr val="9900CC"/>
                </a:solidFill>
                <a:latin typeface="Times New Roman" panose="02020603050405020304" pitchFamily="18" charset="0"/>
              </a:rPr>
              <a:t>tasks, </a:t>
            </a:r>
            <a:r>
              <a:rPr lang="en-US" altLang="en-US" sz="2000" dirty="0">
                <a:solidFill>
                  <a:srgbClr val="9900CC"/>
                </a:solidFill>
                <a:latin typeface="Times New Roman" panose="02020603050405020304" pitchFamily="18" charset="0"/>
              </a:rPr>
              <a:t>with high</a:t>
            </a:r>
            <a:r>
              <a:rPr lang="en-US" altLang="en-US" sz="2000" dirty="0">
                <a:latin typeface="Times New Roman" panose="02020603050405020304" pitchFamily="18" charset="0"/>
              </a:rPr>
              <a:t> chance of user failure or high cost. </a:t>
            </a:r>
            <a:br>
              <a:rPr lang="en-US" altLang="en-US" sz="2000" dirty="0">
                <a:latin typeface="Times New Roman" panose="02020603050405020304" pitchFamily="18" charset="0"/>
              </a:rPr>
            </a:br>
            <a:r>
              <a:rPr lang="ar-JO" altLang="en-US" sz="2000" dirty="0">
                <a:latin typeface="Times New Roman" panose="02020603050405020304" pitchFamily="18" charset="0"/>
              </a:rPr>
              <a:t>- اختبار المهام، مع وجود احتمال كبير لفشل المستخدم أو التكلفة العالية.</a:t>
            </a:r>
            <a:br>
              <a:rPr lang="en-US" altLang="en-US" sz="2000" dirty="0">
                <a:latin typeface="Times New Roman" panose="02020603050405020304" pitchFamily="18" charset="0"/>
              </a:rPr>
            </a:br>
            <a:r>
              <a:rPr lang="en-US" altLang="en-US" sz="2000" dirty="0">
                <a:latin typeface="Times New Roman" panose="02020603050405020304" pitchFamily="18" charset="0"/>
              </a:rPr>
              <a:t>  - </a:t>
            </a:r>
            <a:r>
              <a:rPr lang="en-US" altLang="en-US" sz="2000" dirty="0">
                <a:solidFill>
                  <a:srgbClr val="9900CC"/>
                </a:solidFill>
                <a:latin typeface="Times New Roman" panose="02020603050405020304" pitchFamily="18" charset="0"/>
              </a:rPr>
              <a:t>Test complex task, one of a kind</a:t>
            </a:r>
            <a:r>
              <a:rPr lang="en-US" altLang="en-US" sz="2000" dirty="0">
                <a:latin typeface="Times New Roman" panose="02020603050405020304" pitchFamily="18" charset="0"/>
              </a:rPr>
              <a:t>,  high abstract or  technical task. </a:t>
            </a:r>
            <a:r>
              <a:rPr lang="en-US" altLang="en-US" sz="2000" i="1" dirty="0">
                <a:latin typeface="Times New Roman" panose="02020603050405020304" pitchFamily="18" charset="0"/>
              </a:rPr>
              <a:t> </a:t>
            </a:r>
            <a:br>
              <a:rPr lang="en-US" altLang="en-US" sz="2000" i="1" dirty="0">
                <a:latin typeface="Times New Roman" panose="02020603050405020304" pitchFamily="18" charset="0"/>
              </a:rPr>
            </a:br>
            <a:r>
              <a:rPr lang="ar-JO" altLang="en-US" sz="2000" i="1" dirty="0">
                <a:latin typeface="Times New Roman" panose="02020603050405020304" pitchFamily="18" charset="0"/>
              </a:rPr>
              <a:t>- اختبار المهام المعقدة، والفريدة من نوعها، والمجردة أو الفنية.</a:t>
            </a:r>
            <a:br>
              <a:rPr lang="en-US" altLang="en-US" sz="2000" i="1" dirty="0">
                <a:latin typeface="Times New Roman" panose="02020603050405020304" pitchFamily="18" charset="0"/>
              </a:rPr>
            </a:br>
            <a:r>
              <a:rPr lang="en-US" altLang="en-US" sz="2000" i="1" dirty="0">
                <a:latin typeface="Times New Roman" panose="02020603050405020304" pitchFamily="18" charset="0"/>
              </a:rPr>
              <a:t>  - </a:t>
            </a:r>
            <a:r>
              <a:rPr lang="en-US" altLang="en-US" sz="2000" dirty="0">
                <a:solidFill>
                  <a:srgbClr val="CC00FF"/>
                </a:solidFill>
                <a:latin typeface="Times New Roman" panose="02020603050405020304" pitchFamily="18" charset="0"/>
              </a:rPr>
              <a:t>Test your document design strategies</a:t>
            </a:r>
            <a:r>
              <a:rPr lang="en-US" altLang="en-US" sz="2000" dirty="0">
                <a:latin typeface="Times New Roman" panose="02020603050405020304" pitchFamily="18" charset="0"/>
              </a:rPr>
              <a:t> such as;  terminology, index, </a:t>
            </a:r>
            <a:br>
              <a:rPr lang="en-US" altLang="en-US" sz="2000" dirty="0">
                <a:latin typeface="Times New Roman" panose="02020603050405020304" pitchFamily="18" charset="0"/>
              </a:rPr>
            </a:br>
            <a:r>
              <a:rPr lang="en-US" altLang="en-US" sz="2000" dirty="0">
                <a:latin typeface="Times New Roman" panose="02020603050405020304" pitchFamily="18" charset="0"/>
              </a:rPr>
              <a:t>     icons, heading, navigation, special condition and format.</a:t>
            </a:r>
            <a:br>
              <a:rPr lang="en-US" altLang="en-US" sz="2000" dirty="0">
                <a:latin typeface="Times New Roman" panose="02020603050405020304" pitchFamily="18" charset="0"/>
              </a:rPr>
            </a:br>
            <a:r>
              <a:rPr lang="ar-JO" altLang="en-US" sz="2000" dirty="0">
                <a:latin typeface="Times New Roman" panose="02020603050405020304" pitchFamily="18" charset="0"/>
              </a:rPr>
              <a:t>- اختبار استراتيجيات تصميم المستند مثل؛ المصطلحات والفهرس والأيقونات والعنوان والتنقل والحالة الخاصة والتنسيق.</a:t>
            </a:r>
            <a:endParaRPr lang="en-US" altLang="en-US" sz="2000" dirty="0">
              <a:latin typeface="Times New Roman" panose="02020603050405020304" pitchFamily="18" charset="0"/>
            </a:endParaRP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2CCACC58-E762-80C8-736C-B02708D0143F}"/>
              </a:ext>
            </a:extLst>
          </p:cNvPr>
          <p:cNvSpPr>
            <a:spLocks noGrp="1" noChangeArrowheads="1"/>
          </p:cNvSpPr>
          <p:nvPr>
            <p:ph type="title"/>
          </p:nvPr>
        </p:nvSpPr>
        <p:spPr>
          <a:xfrm>
            <a:off x="1524000" y="152400"/>
            <a:ext cx="9144000" cy="6705600"/>
          </a:xfrm>
        </p:spPr>
        <p:txBody>
          <a:bodyPr/>
          <a:lstStyle/>
          <a:p>
            <a:br>
              <a:rPr lang="en-US" altLang="en-US" sz="4000" b="1" dirty="0">
                <a:latin typeface="Times New Roman" panose="02020603050405020304" pitchFamily="18" charset="0"/>
              </a:rPr>
            </a:br>
            <a:r>
              <a:rPr lang="en-US" altLang="en-US" sz="4000" b="1" dirty="0">
                <a:latin typeface="Times New Roman" panose="02020603050405020304" pitchFamily="18" charset="0"/>
              </a:rPr>
              <a:t>   </a:t>
            </a:r>
            <a:r>
              <a:rPr lang="en-US" altLang="en-US" sz="3600" b="1" dirty="0">
                <a:solidFill>
                  <a:schemeClr val="accent2"/>
                </a:solidFill>
                <a:latin typeface="Times New Roman" panose="02020603050405020304" pitchFamily="18" charset="0"/>
              </a:rPr>
              <a:t>3-choose type of test</a:t>
            </a:r>
            <a:r>
              <a:rPr lang="en-US" altLang="en-US" sz="3600" b="1" i="1" dirty="0">
                <a:solidFill>
                  <a:schemeClr val="accent2"/>
                </a:solidFill>
                <a:latin typeface="Times New Roman" panose="02020603050405020304" pitchFamily="18" charset="0"/>
              </a:rPr>
              <a:t>,</a:t>
            </a:r>
            <a:r>
              <a:rPr lang="en-US" altLang="en-US" sz="4000" b="1" i="1" dirty="0">
                <a:solidFill>
                  <a:schemeClr val="accent2"/>
                </a:solidFill>
                <a:latin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There are three types of tests:</a:t>
            </a:r>
            <a:br>
              <a:rPr lang="en-US" altLang="en-US" sz="2400" dirty="0">
                <a:latin typeface="Times New Roman" panose="02020603050405020304" pitchFamily="18" charset="0"/>
                <a:cs typeface="Times New Roman" panose="02020603050405020304" pitchFamily="18" charset="0"/>
              </a:rPr>
            </a:br>
            <a:r>
              <a:rPr lang="ar-JO" altLang="en-US" sz="2400" dirty="0">
                <a:latin typeface="Times New Roman" panose="02020603050405020304" pitchFamily="18" charset="0"/>
                <a:cs typeface="Times New Roman" panose="02020603050405020304" pitchFamily="18" charset="0"/>
              </a:rPr>
              <a:t>3- اختر نوع الاختبار، هناك ثلاثة أنواع من الاختبارات:</a:t>
            </a:r>
            <a:r>
              <a:rPr lang="en-US" altLang="en-US" sz="2400" dirty="0">
                <a:latin typeface="Times New Roman" panose="02020603050405020304" pitchFamily="18" charset="0"/>
                <a:cs typeface="Times New Roman" panose="02020603050405020304" pitchFamily="18" charset="0"/>
              </a:rPr>
              <a:t> </a:t>
            </a:r>
            <a:br>
              <a:rPr lang="en-US" altLang="en-US" sz="2400" dirty="0">
                <a:latin typeface="Times New Roman" panose="02020603050405020304" pitchFamily="18" charset="0"/>
                <a:cs typeface="Times New Roman" panose="02020603050405020304" pitchFamily="18" charset="0"/>
              </a:rPr>
            </a:b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   -  Performance Tests test whether users can successfully complete a </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       given procedure.</a:t>
            </a:r>
            <a:br>
              <a:rPr lang="en-US" altLang="en-US" sz="2400" dirty="0">
                <a:latin typeface="Times New Roman" panose="02020603050405020304" pitchFamily="18" charset="0"/>
                <a:cs typeface="Times New Roman" panose="02020603050405020304" pitchFamily="18" charset="0"/>
              </a:rPr>
            </a:br>
            <a:r>
              <a:rPr lang="ar-JO" altLang="en-US" sz="2400" dirty="0">
                <a:latin typeface="Times New Roman" panose="02020603050405020304" pitchFamily="18" charset="0"/>
                <a:cs typeface="Times New Roman" panose="02020603050405020304" pitchFamily="18" charset="0"/>
              </a:rPr>
              <a:t>- اختبارات الأداء تختبر ما إذا كان المستخدمون قادرين على إكمال إجراء معين بنجاح.</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  - Understandability Tests test whether users can provide evidence of    </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     what they have learned.</a:t>
            </a:r>
            <a:br>
              <a:rPr lang="en-US" altLang="en-US" sz="2400" dirty="0">
                <a:latin typeface="Times New Roman" panose="02020603050405020304" pitchFamily="18" charset="0"/>
                <a:cs typeface="Times New Roman" panose="02020603050405020304" pitchFamily="18" charset="0"/>
              </a:rPr>
            </a:br>
            <a:r>
              <a:rPr lang="ar-JO" altLang="en-US" sz="2400" dirty="0">
                <a:latin typeface="Times New Roman" panose="02020603050405020304" pitchFamily="18" charset="0"/>
                <a:cs typeface="Times New Roman" panose="02020603050405020304" pitchFamily="18" charset="0"/>
              </a:rPr>
              <a:t>- اختبارات الفهم تختبر ما إذا كان المستخدمون قادرين على تقديم دليل على ما تعلموه.</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  -  Read-and-Locate Tests (can they find it test) test how effectively </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     users can locate a given topic of information in a </a:t>
            </a:r>
            <a:r>
              <a:rPr lang="en-US" altLang="en-US" sz="2400" b="1" dirty="0">
                <a:latin typeface="Times New Roman" panose="02020603050405020304" pitchFamily="18" charset="0"/>
                <a:cs typeface="Times New Roman" panose="02020603050405020304" pitchFamily="18" charset="0"/>
              </a:rPr>
              <a:t>documentation</a:t>
            </a:r>
            <a:r>
              <a:rPr lang="en-US" altLang="en-US" sz="2400" dirty="0">
                <a:latin typeface="Times New Roman" panose="02020603050405020304" pitchFamily="18" charset="0"/>
                <a:cs typeface="Times New Roman" panose="02020603050405020304" pitchFamily="18" charset="0"/>
              </a:rPr>
              <a:t> set</a:t>
            </a:r>
            <a:br>
              <a:rPr lang="en-US" altLang="en-US" sz="2400" dirty="0">
                <a:latin typeface="Times New Roman" panose="02020603050405020304" pitchFamily="18" charset="0"/>
                <a:cs typeface="Times New Roman" panose="02020603050405020304" pitchFamily="18" charset="0"/>
              </a:rPr>
            </a:br>
            <a:r>
              <a:rPr lang="ar-JO" altLang="en-US" sz="2400" dirty="0">
                <a:latin typeface="Times New Roman" panose="02020603050405020304" pitchFamily="18" charset="0"/>
                <a:cs typeface="Times New Roman" panose="02020603050405020304" pitchFamily="18" charset="0"/>
              </a:rPr>
              <a:t>- اختبارات القراءة وتحديد الموقع (هل يمكنهم العثور عليه) تختبر مدى فعالية المستخدمين في تحديد موقع موضوع معين من المعلومات في مجموعة وثائق</a:t>
            </a:r>
            <a:endParaRPr lang="en-US" altLang="en-US" sz="2000" b="1" dirty="0">
              <a:latin typeface="Times New Roman" panose="02020603050405020304" pitchFamily="18" charset="0"/>
            </a:endParaRP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6BBEEBCE-E9B0-1E0E-A1CF-B8F46DEE2C9C}"/>
              </a:ext>
            </a:extLst>
          </p:cNvPr>
          <p:cNvSpPr>
            <a:spLocks noGrp="1" noChangeArrowheads="1"/>
          </p:cNvSpPr>
          <p:nvPr>
            <p:ph type="title"/>
          </p:nvPr>
        </p:nvSpPr>
        <p:spPr>
          <a:xfrm>
            <a:off x="1524000" y="152400"/>
            <a:ext cx="9144000" cy="6705600"/>
          </a:xfrm>
        </p:spPr>
        <p:txBody>
          <a:bodyPr/>
          <a:lstStyle/>
          <a:p>
            <a:r>
              <a:rPr lang="en-US" altLang="en-US" sz="2800" b="1" dirty="0">
                <a:solidFill>
                  <a:schemeClr val="accent2"/>
                </a:solidFill>
                <a:latin typeface="Times New Roman" panose="02020603050405020304" pitchFamily="18" charset="0"/>
              </a:rPr>
              <a:t>    4-set performance and learning objectives</a:t>
            </a:r>
            <a:r>
              <a:rPr lang="en-US" altLang="en-US" sz="2800" dirty="0">
                <a:solidFill>
                  <a:srgbClr val="3333CC"/>
                </a:solidFill>
                <a:latin typeface="Times New Roman" panose="02020603050405020304" pitchFamily="18" charset="0"/>
              </a:rPr>
              <a:t>,</a:t>
            </a:r>
            <a:br>
              <a:rPr lang="en-US" altLang="en-US" sz="2800" dirty="0">
                <a:solidFill>
                  <a:srgbClr val="3333CC"/>
                </a:solidFill>
                <a:latin typeface="Times New Roman" panose="02020603050405020304" pitchFamily="18" charset="0"/>
              </a:rPr>
            </a:br>
            <a:r>
              <a:rPr lang="ar-JO" altLang="en-US" sz="2800" dirty="0">
                <a:solidFill>
                  <a:srgbClr val="3333CC"/>
                </a:solidFill>
                <a:latin typeface="Times New Roman" panose="02020603050405020304" pitchFamily="18" charset="0"/>
              </a:rPr>
              <a:t>4- مجموعة من أهداف الأداء والتعلم،</a:t>
            </a:r>
            <a:r>
              <a:rPr lang="en-US" altLang="en-US" sz="3200" b="1" dirty="0">
                <a:solidFill>
                  <a:srgbClr val="3333CC"/>
                </a:solidFill>
                <a:latin typeface="Times New Roman" panose="02020603050405020304" pitchFamily="18" charset="0"/>
              </a:rPr>
              <a:t> </a:t>
            </a:r>
            <a:br>
              <a:rPr lang="en-US" altLang="en-US" sz="3200" b="1" dirty="0">
                <a:solidFill>
                  <a:srgbClr val="3333CC"/>
                </a:solidFill>
                <a:latin typeface="Times New Roman" panose="02020603050405020304" pitchFamily="18" charset="0"/>
              </a:rPr>
            </a:br>
            <a:r>
              <a:rPr lang="en-US" altLang="en-US" sz="3200" b="1" dirty="0">
                <a:solidFill>
                  <a:srgbClr val="3333CC"/>
                </a:solidFill>
                <a:latin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Because you want your tests to measure actual behavior, you must come up with numbers that correlate with the kind of performance you want from your users. These are often called operational objectives. There are two broad categories of performance objectives: Time-related and error-related.</a:t>
            </a:r>
            <a:r>
              <a:rPr lang="en-US" altLang="en-US" sz="2000" dirty="0"/>
              <a:t> </a:t>
            </a:r>
            <a:br>
              <a:rPr lang="en-US" altLang="en-US" sz="2000" dirty="0"/>
            </a:br>
            <a:r>
              <a:rPr lang="ar-JO" altLang="en-US" sz="2000" dirty="0"/>
              <a:t>نظرًا لأنك تريد أن تقيس اختباراتك السلوك الفعلي، فيجب عليك التوصل إلى أرقام تتوافق مع نوع الأداء الذي تريده من المستخدمين. غالبًا ما تسمى هذه الأهداف التشغيلية. هناك فئتان عريضتان من أهداف الأداء: متعلقة بالوقت ومتعلقة بالأخطاء.</a:t>
            </a:r>
            <a:r>
              <a:rPr lang="en-US" altLang="en-US" sz="2000" b="1" dirty="0">
                <a:solidFill>
                  <a:srgbClr val="3333CC"/>
                </a:solidFill>
                <a:latin typeface="Times New Roman" panose="02020603050405020304" pitchFamily="18" charset="0"/>
              </a:rPr>
              <a:t>  </a:t>
            </a:r>
            <a:br>
              <a:rPr lang="en-US" altLang="en-US" sz="2000" b="1" dirty="0">
                <a:solidFill>
                  <a:srgbClr val="3333CC"/>
                </a:solidFill>
                <a:latin typeface="Times New Roman" panose="02020603050405020304" pitchFamily="18" charset="0"/>
              </a:rPr>
            </a:br>
            <a:r>
              <a:rPr lang="en-US" altLang="en-US" sz="2000" b="1" dirty="0">
                <a:solidFill>
                  <a:srgbClr val="3333CC"/>
                </a:solidFill>
                <a:latin typeface="Times New Roman" panose="02020603050405020304" pitchFamily="18" charset="0"/>
              </a:rPr>
              <a:t>  </a:t>
            </a:r>
            <a:br>
              <a:rPr lang="en-US" altLang="en-US" sz="2000" b="1" dirty="0">
                <a:solidFill>
                  <a:srgbClr val="3333CC"/>
                </a:solidFill>
                <a:latin typeface="Times New Roman" panose="02020603050405020304" pitchFamily="18" charset="0"/>
              </a:rPr>
            </a:br>
            <a:r>
              <a:rPr lang="en-US" altLang="en-US" sz="2000" b="1" dirty="0">
                <a:solidFill>
                  <a:srgbClr val="3333CC"/>
                </a:solidFill>
                <a:latin typeface="Times New Roman" panose="02020603050405020304" pitchFamily="18" charset="0"/>
              </a:rPr>
              <a:t>   </a:t>
            </a:r>
            <a:r>
              <a:rPr lang="en-US" altLang="en-US" sz="2000" b="1" i="1" dirty="0">
                <a:latin typeface="Times New Roman" panose="02020603050405020304" pitchFamily="18" charset="0"/>
              </a:rPr>
              <a:t>criteria that a task must meet to exit the testing </a:t>
            </a:r>
            <a:br>
              <a:rPr lang="en-US" altLang="en-US" sz="2000" b="1" i="1" dirty="0">
                <a:latin typeface="Times New Roman" panose="02020603050405020304" pitchFamily="18" charset="0"/>
              </a:rPr>
            </a:br>
            <a:r>
              <a:rPr lang="en-US" altLang="en-US" sz="2000" b="1" i="1" dirty="0">
                <a:latin typeface="Times New Roman" panose="02020603050405020304" pitchFamily="18" charset="0"/>
              </a:rPr>
              <a:t>   situation, performance objectives  simply put </a:t>
            </a:r>
            <a:br>
              <a:rPr lang="en-US" altLang="en-US" sz="2000" b="1" i="1" dirty="0">
                <a:latin typeface="Times New Roman" panose="02020603050405020304" pitchFamily="18" charset="0"/>
              </a:rPr>
            </a:br>
            <a:r>
              <a:rPr lang="en-US" altLang="en-US" sz="2000" b="1" i="1" dirty="0">
                <a:latin typeface="Times New Roman" panose="02020603050405020304" pitchFamily="18" charset="0"/>
              </a:rPr>
              <a:t>   numbers and measures on that behavior</a:t>
            </a:r>
            <a:br>
              <a:rPr lang="en-US" altLang="en-US" sz="2000" b="1" i="1" dirty="0">
                <a:latin typeface="Times New Roman" panose="02020603050405020304" pitchFamily="18" charset="0"/>
              </a:rPr>
            </a:br>
            <a:r>
              <a:rPr lang="en-US" altLang="en-US" sz="2000" b="1" i="1" dirty="0">
                <a:latin typeface="Times New Roman" panose="02020603050405020304" pitchFamily="18" charset="0"/>
              </a:rPr>
              <a:t>   ( speed, number of errors, space..)</a:t>
            </a:r>
            <a:br>
              <a:rPr lang="en-US" altLang="en-US" sz="2000" b="1" i="1" dirty="0">
                <a:latin typeface="Times New Roman" panose="02020603050405020304" pitchFamily="18" charset="0"/>
              </a:rPr>
            </a:br>
            <a:r>
              <a:rPr lang="ar-JO" altLang="en-US" sz="2000" b="1" i="1" dirty="0">
                <a:latin typeface="Times New Roman" panose="02020603050405020304" pitchFamily="18" charset="0"/>
              </a:rPr>
              <a:t>المعايير التي يجب أن تلبيها المهمة للخروج من موقف الاختبار، تضع أهداف الأداء ببساطة أرقامًا ومقاييس لهذا السلوك (السرعة، وعدد الأخطاء، والمساحة..)</a:t>
            </a:r>
            <a:endParaRPr lang="en-US" altLang="en-US" sz="2000" b="1" i="1" dirty="0">
              <a:latin typeface="Times New Roman" panose="02020603050405020304" pitchFamily="18" charset="0"/>
            </a:endParaRP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B47688A6-0916-8A6F-AD12-388E56C2F9A0}"/>
              </a:ext>
            </a:extLst>
          </p:cNvPr>
          <p:cNvSpPr>
            <a:spLocks noGrp="1" noChangeArrowheads="1"/>
          </p:cNvSpPr>
          <p:nvPr>
            <p:ph type="title"/>
          </p:nvPr>
        </p:nvSpPr>
        <p:spPr>
          <a:xfrm>
            <a:off x="1524000" y="152400"/>
            <a:ext cx="9144000" cy="6705600"/>
          </a:xfrm>
        </p:spPr>
        <p:txBody>
          <a:bodyPr/>
          <a:lstStyle/>
          <a:p>
            <a:r>
              <a:rPr lang="en-US" altLang="en-US" sz="2800" dirty="0">
                <a:solidFill>
                  <a:srgbClr val="FF3300"/>
                </a:solidFill>
                <a:latin typeface="Times New Roman" panose="02020603050405020304" pitchFamily="18" charset="0"/>
                <a:cs typeface="Times New Roman" panose="02020603050405020304" pitchFamily="18" charset="0"/>
              </a:rPr>
              <a:t>    </a:t>
            </a:r>
            <a:r>
              <a:rPr lang="en-US" altLang="en-US" sz="2800" u="sng" dirty="0">
                <a:solidFill>
                  <a:srgbClr val="FF3300"/>
                </a:solidFill>
                <a:latin typeface="Times New Roman" panose="02020603050405020304" pitchFamily="18" charset="0"/>
                <a:cs typeface="Times New Roman" panose="02020603050405020304" pitchFamily="18" charset="0"/>
              </a:rPr>
              <a:t>Make the test objective,</a:t>
            </a:r>
            <a:r>
              <a:rPr lang="en-US" altLang="en-US" sz="3200" b="1" dirty="0">
                <a:latin typeface="Times New Roman" panose="02020603050405020304" pitchFamily="18" charset="0"/>
                <a:cs typeface="Times New Roman" panose="02020603050405020304" pitchFamily="18" charset="0"/>
              </a:rPr>
              <a:t> </a:t>
            </a:r>
            <a:r>
              <a:rPr lang="en-US" altLang="en-US" sz="2800" dirty="0">
                <a:latin typeface="Times New Roman" panose="02020603050405020304" pitchFamily="18" charset="0"/>
                <a:cs typeface="Times New Roman" panose="02020603050405020304" pitchFamily="18" charset="0"/>
              </a:rPr>
              <a:t>objectivity means </a:t>
            </a:r>
            <a:br>
              <a:rPr lang="en-US" altLang="en-US" sz="2800" dirty="0">
                <a:latin typeface="Times New Roman" panose="02020603050405020304" pitchFamily="18" charset="0"/>
                <a:cs typeface="Times New Roman" panose="02020603050405020304" pitchFamily="18" charset="0"/>
              </a:rPr>
            </a:br>
            <a:r>
              <a:rPr lang="en-US" altLang="en-US" sz="2800" dirty="0">
                <a:latin typeface="Times New Roman" panose="02020603050405020304" pitchFamily="18" charset="0"/>
                <a:cs typeface="Times New Roman" panose="02020603050405020304" pitchFamily="18" charset="0"/>
              </a:rPr>
              <a:t>  that you try to set up the test in a way that you </a:t>
            </a:r>
            <a:br>
              <a:rPr lang="en-US" altLang="en-US" sz="2800" dirty="0">
                <a:latin typeface="Times New Roman" panose="02020603050405020304" pitchFamily="18" charset="0"/>
                <a:cs typeface="Times New Roman" panose="02020603050405020304" pitchFamily="18" charset="0"/>
              </a:rPr>
            </a:br>
            <a:r>
              <a:rPr lang="en-US" altLang="en-US" sz="2800" dirty="0">
                <a:latin typeface="Times New Roman" panose="02020603050405020304" pitchFamily="18" charset="0"/>
                <a:cs typeface="Times New Roman" panose="02020603050405020304" pitchFamily="18" charset="0"/>
              </a:rPr>
              <a:t>  don’t prejudice the outcomes too much, so the </a:t>
            </a:r>
            <a:br>
              <a:rPr lang="en-US" altLang="en-US" sz="2800" dirty="0">
                <a:latin typeface="Times New Roman" panose="02020603050405020304" pitchFamily="18" charset="0"/>
                <a:cs typeface="Times New Roman" panose="02020603050405020304" pitchFamily="18" charset="0"/>
              </a:rPr>
            </a:br>
            <a:r>
              <a:rPr lang="en-US" altLang="en-US" sz="2800" dirty="0">
                <a:latin typeface="Times New Roman" panose="02020603050405020304" pitchFamily="18" charset="0"/>
                <a:cs typeface="Times New Roman" panose="02020603050405020304" pitchFamily="18" charset="0"/>
              </a:rPr>
              <a:t>  procedure does not pass automatically, do not </a:t>
            </a:r>
            <a:br>
              <a:rPr lang="en-US" altLang="en-US" sz="2800" dirty="0">
                <a:latin typeface="Times New Roman" panose="02020603050405020304" pitchFamily="18" charset="0"/>
                <a:cs typeface="Times New Roman" panose="02020603050405020304" pitchFamily="18" charset="0"/>
              </a:rPr>
            </a:br>
            <a:r>
              <a:rPr lang="en-US" altLang="en-US" sz="2800" dirty="0">
                <a:latin typeface="Times New Roman" panose="02020603050405020304" pitchFamily="18" charset="0"/>
                <a:cs typeface="Times New Roman" panose="02020603050405020304" pitchFamily="18" charset="0"/>
              </a:rPr>
              <a:t>  be bias. Bias can creep into your test from  </a:t>
            </a:r>
            <a:br>
              <a:rPr lang="en-US" altLang="en-US" sz="2800" dirty="0">
                <a:latin typeface="Times New Roman" panose="02020603050405020304" pitchFamily="18" charset="0"/>
                <a:cs typeface="Times New Roman" panose="02020603050405020304" pitchFamily="18" charset="0"/>
              </a:rPr>
            </a:br>
            <a:r>
              <a:rPr lang="en-US" altLang="en-US" sz="2800" dirty="0">
                <a:latin typeface="Times New Roman" panose="02020603050405020304" pitchFamily="18" charset="0"/>
                <a:cs typeface="Times New Roman" panose="02020603050405020304" pitchFamily="18" charset="0"/>
              </a:rPr>
              <a:t>  </a:t>
            </a:r>
            <a:r>
              <a:rPr lang="en-US" altLang="en-US" sz="2800" u="sng" dirty="0">
                <a:solidFill>
                  <a:srgbClr val="9900CC"/>
                </a:solidFill>
                <a:latin typeface="Times New Roman" panose="02020603050405020304" pitchFamily="18" charset="0"/>
                <a:cs typeface="Times New Roman" panose="02020603050405020304" pitchFamily="18" charset="0"/>
              </a:rPr>
              <a:t>work pressure</a:t>
            </a:r>
            <a:r>
              <a:rPr lang="en-US" altLang="en-US" sz="2800" dirty="0">
                <a:latin typeface="Times New Roman" panose="02020603050405020304" pitchFamily="18" charset="0"/>
                <a:cs typeface="Times New Roman" panose="02020603050405020304" pitchFamily="18" charset="0"/>
              </a:rPr>
              <a:t> &amp; other factors as you </a:t>
            </a:r>
            <a:r>
              <a:rPr lang="en-US" altLang="en-US" sz="2800" u="sng" dirty="0">
                <a:solidFill>
                  <a:srgbClr val="9900CC"/>
                </a:solidFill>
                <a:latin typeface="Times New Roman" panose="02020603050405020304" pitchFamily="18" charset="0"/>
                <a:cs typeface="Times New Roman" panose="02020603050405020304" pitchFamily="18" charset="0"/>
              </a:rPr>
              <a:t>only care </a:t>
            </a:r>
            <a:br>
              <a:rPr lang="en-US" altLang="en-US" sz="2800" u="sng" dirty="0">
                <a:solidFill>
                  <a:srgbClr val="9900CC"/>
                </a:solidFill>
                <a:latin typeface="Times New Roman" panose="02020603050405020304" pitchFamily="18" charset="0"/>
                <a:cs typeface="Times New Roman" panose="02020603050405020304" pitchFamily="18" charset="0"/>
              </a:rPr>
            </a:br>
            <a:r>
              <a:rPr lang="en-US" altLang="en-US" sz="2800" dirty="0">
                <a:solidFill>
                  <a:srgbClr val="9900CC"/>
                </a:solidFill>
                <a:latin typeface="Times New Roman" panose="02020603050405020304" pitchFamily="18" charset="0"/>
                <a:cs typeface="Times New Roman" panose="02020603050405020304" pitchFamily="18" charset="0"/>
              </a:rPr>
              <a:t>  </a:t>
            </a:r>
            <a:r>
              <a:rPr lang="en-US" altLang="en-US" sz="2800" u="sng" dirty="0">
                <a:solidFill>
                  <a:srgbClr val="9900CC"/>
                </a:solidFill>
                <a:latin typeface="Times New Roman" panose="02020603050405020304" pitchFamily="18" charset="0"/>
                <a:cs typeface="Times New Roman" panose="02020603050405020304" pitchFamily="18" charset="0"/>
              </a:rPr>
              <a:t>about</a:t>
            </a:r>
            <a:r>
              <a:rPr lang="en-US" altLang="en-US" sz="2800" dirty="0">
                <a:latin typeface="Times New Roman" panose="02020603050405020304" pitchFamily="18" charset="0"/>
                <a:cs typeface="Times New Roman" panose="02020603050405020304" pitchFamily="18" charset="0"/>
              </a:rPr>
              <a:t> getting the test form signed because </a:t>
            </a:r>
            <a:br>
              <a:rPr lang="en-US" altLang="en-US" sz="2800" dirty="0">
                <a:latin typeface="Times New Roman" panose="02020603050405020304" pitchFamily="18" charset="0"/>
                <a:cs typeface="Times New Roman" panose="02020603050405020304" pitchFamily="18" charset="0"/>
              </a:rPr>
            </a:br>
            <a:r>
              <a:rPr lang="en-US" altLang="en-US" sz="2800" dirty="0">
                <a:latin typeface="Times New Roman" panose="02020603050405020304" pitchFamily="18" charset="0"/>
                <a:cs typeface="Times New Roman" panose="02020603050405020304" pitchFamily="18" charset="0"/>
              </a:rPr>
              <a:t>  everybody else does it this way.</a:t>
            </a:r>
            <a:br>
              <a:rPr lang="en-US" altLang="en-US" sz="2800" dirty="0">
                <a:latin typeface="Times New Roman" panose="02020603050405020304" pitchFamily="18" charset="0"/>
                <a:cs typeface="Times New Roman" panose="02020603050405020304" pitchFamily="18" charset="0"/>
              </a:rPr>
            </a:br>
            <a:r>
              <a:rPr lang="ar-JO" altLang="en-US" sz="2800" dirty="0">
                <a:latin typeface="Times New Roman" panose="02020603050405020304" pitchFamily="18" charset="0"/>
                <a:cs typeface="Times New Roman" panose="02020603050405020304" pitchFamily="18" charset="0"/>
              </a:rPr>
              <a:t>اجعل الاختبار موضوعيًا، والموضوعية تعني أن تحاول إعداد الاختبار بطريقة لا تؤثر على النتائج بشكل كبير، وبالتالي لا يتم اجتياز الإجراء تلقائيًا، فلا تكن متحيزًا. يمكن أن يتسلل التحيز إلى اختبارك من ضغوط العمل وعوامل أخرى لأنك تهتم فقط بالحصول على نموذج الاختبار الموقع لأن الجميع يفعلون ذلك بهذه الطريقة.</a:t>
            </a:r>
            <a:endParaRPr lang="en-US" alt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9642304C-9DA1-C876-BF7E-E6F177B0C514}"/>
              </a:ext>
            </a:extLst>
          </p:cNvPr>
          <p:cNvSpPr>
            <a:spLocks noGrp="1" noChangeArrowheads="1"/>
          </p:cNvSpPr>
          <p:nvPr>
            <p:ph type="title"/>
          </p:nvPr>
        </p:nvSpPr>
        <p:spPr>
          <a:xfrm>
            <a:off x="1524000" y="0"/>
            <a:ext cx="9144000" cy="6705600"/>
          </a:xfrm>
        </p:spPr>
        <p:txBody>
          <a:bodyPr/>
          <a:lstStyle/>
          <a:p>
            <a:r>
              <a:rPr lang="en-US" altLang="en-US" sz="3200" b="1" dirty="0">
                <a:solidFill>
                  <a:schemeClr val="accent2"/>
                </a:solidFill>
                <a:latin typeface="Times New Roman" panose="02020603050405020304" pitchFamily="18" charset="0"/>
              </a:rPr>
              <a:t>    </a:t>
            </a:r>
            <a:r>
              <a:rPr lang="en-US" altLang="en-US" sz="2000" b="1" dirty="0">
                <a:solidFill>
                  <a:schemeClr val="accent2"/>
                </a:solidFill>
                <a:latin typeface="Times New Roman" panose="02020603050405020304" pitchFamily="18" charset="0"/>
              </a:rPr>
              <a:t>5-select testers and evaluators:</a:t>
            </a:r>
            <a:r>
              <a:rPr lang="en-US" altLang="en-US" sz="3200" dirty="0">
                <a:solidFill>
                  <a:srgbClr val="FF3300"/>
                </a:solidFill>
                <a:latin typeface="Times New Roman" panose="02020603050405020304" pitchFamily="18" charset="0"/>
              </a:rPr>
              <a:t> </a:t>
            </a:r>
            <a:r>
              <a:rPr lang="ar-JO" altLang="en-US" sz="3200" dirty="0">
                <a:solidFill>
                  <a:srgbClr val="FF3300"/>
                </a:solidFill>
                <a:latin typeface="Times New Roman" panose="02020603050405020304" pitchFamily="18" charset="0"/>
              </a:rPr>
              <a:t>5- اختيار المختبرين والمقيّمين:</a:t>
            </a:r>
            <a:br>
              <a:rPr lang="en-US" altLang="en-US" sz="3200" dirty="0">
                <a:solidFill>
                  <a:srgbClr val="FF3300"/>
                </a:solidFill>
                <a:latin typeface="Times New Roman" panose="02020603050405020304" pitchFamily="18" charset="0"/>
              </a:rPr>
            </a:br>
            <a:r>
              <a:rPr lang="en-US" altLang="en-US" sz="3200" dirty="0">
                <a:solidFill>
                  <a:srgbClr val="FF3300"/>
                </a:solidFill>
                <a:latin typeface="Times New Roman" panose="02020603050405020304" pitchFamily="18" charset="0"/>
              </a:rPr>
              <a:t>   </a:t>
            </a:r>
            <a:r>
              <a:rPr lang="en-US" altLang="en-US" sz="1800" dirty="0">
                <a:solidFill>
                  <a:srgbClr val="FF3300"/>
                </a:solidFill>
                <a:latin typeface="Times New Roman" panose="02020603050405020304" pitchFamily="18" charset="0"/>
              </a:rPr>
              <a:t>- </a:t>
            </a:r>
            <a:r>
              <a:rPr lang="en-US" altLang="en-US" sz="1800" dirty="0">
                <a:solidFill>
                  <a:schemeClr val="accent1"/>
                </a:solidFill>
                <a:latin typeface="Times New Roman" panose="02020603050405020304" pitchFamily="18" charset="0"/>
                <a:cs typeface="Times New Roman" panose="02020603050405020304" pitchFamily="18" charset="0"/>
              </a:rPr>
              <a:t>The tester</a:t>
            </a:r>
            <a:r>
              <a:rPr lang="en-US" altLang="en-US" sz="1800" dirty="0">
                <a:latin typeface="Times New Roman" panose="02020603050405020304" pitchFamily="18" charset="0"/>
                <a:cs typeface="Times New Roman" panose="02020603050405020304" pitchFamily="18" charset="0"/>
              </a:rPr>
              <a:t> is the person who administers the test, arranges  </a:t>
            </a:r>
            <a:br>
              <a:rPr lang="en-US" altLang="en-US" sz="180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   the meeting with users, sets up the test situation, records the </a:t>
            </a:r>
            <a:br>
              <a:rPr lang="en-US" altLang="en-US" sz="180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   test activities, and so on. </a:t>
            </a:r>
            <a:br>
              <a:rPr lang="en-US" altLang="en-US" sz="1800" dirty="0">
                <a:latin typeface="Times New Roman" panose="02020603050405020304" pitchFamily="18" charset="0"/>
                <a:cs typeface="Times New Roman" panose="02020603050405020304" pitchFamily="18" charset="0"/>
              </a:rPr>
            </a:br>
            <a:r>
              <a:rPr lang="ar-JO" altLang="en-US" sz="1800" dirty="0">
                <a:latin typeface="Times New Roman" panose="02020603050405020304" pitchFamily="18" charset="0"/>
                <a:cs typeface="Times New Roman" panose="02020603050405020304" pitchFamily="18" charset="0"/>
              </a:rPr>
              <a:t>- المختبر هو الشخص الذي يدير الاختبار، ويرتب الاجتماع مع المستخدمين، ويضع موقف الاختبار، ويسجل أنشطة الاختبار، وما إلى ذلك.</a:t>
            </a:r>
            <a:br>
              <a:rPr lang="en-US" altLang="en-US" sz="180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   </a:t>
            </a:r>
            <a:r>
              <a:rPr lang="en-US" altLang="en-US" sz="1800" dirty="0">
                <a:solidFill>
                  <a:schemeClr val="accent1"/>
                </a:solidFill>
                <a:latin typeface="Times New Roman" panose="02020603050405020304" pitchFamily="18" charset="0"/>
                <a:cs typeface="Times New Roman" panose="02020603050405020304" pitchFamily="18" charset="0"/>
              </a:rPr>
              <a:t>- The evaluator</a:t>
            </a:r>
            <a:r>
              <a:rPr lang="en-US" altLang="en-US" sz="1800" dirty="0">
                <a:latin typeface="Times New Roman" panose="02020603050405020304" pitchFamily="18" charset="0"/>
                <a:cs typeface="Times New Roman" panose="02020603050405020304" pitchFamily="18" charset="0"/>
              </a:rPr>
              <a:t> is the person taking the usability test.</a:t>
            </a:r>
            <a:br>
              <a:rPr lang="en-US" altLang="en-US" sz="1800" dirty="0">
                <a:latin typeface="Times New Roman" panose="02020603050405020304" pitchFamily="18" charset="0"/>
                <a:cs typeface="Times New Roman" panose="02020603050405020304" pitchFamily="18" charset="0"/>
              </a:rPr>
            </a:br>
            <a:r>
              <a:rPr lang="ar-JO" altLang="en-US" sz="1800" dirty="0">
                <a:latin typeface="Times New Roman" panose="02020603050405020304" pitchFamily="18" charset="0"/>
                <a:cs typeface="Times New Roman" panose="02020603050405020304" pitchFamily="18" charset="0"/>
              </a:rPr>
              <a:t>- المقيّم هو الشخص الذي يجري اختبار قابلية الاستخدام.</a:t>
            </a:r>
            <a:br>
              <a:rPr lang="en-US" altLang="en-US" sz="1800" dirty="0">
                <a:latin typeface="Times New Roman" panose="02020603050405020304" pitchFamily="18" charset="0"/>
                <a:cs typeface="Times New Roman" panose="02020603050405020304" pitchFamily="18" charset="0"/>
              </a:rPr>
            </a:br>
            <a:br>
              <a:rPr lang="en-US" altLang="en-US" sz="180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   </a:t>
            </a:r>
            <a:r>
              <a:rPr lang="en-US" altLang="en-US" sz="2000" b="1" dirty="0">
                <a:solidFill>
                  <a:schemeClr val="accent2"/>
                </a:solidFill>
                <a:latin typeface="Times New Roman" panose="02020603050405020304" pitchFamily="18" charset="0"/>
              </a:rPr>
              <a:t>6-prepare the test materials,</a:t>
            </a:r>
            <a:r>
              <a:rPr lang="en-US" altLang="en-US" sz="2000" dirty="0">
                <a:latin typeface="Times New Roman" panose="02020603050405020304" pitchFamily="18" charset="0"/>
              </a:rPr>
              <a:t> </a:t>
            </a:r>
            <a:r>
              <a:rPr lang="en-US" altLang="en-US" sz="1800" dirty="0">
                <a:latin typeface="Times New Roman" panose="02020603050405020304" pitchFamily="18" charset="0"/>
              </a:rPr>
              <a:t>written material, location </a:t>
            </a:r>
            <a:br>
              <a:rPr lang="en-US" altLang="en-US" sz="1800" dirty="0">
                <a:latin typeface="Times New Roman" panose="02020603050405020304" pitchFamily="18" charset="0"/>
              </a:rPr>
            </a:br>
            <a:r>
              <a:rPr lang="en-US" altLang="en-US" sz="1800" dirty="0">
                <a:latin typeface="Times New Roman" panose="02020603050405020304" pitchFamily="18" charset="0"/>
              </a:rPr>
              <a:t>     of the test, kind of hardware and software equipment</a:t>
            </a:r>
            <a:r>
              <a:rPr lang="en-US" altLang="en-US" sz="1800" dirty="0">
                <a:solidFill>
                  <a:srgbClr val="3333CC"/>
                </a:solidFill>
                <a:latin typeface="Times New Roman" panose="02020603050405020304" pitchFamily="18" charset="0"/>
              </a:rPr>
              <a:t>.</a:t>
            </a:r>
            <a:br>
              <a:rPr lang="en-US" altLang="en-US" sz="1800" dirty="0">
                <a:solidFill>
                  <a:srgbClr val="3333CC"/>
                </a:solidFill>
                <a:latin typeface="Times New Roman" panose="02020603050405020304" pitchFamily="18" charset="0"/>
              </a:rPr>
            </a:br>
            <a:r>
              <a:rPr lang="ar-JO" altLang="en-US" sz="1800" dirty="0">
                <a:solidFill>
                  <a:srgbClr val="3333CC"/>
                </a:solidFill>
                <a:latin typeface="Times New Roman" panose="02020603050405020304" pitchFamily="18" charset="0"/>
              </a:rPr>
              <a:t>6- تحضير مواد الاختبار، والمواد المكتوبة، وموقع الاختبار، ونوع الأجهزة والمعدات البرمجية.</a:t>
            </a:r>
            <a:br>
              <a:rPr lang="en-US" altLang="en-US" sz="1800" dirty="0">
                <a:solidFill>
                  <a:srgbClr val="3333CC"/>
                </a:solidFill>
                <a:latin typeface="Times New Roman" panose="02020603050405020304" pitchFamily="18" charset="0"/>
              </a:rPr>
            </a:br>
            <a:br>
              <a:rPr lang="en-US" altLang="en-US" sz="1800" dirty="0">
                <a:solidFill>
                  <a:srgbClr val="3333CC"/>
                </a:solidFill>
                <a:latin typeface="Times New Roman" panose="02020603050405020304" pitchFamily="18" charset="0"/>
              </a:rPr>
            </a:br>
            <a:r>
              <a:rPr lang="en-US" altLang="en-US" sz="1800" dirty="0">
                <a:solidFill>
                  <a:srgbClr val="3333CC"/>
                </a:solidFill>
                <a:latin typeface="Times New Roman" panose="02020603050405020304" pitchFamily="18" charset="0"/>
              </a:rPr>
              <a:t> </a:t>
            </a:r>
            <a:r>
              <a:rPr lang="en-US" altLang="en-US" sz="2400" b="1" dirty="0">
                <a:solidFill>
                  <a:schemeClr val="accent2"/>
                </a:solidFill>
                <a:latin typeface="Times New Roman" panose="02020603050405020304" pitchFamily="18" charset="0"/>
              </a:rPr>
              <a:t>7-set up the test environment</a:t>
            </a:r>
            <a:r>
              <a:rPr lang="en-US" altLang="en-US" sz="2400" b="1" dirty="0">
                <a:latin typeface="Times New Roman" panose="02020603050405020304" pitchFamily="18" charset="0"/>
              </a:rPr>
              <a:t>, </a:t>
            </a:r>
            <a:r>
              <a:rPr lang="ar-JO" altLang="en-US" sz="2400" b="1" dirty="0">
                <a:latin typeface="Times New Roman" panose="02020603050405020304" pitchFamily="18" charset="0"/>
              </a:rPr>
              <a:t>7- إعداد بيئة الاختبار،</a:t>
            </a:r>
            <a:br>
              <a:rPr lang="en-US" altLang="en-US" sz="2400" b="1" dirty="0">
                <a:latin typeface="Times New Roman" panose="02020603050405020304" pitchFamily="18" charset="0"/>
              </a:rPr>
            </a:br>
            <a:r>
              <a:rPr lang="en-US" altLang="en-US" sz="2800" b="1" dirty="0">
                <a:latin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T</a:t>
            </a:r>
            <a:r>
              <a:rPr lang="en-US" altLang="en-US" sz="1800" dirty="0">
                <a:latin typeface="Times New Roman" panose="02020603050405020304" pitchFamily="18" charset="0"/>
                <a:cs typeface="Times New Roman" panose="02020603050405020304" pitchFamily="18" charset="0"/>
              </a:rPr>
              <a:t>he environment for your test may range from the user’s work </a:t>
            </a:r>
            <a:br>
              <a:rPr lang="en-US" altLang="en-US" sz="180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    environment (the field) to a controlled laboratory. Your best chance to   </a:t>
            </a:r>
            <a:br>
              <a:rPr lang="en-US" altLang="en-US" sz="180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    learn about actual use in the context of the user’s work and </a:t>
            </a:r>
            <a:br>
              <a:rPr lang="en-US" altLang="en-US" sz="180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    information environment comes from field testing.</a:t>
            </a:r>
            <a:br>
              <a:rPr lang="en-US" altLang="en-US" sz="1800" dirty="0">
                <a:latin typeface="Times New Roman" panose="02020603050405020304" pitchFamily="18" charset="0"/>
                <a:cs typeface="Times New Roman" panose="02020603050405020304" pitchFamily="18" charset="0"/>
              </a:rPr>
            </a:br>
            <a:r>
              <a:rPr lang="ar-JO" altLang="en-US" sz="1800" dirty="0">
                <a:latin typeface="Times New Roman" panose="02020603050405020304" pitchFamily="18" charset="0"/>
                <a:cs typeface="Times New Roman" panose="02020603050405020304" pitchFamily="18" charset="0"/>
              </a:rPr>
              <a:t>قد تتراوح بيئة الاختبار بين بيئة عمل المستخدم (الميدان) ومختبر خاضع للرقابة. وتأتي أفضل فرصة لك للتعرف على الاستخدام الفعلي في سياق بيئة عمل المستخدم ومعلوماته من الاختبار الميداني.</a:t>
            </a:r>
            <a:endParaRPr lang="en-US" alt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F19A78DA-C7D0-AAB2-00AB-B3412E921D1B}"/>
              </a:ext>
            </a:extLst>
          </p:cNvPr>
          <p:cNvSpPr>
            <a:spLocks noGrp="1" noChangeArrowheads="1"/>
          </p:cNvSpPr>
          <p:nvPr>
            <p:ph type="title"/>
          </p:nvPr>
        </p:nvSpPr>
        <p:spPr>
          <a:xfrm>
            <a:off x="1524000" y="152400"/>
            <a:ext cx="9144000" cy="6705600"/>
          </a:xfrm>
        </p:spPr>
        <p:txBody>
          <a:bodyPr/>
          <a:lstStyle/>
          <a:p>
            <a:br>
              <a:rPr lang="en-US" altLang="en-US" sz="2800">
                <a:solidFill>
                  <a:srgbClr val="3333CC"/>
                </a:solidFill>
                <a:latin typeface="Times New Roman" panose="02020603050405020304" pitchFamily="18" charset="0"/>
              </a:rPr>
            </a:br>
            <a:r>
              <a:rPr lang="en-US" altLang="en-US" sz="2800">
                <a:solidFill>
                  <a:srgbClr val="3333CC"/>
                </a:solidFill>
                <a:latin typeface="Times New Roman" panose="02020603050405020304" pitchFamily="18" charset="0"/>
              </a:rPr>
              <a:t>  </a:t>
            </a:r>
            <a:r>
              <a:rPr lang="en-US" altLang="en-US" sz="2400" b="1">
                <a:solidFill>
                  <a:schemeClr val="accent2"/>
                </a:solidFill>
                <a:latin typeface="Times New Roman" panose="02020603050405020304" pitchFamily="18" charset="0"/>
              </a:rPr>
              <a:t>8</a:t>
            </a:r>
            <a:r>
              <a:rPr lang="en-US" altLang="en-US" sz="2400" b="1">
                <a:solidFill>
                  <a:schemeClr val="accent2"/>
                </a:solidFill>
                <a:latin typeface="Times New Roman" panose="02020603050405020304" pitchFamily="18" charset="0"/>
                <a:cs typeface="Times New Roman" panose="02020603050405020304" pitchFamily="18" charset="0"/>
              </a:rPr>
              <a:t>-record information accurately</a:t>
            </a:r>
            <a:r>
              <a:rPr lang="en-US" altLang="en-US" sz="2400">
                <a:latin typeface="Times New Roman" panose="02020603050405020304" pitchFamily="18" charset="0"/>
                <a:cs typeface="Times New Roman" panose="02020603050405020304" pitchFamily="18" charset="0"/>
              </a:rPr>
              <a:t>, </a:t>
            </a:r>
            <a:r>
              <a:rPr lang="ar-JO" altLang="en-US" sz="2400">
                <a:latin typeface="Times New Roman" panose="02020603050405020304" pitchFamily="18" charset="0"/>
                <a:cs typeface="Times New Roman" panose="02020603050405020304" pitchFamily="18" charset="0"/>
              </a:rPr>
              <a:t>8- سجل المعلومات بدقة،</a:t>
            </a:r>
            <a:br>
              <a:rPr lang="en-US" altLang="en-US" sz="2400">
                <a:latin typeface="Times New Roman" panose="02020603050405020304" pitchFamily="18" charset="0"/>
                <a:cs typeface="Times New Roman" panose="02020603050405020304" pitchFamily="18" charset="0"/>
              </a:rPr>
            </a:br>
            <a:r>
              <a:rPr lang="en-US" altLang="en-US" sz="1800">
                <a:latin typeface="Times New Roman" panose="02020603050405020304" pitchFamily="18" charset="0"/>
                <a:cs typeface="Times New Roman" panose="02020603050405020304" pitchFamily="18" charset="0"/>
              </a:rPr>
              <a:t>   - Recommend using voice and video recorders, plus take copious notes </a:t>
            </a:r>
            <a:br>
              <a:rPr lang="en-US" altLang="en-US" sz="1800">
                <a:latin typeface="Times New Roman" panose="02020603050405020304" pitchFamily="18" charset="0"/>
                <a:cs typeface="Times New Roman" panose="02020603050405020304" pitchFamily="18" charset="0"/>
              </a:rPr>
            </a:br>
            <a:r>
              <a:rPr lang="en-US" altLang="en-US" sz="1800">
                <a:latin typeface="Times New Roman" panose="02020603050405020304" pitchFamily="18" charset="0"/>
                <a:cs typeface="Times New Roman" panose="02020603050405020304" pitchFamily="18" charset="0"/>
              </a:rPr>
              <a:t>      so that you don’t miss anything.   </a:t>
            </a:r>
            <a:br>
              <a:rPr lang="en-US" altLang="en-US" sz="1800">
                <a:latin typeface="Times New Roman" panose="02020603050405020304" pitchFamily="18" charset="0"/>
                <a:cs typeface="Times New Roman" panose="02020603050405020304" pitchFamily="18" charset="0"/>
              </a:rPr>
            </a:br>
            <a:r>
              <a:rPr lang="ar-JO" altLang="en-US" sz="1800">
                <a:latin typeface="Times New Roman" panose="02020603050405020304" pitchFamily="18" charset="0"/>
                <a:cs typeface="Times New Roman" panose="02020603050405020304" pitchFamily="18" charset="0"/>
              </a:rPr>
              <a:t>- نوصي باستخدام مسجلات الصوت والفيديو، بالإضافة إلى تدوين ملاحظات كثيرة حتى لا تفوت أي شيء.</a:t>
            </a:r>
            <a:br>
              <a:rPr lang="en-US" altLang="en-US" sz="1800">
                <a:latin typeface="Times New Roman" panose="02020603050405020304" pitchFamily="18" charset="0"/>
                <a:cs typeface="Times New Roman" panose="02020603050405020304" pitchFamily="18" charset="0"/>
              </a:rPr>
            </a:br>
            <a:r>
              <a:rPr lang="en-US" altLang="en-US" sz="1800">
                <a:latin typeface="Times New Roman" panose="02020603050405020304" pitchFamily="18" charset="0"/>
                <a:cs typeface="Times New Roman" panose="02020603050405020304" pitchFamily="18" charset="0"/>
              </a:rPr>
              <a:t>   - Use accurate methods of recording what you see and hear such </a:t>
            </a:r>
            <a:br>
              <a:rPr lang="en-US" altLang="en-US" sz="1800">
                <a:latin typeface="Times New Roman" panose="02020603050405020304" pitchFamily="18" charset="0"/>
                <a:cs typeface="Times New Roman" panose="02020603050405020304" pitchFamily="18" charset="0"/>
              </a:rPr>
            </a:br>
            <a:r>
              <a:rPr lang="en-US" altLang="en-US" sz="1800">
                <a:latin typeface="Times New Roman" panose="02020603050405020304" pitchFamily="18" charset="0"/>
                <a:cs typeface="Times New Roman" panose="02020603050405020304" pitchFamily="18" charset="0"/>
              </a:rPr>
              <a:t>      cameras, voice recorders observations.</a:t>
            </a:r>
            <a:br>
              <a:rPr lang="en-US" altLang="en-US" sz="1800">
                <a:latin typeface="Times New Roman" panose="02020603050405020304" pitchFamily="18" charset="0"/>
                <a:cs typeface="Times New Roman" panose="02020603050405020304" pitchFamily="18" charset="0"/>
              </a:rPr>
            </a:br>
            <a:r>
              <a:rPr lang="ar-JO" altLang="en-US" sz="1800">
                <a:latin typeface="Times New Roman" panose="02020603050405020304" pitchFamily="18" charset="0"/>
                <a:cs typeface="Times New Roman" panose="02020603050405020304" pitchFamily="18" charset="0"/>
              </a:rPr>
              <a:t>- استخدم طرقًا دقيقة لتسجيل ما تراه وتسمعه مثل الكاميرات ومسجلات الصوت والملاحظات.</a:t>
            </a:r>
            <a:br>
              <a:rPr lang="en-US" altLang="en-US" sz="1800">
                <a:latin typeface="Times New Roman" panose="02020603050405020304" pitchFamily="18" charset="0"/>
                <a:cs typeface="Times New Roman" panose="02020603050405020304" pitchFamily="18" charset="0"/>
              </a:rPr>
            </a:br>
            <a:br>
              <a:rPr lang="en-US" altLang="en-US" sz="1800">
                <a:latin typeface="Times New Roman" panose="02020603050405020304" pitchFamily="18" charset="0"/>
                <a:cs typeface="Times New Roman" panose="02020603050405020304" pitchFamily="18" charset="0"/>
              </a:rPr>
            </a:br>
            <a:r>
              <a:rPr lang="en-US" altLang="en-US" sz="1800">
                <a:latin typeface="Times New Roman" panose="02020603050405020304" pitchFamily="18" charset="0"/>
                <a:cs typeface="Times New Roman" panose="02020603050405020304" pitchFamily="18" charset="0"/>
              </a:rPr>
              <a:t>   </a:t>
            </a:r>
            <a:r>
              <a:rPr lang="en-US" altLang="en-US" sz="2400" b="1">
                <a:solidFill>
                  <a:schemeClr val="accent2"/>
                </a:solidFill>
                <a:latin typeface="Times New Roman" panose="02020603050405020304" pitchFamily="18" charset="0"/>
                <a:cs typeface="Times New Roman" panose="02020603050405020304" pitchFamily="18" charset="0"/>
              </a:rPr>
              <a:t>9-Interpret the data</a:t>
            </a:r>
            <a:r>
              <a:rPr lang="en-US" altLang="en-US" sz="1800">
                <a:solidFill>
                  <a:schemeClr val="accent2"/>
                </a:solidFill>
                <a:latin typeface="Times New Roman" panose="02020603050405020304" pitchFamily="18" charset="0"/>
                <a:cs typeface="Times New Roman" panose="02020603050405020304" pitchFamily="18" charset="0"/>
              </a:rPr>
              <a:t>,</a:t>
            </a:r>
            <a:r>
              <a:rPr lang="en-US" altLang="en-US" sz="1800">
                <a:latin typeface="Times New Roman" panose="02020603050405020304" pitchFamily="18" charset="0"/>
                <a:cs typeface="Times New Roman" panose="02020603050405020304" pitchFamily="18" charset="0"/>
              </a:rPr>
              <a:t> Interpretation requires you to take into  </a:t>
            </a:r>
            <a:br>
              <a:rPr lang="en-US" altLang="en-US" sz="1800">
                <a:latin typeface="Times New Roman" panose="02020603050405020304" pitchFamily="18" charset="0"/>
                <a:cs typeface="Times New Roman" panose="02020603050405020304" pitchFamily="18" charset="0"/>
              </a:rPr>
            </a:br>
            <a:r>
              <a:rPr lang="en-US" altLang="en-US" sz="1800">
                <a:latin typeface="Times New Roman" panose="02020603050405020304" pitchFamily="18" charset="0"/>
                <a:cs typeface="Times New Roman" panose="02020603050405020304" pitchFamily="18" charset="0"/>
              </a:rPr>
              <a:t>   account all the elements that can go wrong with testing so that you get </a:t>
            </a:r>
            <a:br>
              <a:rPr lang="en-US" altLang="en-US" sz="1800">
                <a:latin typeface="Times New Roman" panose="02020603050405020304" pitchFamily="18" charset="0"/>
                <a:cs typeface="Times New Roman" panose="02020603050405020304" pitchFamily="18" charset="0"/>
              </a:rPr>
            </a:br>
            <a:r>
              <a:rPr lang="en-US" altLang="en-US" sz="1800">
                <a:latin typeface="Times New Roman" panose="02020603050405020304" pitchFamily="18" charset="0"/>
                <a:cs typeface="Times New Roman" panose="02020603050405020304" pitchFamily="18" charset="0"/>
              </a:rPr>
              <a:t>   clear results. It is not just calculating data and making changes justified </a:t>
            </a:r>
            <a:br>
              <a:rPr lang="en-US" altLang="en-US" sz="1800">
                <a:latin typeface="Times New Roman" panose="02020603050405020304" pitchFamily="18" charset="0"/>
                <a:cs typeface="Times New Roman" panose="02020603050405020304" pitchFamily="18" charset="0"/>
              </a:rPr>
            </a:br>
            <a:r>
              <a:rPr lang="en-US" altLang="en-US" sz="1800">
                <a:latin typeface="Times New Roman" panose="02020603050405020304" pitchFamily="18" charset="0"/>
                <a:cs typeface="Times New Roman" panose="02020603050405020304" pitchFamily="18" charset="0"/>
              </a:rPr>
              <a:t>   by numbers, it is also require</a:t>
            </a:r>
            <a:r>
              <a:rPr lang="en-US" altLang="en-US" sz="1800">
                <a:solidFill>
                  <a:srgbClr val="FF3300"/>
                </a:solidFill>
                <a:latin typeface="Times New Roman" panose="02020603050405020304" pitchFamily="18" charset="0"/>
                <a:cs typeface="Times New Roman" panose="02020603050405020304" pitchFamily="18" charset="0"/>
              </a:rPr>
              <a:t> </a:t>
            </a:r>
            <a:r>
              <a:rPr lang="en-US" altLang="en-US" sz="1800">
                <a:latin typeface="Times New Roman" panose="02020603050405020304" pitchFamily="18" charset="0"/>
                <a:cs typeface="Times New Roman" panose="02020603050405020304" pitchFamily="18" charset="0"/>
              </a:rPr>
              <a:t>a common sense</a:t>
            </a:r>
            <a:r>
              <a:rPr lang="en-US" altLang="en-US" sz="1800">
                <a:solidFill>
                  <a:schemeClr val="accent2"/>
                </a:solidFill>
                <a:latin typeface="Times New Roman" panose="02020603050405020304" pitchFamily="18" charset="0"/>
                <a:cs typeface="Times New Roman" panose="02020603050405020304" pitchFamily="18" charset="0"/>
              </a:rPr>
              <a:t>.</a:t>
            </a:r>
            <a:br>
              <a:rPr lang="en-US" altLang="en-US" sz="1800">
                <a:solidFill>
                  <a:schemeClr val="accent2"/>
                </a:solidFill>
                <a:latin typeface="Times New Roman" panose="02020603050405020304" pitchFamily="18" charset="0"/>
                <a:cs typeface="Times New Roman" panose="02020603050405020304" pitchFamily="18" charset="0"/>
              </a:rPr>
            </a:br>
            <a:r>
              <a:rPr lang="ar-JO" altLang="en-US" sz="1800">
                <a:solidFill>
                  <a:schemeClr val="accent2"/>
                </a:solidFill>
                <a:latin typeface="Times New Roman" panose="02020603050405020304" pitchFamily="18" charset="0"/>
                <a:cs typeface="Times New Roman" panose="02020603050405020304" pitchFamily="18" charset="0"/>
              </a:rPr>
              <a:t>9- فسر البيانات، يتطلب التفسير منك أن تأخذ في الاعتبار جميع العناصر التي يمكن أن تسوء أثناء الاختبار حتى تحصل على نتائج واضحة. لا يتعلق الأمر فقط بحساب البيانات وإجراء تغييرات مبررة بالأرقام، بل يتطلب أيضًا الفطرة السليمة.</a:t>
            </a:r>
            <a:br>
              <a:rPr lang="en-US" altLang="en-US" sz="1800">
                <a:solidFill>
                  <a:schemeClr val="accent2"/>
                </a:solidFill>
                <a:latin typeface="Times New Roman" panose="02020603050405020304" pitchFamily="18" charset="0"/>
                <a:cs typeface="Times New Roman" panose="02020603050405020304" pitchFamily="18" charset="0"/>
              </a:rPr>
            </a:br>
            <a:r>
              <a:rPr lang="en-US" altLang="en-US" sz="1800">
                <a:latin typeface="Times New Roman" panose="02020603050405020304" pitchFamily="18" charset="0"/>
                <a:cs typeface="Times New Roman" panose="02020603050405020304" pitchFamily="18" charset="0"/>
              </a:rPr>
              <a:t> </a:t>
            </a:r>
            <a:br>
              <a:rPr lang="en-US" altLang="en-US" sz="1800">
                <a:latin typeface="Times New Roman" panose="02020603050405020304" pitchFamily="18" charset="0"/>
                <a:cs typeface="Times New Roman" panose="02020603050405020304" pitchFamily="18" charset="0"/>
              </a:rPr>
            </a:br>
            <a:r>
              <a:rPr lang="en-US" altLang="en-US" sz="1800">
                <a:latin typeface="Times New Roman" panose="02020603050405020304" pitchFamily="18" charset="0"/>
                <a:cs typeface="Times New Roman" panose="02020603050405020304" pitchFamily="18" charset="0"/>
              </a:rPr>
              <a:t>    </a:t>
            </a:r>
            <a:r>
              <a:rPr lang="en-US" altLang="en-US" sz="2400" b="1">
                <a:solidFill>
                  <a:schemeClr val="accent2"/>
                </a:solidFill>
                <a:latin typeface="Times New Roman" panose="02020603050405020304" pitchFamily="18" charset="0"/>
                <a:cs typeface="Times New Roman" panose="02020603050405020304" pitchFamily="18" charset="0"/>
              </a:rPr>
              <a:t>10-Incorporate the feedback</a:t>
            </a:r>
            <a:r>
              <a:rPr lang="en-US" altLang="en-US" sz="1800">
                <a:latin typeface="Times New Roman" panose="02020603050405020304" pitchFamily="18" charset="0"/>
                <a:cs typeface="Times New Roman" panose="02020603050405020304" pitchFamily="18" charset="0"/>
              </a:rPr>
              <a:t>, incorporate the feedback into </a:t>
            </a:r>
            <a:br>
              <a:rPr lang="en-US" altLang="en-US" sz="1800">
                <a:latin typeface="Times New Roman" panose="02020603050405020304" pitchFamily="18" charset="0"/>
                <a:cs typeface="Times New Roman" panose="02020603050405020304" pitchFamily="18" charset="0"/>
              </a:rPr>
            </a:br>
            <a:r>
              <a:rPr lang="en-US" altLang="en-US" sz="1800">
                <a:latin typeface="Times New Roman" panose="02020603050405020304" pitchFamily="18" charset="0"/>
                <a:cs typeface="Times New Roman" panose="02020603050405020304" pitchFamily="18" charset="0"/>
              </a:rPr>
              <a:t>   the design, then re-test.</a:t>
            </a:r>
            <a:br>
              <a:rPr lang="en-US" altLang="en-US" sz="1800">
                <a:latin typeface="Times New Roman" panose="02020603050405020304" pitchFamily="18" charset="0"/>
                <a:cs typeface="Times New Roman" panose="02020603050405020304" pitchFamily="18" charset="0"/>
              </a:rPr>
            </a:br>
            <a:r>
              <a:rPr lang="ar-JO" altLang="en-US" sz="1800">
                <a:latin typeface="Times New Roman" panose="02020603050405020304" pitchFamily="18" charset="0"/>
                <a:cs typeface="Times New Roman" panose="02020603050405020304" pitchFamily="18" charset="0"/>
              </a:rPr>
              <a:t>10- دمج الملاحظات، دمج الملاحظات في التصميم، ثم إعادة الاختبار.</a:t>
            </a:r>
            <a:endParaRPr lang="en-US" alt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4098CF15-958E-E9D4-2EE9-3328FE91C062}"/>
              </a:ext>
            </a:extLst>
          </p:cNvPr>
          <p:cNvSpPr>
            <a:spLocks noGrp="1" noChangeArrowheads="1"/>
          </p:cNvSpPr>
          <p:nvPr>
            <p:ph type="title"/>
          </p:nvPr>
        </p:nvSpPr>
        <p:spPr>
          <a:xfrm>
            <a:off x="1524000" y="231491"/>
            <a:ext cx="9144000" cy="6418162"/>
          </a:xfrm>
        </p:spPr>
        <p:txBody>
          <a:bodyPr/>
          <a:lstStyle/>
          <a:p>
            <a:r>
              <a:rPr lang="en-US" altLang="en-US" sz="3200" b="1" dirty="0">
                <a:solidFill>
                  <a:schemeClr val="accent2"/>
                </a:solidFill>
                <a:latin typeface="Times New Roman" panose="02020603050405020304" pitchFamily="18" charset="0"/>
                <a:cs typeface="Times New Roman" panose="02020603050405020304" pitchFamily="18" charset="0"/>
              </a:rPr>
              <a:t> </a:t>
            </a:r>
            <a:br>
              <a:rPr lang="en-US" altLang="en-US" sz="3200" b="1" dirty="0">
                <a:solidFill>
                  <a:schemeClr val="accent2"/>
                </a:solidFill>
                <a:latin typeface="Times New Roman" panose="02020603050405020304" pitchFamily="18" charset="0"/>
                <a:cs typeface="Times New Roman" panose="02020603050405020304" pitchFamily="18" charset="0"/>
              </a:rPr>
            </a:br>
            <a:r>
              <a:rPr lang="en-US" altLang="en-US" sz="3200" b="1" dirty="0">
                <a:solidFill>
                  <a:schemeClr val="accent2"/>
                </a:solidFill>
                <a:latin typeface="Times New Roman" panose="02020603050405020304" pitchFamily="18" charset="0"/>
                <a:cs typeface="Times New Roman" panose="02020603050405020304" pitchFamily="18" charset="0"/>
              </a:rPr>
              <a:t>   </a:t>
            </a:r>
            <a:r>
              <a:rPr lang="en-US" altLang="en-US" sz="2800" u="sng" dirty="0">
                <a:solidFill>
                  <a:schemeClr val="accent1"/>
                </a:solidFill>
                <a:latin typeface="Times New Roman" panose="02020603050405020304" pitchFamily="18" charset="0"/>
                <a:cs typeface="Times New Roman" panose="02020603050405020304" pitchFamily="18" charset="0"/>
              </a:rPr>
              <a:t>Do a pilot testing</a:t>
            </a:r>
            <a:r>
              <a:rPr lang="en-US" altLang="en-US" sz="2800" b="1" dirty="0">
                <a:latin typeface="Times New Roman" panose="02020603050405020304" pitchFamily="18" charset="0"/>
                <a:cs typeface="Times New Roman" panose="02020603050405020304" pitchFamily="18" charset="0"/>
              </a:rPr>
              <a:t>, </a:t>
            </a:r>
            <a:r>
              <a:rPr lang="en-US" altLang="en-US" sz="2400" dirty="0">
                <a:solidFill>
                  <a:schemeClr val="accent2"/>
                </a:solidFill>
                <a:latin typeface="Times New Roman" panose="02020603050405020304" pitchFamily="18" charset="0"/>
                <a:cs typeface="Times New Roman" panose="02020603050405020304" pitchFamily="18" charset="0"/>
              </a:rPr>
              <a:t>Test the test</a:t>
            </a:r>
            <a:r>
              <a:rPr lang="en-US" altLang="en-US" sz="2400" dirty="0">
                <a:latin typeface="Times New Roman" panose="02020603050405020304" pitchFamily="18" charset="0"/>
                <a:cs typeface="Times New Roman" panose="02020603050405020304" pitchFamily="18" charset="0"/>
              </a:rPr>
              <a:t>, it is a way of reviewing </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    your test to see if your testing material with gather the kind </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    of info you want them to do. a small set  It help in the </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    following areas:</a:t>
            </a:r>
            <a:br>
              <a:rPr lang="en-US" altLang="en-US" sz="2400" dirty="0">
                <a:latin typeface="Times New Roman" panose="02020603050405020304" pitchFamily="18" charset="0"/>
                <a:cs typeface="Times New Roman" panose="02020603050405020304" pitchFamily="18" charset="0"/>
              </a:rPr>
            </a:br>
            <a:r>
              <a:rPr lang="ar-JO" altLang="en-US" sz="2400" dirty="0">
                <a:latin typeface="Times New Roman" panose="02020603050405020304" pitchFamily="18" charset="0"/>
                <a:cs typeface="Times New Roman" panose="02020603050405020304" pitchFamily="18" charset="0"/>
              </a:rPr>
              <a:t>قم بإجراء اختبار تجريبي، اختبر الاختبار، إنها طريقة لمراجعة اختبارك لمعرفة ما إذا كانت مادة الاختبار الخاصة بك ستجمع نوع المعلومات التي تريد منهم القيام بها. مجموعة صغيرة تساعد في المجالات التالية:</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   </a:t>
            </a:r>
            <a:r>
              <a:rPr lang="en-US" altLang="en-US" sz="2400" dirty="0">
                <a:solidFill>
                  <a:srgbClr val="9900CC"/>
                </a:solidFill>
                <a:latin typeface="Times New Roman" panose="02020603050405020304" pitchFamily="18" charset="0"/>
                <a:cs typeface="Times New Roman" panose="02020603050405020304" pitchFamily="18" charset="0"/>
              </a:rPr>
              <a:t>- instructions,</a:t>
            </a:r>
            <a:r>
              <a:rPr lang="en-US" altLang="en-US" sz="2400" dirty="0">
                <a:latin typeface="Times New Roman" panose="02020603050405020304" pitchFamily="18" charset="0"/>
                <a:cs typeface="Times New Roman" panose="02020603050405020304" pitchFamily="18" charset="0"/>
              </a:rPr>
              <a:t>  do the guidelines you give to  </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     evaluators are enough to test correctly?</a:t>
            </a:r>
            <a:br>
              <a:rPr lang="en-US" altLang="en-US" sz="2400" dirty="0">
                <a:latin typeface="Times New Roman" panose="02020603050405020304" pitchFamily="18" charset="0"/>
                <a:cs typeface="Times New Roman" panose="02020603050405020304" pitchFamily="18" charset="0"/>
              </a:rPr>
            </a:br>
            <a:r>
              <a:rPr lang="ar-JO" altLang="en-US" sz="2400" dirty="0">
                <a:latin typeface="Times New Roman" panose="02020603050405020304" pitchFamily="18" charset="0"/>
                <a:cs typeface="Times New Roman" panose="02020603050405020304" pitchFamily="18" charset="0"/>
              </a:rPr>
              <a:t>- التعليمات، هل الإرشادات التي تقدمها للمقيّمين كافية لإجراء الاختبار بشكل صحيح؟</a:t>
            </a:r>
            <a:br>
              <a:rPr lang="en-US" altLang="en-US" sz="2400" dirty="0">
                <a:solidFill>
                  <a:schemeClr val="accent2"/>
                </a:solidFill>
                <a:latin typeface="Times New Roman" panose="02020603050405020304" pitchFamily="18" charset="0"/>
                <a:cs typeface="Times New Roman" panose="02020603050405020304" pitchFamily="18" charset="0"/>
              </a:rPr>
            </a:br>
            <a:r>
              <a:rPr lang="en-US" altLang="en-US" sz="2400" dirty="0">
                <a:solidFill>
                  <a:schemeClr val="accent2"/>
                </a:solidFill>
                <a:latin typeface="Times New Roman" panose="02020603050405020304" pitchFamily="18" charset="0"/>
                <a:cs typeface="Times New Roman" panose="02020603050405020304" pitchFamily="18" charset="0"/>
              </a:rPr>
              <a:t>   </a:t>
            </a:r>
            <a:r>
              <a:rPr lang="en-US" altLang="en-US" sz="2400" dirty="0">
                <a:solidFill>
                  <a:srgbClr val="9900CC"/>
                </a:solidFill>
                <a:latin typeface="Times New Roman" panose="02020603050405020304" pitchFamily="18" charset="0"/>
                <a:cs typeface="Times New Roman" panose="02020603050405020304" pitchFamily="18" charset="0"/>
              </a:rPr>
              <a:t>- terminology</a:t>
            </a:r>
            <a:r>
              <a:rPr lang="en-US" altLang="en-US" sz="2400" dirty="0">
                <a:solidFill>
                  <a:schemeClr val="accent1"/>
                </a:solidFill>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are the terms easy to understand?</a:t>
            </a:r>
            <a:br>
              <a:rPr lang="en-US" altLang="en-US" sz="2400" dirty="0">
                <a:latin typeface="Times New Roman" panose="02020603050405020304" pitchFamily="18" charset="0"/>
                <a:cs typeface="Times New Roman" panose="02020603050405020304" pitchFamily="18" charset="0"/>
              </a:rPr>
            </a:br>
            <a:r>
              <a:rPr lang="ar-JO" altLang="en-US" sz="2400" dirty="0">
                <a:latin typeface="Times New Roman" panose="02020603050405020304" pitchFamily="18" charset="0"/>
                <a:cs typeface="Times New Roman" panose="02020603050405020304" pitchFamily="18" charset="0"/>
              </a:rPr>
              <a:t>- المصطلحات، هل المصطلحات سهلة الفهم؟</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   </a:t>
            </a:r>
            <a:r>
              <a:rPr lang="en-US" altLang="en-US" sz="2400" dirty="0">
                <a:solidFill>
                  <a:srgbClr val="9900CC"/>
                </a:solidFill>
                <a:latin typeface="Times New Roman" panose="02020603050405020304" pitchFamily="18" charset="0"/>
                <a:cs typeface="Times New Roman" panose="02020603050405020304" pitchFamily="18" charset="0"/>
              </a:rPr>
              <a:t>- timing,</a:t>
            </a:r>
            <a:r>
              <a:rPr lang="en-US" altLang="en-US" sz="2400" dirty="0">
                <a:solidFill>
                  <a:srgbClr val="CC00FF"/>
                </a:solidFill>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can the user perform the test in the </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     allocated time?</a:t>
            </a:r>
            <a:br>
              <a:rPr lang="en-US" altLang="en-US" sz="2400" dirty="0">
                <a:latin typeface="Times New Roman" panose="02020603050405020304" pitchFamily="18" charset="0"/>
                <a:cs typeface="Times New Roman" panose="02020603050405020304" pitchFamily="18" charset="0"/>
              </a:rPr>
            </a:br>
            <a:r>
              <a:rPr lang="ar-JO" altLang="en-US" sz="2400" dirty="0">
                <a:latin typeface="Times New Roman" panose="02020603050405020304" pitchFamily="18" charset="0"/>
                <a:cs typeface="Times New Roman" panose="02020603050405020304" pitchFamily="18" charset="0"/>
              </a:rPr>
              <a:t>- التوقيت، هل يمكن للمستخدم إجراء الاختبار في الوقت المخصص؟</a:t>
            </a:r>
            <a:endParaRPr lang="en-US"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676400" y="1371600"/>
            <a:ext cx="8305800" cy="5181600"/>
          </a:xfrm>
        </p:spPr>
        <p:txBody>
          <a:bodyPr>
            <a:normAutofit/>
          </a:bodyPr>
          <a:lstStyle/>
          <a:p>
            <a:pPr marL="514350" indent="-514350" algn="just">
              <a:buFont typeface="Wingdings" pitchFamily="2" charset="2"/>
              <a:buChar char="Ø"/>
            </a:pPr>
            <a:r>
              <a:rPr lang="en-US" dirty="0">
                <a:latin typeface="Arial Rounded MT Bold" pitchFamily="34" charset="0"/>
                <a:cs typeface="Arial" pitchFamily="34" charset="0"/>
              </a:rPr>
              <a:t>The </a:t>
            </a:r>
            <a:r>
              <a:rPr lang="en-US" dirty="0">
                <a:solidFill>
                  <a:schemeClr val="accent1"/>
                </a:solidFill>
                <a:latin typeface="Arial Rounded MT Bold" pitchFamily="34" charset="0"/>
                <a:cs typeface="Arial" pitchFamily="34" charset="0"/>
              </a:rPr>
              <a:t>good manual </a:t>
            </a:r>
            <a:r>
              <a:rPr lang="en-US" dirty="0">
                <a:latin typeface="Arial Rounded MT Bold" pitchFamily="34" charset="0"/>
                <a:cs typeface="Arial" pitchFamily="34" charset="0"/>
              </a:rPr>
              <a:t>or help system has many features that make it succeed ,</a:t>
            </a:r>
          </a:p>
          <a:p>
            <a:pPr marL="514350" indent="-514350" algn="just" rtl="1">
              <a:buFont typeface="Wingdings" pitchFamily="2" charset="2"/>
              <a:buChar char="Ø"/>
            </a:pPr>
            <a:r>
              <a:rPr lang="ar-JO" dirty="0">
                <a:latin typeface="Arial Rounded MT Bold" pitchFamily="34" charset="0"/>
                <a:cs typeface="Arial" pitchFamily="34" charset="0"/>
              </a:rPr>
              <a:t>يحتوي الدليل أو نظام المساعدة الجيد على العديد من الميزات التي تجعله ناجحًا،</a:t>
            </a:r>
            <a:endParaRPr lang="en-US" dirty="0">
              <a:latin typeface="Arial Rounded MT Bold" pitchFamily="34" charset="0"/>
              <a:cs typeface="Arial" pitchFamily="34" charset="0"/>
            </a:endParaRPr>
          </a:p>
          <a:p>
            <a:pPr marL="514350" indent="-514350" algn="just">
              <a:buFont typeface="Wingdings" pitchFamily="2" charset="2"/>
              <a:buChar char="Ø"/>
            </a:pPr>
            <a:endParaRPr lang="en-US" dirty="0">
              <a:latin typeface="Arial Rounded MT Bold" pitchFamily="34" charset="0"/>
              <a:cs typeface="Arial" pitchFamily="34" charset="0"/>
            </a:endParaRPr>
          </a:p>
          <a:p>
            <a:pPr marL="514350" indent="-514350" algn="just">
              <a:buNone/>
            </a:pPr>
            <a:r>
              <a:rPr lang="en-US" dirty="0">
                <a:solidFill>
                  <a:srgbClr val="0070C0"/>
                </a:solidFill>
                <a:latin typeface="Arial Rounded MT Bold" pitchFamily="34" charset="0"/>
                <a:cs typeface="Arial" pitchFamily="34" charset="0"/>
              </a:rPr>
              <a:t>But   </a:t>
            </a:r>
            <a:r>
              <a:rPr lang="ar-JO" dirty="0">
                <a:solidFill>
                  <a:srgbClr val="0070C0"/>
                </a:solidFill>
                <a:latin typeface="Arial Rounded MT Bold" pitchFamily="34" charset="0"/>
                <a:cs typeface="Arial" pitchFamily="34" charset="0"/>
              </a:rPr>
              <a:t>لكن</a:t>
            </a:r>
            <a:endParaRPr lang="en-US" dirty="0">
              <a:solidFill>
                <a:srgbClr val="0070C0"/>
              </a:solidFill>
              <a:latin typeface="Arial Rounded MT Bold" pitchFamily="34" charset="0"/>
              <a:cs typeface="Arial" pitchFamily="34" charset="0"/>
            </a:endParaRPr>
          </a:p>
          <a:p>
            <a:pPr marL="514350" indent="-514350" algn="just">
              <a:buNone/>
            </a:pPr>
            <a:endParaRPr lang="en-US" dirty="0">
              <a:solidFill>
                <a:srgbClr val="0070C0"/>
              </a:solidFill>
              <a:latin typeface="Arial Rounded MT Bold" pitchFamily="34" charset="0"/>
              <a:cs typeface="Arial" pitchFamily="34" charset="0"/>
            </a:endParaRPr>
          </a:p>
          <a:p>
            <a:pPr marL="514350" indent="-514350" algn="just">
              <a:buFont typeface="Wingdings" pitchFamily="2" charset="2"/>
              <a:buChar char="Ø"/>
            </a:pPr>
            <a:r>
              <a:rPr lang="en-US" dirty="0">
                <a:latin typeface="Arial Rounded MT Bold" pitchFamily="34" charset="0"/>
                <a:cs typeface="Arial" pitchFamily="34" charset="0"/>
              </a:rPr>
              <a:t>The more a manual can </a:t>
            </a:r>
            <a:r>
              <a:rPr lang="en-US" dirty="0">
                <a:solidFill>
                  <a:schemeClr val="accent1"/>
                </a:solidFill>
                <a:latin typeface="Arial Rounded MT Bold" pitchFamily="34" charset="0"/>
                <a:cs typeface="Arial" pitchFamily="34" charset="0"/>
              </a:rPr>
              <a:t>support productive work, </a:t>
            </a:r>
            <a:r>
              <a:rPr lang="en-US" dirty="0">
                <a:latin typeface="Arial Rounded MT Bold" pitchFamily="34" charset="0"/>
                <a:cs typeface="Arial" pitchFamily="34" charset="0"/>
              </a:rPr>
              <a:t>the greater the </a:t>
            </a:r>
            <a:r>
              <a:rPr lang="en-US" dirty="0">
                <a:solidFill>
                  <a:schemeClr val="accent1"/>
                </a:solidFill>
                <a:latin typeface="Arial Rounded MT Bold" pitchFamily="34" charset="0"/>
                <a:cs typeface="Arial" pitchFamily="34" charset="0"/>
              </a:rPr>
              <a:t>chance of acceptance and satisfaction by a user.</a:t>
            </a:r>
          </a:p>
          <a:p>
            <a:pPr marL="514350" indent="-514350" algn="just" rtl="1">
              <a:buFont typeface="Wingdings" pitchFamily="2" charset="2"/>
              <a:buChar char="Ø"/>
            </a:pPr>
            <a:r>
              <a:rPr lang="ar-JO" dirty="0">
                <a:latin typeface="Arial Rounded MT Bold" pitchFamily="34" charset="0"/>
                <a:cs typeface="Arial" pitchFamily="34" charset="0"/>
              </a:rPr>
              <a:t>كلما زادت قدرة الدليل على دعم العمل الإنتاجي، زادت فرصة قبوله ورضاه من قبل المستخدم.</a:t>
            </a:r>
            <a:endParaRPr lang="en-US" dirty="0">
              <a:latin typeface="Arial Rounded MT Bold" pitchFamily="34" charset="0"/>
              <a:cs typeface="Arial" pitchFamily="34" charset="0"/>
            </a:endParaRPr>
          </a:p>
        </p:txBody>
      </p:sp>
      <p:sp>
        <p:nvSpPr>
          <p:cNvPr id="4" name="Slide Number Placeholder 3"/>
          <p:cNvSpPr>
            <a:spLocks noGrp="1"/>
          </p:cNvSpPr>
          <p:nvPr>
            <p:ph type="sldNum" sz="quarter" idx="15"/>
          </p:nvPr>
        </p:nvSpPr>
        <p:spPr/>
        <p:txBody>
          <a:bodyPr/>
          <a:lstStyle/>
          <a:p>
            <a:pPr rtl="0"/>
            <a:fld id="{B6F15528-21DE-4FAA-801E-634DDDAF4B2B}" type="slidenum">
              <a:rPr lang="en-US">
                <a:latin typeface="Century Schoolbook"/>
              </a:rPr>
              <a:pPr rtl="0"/>
              <a:t>19</a:t>
            </a:fld>
            <a:endParaRPr lang="en-US">
              <a:latin typeface="Century Schoolbook"/>
            </a:endParaRPr>
          </a:p>
        </p:txBody>
      </p:sp>
      <p:sp>
        <p:nvSpPr>
          <p:cNvPr id="6" name="Title 1">
            <a:extLst>
              <a:ext uri="{FF2B5EF4-FFF2-40B4-BE49-F238E27FC236}">
                <a16:creationId xmlns:a16="http://schemas.microsoft.com/office/drawing/2014/main" id="{E16B5919-5FD5-501C-4953-4831186F8D85}"/>
              </a:ext>
            </a:extLst>
          </p:cNvPr>
          <p:cNvSpPr>
            <a:spLocks noGrp="1"/>
          </p:cNvSpPr>
          <p:nvPr>
            <p:ph type="title"/>
          </p:nvPr>
        </p:nvSpPr>
        <p:spPr>
          <a:xfrm>
            <a:off x="609600" y="274638"/>
            <a:ext cx="9956800" cy="1143000"/>
          </a:xfrm>
        </p:spPr>
        <p:txBody>
          <a:bodyPr>
            <a:normAutofit/>
          </a:bodyPr>
          <a:lstStyle/>
          <a:p>
            <a:pPr lvl="1" algn="ctr" rtl="0">
              <a:spcBef>
                <a:spcPct val="0"/>
              </a:spcBef>
            </a:pPr>
            <a:r>
              <a:rPr lang="en-US" sz="3200" dirty="0">
                <a:solidFill>
                  <a:schemeClr val="accent1"/>
                </a:solidFill>
                <a:latin typeface="Arial Rounded MT Bold" pitchFamily="34" charset="0"/>
              </a:rPr>
              <a:t>Guidelines for Successful Software Manual</a:t>
            </a:r>
            <a:br>
              <a:rPr lang="en-US" sz="3200" dirty="0">
                <a:solidFill>
                  <a:schemeClr val="accent1"/>
                </a:solidFill>
                <a:latin typeface="Arial Rounded MT Bold" pitchFamily="34" charset="0"/>
              </a:rPr>
            </a:br>
            <a:r>
              <a:rPr lang="ar-JO" sz="3200" dirty="0">
                <a:solidFill>
                  <a:schemeClr val="accent1"/>
                </a:solidFill>
                <a:latin typeface="Arial Rounded MT Bold" pitchFamily="34" charset="0"/>
              </a:rPr>
              <a:t>المبادئ التوجيهية لدليل البرمجيات الناجحة</a:t>
            </a:r>
            <a:endParaRPr lang="en-US" sz="2800" dirty="0">
              <a:solidFill>
                <a:schemeClr val="accent1"/>
              </a:solidFill>
              <a:latin typeface="Arial Rounded MT Bold" pitchFamily="34" charset="0"/>
            </a:endParaRP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CC01CEA5-EFA3-7F31-6E95-779EDE2DE427}"/>
              </a:ext>
            </a:extLst>
          </p:cNvPr>
          <p:cNvSpPr>
            <a:spLocks noGrp="1" noChangeArrowheads="1"/>
          </p:cNvSpPr>
          <p:nvPr>
            <p:ph type="title"/>
          </p:nvPr>
        </p:nvSpPr>
        <p:spPr>
          <a:xfrm>
            <a:off x="1524000" y="0"/>
            <a:ext cx="9144000" cy="6858000"/>
          </a:xfrm>
        </p:spPr>
        <p:txBody>
          <a:bodyPr/>
          <a:lstStyle/>
          <a:p>
            <a:r>
              <a:rPr lang="en-US" altLang="en-US" sz="3600" b="1" dirty="0">
                <a:solidFill>
                  <a:srgbClr val="FF3300"/>
                </a:solidFill>
                <a:latin typeface="Times New Roman" panose="02020603050405020304" pitchFamily="18" charset="0"/>
                <a:cs typeface="Times New Roman" panose="02020603050405020304" pitchFamily="18" charset="0"/>
              </a:rPr>
              <a:t>   What is testing? </a:t>
            </a:r>
            <a:r>
              <a:rPr lang="ar-JO" altLang="en-US" sz="3600" b="1" dirty="0">
                <a:solidFill>
                  <a:srgbClr val="FF3300"/>
                </a:solidFill>
                <a:latin typeface="Times New Roman" panose="02020603050405020304" pitchFamily="18" charset="0"/>
                <a:cs typeface="Times New Roman" panose="02020603050405020304" pitchFamily="18" charset="0"/>
              </a:rPr>
              <a:t>ما هو الاختبار؟</a:t>
            </a:r>
            <a:br>
              <a:rPr lang="en-US" altLang="en-US" sz="3600" b="1" dirty="0">
                <a:latin typeface="Times New Roman" panose="02020603050405020304" pitchFamily="18" charset="0"/>
                <a:cs typeface="Times New Roman" panose="02020603050405020304" pitchFamily="18" charset="0"/>
              </a:rPr>
            </a:br>
            <a:r>
              <a:rPr lang="en-US" altLang="en-US" sz="3600" b="1"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-Testing usually requires</a:t>
            </a:r>
            <a:r>
              <a:rPr lang="en-US" altLang="en-US" sz="2000" dirty="0">
                <a:solidFill>
                  <a:srgbClr val="FF3300"/>
                </a:solidFill>
                <a:latin typeface="Times New Roman" panose="02020603050405020304" pitchFamily="18" charset="0"/>
                <a:cs typeface="Times New Roman" panose="02020603050405020304" pitchFamily="18" charset="0"/>
              </a:rPr>
              <a:t> a tester</a:t>
            </a:r>
            <a:r>
              <a:rPr lang="en-US" altLang="en-US" sz="2000" dirty="0">
                <a:latin typeface="Times New Roman" panose="02020603050405020304" pitchFamily="18" charset="0"/>
                <a:cs typeface="Times New Roman" panose="02020603050405020304" pitchFamily="18" charset="0"/>
              </a:rPr>
              <a:t>, </a:t>
            </a:r>
            <a:r>
              <a:rPr lang="en-US" altLang="en-US" sz="2000" dirty="0">
                <a:solidFill>
                  <a:srgbClr val="FF3300"/>
                </a:solidFill>
                <a:latin typeface="Times New Roman" panose="02020603050405020304" pitchFamily="18" charset="0"/>
                <a:cs typeface="Times New Roman" panose="02020603050405020304" pitchFamily="18" charset="0"/>
              </a:rPr>
              <a:t>evaluator</a:t>
            </a:r>
            <a:r>
              <a:rPr lang="en-US" altLang="en-US" sz="2000" dirty="0">
                <a:latin typeface="Times New Roman" panose="02020603050405020304" pitchFamily="18" charset="0"/>
                <a:cs typeface="Times New Roman" panose="02020603050405020304" pitchFamily="18" charset="0"/>
              </a:rPr>
              <a:t>, and </a:t>
            </a:r>
            <a:r>
              <a:rPr lang="en-US" altLang="en-US" sz="2000" dirty="0">
                <a:solidFill>
                  <a:schemeClr val="accent1"/>
                </a:solidFill>
                <a:latin typeface="Times New Roman" panose="02020603050405020304" pitchFamily="18" charset="0"/>
                <a:cs typeface="Times New Roman" panose="02020603050405020304" pitchFamily="18" charset="0"/>
              </a:rPr>
              <a:t>subject material</a:t>
            </a:r>
            <a:r>
              <a:rPr lang="en-US" altLang="en-US" sz="2000" dirty="0">
                <a:latin typeface="Times New Roman" panose="02020603050405020304" pitchFamily="18" charset="0"/>
                <a:cs typeface="Times New Roman" panose="02020603050405020304" pitchFamily="18" charset="0"/>
              </a:rPr>
              <a:t>.</a:t>
            </a:r>
            <a:br>
              <a:rPr lang="en-US" altLang="en-US" sz="2000" dirty="0">
                <a:latin typeface="Times New Roman" panose="02020603050405020304" pitchFamily="18" charset="0"/>
                <a:cs typeface="Times New Roman" panose="02020603050405020304" pitchFamily="18" charset="0"/>
              </a:rPr>
            </a:br>
            <a:r>
              <a:rPr lang="ar-JO" altLang="en-US" sz="2000" dirty="0">
                <a:latin typeface="Times New Roman" panose="02020603050405020304" pitchFamily="18" charset="0"/>
                <a:cs typeface="Times New Roman" panose="02020603050405020304" pitchFamily="18" charset="0"/>
              </a:rPr>
              <a:t>- يتطلب الاختبار عادةً وجود مُختبر ومُقيِّم وموضوع اختبار.</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-Testing </a:t>
            </a:r>
            <a:r>
              <a:rPr lang="en-US" altLang="en-US" sz="2000" dirty="0">
                <a:solidFill>
                  <a:srgbClr val="9900CC"/>
                </a:solidFill>
                <a:latin typeface="Times New Roman" panose="02020603050405020304" pitchFamily="18" charset="0"/>
                <a:cs typeface="Times New Roman" panose="02020603050405020304" pitchFamily="18" charset="0"/>
              </a:rPr>
              <a:t>resembles</a:t>
            </a:r>
            <a:r>
              <a:rPr lang="en-US" altLang="en-US" sz="2000" dirty="0">
                <a:latin typeface="Times New Roman" panose="02020603050405020304" pitchFamily="18" charset="0"/>
                <a:cs typeface="Times New Roman" panose="02020603050405020304" pitchFamily="18" charset="0"/>
              </a:rPr>
              <a:t> reviewing. </a:t>
            </a:r>
            <a:r>
              <a:rPr lang="ar-JO" altLang="en-US" sz="2000" dirty="0">
                <a:latin typeface="Times New Roman" panose="02020603050405020304" pitchFamily="18" charset="0"/>
                <a:cs typeface="Times New Roman" panose="02020603050405020304" pitchFamily="18" charset="0"/>
              </a:rPr>
              <a:t>- يشبه الاختبار المراجعة.</a:t>
            </a:r>
            <a:br>
              <a:rPr lang="en-US" altLang="en-US" sz="3600" dirty="0">
                <a:latin typeface="Times New Roman" panose="02020603050405020304" pitchFamily="18" charset="0"/>
                <a:cs typeface="Times New Roman" panose="02020603050405020304" pitchFamily="18" charset="0"/>
              </a:rPr>
            </a:br>
            <a:br>
              <a:rPr lang="en-US" altLang="en-US" sz="3600" dirty="0">
                <a:latin typeface="Times New Roman" panose="02020603050405020304" pitchFamily="18" charset="0"/>
                <a:cs typeface="Times New Roman" panose="02020603050405020304" pitchFamily="18" charset="0"/>
              </a:rPr>
            </a:br>
            <a:br>
              <a:rPr lang="en-US" altLang="en-US" sz="3600" dirty="0">
                <a:latin typeface="Times New Roman" panose="02020603050405020304" pitchFamily="18" charset="0"/>
                <a:cs typeface="Times New Roman" panose="02020603050405020304" pitchFamily="18" charset="0"/>
              </a:rPr>
            </a:br>
            <a:r>
              <a:rPr lang="en-US" altLang="en-US" sz="2800" b="1" u="sng" dirty="0">
                <a:solidFill>
                  <a:schemeClr val="accent2"/>
                </a:solidFill>
                <a:latin typeface="Times New Roman" panose="02020603050405020304" pitchFamily="18" charset="0"/>
              </a:rPr>
              <a:t>Reviewing differs from testing:  </a:t>
            </a:r>
            <a:r>
              <a:rPr lang="ar-JO" altLang="en-US" sz="2800" b="1" u="sng" dirty="0">
                <a:solidFill>
                  <a:schemeClr val="accent2"/>
                </a:solidFill>
                <a:latin typeface="Times New Roman" panose="02020603050405020304" pitchFamily="18" charset="0"/>
              </a:rPr>
              <a:t>تختلف المراجعة عن الاختبار:</a:t>
            </a:r>
            <a:br>
              <a:rPr lang="en-US" altLang="en-US" sz="2800" b="1" dirty="0">
                <a:solidFill>
                  <a:schemeClr val="accent2"/>
                </a:solidFill>
                <a:latin typeface="Times New Roman" panose="02020603050405020304" pitchFamily="18" charset="0"/>
              </a:rPr>
            </a:br>
            <a:r>
              <a:rPr lang="en-US" altLang="en-US" sz="4000" b="1" dirty="0">
                <a:solidFill>
                  <a:schemeClr val="hlink"/>
                </a:solidFill>
                <a:latin typeface="Times New Roman" panose="02020603050405020304" pitchFamily="18" charset="0"/>
              </a:rPr>
              <a:t>  </a:t>
            </a:r>
            <a:r>
              <a:rPr lang="en-US" altLang="en-US" sz="2400" b="1" dirty="0">
                <a:solidFill>
                  <a:schemeClr val="bg1"/>
                </a:solidFill>
                <a:latin typeface="Times New Roman" panose="02020603050405020304" pitchFamily="18" charset="0"/>
              </a:rPr>
              <a:t>- </a:t>
            </a:r>
            <a:r>
              <a:rPr lang="en-US" altLang="en-US" sz="2400" dirty="0">
                <a:solidFill>
                  <a:schemeClr val="bg1"/>
                </a:solidFill>
                <a:latin typeface="Times New Roman" panose="02020603050405020304" pitchFamily="18" charset="0"/>
              </a:rPr>
              <a:t>Review</a:t>
            </a:r>
            <a:r>
              <a:rPr lang="en-US" altLang="en-US" sz="2400" dirty="0">
                <a:latin typeface="Times New Roman" panose="02020603050405020304" pitchFamily="18" charset="0"/>
              </a:rPr>
              <a:t> produce </a:t>
            </a:r>
            <a:r>
              <a:rPr lang="en-US" altLang="en-US" sz="2400" dirty="0">
                <a:solidFill>
                  <a:srgbClr val="9900CC"/>
                </a:solidFill>
                <a:latin typeface="Times New Roman" panose="02020603050405020304" pitchFamily="18" charset="0"/>
              </a:rPr>
              <a:t>comments. </a:t>
            </a:r>
            <a:r>
              <a:rPr lang="ar-JO" altLang="en-US" sz="2400" dirty="0">
                <a:solidFill>
                  <a:srgbClr val="9900CC"/>
                </a:solidFill>
                <a:latin typeface="Times New Roman" panose="02020603050405020304" pitchFamily="18" charset="0"/>
              </a:rPr>
              <a:t>- تنتج المراجعة تعليقات.</a:t>
            </a:r>
            <a:br>
              <a:rPr lang="en-US" altLang="en-US" sz="2400" dirty="0">
                <a:latin typeface="Times New Roman" panose="02020603050405020304" pitchFamily="18" charset="0"/>
              </a:rPr>
            </a:br>
            <a:r>
              <a:rPr lang="en-US" altLang="en-US" sz="2400" dirty="0">
                <a:latin typeface="Times New Roman" panose="02020603050405020304" pitchFamily="18" charset="0"/>
              </a:rPr>
              <a:t>   - develop info about </a:t>
            </a:r>
            <a:r>
              <a:rPr lang="en-US" altLang="en-US" sz="2400" dirty="0">
                <a:solidFill>
                  <a:srgbClr val="9900CC"/>
                </a:solidFill>
                <a:latin typeface="Times New Roman" panose="02020603050405020304" pitchFamily="18" charset="0"/>
              </a:rPr>
              <a:t>conformance</a:t>
            </a:r>
            <a:r>
              <a:rPr lang="en-US" altLang="en-US" sz="2400" dirty="0">
                <a:latin typeface="Times New Roman" panose="02020603050405020304" pitchFamily="18" charset="0"/>
              </a:rPr>
              <a:t> of a  product to schedule </a:t>
            </a:r>
            <a:br>
              <a:rPr lang="en-US" altLang="en-US" sz="2400" dirty="0">
                <a:latin typeface="Times New Roman" panose="02020603050405020304" pitchFamily="18" charset="0"/>
              </a:rPr>
            </a:br>
            <a:r>
              <a:rPr lang="en-US" altLang="en-US" sz="2400" dirty="0">
                <a:latin typeface="Times New Roman" panose="02020603050405020304" pitchFamily="18" charset="0"/>
              </a:rPr>
              <a:t>     and policy.</a:t>
            </a:r>
            <a:br>
              <a:rPr lang="en-US" altLang="en-US" sz="2400" dirty="0">
                <a:latin typeface="Times New Roman" panose="02020603050405020304" pitchFamily="18" charset="0"/>
              </a:rPr>
            </a:br>
            <a:r>
              <a:rPr lang="ar-JO" altLang="en-US" sz="2400" dirty="0">
                <a:latin typeface="Times New Roman" panose="02020603050405020304" pitchFamily="18" charset="0"/>
              </a:rPr>
              <a:t>- تطور معلومات حول توافق المنتج مع الجدول الزمني والسياسة.</a:t>
            </a:r>
            <a:br>
              <a:rPr lang="en-US" altLang="en-US" sz="2400" dirty="0">
                <a:latin typeface="Times New Roman" panose="02020603050405020304" pitchFamily="18" charset="0"/>
              </a:rPr>
            </a:br>
            <a:r>
              <a:rPr lang="en-US" altLang="en-US" sz="2400" dirty="0">
                <a:latin typeface="Times New Roman" panose="02020603050405020304" pitchFamily="18" charset="0"/>
              </a:rPr>
              <a:t>  - Provide you with number of </a:t>
            </a:r>
            <a:r>
              <a:rPr lang="en-US" altLang="en-US" sz="2400" dirty="0">
                <a:solidFill>
                  <a:srgbClr val="9900CC"/>
                </a:solidFill>
                <a:latin typeface="Times New Roman" panose="02020603050405020304" pitchFamily="18" charset="0"/>
              </a:rPr>
              <a:t>user reactions.</a:t>
            </a:r>
            <a:br>
              <a:rPr lang="en-US" altLang="en-US" sz="2400" dirty="0">
                <a:solidFill>
                  <a:srgbClr val="9900CC"/>
                </a:solidFill>
                <a:latin typeface="Times New Roman" panose="02020603050405020304" pitchFamily="18" charset="0"/>
              </a:rPr>
            </a:br>
            <a:r>
              <a:rPr lang="ar-JO" altLang="en-US" sz="2400" dirty="0">
                <a:solidFill>
                  <a:srgbClr val="9900CC"/>
                </a:solidFill>
                <a:latin typeface="Times New Roman" panose="02020603050405020304" pitchFamily="18" charset="0"/>
              </a:rPr>
              <a:t>- توفر لك عددًا من ردود أفعال المستخدم.</a:t>
            </a:r>
            <a:br>
              <a:rPr lang="en-US" altLang="en-US" sz="2400" dirty="0">
                <a:solidFill>
                  <a:srgbClr val="9900CC"/>
                </a:solidFill>
                <a:latin typeface="Times New Roman" panose="02020603050405020304" pitchFamily="18" charset="0"/>
              </a:rPr>
            </a:br>
            <a:r>
              <a:rPr lang="en-US" altLang="en-US" sz="2400" dirty="0">
                <a:solidFill>
                  <a:srgbClr val="9900CC"/>
                </a:solidFill>
                <a:latin typeface="Times New Roman" panose="02020603050405020304" pitchFamily="18" charset="0"/>
              </a:rPr>
              <a:t> </a:t>
            </a:r>
            <a:r>
              <a:rPr lang="en-US" altLang="en-US" sz="2400" dirty="0">
                <a:latin typeface="Times New Roman" panose="02020603050405020304" pitchFamily="18" charset="0"/>
              </a:rPr>
              <a:t> - Do not occur in </a:t>
            </a:r>
            <a:r>
              <a:rPr lang="en-US" altLang="en-US" sz="2400" dirty="0">
                <a:solidFill>
                  <a:srgbClr val="9900CC"/>
                </a:solidFill>
                <a:latin typeface="Times New Roman" panose="02020603050405020304" pitchFamily="18" charset="0"/>
              </a:rPr>
              <a:t>labs</a:t>
            </a:r>
            <a:r>
              <a:rPr lang="en-US" altLang="en-US" sz="2400" dirty="0">
                <a:latin typeface="Times New Roman" panose="02020603050405020304" pitchFamily="18" charset="0"/>
              </a:rPr>
              <a:t>, instead in offices</a:t>
            </a:r>
            <a:r>
              <a:rPr lang="en-US" altLang="en-US" sz="2400" dirty="0">
                <a:solidFill>
                  <a:schemeClr val="accent2"/>
                </a:solidFill>
                <a:latin typeface="Times New Roman" panose="02020603050405020304" pitchFamily="18" charset="0"/>
              </a:rPr>
              <a:t>.</a:t>
            </a:r>
            <a:br>
              <a:rPr lang="en-US" altLang="en-US" sz="2400" dirty="0">
                <a:solidFill>
                  <a:schemeClr val="accent2"/>
                </a:solidFill>
                <a:latin typeface="Times New Roman" panose="02020603050405020304" pitchFamily="18" charset="0"/>
              </a:rPr>
            </a:br>
            <a:r>
              <a:rPr lang="ar-JO" altLang="en-US" sz="2400" dirty="0">
                <a:solidFill>
                  <a:schemeClr val="accent2"/>
                </a:solidFill>
                <a:latin typeface="Times New Roman" panose="02020603050405020304" pitchFamily="18" charset="0"/>
              </a:rPr>
              <a:t>- لا تحدث في المختبرات، بل في المكاتب.</a:t>
            </a:r>
            <a:endParaRPr lang="en-US" altLang="en-US" sz="3600" dirty="0">
              <a:solidFill>
                <a:schemeClr val="accent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1026">
            <a:extLst>
              <a:ext uri="{FF2B5EF4-FFF2-40B4-BE49-F238E27FC236}">
                <a16:creationId xmlns:a16="http://schemas.microsoft.com/office/drawing/2014/main" id="{24512914-C50D-8C3E-AFD8-84A12C06F95A}"/>
              </a:ext>
            </a:extLst>
          </p:cNvPr>
          <p:cNvSpPr>
            <a:spLocks noGrp="1" noChangeArrowheads="1"/>
          </p:cNvSpPr>
          <p:nvPr>
            <p:ph type="title"/>
          </p:nvPr>
        </p:nvSpPr>
        <p:spPr>
          <a:xfrm>
            <a:off x="1524000" y="476492"/>
            <a:ext cx="9144000" cy="5912734"/>
          </a:xfrm>
        </p:spPr>
        <p:txBody>
          <a:bodyPr/>
          <a:lstStyle/>
          <a:p>
            <a:pPr rtl="1"/>
            <a:r>
              <a:rPr lang="en-US" altLang="en-US" sz="2400" b="1" dirty="0">
                <a:solidFill>
                  <a:schemeClr val="accent1"/>
                </a:solidFill>
                <a:latin typeface="Times New Roman" panose="02020603050405020304" pitchFamily="18" charset="0"/>
              </a:rPr>
              <a:t>    </a:t>
            </a:r>
            <a:r>
              <a:rPr lang="en-US" altLang="en-US" sz="2400" b="1" dirty="0">
                <a:latin typeface="Times New Roman" panose="02020603050405020304" pitchFamily="18" charset="0"/>
              </a:rPr>
              <a:t>Testing can take many</a:t>
            </a:r>
            <a:r>
              <a:rPr lang="en-US" altLang="en-US" sz="2400" b="1" dirty="0">
                <a:solidFill>
                  <a:schemeClr val="accent1"/>
                </a:solidFill>
                <a:latin typeface="Times New Roman" panose="02020603050405020304" pitchFamily="18" charset="0"/>
              </a:rPr>
              <a:t> different forms:</a:t>
            </a:r>
            <a:br>
              <a:rPr lang="en-US" altLang="en-US" sz="2400" b="1" dirty="0">
                <a:solidFill>
                  <a:schemeClr val="accent1"/>
                </a:solidFill>
                <a:latin typeface="Times New Roman" panose="02020603050405020304" pitchFamily="18" charset="0"/>
              </a:rPr>
            </a:br>
            <a:r>
              <a:rPr lang="ar-JO" altLang="en-US" sz="2400" b="1" dirty="0">
                <a:solidFill>
                  <a:schemeClr val="accent1"/>
                </a:solidFill>
                <a:latin typeface="Times New Roman" panose="02020603050405020304" pitchFamily="18" charset="0"/>
              </a:rPr>
              <a:t>يمكن أن يتخذ الاختبار أشكالاً مختلفة عديدة:</a:t>
            </a:r>
            <a:br>
              <a:rPr lang="en-US" altLang="en-US" sz="2400" b="1" dirty="0">
                <a:solidFill>
                  <a:schemeClr val="accent2"/>
                </a:solidFill>
                <a:latin typeface="Times New Roman" panose="02020603050405020304" pitchFamily="18" charset="0"/>
              </a:rPr>
            </a:br>
            <a:r>
              <a:rPr lang="en-US" altLang="en-US" sz="2400" b="1" dirty="0">
                <a:solidFill>
                  <a:schemeClr val="accent2"/>
                </a:solidFill>
                <a:latin typeface="Times New Roman" panose="02020603050405020304" pitchFamily="18" charset="0"/>
              </a:rPr>
              <a:t> </a:t>
            </a:r>
            <a:r>
              <a:rPr lang="en-US" altLang="en-US" sz="2400" dirty="0">
                <a:solidFill>
                  <a:schemeClr val="accent2"/>
                </a:solidFill>
                <a:latin typeface="Times New Roman" panose="02020603050405020304" pitchFamily="18" charset="0"/>
              </a:rPr>
              <a:t>-Minimal test</a:t>
            </a:r>
            <a:r>
              <a:rPr lang="en-US" altLang="en-US" sz="2400" dirty="0">
                <a:latin typeface="Times New Roman" panose="02020603050405020304" pitchFamily="18" charset="0"/>
              </a:rPr>
              <a:t>, test points for evaluation such as: </a:t>
            </a:r>
            <a:br>
              <a:rPr lang="en-US" altLang="en-US" sz="2400" dirty="0">
                <a:latin typeface="Times New Roman" panose="02020603050405020304" pitchFamily="18" charset="0"/>
              </a:rPr>
            </a:br>
            <a:r>
              <a:rPr lang="ar-JO" altLang="en-US" sz="2400" dirty="0">
                <a:latin typeface="Times New Roman" panose="02020603050405020304" pitchFamily="18" charset="0"/>
              </a:rPr>
              <a:t>- اختبار بسيط، نقاط اختبار للتقييم مثل:</a:t>
            </a:r>
            <a:br>
              <a:rPr lang="en-US" altLang="en-US" sz="2400" dirty="0">
                <a:latin typeface="Times New Roman" panose="02020603050405020304" pitchFamily="18" charset="0"/>
              </a:rPr>
            </a:br>
            <a:r>
              <a:rPr lang="en-US" altLang="en-US" sz="2400" dirty="0">
                <a:latin typeface="Times New Roman" panose="02020603050405020304" pitchFamily="18" charset="0"/>
              </a:rPr>
              <a:t>  1- </a:t>
            </a:r>
            <a:r>
              <a:rPr lang="en-US" altLang="en-US" sz="2400" dirty="0">
                <a:solidFill>
                  <a:schemeClr val="hlink"/>
                </a:solidFill>
                <a:latin typeface="Times New Roman" panose="02020603050405020304" pitchFamily="18" charset="0"/>
              </a:rPr>
              <a:t>body text size</a:t>
            </a:r>
            <a:r>
              <a:rPr lang="en-US" altLang="en-US" sz="2400" dirty="0">
                <a:latin typeface="Times New Roman" panose="02020603050405020304" pitchFamily="18" charset="0"/>
              </a:rPr>
              <a:t>. </a:t>
            </a:r>
            <a:r>
              <a:rPr lang="ar-JO" altLang="en-US" sz="2400" dirty="0">
                <a:latin typeface="Times New Roman" panose="02020603050405020304" pitchFamily="18" charset="0"/>
              </a:rPr>
              <a:t>1- حجم نص الموضوع.</a:t>
            </a:r>
            <a:br>
              <a:rPr lang="en-US" altLang="en-US" sz="2400" dirty="0">
                <a:latin typeface="Times New Roman" panose="02020603050405020304" pitchFamily="18" charset="0"/>
              </a:rPr>
            </a:br>
            <a:r>
              <a:rPr lang="en-US" altLang="en-US" sz="2400" dirty="0">
                <a:latin typeface="Times New Roman" panose="02020603050405020304" pitchFamily="18" charset="0"/>
              </a:rPr>
              <a:t>  2- </a:t>
            </a:r>
            <a:r>
              <a:rPr lang="en-US" altLang="en-US" sz="2400" dirty="0">
                <a:solidFill>
                  <a:schemeClr val="hlink"/>
                </a:solidFill>
                <a:latin typeface="Times New Roman" panose="02020603050405020304" pitchFamily="18" charset="0"/>
              </a:rPr>
              <a:t>heading size. </a:t>
            </a:r>
            <a:r>
              <a:rPr lang="ar-JO" altLang="en-US" sz="2400" dirty="0">
                <a:solidFill>
                  <a:schemeClr val="hlink"/>
                </a:solidFill>
                <a:latin typeface="Times New Roman" panose="02020603050405020304" pitchFamily="18" charset="0"/>
              </a:rPr>
              <a:t>2- حجم العنوان.</a:t>
            </a:r>
            <a:br>
              <a:rPr lang="en-US" altLang="en-US" sz="2400" dirty="0">
                <a:latin typeface="Times New Roman" panose="02020603050405020304" pitchFamily="18" charset="0"/>
              </a:rPr>
            </a:br>
            <a:r>
              <a:rPr lang="en-US" altLang="en-US" sz="2400" dirty="0">
                <a:latin typeface="Times New Roman" panose="02020603050405020304" pitchFamily="18" charset="0"/>
              </a:rPr>
              <a:t>  3- </a:t>
            </a:r>
            <a:r>
              <a:rPr lang="en-US" altLang="en-US" sz="2400" dirty="0">
                <a:solidFill>
                  <a:schemeClr val="hlink"/>
                </a:solidFill>
                <a:latin typeface="Times New Roman" panose="02020603050405020304" pitchFamily="18" charset="0"/>
              </a:rPr>
              <a:t>cues for steps</a:t>
            </a:r>
            <a:r>
              <a:rPr lang="en-US" altLang="en-US" sz="2400" dirty="0">
                <a:latin typeface="Times New Roman" panose="02020603050405020304" pitchFamily="18" charset="0"/>
              </a:rPr>
              <a:t>. </a:t>
            </a:r>
            <a:r>
              <a:rPr lang="ar-JO" altLang="en-US" sz="2400" dirty="0">
                <a:latin typeface="Times New Roman" panose="02020603050405020304" pitchFamily="18" charset="0"/>
              </a:rPr>
              <a:t>3- إشارات للخطوات.</a:t>
            </a:r>
            <a:br>
              <a:rPr lang="en-US" altLang="en-US" sz="2400" dirty="0">
                <a:latin typeface="Times New Roman" panose="02020603050405020304" pitchFamily="18" charset="0"/>
              </a:rPr>
            </a:br>
            <a:r>
              <a:rPr lang="en-US" altLang="en-US" sz="2400" dirty="0">
                <a:latin typeface="Times New Roman" panose="02020603050405020304" pitchFamily="18" charset="0"/>
              </a:rPr>
              <a:t>  4- </a:t>
            </a:r>
            <a:r>
              <a:rPr lang="en-US" altLang="en-US" sz="2400" dirty="0">
                <a:solidFill>
                  <a:schemeClr val="hlink"/>
                </a:solidFill>
                <a:latin typeface="Times New Roman" panose="02020603050405020304" pitchFamily="18" charset="0"/>
              </a:rPr>
              <a:t>page orientation</a:t>
            </a:r>
            <a:r>
              <a:rPr lang="en-US" altLang="en-US" sz="2400" dirty="0">
                <a:latin typeface="Times New Roman" panose="02020603050405020304" pitchFamily="18" charset="0"/>
              </a:rPr>
              <a:t>. </a:t>
            </a:r>
            <a:r>
              <a:rPr lang="ar-JO" altLang="en-US" sz="2400" dirty="0">
                <a:latin typeface="Times New Roman" panose="02020603050405020304" pitchFamily="18" charset="0"/>
              </a:rPr>
              <a:t>4- اتجاه الصفحة.</a:t>
            </a:r>
            <a:br>
              <a:rPr lang="en-US" altLang="en-US" sz="2400" dirty="0">
                <a:latin typeface="Times New Roman" panose="02020603050405020304" pitchFamily="18" charset="0"/>
              </a:rPr>
            </a:br>
            <a:br>
              <a:rPr lang="en-US" altLang="en-US" sz="2400" dirty="0">
                <a:latin typeface="Times New Roman" panose="02020603050405020304" pitchFamily="18" charset="0"/>
              </a:rPr>
            </a:br>
            <a:r>
              <a:rPr lang="en-US" altLang="en-US" sz="2400" dirty="0">
                <a:latin typeface="Times New Roman" panose="02020603050405020304" pitchFamily="18" charset="0"/>
              </a:rPr>
              <a:t>  -</a:t>
            </a:r>
            <a:r>
              <a:rPr lang="en-US" altLang="en-US" sz="2400" dirty="0">
                <a:solidFill>
                  <a:schemeClr val="accent2"/>
                </a:solidFill>
                <a:latin typeface="Times New Roman" panose="02020603050405020304" pitchFamily="18" charset="0"/>
              </a:rPr>
              <a:t>Elaborate test</a:t>
            </a:r>
            <a:r>
              <a:rPr lang="en-US" altLang="en-US" sz="2400" dirty="0">
                <a:solidFill>
                  <a:schemeClr val="hlink"/>
                </a:solidFill>
                <a:latin typeface="Times New Roman" panose="02020603050405020304" pitchFamily="18" charset="0"/>
              </a:rPr>
              <a:t>, </a:t>
            </a:r>
            <a:r>
              <a:rPr lang="en-US" altLang="en-US" sz="2400" dirty="0">
                <a:latin typeface="Times New Roman" panose="02020603050405020304" pitchFamily="18" charset="0"/>
              </a:rPr>
              <a:t>IBM labs, VCR, cameras, </a:t>
            </a:r>
            <a:br>
              <a:rPr lang="en-US" altLang="en-US" sz="2400" dirty="0">
                <a:latin typeface="Times New Roman" panose="02020603050405020304" pitchFamily="18" charset="0"/>
              </a:rPr>
            </a:br>
            <a:r>
              <a:rPr lang="en-US" altLang="en-US" sz="2400" dirty="0">
                <a:latin typeface="Times New Roman" panose="02020603050405020304" pitchFamily="18" charset="0"/>
              </a:rPr>
              <a:t>  digital timers, microphones, computer lab.   </a:t>
            </a:r>
            <a:br>
              <a:rPr lang="en-US" altLang="en-US" sz="2400" dirty="0">
                <a:latin typeface="Times New Roman" panose="02020603050405020304" pitchFamily="18" charset="0"/>
              </a:rPr>
            </a:br>
            <a:r>
              <a:rPr lang="en-US" altLang="en-US" sz="2400" dirty="0">
                <a:latin typeface="Times New Roman" panose="02020603050405020304" pitchFamily="18" charset="0"/>
              </a:rPr>
              <a:t>  Usually testing involved performing tests and </a:t>
            </a:r>
            <a:br>
              <a:rPr lang="en-US" altLang="en-US" sz="2400" dirty="0">
                <a:latin typeface="Times New Roman" panose="02020603050405020304" pitchFamily="18" charset="0"/>
              </a:rPr>
            </a:br>
            <a:r>
              <a:rPr lang="en-US" altLang="en-US" sz="2400" dirty="0">
                <a:latin typeface="Times New Roman" panose="02020603050405020304" pitchFamily="18" charset="0"/>
              </a:rPr>
              <a:t>  preparing reports based on the result.</a:t>
            </a:r>
            <a:r>
              <a:rPr lang="en-US" altLang="en-US" sz="2400" dirty="0">
                <a:solidFill>
                  <a:schemeClr val="hlink"/>
                </a:solidFill>
                <a:latin typeface="Times New Roman" panose="02020603050405020304" pitchFamily="18" charset="0"/>
              </a:rPr>
              <a:t> </a:t>
            </a:r>
            <a:br>
              <a:rPr lang="en-US" altLang="en-US" sz="2400" dirty="0">
                <a:solidFill>
                  <a:schemeClr val="hlink"/>
                </a:solidFill>
                <a:latin typeface="Times New Roman" panose="02020603050405020304" pitchFamily="18" charset="0"/>
              </a:rPr>
            </a:br>
            <a:r>
              <a:rPr lang="ar-JO" altLang="en-US" sz="2400" dirty="0">
                <a:solidFill>
                  <a:schemeClr val="hlink"/>
                </a:solidFill>
                <a:latin typeface="Times New Roman" panose="02020603050405020304" pitchFamily="18" charset="0"/>
              </a:rPr>
              <a:t>- اختبار مفصل، معامل </a:t>
            </a:r>
            <a:r>
              <a:rPr lang="en-US" altLang="en-US" sz="2400" dirty="0">
                <a:solidFill>
                  <a:schemeClr val="hlink"/>
                </a:solidFill>
                <a:latin typeface="Times New Roman" panose="02020603050405020304" pitchFamily="18" charset="0"/>
              </a:rPr>
              <a:t>IBM، </a:t>
            </a:r>
            <a:r>
              <a:rPr lang="ar-JO" altLang="en-US" sz="2400" dirty="0">
                <a:solidFill>
                  <a:schemeClr val="hlink"/>
                </a:solidFill>
                <a:latin typeface="Times New Roman" panose="02020603050405020304" pitchFamily="18" charset="0"/>
              </a:rPr>
              <a:t>مسجل فيديو، كاميرات، مؤقتات رقمية، ميكروفونات، معمل كمبيوتر. عادةً ما يتضمن الاختبار إجراء اختبارات وإعداد تقارير بناءً على النتيجة.</a:t>
            </a:r>
            <a:endParaRPr lang="en-US" altLang="en-US" sz="2800" b="1" dirty="0">
              <a:latin typeface="Times New Roman" panose="02020603050405020304" pitchFamily="18" charset="0"/>
            </a:endParaRPr>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DC56FD9A-1366-73F6-DC2E-762F43821249}"/>
              </a:ext>
            </a:extLst>
          </p:cNvPr>
          <p:cNvSpPr>
            <a:spLocks noGrp="1" noChangeArrowheads="1"/>
          </p:cNvSpPr>
          <p:nvPr>
            <p:ph type="title"/>
          </p:nvPr>
        </p:nvSpPr>
        <p:spPr>
          <a:xfrm>
            <a:off x="1524000" y="152400"/>
            <a:ext cx="9144000" cy="6705600"/>
          </a:xfrm>
        </p:spPr>
        <p:txBody>
          <a:bodyPr/>
          <a:lstStyle/>
          <a:p>
            <a:r>
              <a:rPr lang="en-US" altLang="en-US" sz="3200">
                <a:solidFill>
                  <a:schemeClr val="accent1"/>
                </a:solidFill>
                <a:latin typeface="Times New Roman" panose="02020603050405020304" pitchFamily="18" charset="0"/>
              </a:rPr>
              <a:t>     </a:t>
            </a:r>
            <a:r>
              <a:rPr lang="en-US" altLang="en-US" sz="3200" u="sng">
                <a:solidFill>
                  <a:schemeClr val="accent1"/>
                </a:solidFill>
                <a:latin typeface="Times New Roman" panose="02020603050405020304" pitchFamily="18" charset="0"/>
              </a:rPr>
              <a:t>Testing as a corporate priority,</a:t>
            </a:r>
            <a:r>
              <a:rPr lang="en-US" altLang="en-US" sz="3600" b="1">
                <a:solidFill>
                  <a:schemeClr val="accent1"/>
                </a:solidFill>
                <a:latin typeface="Times New Roman" panose="02020603050405020304" pitchFamily="18" charset="0"/>
              </a:rPr>
              <a:t> </a:t>
            </a:r>
            <a:r>
              <a:rPr lang="en-US" altLang="en-US" sz="3200">
                <a:latin typeface="Times New Roman" panose="02020603050405020304" pitchFamily="18" charset="0"/>
              </a:rPr>
              <a:t>such </a:t>
            </a:r>
            <a:r>
              <a:rPr lang="en-US" altLang="en-US" sz="3200">
                <a:solidFill>
                  <a:schemeClr val="accent2"/>
                </a:solidFill>
                <a:latin typeface="Times New Roman" panose="02020603050405020304" pitchFamily="18" charset="0"/>
              </a:rPr>
              <a:t>research  </a:t>
            </a:r>
            <a:br>
              <a:rPr lang="en-US" altLang="en-US" sz="3200">
                <a:solidFill>
                  <a:schemeClr val="accent2"/>
                </a:solidFill>
                <a:latin typeface="Times New Roman" panose="02020603050405020304" pitchFamily="18" charset="0"/>
              </a:rPr>
            </a:br>
            <a:r>
              <a:rPr lang="en-US" altLang="en-US" sz="3200">
                <a:solidFill>
                  <a:schemeClr val="accent2"/>
                </a:solidFill>
                <a:latin typeface="Times New Roman" panose="02020603050405020304" pitchFamily="18" charset="0"/>
              </a:rPr>
              <a:t>  and development</a:t>
            </a:r>
            <a:r>
              <a:rPr lang="en-US" altLang="en-US" sz="3200">
                <a:latin typeface="Times New Roman" panose="02020603050405020304" pitchFamily="18" charset="0"/>
              </a:rPr>
              <a:t> organizations, or </a:t>
            </a:r>
            <a:r>
              <a:rPr lang="en-US" altLang="en-US" sz="3200">
                <a:solidFill>
                  <a:schemeClr val="accent2"/>
                </a:solidFill>
                <a:latin typeface="Times New Roman" panose="02020603050405020304" pitchFamily="18" charset="0"/>
              </a:rPr>
              <a:t>high tech</a:t>
            </a:r>
            <a:r>
              <a:rPr lang="en-US" altLang="en-US" sz="3200">
                <a:latin typeface="Times New Roman" panose="02020603050405020304" pitchFamily="18" charset="0"/>
              </a:rPr>
              <a:t> </a:t>
            </a:r>
            <a:br>
              <a:rPr lang="en-US" altLang="en-US" sz="3200">
                <a:latin typeface="Times New Roman" panose="02020603050405020304" pitchFamily="18" charset="0"/>
              </a:rPr>
            </a:br>
            <a:r>
              <a:rPr lang="en-US" altLang="en-US" sz="3200">
                <a:latin typeface="Times New Roman" panose="02020603050405020304" pitchFamily="18" charset="0"/>
              </a:rPr>
              <a:t>  product companies.</a:t>
            </a:r>
            <a:br>
              <a:rPr lang="en-US" altLang="en-US" sz="3200">
                <a:latin typeface="Times New Roman" panose="02020603050405020304" pitchFamily="18" charset="0"/>
              </a:rPr>
            </a:br>
            <a:r>
              <a:rPr lang="ar-JO" altLang="en-US" sz="3200">
                <a:latin typeface="Times New Roman" panose="02020603050405020304" pitchFamily="18" charset="0"/>
              </a:rPr>
              <a:t>الاختبار كأولوية للشركات، مثل منظمات البحث والتطوير، أو شركات المنتجات عالية التقنية.</a:t>
            </a:r>
            <a:br>
              <a:rPr lang="en-US" altLang="en-US" sz="3200">
                <a:solidFill>
                  <a:srgbClr val="9900CC"/>
                </a:solidFill>
                <a:latin typeface="Times New Roman" panose="02020603050405020304" pitchFamily="18" charset="0"/>
              </a:rPr>
            </a:br>
            <a:r>
              <a:rPr lang="en-US" altLang="en-US" sz="3600" b="1">
                <a:solidFill>
                  <a:srgbClr val="9900CC"/>
                </a:solidFill>
                <a:latin typeface="Times New Roman" panose="02020603050405020304" pitchFamily="18" charset="0"/>
              </a:rPr>
              <a:t> </a:t>
            </a:r>
            <a:br>
              <a:rPr lang="en-US" altLang="en-US" sz="3600" b="1">
                <a:solidFill>
                  <a:srgbClr val="9900CC"/>
                </a:solidFill>
                <a:latin typeface="Times New Roman" panose="02020603050405020304" pitchFamily="18" charset="0"/>
              </a:rPr>
            </a:br>
            <a:r>
              <a:rPr lang="en-US" altLang="en-US" sz="3600" b="1">
                <a:solidFill>
                  <a:srgbClr val="9900CC"/>
                </a:solidFill>
                <a:latin typeface="Times New Roman" panose="02020603050405020304" pitchFamily="18" charset="0"/>
              </a:rPr>
              <a:t>    </a:t>
            </a:r>
            <a:r>
              <a:rPr lang="en-US" altLang="en-US" sz="3200" u="sng">
                <a:solidFill>
                  <a:schemeClr val="accent1"/>
                </a:solidFill>
                <a:latin typeface="Times New Roman" panose="02020603050405020304" pitchFamily="18" charset="0"/>
              </a:rPr>
              <a:t>Testing as a high cost endeavor</a:t>
            </a:r>
            <a:r>
              <a:rPr lang="en-US" altLang="en-US" sz="3200" b="1">
                <a:latin typeface="Times New Roman" panose="02020603050405020304" pitchFamily="18" charset="0"/>
              </a:rPr>
              <a:t>,</a:t>
            </a:r>
            <a:r>
              <a:rPr lang="en-US" altLang="en-US" sz="3600" b="1">
                <a:latin typeface="Times New Roman" panose="02020603050405020304" pitchFamily="18" charset="0"/>
              </a:rPr>
              <a:t> </a:t>
            </a:r>
            <a:r>
              <a:rPr lang="en-US" altLang="en-US" sz="3200">
                <a:latin typeface="Times New Roman" panose="02020603050405020304" pitchFamily="18" charset="0"/>
              </a:rPr>
              <a:t>cost of lab </a:t>
            </a:r>
            <a:br>
              <a:rPr lang="en-US" altLang="en-US" sz="3200">
                <a:latin typeface="Times New Roman" panose="02020603050405020304" pitchFamily="18" charset="0"/>
              </a:rPr>
            </a:br>
            <a:r>
              <a:rPr lang="en-US" altLang="en-US" sz="3200">
                <a:latin typeface="Times New Roman" panose="02020603050405020304" pitchFamily="18" charset="0"/>
              </a:rPr>
              <a:t>  rooms, renovation, maintenance, testers, and </a:t>
            </a:r>
            <a:br>
              <a:rPr lang="en-US" altLang="en-US" sz="3200">
                <a:latin typeface="Times New Roman" panose="02020603050405020304" pitchFamily="18" charset="0"/>
              </a:rPr>
            </a:br>
            <a:r>
              <a:rPr lang="en-US" altLang="en-US" sz="3200">
                <a:latin typeface="Times New Roman" panose="02020603050405020304" pitchFamily="18" charset="0"/>
              </a:rPr>
              <a:t>  evaluators. It requires a time and equipment.</a:t>
            </a:r>
            <a:br>
              <a:rPr lang="en-US" altLang="en-US" sz="3200">
                <a:latin typeface="Times New Roman" panose="02020603050405020304" pitchFamily="18" charset="0"/>
              </a:rPr>
            </a:br>
            <a:r>
              <a:rPr lang="ar-JO" altLang="en-US" sz="3200">
                <a:latin typeface="Times New Roman" panose="02020603050405020304" pitchFamily="18" charset="0"/>
              </a:rPr>
              <a:t>الاختبار كمشروع مكلف للغاية، وتكلفة غرف المختبرات، والتجديد، والصيانة، والمختبرين، والمقيّمين. يتطلب وقتًا ومعدات.</a:t>
            </a:r>
            <a:endParaRPr lang="en-US" altLang="en-US" sz="3600" b="1">
              <a:solidFill>
                <a:srgbClr val="FF33CC"/>
              </a:solidFill>
              <a:latin typeface="Times New Roman" panose="02020603050405020304" pitchFamily="18" charset="0"/>
            </a:endParaRPr>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6339B525-BD46-751B-5BC3-DC9DB4AF9021}"/>
              </a:ext>
            </a:extLst>
          </p:cNvPr>
          <p:cNvSpPr>
            <a:spLocks noGrp="1" noChangeArrowheads="1"/>
          </p:cNvSpPr>
          <p:nvPr>
            <p:ph type="title"/>
          </p:nvPr>
        </p:nvSpPr>
        <p:spPr>
          <a:xfrm>
            <a:off x="1524000" y="152400"/>
            <a:ext cx="9144000" cy="6705600"/>
          </a:xfrm>
        </p:spPr>
        <p:txBody>
          <a:bodyPr/>
          <a:lstStyle/>
          <a:p>
            <a:r>
              <a:rPr lang="en-US" altLang="en-US" sz="2800">
                <a:solidFill>
                  <a:schemeClr val="accent1"/>
                </a:solidFill>
                <a:latin typeface="Times New Roman" panose="02020603050405020304" pitchFamily="18" charset="0"/>
              </a:rPr>
              <a:t>     </a:t>
            </a:r>
            <a:r>
              <a:rPr lang="en-US" altLang="en-US" sz="2800" u="sng">
                <a:solidFill>
                  <a:schemeClr val="accent1"/>
                </a:solidFill>
                <a:latin typeface="Times New Roman" panose="02020603050405020304" pitchFamily="18" charset="0"/>
              </a:rPr>
              <a:t>The advantage of field testing: </a:t>
            </a:r>
            <a:r>
              <a:rPr lang="ar-JO" altLang="en-US" sz="2800" u="sng">
                <a:solidFill>
                  <a:schemeClr val="accent1"/>
                </a:solidFill>
                <a:latin typeface="Times New Roman" panose="02020603050405020304" pitchFamily="18" charset="0"/>
              </a:rPr>
              <a:t>ميزة الاختبار الميداني:</a:t>
            </a:r>
            <a:br>
              <a:rPr lang="en-US" altLang="en-US" sz="2800" u="sng">
                <a:solidFill>
                  <a:schemeClr val="accent1"/>
                </a:solidFill>
                <a:latin typeface="Times New Roman" panose="02020603050405020304" pitchFamily="18" charset="0"/>
              </a:rPr>
            </a:br>
            <a:r>
              <a:rPr lang="en-US" altLang="en-US" sz="2800">
                <a:solidFill>
                  <a:schemeClr val="accent1"/>
                </a:solidFill>
                <a:latin typeface="Times New Roman" panose="02020603050405020304" pitchFamily="18" charset="0"/>
              </a:rPr>
              <a:t>   </a:t>
            </a:r>
            <a:r>
              <a:rPr lang="en-US" altLang="en-US" sz="2400">
                <a:latin typeface="Times New Roman" panose="02020603050405020304" pitchFamily="18" charset="0"/>
              </a:rPr>
              <a:t>Many software documenters turn to field testing as a </a:t>
            </a:r>
            <a:br>
              <a:rPr lang="en-US" altLang="en-US" sz="2400">
                <a:latin typeface="Times New Roman" panose="02020603050405020304" pitchFamily="18" charset="0"/>
              </a:rPr>
            </a:br>
            <a:r>
              <a:rPr lang="en-US" altLang="en-US" sz="2400">
                <a:latin typeface="Times New Roman" panose="02020603050405020304" pitchFamily="18" charset="0"/>
              </a:rPr>
              <a:t>  way to gain valuable information about the use of </a:t>
            </a:r>
            <a:br>
              <a:rPr lang="en-US" altLang="en-US" sz="2400">
                <a:latin typeface="Times New Roman" panose="02020603050405020304" pitchFamily="18" charset="0"/>
              </a:rPr>
            </a:br>
            <a:r>
              <a:rPr lang="en-US" altLang="en-US" sz="2400">
                <a:latin typeface="Times New Roman" panose="02020603050405020304" pitchFamily="18" charset="0"/>
              </a:rPr>
              <a:t>  their documentation.</a:t>
            </a:r>
            <a:br>
              <a:rPr lang="en-US" altLang="en-US" sz="2400">
                <a:latin typeface="Times New Roman" panose="02020603050405020304" pitchFamily="18" charset="0"/>
              </a:rPr>
            </a:br>
            <a:r>
              <a:rPr lang="ar-JO" altLang="en-US" sz="2400">
                <a:latin typeface="Times New Roman" panose="02020603050405020304" pitchFamily="18" charset="0"/>
              </a:rPr>
              <a:t>يلجأ العديد من موثقي البرامج إلى الاختبار الميداني كوسيلة للحصول على معلومات قيمة حول استخدام وثائقهم.</a:t>
            </a:r>
            <a:r>
              <a:rPr lang="en-US" altLang="en-US" sz="2400">
                <a:latin typeface="Times New Roman" panose="02020603050405020304" pitchFamily="18" charset="0"/>
              </a:rPr>
              <a:t>  </a:t>
            </a:r>
            <a:br>
              <a:rPr lang="en-US" altLang="en-US" sz="2400">
                <a:latin typeface="Times New Roman" panose="02020603050405020304" pitchFamily="18" charset="0"/>
              </a:rPr>
            </a:br>
            <a:r>
              <a:rPr lang="en-US" altLang="en-US" sz="2400">
                <a:latin typeface="Times New Roman" panose="02020603050405020304" pitchFamily="18" charset="0"/>
              </a:rPr>
              <a:t>  The following are things you can learn from field  </a:t>
            </a:r>
            <a:br>
              <a:rPr lang="en-US" altLang="en-US" sz="2400">
                <a:latin typeface="Times New Roman" panose="02020603050405020304" pitchFamily="18" charset="0"/>
              </a:rPr>
            </a:br>
            <a:r>
              <a:rPr lang="en-US" altLang="en-US" sz="2400">
                <a:latin typeface="Times New Roman" panose="02020603050405020304" pitchFamily="18" charset="0"/>
              </a:rPr>
              <a:t>   testing:</a:t>
            </a:r>
            <a:br>
              <a:rPr lang="en-US" altLang="en-US" sz="2400">
                <a:latin typeface="Times New Roman" panose="02020603050405020304" pitchFamily="18" charset="0"/>
              </a:rPr>
            </a:br>
            <a:r>
              <a:rPr lang="ar-JO" altLang="en-US" sz="2400">
                <a:latin typeface="Times New Roman" panose="02020603050405020304" pitchFamily="18" charset="0"/>
              </a:rPr>
              <a:t>فيما يلي بعض الأشياء التي يمكنك تعلمها من الاختبار الميداني:</a:t>
            </a:r>
            <a:br>
              <a:rPr lang="en-US" altLang="en-US" sz="2400">
                <a:latin typeface="Times New Roman" panose="02020603050405020304" pitchFamily="18" charset="0"/>
              </a:rPr>
            </a:br>
            <a:r>
              <a:rPr lang="en-US" altLang="en-US" sz="2400">
                <a:latin typeface="Times New Roman" panose="02020603050405020304" pitchFamily="18" charset="0"/>
              </a:rPr>
              <a:t>  - </a:t>
            </a:r>
            <a:r>
              <a:rPr lang="en-US" altLang="en-US" sz="2400">
                <a:solidFill>
                  <a:srgbClr val="CC00FF"/>
                </a:solidFill>
                <a:latin typeface="Times New Roman" panose="02020603050405020304" pitchFamily="18" charset="0"/>
              </a:rPr>
              <a:t>Information</a:t>
            </a:r>
            <a:r>
              <a:rPr lang="en-US" altLang="en-US" sz="2400">
                <a:latin typeface="Times New Roman" panose="02020603050405020304" pitchFamily="18" charset="0"/>
              </a:rPr>
              <a:t> about specific individual in fields. </a:t>
            </a:r>
            <a:br>
              <a:rPr lang="en-US" altLang="en-US" sz="2400">
                <a:latin typeface="Times New Roman" panose="02020603050405020304" pitchFamily="18" charset="0"/>
              </a:rPr>
            </a:br>
            <a:r>
              <a:rPr lang="ar-JO" altLang="en-US" sz="2400">
                <a:latin typeface="Times New Roman" panose="02020603050405020304" pitchFamily="18" charset="0"/>
              </a:rPr>
              <a:t>- معلومات حول فرد معين في المجالات.</a:t>
            </a:r>
            <a:br>
              <a:rPr lang="en-US" altLang="en-US" sz="2400">
                <a:latin typeface="Times New Roman" panose="02020603050405020304" pitchFamily="18" charset="0"/>
              </a:rPr>
            </a:br>
            <a:r>
              <a:rPr lang="en-US" altLang="en-US" sz="2400">
                <a:latin typeface="Times New Roman" panose="02020603050405020304" pitchFamily="18" charset="0"/>
              </a:rPr>
              <a:t>  - Environment, </a:t>
            </a:r>
            <a:r>
              <a:rPr lang="en-US" altLang="en-US" sz="2400">
                <a:solidFill>
                  <a:srgbClr val="CC00FF"/>
                </a:solidFill>
                <a:latin typeface="Times New Roman" panose="02020603050405020304" pitchFamily="18" charset="0"/>
              </a:rPr>
              <a:t>office design</a:t>
            </a:r>
            <a:r>
              <a:rPr lang="en-US" altLang="en-US" sz="2400">
                <a:latin typeface="Times New Roman" panose="02020603050405020304" pitchFamily="18" charset="0"/>
              </a:rPr>
              <a:t>. </a:t>
            </a:r>
            <a:r>
              <a:rPr lang="ar-JO" altLang="en-US" sz="2400">
                <a:latin typeface="Times New Roman" panose="02020603050405020304" pitchFamily="18" charset="0"/>
              </a:rPr>
              <a:t>- البيئة وتصميم المكتب.</a:t>
            </a:r>
            <a:br>
              <a:rPr lang="en-US" altLang="en-US" sz="2400">
                <a:latin typeface="Times New Roman" panose="02020603050405020304" pitchFamily="18" charset="0"/>
              </a:rPr>
            </a:br>
            <a:r>
              <a:rPr lang="en-US" altLang="en-US" sz="2400">
                <a:latin typeface="Times New Roman" panose="02020603050405020304" pitchFamily="18" charset="0"/>
              </a:rPr>
              <a:t>  - </a:t>
            </a:r>
            <a:r>
              <a:rPr lang="en-US" altLang="en-US" sz="2400">
                <a:solidFill>
                  <a:srgbClr val="CC00FF"/>
                </a:solidFill>
                <a:latin typeface="Times New Roman" panose="02020603050405020304" pitchFamily="18" charset="0"/>
              </a:rPr>
              <a:t>User communities</a:t>
            </a:r>
            <a:r>
              <a:rPr lang="en-US" altLang="en-US" sz="2400">
                <a:latin typeface="Times New Roman" panose="02020603050405020304" pitchFamily="18" charset="0"/>
              </a:rPr>
              <a:t>. </a:t>
            </a:r>
            <a:r>
              <a:rPr lang="ar-JO" altLang="en-US" sz="2400">
                <a:latin typeface="Times New Roman" panose="02020603050405020304" pitchFamily="18" charset="0"/>
              </a:rPr>
              <a:t>- مجتمعات المستخدمين.</a:t>
            </a:r>
            <a:br>
              <a:rPr lang="en-US" altLang="en-US" sz="2400">
                <a:latin typeface="Times New Roman" panose="02020603050405020304" pitchFamily="18" charset="0"/>
              </a:rPr>
            </a:br>
            <a:r>
              <a:rPr lang="en-US" altLang="en-US" sz="2400">
                <a:latin typeface="Times New Roman" panose="02020603050405020304" pitchFamily="18" charset="0"/>
              </a:rPr>
              <a:t>  - Software use, </a:t>
            </a:r>
            <a:r>
              <a:rPr lang="en-US" altLang="en-US" sz="2400">
                <a:solidFill>
                  <a:srgbClr val="CC00FF"/>
                </a:solidFill>
                <a:latin typeface="Times New Roman" panose="02020603050405020304" pitchFamily="18" charset="0"/>
              </a:rPr>
              <a:t>training, upgrading, purchasing….etc.</a:t>
            </a:r>
            <a:br>
              <a:rPr lang="en-US" altLang="en-US" sz="2400">
                <a:solidFill>
                  <a:srgbClr val="CC00FF"/>
                </a:solidFill>
                <a:latin typeface="Times New Roman" panose="02020603050405020304" pitchFamily="18" charset="0"/>
              </a:rPr>
            </a:br>
            <a:r>
              <a:rPr lang="ar-JO" altLang="en-US" sz="2400">
                <a:solidFill>
                  <a:srgbClr val="CC00FF"/>
                </a:solidFill>
                <a:latin typeface="Times New Roman" panose="02020603050405020304" pitchFamily="18" charset="0"/>
              </a:rPr>
              <a:t>- استخدام البرامج والتدريب عليها وترقيتها وشرائها... إلخ.</a:t>
            </a:r>
            <a:r>
              <a:rPr lang="en-US" altLang="en-US" sz="2400">
                <a:latin typeface="Times New Roman" panose="02020603050405020304" pitchFamily="18" charset="0"/>
              </a:rPr>
              <a:t> </a:t>
            </a:r>
            <a:endParaRPr lang="en-US" altLang="en-US" sz="3200" b="1">
              <a:latin typeface="Times New Roman" panose="02020603050405020304" pitchFamily="18" charset="0"/>
            </a:endParaRP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14C2FCB9-F6B2-0A0A-8A90-69C0D6864417}"/>
              </a:ext>
            </a:extLst>
          </p:cNvPr>
          <p:cNvSpPr>
            <a:spLocks noGrp="1" noChangeArrowheads="1"/>
          </p:cNvSpPr>
          <p:nvPr>
            <p:ph type="title"/>
          </p:nvPr>
        </p:nvSpPr>
        <p:spPr>
          <a:xfrm>
            <a:off x="1524000" y="152400"/>
            <a:ext cx="9144000" cy="6705600"/>
          </a:xfrm>
        </p:spPr>
        <p:txBody>
          <a:bodyPr/>
          <a:lstStyle/>
          <a:p>
            <a:r>
              <a:rPr lang="en-US" altLang="en-US" sz="3200">
                <a:latin typeface="Times New Roman" panose="02020603050405020304" pitchFamily="18" charset="0"/>
              </a:rPr>
              <a:t>     While </a:t>
            </a:r>
            <a:r>
              <a:rPr lang="en-US" altLang="en-US" sz="3200">
                <a:solidFill>
                  <a:schemeClr val="accent1"/>
                </a:solidFill>
                <a:latin typeface="Times New Roman" panose="02020603050405020304" pitchFamily="18" charset="0"/>
              </a:rPr>
              <a:t>most users welcome you into their </a:t>
            </a:r>
            <a:br>
              <a:rPr lang="en-US" altLang="en-US" sz="3200">
                <a:solidFill>
                  <a:schemeClr val="accent1"/>
                </a:solidFill>
                <a:latin typeface="Times New Roman" panose="02020603050405020304" pitchFamily="18" charset="0"/>
              </a:rPr>
            </a:br>
            <a:r>
              <a:rPr lang="en-US" altLang="en-US" sz="3200">
                <a:solidFill>
                  <a:schemeClr val="accent1"/>
                </a:solidFill>
                <a:latin typeface="Times New Roman" panose="02020603050405020304" pitchFamily="18" charset="0"/>
              </a:rPr>
              <a:t>   workplace</a:t>
            </a:r>
            <a:r>
              <a:rPr lang="en-US" altLang="en-US" sz="3200" b="1">
                <a:latin typeface="Times New Roman" panose="02020603050405020304" pitchFamily="18" charset="0"/>
              </a:rPr>
              <a:t>, </a:t>
            </a:r>
            <a:r>
              <a:rPr lang="en-US" altLang="en-US" sz="3200">
                <a:latin typeface="Times New Roman" panose="02020603050405020304" pitchFamily="18" charset="0"/>
              </a:rPr>
              <a:t>they will most do so if you </a:t>
            </a:r>
            <a:br>
              <a:rPr lang="en-US" altLang="en-US" sz="3200">
                <a:latin typeface="Times New Roman" panose="02020603050405020304" pitchFamily="18" charset="0"/>
              </a:rPr>
            </a:br>
            <a:r>
              <a:rPr lang="en-US" altLang="en-US" sz="3200">
                <a:latin typeface="Times New Roman" panose="02020603050405020304" pitchFamily="18" charset="0"/>
              </a:rPr>
              <a:t>   approach them with </a:t>
            </a:r>
            <a:r>
              <a:rPr lang="en-US" altLang="en-US" sz="3200">
                <a:solidFill>
                  <a:srgbClr val="CC00FF"/>
                </a:solidFill>
                <a:latin typeface="Times New Roman" panose="02020603050405020304" pitchFamily="18" charset="0"/>
              </a:rPr>
              <a:t>professionalism</a:t>
            </a:r>
            <a:r>
              <a:rPr lang="en-US" altLang="en-US" sz="3200">
                <a:latin typeface="Times New Roman" panose="02020603050405020304" pitchFamily="18" charset="0"/>
              </a:rPr>
              <a:t> and </a:t>
            </a:r>
            <a:br>
              <a:rPr lang="en-US" altLang="en-US" sz="3200">
                <a:latin typeface="Times New Roman" panose="02020603050405020304" pitchFamily="18" charset="0"/>
              </a:rPr>
            </a:br>
            <a:r>
              <a:rPr lang="en-US" altLang="en-US" sz="3200">
                <a:latin typeface="Times New Roman" panose="02020603050405020304" pitchFamily="18" charset="0"/>
              </a:rPr>
              <a:t>   </a:t>
            </a:r>
            <a:r>
              <a:rPr lang="en-US" altLang="en-US" sz="3200">
                <a:solidFill>
                  <a:srgbClr val="CC00FF"/>
                </a:solidFill>
                <a:latin typeface="Times New Roman" panose="02020603050405020304" pitchFamily="18" charset="0"/>
              </a:rPr>
              <a:t>respect</a:t>
            </a:r>
            <a:r>
              <a:rPr lang="en-US" altLang="en-US" sz="3200">
                <a:latin typeface="Times New Roman" panose="02020603050405020304" pitchFamily="18" charset="0"/>
              </a:rPr>
              <a:t>. The following are guidelines you need </a:t>
            </a:r>
            <a:br>
              <a:rPr lang="en-US" altLang="en-US" sz="3200">
                <a:latin typeface="Times New Roman" panose="02020603050405020304" pitchFamily="18" charset="0"/>
              </a:rPr>
            </a:br>
            <a:r>
              <a:rPr lang="en-US" altLang="en-US" sz="3200">
                <a:latin typeface="Times New Roman" panose="02020603050405020304" pitchFamily="18" charset="0"/>
              </a:rPr>
              <a:t>   to follow when you do a field testing: </a:t>
            </a:r>
            <a:br>
              <a:rPr lang="en-US" altLang="en-US" sz="3200">
                <a:latin typeface="Times New Roman" panose="02020603050405020304" pitchFamily="18" charset="0"/>
              </a:rPr>
            </a:br>
            <a:r>
              <a:rPr lang="ar-JO" altLang="en-US" sz="3200">
                <a:latin typeface="Times New Roman" panose="02020603050405020304" pitchFamily="18" charset="0"/>
              </a:rPr>
              <a:t>في حين أن معظم المستخدمين يرحبون بك في مكان عملهم، فإنهم سيفعلون ذلك إذا تعاملت معهم باحترافية واحترام. فيما يلي إرشادات يجب عليك اتباعها عند إجراء اختبار ميداني:</a:t>
            </a:r>
            <a:br>
              <a:rPr lang="en-US" altLang="en-US" sz="3200">
                <a:latin typeface="Times New Roman" panose="02020603050405020304" pitchFamily="18" charset="0"/>
              </a:rPr>
            </a:br>
            <a:r>
              <a:rPr lang="en-US" altLang="en-US" sz="3200">
                <a:latin typeface="Times New Roman" panose="02020603050405020304" pitchFamily="18" charset="0"/>
              </a:rPr>
              <a:t>  </a:t>
            </a:r>
            <a:r>
              <a:rPr lang="en-US" altLang="en-US" sz="2400">
                <a:latin typeface="Times New Roman" panose="02020603050405020304" pitchFamily="18" charset="0"/>
              </a:rPr>
              <a:t>- do a preliminary</a:t>
            </a:r>
            <a:r>
              <a:rPr lang="en-US" altLang="en-US" sz="2400">
                <a:solidFill>
                  <a:srgbClr val="CC00FF"/>
                </a:solidFill>
                <a:latin typeface="Times New Roman" panose="02020603050405020304" pitchFamily="18" charset="0"/>
              </a:rPr>
              <a:t> research </a:t>
            </a:r>
            <a:r>
              <a:rPr lang="en-US" altLang="en-US" sz="2400">
                <a:latin typeface="Times New Roman" panose="02020603050405020304" pitchFamily="18" charset="0"/>
              </a:rPr>
              <a:t>into the company and users.</a:t>
            </a:r>
            <a:br>
              <a:rPr lang="en-US" altLang="en-US" sz="2400">
                <a:latin typeface="Times New Roman" panose="02020603050405020304" pitchFamily="18" charset="0"/>
              </a:rPr>
            </a:br>
            <a:r>
              <a:rPr lang="ar-JO" altLang="en-US" sz="2400">
                <a:latin typeface="Times New Roman" panose="02020603050405020304" pitchFamily="18" charset="0"/>
              </a:rPr>
              <a:t>- قم بإجراء بحث أولي عن الشركة والمستخدمين.</a:t>
            </a:r>
            <a:br>
              <a:rPr lang="en-US" altLang="en-US" sz="2400">
                <a:latin typeface="Times New Roman" panose="02020603050405020304" pitchFamily="18" charset="0"/>
              </a:rPr>
            </a:br>
            <a:r>
              <a:rPr lang="en-US" altLang="en-US" sz="2400">
                <a:latin typeface="Times New Roman" panose="02020603050405020304" pitchFamily="18" charset="0"/>
              </a:rPr>
              <a:t>  </a:t>
            </a:r>
            <a:r>
              <a:rPr lang="en-US" altLang="en-US" sz="2400">
                <a:solidFill>
                  <a:srgbClr val="006666"/>
                </a:solidFill>
                <a:latin typeface="Times New Roman" panose="02020603050405020304" pitchFamily="18" charset="0"/>
              </a:rPr>
              <a:t>- </a:t>
            </a:r>
            <a:r>
              <a:rPr lang="en-US" altLang="en-US" sz="2400">
                <a:latin typeface="Times New Roman" panose="02020603050405020304" pitchFamily="18" charset="0"/>
              </a:rPr>
              <a:t>prepare a well designed </a:t>
            </a:r>
            <a:r>
              <a:rPr lang="en-US" altLang="en-US" sz="2400">
                <a:solidFill>
                  <a:srgbClr val="CC00FF"/>
                </a:solidFill>
                <a:latin typeface="Times New Roman" panose="02020603050405020304" pitchFamily="18" charset="0"/>
              </a:rPr>
              <a:t>testing plan</a:t>
            </a:r>
            <a:r>
              <a:rPr lang="en-US" altLang="en-US" sz="2400">
                <a:latin typeface="Times New Roman" panose="02020603050405020304" pitchFamily="18" charset="0"/>
              </a:rPr>
              <a:t>, schedule, list of   </a:t>
            </a:r>
            <a:br>
              <a:rPr lang="en-US" altLang="en-US" sz="2400">
                <a:latin typeface="Times New Roman" panose="02020603050405020304" pitchFamily="18" charset="0"/>
              </a:rPr>
            </a:br>
            <a:r>
              <a:rPr lang="en-US" altLang="en-US" sz="2400">
                <a:latin typeface="Times New Roman" panose="02020603050405020304" pitchFamily="18" charset="0"/>
              </a:rPr>
              <a:t>    resources, objectives of the test</a:t>
            </a:r>
            <a:r>
              <a:rPr lang="en-US" altLang="en-US" sz="2400">
                <a:solidFill>
                  <a:srgbClr val="006666"/>
                </a:solidFill>
                <a:latin typeface="Times New Roman" panose="02020603050405020304" pitchFamily="18" charset="0"/>
              </a:rPr>
              <a:t>.</a:t>
            </a:r>
            <a:br>
              <a:rPr lang="en-US" altLang="en-US" sz="2400">
                <a:solidFill>
                  <a:srgbClr val="006666"/>
                </a:solidFill>
                <a:latin typeface="Times New Roman" panose="02020603050405020304" pitchFamily="18" charset="0"/>
              </a:rPr>
            </a:br>
            <a:r>
              <a:rPr lang="ar-JO" altLang="en-US" sz="2400">
                <a:solidFill>
                  <a:srgbClr val="006666"/>
                </a:solidFill>
                <a:latin typeface="Times New Roman" panose="02020603050405020304" pitchFamily="18" charset="0"/>
              </a:rPr>
              <a:t>- قم بإعداد خطة اختبار مصممة جيدًا، وجدول زمني، وقائمة بالموارد، وأهداف الاختبار.</a:t>
            </a:r>
            <a:br>
              <a:rPr lang="en-US" altLang="en-US" sz="2400">
                <a:solidFill>
                  <a:srgbClr val="006666"/>
                </a:solidFill>
                <a:latin typeface="Times New Roman" panose="02020603050405020304" pitchFamily="18" charset="0"/>
              </a:rPr>
            </a:br>
            <a:r>
              <a:rPr lang="en-US" altLang="en-US" sz="2400">
                <a:solidFill>
                  <a:srgbClr val="006666"/>
                </a:solidFill>
                <a:latin typeface="Times New Roman" panose="02020603050405020304" pitchFamily="18" charset="0"/>
              </a:rPr>
              <a:t>  </a:t>
            </a:r>
            <a:r>
              <a:rPr lang="en-US" altLang="en-US" sz="2400">
                <a:latin typeface="Times New Roman" panose="02020603050405020304" pitchFamily="18" charset="0"/>
              </a:rPr>
              <a:t>- prepare to </a:t>
            </a:r>
            <a:r>
              <a:rPr lang="en-US" altLang="en-US" sz="2400">
                <a:solidFill>
                  <a:srgbClr val="CC00FF"/>
                </a:solidFill>
                <a:latin typeface="Times New Roman" panose="02020603050405020304" pitchFamily="18" charset="0"/>
              </a:rPr>
              <a:t>compromise</a:t>
            </a:r>
            <a:r>
              <a:rPr lang="en-US" altLang="en-US" sz="2400">
                <a:latin typeface="Times New Roman" panose="02020603050405020304" pitchFamily="18" charset="0"/>
              </a:rPr>
              <a:t>. </a:t>
            </a:r>
            <a:r>
              <a:rPr lang="ar-JO" altLang="en-US" sz="2400">
                <a:latin typeface="Times New Roman" panose="02020603050405020304" pitchFamily="18" charset="0"/>
              </a:rPr>
              <a:t>- استعد للتوصل إلى حل وسط.</a:t>
            </a:r>
            <a:endParaRPr lang="en-US" altLang="en-US" sz="2400">
              <a:solidFill>
                <a:srgbClr val="CC00FF"/>
              </a:solidFill>
              <a:latin typeface="Times New Roman" panose="02020603050405020304" pitchFamily="18" charset="0"/>
            </a:endParaRP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800B271B-89EC-EA2E-CB50-8777C7727319}"/>
              </a:ext>
            </a:extLst>
          </p:cNvPr>
          <p:cNvSpPr>
            <a:spLocks noGrp="1" noChangeArrowheads="1"/>
          </p:cNvSpPr>
          <p:nvPr>
            <p:ph type="title"/>
          </p:nvPr>
        </p:nvSpPr>
        <p:spPr>
          <a:xfrm>
            <a:off x="1524000" y="152400"/>
            <a:ext cx="9144000" cy="6705600"/>
          </a:xfrm>
        </p:spPr>
        <p:txBody>
          <a:bodyPr/>
          <a:lstStyle/>
          <a:p>
            <a:r>
              <a:rPr lang="en-US" altLang="en-US" sz="2400" b="1" dirty="0">
                <a:solidFill>
                  <a:srgbClr val="CC00FF"/>
                </a:solidFill>
                <a:latin typeface="Times New Roman" panose="02020603050405020304" pitchFamily="18" charset="0"/>
              </a:rPr>
              <a:t>    Vocabulary Tests</a:t>
            </a:r>
            <a:r>
              <a:rPr lang="en-US" altLang="en-US" sz="2400" b="1" dirty="0">
                <a:latin typeface="Times New Roman" panose="02020603050405020304" pitchFamily="18" charset="0"/>
              </a:rPr>
              <a:t>: </a:t>
            </a:r>
            <a:r>
              <a:rPr lang="en-US" altLang="en-US" sz="2000" dirty="0">
                <a:latin typeface="Times New Roman" panose="02020603050405020304" pitchFamily="18" charset="0"/>
              </a:rPr>
              <a:t>if you use the right kind of </a:t>
            </a:r>
            <a:br>
              <a:rPr lang="en-US" altLang="en-US" sz="2000" dirty="0">
                <a:latin typeface="Times New Roman" panose="02020603050405020304" pitchFamily="18" charset="0"/>
              </a:rPr>
            </a:br>
            <a:r>
              <a:rPr lang="en-US" altLang="en-US" sz="2000" dirty="0">
                <a:latin typeface="Times New Roman" panose="02020603050405020304" pitchFamily="18" charset="0"/>
              </a:rPr>
              <a:t>  vocabulary in your manual you have a better chance </a:t>
            </a:r>
            <a:br>
              <a:rPr lang="en-US" altLang="en-US" sz="2000" dirty="0">
                <a:latin typeface="Times New Roman" panose="02020603050405020304" pitchFamily="18" charset="0"/>
              </a:rPr>
            </a:br>
            <a:r>
              <a:rPr lang="en-US" altLang="en-US" sz="2000" dirty="0">
                <a:latin typeface="Times New Roman" panose="02020603050405020304" pitchFamily="18" charset="0"/>
              </a:rPr>
              <a:t>  to evoke divergent thinking, and achieve your goals </a:t>
            </a:r>
            <a:br>
              <a:rPr lang="en-US" altLang="en-US" sz="2000" dirty="0">
                <a:latin typeface="Times New Roman" panose="02020603050405020304" pitchFamily="18" charset="0"/>
              </a:rPr>
            </a:br>
            <a:r>
              <a:rPr lang="en-US" altLang="en-US" sz="2000" dirty="0">
                <a:latin typeface="Times New Roman" panose="02020603050405020304" pitchFamily="18" charset="0"/>
              </a:rPr>
              <a:t>  of efficiency and effectiveness. You have two kinds </a:t>
            </a:r>
            <a:br>
              <a:rPr lang="en-US" altLang="en-US" sz="2000" dirty="0">
                <a:latin typeface="Times New Roman" panose="02020603050405020304" pitchFamily="18" charset="0"/>
              </a:rPr>
            </a:br>
            <a:r>
              <a:rPr lang="en-US" altLang="en-US" sz="2000" dirty="0">
                <a:latin typeface="Times New Roman" panose="02020603050405020304" pitchFamily="18" charset="0"/>
              </a:rPr>
              <a:t>  of vocabularies to consider with users:</a:t>
            </a:r>
            <a:br>
              <a:rPr lang="en-US" altLang="en-US" sz="2000" dirty="0">
                <a:latin typeface="Times New Roman" panose="02020603050405020304" pitchFamily="18" charset="0"/>
              </a:rPr>
            </a:br>
            <a:r>
              <a:rPr lang="ar-JO" altLang="en-US" sz="2000" dirty="0">
                <a:latin typeface="Times New Roman" panose="02020603050405020304" pitchFamily="18" charset="0"/>
              </a:rPr>
              <a:t>اختبارات المفردات: إذا استخدمت النوع الصحيح من المفردات في دليل المستخدم، فستكون لديك فرصة أفضل لإثارة التفكير المتباين وتحقيق أهدافك من حيث الكفاءة والفعالية. لديك نوعان من المفردات يجب مراعاتهما مع المستخدمين:</a:t>
            </a:r>
            <a:br>
              <a:rPr lang="en-US" altLang="en-US" sz="2000" dirty="0">
                <a:solidFill>
                  <a:schemeClr val="accent1"/>
                </a:solidFill>
                <a:latin typeface="Times New Roman" panose="02020603050405020304" pitchFamily="18" charset="0"/>
              </a:rPr>
            </a:br>
            <a:r>
              <a:rPr lang="en-US" altLang="en-US" sz="2000" dirty="0">
                <a:solidFill>
                  <a:schemeClr val="accent1"/>
                </a:solidFill>
                <a:latin typeface="Times New Roman" panose="02020603050405020304" pitchFamily="18" charset="0"/>
              </a:rPr>
              <a:t>  </a:t>
            </a:r>
            <a:r>
              <a:rPr lang="en-US" altLang="en-US" sz="2000" dirty="0">
                <a:latin typeface="Times New Roman" panose="02020603050405020304" pitchFamily="18" charset="0"/>
              </a:rPr>
              <a:t>- </a:t>
            </a:r>
            <a:r>
              <a:rPr lang="en-US" altLang="en-US" sz="2000" dirty="0">
                <a:solidFill>
                  <a:srgbClr val="996600"/>
                </a:solidFill>
                <a:latin typeface="Times New Roman" panose="02020603050405020304" pitchFamily="18" charset="0"/>
              </a:rPr>
              <a:t>subject matter terms</a:t>
            </a:r>
            <a:r>
              <a:rPr lang="en-US" altLang="en-US" sz="2000" dirty="0">
                <a:solidFill>
                  <a:srgbClr val="9900CC"/>
                </a:solidFill>
                <a:latin typeface="Times New Roman" panose="02020603050405020304" pitchFamily="18" charset="0"/>
              </a:rPr>
              <a:t>.</a:t>
            </a:r>
            <a:r>
              <a:rPr lang="ar-JO" altLang="en-US" sz="2000" dirty="0">
                <a:solidFill>
                  <a:srgbClr val="9900CC"/>
                </a:solidFill>
                <a:latin typeface="Times New Roman" panose="02020603050405020304" pitchFamily="18" charset="0"/>
              </a:rPr>
              <a:t> - مصطلحات الموضوع.</a:t>
            </a:r>
            <a:br>
              <a:rPr lang="en-US" altLang="en-US" sz="2000" dirty="0">
                <a:latin typeface="Times New Roman" panose="02020603050405020304" pitchFamily="18" charset="0"/>
              </a:rPr>
            </a:br>
            <a:r>
              <a:rPr lang="en-US" altLang="en-US" sz="2000" dirty="0">
                <a:latin typeface="Times New Roman" panose="02020603050405020304" pitchFamily="18" charset="0"/>
              </a:rPr>
              <a:t>  - </a:t>
            </a:r>
            <a:r>
              <a:rPr lang="en-US" altLang="en-US" sz="2000" dirty="0">
                <a:solidFill>
                  <a:srgbClr val="996600"/>
                </a:solidFill>
                <a:latin typeface="Times New Roman" panose="02020603050405020304" pitchFamily="18" charset="0"/>
              </a:rPr>
              <a:t>computer terms</a:t>
            </a:r>
            <a:r>
              <a:rPr lang="en-US" altLang="en-US" sz="2000" dirty="0">
                <a:solidFill>
                  <a:srgbClr val="FF33CC"/>
                </a:solidFill>
                <a:latin typeface="Times New Roman" panose="02020603050405020304" pitchFamily="18" charset="0"/>
              </a:rPr>
              <a:t>.</a:t>
            </a:r>
            <a:r>
              <a:rPr lang="en-US" altLang="en-US" sz="2000" dirty="0">
                <a:latin typeface="Times New Roman" panose="02020603050405020304" pitchFamily="18" charset="0"/>
              </a:rPr>
              <a:t> </a:t>
            </a:r>
            <a:r>
              <a:rPr lang="ar-JO" altLang="en-US" sz="2000" dirty="0">
                <a:latin typeface="Times New Roman" panose="02020603050405020304" pitchFamily="18" charset="0"/>
              </a:rPr>
              <a:t>- مصطلحات الكمبيوتر.</a:t>
            </a:r>
            <a:br>
              <a:rPr lang="en-US" altLang="en-US" sz="2000" dirty="0">
                <a:latin typeface="Times New Roman" panose="02020603050405020304" pitchFamily="18" charset="0"/>
              </a:rPr>
            </a:br>
            <a:br>
              <a:rPr lang="en-US" altLang="en-US" sz="2000" dirty="0">
                <a:latin typeface="Times New Roman" panose="02020603050405020304" pitchFamily="18" charset="0"/>
              </a:rPr>
            </a:br>
            <a:r>
              <a:rPr lang="en-US" altLang="en-US" sz="2000" dirty="0">
                <a:latin typeface="Times New Roman" panose="02020603050405020304" pitchFamily="18" charset="0"/>
              </a:rPr>
              <a:t>   </a:t>
            </a:r>
            <a:r>
              <a:rPr lang="en-US" altLang="en-US" sz="2000" dirty="0">
                <a:solidFill>
                  <a:srgbClr val="CC00FF"/>
                </a:solidFill>
                <a:latin typeface="Times New Roman" panose="02020603050405020304" pitchFamily="18" charset="0"/>
              </a:rPr>
              <a:t>Two vocabulary tests you can employ</a:t>
            </a:r>
            <a:r>
              <a:rPr lang="en-US" altLang="en-US" sz="2000" dirty="0">
                <a:solidFill>
                  <a:srgbClr val="FF33CC"/>
                </a:solidFill>
                <a:latin typeface="Times New Roman" panose="02020603050405020304" pitchFamily="18" charset="0"/>
              </a:rPr>
              <a:t>:</a:t>
            </a:r>
            <a:br>
              <a:rPr lang="en-US" altLang="en-US" sz="2000" dirty="0">
                <a:solidFill>
                  <a:srgbClr val="FF33CC"/>
                </a:solidFill>
                <a:latin typeface="Times New Roman" panose="02020603050405020304" pitchFamily="18" charset="0"/>
              </a:rPr>
            </a:br>
            <a:r>
              <a:rPr lang="ar-JO" altLang="en-US" sz="2000" dirty="0">
                <a:solidFill>
                  <a:srgbClr val="FF33CC"/>
                </a:solidFill>
                <a:latin typeface="Times New Roman" panose="02020603050405020304" pitchFamily="18" charset="0"/>
              </a:rPr>
              <a:t>يمكنك استخدام اختبارين للمفردات:</a:t>
            </a:r>
            <a:br>
              <a:rPr lang="en-US" altLang="en-US" sz="2000" dirty="0">
                <a:solidFill>
                  <a:srgbClr val="FF33CC"/>
                </a:solidFill>
                <a:latin typeface="Times New Roman" panose="02020603050405020304" pitchFamily="18" charset="0"/>
              </a:rPr>
            </a:br>
            <a:r>
              <a:rPr lang="en-US" altLang="en-US" sz="2000" dirty="0">
                <a:solidFill>
                  <a:srgbClr val="FF33CC"/>
                </a:solidFill>
                <a:latin typeface="Times New Roman" panose="02020603050405020304" pitchFamily="18" charset="0"/>
              </a:rPr>
              <a:t>    </a:t>
            </a:r>
            <a:r>
              <a:rPr lang="en-US" altLang="en-US" sz="2000" dirty="0">
                <a:solidFill>
                  <a:srgbClr val="FF9900"/>
                </a:solidFill>
                <a:latin typeface="Times New Roman" panose="02020603050405020304" pitchFamily="18" charset="0"/>
              </a:rPr>
              <a:t>- </a:t>
            </a:r>
            <a:r>
              <a:rPr lang="en-US" altLang="en-US" sz="2000" dirty="0">
                <a:solidFill>
                  <a:schemeClr val="accent2"/>
                </a:solidFill>
                <a:latin typeface="Times New Roman" panose="02020603050405020304" pitchFamily="18" charset="0"/>
              </a:rPr>
              <a:t>match definition with terms</a:t>
            </a:r>
            <a:r>
              <a:rPr lang="en-US" altLang="en-US" sz="2000" dirty="0">
                <a:latin typeface="Times New Roman" panose="02020603050405020304" pitchFamily="18" charset="0"/>
              </a:rPr>
              <a:t>, scramble list of </a:t>
            </a:r>
            <a:br>
              <a:rPr lang="en-US" altLang="en-US" sz="2000" dirty="0">
                <a:latin typeface="Times New Roman" panose="02020603050405020304" pitchFamily="18" charset="0"/>
              </a:rPr>
            </a:br>
            <a:r>
              <a:rPr lang="en-US" altLang="en-US" sz="2000" dirty="0">
                <a:latin typeface="Times New Roman" panose="02020603050405020304" pitchFamily="18" charset="0"/>
              </a:rPr>
              <a:t>      terms and list of definition to match.</a:t>
            </a:r>
            <a:br>
              <a:rPr lang="en-US" altLang="en-US" sz="2000" dirty="0">
                <a:latin typeface="Times New Roman" panose="02020603050405020304" pitchFamily="18" charset="0"/>
              </a:rPr>
            </a:br>
            <a:r>
              <a:rPr lang="ar-JO" altLang="en-US" sz="2000" dirty="0">
                <a:latin typeface="Times New Roman" panose="02020603050405020304" pitchFamily="18" charset="0"/>
              </a:rPr>
              <a:t>- مطابقة التعريف بالمصطلحات، وخلط قائمة المصطلحات وقائمة التعريفات للمطابقة.</a:t>
            </a:r>
            <a:br>
              <a:rPr lang="en-US" altLang="en-US" sz="2000" dirty="0">
                <a:latin typeface="Times New Roman" panose="02020603050405020304" pitchFamily="18" charset="0"/>
              </a:rPr>
            </a:br>
            <a:r>
              <a:rPr lang="en-US" altLang="en-US" sz="2000" dirty="0">
                <a:latin typeface="Times New Roman" panose="02020603050405020304" pitchFamily="18" charset="0"/>
              </a:rPr>
              <a:t>    </a:t>
            </a:r>
            <a:r>
              <a:rPr lang="en-US" altLang="en-US" sz="2000" dirty="0">
                <a:solidFill>
                  <a:srgbClr val="CC00FF"/>
                </a:solidFill>
                <a:latin typeface="Times New Roman" panose="02020603050405020304" pitchFamily="18" charset="0"/>
              </a:rPr>
              <a:t>- </a:t>
            </a:r>
            <a:r>
              <a:rPr lang="en-US" altLang="en-US" sz="2000" dirty="0">
                <a:solidFill>
                  <a:schemeClr val="accent2"/>
                </a:solidFill>
                <a:latin typeface="Times New Roman" panose="02020603050405020304" pitchFamily="18" charset="0"/>
              </a:rPr>
              <a:t>ask for definition</a:t>
            </a:r>
            <a:r>
              <a:rPr lang="en-US" altLang="en-US" sz="2000" dirty="0">
                <a:solidFill>
                  <a:srgbClr val="CC00FF"/>
                </a:solidFill>
                <a:latin typeface="Times New Roman" panose="02020603050405020304" pitchFamily="18" charset="0"/>
              </a:rPr>
              <a:t>, </a:t>
            </a:r>
            <a:r>
              <a:rPr lang="en-US" altLang="en-US" sz="2000" dirty="0">
                <a:latin typeface="Times New Roman" panose="02020603050405020304" pitchFamily="18" charset="0"/>
              </a:rPr>
              <a:t>user to provide definition</a:t>
            </a:r>
            <a:r>
              <a:rPr lang="en-US" altLang="en-US" sz="2000" dirty="0">
                <a:solidFill>
                  <a:srgbClr val="CC00FF"/>
                </a:solidFill>
                <a:latin typeface="Times New Roman" panose="02020603050405020304" pitchFamily="18" charset="0"/>
              </a:rPr>
              <a:t>.</a:t>
            </a:r>
            <a:br>
              <a:rPr lang="en-US" altLang="en-US" sz="2000" dirty="0">
                <a:solidFill>
                  <a:srgbClr val="CC00FF"/>
                </a:solidFill>
                <a:latin typeface="Times New Roman" panose="02020603050405020304" pitchFamily="18" charset="0"/>
              </a:rPr>
            </a:br>
            <a:r>
              <a:rPr lang="ar-JO" altLang="en-US" sz="2000" dirty="0">
                <a:solidFill>
                  <a:srgbClr val="CC00FF"/>
                </a:solidFill>
                <a:latin typeface="Times New Roman" panose="02020603050405020304" pitchFamily="18" charset="0"/>
              </a:rPr>
              <a:t>- طلب التعريف، على المستخدم تقديم التعريف.</a:t>
            </a:r>
            <a:endParaRPr lang="en-US" altLang="en-US" sz="2000" dirty="0">
              <a:solidFill>
                <a:srgbClr val="CC00FF"/>
              </a:solidFill>
              <a:latin typeface="Times New Roman" panose="02020603050405020304" pitchFamily="18" charset="0"/>
            </a:endParaRP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EF623F71-9218-D273-7F10-DA7B73047363}"/>
              </a:ext>
            </a:extLst>
          </p:cNvPr>
          <p:cNvSpPr>
            <a:spLocks noGrp="1" noChangeArrowheads="1"/>
          </p:cNvSpPr>
          <p:nvPr>
            <p:ph type="title"/>
          </p:nvPr>
        </p:nvSpPr>
        <p:spPr>
          <a:xfrm>
            <a:off x="1524000" y="152400"/>
            <a:ext cx="9144000" cy="6705600"/>
          </a:xfrm>
        </p:spPr>
        <p:txBody>
          <a:bodyPr/>
          <a:lstStyle/>
          <a:p>
            <a:r>
              <a:rPr lang="en-US" altLang="en-US" sz="2800" dirty="0">
                <a:solidFill>
                  <a:schemeClr val="accent1"/>
                </a:solidFill>
                <a:latin typeface="Times New Roman" panose="02020603050405020304" pitchFamily="18" charset="0"/>
              </a:rPr>
              <a:t>      </a:t>
            </a:r>
            <a:r>
              <a:rPr lang="en-US" altLang="en-US" sz="2800" u="sng" dirty="0">
                <a:solidFill>
                  <a:schemeClr val="accent1"/>
                </a:solidFill>
                <a:latin typeface="Times New Roman" panose="02020603050405020304" pitchFamily="18" charset="0"/>
              </a:rPr>
              <a:t>How to interpret test data:</a:t>
            </a:r>
            <a:r>
              <a:rPr lang="en-US" altLang="en-US" sz="3200" b="1" dirty="0">
                <a:solidFill>
                  <a:schemeClr val="accent1"/>
                </a:solidFill>
                <a:latin typeface="Times New Roman" panose="02020603050405020304" pitchFamily="18" charset="0"/>
              </a:rPr>
              <a:t> </a:t>
            </a:r>
            <a:r>
              <a:rPr lang="en-US" altLang="en-US" sz="2400" dirty="0">
                <a:latin typeface="Times New Roman" panose="02020603050405020304" pitchFamily="18" charset="0"/>
              </a:rPr>
              <a:t>whenever we make </a:t>
            </a:r>
            <a:br>
              <a:rPr lang="en-US" altLang="en-US" sz="2400" dirty="0">
                <a:latin typeface="Times New Roman" panose="02020603050405020304" pitchFamily="18" charset="0"/>
              </a:rPr>
            </a:br>
            <a:r>
              <a:rPr lang="en-US" altLang="en-US" sz="2400" dirty="0">
                <a:latin typeface="Times New Roman" panose="02020603050405020304" pitchFamily="18" charset="0"/>
              </a:rPr>
              <a:t>   generalization about data,</a:t>
            </a:r>
            <a:r>
              <a:rPr lang="en-US" altLang="en-US" sz="2400" dirty="0">
                <a:solidFill>
                  <a:srgbClr val="006666"/>
                </a:solidFill>
                <a:latin typeface="Times New Roman" panose="02020603050405020304" pitchFamily="18" charset="0"/>
              </a:rPr>
              <a:t> </a:t>
            </a:r>
            <a:r>
              <a:rPr lang="en-US" altLang="en-US" sz="2400" dirty="0">
                <a:latin typeface="Times New Roman" panose="02020603050405020304" pitchFamily="18" charset="0"/>
              </a:rPr>
              <a:t>we assume that</a:t>
            </a:r>
            <a:r>
              <a:rPr lang="en-US" altLang="en-US" sz="2400" dirty="0">
                <a:solidFill>
                  <a:srgbClr val="006666"/>
                </a:solidFill>
                <a:latin typeface="Times New Roman" panose="02020603050405020304" pitchFamily="18" charset="0"/>
              </a:rPr>
              <a:t> </a:t>
            </a:r>
            <a:r>
              <a:rPr lang="en-US" altLang="en-US" sz="2400" dirty="0">
                <a:latin typeface="Times New Roman" panose="02020603050405020304" pitchFamily="18" charset="0"/>
              </a:rPr>
              <a:t>what </a:t>
            </a:r>
            <a:r>
              <a:rPr lang="en-US" altLang="en-US" sz="2400" dirty="0">
                <a:solidFill>
                  <a:schemeClr val="accent1"/>
                </a:solidFill>
                <a:latin typeface="Times New Roman" panose="02020603050405020304" pitchFamily="18" charset="0"/>
              </a:rPr>
              <a:t>some</a:t>
            </a:r>
            <a:r>
              <a:rPr lang="en-US" altLang="en-US" sz="2400" dirty="0">
                <a:latin typeface="Times New Roman" panose="02020603050405020304" pitchFamily="18" charset="0"/>
              </a:rPr>
              <a:t> </a:t>
            </a:r>
            <a:br>
              <a:rPr lang="en-US" altLang="en-US" sz="2400" dirty="0">
                <a:latin typeface="Times New Roman" panose="02020603050405020304" pitchFamily="18" charset="0"/>
              </a:rPr>
            </a:br>
            <a:r>
              <a:rPr lang="en-US" altLang="en-US" sz="2400" dirty="0">
                <a:latin typeface="Times New Roman" panose="02020603050405020304" pitchFamily="18" charset="0"/>
              </a:rPr>
              <a:t>   specific examples show as</a:t>
            </a:r>
            <a:r>
              <a:rPr lang="en-US" altLang="en-US" sz="2400" dirty="0">
                <a:solidFill>
                  <a:schemeClr val="accent1"/>
                </a:solidFill>
                <a:latin typeface="Times New Roman" panose="02020603050405020304" pitchFamily="18" charset="0"/>
              </a:rPr>
              <a:t> </a:t>
            </a:r>
            <a:r>
              <a:rPr lang="en-US" altLang="en-US" sz="2400" dirty="0">
                <a:latin typeface="Times New Roman" panose="02020603050405020304" pitchFamily="18" charset="0"/>
              </a:rPr>
              <a:t>true</a:t>
            </a:r>
            <a:r>
              <a:rPr lang="en-US" altLang="en-US" sz="2400" dirty="0">
                <a:solidFill>
                  <a:srgbClr val="006666"/>
                </a:solidFill>
                <a:latin typeface="Times New Roman" panose="02020603050405020304" pitchFamily="18" charset="0"/>
              </a:rPr>
              <a:t> </a:t>
            </a:r>
            <a:r>
              <a:rPr lang="en-US" altLang="en-US" sz="2400" dirty="0">
                <a:latin typeface="Times New Roman" panose="02020603050405020304" pitchFamily="18" charset="0"/>
              </a:rPr>
              <a:t>necessarily</a:t>
            </a:r>
            <a:r>
              <a:rPr lang="en-US" altLang="en-US" sz="2400" dirty="0">
                <a:solidFill>
                  <a:srgbClr val="006666"/>
                </a:solidFill>
                <a:latin typeface="Times New Roman" panose="02020603050405020304" pitchFamily="18" charset="0"/>
              </a:rPr>
              <a:t> </a:t>
            </a:r>
            <a:r>
              <a:rPr lang="en-US" altLang="en-US" sz="2400" dirty="0">
                <a:latin typeface="Times New Roman" panose="02020603050405020304" pitchFamily="18" charset="0"/>
              </a:rPr>
              <a:t>represent </a:t>
            </a:r>
            <a:br>
              <a:rPr lang="en-US" altLang="en-US" sz="2400" dirty="0">
                <a:latin typeface="Times New Roman" panose="02020603050405020304" pitchFamily="18" charset="0"/>
              </a:rPr>
            </a:br>
            <a:r>
              <a:rPr lang="en-US" altLang="en-US" sz="2400" dirty="0">
                <a:latin typeface="Times New Roman" panose="02020603050405020304" pitchFamily="18" charset="0"/>
              </a:rPr>
              <a:t>   the whole. </a:t>
            </a:r>
            <a:br>
              <a:rPr lang="en-US" altLang="en-US" sz="2400" dirty="0">
                <a:latin typeface="Times New Roman" panose="02020603050405020304" pitchFamily="18" charset="0"/>
              </a:rPr>
            </a:br>
            <a:r>
              <a:rPr lang="ar-JO" altLang="en-US" sz="2400" dirty="0">
                <a:latin typeface="Times New Roman" panose="02020603050405020304" pitchFamily="18" charset="0"/>
              </a:rPr>
              <a:t>كيف نفسر بيانات الاختبار: كلما قمنا بتعميم حول البيانات، نفترض أن ما تظهره بعض الأمثلة المحددة على أنه صحيح يمثل بالضرورة الكل.</a:t>
            </a:r>
            <a:br>
              <a:rPr lang="en-US" altLang="en-US" sz="2400" dirty="0">
                <a:latin typeface="Times New Roman" panose="02020603050405020304" pitchFamily="18" charset="0"/>
              </a:rPr>
            </a:br>
            <a:r>
              <a:rPr lang="en-US" altLang="en-US" sz="2400" dirty="0">
                <a:latin typeface="Times New Roman" panose="02020603050405020304" pitchFamily="18" charset="0"/>
              </a:rPr>
              <a:t>  </a:t>
            </a:r>
            <a:r>
              <a:rPr lang="en-US" altLang="en-US" sz="2400" dirty="0">
                <a:solidFill>
                  <a:schemeClr val="accent1"/>
                </a:solidFill>
                <a:latin typeface="Times New Roman" panose="02020603050405020304" pitchFamily="18" charset="0"/>
              </a:rPr>
              <a:t>Nine out of ten</a:t>
            </a:r>
            <a:r>
              <a:rPr lang="en-US" altLang="en-US" sz="2400" dirty="0">
                <a:latin typeface="Times New Roman" panose="02020603050405020304" pitchFamily="18" charset="0"/>
              </a:rPr>
              <a:t> of our procedures meet the      </a:t>
            </a:r>
            <a:br>
              <a:rPr lang="en-US" altLang="en-US" sz="2400" dirty="0">
                <a:latin typeface="Times New Roman" panose="02020603050405020304" pitchFamily="18" charset="0"/>
              </a:rPr>
            </a:br>
            <a:r>
              <a:rPr lang="en-US" altLang="en-US" sz="2400" dirty="0">
                <a:latin typeface="Times New Roman" panose="02020603050405020304" pitchFamily="18" charset="0"/>
              </a:rPr>
              <a:t>  acceptable performance objectives, then </a:t>
            </a:r>
            <a:r>
              <a:rPr lang="en-US" altLang="en-US" sz="2400" dirty="0">
                <a:solidFill>
                  <a:srgbClr val="9900CC"/>
                </a:solidFill>
                <a:latin typeface="Times New Roman" panose="02020603050405020304" pitchFamily="18" charset="0"/>
              </a:rPr>
              <a:t>we assume</a:t>
            </a:r>
            <a:r>
              <a:rPr lang="en-US" altLang="en-US" sz="2400" dirty="0">
                <a:latin typeface="Times New Roman" panose="02020603050405020304" pitchFamily="18" charset="0"/>
              </a:rPr>
              <a:t> </a:t>
            </a:r>
            <a:br>
              <a:rPr lang="en-US" altLang="en-US" sz="2400" dirty="0">
                <a:latin typeface="Times New Roman" panose="02020603050405020304" pitchFamily="18" charset="0"/>
              </a:rPr>
            </a:br>
            <a:r>
              <a:rPr lang="en-US" altLang="en-US" sz="2400" dirty="0">
                <a:latin typeface="Times New Roman" panose="02020603050405020304" pitchFamily="18" charset="0"/>
              </a:rPr>
              <a:t>  the </a:t>
            </a:r>
            <a:r>
              <a:rPr lang="en-US" altLang="en-US" sz="2400" dirty="0">
                <a:solidFill>
                  <a:schemeClr val="accent1"/>
                </a:solidFill>
                <a:latin typeface="Times New Roman" panose="02020603050405020304" pitchFamily="18" charset="0"/>
              </a:rPr>
              <a:t>tenth one</a:t>
            </a:r>
            <a:r>
              <a:rPr lang="en-US" altLang="en-US" sz="2400" dirty="0">
                <a:solidFill>
                  <a:srgbClr val="CC00FF"/>
                </a:solidFill>
                <a:latin typeface="Times New Roman" panose="02020603050405020304" pitchFamily="18" charset="0"/>
              </a:rPr>
              <a:t> </a:t>
            </a:r>
            <a:r>
              <a:rPr lang="en-US" altLang="en-US" sz="2400" dirty="0">
                <a:latin typeface="Times New Roman" panose="02020603050405020304" pitchFamily="18" charset="0"/>
              </a:rPr>
              <a:t>will also meet acceptable performance </a:t>
            </a:r>
            <a:br>
              <a:rPr lang="en-US" altLang="en-US" sz="2400" dirty="0">
                <a:latin typeface="Times New Roman" panose="02020603050405020304" pitchFamily="18" charset="0"/>
              </a:rPr>
            </a:br>
            <a:r>
              <a:rPr lang="en-US" altLang="en-US" sz="2400" dirty="0">
                <a:latin typeface="Times New Roman" panose="02020603050405020304" pitchFamily="18" charset="0"/>
              </a:rPr>
              <a:t>  objectives, we give a number to something is </a:t>
            </a:r>
            <a:br>
              <a:rPr lang="en-US" altLang="en-US" sz="2400" dirty="0">
                <a:latin typeface="Times New Roman" panose="02020603050405020304" pitchFamily="18" charset="0"/>
              </a:rPr>
            </a:br>
            <a:r>
              <a:rPr lang="en-US" altLang="en-US" sz="2400" dirty="0">
                <a:latin typeface="Times New Roman" panose="02020603050405020304" pitchFamily="18" charset="0"/>
              </a:rPr>
              <a:t>   innumerable, and such generalization necessarily  </a:t>
            </a:r>
            <a:br>
              <a:rPr lang="en-US" altLang="en-US" sz="2400" dirty="0">
                <a:latin typeface="Times New Roman" panose="02020603050405020304" pitchFamily="18" charset="0"/>
              </a:rPr>
            </a:br>
            <a:r>
              <a:rPr lang="en-US" altLang="en-US" sz="2400" dirty="0">
                <a:latin typeface="Times New Roman" panose="02020603050405020304" pitchFamily="18" charset="0"/>
              </a:rPr>
              <a:t>   contain flaws. (</a:t>
            </a:r>
            <a:r>
              <a:rPr lang="en-US" altLang="en-US" sz="2400" dirty="0">
                <a:solidFill>
                  <a:schemeClr val="accent2"/>
                </a:solidFill>
                <a:latin typeface="Times New Roman" panose="02020603050405020304" pitchFamily="18" charset="0"/>
              </a:rPr>
              <a:t>The coffee example, sugar, cream </a:t>
            </a:r>
            <a:br>
              <a:rPr lang="en-US" altLang="en-US" sz="2400" dirty="0">
                <a:solidFill>
                  <a:schemeClr val="accent2"/>
                </a:solidFill>
                <a:latin typeface="Times New Roman" panose="02020603050405020304" pitchFamily="18" charset="0"/>
              </a:rPr>
            </a:br>
            <a:r>
              <a:rPr lang="en-US" altLang="en-US" sz="2400" dirty="0">
                <a:solidFill>
                  <a:schemeClr val="accent2"/>
                </a:solidFill>
                <a:latin typeface="Times New Roman" panose="02020603050405020304" pitchFamily="18" charset="0"/>
              </a:rPr>
              <a:t>    and hot</a:t>
            </a:r>
            <a:r>
              <a:rPr lang="en-US" altLang="en-US" sz="2400" dirty="0">
                <a:latin typeface="Times New Roman" panose="02020603050405020304" pitchFamily="18" charset="0"/>
              </a:rPr>
              <a:t>)</a:t>
            </a:r>
            <a:r>
              <a:rPr lang="en-US" altLang="en-US" sz="2400" b="1" dirty="0">
                <a:latin typeface="Times New Roman" panose="02020603050405020304" pitchFamily="18" charset="0"/>
              </a:rPr>
              <a:t> </a:t>
            </a:r>
            <a:br>
              <a:rPr lang="en-US" altLang="en-US" sz="2400" b="1" dirty="0">
                <a:latin typeface="Times New Roman" panose="02020603050405020304" pitchFamily="18" charset="0"/>
              </a:rPr>
            </a:br>
            <a:r>
              <a:rPr lang="ar-JO" altLang="en-US" sz="2400" b="1" dirty="0">
                <a:latin typeface="Times New Roman" panose="02020603050405020304" pitchFamily="18" charset="0"/>
              </a:rPr>
              <a:t>تسعة من أصل عشرة إجراءات لدينا تلبي أهداف الأداء المقبولة، ثم نفترض أن الإجراء العاشر سيلبي أيضًا أهداف الأداء المقبولة، ونعطي رقمًا لشيء لا يمكن إحصاؤه، ومثل هذا التعميم يحتوي بالضرورة على عيوب. (مثال القهوة والسكر والقشدة والساخنة)</a:t>
            </a:r>
            <a:endParaRPr lang="en-US" altLang="en-US" sz="2400" b="1" dirty="0">
              <a:solidFill>
                <a:srgbClr val="CC00FF"/>
              </a:solidFill>
              <a:latin typeface="Times New Roman" panose="02020603050405020304" pitchFamily="18" charset="0"/>
            </a:endParaRPr>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C3F59318-AB7A-AEBE-D2A7-DCB7B0EBAD3B}"/>
              </a:ext>
            </a:extLst>
          </p:cNvPr>
          <p:cNvSpPr>
            <a:spLocks noGrp="1" noChangeArrowheads="1"/>
          </p:cNvSpPr>
          <p:nvPr>
            <p:ph type="title"/>
          </p:nvPr>
        </p:nvSpPr>
        <p:spPr>
          <a:xfrm>
            <a:off x="1524000" y="152400"/>
            <a:ext cx="9144000" cy="6705600"/>
          </a:xfrm>
        </p:spPr>
        <p:txBody>
          <a:bodyPr/>
          <a:lstStyle/>
          <a:p>
            <a:r>
              <a:rPr lang="en-US" altLang="en-US" sz="3200" b="1" dirty="0">
                <a:latin typeface="Times New Roman" panose="02020603050405020304" pitchFamily="18" charset="0"/>
              </a:rPr>
              <a:t>     </a:t>
            </a:r>
            <a:r>
              <a:rPr lang="en-US" altLang="en-US" sz="2800" u="sng" dirty="0">
                <a:solidFill>
                  <a:schemeClr val="accent1"/>
                </a:solidFill>
                <a:latin typeface="Times New Roman" panose="02020603050405020304" pitchFamily="18" charset="0"/>
              </a:rPr>
              <a:t>Interpreting test results</a:t>
            </a:r>
            <a:r>
              <a:rPr lang="en-US" altLang="en-US" sz="2800" b="1" dirty="0">
                <a:latin typeface="Times New Roman" panose="02020603050405020304" pitchFamily="18" charset="0"/>
              </a:rPr>
              <a:t> </a:t>
            </a:r>
            <a:r>
              <a:rPr lang="en-US" altLang="en-US" sz="2400" dirty="0">
                <a:latin typeface="Times New Roman" panose="02020603050405020304" pitchFamily="18" charset="0"/>
              </a:rPr>
              <a:t>means converting the</a:t>
            </a:r>
            <a:br>
              <a:rPr lang="en-US" altLang="en-US" sz="2400" dirty="0">
                <a:latin typeface="Times New Roman" panose="02020603050405020304" pitchFamily="18" charset="0"/>
              </a:rPr>
            </a:br>
            <a:r>
              <a:rPr lang="en-US" altLang="en-US" sz="2400" dirty="0">
                <a:latin typeface="Times New Roman" panose="02020603050405020304" pitchFamily="18" charset="0"/>
              </a:rPr>
              <a:t>  data you obtained into document design changes. If </a:t>
            </a:r>
            <a:br>
              <a:rPr lang="en-US" altLang="en-US" sz="2400" dirty="0">
                <a:latin typeface="Times New Roman" panose="02020603050405020304" pitchFamily="18" charset="0"/>
              </a:rPr>
            </a:br>
            <a:r>
              <a:rPr lang="en-US" altLang="en-US" sz="2400" dirty="0">
                <a:latin typeface="Times New Roman" panose="02020603050405020304" pitchFamily="18" charset="0"/>
              </a:rPr>
              <a:t>  you make changes based on the data, this mean that </a:t>
            </a:r>
            <a:br>
              <a:rPr lang="en-US" altLang="en-US" sz="2400" dirty="0">
                <a:latin typeface="Times New Roman" panose="02020603050405020304" pitchFamily="18" charset="0"/>
              </a:rPr>
            </a:br>
            <a:r>
              <a:rPr lang="en-US" altLang="en-US" sz="2400" dirty="0">
                <a:latin typeface="Times New Roman" panose="02020603050405020304" pitchFamily="18" charset="0"/>
              </a:rPr>
              <a:t>  you may overlook </a:t>
            </a:r>
            <a:r>
              <a:rPr lang="en-US" altLang="en-US" sz="2400" dirty="0">
                <a:solidFill>
                  <a:schemeClr val="accent2"/>
                </a:solidFill>
                <a:latin typeface="Times New Roman" panose="02020603050405020304" pitchFamily="18" charset="0"/>
              </a:rPr>
              <a:t>a bias </a:t>
            </a:r>
            <a:r>
              <a:rPr lang="en-US" altLang="en-US" sz="2400" dirty="0">
                <a:latin typeface="Times New Roman" panose="02020603050405020304" pitchFamily="18" charset="0"/>
              </a:rPr>
              <a:t>you had in your test that </a:t>
            </a:r>
            <a:br>
              <a:rPr lang="en-US" altLang="en-US" sz="2400" dirty="0">
                <a:latin typeface="Times New Roman" panose="02020603050405020304" pitchFamily="18" charset="0"/>
              </a:rPr>
            </a:br>
            <a:r>
              <a:rPr lang="en-US" altLang="en-US" sz="2400" dirty="0">
                <a:latin typeface="Times New Roman" panose="02020603050405020304" pitchFamily="18" charset="0"/>
              </a:rPr>
              <a:t>  would invalidate the result.</a:t>
            </a:r>
            <a:br>
              <a:rPr lang="en-US" altLang="en-US" sz="2400" dirty="0">
                <a:latin typeface="Times New Roman" panose="02020603050405020304" pitchFamily="18" charset="0"/>
              </a:rPr>
            </a:br>
            <a:r>
              <a:rPr lang="en-US" altLang="en-US" sz="2400" dirty="0">
                <a:latin typeface="Times New Roman" panose="02020603050405020304" pitchFamily="18" charset="0"/>
              </a:rPr>
              <a:t> </a:t>
            </a:r>
            <a:r>
              <a:rPr lang="ar-JO" altLang="en-US" sz="2400" dirty="0">
                <a:latin typeface="Times New Roman" panose="02020603050405020304" pitchFamily="18" charset="0"/>
              </a:rPr>
              <a:t>إن تفسير نتائج الاختبار يعني تحويل البيانات التي حصلت عليها إلى تغييرات في تصميم المستندات. وإذا أجريت تغييرات بناءً على البيانات، فهذا يعني أنك قد تتغاضى عن تحيز كان لديك في اختبارك والذي من شأنه أن يبطل النتيجة.</a:t>
            </a:r>
            <a:br>
              <a:rPr lang="en-US" altLang="en-US" sz="2400" dirty="0">
                <a:latin typeface="Times New Roman" panose="02020603050405020304" pitchFamily="18" charset="0"/>
              </a:rPr>
            </a:br>
            <a:r>
              <a:rPr lang="en-US" altLang="en-US" sz="2400" dirty="0">
                <a:latin typeface="Times New Roman" panose="02020603050405020304" pitchFamily="18" charset="0"/>
              </a:rPr>
              <a:t>    For this reason you need to stay aware of biases, </a:t>
            </a:r>
            <a:br>
              <a:rPr lang="en-US" altLang="en-US" sz="2400" dirty="0">
                <a:latin typeface="Times New Roman" panose="02020603050405020304" pitchFamily="18" charset="0"/>
              </a:rPr>
            </a:br>
            <a:r>
              <a:rPr lang="en-US" altLang="en-US" sz="2400" dirty="0">
                <a:latin typeface="Times New Roman" panose="02020603050405020304" pitchFamily="18" charset="0"/>
              </a:rPr>
              <a:t>  and </a:t>
            </a:r>
            <a:r>
              <a:rPr lang="en-US" altLang="en-US" sz="2400" dirty="0">
                <a:solidFill>
                  <a:schemeClr val="accent2"/>
                </a:solidFill>
                <a:latin typeface="Times New Roman" panose="02020603050405020304" pitchFamily="18" charset="0"/>
              </a:rPr>
              <a:t>make sure</a:t>
            </a:r>
            <a:r>
              <a:rPr lang="en-US" altLang="en-US" sz="2400" dirty="0">
                <a:latin typeface="Times New Roman" panose="02020603050405020304" pitchFamily="18" charset="0"/>
              </a:rPr>
              <a:t> that any changes to the documentation </a:t>
            </a:r>
            <a:br>
              <a:rPr lang="en-US" altLang="en-US" sz="2400" dirty="0">
                <a:latin typeface="Times New Roman" panose="02020603050405020304" pitchFamily="18" charset="0"/>
              </a:rPr>
            </a:br>
            <a:r>
              <a:rPr lang="en-US" altLang="en-US" sz="2400" dirty="0">
                <a:latin typeface="Times New Roman" panose="02020603050405020304" pitchFamily="18" charset="0"/>
              </a:rPr>
              <a:t>  reflect what </a:t>
            </a:r>
            <a:r>
              <a:rPr lang="en-US" altLang="en-US" sz="2400" dirty="0">
                <a:solidFill>
                  <a:schemeClr val="accent2"/>
                </a:solidFill>
                <a:latin typeface="Times New Roman" panose="02020603050405020304" pitchFamily="18" charset="0"/>
              </a:rPr>
              <a:t>you</a:t>
            </a:r>
            <a:r>
              <a:rPr lang="en-US" altLang="en-US" sz="2400" dirty="0">
                <a:latin typeface="Times New Roman" panose="02020603050405020304" pitchFamily="18" charset="0"/>
              </a:rPr>
              <a:t>, your </a:t>
            </a:r>
            <a:r>
              <a:rPr lang="en-US" altLang="en-US" sz="2400" dirty="0">
                <a:solidFill>
                  <a:schemeClr val="accent2"/>
                </a:solidFill>
                <a:latin typeface="Times New Roman" panose="02020603050405020304" pitchFamily="18" charset="0"/>
              </a:rPr>
              <a:t>team members</a:t>
            </a:r>
            <a:r>
              <a:rPr lang="en-US" altLang="en-US" sz="2400" dirty="0">
                <a:latin typeface="Times New Roman" panose="02020603050405020304" pitchFamily="18" charset="0"/>
              </a:rPr>
              <a:t>, and your </a:t>
            </a:r>
            <a:r>
              <a:rPr lang="en-US" altLang="en-US" sz="2400" dirty="0">
                <a:solidFill>
                  <a:schemeClr val="accent2"/>
                </a:solidFill>
                <a:latin typeface="Times New Roman" panose="02020603050405020304" pitchFamily="18" charset="0"/>
              </a:rPr>
              <a:t>users</a:t>
            </a:r>
            <a:r>
              <a:rPr lang="en-US" altLang="en-US" sz="2400" dirty="0">
                <a:latin typeface="Times New Roman" panose="02020603050405020304" pitchFamily="18" charset="0"/>
              </a:rPr>
              <a:t> </a:t>
            </a:r>
            <a:br>
              <a:rPr lang="en-US" altLang="en-US" sz="2400" dirty="0">
                <a:latin typeface="Times New Roman" panose="02020603050405020304" pitchFamily="18" charset="0"/>
              </a:rPr>
            </a:br>
            <a:r>
              <a:rPr lang="en-US" altLang="en-US" sz="2400" dirty="0">
                <a:latin typeface="Times New Roman" panose="02020603050405020304" pitchFamily="18" charset="0"/>
              </a:rPr>
              <a:t>  see as </a:t>
            </a:r>
            <a:r>
              <a:rPr lang="en-US" altLang="en-US" sz="2400" dirty="0">
                <a:solidFill>
                  <a:schemeClr val="accent1"/>
                </a:solidFill>
                <a:latin typeface="Times New Roman" panose="02020603050405020304" pitchFamily="18" charset="0"/>
              </a:rPr>
              <a:t>reasonable</a:t>
            </a:r>
            <a:r>
              <a:rPr lang="en-US" altLang="en-US" sz="2400" dirty="0">
                <a:latin typeface="Times New Roman" panose="02020603050405020304" pitchFamily="18" charset="0"/>
              </a:rPr>
              <a:t> and based on common sense.</a:t>
            </a:r>
            <a:br>
              <a:rPr lang="en-US" altLang="en-US" sz="2400" dirty="0">
                <a:latin typeface="Times New Roman" panose="02020603050405020304" pitchFamily="18" charset="0"/>
              </a:rPr>
            </a:br>
            <a:r>
              <a:rPr lang="ar-JO" altLang="en-US" sz="2400" dirty="0">
                <a:latin typeface="Times New Roman" panose="02020603050405020304" pitchFamily="18" charset="0"/>
              </a:rPr>
              <a:t>ولهذا السبب، عليك أن تظل على دراية بالتحيزات، وأن تتأكد من أن أي تغييرات في المستندات تعكس ما تراه أنت وأعضاء فريقك ومستخدموك على أنه معقول ويستند إلى الفطرة السليمة.</a:t>
            </a:r>
            <a:endParaRPr lang="en-US" altLang="en-US" sz="2400" b="1" dirty="0">
              <a:latin typeface="Times New Roman" panose="02020603050405020304" pitchFamily="18" charset="0"/>
            </a:endParaRP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06FCA380-3417-31A0-016E-370E34641EE3}"/>
              </a:ext>
            </a:extLst>
          </p:cNvPr>
          <p:cNvSpPr>
            <a:spLocks noGrp="1" noChangeArrowheads="1"/>
          </p:cNvSpPr>
          <p:nvPr>
            <p:ph type="title"/>
          </p:nvPr>
        </p:nvSpPr>
        <p:spPr>
          <a:xfrm>
            <a:off x="1524000" y="152400"/>
            <a:ext cx="9144000" cy="6705600"/>
          </a:xfrm>
        </p:spPr>
        <p:txBody>
          <a:bodyPr/>
          <a:lstStyle/>
          <a:p>
            <a:r>
              <a:rPr lang="en-US" altLang="en-US" sz="3200" b="1" i="1" dirty="0">
                <a:solidFill>
                  <a:schemeClr val="accent1"/>
                </a:solidFill>
                <a:latin typeface="Times New Roman" panose="02020603050405020304" pitchFamily="18" charset="0"/>
              </a:rPr>
              <a:t>     </a:t>
            </a:r>
            <a:r>
              <a:rPr lang="en-US" altLang="en-US" sz="3200" b="1" dirty="0">
                <a:solidFill>
                  <a:schemeClr val="accent2"/>
                </a:solidFill>
                <a:latin typeface="Times New Roman" panose="02020603050405020304" pitchFamily="18" charset="0"/>
              </a:rPr>
              <a:t>(The testing paradox)</a:t>
            </a:r>
            <a:r>
              <a:rPr lang="ar-JO" altLang="en-US" sz="3200" b="1" dirty="0">
                <a:solidFill>
                  <a:schemeClr val="accent2"/>
                </a:solidFill>
                <a:latin typeface="Times New Roman" panose="02020603050405020304" pitchFamily="18" charset="0"/>
              </a:rPr>
              <a:t> (مفارقة الاختبار)</a:t>
            </a:r>
            <a:br>
              <a:rPr lang="en-US" altLang="en-US" sz="3200" b="1" dirty="0">
                <a:solidFill>
                  <a:schemeClr val="accent2"/>
                </a:solidFill>
                <a:latin typeface="Times New Roman" panose="02020603050405020304" pitchFamily="18" charset="0"/>
              </a:rPr>
            </a:br>
            <a:r>
              <a:rPr lang="en-US" altLang="en-US" sz="3200" b="1" dirty="0">
                <a:solidFill>
                  <a:schemeClr val="accent2"/>
                </a:solidFill>
                <a:latin typeface="Times New Roman" panose="02020603050405020304" pitchFamily="18" charset="0"/>
              </a:rPr>
              <a:t>  </a:t>
            </a:r>
            <a:r>
              <a:rPr lang="en-US" altLang="en-US" sz="2800" i="1" dirty="0">
                <a:latin typeface="Times New Roman" panose="02020603050405020304" pitchFamily="18" charset="0"/>
              </a:rPr>
              <a:t>The earlier you test the weaker the results but    </a:t>
            </a:r>
            <a:br>
              <a:rPr lang="en-US" altLang="en-US" sz="2800" i="1" dirty="0">
                <a:latin typeface="Times New Roman" panose="02020603050405020304" pitchFamily="18" charset="0"/>
              </a:rPr>
            </a:br>
            <a:r>
              <a:rPr lang="en-US" altLang="en-US" sz="2800" i="1" dirty="0">
                <a:latin typeface="Times New Roman" panose="02020603050405020304" pitchFamily="18" charset="0"/>
              </a:rPr>
              <a:t>  the easier it is to make changes; the later you </a:t>
            </a:r>
            <a:br>
              <a:rPr lang="en-US" altLang="en-US" sz="2800" i="1" dirty="0">
                <a:latin typeface="Times New Roman" panose="02020603050405020304" pitchFamily="18" charset="0"/>
              </a:rPr>
            </a:br>
            <a:r>
              <a:rPr lang="en-US" altLang="en-US" sz="2800" i="1" dirty="0">
                <a:latin typeface="Times New Roman" panose="02020603050405020304" pitchFamily="18" charset="0"/>
              </a:rPr>
              <a:t>  test the better the result but the harder it is to </a:t>
            </a:r>
            <a:br>
              <a:rPr lang="en-US" altLang="en-US" sz="2800" i="1" dirty="0">
                <a:latin typeface="Times New Roman" panose="02020603050405020304" pitchFamily="18" charset="0"/>
              </a:rPr>
            </a:br>
            <a:r>
              <a:rPr lang="en-US" altLang="en-US" sz="2800" i="1" dirty="0">
                <a:latin typeface="Times New Roman" panose="02020603050405020304" pitchFamily="18" charset="0"/>
              </a:rPr>
              <a:t>  make changes.</a:t>
            </a:r>
            <a:br>
              <a:rPr lang="en-US" altLang="en-US" sz="2800" i="1" dirty="0">
                <a:latin typeface="Times New Roman" panose="02020603050405020304" pitchFamily="18" charset="0"/>
              </a:rPr>
            </a:br>
            <a:r>
              <a:rPr lang="ar-JO" altLang="en-US" sz="2800" i="1" dirty="0">
                <a:latin typeface="Times New Roman" panose="02020603050405020304" pitchFamily="18" charset="0"/>
              </a:rPr>
              <a:t>كلما أجريت الاختبار مبكرًا، كانت النتائج أضعف ولكن كان من الأسهل إجراء التغييرات؛ وكلما أجريت الاختبار متأخرًا، كانت النتائج أفضل ولكن كان من الصعب إجراء التغييرات.</a:t>
            </a:r>
            <a:br>
              <a:rPr lang="en-US" altLang="en-US" sz="3200" b="1" i="1" dirty="0">
                <a:solidFill>
                  <a:schemeClr val="accent1"/>
                </a:solidFill>
                <a:latin typeface="Times New Roman" panose="02020603050405020304" pitchFamily="18" charset="0"/>
              </a:rPr>
            </a:br>
            <a:br>
              <a:rPr lang="en-US" altLang="en-US" sz="3200" b="1" i="1" dirty="0">
                <a:solidFill>
                  <a:srgbClr val="CC00FF"/>
                </a:solidFill>
                <a:latin typeface="Times New Roman" panose="02020603050405020304" pitchFamily="18" charset="0"/>
              </a:rPr>
            </a:br>
            <a:r>
              <a:rPr lang="en-US" altLang="en-US" sz="3200" b="1" i="1" dirty="0">
                <a:solidFill>
                  <a:srgbClr val="CC00FF"/>
                </a:solidFill>
                <a:latin typeface="Times New Roman" panose="02020603050405020304" pitchFamily="18" charset="0"/>
              </a:rPr>
              <a:t>    </a:t>
            </a:r>
            <a:r>
              <a:rPr lang="en-US" altLang="en-US" sz="3200" b="1" i="1" dirty="0">
                <a:latin typeface="Times New Roman" panose="02020603050405020304" pitchFamily="18" charset="0"/>
              </a:rPr>
              <a:t>Finally </a:t>
            </a:r>
            <a:r>
              <a:rPr lang="en-US" altLang="en-US" sz="2800" dirty="0">
                <a:latin typeface="Times New Roman" panose="02020603050405020304" pitchFamily="18" charset="0"/>
              </a:rPr>
              <a:t>try to distinguish between problems  </a:t>
            </a:r>
            <a:br>
              <a:rPr lang="en-US" altLang="en-US" sz="2800" dirty="0">
                <a:latin typeface="Times New Roman" panose="02020603050405020304" pitchFamily="18" charset="0"/>
              </a:rPr>
            </a:br>
            <a:r>
              <a:rPr lang="en-US" altLang="en-US" sz="2800" dirty="0">
                <a:latin typeface="Times New Roman" panose="02020603050405020304" pitchFamily="18" charset="0"/>
              </a:rPr>
              <a:t>  of the</a:t>
            </a:r>
            <a:r>
              <a:rPr lang="en-US" altLang="en-US" sz="2800" dirty="0">
                <a:solidFill>
                  <a:srgbClr val="CC00FF"/>
                </a:solidFill>
                <a:latin typeface="Times New Roman" panose="02020603050405020304" pitchFamily="18" charset="0"/>
              </a:rPr>
              <a:t> </a:t>
            </a:r>
            <a:r>
              <a:rPr lang="en-US" altLang="en-US" sz="2800" dirty="0">
                <a:solidFill>
                  <a:schemeClr val="accent1"/>
                </a:solidFill>
                <a:latin typeface="Times New Roman" panose="02020603050405020304" pitchFamily="18" charset="0"/>
              </a:rPr>
              <a:t>documentation</a:t>
            </a:r>
            <a:r>
              <a:rPr lang="en-US" altLang="en-US" sz="2800" dirty="0">
                <a:solidFill>
                  <a:srgbClr val="CC00FF"/>
                </a:solidFill>
                <a:latin typeface="Times New Roman" panose="02020603050405020304" pitchFamily="18" charset="0"/>
              </a:rPr>
              <a:t> </a:t>
            </a:r>
            <a:r>
              <a:rPr lang="en-US" altLang="en-US" sz="2800" dirty="0">
                <a:latin typeface="Times New Roman" panose="02020603050405020304" pitchFamily="18" charset="0"/>
              </a:rPr>
              <a:t>and problems of the</a:t>
            </a:r>
            <a:r>
              <a:rPr lang="en-US" altLang="en-US" sz="2800" dirty="0">
                <a:solidFill>
                  <a:srgbClr val="CC00FF"/>
                </a:solidFill>
                <a:latin typeface="Times New Roman" panose="02020603050405020304" pitchFamily="18" charset="0"/>
              </a:rPr>
              <a:t> </a:t>
            </a:r>
            <a:br>
              <a:rPr lang="en-US" altLang="en-US" sz="2800" dirty="0">
                <a:solidFill>
                  <a:srgbClr val="CC00FF"/>
                </a:solidFill>
                <a:latin typeface="Times New Roman" panose="02020603050405020304" pitchFamily="18" charset="0"/>
              </a:rPr>
            </a:br>
            <a:r>
              <a:rPr lang="en-US" altLang="en-US" sz="2800" dirty="0">
                <a:solidFill>
                  <a:srgbClr val="CC00FF"/>
                </a:solidFill>
                <a:latin typeface="Times New Roman" panose="02020603050405020304" pitchFamily="18" charset="0"/>
              </a:rPr>
              <a:t>  </a:t>
            </a:r>
            <a:r>
              <a:rPr lang="en-US" altLang="en-US" sz="2800" dirty="0">
                <a:solidFill>
                  <a:schemeClr val="accent1"/>
                </a:solidFill>
                <a:latin typeface="Times New Roman" panose="02020603050405020304" pitchFamily="18" charset="0"/>
              </a:rPr>
              <a:t>product</a:t>
            </a:r>
            <a:r>
              <a:rPr lang="en-US" altLang="en-US" sz="2800" dirty="0">
                <a:solidFill>
                  <a:srgbClr val="CC00FF"/>
                </a:solidFill>
                <a:latin typeface="Times New Roman" panose="02020603050405020304" pitchFamily="18" charset="0"/>
              </a:rPr>
              <a:t>.</a:t>
            </a:r>
            <a:br>
              <a:rPr lang="en-US" altLang="en-US" sz="2800" dirty="0">
                <a:solidFill>
                  <a:srgbClr val="CC00FF"/>
                </a:solidFill>
                <a:latin typeface="Times New Roman" panose="02020603050405020304" pitchFamily="18" charset="0"/>
              </a:rPr>
            </a:br>
            <a:r>
              <a:rPr lang="ar-JO" altLang="en-US" sz="2800" dirty="0">
                <a:solidFill>
                  <a:srgbClr val="CC00FF"/>
                </a:solidFill>
                <a:latin typeface="Times New Roman" panose="02020603050405020304" pitchFamily="18" charset="0"/>
              </a:rPr>
              <a:t>أخيرًا، حاول التمييز بين مشاكل التوثيق ومشاكل المنتج.</a:t>
            </a:r>
            <a:endParaRPr lang="en-US" altLang="en-US" sz="2800" dirty="0">
              <a:solidFill>
                <a:srgbClr val="CC00FF"/>
              </a:solidFill>
              <a:latin typeface="Times New Roman" panose="02020603050405020304" pitchFamily="18" charset="0"/>
            </a:endParaRPr>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364A19E7-238F-76B3-E6C6-045365AB9C70}"/>
              </a:ext>
            </a:extLst>
          </p:cNvPr>
          <p:cNvSpPr>
            <a:spLocks noGrp="1" noChangeArrowheads="1"/>
          </p:cNvSpPr>
          <p:nvPr>
            <p:ph type="title"/>
          </p:nvPr>
        </p:nvSpPr>
        <p:spPr>
          <a:xfrm>
            <a:off x="1524000" y="0"/>
            <a:ext cx="9144000" cy="6858000"/>
          </a:xfrm>
        </p:spPr>
        <p:txBody>
          <a:bodyPr/>
          <a:lstStyle/>
          <a:p>
            <a:r>
              <a:rPr lang="en-US" altLang="en-US" b="1">
                <a:latin typeface="Times New Roman" panose="02020603050405020304" pitchFamily="18" charset="0"/>
                <a:cs typeface="Times New Roman" panose="02020603050405020304" pitchFamily="18" charset="0"/>
              </a:rPr>
              <a:t>	</a:t>
            </a:r>
            <a:r>
              <a:rPr lang="en-US" altLang="en-US" b="1">
                <a:solidFill>
                  <a:srgbClr val="FF3300"/>
                </a:solidFill>
                <a:latin typeface="Times New Roman" panose="02020603050405020304" pitchFamily="18" charset="0"/>
                <a:cs typeface="Times New Roman" panose="02020603050405020304" pitchFamily="18" charset="0"/>
              </a:rPr>
              <a:t>	   </a:t>
            </a:r>
            <a:br>
              <a:rPr lang="en-US" altLang="en-US" b="1">
                <a:solidFill>
                  <a:srgbClr val="FF3300"/>
                </a:solidFill>
                <a:latin typeface="Times New Roman" panose="02020603050405020304" pitchFamily="18" charset="0"/>
                <a:cs typeface="Times New Roman" panose="02020603050405020304" pitchFamily="18" charset="0"/>
              </a:rPr>
            </a:br>
            <a:r>
              <a:rPr lang="en-US" altLang="en-US" b="1">
                <a:solidFill>
                  <a:srgbClr val="FF3300"/>
                </a:solidFill>
                <a:latin typeface="Times New Roman" panose="02020603050405020304" pitchFamily="18" charset="0"/>
                <a:cs typeface="Times New Roman" panose="02020603050405020304" pitchFamily="18" charset="0"/>
              </a:rPr>
              <a:t> 			</a:t>
            </a:r>
            <a:r>
              <a:rPr lang="en-US" altLang="en-US" b="1">
                <a:solidFill>
                  <a:schemeClr val="accent2"/>
                </a:solidFill>
                <a:latin typeface="Times New Roman" panose="02020603050405020304" pitchFamily="18" charset="0"/>
                <a:cs typeface="Times New Roman" panose="02020603050405020304" pitchFamily="18" charset="0"/>
              </a:rPr>
              <a:t>Part TWO</a:t>
            </a:r>
            <a:r>
              <a:rPr lang="en-US" altLang="en-US" b="1">
                <a:solidFill>
                  <a:srgbClr val="FF3300"/>
                </a:solidFill>
                <a:latin typeface="Times New Roman" panose="02020603050405020304" pitchFamily="18" charset="0"/>
                <a:cs typeface="Times New Roman" panose="02020603050405020304" pitchFamily="18" charset="0"/>
              </a:rPr>
              <a:t> </a:t>
            </a:r>
            <a:br>
              <a:rPr lang="en-US" altLang="en-US" b="1">
                <a:solidFill>
                  <a:srgbClr val="FF3300"/>
                </a:solidFill>
                <a:latin typeface="Times New Roman" panose="02020603050405020304" pitchFamily="18" charset="0"/>
                <a:cs typeface="Times New Roman" panose="02020603050405020304" pitchFamily="18" charset="0"/>
              </a:rPr>
            </a:br>
            <a:r>
              <a:rPr lang="en-US" altLang="en-US" sz="4000" b="1">
                <a:solidFill>
                  <a:srgbClr val="FF3300"/>
                </a:solidFill>
                <a:latin typeface="Times New Roman" panose="02020603050405020304" pitchFamily="18" charset="0"/>
                <a:cs typeface="Times New Roman" panose="02020603050405020304" pitchFamily="18" charset="0"/>
              </a:rPr>
              <a:t>The Process of Software Documentation</a:t>
            </a:r>
            <a:r>
              <a:rPr lang="en-US" altLang="en-US" b="1">
                <a:solidFill>
                  <a:srgbClr val="FF3300"/>
                </a:solidFill>
                <a:latin typeface="Times New Roman" panose="02020603050405020304" pitchFamily="18" charset="0"/>
                <a:cs typeface="Times New Roman" panose="02020603050405020304" pitchFamily="18" charset="0"/>
              </a:rPr>
              <a:t>                  </a:t>
            </a:r>
            <a:br>
              <a:rPr lang="en-US" altLang="en-US" b="1">
                <a:solidFill>
                  <a:srgbClr val="FF3300"/>
                </a:solidFill>
                <a:latin typeface="Times New Roman" panose="02020603050405020304" pitchFamily="18" charset="0"/>
                <a:cs typeface="Times New Roman" panose="02020603050405020304" pitchFamily="18" charset="0"/>
              </a:rPr>
            </a:br>
            <a:br>
              <a:rPr lang="en-US" altLang="en-US" b="1">
                <a:solidFill>
                  <a:srgbClr val="FF3300"/>
                </a:solidFill>
                <a:latin typeface="Times New Roman" panose="02020603050405020304" pitchFamily="18" charset="0"/>
                <a:cs typeface="Times New Roman" panose="02020603050405020304" pitchFamily="18" charset="0"/>
              </a:rPr>
            </a:br>
            <a:r>
              <a:rPr lang="en-US" altLang="en-US" sz="3600" b="1">
                <a:solidFill>
                  <a:srgbClr val="9900CC"/>
                </a:solidFill>
                <a:latin typeface="Times New Roman" panose="02020603050405020304" pitchFamily="18" charset="0"/>
                <a:cs typeface="Times New Roman" panose="02020603050405020304" pitchFamily="18" charset="0"/>
              </a:rPr>
              <a:t>Chapter 5: Analyzing Your Users</a:t>
            </a:r>
            <a:br>
              <a:rPr lang="en-US" altLang="en-US" sz="3600" b="1">
                <a:solidFill>
                  <a:srgbClr val="FF3300"/>
                </a:solidFill>
                <a:latin typeface="Times New Roman" panose="02020603050405020304" pitchFamily="18" charset="0"/>
                <a:cs typeface="Times New Roman" panose="02020603050405020304" pitchFamily="18" charset="0"/>
              </a:rPr>
            </a:br>
            <a:r>
              <a:rPr lang="en-US" altLang="en-US" sz="3600" b="1">
                <a:solidFill>
                  <a:schemeClr val="hlink"/>
                </a:solidFill>
                <a:latin typeface="Times New Roman" panose="02020603050405020304" pitchFamily="18" charset="0"/>
                <a:cs typeface="Times New Roman" panose="02020603050405020304" pitchFamily="18" charset="0"/>
              </a:rPr>
              <a:t>Chapter 6: Planning and writing your Doc.</a:t>
            </a:r>
            <a:br>
              <a:rPr lang="en-US" altLang="en-US" sz="3600" b="1">
                <a:solidFill>
                  <a:schemeClr val="hlink"/>
                </a:solidFill>
                <a:latin typeface="Times New Roman" panose="02020603050405020304" pitchFamily="18" charset="0"/>
                <a:cs typeface="Times New Roman" panose="02020603050405020304" pitchFamily="18" charset="0"/>
              </a:rPr>
            </a:br>
            <a:r>
              <a:rPr lang="en-US" altLang="en-US" sz="3600" b="1">
                <a:solidFill>
                  <a:schemeClr val="accent2"/>
                </a:solidFill>
                <a:latin typeface="Times New Roman" panose="02020603050405020304" pitchFamily="18" charset="0"/>
                <a:cs typeface="Times New Roman" panose="02020603050405020304" pitchFamily="18" charset="0"/>
              </a:rPr>
              <a:t>Chapter 7: Getting Useful reviews</a:t>
            </a:r>
            <a:br>
              <a:rPr lang="en-US" altLang="en-US" sz="3600" b="1">
                <a:solidFill>
                  <a:srgbClr val="FF3300"/>
                </a:solidFill>
                <a:latin typeface="Times New Roman" panose="02020603050405020304" pitchFamily="18" charset="0"/>
                <a:cs typeface="Times New Roman" panose="02020603050405020304" pitchFamily="18" charset="0"/>
              </a:rPr>
            </a:br>
            <a:r>
              <a:rPr lang="en-US" altLang="en-US" sz="3600" b="1">
                <a:latin typeface="Times New Roman" panose="02020603050405020304" pitchFamily="18" charset="0"/>
                <a:cs typeface="Times New Roman" panose="02020603050405020304" pitchFamily="18" charset="0"/>
              </a:rPr>
              <a:t>Chapter 8: Conducting Usability Tests</a:t>
            </a:r>
            <a:br>
              <a:rPr lang="en-US" altLang="en-US" sz="3600" b="1">
                <a:solidFill>
                  <a:srgbClr val="FF3300"/>
                </a:solidFill>
                <a:latin typeface="Times New Roman" panose="02020603050405020304" pitchFamily="18" charset="0"/>
                <a:cs typeface="Times New Roman" panose="02020603050405020304" pitchFamily="18" charset="0"/>
              </a:rPr>
            </a:br>
            <a:r>
              <a:rPr lang="en-US" altLang="en-US" sz="3600" b="1">
                <a:solidFill>
                  <a:srgbClr val="996600"/>
                </a:solidFill>
                <a:latin typeface="Times New Roman" panose="02020603050405020304" pitchFamily="18" charset="0"/>
                <a:cs typeface="Times New Roman" panose="02020603050405020304" pitchFamily="18" charset="0"/>
              </a:rPr>
              <a:t>Chapter 9: Editing and Fine Tuning</a:t>
            </a:r>
            <a:r>
              <a:rPr lang="en-US" altLang="en-US" sz="3600" b="1">
                <a:solidFill>
                  <a:srgbClr val="FF3300"/>
                </a:solidFill>
                <a:latin typeface="Times New Roman" panose="02020603050405020304" pitchFamily="18" charset="0"/>
                <a:cs typeface="Times New Roman" panose="02020603050405020304" pitchFamily="18" charset="0"/>
              </a:rPr>
              <a:t> </a:t>
            </a:r>
            <a:endParaRPr lang="en-US" altLang="en-US" sz="360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905000" y="1371600"/>
            <a:ext cx="8153400" cy="4873752"/>
          </a:xfrm>
        </p:spPr>
        <p:txBody>
          <a:bodyPr>
            <a:normAutofit fontScale="92500" lnSpcReduction="20000"/>
          </a:bodyPr>
          <a:lstStyle/>
          <a:p>
            <a:pPr>
              <a:buFont typeface="Wingdings" pitchFamily="2" charset="2"/>
              <a:buChar char="q"/>
            </a:pPr>
            <a:r>
              <a:rPr lang="en-US" b="1" dirty="0">
                <a:solidFill>
                  <a:schemeClr val="accent1"/>
                </a:solidFill>
              </a:rPr>
              <a:t>Def:</a:t>
            </a:r>
          </a:p>
          <a:p>
            <a:pPr algn="just">
              <a:buFont typeface="Wingdings" pitchFamily="2" charset="2"/>
              <a:buChar char="Ø"/>
            </a:pPr>
            <a:r>
              <a:rPr lang="en-US" dirty="0">
                <a:solidFill>
                  <a:schemeClr val="tx2"/>
                </a:solidFill>
                <a:latin typeface="Arial Rounded MT Bold" pitchFamily="34" charset="0"/>
              </a:rPr>
              <a:t>Is a form of writing for both print and online media that supports the efficient and effective use of software in its intended environment. </a:t>
            </a:r>
          </a:p>
          <a:p>
            <a:pPr algn="just" rtl="1">
              <a:buFont typeface="Wingdings" pitchFamily="2" charset="2"/>
              <a:buChar char="Ø"/>
            </a:pPr>
            <a:r>
              <a:rPr lang="ar-JO" dirty="0">
                <a:solidFill>
                  <a:schemeClr val="tx2"/>
                </a:solidFill>
                <a:latin typeface="Arial Rounded MT Bold" pitchFamily="34" charset="0"/>
              </a:rPr>
              <a:t>هو شكل من أشكال الكتابة لكل من الوسائط المطبوعة والإلكترونية التي تدعم الاستخدام الكفء والفعال للبرامج في البيئة المقصودة.</a:t>
            </a:r>
            <a:endParaRPr lang="en-US" dirty="0">
              <a:solidFill>
                <a:schemeClr val="tx2"/>
              </a:solidFill>
              <a:latin typeface="Arial Rounded MT Bold" pitchFamily="34" charset="0"/>
            </a:endParaRPr>
          </a:p>
          <a:p>
            <a:pPr algn="just">
              <a:buFont typeface="Wingdings" pitchFamily="2" charset="2"/>
              <a:buChar char="Ø"/>
            </a:pPr>
            <a:endParaRPr lang="en-US" dirty="0">
              <a:solidFill>
                <a:schemeClr val="tx2"/>
              </a:solidFill>
              <a:latin typeface="Arial Rounded MT Bold" pitchFamily="34" charset="0"/>
            </a:endParaRPr>
          </a:p>
          <a:p>
            <a:pPr algn="just">
              <a:buFont typeface="Wingdings" pitchFamily="2" charset="2"/>
              <a:buChar char="q"/>
            </a:pPr>
            <a:r>
              <a:rPr lang="en-US" dirty="0">
                <a:solidFill>
                  <a:schemeClr val="accent1"/>
                </a:solidFill>
                <a:latin typeface="Arial Rounded MT Bold" pitchFamily="34" charset="0"/>
              </a:rPr>
              <a:t>Software Documentation Forms:</a:t>
            </a:r>
          </a:p>
          <a:p>
            <a:pPr algn="just" rtl="1">
              <a:buFont typeface="Wingdings" pitchFamily="2" charset="2"/>
              <a:buChar char="q"/>
            </a:pPr>
            <a:r>
              <a:rPr lang="ar-JO" dirty="0">
                <a:solidFill>
                  <a:schemeClr val="accent1"/>
                </a:solidFill>
                <a:latin typeface="Arial Rounded MT Bold" pitchFamily="34" charset="0"/>
              </a:rPr>
              <a:t>نماذج التوثيق البرمجية:</a:t>
            </a:r>
            <a:endParaRPr lang="en-US" dirty="0">
              <a:solidFill>
                <a:schemeClr val="accent1"/>
              </a:solidFill>
              <a:latin typeface="Arial Rounded MT Bold" pitchFamily="34" charset="0"/>
            </a:endParaRPr>
          </a:p>
          <a:p>
            <a:pPr algn="just">
              <a:buFont typeface="Arial" pitchFamily="34" charset="0"/>
              <a:buChar char="•"/>
            </a:pPr>
            <a:r>
              <a:rPr lang="en-US" dirty="0">
                <a:solidFill>
                  <a:schemeClr val="accent1"/>
                </a:solidFill>
                <a:latin typeface="Arial Rounded MT Bold" pitchFamily="34" charset="0"/>
              </a:rPr>
              <a:t>  </a:t>
            </a:r>
            <a:r>
              <a:rPr lang="en-US" sz="2000" dirty="0">
                <a:solidFill>
                  <a:schemeClr val="tx2"/>
                </a:solidFill>
                <a:latin typeface="Arial Rounded MT Bold" pitchFamily="34" charset="0"/>
              </a:rPr>
              <a:t>Print User’s Manual    </a:t>
            </a:r>
            <a:r>
              <a:rPr lang="ar-JO" sz="2000" dirty="0">
                <a:solidFill>
                  <a:schemeClr val="tx2"/>
                </a:solidFill>
                <a:latin typeface="Arial Rounded MT Bold" pitchFamily="34" charset="0"/>
              </a:rPr>
              <a:t>طباعة دليل المستخدم</a:t>
            </a:r>
            <a:endParaRPr lang="en-US" sz="2000" dirty="0">
              <a:solidFill>
                <a:schemeClr val="tx2"/>
              </a:solidFill>
              <a:latin typeface="Arial Rounded MT Bold" pitchFamily="34" charset="0"/>
            </a:endParaRPr>
          </a:p>
          <a:p>
            <a:pPr algn="just">
              <a:buFont typeface="Arial" pitchFamily="34" charset="0"/>
              <a:buChar char="•"/>
            </a:pPr>
            <a:r>
              <a:rPr lang="en-US" sz="2000" dirty="0">
                <a:solidFill>
                  <a:schemeClr val="tx2"/>
                </a:solidFill>
                <a:latin typeface="Arial Rounded MT Bold" pitchFamily="34" charset="0"/>
              </a:rPr>
              <a:t>  Installation Guide to the online help program</a:t>
            </a:r>
          </a:p>
          <a:p>
            <a:pPr algn="just" rtl="1">
              <a:buFont typeface="Arial" pitchFamily="34" charset="0"/>
              <a:buChar char="•"/>
            </a:pPr>
            <a:r>
              <a:rPr lang="ar-JO" sz="2000" dirty="0">
                <a:solidFill>
                  <a:schemeClr val="tx2"/>
                </a:solidFill>
                <a:latin typeface="Arial Rounded MT Bold" pitchFamily="34" charset="0"/>
              </a:rPr>
              <a:t>دليل التثبيت لبرنامج المساعدة عبر الإنترنت</a:t>
            </a:r>
            <a:endParaRPr lang="en-US" sz="2000" dirty="0">
              <a:solidFill>
                <a:schemeClr val="tx2"/>
              </a:solidFill>
              <a:latin typeface="Arial Rounded MT Bold" pitchFamily="34" charset="0"/>
            </a:endParaRPr>
          </a:p>
          <a:p>
            <a:pPr algn="just">
              <a:buFont typeface="Arial" pitchFamily="34" charset="0"/>
              <a:buChar char="•"/>
            </a:pPr>
            <a:r>
              <a:rPr lang="en-US" sz="2000" dirty="0">
                <a:solidFill>
                  <a:schemeClr val="tx2"/>
                </a:solidFill>
                <a:latin typeface="Arial Rounded MT Bold" pitchFamily="34" charset="0"/>
              </a:rPr>
              <a:t>  Wizards   </a:t>
            </a:r>
            <a:r>
              <a:rPr lang="ar-JO" sz="2000" dirty="0">
                <a:solidFill>
                  <a:schemeClr val="tx2"/>
                </a:solidFill>
                <a:latin typeface="Arial Rounded MT Bold" pitchFamily="34" charset="0"/>
              </a:rPr>
              <a:t>المعالجات</a:t>
            </a:r>
            <a:endParaRPr lang="en-US" sz="2000" dirty="0">
              <a:solidFill>
                <a:schemeClr val="tx2"/>
              </a:solidFill>
              <a:latin typeface="Arial Rounded MT Bold" pitchFamily="34" charset="0"/>
            </a:endParaRPr>
          </a:p>
          <a:p>
            <a:pPr algn="just">
              <a:buFont typeface="Arial" pitchFamily="34" charset="0"/>
              <a:buChar char="•"/>
            </a:pPr>
            <a:r>
              <a:rPr lang="en-US" sz="2000" dirty="0">
                <a:solidFill>
                  <a:schemeClr val="tx2"/>
                </a:solidFill>
                <a:latin typeface="Arial Rounded MT Bold" pitchFamily="34" charset="0"/>
              </a:rPr>
              <a:t>  Tutorials      </a:t>
            </a:r>
            <a:r>
              <a:rPr lang="ar-JO" sz="2000" dirty="0">
                <a:solidFill>
                  <a:schemeClr val="tx2"/>
                </a:solidFill>
                <a:latin typeface="Arial Rounded MT Bold" pitchFamily="34" charset="0"/>
              </a:rPr>
              <a:t>دروس</a:t>
            </a:r>
            <a:endParaRPr lang="en-US" sz="2000" dirty="0">
              <a:solidFill>
                <a:schemeClr val="tx2"/>
              </a:solidFill>
              <a:latin typeface="Arial Rounded MT Bold" pitchFamily="34" charset="0"/>
            </a:endParaRPr>
          </a:p>
          <a:p>
            <a:pPr algn="just">
              <a:buFont typeface="Arial" pitchFamily="34" charset="0"/>
              <a:buChar char="•"/>
            </a:pPr>
            <a:r>
              <a:rPr lang="en-US" sz="2000" dirty="0">
                <a:solidFill>
                  <a:schemeClr val="tx2"/>
                </a:solidFill>
                <a:latin typeface="Arial Rounded MT Bold" pitchFamily="34" charset="0"/>
              </a:rPr>
              <a:t>  “getting started” booklets      </a:t>
            </a:r>
            <a:r>
              <a:rPr lang="ar-JO" sz="2000" dirty="0">
                <a:solidFill>
                  <a:schemeClr val="tx2"/>
                </a:solidFill>
                <a:latin typeface="Arial Rounded MT Bold" pitchFamily="34" charset="0"/>
              </a:rPr>
              <a:t>كتيبات "البدء".</a:t>
            </a:r>
            <a:endParaRPr lang="en-US" sz="2000" dirty="0">
              <a:solidFill>
                <a:schemeClr val="tx2"/>
              </a:solidFill>
              <a:latin typeface="Arial Rounded MT Bold" pitchFamily="34" charset="0"/>
            </a:endParaRPr>
          </a:p>
        </p:txBody>
      </p:sp>
      <p:sp>
        <p:nvSpPr>
          <p:cNvPr id="6" name="Slide Number Placeholder 5"/>
          <p:cNvSpPr>
            <a:spLocks noGrp="1"/>
          </p:cNvSpPr>
          <p:nvPr>
            <p:ph type="sldNum" sz="quarter" idx="15"/>
          </p:nvPr>
        </p:nvSpPr>
        <p:spPr/>
        <p:txBody>
          <a:bodyPr/>
          <a:lstStyle/>
          <a:p>
            <a:pPr rtl="0"/>
            <a:fld id="{B6F15528-21DE-4FAA-801E-634DDDAF4B2B}" type="slidenum">
              <a:rPr lang="en-US">
                <a:latin typeface="Century Schoolbook"/>
              </a:rPr>
              <a:pPr rtl="0"/>
              <a:t>2</a:t>
            </a:fld>
            <a:endParaRPr lang="en-US" dirty="0">
              <a:latin typeface="Century Schoolbook"/>
            </a:endParaRPr>
          </a:p>
        </p:txBody>
      </p:sp>
      <p:sp>
        <p:nvSpPr>
          <p:cNvPr id="5" name="Subtitle 2"/>
          <p:cNvSpPr txBox="1">
            <a:spLocks/>
          </p:cNvSpPr>
          <p:nvPr/>
        </p:nvSpPr>
        <p:spPr>
          <a:xfrm>
            <a:off x="2057400" y="533400"/>
            <a:ext cx="6705600" cy="990600"/>
          </a:xfrm>
          <a:prstGeom prst="rect">
            <a:avLst/>
          </a:prstGeom>
        </p:spPr>
        <p:txBody>
          <a:bodyPr vert="horz">
            <a:noAutofit/>
          </a:bodyPr>
          <a:lstStyle/>
          <a:p>
            <a:pPr marL="274320" indent="-274320" algn="ctr" rtl="0">
              <a:spcBef>
                <a:spcPts val="600"/>
              </a:spcBef>
              <a:buClr>
                <a:srgbClr val="F07F09"/>
              </a:buClr>
              <a:buSzPct val="70000"/>
              <a:defRPr/>
            </a:pPr>
            <a:r>
              <a:rPr lang="en-US" sz="2800" dirty="0">
                <a:solidFill>
                  <a:srgbClr val="F07F09"/>
                </a:solidFill>
                <a:latin typeface="Arial Rounded MT Bold" pitchFamily="34" charset="0"/>
              </a:rPr>
              <a:t>Software Documentation</a:t>
            </a:r>
          </a:p>
          <a:p>
            <a:pPr marL="274320" indent="-274320" algn="ctr" rtl="0">
              <a:spcBef>
                <a:spcPts val="600"/>
              </a:spcBef>
              <a:buClr>
                <a:srgbClr val="F07F09"/>
              </a:buClr>
              <a:buSzPct val="70000"/>
              <a:defRPr/>
            </a:pPr>
            <a:r>
              <a:rPr lang="ar-JO" sz="2800" dirty="0">
                <a:solidFill>
                  <a:srgbClr val="F07F09"/>
                </a:solidFill>
                <a:latin typeface="Arial Rounded MT Bold" pitchFamily="34" charset="0"/>
              </a:rPr>
              <a:t>توثيق البرمجيات</a:t>
            </a:r>
            <a:endParaRPr lang="en-US" sz="2800" dirty="0">
              <a:solidFill>
                <a:srgbClr val="F07F09"/>
              </a:solidFill>
              <a:latin typeface="Arial Rounded MT Bold" pitchFamily="34" charset="0"/>
            </a:endParaRPr>
          </a:p>
          <a:p>
            <a:pPr marL="274320" indent="-274320" algn="ctr" rtl="0">
              <a:spcBef>
                <a:spcPts val="600"/>
              </a:spcBef>
              <a:buClr>
                <a:srgbClr val="F07F09"/>
              </a:buClr>
              <a:buSzPct val="70000"/>
              <a:buFont typeface="Wingdings"/>
              <a:buChar char=""/>
              <a:defRPr/>
            </a:pPr>
            <a:endParaRPr lang="en-US" dirty="0">
              <a:solidFill>
                <a:prstClr val="black"/>
              </a:solidFill>
              <a:latin typeface="Arial Rounded MT Bold"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661160" y="1600200"/>
            <a:ext cx="8244840" cy="4873752"/>
          </a:xfrm>
        </p:spPr>
        <p:txBody>
          <a:bodyPr>
            <a:normAutofit/>
          </a:bodyPr>
          <a:lstStyle/>
          <a:p>
            <a:pPr>
              <a:buFont typeface="Wingdings" pitchFamily="2" charset="2"/>
              <a:buChar char="Ø"/>
            </a:pPr>
            <a:r>
              <a:rPr lang="en-US" dirty="0">
                <a:solidFill>
                  <a:schemeClr val="accent1"/>
                </a:solidFill>
                <a:latin typeface="Arial Rounded MT Bold" pitchFamily="34" charset="0"/>
                <a:cs typeface="Arial" pitchFamily="34" charset="0"/>
              </a:rPr>
              <a:t>Goals of the user:        </a:t>
            </a:r>
            <a:r>
              <a:rPr lang="ar-JO" dirty="0">
                <a:solidFill>
                  <a:schemeClr val="accent1"/>
                </a:solidFill>
                <a:latin typeface="Arial Rounded MT Bold" pitchFamily="34" charset="0"/>
                <a:cs typeface="Arial" pitchFamily="34" charset="0"/>
              </a:rPr>
              <a:t>أهداف المستخدم:</a:t>
            </a:r>
            <a:br>
              <a:rPr lang="en-US" dirty="0">
                <a:latin typeface="Arial Rounded MT Bold" pitchFamily="34" charset="0"/>
                <a:cs typeface="Arial" pitchFamily="34" charset="0"/>
              </a:rPr>
            </a:br>
            <a:r>
              <a:rPr lang="en-US" dirty="0">
                <a:latin typeface="Arial Rounded MT Bold" pitchFamily="34" charset="0"/>
                <a:cs typeface="Arial" pitchFamily="34" charset="0"/>
              </a:rPr>
              <a:t> </a:t>
            </a:r>
            <a:r>
              <a:rPr lang="en-US" sz="2000" dirty="0">
                <a:latin typeface="Arial Rounded MT Bold" pitchFamily="34" charset="0"/>
                <a:cs typeface="Arial" pitchFamily="34" charset="0"/>
              </a:rPr>
              <a:t>1- Learn how to use the program. </a:t>
            </a:r>
            <a:r>
              <a:rPr lang="ar-JO" sz="2000" dirty="0">
                <a:latin typeface="Arial Rounded MT Bold" pitchFamily="34" charset="0"/>
                <a:cs typeface="Arial" pitchFamily="34" charset="0"/>
              </a:rPr>
              <a:t>1- التعرف على كيفية استخدام البرنامج.</a:t>
            </a:r>
            <a:br>
              <a:rPr lang="en-US" sz="2000" dirty="0">
                <a:latin typeface="Arial Rounded MT Bold" pitchFamily="34" charset="0"/>
                <a:cs typeface="Arial" pitchFamily="34" charset="0"/>
              </a:rPr>
            </a:br>
            <a:r>
              <a:rPr lang="en-US" sz="2000" dirty="0">
                <a:latin typeface="Arial Rounded MT Bold" pitchFamily="34" charset="0"/>
                <a:cs typeface="Arial" pitchFamily="34" charset="0"/>
              </a:rPr>
              <a:t> 2- Apply the program to useful work. </a:t>
            </a:r>
            <a:r>
              <a:rPr lang="ar-JO" sz="2000" dirty="0">
                <a:latin typeface="Arial Rounded MT Bold" pitchFamily="34" charset="0"/>
                <a:cs typeface="Arial" pitchFamily="34" charset="0"/>
              </a:rPr>
              <a:t>2- تطبيق البرنامج على العمل المفيد .</a:t>
            </a:r>
            <a:endParaRPr lang="en-US" dirty="0">
              <a:latin typeface="Arial Rounded MT Bold" pitchFamily="34" charset="0"/>
              <a:cs typeface="Arial" pitchFamily="34" charset="0"/>
            </a:endParaRPr>
          </a:p>
          <a:p>
            <a:pPr>
              <a:buNone/>
            </a:pPr>
            <a:endParaRPr lang="en-US" dirty="0">
              <a:latin typeface="Arial Rounded MT Bold" pitchFamily="34" charset="0"/>
              <a:cs typeface="Arial" pitchFamily="34" charset="0"/>
            </a:endParaRPr>
          </a:p>
          <a:p>
            <a:pPr>
              <a:buNone/>
            </a:pPr>
            <a:endParaRPr lang="en-US" dirty="0">
              <a:latin typeface="Arial Rounded MT Bold" pitchFamily="34" charset="0"/>
              <a:cs typeface="Arial" pitchFamily="34" charset="0"/>
            </a:endParaRPr>
          </a:p>
          <a:p>
            <a:pPr>
              <a:buFont typeface="Wingdings" pitchFamily="2" charset="2"/>
              <a:buChar char="Ø"/>
            </a:pPr>
            <a:r>
              <a:rPr lang="en-US" dirty="0">
                <a:solidFill>
                  <a:schemeClr val="accent1"/>
                </a:solidFill>
                <a:latin typeface="Arial Rounded MT Bold" pitchFamily="34" charset="0"/>
                <a:cs typeface="Arial" pitchFamily="34" charset="0"/>
              </a:rPr>
              <a:t> Goals of Manuals or Help screens:  </a:t>
            </a:r>
          </a:p>
          <a:p>
            <a:pPr algn="r" rtl="1">
              <a:buFont typeface="Wingdings" pitchFamily="2" charset="2"/>
              <a:buChar char="Ø"/>
            </a:pPr>
            <a:r>
              <a:rPr lang="ar-JO" dirty="0">
                <a:latin typeface="Arial Rounded MT Bold" pitchFamily="34" charset="0"/>
                <a:cs typeface="Arial" pitchFamily="34" charset="0"/>
              </a:rPr>
              <a:t>أهداف الأدلة أو شاشات المساعدة:</a:t>
            </a:r>
            <a:endParaRPr lang="ar-JO" dirty="0">
              <a:solidFill>
                <a:schemeClr val="accent1"/>
              </a:solidFill>
              <a:latin typeface="Arial Rounded MT Bold" pitchFamily="34" charset="0"/>
              <a:cs typeface="Arial" pitchFamily="34" charset="0"/>
            </a:endParaRPr>
          </a:p>
          <a:p>
            <a:pPr marL="0" indent="0" algn="l">
              <a:buNone/>
            </a:pPr>
            <a:br>
              <a:rPr lang="en-US" dirty="0">
                <a:latin typeface="Arial Rounded MT Bold" pitchFamily="34" charset="0"/>
                <a:cs typeface="Arial" pitchFamily="34" charset="0"/>
              </a:rPr>
            </a:br>
            <a:r>
              <a:rPr lang="en-US" dirty="0">
                <a:latin typeface="Arial Rounded MT Bold" pitchFamily="34" charset="0"/>
                <a:cs typeface="Arial" pitchFamily="34" charset="0"/>
              </a:rPr>
              <a:t> 1- </a:t>
            </a:r>
            <a:r>
              <a:rPr lang="en-US" sz="2000" dirty="0">
                <a:latin typeface="Arial Rounded MT Bold" pitchFamily="34" charset="0"/>
                <a:cs typeface="Arial" pitchFamily="34" charset="0"/>
              </a:rPr>
              <a:t>Support the features of the program. </a:t>
            </a:r>
            <a:r>
              <a:rPr lang="ar-JO" sz="2000" dirty="0">
                <a:latin typeface="Arial Rounded MT Bold" pitchFamily="34" charset="0"/>
                <a:cs typeface="Arial" pitchFamily="34" charset="0"/>
              </a:rPr>
              <a:t>1- دعم مميزات البرنامج.</a:t>
            </a:r>
            <a:br>
              <a:rPr lang="en-US" sz="2000" dirty="0">
                <a:latin typeface="Arial Rounded MT Bold" pitchFamily="34" charset="0"/>
                <a:cs typeface="Arial" pitchFamily="34" charset="0"/>
              </a:rPr>
            </a:br>
            <a:r>
              <a:rPr lang="en-US" sz="2000" dirty="0">
                <a:latin typeface="Arial Rounded MT Bold" pitchFamily="34" charset="0"/>
                <a:cs typeface="Arial" pitchFamily="34" charset="0"/>
              </a:rPr>
              <a:t> 2- Tell how to apply the program to the user’s job. </a:t>
            </a:r>
          </a:p>
          <a:p>
            <a:pPr marL="0" indent="0" algn="r" rtl="1">
              <a:buNone/>
            </a:pPr>
            <a:r>
              <a:rPr lang="ar-JO" sz="2000" dirty="0">
                <a:latin typeface="Arial Rounded MT Bold" pitchFamily="34" charset="0"/>
                <a:cs typeface="Arial" pitchFamily="34" charset="0"/>
              </a:rPr>
              <a:t>2- معرفة كيفية تطبيق البرنامج على وظيفة المستخدم.</a:t>
            </a:r>
            <a:r>
              <a:rPr lang="en-US" sz="2000" dirty="0">
                <a:latin typeface="Arial Rounded MT Bold" pitchFamily="34" charset="0"/>
                <a:cs typeface="Arial" pitchFamily="34" charset="0"/>
              </a:rPr>
              <a:t>   </a:t>
            </a:r>
            <a:br>
              <a:rPr lang="en-US" sz="2000" dirty="0">
                <a:latin typeface="Arial Rounded MT Bold" pitchFamily="34" charset="0"/>
                <a:cs typeface="Arial" pitchFamily="34" charset="0"/>
              </a:rPr>
            </a:br>
            <a:endParaRPr lang="en-US" sz="2000" dirty="0">
              <a:latin typeface="Arial Rounded MT Bold" pitchFamily="34" charset="0"/>
              <a:cs typeface="Arial" pitchFamily="34" charset="0"/>
            </a:endParaRPr>
          </a:p>
        </p:txBody>
      </p:sp>
      <p:sp>
        <p:nvSpPr>
          <p:cNvPr id="4" name="Slide Number Placeholder 3"/>
          <p:cNvSpPr>
            <a:spLocks noGrp="1"/>
          </p:cNvSpPr>
          <p:nvPr>
            <p:ph type="sldNum" sz="quarter" idx="15"/>
          </p:nvPr>
        </p:nvSpPr>
        <p:spPr/>
        <p:txBody>
          <a:bodyPr/>
          <a:lstStyle/>
          <a:p>
            <a:pPr rtl="0"/>
            <a:fld id="{B6F15528-21DE-4FAA-801E-634DDDAF4B2B}" type="slidenum">
              <a:rPr lang="en-US">
                <a:latin typeface="Century Schoolbook"/>
              </a:rPr>
              <a:pPr rtl="0"/>
              <a:t>20</a:t>
            </a:fld>
            <a:endParaRPr lang="en-US">
              <a:latin typeface="Century Schoolbook"/>
            </a:endParaRPr>
          </a:p>
        </p:txBody>
      </p:sp>
      <p:sp>
        <p:nvSpPr>
          <p:cNvPr id="7" name="Title 1">
            <a:extLst>
              <a:ext uri="{FF2B5EF4-FFF2-40B4-BE49-F238E27FC236}">
                <a16:creationId xmlns:a16="http://schemas.microsoft.com/office/drawing/2014/main" id="{B848DAF8-40DB-B2BB-F1E9-CC8D4E0E5243}"/>
              </a:ext>
            </a:extLst>
          </p:cNvPr>
          <p:cNvSpPr>
            <a:spLocks noGrp="1"/>
          </p:cNvSpPr>
          <p:nvPr>
            <p:ph type="title"/>
          </p:nvPr>
        </p:nvSpPr>
        <p:spPr>
          <a:xfrm>
            <a:off x="609600" y="274638"/>
            <a:ext cx="9956800" cy="1143000"/>
          </a:xfrm>
        </p:spPr>
        <p:txBody>
          <a:bodyPr>
            <a:normAutofit/>
          </a:bodyPr>
          <a:lstStyle/>
          <a:p>
            <a:pPr lvl="1" algn="ctr" rtl="0">
              <a:spcBef>
                <a:spcPct val="0"/>
              </a:spcBef>
            </a:pPr>
            <a:r>
              <a:rPr lang="en-US" sz="3200" dirty="0">
                <a:solidFill>
                  <a:schemeClr val="accent1"/>
                </a:solidFill>
                <a:latin typeface="Arial Rounded MT Bold" pitchFamily="34" charset="0"/>
              </a:rPr>
              <a:t>Guidelines for Successful Software Manual</a:t>
            </a:r>
            <a:br>
              <a:rPr lang="en-US" sz="3200" dirty="0">
                <a:solidFill>
                  <a:schemeClr val="accent1"/>
                </a:solidFill>
                <a:latin typeface="Arial Rounded MT Bold" pitchFamily="34" charset="0"/>
              </a:rPr>
            </a:br>
            <a:r>
              <a:rPr lang="ar-JO" sz="3200" dirty="0">
                <a:solidFill>
                  <a:schemeClr val="accent1"/>
                </a:solidFill>
                <a:latin typeface="Arial Rounded MT Bold" pitchFamily="34" charset="0"/>
              </a:rPr>
              <a:t>المبادئ التوجيهية لدليل البرمجيات الناجحة</a:t>
            </a:r>
            <a:endParaRPr lang="en-US" sz="2800" dirty="0">
              <a:solidFill>
                <a:schemeClr val="accent1"/>
              </a:solidFill>
              <a:latin typeface="Arial Rounded MT Bold" pitchFamily="34" charset="0"/>
            </a:endParaRPr>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F0179417-951E-87DE-4CDB-B847DEEF2263}"/>
              </a:ext>
            </a:extLst>
          </p:cNvPr>
          <p:cNvSpPr>
            <a:spLocks noGrp="1" noChangeArrowheads="1"/>
          </p:cNvSpPr>
          <p:nvPr>
            <p:ph type="title"/>
          </p:nvPr>
        </p:nvSpPr>
        <p:spPr>
          <a:xfrm>
            <a:off x="1524000" y="0"/>
            <a:ext cx="9144000" cy="6858000"/>
          </a:xfrm>
        </p:spPr>
        <p:txBody>
          <a:bodyPr/>
          <a:lstStyle/>
          <a:p>
            <a:pPr algn="ctr"/>
            <a:r>
              <a:rPr lang="en-US" altLang="en-US" b="1">
                <a:latin typeface="Times New Roman" panose="02020603050405020304" pitchFamily="18" charset="0"/>
                <a:cs typeface="Times New Roman" panose="02020603050405020304" pitchFamily="18" charset="0"/>
              </a:rPr>
              <a:t>		</a:t>
            </a:r>
            <a:br>
              <a:rPr lang="en-US" altLang="en-US" b="1">
                <a:latin typeface="Times New Roman" panose="02020603050405020304" pitchFamily="18" charset="0"/>
                <a:cs typeface="Times New Roman" panose="02020603050405020304" pitchFamily="18" charset="0"/>
              </a:rPr>
            </a:br>
            <a:br>
              <a:rPr lang="en-US" altLang="en-US" b="1">
                <a:latin typeface="Times New Roman" panose="02020603050405020304" pitchFamily="18" charset="0"/>
                <a:cs typeface="Times New Roman" panose="02020603050405020304" pitchFamily="18" charset="0"/>
              </a:rPr>
            </a:br>
            <a:br>
              <a:rPr lang="en-US" altLang="en-US" b="1">
                <a:latin typeface="Times New Roman" panose="02020603050405020304" pitchFamily="18" charset="0"/>
                <a:cs typeface="Times New Roman" panose="02020603050405020304" pitchFamily="18" charset="0"/>
              </a:rPr>
            </a:br>
            <a:br>
              <a:rPr lang="en-US" altLang="en-US" b="1">
                <a:latin typeface="Times New Roman" panose="02020603050405020304" pitchFamily="18" charset="0"/>
                <a:cs typeface="Times New Roman" panose="02020603050405020304" pitchFamily="18" charset="0"/>
              </a:rPr>
            </a:br>
            <a:br>
              <a:rPr lang="en-US" altLang="en-US" b="1">
                <a:latin typeface="Times New Roman" panose="02020603050405020304" pitchFamily="18" charset="0"/>
                <a:cs typeface="Times New Roman" panose="02020603050405020304" pitchFamily="18" charset="0"/>
              </a:rPr>
            </a:br>
            <a:r>
              <a:rPr lang="en-US" altLang="en-US" b="1">
                <a:latin typeface="Times New Roman" panose="02020603050405020304" pitchFamily="18" charset="0"/>
                <a:cs typeface="Times New Roman" panose="02020603050405020304" pitchFamily="18" charset="0"/>
              </a:rPr>
              <a:t>		</a:t>
            </a:r>
            <a:r>
              <a:rPr lang="en-US" altLang="en-US" b="1">
                <a:solidFill>
                  <a:srgbClr val="FF3300"/>
                </a:solidFill>
                <a:latin typeface="Times New Roman" panose="02020603050405020304" pitchFamily="18" charset="0"/>
                <a:cs typeface="Times New Roman" panose="02020603050405020304" pitchFamily="18" charset="0"/>
              </a:rPr>
              <a:t>	Chapter 9</a:t>
            </a:r>
            <a:br>
              <a:rPr lang="en-US" altLang="en-US" b="1">
                <a:solidFill>
                  <a:srgbClr val="FF3300"/>
                </a:solidFill>
                <a:latin typeface="Times New Roman" panose="02020603050405020304" pitchFamily="18" charset="0"/>
                <a:cs typeface="Times New Roman" panose="02020603050405020304" pitchFamily="18" charset="0"/>
              </a:rPr>
            </a:br>
            <a:r>
              <a:rPr lang="en-US" altLang="en-US" b="1">
                <a:solidFill>
                  <a:srgbClr val="FF3300"/>
                </a:solidFill>
                <a:latin typeface="Times New Roman" panose="02020603050405020304" pitchFamily="18" charset="0"/>
                <a:cs typeface="Times New Roman" panose="02020603050405020304" pitchFamily="18" charset="0"/>
              </a:rPr>
              <a:t>		Editing and Tuning</a:t>
            </a:r>
            <a:br>
              <a:rPr lang="en-US" altLang="en-US" b="1">
                <a:solidFill>
                  <a:srgbClr val="FF3300"/>
                </a:solidFill>
                <a:latin typeface="Times New Roman" panose="02020603050405020304" pitchFamily="18" charset="0"/>
                <a:cs typeface="Times New Roman" panose="02020603050405020304" pitchFamily="18" charset="0"/>
              </a:rPr>
            </a:br>
            <a:r>
              <a:rPr lang="ar-JO" altLang="en-US" b="1">
                <a:solidFill>
                  <a:srgbClr val="FF3300"/>
                </a:solidFill>
                <a:latin typeface="Times New Roman" panose="02020603050405020304" pitchFamily="18" charset="0"/>
                <a:cs typeface="Times New Roman" panose="02020603050405020304" pitchFamily="18" charset="0"/>
              </a:rPr>
              <a:t>الفصل 9 التحرير والضبط</a:t>
            </a:r>
            <a:endParaRPr lang="en-US"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0E1732C5-5D30-E18A-EF1A-0B1EF3F88563}"/>
              </a:ext>
            </a:extLst>
          </p:cNvPr>
          <p:cNvSpPr>
            <a:spLocks noGrp="1" noChangeArrowheads="1"/>
          </p:cNvSpPr>
          <p:nvPr>
            <p:ph type="title"/>
          </p:nvPr>
        </p:nvSpPr>
        <p:spPr>
          <a:xfrm>
            <a:off x="1524000" y="0"/>
            <a:ext cx="9144000" cy="6858000"/>
          </a:xfrm>
        </p:spPr>
        <p:txBody>
          <a:bodyPr/>
          <a:lstStyle/>
          <a:p>
            <a:r>
              <a:rPr lang="en-US" altLang="en-US" sz="3600" b="1" dirty="0">
                <a:solidFill>
                  <a:srgbClr val="D60093"/>
                </a:solidFill>
                <a:latin typeface="Times New Roman" panose="02020603050405020304" pitchFamily="18" charset="0"/>
                <a:cs typeface="Times New Roman" panose="02020603050405020304" pitchFamily="18" charset="0"/>
              </a:rPr>
              <a:t>    Guidelines:</a:t>
            </a:r>
            <a:r>
              <a:rPr lang="ar-JO" altLang="en-US" sz="3600" b="1" dirty="0">
                <a:solidFill>
                  <a:srgbClr val="D60093"/>
                </a:solidFill>
                <a:latin typeface="Times New Roman" panose="02020603050405020304" pitchFamily="18" charset="0"/>
                <a:cs typeface="Times New Roman" panose="02020603050405020304" pitchFamily="18" charset="0"/>
              </a:rPr>
              <a:t>الإرشادات:</a:t>
            </a:r>
            <a:br>
              <a:rPr lang="en-US" altLang="en-US" sz="3600" b="1" dirty="0">
                <a:solidFill>
                  <a:srgbClr val="D60093"/>
                </a:solidFill>
                <a:latin typeface="Times New Roman" panose="02020603050405020304" pitchFamily="18" charset="0"/>
                <a:cs typeface="Times New Roman" panose="02020603050405020304" pitchFamily="18" charset="0"/>
              </a:rPr>
            </a:br>
            <a:r>
              <a:rPr lang="en-US" altLang="en-US" sz="3200" b="1" dirty="0">
                <a:solidFill>
                  <a:schemeClr val="accent2"/>
                </a:solidFill>
                <a:latin typeface="Times New Roman" panose="02020603050405020304" pitchFamily="18" charset="0"/>
                <a:cs typeface="Times New Roman" panose="02020603050405020304" pitchFamily="18" charset="0"/>
              </a:rPr>
              <a:t> </a:t>
            </a:r>
            <a:br>
              <a:rPr lang="en-US" altLang="en-US" sz="3200" b="1" dirty="0">
                <a:latin typeface="Times New Roman" panose="02020603050405020304" pitchFamily="18" charset="0"/>
                <a:cs typeface="Times New Roman" panose="02020603050405020304" pitchFamily="18" charset="0"/>
              </a:rPr>
            </a:br>
            <a:r>
              <a:rPr lang="en-US" altLang="en-US" sz="3200" b="1" dirty="0">
                <a:latin typeface="Times New Roman" panose="02020603050405020304" pitchFamily="18" charset="0"/>
                <a:cs typeface="Times New Roman" panose="02020603050405020304" pitchFamily="18" charset="0"/>
              </a:rPr>
              <a:t>    </a:t>
            </a:r>
            <a:r>
              <a:rPr lang="en-US" altLang="en-US" sz="3200" b="1" dirty="0">
                <a:solidFill>
                  <a:schemeClr val="accent2"/>
                </a:solidFill>
                <a:latin typeface="Times New Roman" panose="02020603050405020304" pitchFamily="18" charset="0"/>
                <a:cs typeface="Times New Roman" panose="02020603050405020304" pitchFamily="18" charset="0"/>
              </a:rPr>
              <a:t>1-Establish Project Guidelines</a:t>
            </a:r>
            <a:r>
              <a:rPr lang="en-US" altLang="en-US" sz="3200" b="1" dirty="0">
                <a:solidFill>
                  <a:srgbClr val="3333CC"/>
                </a:solidFill>
                <a:latin typeface="Times New Roman" panose="02020603050405020304" pitchFamily="18" charset="0"/>
                <a:cs typeface="Times New Roman" panose="02020603050405020304" pitchFamily="18" charset="0"/>
              </a:rPr>
              <a:t>, </a:t>
            </a:r>
            <a:r>
              <a:rPr lang="en-US" altLang="en-US" sz="2800" dirty="0">
                <a:solidFill>
                  <a:srgbClr val="3333CC"/>
                </a:solidFill>
                <a:latin typeface="Times New Roman" panose="02020603050405020304" pitchFamily="18" charset="0"/>
                <a:cs typeface="Times New Roman" panose="02020603050405020304" pitchFamily="18" charset="0"/>
              </a:rPr>
              <a:t>Edit  </a:t>
            </a:r>
            <a:br>
              <a:rPr lang="en-US" altLang="en-US" sz="2800" dirty="0">
                <a:solidFill>
                  <a:srgbClr val="3333CC"/>
                </a:solidFill>
                <a:latin typeface="Times New Roman" panose="02020603050405020304" pitchFamily="18" charset="0"/>
                <a:cs typeface="Times New Roman" panose="02020603050405020304" pitchFamily="18" charset="0"/>
              </a:rPr>
            </a:br>
            <a:r>
              <a:rPr lang="en-US" altLang="en-US" sz="2800" dirty="0">
                <a:solidFill>
                  <a:srgbClr val="3333CC"/>
                </a:solidFill>
                <a:latin typeface="Times New Roman" panose="02020603050405020304" pitchFamily="18" charset="0"/>
                <a:cs typeface="Times New Roman" panose="02020603050405020304" pitchFamily="18" charset="0"/>
              </a:rPr>
              <a:t>  strategically</a:t>
            </a:r>
            <a:r>
              <a:rPr lang="en-US" altLang="en-US" sz="3200" b="1" dirty="0">
                <a:latin typeface="Times New Roman" panose="02020603050405020304" pitchFamily="18" charset="0"/>
                <a:cs typeface="Times New Roman" panose="02020603050405020304" pitchFamily="18" charset="0"/>
              </a:rPr>
              <a:t>:</a:t>
            </a:r>
            <a:r>
              <a:rPr lang="en-US" altLang="en-US" sz="3600" b="1"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In </a:t>
            </a:r>
            <a:r>
              <a:rPr lang="en-US" altLang="en-US" sz="2400" dirty="0">
                <a:solidFill>
                  <a:schemeClr val="accent1"/>
                </a:solidFill>
                <a:latin typeface="Times New Roman" panose="02020603050405020304" pitchFamily="18" charset="0"/>
                <a:cs typeface="Times New Roman" panose="02020603050405020304" pitchFamily="18" charset="0"/>
              </a:rPr>
              <a:t>some </a:t>
            </a:r>
            <a:r>
              <a:rPr lang="en-US" altLang="en-US" sz="2400" dirty="0">
                <a:latin typeface="Times New Roman" panose="02020603050405020304" pitchFamily="18" charset="0"/>
                <a:cs typeface="Times New Roman" panose="02020603050405020304" pitchFamily="18" charset="0"/>
              </a:rPr>
              <a:t>companies </a:t>
            </a:r>
            <a:r>
              <a:rPr lang="en-US" altLang="en-US" sz="2400" dirty="0">
                <a:solidFill>
                  <a:schemeClr val="hlink"/>
                </a:solidFill>
                <a:latin typeface="Times New Roman" panose="02020603050405020304" pitchFamily="18" charset="0"/>
                <a:cs typeface="Times New Roman" panose="02020603050405020304" pitchFamily="18" charset="0"/>
              </a:rPr>
              <a:t>writer and editor </a:t>
            </a:r>
            <a:br>
              <a:rPr lang="en-US" altLang="en-US" sz="2400" dirty="0">
                <a:solidFill>
                  <a:schemeClr val="hlink"/>
                </a:solidFill>
                <a:latin typeface="Times New Roman" panose="02020603050405020304" pitchFamily="18" charset="0"/>
                <a:cs typeface="Times New Roman" panose="02020603050405020304" pitchFamily="18" charset="0"/>
              </a:rPr>
            </a:br>
            <a:r>
              <a:rPr lang="en-US" altLang="en-US" sz="2400" dirty="0">
                <a:solidFill>
                  <a:schemeClr val="hlink"/>
                </a:solidFill>
                <a:latin typeface="Times New Roman" panose="02020603050405020304" pitchFamily="18" charset="0"/>
                <a:cs typeface="Times New Roman" panose="02020603050405020304" pitchFamily="18" charset="0"/>
              </a:rPr>
              <a:t>   roles combined</a:t>
            </a:r>
            <a:r>
              <a:rPr lang="en-US" altLang="en-US" sz="2400" dirty="0">
                <a:latin typeface="Times New Roman" panose="02020603050405020304" pitchFamily="18" charset="0"/>
                <a:cs typeface="Times New Roman" panose="02020603050405020304" pitchFamily="18" charset="0"/>
              </a:rPr>
              <a:t>, </a:t>
            </a:r>
            <a:r>
              <a:rPr lang="en-US" altLang="en-US" sz="2400" dirty="0">
                <a:solidFill>
                  <a:schemeClr val="accent1"/>
                </a:solidFill>
                <a:latin typeface="Times New Roman" panose="02020603050405020304" pitchFamily="18" charset="0"/>
                <a:cs typeface="Times New Roman" panose="02020603050405020304" pitchFamily="18" charset="0"/>
              </a:rPr>
              <a:t>others </a:t>
            </a:r>
            <a:r>
              <a:rPr lang="en-US" altLang="en-US" sz="2400" dirty="0">
                <a:latin typeface="Times New Roman" panose="02020603050405020304" pitchFamily="18" charset="0"/>
                <a:cs typeface="Times New Roman" panose="02020603050405020304" pitchFamily="18" charset="0"/>
              </a:rPr>
              <a:t>writer specifies the kind of </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   editing he wants to be done, </a:t>
            </a:r>
            <a:r>
              <a:rPr lang="en-US" altLang="en-US" sz="2400" dirty="0">
                <a:solidFill>
                  <a:schemeClr val="accent1"/>
                </a:solidFill>
                <a:latin typeface="Times New Roman" panose="02020603050405020304" pitchFamily="18" charset="0"/>
                <a:cs typeface="Times New Roman" panose="02020603050405020304" pitchFamily="18" charset="0"/>
              </a:rPr>
              <a:t>third</a:t>
            </a:r>
            <a:r>
              <a:rPr lang="en-US" altLang="en-US" sz="2400" dirty="0">
                <a:latin typeface="Times New Roman" panose="02020603050405020304" pitchFamily="18" charset="0"/>
                <a:cs typeface="Times New Roman" panose="02020603050405020304" pitchFamily="18" charset="0"/>
              </a:rPr>
              <a:t> editors ask writers </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   what level of edits they want. </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  You should edit for only </a:t>
            </a:r>
            <a:r>
              <a:rPr lang="en-US" altLang="en-US" sz="2400" dirty="0">
                <a:solidFill>
                  <a:schemeClr val="accent2"/>
                </a:solidFill>
                <a:latin typeface="Times New Roman" panose="02020603050405020304" pitchFamily="18" charset="0"/>
                <a:cs typeface="Times New Roman" panose="02020603050405020304" pitchFamily="18" charset="0"/>
              </a:rPr>
              <a:t>one</a:t>
            </a:r>
            <a:r>
              <a:rPr lang="en-US" altLang="en-US" sz="2400" dirty="0">
                <a:latin typeface="Times New Roman" panose="02020603050405020304" pitchFamily="18" charset="0"/>
                <a:cs typeface="Times New Roman" panose="02020603050405020304" pitchFamily="18" charset="0"/>
              </a:rPr>
              <a:t> document feature   </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   at a time</a:t>
            </a:r>
            <a:br>
              <a:rPr lang="en-US" altLang="en-US" sz="2400" dirty="0">
                <a:latin typeface="Times New Roman" panose="02020603050405020304" pitchFamily="18" charset="0"/>
                <a:cs typeface="Times New Roman" panose="02020603050405020304" pitchFamily="18" charset="0"/>
              </a:rPr>
            </a:br>
            <a:r>
              <a:rPr lang="ar-JO" altLang="en-US" sz="2400" dirty="0">
                <a:latin typeface="Times New Roman" panose="02020603050405020304" pitchFamily="18" charset="0"/>
                <a:cs typeface="Times New Roman" panose="02020603050405020304" pitchFamily="18" charset="0"/>
              </a:rPr>
              <a:t>1- وضع إرشادات المشروع، التحرير بشكل استراتيجي: في بعض الشركات، يتم الجمع بين أدوار الكاتب والمحرر، وفي شركات أخرى يحدد الكاتب نوع التحرير الذي يريد القيام به، وفي شركات أخرى يسأل المحررون الكتاب عن مستوى التحرير الذي يريدونه. يجب عليك التحرير لميزة واحدة فقط في المستند في كل مرة</a:t>
            </a:r>
            <a:endParaRPr lang="en-US"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E95C9452-1165-9BF1-7DC8-2A0D6A6DC49B}"/>
              </a:ext>
            </a:extLst>
          </p:cNvPr>
          <p:cNvSpPr>
            <a:spLocks noGrp="1" noChangeArrowheads="1"/>
          </p:cNvSpPr>
          <p:nvPr>
            <p:ph type="title"/>
          </p:nvPr>
        </p:nvSpPr>
        <p:spPr>
          <a:xfrm>
            <a:off x="1524000" y="245000"/>
            <a:ext cx="9144000" cy="6364147"/>
          </a:xfrm>
        </p:spPr>
        <p:txBody>
          <a:bodyPr/>
          <a:lstStyle/>
          <a:p>
            <a:r>
              <a:rPr lang="en-US" altLang="en-US" sz="2800" b="1" dirty="0">
                <a:solidFill>
                  <a:schemeClr val="accent2"/>
                </a:solidFill>
                <a:latin typeface="Times New Roman" panose="02020603050405020304" pitchFamily="18" charset="0"/>
                <a:cs typeface="Times New Roman" panose="02020603050405020304" pitchFamily="18" charset="0"/>
              </a:rPr>
              <a:t>    </a:t>
            </a:r>
            <a:r>
              <a:rPr lang="en-US" altLang="en-US" sz="2000" b="1" dirty="0">
                <a:solidFill>
                  <a:schemeClr val="accent2"/>
                </a:solidFill>
                <a:latin typeface="Times New Roman" panose="02020603050405020304" pitchFamily="18" charset="0"/>
                <a:cs typeface="Times New Roman" panose="02020603050405020304" pitchFamily="18" charset="0"/>
              </a:rPr>
              <a:t>2- Understand the types of editing</a:t>
            </a:r>
            <a:r>
              <a:rPr lang="en-US" altLang="en-US" sz="2800" b="1" dirty="0">
                <a:solidFill>
                  <a:schemeClr val="accent2"/>
                </a:solidFill>
                <a:latin typeface="Times New Roman" panose="02020603050405020304" pitchFamily="18" charset="0"/>
                <a:cs typeface="Times New Roman" panose="02020603050405020304" pitchFamily="18" charset="0"/>
              </a:rPr>
              <a:t>:</a:t>
            </a:r>
            <a:r>
              <a:rPr lang="en-US" altLang="en-US" sz="2800" dirty="0">
                <a:latin typeface="Times New Roman" panose="02020603050405020304" pitchFamily="18" charset="0"/>
                <a:cs typeface="Times New Roman" panose="02020603050405020304" pitchFamily="18" charset="0"/>
              </a:rPr>
              <a:t> The  </a:t>
            </a:r>
            <a:br>
              <a:rPr lang="en-US" altLang="en-US" sz="2800" dirty="0">
                <a:latin typeface="Times New Roman" panose="02020603050405020304" pitchFamily="18" charset="0"/>
                <a:cs typeface="Times New Roman" panose="02020603050405020304" pitchFamily="18" charset="0"/>
              </a:rPr>
            </a:br>
            <a:r>
              <a:rPr lang="en-US" altLang="en-US" sz="2800" dirty="0">
                <a:latin typeface="Times New Roman" panose="02020603050405020304" pitchFamily="18" charset="0"/>
                <a:cs typeface="Times New Roman" panose="02020603050405020304" pitchFamily="18" charset="0"/>
              </a:rPr>
              <a:t>  following are the prime levels of edits:</a:t>
            </a:r>
            <a:br>
              <a:rPr lang="en-US" altLang="en-US" sz="2800" dirty="0">
                <a:latin typeface="Times New Roman" panose="02020603050405020304" pitchFamily="18" charset="0"/>
                <a:cs typeface="Times New Roman" panose="02020603050405020304" pitchFamily="18" charset="0"/>
              </a:rPr>
            </a:br>
            <a:r>
              <a:rPr lang="ar-JO" altLang="en-US" sz="2800" dirty="0">
                <a:latin typeface="Times New Roman" panose="02020603050405020304" pitchFamily="18" charset="0"/>
                <a:cs typeface="Times New Roman" panose="02020603050405020304" pitchFamily="18" charset="0"/>
              </a:rPr>
              <a:t>2- فهم أنواع التحرير: وفيما يلي المستويات الأساسية للتحرير:</a:t>
            </a:r>
            <a:br>
              <a:rPr lang="en-US" altLang="en-US" sz="2000" b="1" dirty="0">
                <a:latin typeface="Times New Roman" panose="02020603050405020304" pitchFamily="18" charset="0"/>
                <a:cs typeface="Times New Roman" panose="02020603050405020304" pitchFamily="18" charset="0"/>
              </a:rPr>
            </a:br>
            <a:r>
              <a:rPr lang="en-US" altLang="en-US" sz="2000" b="1" dirty="0">
                <a:latin typeface="Times New Roman" panose="02020603050405020304" pitchFamily="18" charset="0"/>
                <a:cs typeface="Times New Roman" panose="02020603050405020304" pitchFamily="18" charset="0"/>
              </a:rPr>
              <a:t>  </a:t>
            </a:r>
            <a:r>
              <a:rPr lang="en-US" altLang="en-US" sz="2000" u="sng" dirty="0">
                <a:solidFill>
                  <a:schemeClr val="accent1"/>
                </a:solidFill>
                <a:latin typeface="Times New Roman" panose="02020603050405020304" pitchFamily="18" charset="0"/>
                <a:cs typeface="Times New Roman" panose="02020603050405020304" pitchFamily="18" charset="0"/>
              </a:rPr>
              <a:t>- The managerial edits (production edit):</a:t>
            </a:r>
            <a:r>
              <a:rPr lang="en-US" altLang="en-US" sz="2800" dirty="0">
                <a:latin typeface="Times New Roman" panose="02020603050405020304" pitchFamily="18" charset="0"/>
                <a:cs typeface="Times New Roman" panose="02020603050405020304" pitchFamily="18" charset="0"/>
              </a:rPr>
              <a:t>  </a:t>
            </a:r>
            <a:br>
              <a:rPr lang="en-US" altLang="en-US" sz="2800" dirty="0">
                <a:latin typeface="Times New Roman" panose="02020603050405020304" pitchFamily="18" charset="0"/>
                <a:cs typeface="Times New Roman" panose="02020603050405020304" pitchFamily="18" charset="0"/>
              </a:rPr>
            </a:br>
            <a:r>
              <a:rPr lang="ar-JO" altLang="en-US" sz="2800" dirty="0">
                <a:latin typeface="Times New Roman" panose="02020603050405020304" pitchFamily="18" charset="0"/>
                <a:cs typeface="Times New Roman" panose="02020603050405020304" pitchFamily="18" charset="0"/>
              </a:rPr>
              <a:t>- التحرير الإداري (تحرير الإنتاج):</a:t>
            </a:r>
            <a:br>
              <a:rPr lang="en-US" altLang="en-US" sz="2800" dirty="0">
                <a:latin typeface="Times New Roman" panose="02020603050405020304" pitchFamily="18" charset="0"/>
                <a:cs typeface="Times New Roman" panose="02020603050405020304" pitchFamily="18" charset="0"/>
              </a:rPr>
            </a:br>
            <a:r>
              <a:rPr lang="en-US" altLang="en-US" sz="28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which consists of the following levels of edits: </a:t>
            </a:r>
            <a:br>
              <a:rPr lang="en-US" altLang="en-US" sz="2000" dirty="0">
                <a:latin typeface="Times New Roman" panose="02020603050405020304" pitchFamily="18" charset="0"/>
                <a:cs typeface="Times New Roman" panose="02020603050405020304" pitchFamily="18" charset="0"/>
              </a:rPr>
            </a:br>
            <a:r>
              <a:rPr lang="ar-JO" altLang="en-US" sz="2000" dirty="0">
                <a:latin typeface="Times New Roman" panose="02020603050405020304" pitchFamily="18" charset="0"/>
                <a:cs typeface="Times New Roman" panose="02020603050405020304" pitchFamily="18" charset="0"/>
              </a:rPr>
              <a:t>الذي يتكون من المستويات التالية للتحرير:</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 </a:t>
            </a:r>
            <a:r>
              <a:rPr lang="en-US" altLang="en-US" sz="2000" dirty="0">
                <a:solidFill>
                  <a:schemeClr val="accent2"/>
                </a:solidFill>
                <a:latin typeface="Times New Roman" panose="02020603050405020304" pitchFamily="18" charset="0"/>
                <a:cs typeface="Times New Roman" panose="02020603050405020304" pitchFamily="18" charset="0"/>
              </a:rPr>
              <a:t>coordination edit</a:t>
            </a:r>
            <a:r>
              <a:rPr lang="en-US" altLang="en-US" sz="2000" dirty="0">
                <a:solidFill>
                  <a:srgbClr val="996600"/>
                </a:solidFill>
                <a:latin typeface="Times New Roman" panose="02020603050405020304" pitchFamily="18" charset="0"/>
                <a:cs typeface="Times New Roman" panose="02020603050405020304" pitchFamily="18" charset="0"/>
              </a:rPr>
              <a:t>,</a:t>
            </a:r>
            <a:r>
              <a:rPr lang="en-US" altLang="en-US" sz="2000" dirty="0">
                <a:latin typeface="Times New Roman" panose="02020603050405020304" pitchFamily="18" charset="0"/>
                <a:cs typeface="Times New Roman" panose="02020603050405020304" pitchFamily="18" charset="0"/>
              </a:rPr>
              <a:t> planning, estimating, monitoring </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the production process, scheduling of drafts, tests, </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reviews, edits, printing and production.</a:t>
            </a:r>
            <a:br>
              <a:rPr lang="en-US" altLang="en-US" sz="2000" dirty="0">
                <a:latin typeface="Times New Roman" panose="02020603050405020304" pitchFamily="18" charset="0"/>
                <a:cs typeface="Times New Roman" panose="02020603050405020304" pitchFamily="18" charset="0"/>
              </a:rPr>
            </a:br>
            <a:r>
              <a:rPr lang="ar-JO" altLang="en-US" sz="2000" dirty="0">
                <a:latin typeface="Times New Roman" panose="02020603050405020304" pitchFamily="18" charset="0"/>
                <a:cs typeface="Times New Roman" panose="02020603050405020304" pitchFamily="18" charset="0"/>
              </a:rPr>
              <a:t>- تحرير التنسيق، والتخطيط، والتقدير، ومراقبة عملية الإنتاج، وجدولة المسودات، والاختبارات، والمراجعة، والتحرير، والطباعة والإنتاج.</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 </a:t>
            </a:r>
            <a:r>
              <a:rPr lang="en-US" altLang="en-US" sz="2000" dirty="0">
                <a:solidFill>
                  <a:schemeClr val="accent2"/>
                </a:solidFill>
                <a:latin typeface="Times New Roman" panose="02020603050405020304" pitchFamily="18" charset="0"/>
                <a:cs typeface="Times New Roman" panose="02020603050405020304" pitchFamily="18" charset="0"/>
              </a:rPr>
              <a:t>policy edit</a:t>
            </a:r>
            <a:r>
              <a:rPr lang="en-US" altLang="en-US" sz="2000" dirty="0">
                <a:latin typeface="Times New Roman" panose="02020603050405020304" pitchFamily="18" charset="0"/>
                <a:cs typeface="Times New Roman" panose="02020603050405020304" pitchFamily="18" charset="0"/>
              </a:rPr>
              <a:t>, making sure the document conforms to </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the company policy, titles, headings, headers, </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footers, figures, trademarks</a:t>
            </a:r>
            <a:br>
              <a:rPr lang="en-US" altLang="en-US" sz="2000" dirty="0">
                <a:latin typeface="Times New Roman" panose="02020603050405020304" pitchFamily="18" charset="0"/>
                <a:cs typeface="Times New Roman" panose="02020603050405020304" pitchFamily="18" charset="0"/>
              </a:rPr>
            </a:br>
            <a:r>
              <a:rPr lang="ar-JO" altLang="en-US" sz="2000" dirty="0">
                <a:latin typeface="Times New Roman" panose="02020603050405020304" pitchFamily="18" charset="0"/>
                <a:cs typeface="Times New Roman" panose="02020603050405020304" pitchFamily="18" charset="0"/>
              </a:rPr>
              <a:t>- تحرير السياسة، والتأكد من أن الوثيقة تتوافق مع سياسة الشركة، والعناوين، والعناوين الرئيسية، والرؤوس، </a:t>
            </a:r>
            <a:r>
              <a:rPr lang="ar-JO" altLang="en-US" sz="2000" dirty="0" err="1">
                <a:latin typeface="Times New Roman" panose="02020603050405020304" pitchFamily="18" charset="0"/>
                <a:cs typeface="Times New Roman" panose="02020603050405020304" pitchFamily="18" charset="0"/>
              </a:rPr>
              <a:t>والتذييلات</a:t>
            </a:r>
            <a:r>
              <a:rPr lang="ar-JO" altLang="en-US" sz="2000" dirty="0">
                <a:latin typeface="Times New Roman" panose="02020603050405020304" pitchFamily="18" charset="0"/>
                <a:cs typeface="Times New Roman" panose="02020603050405020304" pitchFamily="18" charset="0"/>
              </a:rPr>
              <a:t>، والأشكال، والعلامات التجارية</a:t>
            </a:r>
            <a:endParaRPr lang="en-US"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5E4595F3-01E0-DFE7-67D3-5112FDC5FE53}"/>
              </a:ext>
            </a:extLst>
          </p:cNvPr>
          <p:cNvSpPr>
            <a:spLocks noGrp="1" noChangeArrowheads="1"/>
          </p:cNvSpPr>
          <p:nvPr>
            <p:ph type="title"/>
          </p:nvPr>
        </p:nvSpPr>
        <p:spPr>
          <a:xfrm>
            <a:off x="1524000" y="152400"/>
            <a:ext cx="9144000" cy="6705600"/>
          </a:xfrm>
        </p:spPr>
        <p:txBody>
          <a:bodyPr/>
          <a:lstStyle/>
          <a:p>
            <a:r>
              <a:rPr lang="en-US" altLang="en-US" sz="3200" dirty="0">
                <a:solidFill>
                  <a:schemeClr val="accent1"/>
                </a:solidFill>
                <a:latin typeface="Times New Roman" panose="02020603050405020304" pitchFamily="18" charset="0"/>
                <a:cs typeface="Times New Roman" panose="02020603050405020304" pitchFamily="18" charset="0"/>
              </a:rPr>
              <a:t>    </a:t>
            </a:r>
            <a:r>
              <a:rPr lang="en-US" altLang="en-US" sz="2400" u="sng" dirty="0">
                <a:solidFill>
                  <a:schemeClr val="accent1"/>
                </a:solidFill>
                <a:latin typeface="Times New Roman" panose="02020603050405020304" pitchFamily="18" charset="0"/>
                <a:cs typeface="Times New Roman" panose="02020603050405020304" pitchFamily="18" charset="0"/>
              </a:rPr>
              <a:t>- The substantive edits (development edit):</a:t>
            </a:r>
            <a:br>
              <a:rPr lang="en-US" altLang="en-US" sz="2400" u="sng" dirty="0">
                <a:solidFill>
                  <a:schemeClr val="accent1"/>
                </a:solidFill>
                <a:latin typeface="Times New Roman" panose="02020603050405020304" pitchFamily="18" charset="0"/>
                <a:cs typeface="Times New Roman" panose="02020603050405020304" pitchFamily="18" charset="0"/>
              </a:rPr>
            </a:br>
            <a:r>
              <a:rPr lang="ar-JO" altLang="en-US" sz="2400" u="sng" dirty="0">
                <a:solidFill>
                  <a:schemeClr val="accent1"/>
                </a:solidFill>
                <a:latin typeface="Times New Roman" panose="02020603050405020304" pitchFamily="18" charset="0"/>
                <a:cs typeface="Times New Roman" panose="02020603050405020304" pitchFamily="18" charset="0"/>
              </a:rPr>
              <a:t>- التحرير الموضوعي (التحرير التنموي):</a:t>
            </a:r>
            <a:br>
              <a:rPr lang="en-US" altLang="en-US" sz="2400" dirty="0">
                <a:solidFill>
                  <a:schemeClr val="accent1"/>
                </a:solidFill>
                <a:latin typeface="Times New Roman" panose="02020603050405020304" pitchFamily="18" charset="0"/>
                <a:cs typeface="Times New Roman" panose="02020603050405020304" pitchFamily="18" charset="0"/>
              </a:rPr>
            </a:br>
            <a:r>
              <a:rPr lang="en-US" altLang="en-US" sz="3200" dirty="0">
                <a:solidFill>
                  <a:schemeClr val="accent1"/>
                </a:solidFill>
                <a:latin typeface="Times New Roman" panose="02020603050405020304" pitchFamily="18" charset="0"/>
                <a:cs typeface="Times New Roman" panose="02020603050405020304" pitchFamily="18" charset="0"/>
              </a:rPr>
              <a:t>  - </a:t>
            </a:r>
            <a:r>
              <a:rPr lang="en-US" altLang="en-US" sz="2400" dirty="0">
                <a:solidFill>
                  <a:schemeClr val="accent2"/>
                </a:solidFill>
                <a:latin typeface="Times New Roman" panose="02020603050405020304" pitchFamily="18" charset="0"/>
                <a:cs typeface="Times New Roman" panose="02020603050405020304" pitchFamily="18" charset="0"/>
              </a:rPr>
              <a:t>language edit</a:t>
            </a:r>
            <a:r>
              <a:rPr lang="en-US" altLang="en-US" sz="2400" dirty="0">
                <a:latin typeface="Times New Roman" panose="02020603050405020304" pitchFamily="18" charset="0"/>
                <a:cs typeface="Times New Roman" panose="02020603050405020304" pitchFamily="18" charset="0"/>
              </a:rPr>
              <a:t>, clarifying the expression of ideas in </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      a document, ensuring fluency of one sentence to </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      another within paragraphs, proper use of </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      descriptions, elaboration, examples. Clarifying </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      definition of acronyms, abbreviation, and symbols</a:t>
            </a:r>
            <a:br>
              <a:rPr lang="en-US" altLang="en-US" sz="2400" dirty="0">
                <a:latin typeface="Times New Roman" panose="02020603050405020304" pitchFamily="18" charset="0"/>
                <a:cs typeface="Times New Roman" panose="02020603050405020304" pitchFamily="18" charset="0"/>
              </a:rPr>
            </a:br>
            <a:r>
              <a:rPr lang="ar-JO" altLang="en-US" sz="2400" dirty="0">
                <a:latin typeface="Times New Roman" panose="02020603050405020304" pitchFamily="18" charset="0"/>
                <a:cs typeface="Times New Roman" panose="02020603050405020304" pitchFamily="18" charset="0"/>
              </a:rPr>
              <a:t>- التحرير اللغوي، وتوضيح التعبير عن الأفكار في الوثيقة، وضمان سلاسة الجملة الواحدة إلى الأخرى داخل الفقرات، والاستخدام السليم للأوصاف، والشرح، والأمثلة. توضيح تعريف الاختصارات والاختصارات والرموز</a:t>
            </a:r>
            <a:r>
              <a:rPr lang="en-US" altLang="en-US" sz="2400" dirty="0">
                <a:latin typeface="Times New Roman" panose="02020603050405020304" pitchFamily="18" charset="0"/>
                <a:cs typeface="Times New Roman" panose="02020603050405020304" pitchFamily="18" charset="0"/>
              </a:rPr>
              <a:t> </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  </a:t>
            </a:r>
            <a:r>
              <a:rPr lang="en-US" altLang="en-US" sz="2400" dirty="0">
                <a:solidFill>
                  <a:schemeClr val="accent2"/>
                </a:solidFill>
                <a:latin typeface="Times New Roman" panose="02020603050405020304" pitchFamily="18" charset="0"/>
                <a:cs typeface="Times New Roman" panose="02020603050405020304" pitchFamily="18" charset="0"/>
              </a:rPr>
              <a:t>- Information edit</a:t>
            </a:r>
            <a:r>
              <a:rPr lang="en-US" altLang="en-US" sz="2400" dirty="0">
                <a:latin typeface="Times New Roman" panose="02020603050405020304" pitchFamily="18" charset="0"/>
                <a:cs typeface="Times New Roman" panose="02020603050405020304" pitchFamily="18" charset="0"/>
              </a:rPr>
              <a:t>, ensuring that all </a:t>
            </a:r>
            <a:r>
              <a:rPr lang="en-US" altLang="en-US" sz="2400" dirty="0">
                <a:solidFill>
                  <a:srgbClr val="FF3300"/>
                </a:solidFill>
                <a:latin typeface="Times New Roman" panose="02020603050405020304" pitchFamily="18" charset="0"/>
                <a:cs typeface="Times New Roman" panose="02020603050405020304" pitchFamily="18" charset="0"/>
              </a:rPr>
              <a:t>elements</a:t>
            </a:r>
            <a:r>
              <a:rPr lang="en-US" altLang="en-US" sz="2400" dirty="0">
                <a:latin typeface="Times New Roman" panose="02020603050405020304" pitchFamily="18" charset="0"/>
                <a:cs typeface="Times New Roman" panose="02020603050405020304" pitchFamily="18" charset="0"/>
              </a:rPr>
              <a:t> of  a  </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       report work together and in the right order, </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       minimize redundancy and repetition.</a:t>
            </a:r>
            <a:br>
              <a:rPr lang="en-US" altLang="en-US" sz="2400" dirty="0">
                <a:latin typeface="Times New Roman" panose="02020603050405020304" pitchFamily="18" charset="0"/>
                <a:cs typeface="Times New Roman" panose="02020603050405020304" pitchFamily="18" charset="0"/>
              </a:rPr>
            </a:br>
            <a:r>
              <a:rPr lang="ar-JO" altLang="en-US" sz="2400" dirty="0">
                <a:latin typeface="Times New Roman" panose="02020603050405020304" pitchFamily="18" charset="0"/>
                <a:cs typeface="Times New Roman" panose="02020603050405020304" pitchFamily="18" charset="0"/>
              </a:rPr>
              <a:t>- تحرير المعلومات، وضمان عمل جميع عناصر التقرير معًا وبالترتيب الصحيح، والحد من التكرار.</a:t>
            </a:r>
            <a:endParaRPr lang="en-US"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0BA2BAEF-4184-9742-C49E-FA3F425F057D}"/>
              </a:ext>
            </a:extLst>
          </p:cNvPr>
          <p:cNvSpPr>
            <a:spLocks noGrp="1" noChangeArrowheads="1"/>
          </p:cNvSpPr>
          <p:nvPr>
            <p:ph type="title"/>
          </p:nvPr>
        </p:nvSpPr>
        <p:spPr>
          <a:xfrm>
            <a:off x="1524000" y="0"/>
            <a:ext cx="9144000" cy="6858000"/>
          </a:xfrm>
        </p:spPr>
        <p:txBody>
          <a:bodyPr/>
          <a:lstStyle/>
          <a:p>
            <a:br>
              <a:rPr lang="en-US" altLang="en-US" sz="3600" dirty="0">
                <a:latin typeface="Times New Roman" panose="02020603050405020304" pitchFamily="18" charset="0"/>
                <a:cs typeface="Times New Roman" panose="02020603050405020304" pitchFamily="18" charset="0"/>
              </a:rPr>
            </a:br>
            <a:endParaRPr lang="en-US" altLang="en-US" sz="3600" dirty="0">
              <a:latin typeface="Times New Roman" panose="02020603050405020304" pitchFamily="18" charset="0"/>
              <a:cs typeface="Times New Roman" panose="02020603050405020304" pitchFamily="18" charset="0"/>
            </a:endParaRPr>
          </a:p>
        </p:txBody>
      </p:sp>
      <p:sp>
        <p:nvSpPr>
          <p:cNvPr id="10243" name="Rectangle 3">
            <a:extLst>
              <a:ext uri="{FF2B5EF4-FFF2-40B4-BE49-F238E27FC236}">
                <a16:creationId xmlns:a16="http://schemas.microsoft.com/office/drawing/2014/main" id="{7F510D04-0CF2-C3D1-377B-0FC2661E4FD4}"/>
              </a:ext>
            </a:extLst>
          </p:cNvPr>
          <p:cNvSpPr>
            <a:spLocks noChangeArrowheads="1"/>
          </p:cNvSpPr>
          <p:nvPr/>
        </p:nvSpPr>
        <p:spPr bwMode="auto">
          <a:xfrm>
            <a:off x="1524000" y="0"/>
            <a:ext cx="9144000" cy="637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ahoma" panose="020B0604030504040204" pitchFamily="34" charset="0"/>
              </a:defRPr>
            </a:lvl1pPr>
            <a:lvl2pPr marL="742950" indent="-285750">
              <a:spcBef>
                <a:spcPct val="20000"/>
              </a:spcBef>
              <a:buChar char="–"/>
              <a:defRPr kumimoji="1" sz="2800">
                <a:solidFill>
                  <a:schemeClr val="tx1"/>
                </a:solidFill>
                <a:latin typeface="Tahoma" panose="020B0604030504040204" pitchFamily="34" charset="0"/>
              </a:defRPr>
            </a:lvl2pPr>
            <a:lvl3pPr marL="1143000" indent="-228600">
              <a:spcBef>
                <a:spcPct val="20000"/>
              </a:spcBef>
              <a:buChar char="•"/>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har char="»"/>
              <a:defRPr kumimoji="1" sz="2000">
                <a:solidFill>
                  <a:schemeClr val="tx1"/>
                </a:solidFill>
                <a:latin typeface="Tahoma" panose="020B0604030504040204" pitchFamily="34" charset="0"/>
              </a:defRPr>
            </a:lvl5pPr>
            <a:lvl6pPr marL="25146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6pPr>
            <a:lvl7pPr marL="29718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7pPr>
            <a:lvl8pPr marL="34290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8pPr>
            <a:lvl9pPr marL="38862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en-US" sz="24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    </a:t>
            </a:r>
            <a:r>
              <a:rPr kumimoji="1" lang="en-US" altLang="en-US" sz="2400" b="0" i="0" u="sng"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-The copy edits: </a:t>
            </a:r>
            <a:r>
              <a:rPr kumimoji="1" lang="ar-JO" altLang="en-US" sz="2400" b="0" i="0" u="sng"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 تحرير النسخة:</a:t>
            </a:r>
            <a:br>
              <a:rPr kumimoji="1" lang="en-US" altLang="en-US" sz="2400" b="0" i="0" u="sng" strike="noStrike" kern="1200" cap="none" spc="0" normalizeH="0" baseline="0" noProof="0" dirty="0">
                <a:ln>
                  <a:noFill/>
                </a:ln>
                <a:solidFill>
                  <a:srgbClr val="3333FF"/>
                </a:solidFill>
                <a:effectLst/>
                <a:uLnTx/>
                <a:uFillTx/>
                <a:latin typeface="Times New Roman" panose="02020603050405020304" pitchFamily="18" charset="0"/>
                <a:ea typeface="+mn-ea"/>
                <a:cs typeface="Times New Roman" panose="02020603050405020304" pitchFamily="18" charset="0"/>
              </a:rPr>
            </a:br>
            <a:r>
              <a:rPr kumimoji="1" lang="en-US" altLang="en-US" sz="2400" b="0" i="0" u="none" strike="noStrike" kern="1200" cap="none" spc="0" normalizeH="0" baseline="0" noProof="0" dirty="0">
                <a:ln>
                  <a:noFill/>
                </a:ln>
                <a:solidFill>
                  <a:srgbClr val="3333FF"/>
                </a:solidFill>
                <a:effectLst/>
                <a:uLnTx/>
                <a:uFillTx/>
                <a:latin typeface="Times New Roman" panose="02020603050405020304" pitchFamily="18" charset="0"/>
                <a:ea typeface="+mn-ea"/>
                <a:cs typeface="Times New Roman" panose="02020603050405020304" pitchFamily="18" charset="0"/>
              </a:rPr>
              <a:t>  -Format edit</a:t>
            </a:r>
            <a:r>
              <a:rPr kumimoji="1"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all the parts conform with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acceptable </a:t>
            </a:r>
            <a:r>
              <a:rPr kumimoji="1" lang="en-US" altLang="en-US" sz="24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format,column</a:t>
            </a:r>
            <a:r>
              <a:rPr kumimoji="1"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width, indentations,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margins, fonts, page numbers, tabs, spelling,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complete sentences, clarity. (</a:t>
            </a:r>
            <a:r>
              <a:rPr kumimoji="1" lang="en-US" altLang="en-US" sz="2400" b="0" i="1"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spelling error will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en-US" sz="2400" b="0" i="1"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destroy the user confidence in your document</a:t>
            </a:r>
            <a:r>
              <a:rPr kumimoji="1"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ar-JO"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تحرير التنسيق، جميع الأجزاء تتوافق مع التنسيق المقبول، عرض الأعمدة، المسافات البادئة، الهوامش، الخطوط، أرقام الصفحات، علامات التبويب، التهجئة، الجمل الكاملة، الوضوح. (سيؤدي الخطأ الإملائي إلى تدمير ثقة المستخدم في مستندك).</a:t>
            </a:r>
            <a:r>
              <a:rPr kumimoji="1"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br>
              <a:rPr kumimoji="1"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br>
            <a:r>
              <a:rPr kumimoji="1"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br>
              <a:rPr kumimoji="1"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br>
            <a:r>
              <a:rPr kumimoji="1"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1" lang="en-US" altLang="en-US" sz="2400" b="0" i="0" u="none" strike="noStrike" kern="1200" cap="none" spc="0" normalizeH="0" baseline="0" noProof="0" dirty="0">
                <a:ln>
                  <a:noFill/>
                </a:ln>
                <a:solidFill>
                  <a:srgbClr val="3333FF"/>
                </a:solidFill>
                <a:effectLst/>
                <a:uLnTx/>
                <a:uFillTx/>
                <a:latin typeface="Times New Roman" panose="02020603050405020304" pitchFamily="18" charset="0"/>
                <a:ea typeface="+mn-ea"/>
                <a:cs typeface="Times New Roman" panose="02020603050405020304" pitchFamily="18" charset="0"/>
              </a:rPr>
              <a:t>-Mechanical style edit</a:t>
            </a:r>
            <a:r>
              <a:rPr kumimoji="1"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all abbreviations,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1" lang="en-US"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capitalization are consistence with a specified in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house style, word compounding </a:t>
            </a:r>
            <a:r>
              <a:rPr kumimoji="1" lang="en-US" altLang="en-US" sz="2000" b="0" i="1"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on-line versus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en-US" sz="2000" b="0" i="1"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online</a:t>
            </a:r>
            <a:r>
              <a:rPr kumimoji="1" lang="en-US"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acronyms and abbreviations, spelling </a:t>
            </a:r>
            <a:r>
              <a:rPr kumimoji="1" lang="en-US" altLang="en-US" sz="2000" b="0" i="1"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disc</a:t>
            </a:r>
            <a:r>
              <a:rPr kumimoji="1" lang="en-US"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versus </a:t>
            </a:r>
            <a:r>
              <a:rPr kumimoji="1" lang="en-US" altLang="en-US" sz="2000" b="0" i="1"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disk</a:t>
            </a:r>
            <a:r>
              <a:rPr kumimoji="1" lang="en-US" altLang="en-US" sz="20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.cuing</a:t>
            </a:r>
            <a:r>
              <a:rPr kumimoji="1" lang="en-US"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patterns, bold, color…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ar-JO"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تحرير النمط الميكانيكي، جميع الاختصارات، الحروف الكبيرة متوافقة مع نمط محدد في المنزل، تركيب الكلمات على الإنترنت مقابل الإنترنت، الاختصارات والمختصرات، أنماط الإملاء القرصية مقابل القرصية، الخط الغامق، الملون...</a:t>
            </a:r>
            <a:r>
              <a:rPr kumimoji="1" lang="en-US"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8DB1CBC7-5977-8413-4708-33BE8A2D0E8C}"/>
              </a:ext>
            </a:extLst>
          </p:cNvPr>
          <p:cNvSpPr>
            <a:spLocks noGrp="1" noChangeArrowheads="1"/>
          </p:cNvSpPr>
          <p:nvPr>
            <p:ph type="title"/>
          </p:nvPr>
        </p:nvSpPr>
        <p:spPr>
          <a:xfrm>
            <a:off x="1524000" y="152400"/>
            <a:ext cx="9144000" cy="6705600"/>
          </a:xfrm>
        </p:spPr>
        <p:txBody>
          <a:bodyPr/>
          <a:lstStyle/>
          <a:p>
            <a:r>
              <a:rPr lang="en-US" altLang="en-US" sz="3200" dirty="0">
                <a:solidFill>
                  <a:srgbClr val="FF3300"/>
                </a:solidFill>
                <a:latin typeface="Times New Roman" panose="02020603050405020304" pitchFamily="18" charset="0"/>
                <a:cs typeface="Times New Roman" panose="02020603050405020304" pitchFamily="18" charset="0"/>
              </a:rPr>
              <a:t>     </a:t>
            </a:r>
            <a:r>
              <a:rPr lang="en-US" altLang="en-US" sz="3200" u="sng" dirty="0">
                <a:solidFill>
                  <a:srgbClr val="FF3300"/>
                </a:solidFill>
                <a:latin typeface="Times New Roman" panose="02020603050405020304" pitchFamily="18" charset="0"/>
                <a:cs typeface="Times New Roman" panose="02020603050405020304" pitchFamily="18" charset="0"/>
              </a:rPr>
              <a:t>-proofreading</a:t>
            </a:r>
            <a:r>
              <a:rPr lang="en-US" altLang="en-US" sz="3200" dirty="0">
                <a:solidFill>
                  <a:srgbClr val="FF3300"/>
                </a:solidFill>
                <a:latin typeface="Times New Roman" panose="02020603050405020304" pitchFamily="18" charset="0"/>
                <a:cs typeface="Times New Roman" panose="02020603050405020304" pitchFamily="18" charset="0"/>
              </a:rPr>
              <a:t> </a:t>
            </a:r>
            <a:r>
              <a:rPr lang="en-US" altLang="en-US" sz="3200" dirty="0">
                <a:solidFill>
                  <a:schemeClr val="accent2"/>
                </a:solidFill>
                <a:latin typeface="Times New Roman" panose="02020603050405020304" pitchFamily="18" charset="0"/>
                <a:cs typeface="Times New Roman" panose="02020603050405020304" pitchFamily="18" charset="0"/>
              </a:rPr>
              <a:t> </a:t>
            </a:r>
            <a:r>
              <a:rPr lang="en-US" altLang="en-US" sz="3200" dirty="0">
                <a:latin typeface="Times New Roman" panose="02020603050405020304" pitchFamily="18" charset="0"/>
                <a:cs typeface="Times New Roman" panose="02020603050405020304" pitchFamily="18" charset="0"/>
              </a:rPr>
              <a:t>, last stage of edit,  making </a:t>
            </a:r>
            <a:br>
              <a:rPr lang="en-US" altLang="en-US" sz="3200" dirty="0">
                <a:latin typeface="Times New Roman" panose="02020603050405020304" pitchFamily="18" charset="0"/>
                <a:cs typeface="Times New Roman" panose="02020603050405020304" pitchFamily="18" charset="0"/>
              </a:rPr>
            </a:br>
            <a:r>
              <a:rPr lang="en-US" altLang="en-US" sz="3200" dirty="0">
                <a:latin typeface="Times New Roman" panose="02020603050405020304" pitchFamily="18" charset="0"/>
                <a:cs typeface="Times New Roman" panose="02020603050405020304" pitchFamily="18" charset="0"/>
              </a:rPr>
              <a:t>  sure all the parts match each other, TOC </a:t>
            </a:r>
            <a:br>
              <a:rPr lang="en-US" altLang="en-US" sz="3200" dirty="0">
                <a:latin typeface="Times New Roman" panose="02020603050405020304" pitchFamily="18" charset="0"/>
                <a:cs typeface="Times New Roman" panose="02020603050405020304" pitchFamily="18" charset="0"/>
              </a:rPr>
            </a:br>
            <a:r>
              <a:rPr lang="en-US" altLang="en-US" sz="3200" dirty="0">
                <a:latin typeface="Times New Roman" panose="02020603050405020304" pitchFamily="18" charset="0"/>
                <a:cs typeface="Times New Roman" panose="02020603050405020304" pitchFamily="18" charset="0"/>
              </a:rPr>
              <a:t>  matches the text page and page numbers, cross </a:t>
            </a:r>
            <a:br>
              <a:rPr lang="en-US" altLang="en-US" sz="3200" dirty="0">
                <a:latin typeface="Times New Roman" panose="02020603050405020304" pitchFamily="18" charset="0"/>
                <a:cs typeface="Times New Roman" panose="02020603050405020304" pitchFamily="18" charset="0"/>
              </a:rPr>
            </a:br>
            <a:r>
              <a:rPr lang="en-US" altLang="en-US" sz="3200" dirty="0">
                <a:latin typeface="Times New Roman" panose="02020603050405020304" pitchFamily="18" charset="0"/>
                <a:cs typeface="Times New Roman" panose="02020603050405020304" pitchFamily="18" charset="0"/>
              </a:rPr>
              <a:t>  reference, figures, screen shots, list of tables </a:t>
            </a:r>
            <a:br>
              <a:rPr lang="en-US" altLang="en-US" sz="3200" dirty="0">
                <a:latin typeface="Times New Roman" panose="02020603050405020304" pitchFamily="18" charset="0"/>
                <a:cs typeface="Times New Roman" panose="02020603050405020304" pitchFamily="18" charset="0"/>
              </a:rPr>
            </a:br>
            <a:r>
              <a:rPr lang="en-US" altLang="en-US" sz="3200" dirty="0">
                <a:latin typeface="Times New Roman" panose="02020603050405020304" pitchFamily="18" charset="0"/>
                <a:cs typeface="Times New Roman" panose="02020603050405020304" pitchFamily="18" charset="0"/>
              </a:rPr>
              <a:t>  and figures, matching table and screens in the </a:t>
            </a:r>
            <a:br>
              <a:rPr lang="en-US" altLang="en-US" sz="3200" dirty="0">
                <a:latin typeface="Times New Roman" panose="02020603050405020304" pitchFamily="18" charset="0"/>
                <a:cs typeface="Times New Roman" panose="02020603050405020304" pitchFamily="18" charset="0"/>
              </a:rPr>
            </a:br>
            <a:r>
              <a:rPr lang="en-US" altLang="en-US" sz="3200" dirty="0">
                <a:latin typeface="Times New Roman" panose="02020603050405020304" pitchFamily="18" charset="0"/>
                <a:cs typeface="Times New Roman" panose="02020603050405020304" pitchFamily="18" charset="0"/>
              </a:rPr>
              <a:t>  text. </a:t>
            </a:r>
            <a:br>
              <a:rPr lang="en-US" altLang="en-US" sz="3200" dirty="0">
                <a:solidFill>
                  <a:srgbClr val="FF9900"/>
                </a:solidFill>
                <a:latin typeface="Times New Roman" panose="02020603050405020304" pitchFamily="18" charset="0"/>
                <a:cs typeface="Times New Roman" panose="02020603050405020304" pitchFamily="18" charset="0"/>
              </a:rPr>
            </a:br>
            <a:r>
              <a:rPr lang="en-US" altLang="en-US" sz="3200" dirty="0">
                <a:solidFill>
                  <a:srgbClr val="D60093"/>
                </a:solidFill>
                <a:latin typeface="Times New Roman" panose="02020603050405020304" pitchFamily="18" charset="0"/>
                <a:cs typeface="Times New Roman" panose="02020603050405020304" pitchFamily="18" charset="0"/>
              </a:rPr>
              <a:t> </a:t>
            </a:r>
            <a:r>
              <a:rPr lang="ar-JO" altLang="en-US" sz="3200" dirty="0">
                <a:solidFill>
                  <a:srgbClr val="D60093"/>
                </a:solidFill>
                <a:latin typeface="Times New Roman" panose="02020603050405020304" pitchFamily="18" charset="0"/>
                <a:cs typeface="Times New Roman" panose="02020603050405020304" pitchFamily="18" charset="0"/>
              </a:rPr>
              <a:t>- المراجعة، المرحلة الأخيرة من التحرير، التأكد من تطابق جميع الأجزاء مع بعضها البعض، وتطابق جدول المحتويات مع نص الصفحة وأرقام الصفحات، والمراجع المتقاطعة، والأشكال، ولقطات الشاشة، وقائمة الجداول والأشكال، ومطابقة الجدول والشاشات في النص.</a:t>
            </a:r>
            <a:br>
              <a:rPr lang="en-US" altLang="en-US" sz="3200" dirty="0">
                <a:solidFill>
                  <a:schemeClr val="accent2"/>
                </a:solidFill>
                <a:latin typeface="Times New Roman" panose="02020603050405020304" pitchFamily="18" charset="0"/>
                <a:cs typeface="Times New Roman" panose="02020603050405020304" pitchFamily="18" charset="0"/>
              </a:rPr>
            </a:br>
            <a:r>
              <a:rPr lang="en-US" altLang="en-US" sz="3200" dirty="0">
                <a:solidFill>
                  <a:srgbClr val="FF3300"/>
                </a:solidFill>
                <a:latin typeface="Times New Roman" panose="02020603050405020304" pitchFamily="18" charset="0"/>
                <a:cs typeface="Times New Roman" panose="02020603050405020304" pitchFamily="18" charset="0"/>
              </a:rPr>
              <a:t> </a:t>
            </a:r>
            <a:endParaRPr lang="en-US" alt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68C30C48-BCA3-F105-7148-5C336582592F}"/>
              </a:ext>
            </a:extLst>
          </p:cNvPr>
          <p:cNvSpPr>
            <a:spLocks noGrp="1" noChangeArrowheads="1"/>
          </p:cNvSpPr>
          <p:nvPr>
            <p:ph type="title"/>
          </p:nvPr>
        </p:nvSpPr>
        <p:spPr>
          <a:xfrm>
            <a:off x="1524000" y="152400"/>
            <a:ext cx="9144000" cy="6705600"/>
          </a:xfrm>
        </p:spPr>
        <p:txBody>
          <a:bodyPr/>
          <a:lstStyle/>
          <a:p>
            <a:r>
              <a:rPr lang="en-US" altLang="en-US" sz="3200" b="1" dirty="0">
                <a:solidFill>
                  <a:schemeClr val="accent2"/>
                </a:solidFill>
                <a:latin typeface="Times New Roman" panose="02020603050405020304" pitchFamily="18" charset="0"/>
                <a:cs typeface="Times New Roman" panose="02020603050405020304" pitchFamily="18" charset="0"/>
              </a:rPr>
              <a:t>   3- Plan your Editing Tasks: </a:t>
            </a:r>
            <a:r>
              <a:rPr lang="ar-JO" altLang="en-US" sz="3200" b="1" dirty="0">
                <a:solidFill>
                  <a:schemeClr val="accent2"/>
                </a:solidFill>
                <a:latin typeface="Times New Roman" panose="02020603050405020304" pitchFamily="18" charset="0"/>
                <a:cs typeface="Times New Roman" panose="02020603050405020304" pitchFamily="18" charset="0"/>
              </a:rPr>
              <a:t>3- خطط لمهام التحرير:</a:t>
            </a:r>
            <a:br>
              <a:rPr lang="en-US" altLang="en-US" sz="3200" dirty="0">
                <a:latin typeface="Times New Roman" panose="02020603050405020304" pitchFamily="18" charset="0"/>
                <a:cs typeface="Times New Roman" panose="02020603050405020304" pitchFamily="18" charset="0"/>
              </a:rPr>
            </a:br>
            <a:r>
              <a:rPr lang="en-US" altLang="en-US" sz="32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 </a:t>
            </a:r>
            <a:r>
              <a:rPr lang="en-US" altLang="en-US" sz="2400" dirty="0">
                <a:solidFill>
                  <a:srgbClr val="9900CC"/>
                </a:solidFill>
                <a:latin typeface="Times New Roman" panose="02020603050405020304" pitchFamily="18" charset="0"/>
                <a:cs typeface="Times New Roman" panose="02020603050405020304" pitchFamily="18" charset="0"/>
              </a:rPr>
              <a:t>for managerial editing</a:t>
            </a:r>
            <a:r>
              <a:rPr lang="en-US" altLang="en-US" sz="2400" dirty="0">
                <a:latin typeface="Times New Roman" panose="02020603050405020304" pitchFamily="18" charset="0"/>
                <a:cs typeface="Times New Roman" panose="02020603050405020304" pitchFamily="18" charset="0"/>
              </a:rPr>
              <a:t> you should attend meetings, </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     edit documents such as the documentation plan, </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     review forms…</a:t>
            </a:r>
            <a:br>
              <a:rPr lang="en-US" altLang="en-US" sz="2400" dirty="0">
                <a:latin typeface="Times New Roman" panose="02020603050405020304" pitchFamily="18" charset="0"/>
                <a:cs typeface="Times New Roman" panose="02020603050405020304" pitchFamily="18" charset="0"/>
              </a:rPr>
            </a:br>
            <a:r>
              <a:rPr lang="ar-JO" altLang="en-US" sz="2400" dirty="0">
                <a:latin typeface="Times New Roman" panose="02020603050405020304" pitchFamily="18" charset="0"/>
                <a:cs typeface="Times New Roman" panose="02020603050405020304" pitchFamily="18" charset="0"/>
              </a:rPr>
              <a:t>- بالنسبة للتحرير الإداري، يجب عليك حضور الاجتماعات، وتحرير المستندات مثل خطة التوثيق، ومراجعة النماذج...</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 </a:t>
            </a:r>
            <a:r>
              <a:rPr lang="en-US" altLang="en-US" sz="2400" dirty="0">
                <a:solidFill>
                  <a:srgbClr val="9900CC"/>
                </a:solidFill>
                <a:latin typeface="Times New Roman" panose="02020603050405020304" pitchFamily="18" charset="0"/>
                <a:cs typeface="Times New Roman" panose="02020603050405020304" pitchFamily="18" charset="0"/>
              </a:rPr>
              <a:t>- for substantive editing</a:t>
            </a:r>
            <a:r>
              <a:rPr lang="en-US" altLang="en-US" sz="2400" dirty="0">
                <a:latin typeface="Times New Roman" panose="02020603050405020304" pitchFamily="18" charset="0"/>
                <a:cs typeface="Times New Roman" panose="02020603050405020304" pitchFamily="18" charset="0"/>
              </a:rPr>
              <a:t>, you should check document </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    as they are being developed and advises the writers </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    on how to organize the contents of the document. </a:t>
            </a:r>
            <a:br>
              <a:rPr lang="en-US" altLang="en-US" sz="2400" dirty="0">
                <a:latin typeface="Times New Roman" panose="02020603050405020304" pitchFamily="18" charset="0"/>
                <a:cs typeface="Times New Roman" panose="02020603050405020304" pitchFamily="18" charset="0"/>
              </a:rPr>
            </a:br>
            <a:r>
              <a:rPr lang="ar-JO" altLang="en-US" sz="2400" dirty="0">
                <a:latin typeface="Times New Roman" panose="02020603050405020304" pitchFamily="18" charset="0"/>
                <a:cs typeface="Times New Roman" panose="02020603050405020304" pitchFamily="18" charset="0"/>
              </a:rPr>
              <a:t>- بالنسبة للتحرير الموضوعي، يجب عليك التحقق من المستندات أثناء تطويرها وتقديم المشورة للكتاب حول كيفية تنظيم محتويات المستند.</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 </a:t>
            </a:r>
            <a:r>
              <a:rPr lang="en-US" altLang="en-US" sz="2400" dirty="0">
                <a:solidFill>
                  <a:srgbClr val="9900CC"/>
                </a:solidFill>
                <a:latin typeface="Times New Roman" panose="02020603050405020304" pitchFamily="18" charset="0"/>
                <a:cs typeface="Times New Roman" panose="02020603050405020304" pitchFamily="18" charset="0"/>
              </a:rPr>
              <a:t>- for copyediting</a:t>
            </a:r>
            <a:r>
              <a:rPr lang="en-US" altLang="en-US" sz="2400" dirty="0">
                <a:latin typeface="Times New Roman" panose="02020603050405020304" pitchFamily="18" charset="0"/>
                <a:cs typeface="Times New Roman" panose="02020603050405020304" pitchFamily="18" charset="0"/>
              </a:rPr>
              <a:t> is done after the document complete.</a:t>
            </a:r>
            <a:br>
              <a:rPr lang="en-US" altLang="en-US" sz="2400" dirty="0">
                <a:latin typeface="Times New Roman" panose="02020603050405020304" pitchFamily="18" charset="0"/>
                <a:cs typeface="Times New Roman" panose="02020603050405020304" pitchFamily="18" charset="0"/>
              </a:rPr>
            </a:br>
            <a:r>
              <a:rPr lang="ar-JO" altLang="en-US" sz="2400" dirty="0">
                <a:latin typeface="Times New Roman" panose="02020603050405020304" pitchFamily="18" charset="0"/>
                <a:cs typeface="Times New Roman" panose="02020603050405020304" pitchFamily="18" charset="0"/>
              </a:rPr>
              <a:t>- بالنسبة للتحرير النصي، يتم ذلك بعد اكتمال المستند.</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 </a:t>
            </a:r>
            <a:r>
              <a:rPr lang="en-US" altLang="en-US" sz="2400" dirty="0">
                <a:solidFill>
                  <a:srgbClr val="9900CC"/>
                </a:solidFill>
                <a:latin typeface="Times New Roman" panose="02020603050405020304" pitchFamily="18" charset="0"/>
                <a:cs typeface="Times New Roman" panose="02020603050405020304" pitchFamily="18" charset="0"/>
              </a:rPr>
              <a:t>- for proofreading</a:t>
            </a:r>
            <a:r>
              <a:rPr lang="en-US" altLang="en-US" sz="2400" dirty="0">
                <a:latin typeface="Times New Roman" panose="02020603050405020304" pitchFamily="18" charset="0"/>
                <a:cs typeface="Times New Roman" panose="02020603050405020304" pitchFamily="18" charset="0"/>
              </a:rPr>
              <a:t> is to double check things.</a:t>
            </a:r>
            <a:r>
              <a:rPr lang="en-US" altLang="en-US" sz="3200" dirty="0">
                <a:latin typeface="Times New Roman" panose="02020603050405020304" pitchFamily="18" charset="0"/>
                <a:cs typeface="Times New Roman" panose="02020603050405020304" pitchFamily="18" charset="0"/>
              </a:rPr>
              <a:t> </a:t>
            </a:r>
            <a:br>
              <a:rPr lang="en-US" altLang="en-US" sz="3200" dirty="0">
                <a:latin typeface="Times New Roman" panose="02020603050405020304" pitchFamily="18" charset="0"/>
                <a:cs typeface="Times New Roman" panose="02020603050405020304" pitchFamily="18" charset="0"/>
              </a:rPr>
            </a:br>
            <a:r>
              <a:rPr lang="ar-JO" altLang="en-US" sz="3200" dirty="0">
                <a:latin typeface="Times New Roman" panose="02020603050405020304" pitchFamily="18" charset="0"/>
                <a:cs typeface="Times New Roman" panose="02020603050405020304" pitchFamily="18" charset="0"/>
              </a:rPr>
              <a:t>- بالنسبة للمراجعة، يجب عليك التحقق من الأشياء مرتين.</a:t>
            </a:r>
            <a:endParaRPr lang="en-US" alt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638A57BA-F6DE-6524-CD98-CCC4925538A4}"/>
              </a:ext>
            </a:extLst>
          </p:cNvPr>
          <p:cNvSpPr>
            <a:spLocks noGrp="1" noChangeArrowheads="1"/>
          </p:cNvSpPr>
          <p:nvPr>
            <p:ph type="title"/>
          </p:nvPr>
        </p:nvSpPr>
        <p:spPr>
          <a:xfrm>
            <a:off x="1524000" y="597875"/>
            <a:ext cx="9144000" cy="5669666"/>
          </a:xfrm>
        </p:spPr>
        <p:txBody>
          <a:bodyPr/>
          <a:lstStyle/>
          <a:p>
            <a:br>
              <a:rPr lang="en-US" altLang="en-US" sz="2800" u="sng">
                <a:solidFill>
                  <a:schemeClr val="accent1"/>
                </a:solidFill>
                <a:latin typeface="Times New Roman" panose="02020603050405020304" pitchFamily="18" charset="0"/>
                <a:cs typeface="Times New Roman" panose="02020603050405020304" pitchFamily="18" charset="0"/>
              </a:rPr>
            </a:br>
            <a:r>
              <a:rPr lang="en-US" altLang="en-US" sz="2800">
                <a:solidFill>
                  <a:schemeClr val="accent1"/>
                </a:solidFill>
                <a:latin typeface="Times New Roman" panose="02020603050405020304" pitchFamily="18" charset="0"/>
                <a:cs typeface="Times New Roman" panose="02020603050405020304" pitchFamily="18" charset="0"/>
              </a:rPr>
              <a:t>    </a:t>
            </a:r>
            <a:r>
              <a:rPr lang="en-US" altLang="en-US" sz="2800" u="sng">
                <a:solidFill>
                  <a:schemeClr val="accent1"/>
                </a:solidFill>
                <a:latin typeface="Times New Roman" panose="02020603050405020304" pitchFamily="18" charset="0"/>
                <a:cs typeface="Times New Roman" panose="02020603050405020304" pitchFamily="18" charset="0"/>
              </a:rPr>
              <a:t>Don’t confuse Editing with other tasks:</a:t>
            </a:r>
            <a:br>
              <a:rPr lang="en-US" altLang="en-US" sz="2800" u="sng">
                <a:solidFill>
                  <a:schemeClr val="accent1"/>
                </a:solidFill>
                <a:latin typeface="Times New Roman" panose="02020603050405020304" pitchFamily="18" charset="0"/>
                <a:cs typeface="Times New Roman" panose="02020603050405020304" pitchFamily="18" charset="0"/>
              </a:rPr>
            </a:br>
            <a:r>
              <a:rPr lang="ar-JO" altLang="en-US" sz="2800" u="sng">
                <a:solidFill>
                  <a:schemeClr val="accent1"/>
                </a:solidFill>
                <a:latin typeface="Times New Roman" panose="02020603050405020304" pitchFamily="18" charset="0"/>
                <a:cs typeface="Times New Roman" panose="02020603050405020304" pitchFamily="18" charset="0"/>
              </a:rPr>
              <a:t>لا تخلط بين التحرير والمهام الأخرى:</a:t>
            </a:r>
            <a:br>
              <a:rPr lang="en-US" altLang="en-US" sz="2800" u="sng">
                <a:solidFill>
                  <a:schemeClr val="accent1"/>
                </a:solidFill>
                <a:latin typeface="Times New Roman" panose="02020603050405020304" pitchFamily="18" charset="0"/>
                <a:cs typeface="Times New Roman" panose="02020603050405020304" pitchFamily="18" charset="0"/>
              </a:rPr>
            </a:br>
            <a:r>
              <a:rPr lang="en-US" altLang="en-US" sz="2800">
                <a:solidFill>
                  <a:schemeClr val="accent1"/>
                </a:solidFill>
                <a:latin typeface="Times New Roman" panose="02020603050405020304" pitchFamily="18"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 do not supply missing material, procedures, </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      definitions, explanations.</a:t>
            </a:r>
            <a:br>
              <a:rPr lang="en-US" altLang="en-US" sz="2800">
                <a:latin typeface="Times New Roman" panose="02020603050405020304" pitchFamily="18" charset="0"/>
                <a:cs typeface="Times New Roman" panose="02020603050405020304" pitchFamily="18" charset="0"/>
              </a:rPr>
            </a:br>
            <a:r>
              <a:rPr lang="ar-JO" altLang="en-US" sz="2800">
                <a:latin typeface="Times New Roman" panose="02020603050405020304" pitchFamily="18" charset="0"/>
                <a:cs typeface="Times New Roman" panose="02020603050405020304" pitchFamily="18" charset="0"/>
              </a:rPr>
              <a:t>- لا تقدم المواد المفقودة أو الإجراءات أو التعريفات أو التوضيحات.</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  -</a:t>
            </a:r>
            <a:r>
              <a:rPr lang="en-US" altLang="en-US" sz="2800">
                <a:solidFill>
                  <a:srgbClr val="FF3300"/>
                </a:solidFill>
                <a:latin typeface="Times New Roman" panose="02020603050405020304" pitchFamily="18"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do not supply missing</a:t>
            </a:r>
            <a:r>
              <a:rPr lang="en-US" altLang="en-US" sz="2800">
                <a:solidFill>
                  <a:srgbClr val="FF3300"/>
                </a:solidFill>
                <a:latin typeface="Times New Roman" panose="02020603050405020304" pitchFamily="18"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screen captures.</a:t>
            </a:r>
            <a:br>
              <a:rPr lang="en-US" altLang="en-US" sz="2800">
                <a:latin typeface="Times New Roman" panose="02020603050405020304" pitchFamily="18" charset="0"/>
                <a:cs typeface="Times New Roman" panose="02020603050405020304" pitchFamily="18" charset="0"/>
              </a:rPr>
            </a:br>
            <a:r>
              <a:rPr lang="ar-JO" altLang="en-US" sz="2800">
                <a:latin typeface="Times New Roman" panose="02020603050405020304" pitchFamily="18" charset="0"/>
                <a:cs typeface="Times New Roman" panose="02020603050405020304" pitchFamily="18" charset="0"/>
              </a:rPr>
              <a:t>- لا تقدم لقطات شاشة مفقودة.</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  - do not write more than short passages.</a:t>
            </a:r>
            <a:br>
              <a:rPr lang="en-US" altLang="en-US" sz="2800">
                <a:latin typeface="Times New Roman" panose="02020603050405020304" pitchFamily="18" charset="0"/>
                <a:cs typeface="Times New Roman" panose="02020603050405020304" pitchFamily="18" charset="0"/>
              </a:rPr>
            </a:br>
            <a:r>
              <a:rPr lang="ar-JO" altLang="en-US" sz="2800">
                <a:latin typeface="Times New Roman" panose="02020603050405020304" pitchFamily="18" charset="0"/>
                <a:cs typeface="Times New Roman" panose="02020603050405020304" pitchFamily="18" charset="0"/>
              </a:rPr>
              <a:t>- لا تكتب أكثر من فقرات قصيرة.</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  - do not edit a manuscript more than once.</a:t>
            </a:r>
            <a:br>
              <a:rPr lang="en-US" altLang="en-US" sz="2800">
                <a:latin typeface="Times New Roman" panose="02020603050405020304" pitchFamily="18" charset="0"/>
                <a:cs typeface="Times New Roman" panose="02020603050405020304" pitchFamily="18" charset="0"/>
              </a:rPr>
            </a:br>
            <a:r>
              <a:rPr lang="ar-JO" altLang="en-US" sz="2800">
                <a:latin typeface="Times New Roman" panose="02020603050405020304" pitchFamily="18" charset="0"/>
                <a:cs typeface="Times New Roman" panose="02020603050405020304" pitchFamily="18" charset="0"/>
              </a:rPr>
              <a:t>- لا تحرر المخطوطة أكثر من مرة.</a:t>
            </a:r>
            <a:endParaRPr lang="en-US" altLang="en-US"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1026">
            <a:extLst>
              <a:ext uri="{FF2B5EF4-FFF2-40B4-BE49-F238E27FC236}">
                <a16:creationId xmlns:a16="http://schemas.microsoft.com/office/drawing/2014/main" id="{BAE949BA-C619-76E9-7ACC-B2BA527E42B2}"/>
              </a:ext>
            </a:extLst>
          </p:cNvPr>
          <p:cNvSpPr>
            <a:spLocks noGrp="1" noChangeArrowheads="1"/>
          </p:cNvSpPr>
          <p:nvPr>
            <p:ph type="title"/>
          </p:nvPr>
        </p:nvSpPr>
        <p:spPr>
          <a:xfrm>
            <a:off x="1524000" y="152400"/>
            <a:ext cx="9144000" cy="6477000"/>
          </a:xfrm>
        </p:spPr>
        <p:txBody>
          <a:bodyPr/>
          <a:lstStyle/>
          <a:p>
            <a:r>
              <a:rPr lang="en-US" altLang="en-US" sz="3200" b="1" dirty="0">
                <a:solidFill>
                  <a:schemeClr val="accent2"/>
                </a:solidFill>
                <a:latin typeface="Times New Roman" panose="02020603050405020304" pitchFamily="18" charset="0"/>
                <a:cs typeface="Times New Roman" panose="02020603050405020304" pitchFamily="18" charset="0"/>
              </a:rPr>
              <a:t>    4-Develop and use editing forms:</a:t>
            </a:r>
            <a:r>
              <a:rPr lang="en-US" altLang="en-US" sz="3600" b="1" dirty="0">
                <a:latin typeface="Times New Roman" panose="02020603050405020304" pitchFamily="18" charset="0"/>
                <a:cs typeface="Times New Roman" panose="02020603050405020304" pitchFamily="18" charset="0"/>
              </a:rPr>
              <a:t>  </a:t>
            </a:r>
            <a:br>
              <a:rPr lang="en-US" altLang="en-US" sz="3600" b="1" dirty="0">
                <a:latin typeface="Times New Roman" panose="02020603050405020304" pitchFamily="18" charset="0"/>
                <a:cs typeface="Times New Roman" panose="02020603050405020304" pitchFamily="18" charset="0"/>
              </a:rPr>
            </a:br>
            <a:r>
              <a:rPr lang="ar-JO" altLang="en-US" sz="3600" b="1" dirty="0">
                <a:latin typeface="Times New Roman" panose="02020603050405020304" pitchFamily="18" charset="0"/>
                <a:cs typeface="Times New Roman" panose="02020603050405020304" pitchFamily="18" charset="0"/>
              </a:rPr>
              <a:t>4- تطوير واستخدام نماذج التحرير:</a:t>
            </a:r>
            <a:r>
              <a:rPr lang="en-US" altLang="en-US" sz="3600" b="1" dirty="0">
                <a:latin typeface="Times New Roman" panose="02020603050405020304" pitchFamily="18" charset="0"/>
                <a:cs typeface="Times New Roman" panose="02020603050405020304" pitchFamily="18" charset="0"/>
              </a:rPr>
              <a:t> </a:t>
            </a:r>
            <a:br>
              <a:rPr lang="en-US" altLang="en-US" sz="3600" b="1" dirty="0">
                <a:latin typeface="Times New Roman" panose="02020603050405020304" pitchFamily="18" charset="0"/>
                <a:cs typeface="Times New Roman" panose="02020603050405020304" pitchFamily="18" charset="0"/>
              </a:rPr>
            </a:br>
            <a:r>
              <a:rPr lang="en-US" altLang="en-US" sz="3600" b="1"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Because editing requires you to establish </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    relationships with other persons on the </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   documentation team, you will find that creating </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   editing </a:t>
            </a:r>
            <a:r>
              <a:rPr lang="en-US" altLang="en-US" sz="2400" dirty="0">
                <a:solidFill>
                  <a:schemeClr val="accent1"/>
                </a:solidFill>
                <a:latin typeface="Times New Roman" panose="02020603050405020304" pitchFamily="18" charset="0"/>
                <a:cs typeface="Times New Roman" panose="02020603050405020304" pitchFamily="18" charset="0"/>
              </a:rPr>
              <a:t>forms</a:t>
            </a:r>
            <a:r>
              <a:rPr lang="en-US" altLang="en-US" sz="2400" dirty="0">
                <a:latin typeface="Times New Roman" panose="02020603050405020304" pitchFamily="18" charset="0"/>
                <a:cs typeface="Times New Roman" panose="02020603050405020304" pitchFamily="18" charset="0"/>
              </a:rPr>
              <a:t>, or using existing forms can regularize </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   your procedures and communicate with others more </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   clearly, the following are some of the forms you can </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    use:  </a:t>
            </a:r>
            <a:br>
              <a:rPr lang="en-US" altLang="en-US" sz="2400" dirty="0">
                <a:latin typeface="Times New Roman" panose="02020603050405020304" pitchFamily="18" charset="0"/>
                <a:cs typeface="Times New Roman" panose="02020603050405020304" pitchFamily="18" charset="0"/>
              </a:rPr>
            </a:br>
            <a:r>
              <a:rPr lang="ar-JO" altLang="en-US" sz="2400" dirty="0">
                <a:latin typeface="Times New Roman" panose="02020603050405020304" pitchFamily="18" charset="0"/>
                <a:cs typeface="Times New Roman" panose="02020603050405020304" pitchFamily="18" charset="0"/>
              </a:rPr>
              <a:t>نظرًا لأن التحرير يتطلب منك إنشاء علاقات مع أشخاص آخرين في فريق التوثيق، فستجد أن إنشاء نماذج التحرير، أو استخدام نماذج موجودة، يمكن أن ينظم إجراءاتك ويتواصل مع الآخرين بشكل أكثر وضوحًا، وفيما يلي بعض النماذج التي يمكنك استخدامها:</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  </a:t>
            </a:r>
            <a:r>
              <a:rPr lang="en-US" altLang="en-US" sz="2400" dirty="0">
                <a:solidFill>
                  <a:schemeClr val="accent1"/>
                </a:solidFill>
                <a:latin typeface="Times New Roman" panose="02020603050405020304" pitchFamily="18" charset="0"/>
                <a:cs typeface="Times New Roman" panose="02020603050405020304" pitchFamily="18" charset="0"/>
              </a:rPr>
              <a:t>- editing style sheet. </a:t>
            </a:r>
            <a:r>
              <a:rPr lang="ar-JO" altLang="en-US" sz="2400" dirty="0">
                <a:solidFill>
                  <a:schemeClr val="accent1"/>
                </a:solidFill>
                <a:latin typeface="Times New Roman" panose="02020603050405020304" pitchFamily="18" charset="0"/>
                <a:cs typeface="Times New Roman" panose="02020603050405020304" pitchFamily="18" charset="0"/>
              </a:rPr>
              <a:t>- تحرير ورقة الأنماط.</a:t>
            </a:r>
            <a:br>
              <a:rPr lang="en-US" altLang="en-US" sz="2400" dirty="0">
                <a:solidFill>
                  <a:schemeClr val="accent1"/>
                </a:solidFill>
                <a:latin typeface="Times New Roman" panose="02020603050405020304" pitchFamily="18" charset="0"/>
                <a:cs typeface="Times New Roman" panose="02020603050405020304" pitchFamily="18" charset="0"/>
              </a:rPr>
            </a:br>
            <a:r>
              <a:rPr lang="en-US" altLang="en-US" sz="2400" dirty="0">
                <a:solidFill>
                  <a:schemeClr val="accent1"/>
                </a:solidFill>
                <a:latin typeface="Times New Roman" panose="02020603050405020304" pitchFamily="18" charset="0"/>
                <a:cs typeface="Times New Roman" panose="02020603050405020304" pitchFamily="18" charset="0"/>
              </a:rPr>
              <a:t>  - policy edit. </a:t>
            </a:r>
            <a:r>
              <a:rPr lang="ar-JO" altLang="en-US" sz="2400" dirty="0">
                <a:solidFill>
                  <a:schemeClr val="accent1"/>
                </a:solidFill>
                <a:latin typeface="Times New Roman" panose="02020603050405020304" pitchFamily="18" charset="0"/>
                <a:cs typeface="Times New Roman" panose="02020603050405020304" pitchFamily="18" charset="0"/>
              </a:rPr>
              <a:t>- تحرير السياسة.</a:t>
            </a:r>
            <a:br>
              <a:rPr lang="en-US" altLang="en-US" sz="2400" dirty="0">
                <a:solidFill>
                  <a:schemeClr val="accent1"/>
                </a:solidFill>
                <a:latin typeface="Times New Roman" panose="02020603050405020304" pitchFamily="18" charset="0"/>
                <a:cs typeface="Times New Roman" panose="02020603050405020304" pitchFamily="18" charset="0"/>
              </a:rPr>
            </a:br>
            <a:r>
              <a:rPr lang="en-US" altLang="en-US" sz="2400" dirty="0">
                <a:solidFill>
                  <a:schemeClr val="accent1"/>
                </a:solidFill>
                <a:latin typeface="Times New Roman" panose="02020603050405020304" pitchFamily="18" charset="0"/>
                <a:cs typeface="Times New Roman" panose="02020603050405020304" pitchFamily="18" charset="0"/>
              </a:rPr>
              <a:t>  - editing checklist forms.</a:t>
            </a:r>
            <a:r>
              <a:rPr lang="en-US" altLang="en-US" sz="3200" dirty="0">
                <a:solidFill>
                  <a:schemeClr val="accent1"/>
                </a:solidFill>
                <a:latin typeface="Times New Roman" panose="02020603050405020304" pitchFamily="18" charset="0"/>
                <a:cs typeface="Times New Roman" panose="02020603050405020304" pitchFamily="18" charset="0"/>
              </a:rPr>
              <a:t> </a:t>
            </a:r>
            <a:r>
              <a:rPr lang="ar-JO" altLang="en-US" sz="3200" dirty="0">
                <a:solidFill>
                  <a:schemeClr val="accent1"/>
                </a:solidFill>
                <a:latin typeface="Times New Roman" panose="02020603050405020304" pitchFamily="18" charset="0"/>
                <a:cs typeface="Times New Roman" panose="02020603050405020304" pitchFamily="18" charset="0"/>
              </a:rPr>
              <a:t>- تحرير نماذج قائمة المراجعة.</a:t>
            </a:r>
            <a:endParaRPr lang="en-US" altLang="en-US" sz="36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F9ADC5BE-8DA1-B29D-930A-90BA647389EE}"/>
              </a:ext>
            </a:extLst>
          </p:cNvPr>
          <p:cNvSpPr>
            <a:spLocks noGrp="1" noChangeArrowheads="1"/>
          </p:cNvSpPr>
          <p:nvPr>
            <p:ph type="title"/>
          </p:nvPr>
        </p:nvSpPr>
        <p:spPr>
          <a:xfrm>
            <a:off x="1524000" y="152400"/>
            <a:ext cx="9144000" cy="6705600"/>
          </a:xfrm>
        </p:spPr>
        <p:txBody>
          <a:bodyPr/>
          <a:lstStyle/>
          <a:p>
            <a:r>
              <a:rPr lang="en-US" altLang="en-US" sz="2400" b="1">
                <a:solidFill>
                  <a:schemeClr val="accent2"/>
                </a:solidFill>
                <a:latin typeface="Times New Roman" panose="02020603050405020304" pitchFamily="18" charset="0"/>
                <a:cs typeface="Times New Roman" panose="02020603050405020304" pitchFamily="18" charset="0"/>
              </a:rPr>
              <a:t>    5-Conduct Editing Sessions: </a:t>
            </a:r>
            <a:r>
              <a:rPr lang="ar-JO" altLang="en-US" sz="2400" b="1">
                <a:solidFill>
                  <a:schemeClr val="accent2"/>
                </a:solidFill>
                <a:latin typeface="Times New Roman" panose="02020603050405020304" pitchFamily="18" charset="0"/>
                <a:cs typeface="Times New Roman" panose="02020603050405020304" pitchFamily="18" charset="0"/>
              </a:rPr>
              <a:t>5- إجراء جلسات التحرير:</a:t>
            </a:r>
            <a:br>
              <a:rPr lang="en-US" altLang="en-US" sz="2400" b="1">
                <a:solidFill>
                  <a:schemeClr val="accent2"/>
                </a:solidFill>
                <a:latin typeface="Times New Roman" panose="02020603050405020304" pitchFamily="18" charset="0"/>
                <a:cs typeface="Times New Roman" panose="02020603050405020304" pitchFamily="18" charset="0"/>
              </a:rPr>
            </a:br>
            <a:r>
              <a:rPr lang="en-US" altLang="en-US" sz="2400" b="1">
                <a:solidFill>
                  <a:schemeClr val="accent2"/>
                </a:solidFill>
                <a:latin typeface="Times New Roman" panose="02020603050405020304" pitchFamily="18" charset="0"/>
                <a:cs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rPr>
              <a:t>editing requires concentration, no distraction,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away from visitors or phone calls…etc</a:t>
            </a:r>
            <a:br>
              <a:rPr lang="en-US" altLang="en-US" sz="2400">
                <a:latin typeface="Times New Roman" panose="02020603050405020304" pitchFamily="18" charset="0"/>
                <a:cs typeface="Times New Roman" panose="02020603050405020304" pitchFamily="18" charset="0"/>
              </a:rPr>
            </a:br>
            <a:r>
              <a:rPr lang="ar-JO" altLang="en-US" sz="2400">
                <a:latin typeface="Times New Roman" panose="02020603050405020304" pitchFamily="18" charset="0"/>
                <a:cs typeface="Times New Roman" panose="02020603050405020304" pitchFamily="18" charset="0"/>
              </a:rPr>
              <a:t>يتطلب التحرير التركيز وعدم التشتيت والابتعاد عن الزوار أو المكالمات الهاتفية... إلخ.</a:t>
            </a:r>
            <a:br>
              <a:rPr lang="en-US" altLang="en-US" sz="2400" u="sng">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a:t>
            </a:r>
            <a:r>
              <a:rPr lang="en-US" altLang="en-US" sz="2400" u="sng">
                <a:solidFill>
                  <a:schemeClr val="accent2"/>
                </a:solidFill>
                <a:latin typeface="Times New Roman" panose="02020603050405020304" pitchFamily="18" charset="0"/>
                <a:cs typeface="Times New Roman" panose="02020603050405020304" pitchFamily="18" charset="0"/>
              </a:rPr>
              <a:t>Don’t edit your own on your own</a:t>
            </a:r>
            <a:r>
              <a:rPr lang="en-US" altLang="en-US" sz="2400" b="1">
                <a:latin typeface="Times New Roman" panose="02020603050405020304" pitchFamily="18" charset="0"/>
                <a:cs typeface="Times New Roman" panose="02020603050405020304" pitchFamily="18" charset="0"/>
              </a:rPr>
              <a:t>:</a:t>
            </a:r>
            <a:r>
              <a:rPr lang="en-US" altLang="en-US" sz="2800" b="1">
                <a:latin typeface="Times New Roman" panose="02020603050405020304" pitchFamily="18" charset="0"/>
                <a:cs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rPr>
              <a:t>an editor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who edit his own work has a client who does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not believe editing will do any good. </a:t>
            </a:r>
            <a:br>
              <a:rPr lang="en-US" altLang="en-US" sz="2400">
                <a:latin typeface="Times New Roman" panose="02020603050405020304" pitchFamily="18" charset="0"/>
                <a:cs typeface="Times New Roman" panose="02020603050405020304" pitchFamily="18" charset="0"/>
              </a:rPr>
            </a:br>
            <a:r>
              <a:rPr lang="ar-JO" altLang="en-US" sz="2400">
                <a:latin typeface="Times New Roman" panose="02020603050405020304" pitchFamily="18" charset="0"/>
                <a:cs typeface="Times New Roman" panose="02020603050405020304" pitchFamily="18" charset="0"/>
              </a:rPr>
              <a:t>لا تحرر عملك بنفسك: فالمحرر الذي يحرر عمله بنفسه لديه عميل لا يعتقد أن التحرير سيفيده بأي شكل من الأشكال.</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Editor should not be the same as the writer, but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if you have to,  then follow this:</a:t>
            </a:r>
            <a:br>
              <a:rPr lang="en-US" altLang="en-US" sz="2400">
                <a:latin typeface="Times New Roman" panose="02020603050405020304" pitchFamily="18" charset="0"/>
                <a:cs typeface="Times New Roman" panose="02020603050405020304" pitchFamily="18" charset="0"/>
              </a:rPr>
            </a:br>
            <a:r>
              <a:rPr lang="ar-JO" altLang="en-US" sz="2400">
                <a:latin typeface="Times New Roman" panose="02020603050405020304" pitchFamily="18" charset="0"/>
                <a:cs typeface="Times New Roman" panose="02020603050405020304" pitchFamily="18" charset="0"/>
              </a:rPr>
              <a:t>لا ينبغي أن يكون المحرر مثل الكاتب، ولكن إذا كان عليك ذلك، فاتبع ما يلي:</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 </a:t>
            </a:r>
            <a:r>
              <a:rPr lang="en-US" altLang="en-US" sz="2400">
                <a:solidFill>
                  <a:schemeClr val="accent1"/>
                </a:solidFill>
                <a:latin typeface="Times New Roman" panose="02020603050405020304" pitchFamily="18" charset="0"/>
                <a:cs typeface="Times New Roman" panose="02020603050405020304" pitchFamily="18" charset="0"/>
              </a:rPr>
              <a:t>edit with a partner</a:t>
            </a:r>
            <a:r>
              <a:rPr lang="en-US" altLang="en-US" sz="2400">
                <a:latin typeface="Times New Roman" panose="02020603050405020304" pitchFamily="18" charset="0"/>
                <a:cs typeface="Times New Roman" panose="02020603050405020304" pitchFamily="18" charset="0"/>
              </a:rPr>
              <a:t>, ask another team member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to help you with proofreading.</a:t>
            </a:r>
            <a:br>
              <a:rPr lang="en-US" altLang="en-US" sz="2400">
                <a:latin typeface="Times New Roman" panose="02020603050405020304" pitchFamily="18" charset="0"/>
                <a:cs typeface="Times New Roman" panose="02020603050405020304" pitchFamily="18" charset="0"/>
              </a:rPr>
            </a:br>
            <a:r>
              <a:rPr lang="ar-JO" altLang="en-US" sz="2400">
                <a:latin typeface="Times New Roman" panose="02020603050405020304" pitchFamily="18" charset="0"/>
                <a:cs typeface="Times New Roman" panose="02020603050405020304" pitchFamily="18" charset="0"/>
              </a:rPr>
              <a:t>- قم بالتحرير مع شريك، واطلب من عضو آخر في الفريق مساعدتك في التدقيق اللغوي.</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 </a:t>
            </a:r>
            <a:r>
              <a:rPr lang="en-US" altLang="en-US" sz="2400">
                <a:solidFill>
                  <a:schemeClr val="accent1"/>
                </a:solidFill>
                <a:latin typeface="Times New Roman" panose="02020603050405020304" pitchFamily="18" charset="0"/>
                <a:cs typeface="Times New Roman" panose="02020603050405020304" pitchFamily="18" charset="0"/>
              </a:rPr>
              <a:t>shorten</a:t>
            </a:r>
            <a:r>
              <a:rPr lang="en-US" altLang="en-US" sz="2400">
                <a:latin typeface="Times New Roman" panose="02020603050405020304" pitchFamily="18" charset="0"/>
                <a:cs typeface="Times New Roman" panose="02020603050405020304" pitchFamily="18" charset="0"/>
              </a:rPr>
              <a:t> editing sessions</a:t>
            </a:r>
            <a:r>
              <a:rPr lang="en-US" altLang="en-US" sz="2400">
                <a:solidFill>
                  <a:schemeClr val="accent2"/>
                </a:solidFill>
                <a:latin typeface="Times New Roman" panose="02020603050405020304" pitchFamily="18" charset="0"/>
                <a:cs typeface="Times New Roman" panose="02020603050405020304" pitchFamily="18" charset="0"/>
              </a:rPr>
              <a:t>. </a:t>
            </a:r>
            <a:r>
              <a:rPr lang="ar-JO" altLang="en-US" sz="2400">
                <a:solidFill>
                  <a:schemeClr val="accent2"/>
                </a:solidFill>
                <a:latin typeface="Times New Roman" panose="02020603050405020304" pitchFamily="18" charset="0"/>
                <a:cs typeface="Times New Roman" panose="02020603050405020304" pitchFamily="18" charset="0"/>
              </a:rPr>
              <a:t>- اختصر جلسات التحرير.</a:t>
            </a:r>
            <a:endParaRPr lang="en-US" altLang="en-US" sz="2400">
              <a:solidFill>
                <a:schemeClr val="accent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981200" y="1447800"/>
            <a:ext cx="7924800" cy="5026152"/>
          </a:xfrm>
        </p:spPr>
        <p:txBody>
          <a:bodyPr>
            <a:normAutofit/>
          </a:bodyPr>
          <a:lstStyle/>
          <a:p>
            <a:pPr>
              <a:buFont typeface="Wingdings" pitchFamily="2" charset="2"/>
              <a:buChar char="Ø"/>
            </a:pPr>
            <a:endParaRPr lang="en-US" dirty="0">
              <a:solidFill>
                <a:schemeClr val="accent1"/>
              </a:solidFill>
              <a:latin typeface="Arial Rounded MT Bold" pitchFamily="34" charset="0"/>
              <a:cs typeface="Arial" pitchFamily="34" charset="0"/>
            </a:endParaRPr>
          </a:p>
          <a:p>
            <a:pPr>
              <a:buFont typeface="Wingdings" pitchFamily="2" charset="2"/>
              <a:buChar char="Ø"/>
            </a:pPr>
            <a:r>
              <a:rPr lang="en-US" dirty="0">
                <a:solidFill>
                  <a:schemeClr val="accent1"/>
                </a:solidFill>
                <a:latin typeface="Arial Rounded MT Bold" pitchFamily="34" charset="0"/>
                <a:cs typeface="Arial" pitchFamily="34" charset="0"/>
              </a:rPr>
              <a:t>Def:</a:t>
            </a:r>
          </a:p>
          <a:p>
            <a:pPr lvl="1">
              <a:buNone/>
            </a:pPr>
            <a:r>
              <a:rPr lang="en-US" sz="1700" dirty="0">
                <a:solidFill>
                  <a:schemeClr val="accent1"/>
                </a:solidFill>
                <a:latin typeface="Arial Rounded MT Bold" pitchFamily="34" charset="0"/>
                <a:cs typeface="Arial" pitchFamily="34" charset="0"/>
              </a:rPr>
              <a:t>      </a:t>
            </a:r>
            <a:r>
              <a:rPr lang="en-US" sz="2000" dirty="0">
                <a:latin typeface="Arial Rounded MT Bold" pitchFamily="34" charset="0"/>
                <a:cs typeface="Arial" pitchFamily="34" charset="0"/>
              </a:rPr>
              <a:t>A design strategy for software documentation that attempts to </a:t>
            </a:r>
            <a:r>
              <a:rPr lang="en-US" sz="2000" dirty="0">
                <a:solidFill>
                  <a:schemeClr val="accent1"/>
                </a:solidFill>
                <a:latin typeface="Arial Rounded MT Bold" pitchFamily="34" charset="0"/>
                <a:cs typeface="Arial" pitchFamily="34" charset="0"/>
              </a:rPr>
              <a:t>increase user knowledge </a:t>
            </a:r>
            <a:r>
              <a:rPr lang="en-US" sz="2000" dirty="0">
                <a:latin typeface="Arial Rounded MT Bold" pitchFamily="34" charset="0"/>
                <a:cs typeface="Arial" pitchFamily="34" charset="0"/>
              </a:rPr>
              <a:t>of and application of a program by </a:t>
            </a:r>
            <a:r>
              <a:rPr lang="en-US" sz="2000" dirty="0">
                <a:solidFill>
                  <a:schemeClr val="accent1"/>
                </a:solidFill>
                <a:latin typeface="Arial Rounded MT Bold" pitchFamily="34" charset="0"/>
                <a:cs typeface="Arial" pitchFamily="34" charset="0"/>
              </a:rPr>
              <a:t>integrating the software with the user’s work environment.</a:t>
            </a:r>
          </a:p>
          <a:p>
            <a:pPr lvl="1" algn="r" rtl="1">
              <a:buNone/>
            </a:pPr>
            <a:r>
              <a:rPr lang="ar-JO" sz="2000" dirty="0">
                <a:latin typeface="Arial Rounded MT Bold" pitchFamily="34" charset="0"/>
                <a:cs typeface="Arial" pitchFamily="34" charset="0"/>
              </a:rPr>
              <a:t>استراتيجية تصميم لتوثيق البرامج تحاول زيادة معرفة المستخدم بالبرنامج وتطبيقه من خلال دمج البرنامج مع بيئة عمل المستخدم.</a:t>
            </a:r>
            <a:br>
              <a:rPr lang="en-US" sz="2000" dirty="0">
                <a:latin typeface="Arial Rounded MT Bold" pitchFamily="34" charset="0"/>
                <a:cs typeface="Arial" pitchFamily="34" charset="0"/>
              </a:rPr>
            </a:br>
            <a:endParaRPr lang="en-US" sz="2000" dirty="0">
              <a:latin typeface="Arial Rounded MT Bold" pitchFamily="34" charset="0"/>
              <a:cs typeface="Arial" pitchFamily="34" charset="0"/>
            </a:endParaRPr>
          </a:p>
          <a:p>
            <a:pPr lvl="1">
              <a:buNone/>
            </a:pPr>
            <a:endParaRPr lang="en-US" sz="2000" dirty="0">
              <a:solidFill>
                <a:schemeClr val="accent1"/>
              </a:solidFill>
              <a:latin typeface="Arial Rounded MT Bold" pitchFamily="34" charset="0"/>
              <a:cs typeface="Arial" pitchFamily="34" charset="0"/>
            </a:endParaRPr>
          </a:p>
        </p:txBody>
      </p:sp>
      <p:sp>
        <p:nvSpPr>
          <p:cNvPr id="4" name="Slide Number Placeholder 3"/>
          <p:cNvSpPr>
            <a:spLocks noGrp="1"/>
          </p:cNvSpPr>
          <p:nvPr>
            <p:ph type="sldNum" sz="quarter" idx="15"/>
          </p:nvPr>
        </p:nvSpPr>
        <p:spPr/>
        <p:txBody>
          <a:bodyPr/>
          <a:lstStyle/>
          <a:p>
            <a:pPr rtl="0"/>
            <a:fld id="{B6F15528-21DE-4FAA-801E-634DDDAF4B2B}" type="slidenum">
              <a:rPr lang="en-US">
                <a:latin typeface="Century Schoolbook"/>
              </a:rPr>
              <a:pPr rtl="0"/>
              <a:t>21</a:t>
            </a:fld>
            <a:endParaRPr lang="en-US">
              <a:latin typeface="Century Schoolbook"/>
            </a:endParaRPr>
          </a:p>
        </p:txBody>
      </p:sp>
      <p:sp>
        <p:nvSpPr>
          <p:cNvPr id="6" name="Title 1"/>
          <p:cNvSpPr>
            <a:spLocks noGrp="1"/>
          </p:cNvSpPr>
          <p:nvPr>
            <p:ph type="title"/>
          </p:nvPr>
        </p:nvSpPr>
        <p:spPr>
          <a:xfrm>
            <a:off x="2209800" y="152400"/>
            <a:ext cx="7467600" cy="1143000"/>
          </a:xfrm>
        </p:spPr>
        <p:txBody>
          <a:bodyPr>
            <a:normAutofit/>
          </a:bodyPr>
          <a:lstStyle/>
          <a:p>
            <a:pPr lvl="1" algn="ctr" rtl="0">
              <a:spcBef>
                <a:spcPct val="0"/>
              </a:spcBef>
            </a:pPr>
            <a:r>
              <a:rPr lang="en-US" sz="3200" dirty="0">
                <a:solidFill>
                  <a:schemeClr val="accent1"/>
                </a:solidFill>
                <a:latin typeface="Arial Rounded MT Bold" pitchFamily="34" charset="0"/>
              </a:rPr>
              <a:t>Task Orientation</a:t>
            </a:r>
            <a:br>
              <a:rPr lang="en-US" sz="3200" dirty="0">
                <a:solidFill>
                  <a:schemeClr val="accent1"/>
                </a:solidFill>
                <a:latin typeface="Arial Rounded MT Bold" pitchFamily="34" charset="0"/>
              </a:rPr>
            </a:br>
            <a:r>
              <a:rPr lang="ar-JO" sz="3200" dirty="0">
                <a:solidFill>
                  <a:schemeClr val="accent1"/>
                </a:solidFill>
                <a:latin typeface="Arial Rounded MT Bold" pitchFamily="34" charset="0"/>
              </a:rPr>
              <a:t>توجيه المهمة</a:t>
            </a:r>
            <a:endParaRPr lang="en-US" sz="2800" dirty="0">
              <a:solidFill>
                <a:schemeClr val="accent1"/>
              </a:solidFill>
              <a:latin typeface="Arial Rounded MT Bold" pitchFamily="34" charset="0"/>
            </a:endParaRPr>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75D03932-B8CE-5D23-5332-E5B22D6AA19E}"/>
              </a:ext>
            </a:extLst>
          </p:cNvPr>
          <p:cNvSpPr>
            <a:spLocks noGrp="1" noChangeArrowheads="1"/>
          </p:cNvSpPr>
          <p:nvPr>
            <p:ph type="title"/>
          </p:nvPr>
        </p:nvSpPr>
        <p:spPr>
          <a:xfrm>
            <a:off x="1524000" y="0"/>
            <a:ext cx="9144000" cy="6858000"/>
          </a:xfrm>
        </p:spPr>
        <p:txBody>
          <a:bodyPr/>
          <a:lstStyle/>
          <a:p>
            <a:r>
              <a:rPr lang="en-US" altLang="en-US" sz="3200" b="1" dirty="0">
                <a:solidFill>
                  <a:schemeClr val="accent2"/>
                </a:solidFill>
                <a:latin typeface="Times New Roman" panose="02020603050405020304" pitchFamily="18" charset="0"/>
                <a:cs typeface="Times New Roman" panose="02020603050405020304" pitchFamily="18" charset="0"/>
              </a:rPr>
              <a:t>    </a:t>
            </a:r>
            <a:r>
              <a:rPr lang="en-US" altLang="en-US" sz="3200" u="sng" dirty="0">
                <a:solidFill>
                  <a:srgbClr val="9900CC"/>
                </a:solidFill>
                <a:latin typeface="Times New Roman" panose="02020603050405020304" pitchFamily="18" charset="0"/>
                <a:cs typeface="Times New Roman" panose="02020603050405020304" pitchFamily="18" charset="0"/>
              </a:rPr>
              <a:t>develop an editor’s reading skills,</a:t>
            </a:r>
            <a:r>
              <a:rPr lang="en-US" altLang="en-US" sz="3600" u="sng" dirty="0">
                <a:solidFill>
                  <a:schemeClr val="accent1"/>
                </a:solidFill>
                <a:latin typeface="Times New Roman" panose="02020603050405020304" pitchFamily="18" charset="0"/>
                <a:cs typeface="Times New Roman" panose="02020603050405020304" pitchFamily="18" charset="0"/>
              </a:rPr>
              <a:t> </a:t>
            </a:r>
            <a:br>
              <a:rPr lang="en-US" altLang="en-US" sz="3600" u="sng" dirty="0">
                <a:solidFill>
                  <a:schemeClr val="accent1"/>
                </a:solidFill>
                <a:latin typeface="Times New Roman" panose="02020603050405020304" pitchFamily="18" charset="0"/>
                <a:cs typeface="Times New Roman" panose="02020603050405020304" pitchFamily="18" charset="0"/>
              </a:rPr>
            </a:br>
            <a:r>
              <a:rPr lang="ar-JO" altLang="en-US" sz="3600" u="sng" dirty="0">
                <a:solidFill>
                  <a:schemeClr val="accent1"/>
                </a:solidFill>
                <a:latin typeface="Times New Roman" panose="02020603050405020304" pitchFamily="18" charset="0"/>
                <a:cs typeface="Times New Roman" panose="02020603050405020304" pitchFamily="18" charset="0"/>
              </a:rPr>
              <a:t>تطوير مهارات القراءة لدى المحرر،</a:t>
            </a:r>
            <a:r>
              <a:rPr lang="en-US" altLang="en-US" sz="3600" u="sng" dirty="0">
                <a:solidFill>
                  <a:schemeClr val="accent1"/>
                </a:solidFill>
                <a:latin typeface="Times New Roman" panose="02020603050405020304" pitchFamily="18" charset="0"/>
                <a:cs typeface="Times New Roman" panose="02020603050405020304" pitchFamily="18" charset="0"/>
              </a:rPr>
              <a:t> </a:t>
            </a:r>
            <a:br>
              <a:rPr lang="en-US" altLang="en-US" sz="3600" u="sng" dirty="0">
                <a:solidFill>
                  <a:schemeClr val="accent1"/>
                </a:solidFill>
                <a:latin typeface="Times New Roman" panose="02020603050405020304" pitchFamily="18" charset="0"/>
                <a:cs typeface="Times New Roman" panose="02020603050405020304" pitchFamily="18" charset="0"/>
              </a:rPr>
            </a:br>
            <a:r>
              <a:rPr lang="en-US" altLang="en-US" sz="3600" dirty="0">
                <a:solidFill>
                  <a:schemeClr val="accent1"/>
                </a:solidFill>
                <a:latin typeface="Times New Roman" panose="02020603050405020304" pitchFamily="18" charset="0"/>
                <a:cs typeface="Times New Roman" panose="02020603050405020304" pitchFamily="18" charset="0"/>
              </a:rPr>
              <a:t>  </a:t>
            </a:r>
            <a:r>
              <a:rPr lang="en-US" altLang="en-US" sz="2000" dirty="0">
                <a:solidFill>
                  <a:srgbClr val="FF3300"/>
                </a:solidFill>
                <a:latin typeface="Times New Roman" panose="02020603050405020304" pitchFamily="18" charset="0"/>
                <a:cs typeface="Times New Roman" panose="02020603050405020304" pitchFamily="18" charset="0"/>
              </a:rPr>
              <a:t>-flip test</a:t>
            </a:r>
            <a:r>
              <a:rPr lang="en-US" altLang="en-US" sz="2000" dirty="0">
                <a:latin typeface="Times New Roman" panose="02020603050405020304" pitchFamily="18" charset="0"/>
                <a:cs typeface="Times New Roman" panose="02020603050405020304" pitchFamily="18" charset="0"/>
              </a:rPr>
              <a:t>, ten second per manual, layout of pages, overall look.</a:t>
            </a:r>
            <a:br>
              <a:rPr lang="en-US" altLang="en-US" sz="2000" dirty="0">
                <a:latin typeface="Times New Roman" panose="02020603050405020304" pitchFamily="18" charset="0"/>
                <a:cs typeface="Times New Roman" panose="02020603050405020304" pitchFamily="18" charset="0"/>
              </a:rPr>
            </a:br>
            <a:r>
              <a:rPr lang="ar-JO" altLang="en-US" sz="2000" dirty="0">
                <a:latin typeface="Times New Roman" panose="02020603050405020304" pitchFamily="18" charset="0"/>
                <a:cs typeface="Times New Roman" panose="02020603050405020304" pitchFamily="18" charset="0"/>
              </a:rPr>
              <a:t>- اختبار التقليب، عشر ثوانٍ لكل دليل، تخطيط الصفحات، المظهر العام.</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a:t>
            </a:r>
            <a:r>
              <a:rPr lang="en-US" altLang="en-US" sz="2000" dirty="0">
                <a:solidFill>
                  <a:schemeClr val="accent1"/>
                </a:solidFill>
                <a:latin typeface="Times New Roman" panose="02020603050405020304" pitchFamily="18" charset="0"/>
                <a:cs typeface="Times New Roman" panose="02020603050405020304" pitchFamily="18" charset="0"/>
              </a:rPr>
              <a:t>skimming</a:t>
            </a:r>
            <a:r>
              <a:rPr lang="en-US" altLang="en-US" sz="2000" dirty="0">
                <a:latin typeface="Times New Roman" panose="02020603050405020304" pitchFamily="18" charset="0"/>
                <a:cs typeface="Times New Roman" panose="02020603050405020304" pitchFamily="18" charset="0"/>
              </a:rPr>
              <a:t>, six to ten pages per minute, spelling, punctuation.</a:t>
            </a:r>
            <a:br>
              <a:rPr lang="en-US" altLang="en-US" sz="2000" dirty="0">
                <a:latin typeface="Times New Roman" panose="02020603050405020304" pitchFamily="18" charset="0"/>
                <a:cs typeface="Times New Roman" panose="02020603050405020304" pitchFamily="18" charset="0"/>
              </a:rPr>
            </a:br>
            <a:r>
              <a:rPr lang="ar-JO" altLang="en-US" sz="2000" dirty="0">
                <a:latin typeface="Times New Roman" panose="02020603050405020304" pitchFamily="18" charset="0"/>
                <a:cs typeface="Times New Roman" panose="02020603050405020304" pitchFamily="18" charset="0"/>
              </a:rPr>
              <a:t>- القراءة السريعة، من ست إلى عشر صفحات في الدقيقة، التهجئة، علامات الترقيم.</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a:t>
            </a:r>
            <a:r>
              <a:rPr lang="en-US" altLang="en-US" sz="2000" dirty="0">
                <a:solidFill>
                  <a:srgbClr val="FF3300"/>
                </a:solidFill>
                <a:latin typeface="Times New Roman" panose="02020603050405020304" pitchFamily="18" charset="0"/>
                <a:cs typeface="Times New Roman" panose="02020603050405020304" pitchFamily="18" charset="0"/>
              </a:rPr>
              <a:t>-reading selectively</a:t>
            </a:r>
            <a:r>
              <a:rPr lang="en-US" altLang="en-US" sz="2000" dirty="0">
                <a:latin typeface="Times New Roman" panose="02020603050405020304" pitchFamily="18" charset="0"/>
                <a:cs typeface="Times New Roman" panose="02020603050405020304" pitchFamily="18" charset="0"/>
              </a:rPr>
              <a:t>, two to three minutes per page, grammar, complete </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sentences.</a:t>
            </a:r>
            <a:br>
              <a:rPr lang="en-US" altLang="en-US" sz="2000" dirty="0">
                <a:latin typeface="Times New Roman" panose="02020603050405020304" pitchFamily="18" charset="0"/>
                <a:cs typeface="Times New Roman" panose="02020603050405020304" pitchFamily="18" charset="0"/>
              </a:rPr>
            </a:br>
            <a:r>
              <a:rPr lang="ar-JO" altLang="en-US" sz="2000" dirty="0">
                <a:latin typeface="Times New Roman" panose="02020603050405020304" pitchFamily="18" charset="0"/>
                <a:cs typeface="Times New Roman" panose="02020603050405020304" pitchFamily="18" charset="0"/>
              </a:rPr>
              <a:t>- القراءة الانتقائية، من دقيقتين إلى ثلاث دقائق لكل صفحة، القواعد، الجمل الكاملة.</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a:t>
            </a:r>
            <a:r>
              <a:rPr lang="en-US" altLang="en-US" sz="2000" dirty="0">
                <a:solidFill>
                  <a:srgbClr val="FF3300"/>
                </a:solidFill>
                <a:latin typeface="Times New Roman" panose="02020603050405020304" pitchFamily="18" charset="0"/>
                <a:cs typeface="Times New Roman" panose="02020603050405020304" pitchFamily="18" charset="0"/>
              </a:rPr>
              <a:t>-reading analytically</a:t>
            </a:r>
            <a:r>
              <a:rPr lang="en-US" altLang="en-US" sz="2000" dirty="0">
                <a:latin typeface="Times New Roman" panose="02020603050405020304" pitchFamily="18" charset="0"/>
                <a:cs typeface="Times New Roman" panose="02020603050405020304" pitchFamily="18" charset="0"/>
              </a:rPr>
              <a:t>, five pages  per hour, missing information, </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technical inaccuracies, paragraph organization.</a:t>
            </a:r>
            <a:br>
              <a:rPr lang="en-US" altLang="en-US" sz="2000" dirty="0">
                <a:latin typeface="Times New Roman" panose="02020603050405020304" pitchFamily="18" charset="0"/>
                <a:cs typeface="Times New Roman" panose="02020603050405020304" pitchFamily="18" charset="0"/>
              </a:rPr>
            </a:br>
            <a:r>
              <a:rPr lang="ar-JO" altLang="en-US" sz="2000" dirty="0">
                <a:latin typeface="Times New Roman" panose="02020603050405020304" pitchFamily="18" charset="0"/>
                <a:cs typeface="Times New Roman" panose="02020603050405020304" pitchFamily="18" charset="0"/>
              </a:rPr>
              <a:t>- القراءة التحليلية، خمس صفحات في الساعة، المعلومات المفقودة، الأخطاء الفنية، تنظيم الفقرات.</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 </a:t>
            </a:r>
            <a:r>
              <a:rPr lang="en-US" altLang="en-US" sz="2000" dirty="0">
                <a:solidFill>
                  <a:schemeClr val="accent1"/>
                </a:solidFill>
                <a:latin typeface="Times New Roman" panose="02020603050405020304" pitchFamily="18" charset="0"/>
                <a:cs typeface="Times New Roman" panose="02020603050405020304" pitchFamily="18" charset="0"/>
              </a:rPr>
              <a:t>the long look</a:t>
            </a:r>
            <a:r>
              <a:rPr lang="en-US" altLang="en-US" sz="2000" dirty="0">
                <a:latin typeface="Times New Roman" panose="02020603050405020304" pitchFamily="18" charset="0"/>
                <a:cs typeface="Times New Roman" panose="02020603050405020304" pitchFamily="18" charset="0"/>
              </a:rPr>
              <a:t>, one to two minutes per </a:t>
            </a:r>
            <a:r>
              <a:rPr lang="en-US" altLang="en-US" sz="2000" dirty="0" err="1">
                <a:latin typeface="Times New Roman" panose="02020603050405020304" pitchFamily="18" charset="0"/>
                <a:cs typeface="Times New Roman" panose="02020603050405020304" pitchFamily="18" charset="0"/>
              </a:rPr>
              <a:t>page,omission</a:t>
            </a:r>
            <a:r>
              <a:rPr lang="en-US" altLang="en-US" sz="2000" dirty="0">
                <a:latin typeface="Times New Roman" panose="02020603050405020304" pitchFamily="18" charset="0"/>
                <a:cs typeface="Times New Roman" panose="02020603050405020304" pitchFamily="18" charset="0"/>
              </a:rPr>
              <a:t> in  title pages, </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table of contents, indexes, misaligned graphics, spacing between </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words.</a:t>
            </a:r>
            <a:br>
              <a:rPr lang="en-US" altLang="en-US" sz="2000" dirty="0">
                <a:latin typeface="Times New Roman" panose="02020603050405020304" pitchFamily="18" charset="0"/>
                <a:cs typeface="Times New Roman" panose="02020603050405020304" pitchFamily="18" charset="0"/>
              </a:rPr>
            </a:br>
            <a:r>
              <a:rPr lang="ar-JO" altLang="en-US" sz="2000" dirty="0">
                <a:latin typeface="Times New Roman" panose="02020603050405020304" pitchFamily="18" charset="0"/>
                <a:cs typeface="Times New Roman" panose="02020603050405020304" pitchFamily="18" charset="0"/>
              </a:rPr>
              <a:t>- النظرة الطويلة، من دقيقة إلى دقيقتين لكل صفحة، الإغفال في صفحات العنوان، جدول المحتويات، الفهارس، الرسوم البيانية غير المحاذية، التباعد بين الكلمات.</a:t>
            </a:r>
            <a:endParaRPr lang="en-US"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9C5499D4-69F0-83A2-9F54-692090790B6B}"/>
              </a:ext>
            </a:extLst>
          </p:cNvPr>
          <p:cNvSpPr>
            <a:spLocks noGrp="1" noChangeArrowheads="1"/>
          </p:cNvSpPr>
          <p:nvPr>
            <p:ph type="title"/>
          </p:nvPr>
        </p:nvSpPr>
        <p:spPr>
          <a:xfrm>
            <a:off x="1524000" y="152400"/>
            <a:ext cx="9144000" cy="6705600"/>
          </a:xfrm>
        </p:spPr>
        <p:txBody>
          <a:bodyPr/>
          <a:lstStyle/>
          <a:p>
            <a:r>
              <a:rPr lang="en-US" altLang="en-US" sz="2800" dirty="0">
                <a:solidFill>
                  <a:schemeClr val="accent2"/>
                </a:solidFill>
                <a:latin typeface="Times New Roman" panose="02020603050405020304" pitchFamily="18" charset="0"/>
                <a:cs typeface="Times New Roman" panose="02020603050405020304" pitchFamily="18" charset="0"/>
              </a:rPr>
              <a:t>    </a:t>
            </a:r>
            <a:r>
              <a:rPr lang="en-US" altLang="en-US" sz="2800" u="sng" dirty="0">
                <a:solidFill>
                  <a:schemeClr val="accent2"/>
                </a:solidFill>
                <a:latin typeface="Times New Roman" panose="02020603050405020304" pitchFamily="18" charset="0"/>
                <a:cs typeface="Times New Roman" panose="02020603050405020304" pitchFamily="18" charset="0"/>
              </a:rPr>
              <a:t>Know your user</a:t>
            </a:r>
            <a:r>
              <a:rPr lang="en-US" altLang="en-US" sz="2800" u="sng" dirty="0">
                <a:latin typeface="Times New Roman" panose="02020603050405020304" pitchFamily="18" charset="0"/>
                <a:cs typeface="Times New Roman" panose="02020603050405020304" pitchFamily="18" charset="0"/>
              </a:rPr>
              <a:t>:</a:t>
            </a:r>
            <a:r>
              <a:rPr lang="en-US" altLang="en-US" sz="3200" b="1"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Editing begins with a clear </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idea of the </a:t>
            </a:r>
            <a:r>
              <a:rPr lang="en-US" altLang="en-US" sz="2000" dirty="0">
                <a:solidFill>
                  <a:srgbClr val="FF3300"/>
                </a:solidFill>
                <a:latin typeface="Times New Roman" panose="02020603050405020304" pitchFamily="18" charset="0"/>
                <a:cs typeface="Times New Roman" panose="02020603050405020304" pitchFamily="18" charset="0"/>
              </a:rPr>
              <a:t>needs </a:t>
            </a:r>
            <a:r>
              <a:rPr lang="en-US" altLang="en-US" sz="2000" dirty="0">
                <a:latin typeface="Times New Roman" panose="02020603050405020304" pitchFamily="18" charset="0"/>
                <a:cs typeface="Times New Roman" panose="02020603050405020304" pitchFamily="18" charset="0"/>
              </a:rPr>
              <a:t>of the people who will put</a:t>
            </a:r>
            <a:r>
              <a:rPr lang="en-US" altLang="en-US" sz="2000" dirty="0">
                <a:solidFill>
                  <a:srgbClr val="FF3300"/>
                </a:solidFill>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the </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manual or help system to productive work.</a:t>
            </a:r>
            <a:br>
              <a:rPr lang="en-US" altLang="en-US" sz="2000" dirty="0">
                <a:latin typeface="Times New Roman" panose="02020603050405020304" pitchFamily="18" charset="0"/>
                <a:cs typeface="Times New Roman" panose="02020603050405020304" pitchFamily="18" charset="0"/>
              </a:rPr>
            </a:br>
            <a:r>
              <a:rPr lang="ar-JO" altLang="en-US" sz="2000" dirty="0">
                <a:latin typeface="Times New Roman" panose="02020603050405020304" pitchFamily="18" charset="0"/>
                <a:cs typeface="Times New Roman" panose="02020603050405020304" pitchFamily="18" charset="0"/>
              </a:rPr>
              <a:t>اعرف المستخدم: تبدأ عملية التحرير بفكرة واضحة عن احتياجات الأشخاص الذين سيستخدمون الدليل أو نظام المساعدة في العمل الإنتاجي.</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a:t>
            </a:r>
            <a:r>
              <a:rPr lang="en-US" altLang="en-US" sz="2000" dirty="0">
                <a:solidFill>
                  <a:schemeClr val="accent1"/>
                </a:solidFill>
                <a:latin typeface="Times New Roman" panose="02020603050405020304" pitchFamily="18" charset="0"/>
                <a:cs typeface="Times New Roman" panose="02020603050405020304" pitchFamily="18" charset="0"/>
              </a:rPr>
              <a:t>Novice editors</a:t>
            </a:r>
            <a:r>
              <a:rPr lang="en-US" altLang="en-US" sz="2000" dirty="0">
                <a:latin typeface="Times New Roman" panose="02020603050405020304" pitchFamily="18" charset="0"/>
                <a:cs typeface="Times New Roman" panose="02020603050405020304" pitchFamily="18" charset="0"/>
              </a:rPr>
              <a:t> see their work as making document </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a:t>
            </a:r>
            <a:r>
              <a:rPr lang="en-US" altLang="en-US" sz="2000" dirty="0">
                <a:solidFill>
                  <a:srgbClr val="9900CC"/>
                </a:solidFill>
                <a:latin typeface="Times New Roman" panose="02020603050405020304" pitchFamily="18" charset="0"/>
                <a:cs typeface="Times New Roman" panose="02020603050405020304" pitchFamily="18" charset="0"/>
              </a:rPr>
              <a:t>conform</a:t>
            </a:r>
            <a:r>
              <a:rPr lang="en-US" altLang="en-US" sz="2000" dirty="0">
                <a:latin typeface="Times New Roman" panose="02020603050405020304" pitchFamily="18" charset="0"/>
                <a:cs typeface="Times New Roman" panose="02020603050405020304" pitchFamily="18" charset="0"/>
              </a:rPr>
              <a:t> to style guideline or looking for</a:t>
            </a:r>
            <a:r>
              <a:rPr lang="en-US" altLang="en-US" sz="2000" dirty="0">
                <a:solidFill>
                  <a:srgbClr val="9900CC"/>
                </a:solidFill>
                <a:latin typeface="Times New Roman" panose="02020603050405020304" pitchFamily="18" charset="0"/>
                <a:cs typeface="Times New Roman" panose="02020603050405020304" pitchFamily="18" charset="0"/>
              </a:rPr>
              <a:t> mistakes</a:t>
            </a:r>
            <a:r>
              <a:rPr lang="en-US" altLang="en-US" sz="2000" dirty="0">
                <a:latin typeface="Times New Roman" panose="02020603050405020304" pitchFamily="18" charset="0"/>
                <a:cs typeface="Times New Roman" panose="02020603050405020304" pitchFamily="18" charset="0"/>
              </a:rPr>
              <a:t> </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in grammar.</a:t>
            </a:r>
            <a:br>
              <a:rPr lang="en-US" altLang="en-US" sz="2000" dirty="0">
                <a:latin typeface="Times New Roman" panose="02020603050405020304" pitchFamily="18" charset="0"/>
                <a:cs typeface="Times New Roman" panose="02020603050405020304" pitchFamily="18" charset="0"/>
              </a:rPr>
            </a:br>
            <a:r>
              <a:rPr lang="ar-JO" altLang="en-US" sz="2000" dirty="0">
                <a:latin typeface="Times New Roman" panose="02020603050405020304" pitchFamily="18" charset="0"/>
                <a:cs typeface="Times New Roman" panose="02020603050405020304" pitchFamily="18" charset="0"/>
              </a:rPr>
              <a:t>يرى المحررون المبتدئون أن عملهم يتلخص في جعل المستند متوافقًا مع إرشادات الأسلوب أو البحث عن الأخطاء في القواعد النحوية.</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a:t>
            </a:r>
            <a:r>
              <a:rPr lang="en-US" altLang="en-US" sz="2000" dirty="0">
                <a:solidFill>
                  <a:schemeClr val="accent1"/>
                </a:solidFill>
                <a:latin typeface="Times New Roman" panose="02020603050405020304" pitchFamily="18" charset="0"/>
                <a:cs typeface="Times New Roman" panose="02020603050405020304" pitchFamily="18" charset="0"/>
              </a:rPr>
              <a:t>Expert ones</a:t>
            </a:r>
            <a:r>
              <a:rPr lang="en-US" altLang="en-US" sz="2000" dirty="0">
                <a:latin typeface="Times New Roman" panose="02020603050405020304" pitchFamily="18" charset="0"/>
                <a:cs typeface="Times New Roman" panose="02020603050405020304" pitchFamily="18" charset="0"/>
              </a:rPr>
              <a:t>, they do this and more as a </a:t>
            </a:r>
            <a:r>
              <a:rPr lang="en-US" altLang="en-US" sz="2000" dirty="0">
                <a:solidFill>
                  <a:srgbClr val="9900CC"/>
                </a:solidFill>
                <a:latin typeface="Times New Roman" panose="02020603050405020304" pitchFamily="18" charset="0"/>
                <a:cs typeface="Times New Roman" panose="02020603050405020304" pitchFamily="18" charset="0"/>
              </a:rPr>
              <a:t>level of    </a:t>
            </a:r>
            <a:br>
              <a:rPr lang="en-US" altLang="en-US" sz="2000" dirty="0">
                <a:solidFill>
                  <a:srgbClr val="9900CC"/>
                </a:solidFill>
                <a:latin typeface="Times New Roman" panose="02020603050405020304" pitchFamily="18" charset="0"/>
                <a:cs typeface="Times New Roman" panose="02020603050405020304" pitchFamily="18" charset="0"/>
              </a:rPr>
            </a:br>
            <a:r>
              <a:rPr lang="en-US" altLang="en-US" sz="2000" dirty="0">
                <a:solidFill>
                  <a:srgbClr val="9900CC"/>
                </a:solidFill>
                <a:latin typeface="Times New Roman" panose="02020603050405020304" pitchFamily="18" charset="0"/>
                <a:cs typeface="Times New Roman" panose="02020603050405020304" pitchFamily="18" charset="0"/>
              </a:rPr>
              <a:t>      detail</a:t>
            </a:r>
            <a:r>
              <a:rPr lang="en-US" altLang="en-US" sz="2000" dirty="0">
                <a:latin typeface="Times New Roman" panose="02020603050405020304" pitchFamily="18" charset="0"/>
                <a:cs typeface="Times New Roman" panose="02020603050405020304" pitchFamily="18" charset="0"/>
              </a:rPr>
              <a:t>, </a:t>
            </a:r>
            <a:r>
              <a:rPr lang="en-US" altLang="en-US" sz="2000" dirty="0">
                <a:solidFill>
                  <a:srgbClr val="9900CC"/>
                </a:solidFill>
                <a:latin typeface="Times New Roman" panose="02020603050405020304" pitchFamily="18" charset="0"/>
                <a:cs typeface="Times New Roman" panose="02020603050405020304" pitchFamily="18" charset="0"/>
              </a:rPr>
              <a:t>sentence structure</a:t>
            </a:r>
            <a:r>
              <a:rPr lang="en-US" altLang="en-US" sz="2000" dirty="0">
                <a:latin typeface="Times New Roman" panose="02020603050405020304" pitchFamily="18" charset="0"/>
                <a:cs typeface="Times New Roman" panose="02020603050405020304" pitchFamily="18" charset="0"/>
              </a:rPr>
              <a:t>, and </a:t>
            </a:r>
            <a:r>
              <a:rPr lang="en-US" altLang="en-US" sz="2000" dirty="0">
                <a:solidFill>
                  <a:srgbClr val="9900CC"/>
                </a:solidFill>
                <a:latin typeface="Times New Roman" panose="02020603050405020304" pitchFamily="18" charset="0"/>
                <a:cs typeface="Times New Roman" panose="02020603050405020304" pitchFamily="18" charset="0"/>
              </a:rPr>
              <a:t>language</a:t>
            </a:r>
            <a:r>
              <a:rPr lang="en-US" altLang="en-US" sz="2000" dirty="0">
                <a:solidFill>
                  <a:schemeClr val="hlink"/>
                </a:solidFill>
                <a:latin typeface="Times New Roman" panose="02020603050405020304" pitchFamily="18" charset="0"/>
                <a:cs typeface="Times New Roman" panose="02020603050405020304" pitchFamily="18" charset="0"/>
              </a:rPr>
              <a:t>.</a:t>
            </a:r>
            <a:br>
              <a:rPr lang="en-US" altLang="en-US" sz="2000" dirty="0">
                <a:solidFill>
                  <a:schemeClr val="hlink"/>
                </a:solidFill>
                <a:latin typeface="Times New Roman" panose="02020603050405020304" pitchFamily="18" charset="0"/>
                <a:cs typeface="Times New Roman" panose="02020603050405020304" pitchFamily="18" charset="0"/>
              </a:rPr>
            </a:br>
            <a:r>
              <a:rPr lang="ar-JO" altLang="en-US" sz="2000" dirty="0">
                <a:solidFill>
                  <a:schemeClr val="hlink"/>
                </a:solidFill>
                <a:latin typeface="Times New Roman" panose="02020603050405020304" pitchFamily="18" charset="0"/>
                <a:cs typeface="Times New Roman" panose="02020603050405020304" pitchFamily="18" charset="0"/>
              </a:rPr>
              <a:t>أما المحررون المحترفون، فيقومون بذلك وأكثر من ذلك باعتبارهم مستوى من التفاصيل وبنية الجملة واللغة.</a:t>
            </a:r>
            <a:br>
              <a:rPr lang="en-US" altLang="en-US" sz="2800" dirty="0">
                <a:solidFill>
                  <a:schemeClr val="hlink"/>
                </a:solidFill>
                <a:latin typeface="Times New Roman" panose="02020603050405020304" pitchFamily="18" charset="0"/>
                <a:cs typeface="Times New Roman" panose="02020603050405020304" pitchFamily="18" charset="0"/>
              </a:rPr>
            </a:br>
            <a:r>
              <a:rPr lang="en-US" altLang="en-US" sz="2800" dirty="0">
                <a:solidFill>
                  <a:schemeClr val="hlink"/>
                </a:solidFill>
                <a:latin typeface="Times New Roman" panose="02020603050405020304" pitchFamily="18" charset="0"/>
                <a:cs typeface="Times New Roman" panose="02020603050405020304" pitchFamily="18" charset="0"/>
              </a:rPr>
              <a:t> </a:t>
            </a:r>
            <a:r>
              <a:rPr lang="en-US" altLang="en-US" sz="2000" b="1" u="sng" dirty="0">
                <a:solidFill>
                  <a:schemeClr val="accent2"/>
                </a:solidFill>
                <a:latin typeface="Times New Roman" panose="02020603050405020304" pitchFamily="18" charset="0"/>
              </a:rPr>
              <a:t>Reviewing differs from editing: </a:t>
            </a:r>
            <a:r>
              <a:rPr lang="ar-JO" altLang="en-US" sz="2000" b="1" u="sng" dirty="0">
                <a:solidFill>
                  <a:schemeClr val="accent2"/>
                </a:solidFill>
                <a:latin typeface="Times New Roman" panose="02020603050405020304" pitchFamily="18" charset="0"/>
              </a:rPr>
              <a:t>تختلف المراجعة عن التحرير:</a:t>
            </a:r>
            <a:br>
              <a:rPr lang="en-US" altLang="en-US" sz="2000" b="1" dirty="0">
                <a:solidFill>
                  <a:schemeClr val="accent2"/>
                </a:solidFill>
                <a:latin typeface="Times New Roman" panose="02020603050405020304" pitchFamily="18" charset="0"/>
              </a:rPr>
            </a:br>
            <a:r>
              <a:rPr lang="en-US" altLang="en-US" sz="2000" b="1" dirty="0">
                <a:solidFill>
                  <a:srgbClr val="9900CC"/>
                </a:solidFill>
                <a:latin typeface="Times New Roman" panose="02020603050405020304" pitchFamily="18" charset="0"/>
              </a:rPr>
              <a:t>   </a:t>
            </a:r>
            <a:r>
              <a:rPr lang="en-US" altLang="en-US" sz="2000" dirty="0">
                <a:solidFill>
                  <a:schemeClr val="accent1"/>
                </a:solidFill>
                <a:latin typeface="Times New Roman" panose="02020603050405020304" pitchFamily="18" charset="0"/>
              </a:rPr>
              <a:t>One editor</a:t>
            </a:r>
            <a:r>
              <a:rPr lang="en-US" altLang="en-US" sz="2000" dirty="0">
                <a:latin typeface="Times New Roman" panose="02020603050405020304" pitchFamily="18" charset="0"/>
              </a:rPr>
              <a:t> instead of</a:t>
            </a:r>
            <a:r>
              <a:rPr lang="en-US" altLang="en-US" sz="2000" dirty="0">
                <a:solidFill>
                  <a:schemeClr val="accent1"/>
                </a:solidFill>
                <a:latin typeface="Times New Roman" panose="02020603050405020304" pitchFamily="18" charset="0"/>
              </a:rPr>
              <a:t> many</a:t>
            </a:r>
            <a:r>
              <a:rPr lang="en-US" altLang="en-US" sz="2000" dirty="0">
                <a:latin typeface="Times New Roman" panose="02020603050405020304" pitchFamily="18" charset="0"/>
              </a:rPr>
              <a:t> reviewers, concentrating </a:t>
            </a:r>
            <a:br>
              <a:rPr lang="en-US" altLang="en-US" sz="2000" dirty="0">
                <a:latin typeface="Times New Roman" panose="02020603050405020304" pitchFamily="18" charset="0"/>
              </a:rPr>
            </a:br>
            <a:r>
              <a:rPr lang="en-US" altLang="en-US" sz="2000" dirty="0">
                <a:latin typeface="Times New Roman" panose="02020603050405020304" pitchFamily="18" charset="0"/>
              </a:rPr>
              <a:t>   on editing job.</a:t>
            </a:r>
            <a:br>
              <a:rPr lang="en-US" altLang="en-US" sz="2000" dirty="0">
                <a:latin typeface="Times New Roman" panose="02020603050405020304" pitchFamily="18" charset="0"/>
              </a:rPr>
            </a:br>
            <a:r>
              <a:rPr lang="ar-JO" altLang="en-US" sz="2000" dirty="0">
                <a:latin typeface="Times New Roman" panose="02020603050405020304" pitchFamily="18" charset="0"/>
              </a:rPr>
              <a:t>محرر واحد بدلاً من العديد من المراجعين، يركزون على مهمة التحرير.</a:t>
            </a:r>
            <a:endParaRPr lang="en-US" altLang="en-US" sz="2000" dirty="0">
              <a:latin typeface="Times New Roman" panose="02020603050405020304" pitchFamily="18" charset="0"/>
            </a:endParaRPr>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BD9DD9EC-73BC-F512-876C-9CF3B424FE07}"/>
              </a:ext>
            </a:extLst>
          </p:cNvPr>
          <p:cNvSpPr>
            <a:spLocks noGrp="1" noChangeArrowheads="1"/>
          </p:cNvSpPr>
          <p:nvPr>
            <p:ph type="title"/>
          </p:nvPr>
        </p:nvSpPr>
        <p:spPr>
          <a:xfrm>
            <a:off x="1524000" y="152400"/>
            <a:ext cx="9144000" cy="6705600"/>
          </a:xfrm>
        </p:spPr>
        <p:txBody>
          <a:bodyPr/>
          <a:lstStyle/>
          <a:p>
            <a:r>
              <a:rPr lang="en-US" altLang="en-US" sz="2800" b="1">
                <a:solidFill>
                  <a:srgbClr val="9900CC"/>
                </a:solidFill>
                <a:latin typeface="Times New Roman" panose="02020603050405020304" pitchFamily="18" charset="0"/>
                <a:cs typeface="Times New Roman" panose="02020603050405020304" pitchFamily="18" charset="0"/>
              </a:rPr>
              <a:t>    </a:t>
            </a:r>
            <a:r>
              <a:rPr lang="en-US" altLang="en-US" sz="2800" b="1" u="sng">
                <a:solidFill>
                  <a:srgbClr val="9900CC"/>
                </a:solidFill>
                <a:latin typeface="Times New Roman" panose="02020603050405020304" pitchFamily="18" charset="0"/>
                <a:cs typeface="Times New Roman" panose="02020603050405020304" pitchFamily="18" charset="0"/>
              </a:rPr>
              <a:t>Writing</a:t>
            </a:r>
            <a:r>
              <a:rPr lang="en-US" altLang="en-US" sz="2800" b="1" u="sng">
                <a:latin typeface="Times New Roman" panose="02020603050405020304" pitchFamily="18" charset="0"/>
                <a:cs typeface="Times New Roman" panose="02020603050405020304" pitchFamily="18" charset="0"/>
              </a:rPr>
              <a:t> versus </a:t>
            </a:r>
            <a:r>
              <a:rPr lang="en-US" altLang="en-US" sz="2800" b="1" u="sng">
                <a:solidFill>
                  <a:schemeClr val="accent1"/>
                </a:solidFill>
                <a:latin typeface="Times New Roman" panose="02020603050405020304" pitchFamily="18" charset="0"/>
                <a:cs typeface="Times New Roman" panose="02020603050405020304" pitchFamily="18" charset="0"/>
              </a:rPr>
              <a:t>editing</a:t>
            </a:r>
            <a:r>
              <a:rPr lang="en-US" altLang="en-US" sz="2800" b="1" u="sng">
                <a:latin typeface="Times New Roman" panose="02020603050405020304" pitchFamily="18" charset="0"/>
                <a:cs typeface="Times New Roman" panose="02020603050405020304" pitchFamily="18" charset="0"/>
              </a:rPr>
              <a:t>: </a:t>
            </a:r>
            <a:r>
              <a:rPr lang="ar-JO" altLang="en-US" sz="2800" b="1" u="sng">
                <a:latin typeface="Times New Roman" panose="02020603050405020304" pitchFamily="18" charset="0"/>
                <a:cs typeface="Times New Roman" panose="02020603050405020304" pitchFamily="18" charset="0"/>
              </a:rPr>
              <a:t>الكتابة مقابل التحرير:</a:t>
            </a:r>
            <a:br>
              <a:rPr lang="en-US" altLang="en-US" sz="3600" b="1" u="sng">
                <a:latin typeface="Times New Roman" panose="02020603050405020304" pitchFamily="18" charset="0"/>
                <a:cs typeface="Times New Roman" panose="02020603050405020304" pitchFamily="18" charset="0"/>
              </a:rPr>
            </a:br>
            <a:r>
              <a:rPr lang="en-US" altLang="en-US" sz="3600" b="1">
                <a:latin typeface="Times New Roman" panose="02020603050405020304" pitchFamily="18" charset="0"/>
                <a:cs typeface="Times New Roman" panose="02020603050405020304" pitchFamily="18" charset="0"/>
              </a:rPr>
              <a:t>  </a:t>
            </a:r>
            <a:r>
              <a:rPr lang="en-US" altLang="en-US" sz="1600">
                <a:latin typeface="Times New Roman" panose="02020603050405020304" pitchFamily="18" charset="0"/>
                <a:cs typeface="Times New Roman" panose="02020603050405020304" pitchFamily="18" charset="0"/>
              </a:rPr>
              <a:t>1- </a:t>
            </a:r>
            <a:r>
              <a:rPr lang="en-US" altLang="en-US" sz="1600">
                <a:solidFill>
                  <a:schemeClr val="accent2"/>
                </a:solidFill>
                <a:latin typeface="Times New Roman" panose="02020603050405020304" pitchFamily="18" charset="0"/>
                <a:cs typeface="Times New Roman" panose="02020603050405020304" pitchFamily="18" charset="0"/>
              </a:rPr>
              <a:t>in writing you</a:t>
            </a:r>
            <a:r>
              <a:rPr lang="en-US" altLang="en-US" sz="1600">
                <a:latin typeface="Times New Roman" panose="02020603050405020304" pitchFamily="18" charset="0"/>
                <a:cs typeface="Times New Roman" panose="02020603050405020304" pitchFamily="18" charset="0"/>
              </a:rPr>
              <a:t> concentrate in generating, collecting, testing useful </a:t>
            </a:r>
            <a:br>
              <a:rPr lang="en-US" altLang="en-US" sz="1600">
                <a:latin typeface="Times New Roman" panose="02020603050405020304" pitchFamily="18" charset="0"/>
                <a:cs typeface="Times New Roman" panose="02020603050405020304" pitchFamily="18" charset="0"/>
              </a:rPr>
            </a:br>
            <a:r>
              <a:rPr lang="en-US" altLang="en-US" sz="1600">
                <a:latin typeface="Times New Roman" panose="02020603050405020304" pitchFamily="18" charset="0"/>
                <a:cs typeface="Times New Roman" panose="02020603050405020304" pitchFamily="18" charset="0"/>
              </a:rPr>
              <a:t>     information, while </a:t>
            </a:r>
            <a:r>
              <a:rPr lang="en-US" altLang="en-US" sz="1600">
                <a:solidFill>
                  <a:schemeClr val="accent2"/>
                </a:solidFill>
                <a:latin typeface="Times New Roman" panose="02020603050405020304" pitchFamily="18" charset="0"/>
                <a:cs typeface="Times New Roman" panose="02020603050405020304" pitchFamily="18" charset="0"/>
              </a:rPr>
              <a:t>in editing</a:t>
            </a:r>
            <a:r>
              <a:rPr lang="en-US" altLang="en-US" sz="1600">
                <a:latin typeface="Times New Roman" panose="02020603050405020304" pitchFamily="18" charset="0"/>
                <a:cs typeface="Times New Roman" panose="02020603050405020304" pitchFamily="18" charset="0"/>
              </a:rPr>
              <a:t> you concentrate on document </a:t>
            </a:r>
            <a:br>
              <a:rPr lang="en-US" altLang="en-US" sz="1600">
                <a:latin typeface="Times New Roman" panose="02020603050405020304" pitchFamily="18" charset="0"/>
                <a:cs typeface="Times New Roman" panose="02020603050405020304" pitchFamily="18" charset="0"/>
              </a:rPr>
            </a:br>
            <a:r>
              <a:rPr lang="en-US" altLang="en-US" sz="1600">
                <a:latin typeface="Times New Roman" panose="02020603050405020304" pitchFamily="18" charset="0"/>
                <a:cs typeface="Times New Roman" panose="02020603050405020304" pitchFamily="18" charset="0"/>
              </a:rPr>
              <a:t>     standards, production processes, printing, and schedules.</a:t>
            </a:r>
            <a:br>
              <a:rPr lang="en-US" altLang="en-US" sz="1600">
                <a:latin typeface="Times New Roman" panose="02020603050405020304" pitchFamily="18" charset="0"/>
                <a:cs typeface="Times New Roman" panose="02020603050405020304" pitchFamily="18" charset="0"/>
              </a:rPr>
            </a:br>
            <a:r>
              <a:rPr lang="ar-JO" altLang="en-US" sz="1600">
                <a:latin typeface="Times New Roman" panose="02020603050405020304" pitchFamily="18" charset="0"/>
                <a:cs typeface="Times New Roman" panose="02020603050405020304" pitchFamily="18" charset="0"/>
              </a:rPr>
              <a:t>1- في الكتابة تركز على توليد وجمع واختبار المعلومات المفيدة، بينما في التحرير تركز على معايير الوثيقة وعمليات الإنتاج والطباعة والجداول الزمنية.</a:t>
            </a:r>
            <a:br>
              <a:rPr lang="en-US" altLang="en-US" sz="1600">
                <a:latin typeface="Times New Roman" panose="02020603050405020304" pitchFamily="18" charset="0"/>
                <a:cs typeface="Times New Roman" panose="02020603050405020304" pitchFamily="18" charset="0"/>
              </a:rPr>
            </a:br>
            <a:br>
              <a:rPr lang="en-US" altLang="en-US" sz="1600">
                <a:solidFill>
                  <a:schemeClr val="accent1"/>
                </a:solidFill>
                <a:latin typeface="Times New Roman" panose="02020603050405020304" pitchFamily="18" charset="0"/>
                <a:cs typeface="Times New Roman" panose="02020603050405020304" pitchFamily="18" charset="0"/>
              </a:rPr>
            </a:br>
            <a:r>
              <a:rPr lang="en-US" altLang="en-US" sz="1600">
                <a:solidFill>
                  <a:schemeClr val="accent1"/>
                </a:solidFill>
                <a:latin typeface="Times New Roman" panose="02020603050405020304" pitchFamily="18" charset="0"/>
                <a:cs typeface="Times New Roman" panose="02020603050405020304" pitchFamily="18" charset="0"/>
              </a:rPr>
              <a:t>   </a:t>
            </a:r>
            <a:r>
              <a:rPr lang="en-US" altLang="en-US" sz="1600">
                <a:latin typeface="Times New Roman" panose="02020603050405020304" pitchFamily="18" charset="0"/>
                <a:cs typeface="Times New Roman" panose="02020603050405020304" pitchFamily="18" charset="0"/>
              </a:rPr>
              <a:t>2- </a:t>
            </a:r>
            <a:r>
              <a:rPr lang="en-US" altLang="en-US" sz="1600">
                <a:solidFill>
                  <a:schemeClr val="accent2"/>
                </a:solidFill>
                <a:latin typeface="Times New Roman" panose="02020603050405020304" pitchFamily="18" charset="0"/>
                <a:cs typeface="Times New Roman" panose="02020603050405020304" pitchFamily="18" charset="0"/>
              </a:rPr>
              <a:t>in writing</a:t>
            </a:r>
            <a:r>
              <a:rPr lang="en-US" altLang="en-US" sz="1600">
                <a:latin typeface="Times New Roman" panose="02020603050405020304" pitchFamily="18" charset="0"/>
                <a:cs typeface="Times New Roman" panose="02020603050405020304" pitchFamily="18" charset="0"/>
              </a:rPr>
              <a:t> you become expert in a specific program, interviews, </a:t>
            </a:r>
            <a:br>
              <a:rPr lang="en-US" altLang="en-US" sz="1600">
                <a:latin typeface="Times New Roman" panose="02020603050405020304" pitchFamily="18" charset="0"/>
                <a:cs typeface="Times New Roman" panose="02020603050405020304" pitchFamily="18" charset="0"/>
              </a:rPr>
            </a:br>
            <a:r>
              <a:rPr lang="en-US" altLang="en-US" sz="1600">
                <a:latin typeface="Times New Roman" panose="02020603050405020304" pitchFamily="18" charset="0"/>
                <a:cs typeface="Times New Roman" panose="02020603050405020304" pitchFamily="18" charset="0"/>
              </a:rPr>
              <a:t>     learn all features, </a:t>
            </a:r>
            <a:r>
              <a:rPr lang="en-US" altLang="en-US" sz="1600">
                <a:solidFill>
                  <a:schemeClr val="accent2"/>
                </a:solidFill>
                <a:latin typeface="Times New Roman" panose="02020603050405020304" pitchFamily="18" charset="0"/>
                <a:cs typeface="Times New Roman" panose="02020603050405020304" pitchFamily="18" charset="0"/>
              </a:rPr>
              <a:t>in editing</a:t>
            </a:r>
            <a:r>
              <a:rPr lang="en-US" altLang="en-US" sz="1600">
                <a:latin typeface="Times New Roman" panose="02020603050405020304" pitchFamily="18" charset="0"/>
                <a:cs typeface="Times New Roman" panose="02020603050405020304" pitchFamily="18" charset="0"/>
              </a:rPr>
              <a:t> you become expert in writing standards, </a:t>
            </a:r>
            <a:br>
              <a:rPr lang="en-US" altLang="en-US" sz="1600">
                <a:latin typeface="Times New Roman" panose="02020603050405020304" pitchFamily="18" charset="0"/>
                <a:cs typeface="Times New Roman" panose="02020603050405020304" pitchFamily="18" charset="0"/>
              </a:rPr>
            </a:br>
            <a:r>
              <a:rPr lang="en-US" altLang="en-US" sz="1600">
                <a:latin typeface="Times New Roman" panose="02020603050405020304" pitchFamily="18" charset="0"/>
                <a:cs typeface="Times New Roman" panose="02020603050405020304" pitchFamily="18" charset="0"/>
              </a:rPr>
              <a:t>     policies, stylistic guidelines.</a:t>
            </a:r>
            <a:br>
              <a:rPr lang="en-US" altLang="en-US" sz="1600">
                <a:latin typeface="Times New Roman" panose="02020603050405020304" pitchFamily="18" charset="0"/>
                <a:cs typeface="Times New Roman" panose="02020603050405020304" pitchFamily="18" charset="0"/>
              </a:rPr>
            </a:br>
            <a:r>
              <a:rPr lang="ar-JO" altLang="en-US" sz="1600">
                <a:latin typeface="Times New Roman" panose="02020603050405020304" pitchFamily="18" charset="0"/>
                <a:cs typeface="Times New Roman" panose="02020603050405020304" pitchFamily="18" charset="0"/>
              </a:rPr>
              <a:t>2- في الكتابة تصبح خبيرًا في برنامج معين والمقابلات وتتعلم جميع الميزات، وفي التحرير تصبح خبيرًا في معايير الكتابة والسياسات والمبادئ التوجيهية الأسلوبية.</a:t>
            </a:r>
            <a:br>
              <a:rPr lang="en-US" altLang="en-US" sz="1600">
                <a:latin typeface="Times New Roman" panose="02020603050405020304" pitchFamily="18" charset="0"/>
                <a:cs typeface="Times New Roman" panose="02020603050405020304" pitchFamily="18" charset="0"/>
              </a:rPr>
            </a:br>
            <a:r>
              <a:rPr lang="en-US" altLang="en-US" sz="1600">
                <a:latin typeface="Times New Roman" panose="02020603050405020304" pitchFamily="18" charset="0"/>
                <a:cs typeface="Times New Roman" panose="02020603050405020304" pitchFamily="18" charset="0"/>
              </a:rPr>
              <a:t> </a:t>
            </a:r>
            <a:br>
              <a:rPr lang="en-US" altLang="en-US" sz="1600">
                <a:latin typeface="Times New Roman" panose="02020603050405020304" pitchFamily="18" charset="0"/>
                <a:cs typeface="Times New Roman" panose="02020603050405020304" pitchFamily="18" charset="0"/>
              </a:rPr>
            </a:br>
            <a:r>
              <a:rPr lang="en-US" altLang="en-US" sz="1600">
                <a:latin typeface="Times New Roman" panose="02020603050405020304" pitchFamily="18" charset="0"/>
                <a:cs typeface="Times New Roman" panose="02020603050405020304" pitchFamily="18" charset="0"/>
              </a:rPr>
              <a:t>   </a:t>
            </a:r>
            <a:r>
              <a:rPr lang="en-US" altLang="en-US" sz="1800">
                <a:latin typeface="Times New Roman" panose="02020603050405020304" pitchFamily="18" charset="0"/>
                <a:cs typeface="Times New Roman" panose="02020603050405020304" pitchFamily="18" charset="0"/>
              </a:rPr>
              <a:t>3- </a:t>
            </a:r>
            <a:r>
              <a:rPr lang="en-US" altLang="en-US" sz="1800">
                <a:solidFill>
                  <a:schemeClr val="accent2"/>
                </a:solidFill>
                <a:latin typeface="Times New Roman" panose="02020603050405020304" pitchFamily="18" charset="0"/>
                <a:cs typeface="Times New Roman" panose="02020603050405020304" pitchFamily="18" charset="0"/>
              </a:rPr>
              <a:t>in writing</a:t>
            </a:r>
            <a:r>
              <a:rPr lang="en-US" altLang="en-US" sz="1800">
                <a:latin typeface="Times New Roman" panose="02020603050405020304" pitchFamily="18" charset="0"/>
                <a:cs typeface="Times New Roman" panose="02020603050405020304" pitchFamily="18" charset="0"/>
              </a:rPr>
              <a:t> you work on one project at a time, while </a:t>
            </a:r>
            <a:r>
              <a:rPr lang="en-US" altLang="en-US" sz="1800">
                <a:solidFill>
                  <a:schemeClr val="accent2"/>
                </a:solidFill>
                <a:latin typeface="Times New Roman" panose="02020603050405020304" pitchFamily="18" charset="0"/>
                <a:cs typeface="Times New Roman" panose="02020603050405020304" pitchFamily="18" charset="0"/>
              </a:rPr>
              <a:t>in editing</a:t>
            </a:r>
            <a:r>
              <a:rPr lang="en-US" altLang="en-US" sz="1800">
                <a:latin typeface="Times New Roman" panose="02020603050405020304" pitchFamily="18" charset="0"/>
                <a:cs typeface="Times New Roman" panose="02020603050405020304" pitchFamily="18" charset="0"/>
              </a:rPr>
              <a:t> you </a:t>
            </a:r>
            <a:br>
              <a:rPr lang="en-US" altLang="en-US" sz="1800">
                <a:latin typeface="Times New Roman" panose="02020603050405020304" pitchFamily="18" charset="0"/>
                <a:cs typeface="Times New Roman" panose="02020603050405020304" pitchFamily="18" charset="0"/>
              </a:rPr>
            </a:br>
            <a:r>
              <a:rPr lang="en-US" altLang="en-US" sz="1800">
                <a:latin typeface="Times New Roman" panose="02020603050405020304" pitchFamily="18" charset="0"/>
                <a:cs typeface="Times New Roman" panose="02020603050405020304" pitchFamily="18" charset="0"/>
              </a:rPr>
              <a:t>     work on multiple projects.</a:t>
            </a:r>
            <a:br>
              <a:rPr lang="en-US" altLang="en-US" sz="1800">
                <a:latin typeface="Times New Roman" panose="02020603050405020304" pitchFamily="18" charset="0"/>
                <a:cs typeface="Times New Roman" panose="02020603050405020304" pitchFamily="18" charset="0"/>
              </a:rPr>
            </a:br>
            <a:r>
              <a:rPr lang="ar-JO" altLang="en-US" sz="1800">
                <a:latin typeface="Times New Roman" panose="02020603050405020304" pitchFamily="18" charset="0"/>
                <a:cs typeface="Times New Roman" panose="02020603050405020304" pitchFamily="18" charset="0"/>
              </a:rPr>
              <a:t>3- في الكتابة تعمل على مشروع واحد في كل مرة، بينما في التحرير تعمل على مشاريع متعددة.</a:t>
            </a:r>
            <a:br>
              <a:rPr lang="en-US" altLang="en-US" sz="1800">
                <a:latin typeface="Times New Roman" panose="02020603050405020304" pitchFamily="18" charset="0"/>
                <a:cs typeface="Times New Roman" panose="02020603050405020304" pitchFamily="18" charset="0"/>
              </a:rPr>
            </a:br>
            <a:br>
              <a:rPr lang="en-US" altLang="en-US" sz="1800">
                <a:latin typeface="Times New Roman" panose="02020603050405020304" pitchFamily="18" charset="0"/>
                <a:cs typeface="Times New Roman" panose="02020603050405020304" pitchFamily="18" charset="0"/>
              </a:rPr>
            </a:br>
            <a:r>
              <a:rPr lang="en-US" altLang="en-US" sz="1800">
                <a:latin typeface="Times New Roman" panose="02020603050405020304" pitchFamily="18" charset="0"/>
                <a:cs typeface="Times New Roman" panose="02020603050405020304" pitchFamily="18" charset="0"/>
              </a:rPr>
              <a:t>   4- </a:t>
            </a:r>
            <a:r>
              <a:rPr lang="en-US" altLang="en-US" sz="1800">
                <a:solidFill>
                  <a:schemeClr val="accent2"/>
                </a:solidFill>
                <a:latin typeface="Times New Roman" panose="02020603050405020304" pitchFamily="18" charset="0"/>
                <a:cs typeface="Times New Roman" panose="02020603050405020304" pitchFamily="18" charset="0"/>
              </a:rPr>
              <a:t>in writing</a:t>
            </a:r>
            <a:r>
              <a:rPr lang="en-US" altLang="en-US" sz="1800">
                <a:latin typeface="Times New Roman" panose="02020603050405020304" pitchFamily="18" charset="0"/>
                <a:cs typeface="Times New Roman" panose="02020603050405020304" pitchFamily="18" charset="0"/>
              </a:rPr>
              <a:t> you compose, </a:t>
            </a:r>
            <a:r>
              <a:rPr lang="en-US" altLang="en-US" sz="1800">
                <a:solidFill>
                  <a:schemeClr val="accent2"/>
                </a:solidFill>
                <a:latin typeface="Times New Roman" panose="02020603050405020304" pitchFamily="18" charset="0"/>
                <a:cs typeface="Times New Roman" panose="02020603050405020304" pitchFamily="18" charset="0"/>
              </a:rPr>
              <a:t>in editing</a:t>
            </a:r>
            <a:r>
              <a:rPr lang="en-US" altLang="en-US" sz="1800">
                <a:latin typeface="Times New Roman" panose="02020603050405020304" pitchFamily="18" charset="0"/>
                <a:cs typeface="Times New Roman" panose="02020603050405020304" pitchFamily="18" charset="0"/>
              </a:rPr>
              <a:t> you correct, check and compare.</a:t>
            </a:r>
            <a:r>
              <a:rPr lang="en-US" altLang="en-US" sz="2800">
                <a:latin typeface="Times New Roman" panose="02020603050405020304" pitchFamily="18" charset="0"/>
                <a:cs typeface="Times New Roman" panose="02020603050405020304" pitchFamily="18" charset="0"/>
              </a:rPr>
              <a:t> </a:t>
            </a:r>
            <a:br>
              <a:rPr lang="en-US" altLang="en-US" sz="2800">
                <a:latin typeface="Times New Roman" panose="02020603050405020304" pitchFamily="18" charset="0"/>
                <a:cs typeface="Times New Roman" panose="02020603050405020304" pitchFamily="18" charset="0"/>
              </a:rPr>
            </a:br>
            <a:r>
              <a:rPr lang="ar-JO" altLang="en-US" sz="2800">
                <a:latin typeface="Times New Roman" panose="02020603050405020304" pitchFamily="18" charset="0"/>
                <a:cs typeface="Times New Roman" panose="02020603050405020304" pitchFamily="18" charset="0"/>
              </a:rPr>
              <a:t>4- في الكتابة تقوم بالتأليف، وفي التحرير تقوم بالتصحيح والتحقق والمقارنة.</a:t>
            </a:r>
            <a:endParaRPr lang="en-US" altLang="en-US"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C27B4EF9-02E9-A519-3C92-B347557E13F1}"/>
              </a:ext>
            </a:extLst>
          </p:cNvPr>
          <p:cNvSpPr>
            <a:spLocks noGrp="1" noChangeArrowheads="1"/>
          </p:cNvSpPr>
          <p:nvPr>
            <p:ph type="title"/>
          </p:nvPr>
        </p:nvSpPr>
        <p:spPr>
          <a:xfrm>
            <a:off x="1524000" y="152400"/>
            <a:ext cx="9144000" cy="6705600"/>
          </a:xfrm>
        </p:spPr>
        <p:txBody>
          <a:bodyPr/>
          <a:lstStyle/>
          <a:p>
            <a:br>
              <a:rPr lang="en-US" altLang="en-US" sz="3200" b="1">
                <a:solidFill>
                  <a:schemeClr val="accent1"/>
                </a:solidFill>
                <a:latin typeface="Times New Roman" panose="02020603050405020304" pitchFamily="18" charset="0"/>
                <a:cs typeface="Times New Roman" panose="02020603050405020304" pitchFamily="18" charset="0"/>
              </a:rPr>
            </a:br>
            <a:r>
              <a:rPr lang="en-US" altLang="en-US" sz="3200" b="1">
                <a:solidFill>
                  <a:schemeClr val="accent1"/>
                </a:solidFill>
                <a:latin typeface="Times New Roman" panose="02020603050405020304" pitchFamily="18" charset="0"/>
                <a:cs typeface="Times New Roman" panose="02020603050405020304" pitchFamily="18" charset="0"/>
              </a:rPr>
              <a:t>  </a:t>
            </a:r>
            <a:r>
              <a:rPr lang="en-US" altLang="en-US" sz="2000">
                <a:latin typeface="Times New Roman" panose="02020603050405020304" pitchFamily="18" charset="0"/>
                <a:cs typeface="Times New Roman" panose="02020603050405020304" pitchFamily="18" charset="0"/>
              </a:rPr>
              <a:t>5- </a:t>
            </a:r>
            <a:r>
              <a:rPr lang="en-US" altLang="en-US" sz="2000">
                <a:solidFill>
                  <a:schemeClr val="accent2"/>
                </a:solidFill>
                <a:latin typeface="Times New Roman" panose="02020603050405020304" pitchFamily="18" charset="0"/>
                <a:cs typeface="Times New Roman" panose="02020603050405020304" pitchFamily="18" charset="0"/>
              </a:rPr>
              <a:t>in writing</a:t>
            </a:r>
            <a:r>
              <a:rPr lang="en-US" altLang="en-US" sz="2000">
                <a:latin typeface="Times New Roman" panose="02020603050405020304" pitchFamily="18" charset="0"/>
                <a:cs typeface="Times New Roman" panose="02020603050405020304" pitchFamily="18" charset="0"/>
              </a:rPr>
              <a:t> you maintain direct contact with users, </a:t>
            </a:r>
            <a:r>
              <a:rPr lang="en-US" altLang="en-US" sz="2000">
                <a:solidFill>
                  <a:schemeClr val="accent2"/>
                </a:solidFill>
                <a:latin typeface="Times New Roman" panose="02020603050405020304" pitchFamily="18" charset="0"/>
                <a:cs typeface="Times New Roman" panose="02020603050405020304" pitchFamily="18" charset="0"/>
              </a:rPr>
              <a:t>in editing</a:t>
            </a:r>
            <a:r>
              <a:rPr lang="en-US" altLang="en-US" sz="2000">
                <a:latin typeface="Times New Roman" panose="02020603050405020304" pitchFamily="18" charset="0"/>
                <a:cs typeface="Times New Roman" panose="02020603050405020304" pitchFamily="18" charset="0"/>
              </a:rPr>
              <a:t> you </a:t>
            </a:r>
            <a:br>
              <a:rPr lang="en-US" altLang="en-US" sz="2000">
                <a:latin typeface="Times New Roman" panose="02020603050405020304" pitchFamily="18" charset="0"/>
                <a:cs typeface="Times New Roman" panose="02020603050405020304" pitchFamily="18" charset="0"/>
              </a:rPr>
            </a:br>
            <a:r>
              <a:rPr lang="en-US" altLang="en-US" sz="2000">
                <a:latin typeface="Times New Roman" panose="02020603050405020304" pitchFamily="18" charset="0"/>
                <a:cs typeface="Times New Roman" panose="02020603050405020304" pitchFamily="18" charset="0"/>
              </a:rPr>
              <a:t>   maintain indirect contact with users through writers and document </a:t>
            </a:r>
            <a:br>
              <a:rPr lang="en-US" altLang="en-US" sz="2000">
                <a:latin typeface="Times New Roman" panose="02020603050405020304" pitchFamily="18" charset="0"/>
                <a:cs typeface="Times New Roman" panose="02020603050405020304" pitchFamily="18" charset="0"/>
              </a:rPr>
            </a:br>
            <a:r>
              <a:rPr lang="en-US" altLang="en-US" sz="2000">
                <a:latin typeface="Times New Roman" panose="02020603050405020304" pitchFamily="18" charset="0"/>
                <a:cs typeface="Times New Roman" panose="02020603050405020304" pitchFamily="18" charset="0"/>
              </a:rPr>
              <a:t>   specification. </a:t>
            </a:r>
            <a:br>
              <a:rPr lang="en-US" altLang="en-US" sz="2000">
                <a:latin typeface="Times New Roman" panose="02020603050405020304" pitchFamily="18" charset="0"/>
                <a:cs typeface="Times New Roman" panose="02020603050405020304" pitchFamily="18" charset="0"/>
              </a:rPr>
            </a:br>
            <a:r>
              <a:rPr lang="ar-JO" altLang="en-US" sz="2000">
                <a:latin typeface="Times New Roman" panose="02020603050405020304" pitchFamily="18" charset="0"/>
                <a:cs typeface="Times New Roman" panose="02020603050405020304" pitchFamily="18" charset="0"/>
              </a:rPr>
              <a:t>5- في الكتابة تحافظ على اتصال مباشر مع المستخدمين، وفي التحرير تحافظ على اتصال غير مباشر مع المستخدمين من خلال الكتاب ومواصفات الوثيقة.</a:t>
            </a:r>
            <a:br>
              <a:rPr lang="en-US" altLang="en-US" sz="2000">
                <a:latin typeface="Times New Roman" panose="02020603050405020304" pitchFamily="18" charset="0"/>
                <a:cs typeface="Times New Roman" panose="02020603050405020304" pitchFamily="18" charset="0"/>
              </a:rPr>
            </a:br>
            <a:br>
              <a:rPr lang="en-US" altLang="en-US" sz="2000">
                <a:latin typeface="Times New Roman" panose="02020603050405020304" pitchFamily="18" charset="0"/>
                <a:cs typeface="Times New Roman" panose="02020603050405020304" pitchFamily="18" charset="0"/>
              </a:rPr>
            </a:br>
            <a:r>
              <a:rPr lang="en-US" altLang="en-US" sz="2000">
                <a:latin typeface="Times New Roman" panose="02020603050405020304" pitchFamily="18" charset="0"/>
                <a:cs typeface="Times New Roman" panose="02020603050405020304" pitchFamily="18" charset="0"/>
              </a:rPr>
              <a:t>   6- </a:t>
            </a:r>
            <a:r>
              <a:rPr lang="en-US" altLang="en-US" sz="2000">
                <a:solidFill>
                  <a:schemeClr val="accent2"/>
                </a:solidFill>
                <a:latin typeface="Times New Roman" panose="02020603050405020304" pitchFamily="18" charset="0"/>
                <a:cs typeface="Times New Roman" panose="02020603050405020304" pitchFamily="18" charset="0"/>
              </a:rPr>
              <a:t>in writing</a:t>
            </a:r>
            <a:r>
              <a:rPr lang="en-US" altLang="en-US" sz="2000">
                <a:latin typeface="Times New Roman" panose="02020603050405020304" pitchFamily="18" charset="0"/>
                <a:cs typeface="Times New Roman" panose="02020603050405020304" pitchFamily="18" charset="0"/>
              </a:rPr>
              <a:t> you are very familiar with a specific product or    </a:t>
            </a:r>
            <a:br>
              <a:rPr lang="en-US" altLang="en-US" sz="2000">
                <a:latin typeface="Times New Roman" panose="02020603050405020304" pitchFamily="18" charset="0"/>
                <a:cs typeface="Times New Roman" panose="02020603050405020304" pitchFamily="18" charset="0"/>
              </a:rPr>
            </a:br>
            <a:r>
              <a:rPr lang="en-US" altLang="en-US" sz="2000">
                <a:latin typeface="Times New Roman" panose="02020603050405020304" pitchFamily="18" charset="0"/>
                <a:cs typeface="Times New Roman" panose="02020603050405020304" pitchFamily="18" charset="0"/>
              </a:rPr>
              <a:t>    technology, </a:t>
            </a:r>
            <a:r>
              <a:rPr lang="en-US" altLang="en-US" sz="2000">
                <a:solidFill>
                  <a:schemeClr val="accent2"/>
                </a:solidFill>
                <a:latin typeface="Times New Roman" panose="02020603050405020304" pitchFamily="18" charset="0"/>
                <a:cs typeface="Times New Roman" panose="02020603050405020304" pitchFamily="18" charset="0"/>
              </a:rPr>
              <a:t>in editing</a:t>
            </a:r>
            <a:r>
              <a:rPr lang="en-US" altLang="en-US" sz="2000">
                <a:latin typeface="Times New Roman" panose="02020603050405020304" pitchFamily="18" charset="0"/>
                <a:cs typeface="Times New Roman" panose="02020603050405020304" pitchFamily="18" charset="0"/>
              </a:rPr>
              <a:t> familiar with the company and variety of </a:t>
            </a:r>
            <a:br>
              <a:rPr lang="en-US" altLang="en-US" sz="2000">
                <a:latin typeface="Times New Roman" panose="02020603050405020304" pitchFamily="18" charset="0"/>
                <a:cs typeface="Times New Roman" panose="02020603050405020304" pitchFamily="18" charset="0"/>
              </a:rPr>
            </a:br>
            <a:r>
              <a:rPr lang="en-US" altLang="en-US" sz="2000">
                <a:latin typeface="Times New Roman" panose="02020603050405020304" pitchFamily="18" charset="0"/>
                <a:cs typeface="Times New Roman" panose="02020603050405020304" pitchFamily="18" charset="0"/>
              </a:rPr>
              <a:t>    products. </a:t>
            </a:r>
            <a:br>
              <a:rPr lang="en-US" altLang="en-US" sz="2000">
                <a:latin typeface="Times New Roman" panose="02020603050405020304" pitchFamily="18" charset="0"/>
                <a:cs typeface="Times New Roman" panose="02020603050405020304" pitchFamily="18" charset="0"/>
              </a:rPr>
            </a:br>
            <a:r>
              <a:rPr lang="ar-JO" altLang="en-US" sz="2000">
                <a:latin typeface="Times New Roman" panose="02020603050405020304" pitchFamily="18" charset="0"/>
                <a:cs typeface="Times New Roman" panose="02020603050405020304" pitchFamily="18" charset="0"/>
              </a:rPr>
              <a:t>6- في الكتابة تكون على دراية تامة بمنتج أو تقنية معينة، وفي التحرير تكون على دراية بالشركة ومجموعة متنوعة من المنتجات.</a:t>
            </a:r>
            <a:br>
              <a:rPr lang="en-US" altLang="en-US" sz="2000">
                <a:latin typeface="Times New Roman" panose="02020603050405020304" pitchFamily="18" charset="0"/>
                <a:cs typeface="Times New Roman" panose="02020603050405020304" pitchFamily="18" charset="0"/>
              </a:rPr>
            </a:br>
            <a:br>
              <a:rPr lang="en-US" altLang="en-US" sz="2000">
                <a:latin typeface="Times New Roman" panose="02020603050405020304" pitchFamily="18" charset="0"/>
                <a:cs typeface="Times New Roman" panose="02020603050405020304" pitchFamily="18" charset="0"/>
              </a:rPr>
            </a:br>
            <a:r>
              <a:rPr lang="en-US" altLang="en-US" sz="2000">
                <a:latin typeface="Times New Roman" panose="02020603050405020304" pitchFamily="18" charset="0"/>
                <a:cs typeface="Times New Roman" panose="02020603050405020304" pitchFamily="18" charset="0"/>
              </a:rPr>
              <a:t>   7- </a:t>
            </a:r>
            <a:r>
              <a:rPr lang="en-US" altLang="en-US" sz="2000">
                <a:solidFill>
                  <a:schemeClr val="accent2"/>
                </a:solidFill>
                <a:latin typeface="Times New Roman" panose="02020603050405020304" pitchFamily="18" charset="0"/>
                <a:cs typeface="Times New Roman" panose="02020603050405020304" pitchFamily="18" charset="0"/>
              </a:rPr>
              <a:t>in writing</a:t>
            </a:r>
            <a:r>
              <a:rPr lang="en-US" altLang="en-US" sz="2000">
                <a:latin typeface="Times New Roman" panose="02020603050405020304" pitchFamily="18" charset="0"/>
                <a:cs typeface="Times New Roman" panose="02020603050405020304" pitchFamily="18" charset="0"/>
              </a:rPr>
              <a:t> you work on one document, you start with a product and </a:t>
            </a:r>
            <a:br>
              <a:rPr lang="en-US" altLang="en-US" sz="2000">
                <a:latin typeface="Times New Roman" panose="02020603050405020304" pitchFamily="18" charset="0"/>
                <a:cs typeface="Times New Roman" panose="02020603050405020304" pitchFamily="18" charset="0"/>
              </a:rPr>
            </a:br>
            <a:r>
              <a:rPr lang="en-US" altLang="en-US" sz="2000">
                <a:latin typeface="Times New Roman" panose="02020603050405020304" pitchFamily="18" charset="0"/>
                <a:cs typeface="Times New Roman" panose="02020603050405020304" pitchFamily="18" charset="0"/>
              </a:rPr>
              <a:t>    produce a document; In </a:t>
            </a:r>
            <a:r>
              <a:rPr lang="en-US" altLang="en-US" sz="2000">
                <a:solidFill>
                  <a:schemeClr val="accent2"/>
                </a:solidFill>
                <a:latin typeface="Times New Roman" panose="02020603050405020304" pitchFamily="18" charset="0"/>
                <a:cs typeface="Times New Roman" panose="02020603050405020304" pitchFamily="18" charset="0"/>
              </a:rPr>
              <a:t>editing</a:t>
            </a:r>
            <a:r>
              <a:rPr lang="en-US" altLang="en-US" sz="2000">
                <a:latin typeface="Times New Roman" panose="02020603050405020304" pitchFamily="18" charset="0"/>
                <a:cs typeface="Times New Roman" panose="02020603050405020304" pitchFamily="18" charset="0"/>
              </a:rPr>
              <a:t> you work on many, you start with a </a:t>
            </a:r>
            <a:br>
              <a:rPr lang="en-US" altLang="en-US" sz="2000">
                <a:latin typeface="Times New Roman" panose="02020603050405020304" pitchFamily="18" charset="0"/>
                <a:cs typeface="Times New Roman" panose="02020603050405020304" pitchFamily="18" charset="0"/>
              </a:rPr>
            </a:br>
            <a:r>
              <a:rPr lang="en-US" altLang="en-US" sz="2000">
                <a:latin typeface="Times New Roman" panose="02020603050405020304" pitchFamily="18" charset="0"/>
                <a:cs typeface="Times New Roman" panose="02020603050405020304" pitchFamily="18" charset="0"/>
              </a:rPr>
              <a:t>   document and produce an information product.</a:t>
            </a:r>
            <a:br>
              <a:rPr lang="en-US" altLang="en-US" sz="2000">
                <a:latin typeface="Times New Roman" panose="02020603050405020304" pitchFamily="18" charset="0"/>
                <a:cs typeface="Times New Roman" panose="02020603050405020304" pitchFamily="18" charset="0"/>
              </a:rPr>
            </a:br>
            <a:r>
              <a:rPr lang="ar-JO" altLang="en-US" sz="2000">
                <a:latin typeface="Times New Roman" panose="02020603050405020304" pitchFamily="18" charset="0"/>
                <a:cs typeface="Times New Roman" panose="02020603050405020304" pitchFamily="18" charset="0"/>
              </a:rPr>
              <a:t>7- في الكتابة تعمل على وثيقة واحدة، تبدأ بمنتج وتنتج وثيقة؛ وفي التحرير تعمل على العديد من الوثائق، تبدأ بوثيقة وتنتج منتج معلوماتي.</a:t>
            </a:r>
            <a:endParaRPr lang="en-US" alt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F55E72F7-8F22-1F49-295D-8B6487616A7E}"/>
              </a:ext>
            </a:extLst>
          </p:cNvPr>
          <p:cNvSpPr>
            <a:spLocks noGrp="1" noChangeArrowheads="1"/>
          </p:cNvSpPr>
          <p:nvPr>
            <p:ph type="title"/>
          </p:nvPr>
        </p:nvSpPr>
        <p:spPr>
          <a:xfrm>
            <a:off x="1524000" y="152400"/>
            <a:ext cx="9144000" cy="6705600"/>
          </a:xfrm>
        </p:spPr>
        <p:txBody>
          <a:bodyPr/>
          <a:lstStyle/>
          <a:p>
            <a:r>
              <a:rPr lang="en-US" altLang="en-US" sz="3200" dirty="0">
                <a:solidFill>
                  <a:schemeClr val="accent1"/>
                </a:solidFill>
                <a:latin typeface="Times New Roman" panose="02020603050405020304" pitchFamily="18" charset="0"/>
                <a:cs typeface="Times New Roman" panose="02020603050405020304" pitchFamily="18" charset="0"/>
              </a:rPr>
              <a:t>   </a:t>
            </a:r>
            <a:r>
              <a:rPr lang="en-US" altLang="en-US" sz="2400" u="sng" dirty="0">
                <a:solidFill>
                  <a:schemeClr val="accent1"/>
                </a:solidFill>
                <a:latin typeface="Times New Roman" panose="02020603050405020304" pitchFamily="18" charset="0"/>
                <a:cs typeface="Times New Roman" panose="02020603050405020304" pitchFamily="18" charset="0"/>
              </a:rPr>
              <a:t>Take a constructive attitude</a:t>
            </a:r>
            <a:r>
              <a:rPr lang="en-US" altLang="en-US" sz="2400" b="1" dirty="0">
                <a:latin typeface="Times New Roman" panose="02020603050405020304" pitchFamily="18" charset="0"/>
                <a:cs typeface="Times New Roman" panose="02020603050405020304" pitchFamily="18" charset="0"/>
              </a:rPr>
              <a:t>:</a:t>
            </a:r>
            <a:r>
              <a:rPr lang="en-US" altLang="en-US" sz="3600" b="1"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People often see </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editors as </a:t>
            </a:r>
            <a:r>
              <a:rPr lang="en-US" altLang="en-US" sz="2000" dirty="0">
                <a:solidFill>
                  <a:schemeClr val="accent1"/>
                </a:solidFill>
                <a:latin typeface="Times New Roman" panose="02020603050405020304" pitchFamily="18" charset="0"/>
                <a:cs typeface="Times New Roman" panose="02020603050405020304" pitchFamily="18" charset="0"/>
              </a:rPr>
              <a:t>grammar police</a:t>
            </a:r>
            <a:r>
              <a:rPr lang="en-US" altLang="en-US" sz="2000" dirty="0">
                <a:latin typeface="Times New Roman" panose="02020603050405020304" pitchFamily="18" charset="0"/>
                <a:cs typeface="Times New Roman" panose="02020603050405020304" pitchFamily="18" charset="0"/>
              </a:rPr>
              <a:t>. (Tell someone you work as an </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editor and see how long it takes them to make a joke about </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watching their language). Seeing yourself as a </a:t>
            </a:r>
            <a:r>
              <a:rPr lang="en-US" altLang="en-US" sz="2000" dirty="0">
                <a:solidFill>
                  <a:schemeClr val="accent1"/>
                </a:solidFill>
                <a:latin typeface="Times New Roman" panose="02020603050405020304" pitchFamily="18" charset="0"/>
                <a:cs typeface="Times New Roman" panose="02020603050405020304" pitchFamily="18" charset="0"/>
              </a:rPr>
              <a:t>partner</a:t>
            </a:r>
            <a:r>
              <a:rPr lang="en-US" altLang="en-US" sz="2000" dirty="0">
                <a:latin typeface="Times New Roman" panose="02020603050405020304" pitchFamily="18" charset="0"/>
                <a:cs typeface="Times New Roman" panose="02020603050405020304" pitchFamily="18" charset="0"/>
              </a:rPr>
              <a:t> with </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the writer can take you a long way toward having a </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satisfying experience as an editor. </a:t>
            </a:r>
            <a:br>
              <a:rPr lang="en-US" altLang="en-US" sz="2000" dirty="0">
                <a:latin typeface="Times New Roman" panose="02020603050405020304" pitchFamily="18" charset="0"/>
                <a:cs typeface="Times New Roman" panose="02020603050405020304" pitchFamily="18" charset="0"/>
              </a:rPr>
            </a:br>
            <a:r>
              <a:rPr lang="ar-JO" altLang="en-US" sz="2000" dirty="0">
                <a:latin typeface="Times New Roman" panose="02020603050405020304" pitchFamily="18" charset="0"/>
                <a:cs typeface="Times New Roman" panose="02020603050405020304" pitchFamily="18" charset="0"/>
              </a:rPr>
              <a:t>اتخذ موقفًا بناءً: غالبًا ما ينظر الناس إلى المحررين باعتبارهم شرطة قواعد اللغة. (أخبر شخصًا ما أنك تعمل كمحرر وانظر إلى المدة التي يستغرقها ليقول نكتة حول مراقبة لغته). إن رؤية نفسك كشريك للكاتب يمكن أن يأخذك إلى طريق طويل نحو الحصول على تجربة مرضية كمحرر.</a:t>
            </a:r>
            <a:br>
              <a:rPr lang="en-US" altLang="en-US" sz="2000" dirty="0">
                <a:solidFill>
                  <a:srgbClr val="FF33CC"/>
                </a:solidFill>
                <a:latin typeface="Times New Roman" panose="02020603050405020304" pitchFamily="18" charset="0"/>
                <a:cs typeface="Times New Roman" panose="02020603050405020304" pitchFamily="18" charset="0"/>
              </a:rPr>
            </a:br>
            <a:br>
              <a:rPr lang="en-US" altLang="en-US" sz="2000" dirty="0">
                <a:solidFill>
                  <a:srgbClr val="FF33CC"/>
                </a:solidFill>
                <a:latin typeface="Times New Roman" panose="02020603050405020304" pitchFamily="18" charset="0"/>
                <a:cs typeface="Times New Roman" panose="02020603050405020304" pitchFamily="18" charset="0"/>
              </a:rPr>
            </a:br>
            <a:r>
              <a:rPr lang="en-US" altLang="en-US" sz="2000" dirty="0">
                <a:solidFill>
                  <a:srgbClr val="FF33CC"/>
                </a:solidFill>
                <a:latin typeface="Times New Roman" panose="02020603050405020304" pitchFamily="18" charset="0"/>
                <a:cs typeface="Times New Roman" panose="02020603050405020304" pitchFamily="18" charset="0"/>
              </a:rPr>
              <a:t>  </a:t>
            </a:r>
            <a:r>
              <a:rPr lang="en-US" altLang="en-US" sz="2400" u="sng" dirty="0">
                <a:solidFill>
                  <a:schemeClr val="accent1"/>
                </a:solidFill>
                <a:latin typeface="Times New Roman" panose="02020603050405020304" pitchFamily="18" charset="0"/>
                <a:cs typeface="Times New Roman" panose="02020603050405020304" pitchFamily="18" charset="0"/>
              </a:rPr>
              <a:t>Consult standard style guides</a:t>
            </a:r>
            <a:r>
              <a:rPr lang="en-US" altLang="en-US" sz="2400" b="1" dirty="0">
                <a:solidFill>
                  <a:schemeClr val="accent2"/>
                </a:solidFill>
                <a:latin typeface="Times New Roman" panose="02020603050405020304" pitchFamily="18" charset="0"/>
                <a:cs typeface="Times New Roman" panose="02020603050405020304" pitchFamily="18" charset="0"/>
              </a:rPr>
              <a:t>:</a:t>
            </a:r>
            <a:r>
              <a:rPr lang="en-US" altLang="en-US" sz="3600" b="1"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when controversies occur</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you need to consult a general </a:t>
            </a:r>
            <a:r>
              <a:rPr lang="en-US" altLang="en-US" sz="2000" i="1" dirty="0">
                <a:latin typeface="Times New Roman" panose="02020603050405020304" pitchFamily="18" charset="0"/>
                <a:cs typeface="Times New Roman" panose="02020603050405020304" pitchFamily="18" charset="0"/>
              </a:rPr>
              <a:t>style guide</a:t>
            </a:r>
            <a:r>
              <a:rPr lang="en-US" altLang="en-US" sz="2000" dirty="0">
                <a:latin typeface="Times New Roman" panose="02020603050405020304" pitchFamily="18" charset="0"/>
                <a:cs typeface="Times New Roman" panose="02020603050405020304" pitchFamily="18" charset="0"/>
              </a:rPr>
              <a:t>, in house style </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guides, or specialized reference works.</a:t>
            </a:r>
            <a:br>
              <a:rPr lang="en-US" altLang="en-US" sz="2000" dirty="0">
                <a:latin typeface="Times New Roman" panose="02020603050405020304" pitchFamily="18" charset="0"/>
                <a:cs typeface="Times New Roman" panose="02020603050405020304" pitchFamily="18" charset="0"/>
              </a:rPr>
            </a:br>
            <a:r>
              <a:rPr lang="ar-JO" altLang="en-US" sz="2000" dirty="0">
                <a:latin typeface="Times New Roman" panose="02020603050405020304" pitchFamily="18" charset="0"/>
                <a:cs typeface="Times New Roman" panose="02020603050405020304" pitchFamily="18" charset="0"/>
              </a:rPr>
              <a:t>راجع أدلة الأسلوب القياسية: عندما تحدث الخلافات، فأنت بحاجة إلى استشارة دليل أسلوب عام، أو أدلة أسلوب داخلية، أو أعمال مرجعية متخصصة.</a:t>
            </a:r>
            <a:endParaRPr lang="en-US" alt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13FE643F-3A5B-FCB5-A7DB-4CEB4A209611}"/>
              </a:ext>
            </a:extLst>
          </p:cNvPr>
          <p:cNvSpPr>
            <a:spLocks noGrp="1" noChangeArrowheads="1"/>
          </p:cNvSpPr>
          <p:nvPr>
            <p:ph type="title"/>
          </p:nvPr>
        </p:nvSpPr>
        <p:spPr>
          <a:xfrm>
            <a:off x="1524000" y="0"/>
            <a:ext cx="9144000" cy="6858000"/>
          </a:xfrm>
        </p:spPr>
        <p:txBody>
          <a:bodyPr/>
          <a:lstStyle/>
          <a:p>
            <a:r>
              <a:rPr lang="en-US" altLang="en-US" b="1">
                <a:latin typeface="Times New Roman" panose="02020603050405020304" pitchFamily="18" charset="0"/>
                <a:cs typeface="Times New Roman" panose="02020603050405020304" pitchFamily="18" charset="0"/>
              </a:rPr>
              <a:t>	</a:t>
            </a:r>
            <a:r>
              <a:rPr lang="en-US" altLang="en-US" b="1">
                <a:solidFill>
                  <a:srgbClr val="FF3300"/>
                </a:solidFill>
                <a:latin typeface="Times New Roman" panose="02020603050405020304" pitchFamily="18" charset="0"/>
                <a:cs typeface="Times New Roman" panose="02020603050405020304" pitchFamily="18" charset="0"/>
              </a:rPr>
              <a:t>	</a:t>
            </a:r>
            <a:br>
              <a:rPr lang="en-US" altLang="en-US" b="1">
                <a:solidFill>
                  <a:srgbClr val="FF3300"/>
                </a:solidFill>
                <a:latin typeface="Times New Roman" panose="02020603050405020304" pitchFamily="18" charset="0"/>
                <a:cs typeface="Times New Roman" panose="02020603050405020304" pitchFamily="18" charset="0"/>
              </a:rPr>
            </a:br>
            <a:r>
              <a:rPr lang="en-US" altLang="en-US" b="1">
                <a:solidFill>
                  <a:srgbClr val="FF3300"/>
                </a:solidFill>
                <a:latin typeface="Times New Roman" panose="02020603050405020304" pitchFamily="18" charset="0"/>
                <a:cs typeface="Times New Roman" panose="02020603050405020304" pitchFamily="18" charset="0"/>
              </a:rPr>
              <a:t>               </a:t>
            </a:r>
            <a:r>
              <a:rPr lang="en-US" altLang="en-US" b="1">
                <a:solidFill>
                  <a:schemeClr val="accent2"/>
                </a:solidFill>
                <a:latin typeface="Times New Roman" panose="02020603050405020304" pitchFamily="18" charset="0"/>
                <a:cs typeface="Times New Roman" panose="02020603050405020304" pitchFamily="18" charset="0"/>
              </a:rPr>
              <a:t>Part Three</a:t>
            </a:r>
            <a:br>
              <a:rPr lang="en-US" altLang="en-US" b="1">
                <a:solidFill>
                  <a:srgbClr val="FF3300"/>
                </a:solidFill>
                <a:latin typeface="Times New Roman" panose="02020603050405020304" pitchFamily="18" charset="0"/>
                <a:cs typeface="Times New Roman" panose="02020603050405020304" pitchFamily="18" charset="0"/>
              </a:rPr>
            </a:br>
            <a:r>
              <a:rPr lang="en-US" altLang="en-US" b="1">
                <a:solidFill>
                  <a:srgbClr val="FF3300"/>
                </a:solidFill>
                <a:latin typeface="Times New Roman" panose="02020603050405020304" pitchFamily="18" charset="0"/>
                <a:cs typeface="Times New Roman" panose="02020603050405020304" pitchFamily="18" charset="0"/>
              </a:rPr>
              <a:t>         </a:t>
            </a:r>
            <a:r>
              <a:rPr lang="en-US" altLang="en-US" b="1">
                <a:solidFill>
                  <a:srgbClr val="CC00FF"/>
                </a:solidFill>
                <a:latin typeface="Times New Roman" panose="02020603050405020304" pitchFamily="18" charset="0"/>
                <a:cs typeface="Times New Roman" panose="02020603050405020304" pitchFamily="18" charset="0"/>
              </a:rPr>
              <a:t>The Tools of Software           </a:t>
            </a:r>
            <a:br>
              <a:rPr lang="en-US" altLang="en-US" b="1">
                <a:solidFill>
                  <a:srgbClr val="CC00FF"/>
                </a:solidFill>
                <a:latin typeface="Times New Roman" panose="02020603050405020304" pitchFamily="18" charset="0"/>
                <a:cs typeface="Times New Roman" panose="02020603050405020304" pitchFamily="18" charset="0"/>
              </a:rPr>
            </a:br>
            <a:r>
              <a:rPr lang="en-US" altLang="en-US" b="1">
                <a:solidFill>
                  <a:srgbClr val="CC00FF"/>
                </a:solidFill>
                <a:latin typeface="Times New Roman" panose="02020603050405020304" pitchFamily="18" charset="0"/>
                <a:cs typeface="Times New Roman" panose="02020603050405020304" pitchFamily="18" charset="0"/>
              </a:rPr>
              <a:t>             Documentation</a:t>
            </a:r>
            <a:br>
              <a:rPr lang="en-US" altLang="en-US" b="1">
                <a:solidFill>
                  <a:srgbClr val="FF3300"/>
                </a:solidFill>
                <a:latin typeface="Times New Roman" panose="02020603050405020304" pitchFamily="18" charset="0"/>
                <a:cs typeface="Times New Roman" panose="02020603050405020304" pitchFamily="18" charset="0"/>
              </a:rPr>
            </a:br>
            <a:br>
              <a:rPr lang="en-US" altLang="en-US" b="1">
                <a:solidFill>
                  <a:srgbClr val="FF3300"/>
                </a:solidFill>
                <a:latin typeface="Times New Roman" panose="02020603050405020304" pitchFamily="18" charset="0"/>
                <a:cs typeface="Times New Roman" panose="02020603050405020304" pitchFamily="18" charset="0"/>
              </a:rPr>
            </a:br>
            <a:r>
              <a:rPr lang="en-US" altLang="en-US" b="1">
                <a:solidFill>
                  <a:srgbClr val="FF3300"/>
                </a:solidFill>
                <a:latin typeface="Times New Roman" panose="02020603050405020304" pitchFamily="18" charset="0"/>
                <a:cs typeface="Times New Roman" panose="02020603050405020304" pitchFamily="18" charset="0"/>
              </a:rPr>
              <a:t>    </a:t>
            </a:r>
            <a:r>
              <a:rPr lang="en-US" altLang="en-US" sz="3600" b="1">
                <a:solidFill>
                  <a:srgbClr val="FF3300"/>
                </a:solidFill>
                <a:latin typeface="Times New Roman" panose="02020603050405020304" pitchFamily="18" charset="0"/>
                <a:cs typeface="Times New Roman" panose="02020603050405020304" pitchFamily="18" charset="0"/>
              </a:rPr>
              <a:t>Chapter 10: </a:t>
            </a:r>
            <a:r>
              <a:rPr lang="en-US" altLang="en-US" sz="3200" b="1">
                <a:solidFill>
                  <a:srgbClr val="FF3300"/>
                </a:solidFill>
                <a:latin typeface="Times New Roman" panose="02020603050405020304" pitchFamily="18" charset="0"/>
                <a:cs typeface="Times New Roman" panose="02020603050405020304" pitchFamily="18" charset="0"/>
              </a:rPr>
              <a:t>Designing for Task Orientation</a:t>
            </a:r>
            <a:br>
              <a:rPr lang="en-US" altLang="en-US" sz="3200" b="1">
                <a:solidFill>
                  <a:srgbClr val="FF3300"/>
                </a:solidFill>
                <a:latin typeface="Times New Roman" panose="02020603050405020304" pitchFamily="18" charset="0"/>
                <a:cs typeface="Times New Roman" panose="02020603050405020304" pitchFamily="18" charset="0"/>
              </a:rPr>
            </a:br>
            <a:r>
              <a:rPr lang="en-US" altLang="en-US" sz="3200" b="1">
                <a:solidFill>
                  <a:srgbClr val="FF3300"/>
                </a:solidFill>
                <a:latin typeface="Times New Roman" panose="02020603050405020304" pitchFamily="18" charset="0"/>
                <a:cs typeface="Times New Roman" panose="02020603050405020304" pitchFamily="18" charset="0"/>
              </a:rPr>
              <a:t>     </a:t>
            </a:r>
            <a:r>
              <a:rPr lang="en-US" altLang="en-US" sz="3600" b="1">
                <a:solidFill>
                  <a:srgbClr val="9900CC"/>
                </a:solidFill>
                <a:latin typeface="Times New Roman" panose="02020603050405020304" pitchFamily="18" charset="0"/>
                <a:cs typeface="Times New Roman" panose="02020603050405020304" pitchFamily="18" charset="0"/>
              </a:rPr>
              <a:t>Chapter 11: </a:t>
            </a:r>
            <a:r>
              <a:rPr lang="en-US" altLang="en-US" sz="3200" b="1">
                <a:solidFill>
                  <a:srgbClr val="9900CC"/>
                </a:solidFill>
                <a:latin typeface="Times New Roman" panose="02020603050405020304" pitchFamily="18" charset="0"/>
                <a:cs typeface="Times New Roman" panose="02020603050405020304" pitchFamily="18" charset="0"/>
              </a:rPr>
              <a:t>Laying out Pages and Screens</a:t>
            </a:r>
            <a:br>
              <a:rPr lang="en-US" altLang="en-US" sz="3200" b="1">
                <a:solidFill>
                  <a:srgbClr val="9900CC"/>
                </a:solidFill>
                <a:latin typeface="Times New Roman" panose="02020603050405020304" pitchFamily="18" charset="0"/>
                <a:cs typeface="Times New Roman" panose="02020603050405020304" pitchFamily="18" charset="0"/>
              </a:rPr>
            </a:br>
            <a:r>
              <a:rPr lang="en-US" altLang="en-US" sz="3200" b="1">
                <a:solidFill>
                  <a:srgbClr val="FF3300"/>
                </a:solidFill>
                <a:latin typeface="Times New Roman" panose="02020603050405020304" pitchFamily="18" charset="0"/>
                <a:cs typeface="Times New Roman" panose="02020603050405020304" pitchFamily="18" charset="0"/>
              </a:rPr>
              <a:t>     </a:t>
            </a:r>
            <a:r>
              <a:rPr lang="en-US" altLang="en-US" sz="3600" b="1">
                <a:solidFill>
                  <a:srgbClr val="006666"/>
                </a:solidFill>
                <a:latin typeface="Times New Roman" panose="02020603050405020304" pitchFamily="18" charset="0"/>
                <a:cs typeface="Times New Roman" panose="02020603050405020304" pitchFamily="18" charset="0"/>
              </a:rPr>
              <a:t>Chapter 12:</a:t>
            </a:r>
            <a:r>
              <a:rPr lang="en-US" altLang="en-US" sz="3200" b="1">
                <a:solidFill>
                  <a:srgbClr val="006666"/>
                </a:solidFill>
                <a:latin typeface="Times New Roman" panose="02020603050405020304" pitchFamily="18" charset="0"/>
                <a:cs typeface="Times New Roman" panose="02020603050405020304" pitchFamily="18" charset="0"/>
              </a:rPr>
              <a:t>Getting the Language Right</a:t>
            </a:r>
            <a:br>
              <a:rPr lang="en-US" altLang="en-US" sz="3200" b="1">
                <a:solidFill>
                  <a:srgbClr val="006666"/>
                </a:solidFill>
                <a:latin typeface="Times New Roman" panose="02020603050405020304" pitchFamily="18" charset="0"/>
                <a:cs typeface="Times New Roman" panose="02020603050405020304" pitchFamily="18" charset="0"/>
              </a:rPr>
            </a:br>
            <a:r>
              <a:rPr lang="en-US" altLang="en-US" sz="3200" b="1">
                <a:solidFill>
                  <a:srgbClr val="FF3300"/>
                </a:solidFill>
                <a:latin typeface="Times New Roman" panose="02020603050405020304" pitchFamily="18" charset="0"/>
                <a:cs typeface="Times New Roman" panose="02020603050405020304" pitchFamily="18" charset="0"/>
              </a:rPr>
              <a:t>     </a:t>
            </a:r>
            <a:r>
              <a:rPr lang="en-US" altLang="en-US" sz="3600" b="1">
                <a:solidFill>
                  <a:schemeClr val="accent2"/>
                </a:solidFill>
                <a:latin typeface="Times New Roman" panose="02020603050405020304" pitchFamily="18" charset="0"/>
                <a:cs typeface="Times New Roman" panose="02020603050405020304" pitchFamily="18" charset="0"/>
              </a:rPr>
              <a:t>Chapter 13:</a:t>
            </a:r>
            <a:r>
              <a:rPr lang="en-US" altLang="en-US" sz="3200" b="1">
                <a:solidFill>
                  <a:schemeClr val="accent2"/>
                </a:solidFill>
                <a:latin typeface="Times New Roman" panose="02020603050405020304" pitchFamily="18" charset="0"/>
                <a:cs typeface="Times New Roman" panose="02020603050405020304" pitchFamily="18" charset="0"/>
              </a:rPr>
              <a:t> Using Graphics Effectively</a:t>
            </a:r>
            <a:r>
              <a:rPr lang="en-US" altLang="en-US" sz="3200" b="1">
                <a:solidFill>
                  <a:srgbClr val="FF3300"/>
                </a:solidFill>
                <a:latin typeface="Times New Roman" panose="02020603050405020304" pitchFamily="18" charset="0"/>
                <a:cs typeface="Times New Roman" panose="02020603050405020304" pitchFamily="18" charset="0"/>
              </a:rPr>
              <a:t>       </a:t>
            </a:r>
            <a:br>
              <a:rPr lang="en-US" altLang="en-US" sz="3200" b="1">
                <a:solidFill>
                  <a:srgbClr val="FF3300"/>
                </a:solidFill>
                <a:latin typeface="Times New Roman" panose="02020603050405020304" pitchFamily="18" charset="0"/>
                <a:cs typeface="Times New Roman" panose="02020603050405020304" pitchFamily="18" charset="0"/>
              </a:rPr>
            </a:br>
            <a:r>
              <a:rPr lang="en-US" altLang="en-US" sz="3200" b="1">
                <a:solidFill>
                  <a:srgbClr val="FF3300"/>
                </a:solidFill>
                <a:latin typeface="Times New Roman" panose="02020603050405020304" pitchFamily="18" charset="0"/>
                <a:cs typeface="Times New Roman" panose="02020603050405020304" pitchFamily="18" charset="0"/>
              </a:rPr>
              <a:t>     </a:t>
            </a:r>
            <a:r>
              <a:rPr lang="en-US" altLang="en-US" sz="3600" b="1">
                <a:solidFill>
                  <a:srgbClr val="996600"/>
                </a:solidFill>
                <a:latin typeface="Times New Roman" panose="02020603050405020304" pitchFamily="18" charset="0"/>
                <a:cs typeface="Times New Roman" panose="02020603050405020304" pitchFamily="18" charset="0"/>
              </a:rPr>
              <a:t>Chapter 14: </a:t>
            </a:r>
            <a:r>
              <a:rPr lang="en-US" altLang="en-US" sz="3200" b="1">
                <a:solidFill>
                  <a:srgbClr val="996600"/>
                </a:solidFill>
                <a:latin typeface="Times New Roman" panose="02020603050405020304" pitchFamily="18" charset="0"/>
                <a:cs typeface="Times New Roman" panose="02020603050405020304" pitchFamily="18" charset="0"/>
              </a:rPr>
              <a:t>Designing Indexes and Searches</a:t>
            </a:r>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0D53EAAA-D211-F2A9-DFCF-74B97E470DB8}"/>
              </a:ext>
            </a:extLst>
          </p:cNvPr>
          <p:cNvSpPr>
            <a:spLocks noGrp="1" noChangeArrowheads="1"/>
          </p:cNvSpPr>
          <p:nvPr>
            <p:ph type="title"/>
          </p:nvPr>
        </p:nvSpPr>
        <p:spPr>
          <a:xfrm>
            <a:off x="1524000" y="152400"/>
            <a:ext cx="9144000" cy="6705600"/>
          </a:xfrm>
        </p:spPr>
        <p:txBody>
          <a:bodyPr/>
          <a:lstStyle/>
          <a:p>
            <a:pPr algn="ctr"/>
            <a:r>
              <a:rPr lang="en-US" altLang="en-US" b="1" dirty="0">
                <a:solidFill>
                  <a:srgbClr val="FF3300"/>
                </a:solidFill>
                <a:latin typeface="Times New Roman" panose="02020603050405020304" pitchFamily="18" charset="0"/>
                <a:cs typeface="Times New Roman" panose="02020603050405020304" pitchFamily="18" charset="0"/>
              </a:rPr>
              <a:t>	</a:t>
            </a:r>
            <a:br>
              <a:rPr lang="en-US" altLang="en-US" b="1" dirty="0">
                <a:solidFill>
                  <a:srgbClr val="FF3300"/>
                </a:solidFill>
                <a:latin typeface="Times New Roman" panose="02020603050405020304" pitchFamily="18" charset="0"/>
                <a:cs typeface="Times New Roman" panose="02020603050405020304" pitchFamily="18" charset="0"/>
              </a:rPr>
            </a:br>
            <a:br>
              <a:rPr lang="en-US" altLang="en-US" b="1" dirty="0">
                <a:solidFill>
                  <a:srgbClr val="FF3300"/>
                </a:solidFill>
                <a:latin typeface="Times New Roman" panose="02020603050405020304" pitchFamily="18" charset="0"/>
                <a:cs typeface="Times New Roman" panose="02020603050405020304" pitchFamily="18" charset="0"/>
              </a:rPr>
            </a:br>
            <a:br>
              <a:rPr lang="en-US" altLang="en-US" b="1" dirty="0">
                <a:solidFill>
                  <a:srgbClr val="FF3300"/>
                </a:solidFill>
                <a:latin typeface="Times New Roman" panose="02020603050405020304" pitchFamily="18" charset="0"/>
                <a:cs typeface="Times New Roman" panose="02020603050405020304" pitchFamily="18" charset="0"/>
              </a:rPr>
            </a:br>
            <a:br>
              <a:rPr lang="en-US" altLang="en-US" b="1" dirty="0">
                <a:solidFill>
                  <a:srgbClr val="FF3300"/>
                </a:solidFill>
                <a:latin typeface="Times New Roman" panose="02020603050405020304" pitchFamily="18" charset="0"/>
                <a:cs typeface="Times New Roman" panose="02020603050405020304" pitchFamily="18" charset="0"/>
              </a:rPr>
            </a:br>
            <a:r>
              <a:rPr lang="en-US" altLang="en-US" b="1" dirty="0">
                <a:solidFill>
                  <a:srgbClr val="FF3300"/>
                </a:solidFill>
                <a:latin typeface="Times New Roman" panose="02020603050405020304" pitchFamily="18" charset="0"/>
                <a:cs typeface="Times New Roman" panose="02020603050405020304" pitchFamily="18" charset="0"/>
              </a:rPr>
              <a:t>                 Chapter 10</a:t>
            </a:r>
            <a:br>
              <a:rPr lang="en-US" altLang="en-US" b="1" dirty="0">
                <a:solidFill>
                  <a:srgbClr val="FF3300"/>
                </a:solidFill>
                <a:latin typeface="Times New Roman" panose="02020603050405020304" pitchFamily="18" charset="0"/>
                <a:cs typeface="Times New Roman" panose="02020603050405020304" pitchFamily="18" charset="0"/>
              </a:rPr>
            </a:br>
            <a:r>
              <a:rPr lang="en-US" altLang="en-US" b="1" dirty="0">
                <a:solidFill>
                  <a:srgbClr val="FF3300"/>
                </a:solidFill>
                <a:latin typeface="Times New Roman" panose="02020603050405020304" pitchFamily="18" charset="0"/>
                <a:cs typeface="Times New Roman" panose="02020603050405020304" pitchFamily="18" charset="0"/>
              </a:rPr>
              <a:t>	       Designing for Task 		</a:t>
            </a:r>
            <a:br>
              <a:rPr lang="en-US" altLang="en-US" b="1" dirty="0">
                <a:solidFill>
                  <a:srgbClr val="FF3300"/>
                </a:solidFill>
                <a:latin typeface="Times New Roman" panose="02020603050405020304" pitchFamily="18" charset="0"/>
                <a:cs typeface="Times New Roman" panose="02020603050405020304" pitchFamily="18" charset="0"/>
              </a:rPr>
            </a:br>
            <a:r>
              <a:rPr lang="en-US" altLang="en-US" b="1" dirty="0">
                <a:solidFill>
                  <a:srgbClr val="FF3300"/>
                </a:solidFill>
                <a:latin typeface="Times New Roman" panose="02020603050405020304" pitchFamily="18" charset="0"/>
                <a:cs typeface="Times New Roman" panose="02020603050405020304" pitchFamily="18" charset="0"/>
              </a:rPr>
              <a:t>		    Orientation</a:t>
            </a:r>
            <a:br>
              <a:rPr lang="en-US" altLang="en-US" b="1" dirty="0">
                <a:solidFill>
                  <a:srgbClr val="FF3300"/>
                </a:solidFill>
                <a:latin typeface="Times New Roman" panose="02020603050405020304" pitchFamily="18" charset="0"/>
                <a:cs typeface="Times New Roman" panose="02020603050405020304" pitchFamily="18" charset="0"/>
              </a:rPr>
            </a:br>
            <a:r>
              <a:rPr lang="ar-JO" altLang="en-US" b="1" dirty="0">
                <a:solidFill>
                  <a:srgbClr val="FF3300"/>
                </a:solidFill>
                <a:latin typeface="Times New Roman" panose="02020603050405020304" pitchFamily="18" charset="0"/>
                <a:cs typeface="Times New Roman" panose="02020603050405020304" pitchFamily="18" charset="0"/>
              </a:rPr>
              <a:t>الفصل العاشر - التصميم لتوجيه المهام</a:t>
            </a:r>
            <a:endParaRPr lang="en-US" altLang="en-US" b="1" dirty="0">
              <a:solidFill>
                <a:srgbClr val="FF33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6F2D2DED-2F38-F2DE-0952-68945AB0D4E1}"/>
              </a:ext>
            </a:extLst>
          </p:cNvPr>
          <p:cNvSpPr>
            <a:spLocks noGrp="1" noChangeArrowheads="1"/>
          </p:cNvSpPr>
          <p:nvPr>
            <p:ph type="title"/>
          </p:nvPr>
        </p:nvSpPr>
        <p:spPr>
          <a:xfrm>
            <a:off x="1524000" y="0"/>
            <a:ext cx="9144000" cy="6858000"/>
          </a:xfrm>
        </p:spPr>
        <p:txBody>
          <a:bodyPr/>
          <a:lstStyle/>
          <a:p>
            <a:r>
              <a:rPr lang="en-US" altLang="en-US" sz="4000" b="1" dirty="0">
                <a:solidFill>
                  <a:srgbClr val="9900CC"/>
                </a:solidFill>
                <a:latin typeface="Times New Roman" panose="02020603050405020304" pitchFamily="18" charset="0"/>
                <a:cs typeface="Times New Roman" panose="02020603050405020304" pitchFamily="18" charset="0"/>
              </a:rPr>
              <a:t>    Guidelines: </a:t>
            </a:r>
            <a:r>
              <a:rPr lang="ar-JO" altLang="en-US" sz="4000" b="1" dirty="0">
                <a:solidFill>
                  <a:srgbClr val="9900CC"/>
                </a:solidFill>
                <a:latin typeface="Times New Roman" panose="02020603050405020304" pitchFamily="18" charset="0"/>
                <a:cs typeface="Times New Roman" panose="02020603050405020304" pitchFamily="18" charset="0"/>
              </a:rPr>
              <a:t>المبادئ التوجيهية:</a:t>
            </a:r>
            <a:br>
              <a:rPr lang="en-US" altLang="en-US" sz="4000" b="1" dirty="0">
                <a:solidFill>
                  <a:srgbClr val="9900CC"/>
                </a:solidFill>
                <a:latin typeface="Times New Roman" panose="02020603050405020304" pitchFamily="18" charset="0"/>
                <a:cs typeface="Times New Roman" panose="02020603050405020304" pitchFamily="18" charset="0"/>
              </a:rPr>
            </a:br>
            <a:r>
              <a:rPr lang="en-US" altLang="en-US" sz="4000" b="1" dirty="0">
                <a:solidFill>
                  <a:srgbClr val="9900CC"/>
                </a:solidFill>
                <a:latin typeface="Times New Roman" panose="02020603050405020304" pitchFamily="18" charset="0"/>
                <a:cs typeface="Times New Roman" panose="02020603050405020304" pitchFamily="18" charset="0"/>
              </a:rPr>
              <a:t>  </a:t>
            </a:r>
            <a:r>
              <a:rPr lang="en-US" altLang="en-US" sz="3200" b="1" dirty="0">
                <a:solidFill>
                  <a:srgbClr val="3333CC"/>
                </a:solidFill>
                <a:latin typeface="Times New Roman" panose="02020603050405020304" pitchFamily="18" charset="0"/>
                <a:cs typeface="Times New Roman" panose="02020603050405020304" pitchFamily="18" charset="0"/>
              </a:rPr>
              <a:t>1-Follow a problem solving process</a:t>
            </a:r>
            <a:r>
              <a:rPr lang="en-US" altLang="en-US" sz="3200" b="1" dirty="0">
                <a:latin typeface="Times New Roman" panose="02020603050405020304" pitchFamily="18" charset="0"/>
                <a:cs typeface="Times New Roman" panose="02020603050405020304" pitchFamily="18" charset="0"/>
              </a:rPr>
              <a:t>:</a:t>
            </a:r>
            <a:r>
              <a:rPr lang="en-US" altLang="en-US" sz="3600" b="1"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starting   </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    with a </a:t>
            </a:r>
            <a:r>
              <a:rPr lang="en-US" altLang="en-US" sz="2400" dirty="0">
                <a:solidFill>
                  <a:schemeClr val="accent1"/>
                </a:solidFill>
                <a:latin typeface="Times New Roman" panose="02020603050405020304" pitchFamily="18" charset="0"/>
                <a:cs typeface="Times New Roman" panose="02020603050405020304" pitchFamily="18" charset="0"/>
              </a:rPr>
              <a:t>goal and ending with a solution:</a:t>
            </a:r>
            <a:br>
              <a:rPr lang="en-US" altLang="en-US" sz="2400" dirty="0">
                <a:solidFill>
                  <a:schemeClr val="accent1"/>
                </a:solidFill>
                <a:latin typeface="Times New Roman" panose="02020603050405020304" pitchFamily="18" charset="0"/>
                <a:cs typeface="Times New Roman" panose="02020603050405020304" pitchFamily="18" charset="0"/>
              </a:rPr>
            </a:br>
            <a:r>
              <a:rPr lang="ar-JO" altLang="en-US" sz="2400" dirty="0">
                <a:solidFill>
                  <a:schemeClr val="accent1"/>
                </a:solidFill>
                <a:latin typeface="Times New Roman" panose="02020603050405020304" pitchFamily="18" charset="0"/>
                <a:cs typeface="Times New Roman" panose="02020603050405020304" pitchFamily="18" charset="0"/>
              </a:rPr>
              <a:t>1- اتبع عملية حل المشكلات: بدءًا بهدف وانتهاءً بحل:</a:t>
            </a:r>
            <a:br>
              <a:rPr lang="en-US" altLang="en-US" sz="2400" b="1" dirty="0">
                <a:latin typeface="Times New Roman" panose="02020603050405020304" pitchFamily="18" charset="0"/>
                <a:cs typeface="Times New Roman" panose="02020603050405020304" pitchFamily="18" charset="0"/>
              </a:rPr>
            </a:br>
            <a:r>
              <a:rPr lang="en-US" altLang="en-US" sz="2400" b="1"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 Set </a:t>
            </a:r>
            <a:r>
              <a:rPr lang="en-US" altLang="en-US" sz="2400" dirty="0">
                <a:solidFill>
                  <a:schemeClr val="accent1"/>
                </a:solidFill>
                <a:latin typeface="Times New Roman" panose="02020603050405020304" pitchFamily="18" charset="0"/>
                <a:cs typeface="Times New Roman" panose="02020603050405020304" pitchFamily="18" charset="0"/>
              </a:rPr>
              <a:t>goals</a:t>
            </a:r>
            <a:r>
              <a:rPr lang="en-US" altLang="en-US" sz="2400" dirty="0">
                <a:latin typeface="Times New Roman" panose="02020603050405020304" pitchFamily="18" charset="0"/>
                <a:cs typeface="Times New Roman" panose="02020603050405020304" pitchFamily="18" charset="0"/>
              </a:rPr>
              <a:t> for the document based on user analysis. </a:t>
            </a:r>
            <a:br>
              <a:rPr lang="en-US" altLang="en-US" sz="2400" dirty="0">
                <a:latin typeface="Times New Roman" panose="02020603050405020304" pitchFamily="18" charset="0"/>
                <a:cs typeface="Times New Roman" panose="02020603050405020304" pitchFamily="18" charset="0"/>
              </a:rPr>
            </a:br>
            <a:r>
              <a:rPr lang="ar-JO" altLang="en-US" sz="2400" dirty="0">
                <a:latin typeface="Times New Roman" panose="02020603050405020304" pitchFamily="18" charset="0"/>
                <a:cs typeface="Times New Roman" panose="02020603050405020304" pitchFamily="18" charset="0"/>
              </a:rPr>
              <a:t>- حدد أهدافًا للوثيقة بناءً على تحليل المستخدم.</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  -Identify </a:t>
            </a:r>
            <a:r>
              <a:rPr lang="en-US" altLang="en-US" sz="2400" dirty="0">
                <a:solidFill>
                  <a:schemeClr val="accent1"/>
                </a:solidFill>
                <a:latin typeface="Times New Roman" panose="02020603050405020304" pitchFamily="18" charset="0"/>
                <a:cs typeface="Times New Roman" panose="02020603050405020304" pitchFamily="18" charset="0"/>
              </a:rPr>
              <a:t>techniques</a:t>
            </a:r>
            <a:r>
              <a:rPr lang="en-US" altLang="en-US" sz="2400" dirty="0">
                <a:latin typeface="Times New Roman" panose="02020603050405020304" pitchFamily="18" charset="0"/>
                <a:cs typeface="Times New Roman" panose="02020603050405020304" pitchFamily="18" charset="0"/>
              </a:rPr>
              <a:t> that would meet the goals.</a:t>
            </a:r>
            <a:r>
              <a:rPr lang="en-US" altLang="en-US" sz="2400" dirty="0">
                <a:solidFill>
                  <a:srgbClr val="3333CC"/>
                </a:solidFill>
                <a:latin typeface="Times New Roman" panose="02020603050405020304" pitchFamily="18" charset="0"/>
                <a:cs typeface="Times New Roman" panose="02020603050405020304" pitchFamily="18" charset="0"/>
              </a:rPr>
              <a:t> </a:t>
            </a:r>
            <a:br>
              <a:rPr lang="en-US" altLang="en-US" sz="2400" dirty="0">
                <a:solidFill>
                  <a:srgbClr val="3333CC"/>
                </a:solidFill>
                <a:latin typeface="Times New Roman" panose="02020603050405020304" pitchFamily="18" charset="0"/>
                <a:cs typeface="Times New Roman" panose="02020603050405020304" pitchFamily="18" charset="0"/>
              </a:rPr>
            </a:br>
            <a:r>
              <a:rPr lang="ar-JO" altLang="en-US" sz="2400" dirty="0">
                <a:solidFill>
                  <a:srgbClr val="3333CC"/>
                </a:solidFill>
                <a:latin typeface="Times New Roman" panose="02020603050405020304" pitchFamily="18" charset="0"/>
                <a:cs typeface="Times New Roman" panose="02020603050405020304" pitchFamily="18" charset="0"/>
              </a:rPr>
              <a:t>- حدد التقنيات التي من شأنها تحقيق الأهداف.</a:t>
            </a:r>
            <a:br>
              <a:rPr lang="en-US" altLang="en-US" sz="2400" dirty="0">
                <a:solidFill>
                  <a:srgbClr val="3333CC"/>
                </a:solidFill>
                <a:latin typeface="Times New Roman" panose="02020603050405020304" pitchFamily="18" charset="0"/>
                <a:cs typeface="Times New Roman" panose="02020603050405020304" pitchFamily="18" charset="0"/>
              </a:rPr>
            </a:br>
            <a:r>
              <a:rPr lang="en-US" altLang="en-US" sz="2400" dirty="0">
                <a:solidFill>
                  <a:srgbClr val="3333CC"/>
                </a:solidFill>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a:t>
            </a:r>
            <a:r>
              <a:rPr lang="en-US" altLang="en-US" sz="2400" dirty="0">
                <a:solidFill>
                  <a:schemeClr val="accent1"/>
                </a:solidFill>
                <a:latin typeface="Times New Roman" panose="02020603050405020304" pitchFamily="18" charset="0"/>
                <a:cs typeface="Times New Roman" panose="02020603050405020304" pitchFamily="18" charset="0"/>
              </a:rPr>
              <a:t>Mock up</a:t>
            </a:r>
            <a:r>
              <a:rPr lang="en-US" altLang="en-US" sz="2400" dirty="0">
                <a:latin typeface="Times New Roman" panose="02020603050405020304" pitchFamily="18" charset="0"/>
                <a:cs typeface="Times New Roman" panose="02020603050405020304" pitchFamily="18" charset="0"/>
              </a:rPr>
              <a:t> examples of potentially useful designs. </a:t>
            </a:r>
            <a:br>
              <a:rPr lang="en-US" altLang="en-US" sz="2400" dirty="0">
                <a:latin typeface="Times New Roman" panose="02020603050405020304" pitchFamily="18" charset="0"/>
                <a:cs typeface="Times New Roman" panose="02020603050405020304" pitchFamily="18" charset="0"/>
              </a:rPr>
            </a:br>
            <a:r>
              <a:rPr lang="ar-JO" altLang="en-US" sz="2400" dirty="0">
                <a:latin typeface="Times New Roman" panose="02020603050405020304" pitchFamily="18" charset="0"/>
                <a:cs typeface="Times New Roman" panose="02020603050405020304" pitchFamily="18" charset="0"/>
              </a:rPr>
              <a:t>- قم بعمل نماذج لتصاميم مفيدة محتملة.</a:t>
            </a:r>
            <a:br>
              <a:rPr lang="en-US" altLang="en-US" sz="2400" dirty="0">
                <a:solidFill>
                  <a:srgbClr val="00CC00"/>
                </a:solidFill>
                <a:latin typeface="Times New Roman" panose="02020603050405020304" pitchFamily="18" charset="0"/>
                <a:cs typeface="Times New Roman" panose="02020603050405020304" pitchFamily="18" charset="0"/>
              </a:rPr>
            </a:br>
            <a:r>
              <a:rPr lang="en-US" altLang="en-US" sz="2400" dirty="0">
                <a:solidFill>
                  <a:srgbClr val="00CC00"/>
                </a:solidFill>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a:t>
            </a:r>
            <a:r>
              <a:rPr lang="en-US" altLang="en-US" sz="2400" dirty="0">
                <a:solidFill>
                  <a:schemeClr val="accent1"/>
                </a:solidFill>
                <a:latin typeface="Times New Roman" panose="02020603050405020304" pitchFamily="18" charset="0"/>
                <a:cs typeface="Times New Roman" panose="02020603050405020304" pitchFamily="18" charset="0"/>
              </a:rPr>
              <a:t>Test and review</a:t>
            </a:r>
            <a:r>
              <a:rPr lang="en-US" altLang="en-US" sz="2400" dirty="0">
                <a:latin typeface="Times New Roman" panose="02020603050405020304" pitchFamily="18" charset="0"/>
                <a:cs typeface="Times New Roman" panose="02020603050405020304" pitchFamily="18" charset="0"/>
              </a:rPr>
              <a:t>, evaluate with users.</a:t>
            </a:r>
            <a:br>
              <a:rPr lang="en-US" altLang="en-US" sz="2400" dirty="0">
                <a:latin typeface="Times New Roman" panose="02020603050405020304" pitchFamily="18" charset="0"/>
                <a:cs typeface="Times New Roman" panose="02020603050405020304" pitchFamily="18" charset="0"/>
              </a:rPr>
            </a:br>
            <a:r>
              <a:rPr lang="ar-JO" altLang="en-US" sz="2400" dirty="0">
                <a:latin typeface="Times New Roman" panose="02020603050405020304" pitchFamily="18" charset="0"/>
                <a:cs typeface="Times New Roman" panose="02020603050405020304" pitchFamily="18" charset="0"/>
              </a:rPr>
              <a:t>- اختبرها وراجعها وقيمها مع المستخدمين.</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   -Decide on a </a:t>
            </a:r>
            <a:r>
              <a:rPr lang="en-US" altLang="en-US" sz="2400" dirty="0">
                <a:solidFill>
                  <a:schemeClr val="accent1"/>
                </a:solidFill>
                <a:latin typeface="Times New Roman" panose="02020603050405020304" pitchFamily="18" charset="0"/>
                <a:cs typeface="Times New Roman" panose="02020603050405020304" pitchFamily="18" charset="0"/>
              </a:rPr>
              <a:t>design</a:t>
            </a:r>
            <a:r>
              <a:rPr lang="en-US" altLang="en-US" sz="2400" dirty="0">
                <a:latin typeface="Times New Roman" panose="02020603050405020304" pitchFamily="18" charset="0"/>
                <a:cs typeface="Times New Roman" panose="02020603050405020304" pitchFamily="18" charset="0"/>
              </a:rPr>
              <a:t> with confidence.</a:t>
            </a:r>
            <a:br>
              <a:rPr lang="en-US" altLang="en-US" sz="2400" dirty="0">
                <a:latin typeface="Times New Roman" panose="02020603050405020304" pitchFamily="18" charset="0"/>
                <a:cs typeface="Times New Roman" panose="02020603050405020304" pitchFamily="18" charset="0"/>
              </a:rPr>
            </a:br>
            <a:r>
              <a:rPr lang="ar-JO" altLang="en-US" sz="2400" dirty="0">
                <a:latin typeface="Times New Roman" panose="02020603050405020304" pitchFamily="18" charset="0"/>
                <a:cs typeface="Times New Roman" panose="02020603050405020304" pitchFamily="18" charset="0"/>
              </a:rPr>
              <a:t>- اتخذ قرارًا بشأن التصميم بثقة.</a:t>
            </a:r>
            <a:endParaRPr lang="en-US"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DDE65F2-93E0-F947-7B20-BB9786FD0685}"/>
              </a:ext>
            </a:extLst>
          </p:cNvPr>
          <p:cNvSpPr>
            <a:spLocks noGrp="1" noChangeArrowheads="1"/>
          </p:cNvSpPr>
          <p:nvPr>
            <p:ph type="title"/>
          </p:nvPr>
        </p:nvSpPr>
        <p:spPr>
          <a:xfrm>
            <a:off x="1524000" y="152400"/>
            <a:ext cx="9144000" cy="6705600"/>
          </a:xfrm>
        </p:spPr>
        <p:txBody>
          <a:bodyPr/>
          <a:lstStyle/>
          <a:p>
            <a:r>
              <a:rPr lang="en-US" altLang="en-US" sz="28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The following are examples of</a:t>
            </a:r>
            <a:r>
              <a:rPr lang="en-US" altLang="en-US" sz="2000" dirty="0">
                <a:solidFill>
                  <a:schemeClr val="accent1"/>
                </a:solidFill>
                <a:latin typeface="Times New Roman" panose="02020603050405020304" pitchFamily="18" charset="0"/>
                <a:cs typeface="Times New Roman" panose="02020603050405020304" pitchFamily="18" charset="0"/>
              </a:rPr>
              <a:t> </a:t>
            </a:r>
            <a:r>
              <a:rPr lang="en-US" altLang="en-US" sz="2000" u="sng" dirty="0">
                <a:solidFill>
                  <a:schemeClr val="accent1"/>
                </a:solidFill>
                <a:latin typeface="Times New Roman" panose="02020603050405020304" pitchFamily="18" charset="0"/>
                <a:cs typeface="Times New Roman" panose="02020603050405020304" pitchFamily="18" charset="0"/>
              </a:rPr>
              <a:t>methods </a:t>
            </a:r>
            <a:r>
              <a:rPr lang="en-US" altLang="en-US" sz="2000" u="sng" dirty="0">
                <a:solidFill>
                  <a:srgbClr val="9900CC"/>
                </a:solidFill>
                <a:latin typeface="Times New Roman" panose="02020603050405020304" pitchFamily="18" charset="0"/>
                <a:cs typeface="Times New Roman" panose="02020603050405020304" pitchFamily="18" charset="0"/>
              </a:rPr>
              <a:t>(ways)</a:t>
            </a:r>
            <a:r>
              <a:rPr lang="en-US" altLang="en-US" sz="2000" dirty="0">
                <a:solidFill>
                  <a:srgbClr val="9900CC"/>
                </a:solidFill>
                <a:latin typeface="Times New Roman" panose="02020603050405020304" pitchFamily="18" charset="0"/>
                <a:cs typeface="Times New Roman" panose="02020603050405020304" pitchFamily="18" charset="0"/>
              </a:rPr>
              <a:t> </a:t>
            </a:r>
            <a:br>
              <a:rPr lang="en-US" altLang="en-US" sz="2000" dirty="0">
                <a:solidFill>
                  <a:srgbClr val="9900CC"/>
                </a:solidFill>
                <a:latin typeface="Times New Roman" panose="02020603050405020304" pitchFamily="18" charset="0"/>
                <a:cs typeface="Times New Roman" panose="02020603050405020304" pitchFamily="18" charset="0"/>
              </a:rPr>
            </a:br>
            <a:r>
              <a:rPr lang="en-US" altLang="en-US" sz="2000" dirty="0">
                <a:solidFill>
                  <a:srgbClr val="9900CC"/>
                </a:solidFill>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which you can use in order to</a:t>
            </a:r>
            <a:r>
              <a:rPr lang="en-US" altLang="en-US" sz="2000" dirty="0">
                <a:solidFill>
                  <a:schemeClr val="accent2"/>
                </a:solidFill>
                <a:latin typeface="Times New Roman" panose="02020603050405020304" pitchFamily="18" charset="0"/>
                <a:cs typeface="Times New Roman" panose="02020603050405020304" pitchFamily="18" charset="0"/>
              </a:rPr>
              <a:t> organize</a:t>
            </a:r>
            <a:r>
              <a:rPr lang="en-US" altLang="en-US" sz="2000" dirty="0">
                <a:latin typeface="Times New Roman" panose="02020603050405020304" pitchFamily="18" charset="0"/>
                <a:cs typeface="Times New Roman" panose="02020603050405020304" pitchFamily="18" charset="0"/>
              </a:rPr>
              <a:t> your tasks to  </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meet user’s needs:</a:t>
            </a:r>
            <a:br>
              <a:rPr lang="en-US" altLang="en-US" sz="2000" dirty="0">
                <a:latin typeface="Times New Roman" panose="02020603050405020304" pitchFamily="18" charset="0"/>
                <a:cs typeface="Times New Roman" panose="02020603050405020304" pitchFamily="18" charset="0"/>
              </a:rPr>
            </a:br>
            <a:r>
              <a:rPr lang="ar-JO" altLang="en-US" sz="2000" dirty="0">
                <a:latin typeface="Times New Roman" panose="02020603050405020304" pitchFamily="18" charset="0"/>
                <a:cs typeface="Times New Roman" panose="02020603050405020304" pitchFamily="18" charset="0"/>
              </a:rPr>
              <a:t>فيما يلي أمثلة على الأساليب (الطرق) التي يمكنك استخدامها لتنظيم مهامك لتلبية احتياجات المستخدم:</a:t>
            </a:r>
            <a:br>
              <a:rPr lang="en-US" altLang="en-US" sz="2800" dirty="0">
                <a:latin typeface="Times New Roman" panose="02020603050405020304" pitchFamily="18" charset="0"/>
                <a:cs typeface="Times New Roman" panose="02020603050405020304" pitchFamily="18" charset="0"/>
              </a:rPr>
            </a:br>
            <a:r>
              <a:rPr lang="en-US" altLang="en-US" sz="2800" dirty="0">
                <a:latin typeface="Times New Roman" panose="02020603050405020304" pitchFamily="18" charset="0"/>
                <a:cs typeface="Times New Roman" panose="02020603050405020304" pitchFamily="18" charset="0"/>
              </a:rPr>
              <a:t>  </a:t>
            </a:r>
            <a:r>
              <a:rPr lang="en-US" altLang="en-US" sz="1600" dirty="0">
                <a:solidFill>
                  <a:schemeClr val="accent1"/>
                </a:solidFill>
                <a:latin typeface="Times New Roman" panose="02020603050405020304" pitchFamily="18" charset="0"/>
                <a:cs typeface="Times New Roman" panose="02020603050405020304" pitchFamily="18" charset="0"/>
              </a:rPr>
              <a:t>- </a:t>
            </a:r>
            <a:r>
              <a:rPr lang="en-US" altLang="en-US" sz="1800" dirty="0">
                <a:solidFill>
                  <a:schemeClr val="accent1"/>
                </a:solidFill>
                <a:latin typeface="Times New Roman" panose="02020603050405020304" pitchFamily="18" charset="0"/>
                <a:cs typeface="Times New Roman" panose="02020603050405020304" pitchFamily="18" charset="0"/>
              </a:rPr>
              <a:t>degree of difficulty</a:t>
            </a:r>
            <a:r>
              <a:rPr lang="en-US" altLang="en-US" sz="1800" dirty="0">
                <a:latin typeface="Times New Roman" panose="02020603050405020304" pitchFamily="18" charset="0"/>
                <a:cs typeface="Times New Roman" panose="02020603050405020304" pitchFamily="18" charset="0"/>
              </a:rPr>
              <a:t>, </a:t>
            </a:r>
            <a:r>
              <a:rPr lang="en-US" altLang="en-US" sz="1800" dirty="0">
                <a:solidFill>
                  <a:srgbClr val="006666"/>
                </a:solidFill>
                <a:latin typeface="Times New Roman" panose="02020603050405020304" pitchFamily="18" charset="0"/>
                <a:cs typeface="Times New Roman" panose="02020603050405020304" pitchFamily="18" charset="0"/>
              </a:rPr>
              <a:t>beginning, intermediate,  advanced</a:t>
            </a:r>
            <a:r>
              <a:rPr lang="en-US" altLang="en-US" sz="1800" dirty="0">
                <a:latin typeface="Times New Roman" panose="02020603050405020304" pitchFamily="18" charset="0"/>
                <a:cs typeface="Times New Roman" panose="02020603050405020304" pitchFamily="18" charset="0"/>
              </a:rPr>
              <a:t>; used for </a:t>
            </a:r>
            <a:br>
              <a:rPr lang="en-US" altLang="en-US" sz="180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     tutorials</a:t>
            </a:r>
            <a:r>
              <a:rPr lang="en-US" altLang="en-US" sz="1800" dirty="0">
                <a:solidFill>
                  <a:srgbClr val="CC00FF"/>
                </a:solidFill>
                <a:latin typeface="Times New Roman" panose="02020603050405020304" pitchFamily="18" charset="0"/>
                <a:cs typeface="Times New Roman" panose="02020603050405020304" pitchFamily="18" charset="0"/>
              </a:rPr>
              <a:t>.</a:t>
            </a:r>
            <a:br>
              <a:rPr lang="en-US" altLang="en-US" sz="1800" dirty="0">
                <a:solidFill>
                  <a:srgbClr val="CC00FF"/>
                </a:solidFill>
                <a:latin typeface="Times New Roman" panose="02020603050405020304" pitchFamily="18" charset="0"/>
                <a:cs typeface="Times New Roman" panose="02020603050405020304" pitchFamily="18" charset="0"/>
              </a:rPr>
            </a:br>
            <a:r>
              <a:rPr lang="ar-JO" altLang="en-US" sz="1800" dirty="0">
                <a:solidFill>
                  <a:srgbClr val="CC00FF"/>
                </a:solidFill>
                <a:latin typeface="Times New Roman" panose="02020603050405020304" pitchFamily="18" charset="0"/>
                <a:cs typeface="Times New Roman" panose="02020603050405020304" pitchFamily="18" charset="0"/>
              </a:rPr>
              <a:t>- درجة الصعوبة، مبتدئ، متوسط، متقدم؛ تستخدم للدروس التعليمية.</a:t>
            </a:r>
            <a:br>
              <a:rPr lang="en-US" altLang="en-US" sz="1800" dirty="0">
                <a:solidFill>
                  <a:srgbClr val="CC00FF"/>
                </a:solidFill>
                <a:latin typeface="Times New Roman" panose="02020603050405020304" pitchFamily="18" charset="0"/>
                <a:cs typeface="Times New Roman" panose="02020603050405020304" pitchFamily="18" charset="0"/>
              </a:rPr>
            </a:br>
            <a:r>
              <a:rPr lang="en-US" altLang="en-US" sz="1800" dirty="0">
                <a:solidFill>
                  <a:srgbClr val="CC00FF"/>
                </a:solidFill>
                <a:latin typeface="Times New Roman" panose="02020603050405020304" pitchFamily="18" charset="0"/>
                <a:cs typeface="Times New Roman" panose="02020603050405020304" pitchFamily="18" charset="0"/>
              </a:rPr>
              <a:t>   </a:t>
            </a:r>
            <a:r>
              <a:rPr lang="en-US" altLang="en-US" sz="1800" dirty="0">
                <a:solidFill>
                  <a:schemeClr val="accent1"/>
                </a:solidFill>
                <a:latin typeface="Times New Roman" panose="02020603050405020304" pitchFamily="18" charset="0"/>
                <a:cs typeface="Times New Roman" panose="02020603050405020304" pitchFamily="18" charset="0"/>
              </a:rPr>
              <a:t>- sequence of use</a:t>
            </a:r>
            <a:r>
              <a:rPr lang="en-US" altLang="en-US" sz="1800" dirty="0">
                <a:latin typeface="Times New Roman" panose="02020603050405020304" pitchFamily="18" charset="0"/>
                <a:cs typeface="Times New Roman" panose="02020603050405020304" pitchFamily="18" charset="0"/>
              </a:rPr>
              <a:t>, </a:t>
            </a:r>
            <a:r>
              <a:rPr lang="en-US" altLang="en-US" sz="1800" dirty="0">
                <a:solidFill>
                  <a:srgbClr val="006666"/>
                </a:solidFill>
                <a:latin typeface="Times New Roman" panose="02020603050405020304" pitchFamily="18" charset="0"/>
                <a:cs typeface="Times New Roman" panose="02020603050405020304" pitchFamily="18" charset="0"/>
              </a:rPr>
              <a:t>starting, processing, analyzing, printing;</a:t>
            </a:r>
            <a:r>
              <a:rPr lang="en-US" altLang="en-US" sz="1800" dirty="0">
                <a:latin typeface="Times New Roman" panose="02020603050405020304" pitchFamily="18" charset="0"/>
                <a:cs typeface="Times New Roman" panose="02020603050405020304" pitchFamily="18" charset="0"/>
              </a:rPr>
              <a:t> used for </a:t>
            </a:r>
            <a:br>
              <a:rPr lang="en-US" altLang="en-US" sz="180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     tutorials, word processors and spreadsheet</a:t>
            </a:r>
            <a:r>
              <a:rPr lang="en-US" altLang="en-US" sz="1800" dirty="0">
                <a:solidFill>
                  <a:srgbClr val="FF33CC"/>
                </a:solidFill>
                <a:latin typeface="Times New Roman" panose="02020603050405020304" pitchFamily="18" charset="0"/>
                <a:cs typeface="Times New Roman" panose="02020603050405020304" pitchFamily="18" charset="0"/>
              </a:rPr>
              <a:t>.</a:t>
            </a:r>
            <a:br>
              <a:rPr lang="en-US" altLang="en-US" sz="1800" dirty="0">
                <a:solidFill>
                  <a:srgbClr val="FF33CC"/>
                </a:solidFill>
                <a:latin typeface="Times New Roman" panose="02020603050405020304" pitchFamily="18" charset="0"/>
                <a:cs typeface="Times New Roman" panose="02020603050405020304" pitchFamily="18" charset="0"/>
              </a:rPr>
            </a:br>
            <a:r>
              <a:rPr lang="ar-JO" altLang="en-US" sz="1800" dirty="0">
                <a:solidFill>
                  <a:srgbClr val="FF33CC"/>
                </a:solidFill>
                <a:latin typeface="Times New Roman" panose="02020603050405020304" pitchFamily="18" charset="0"/>
                <a:cs typeface="Times New Roman" panose="02020603050405020304" pitchFamily="18" charset="0"/>
              </a:rPr>
              <a:t>- تسلسل الاستخدام، البدء، المعالجة، التحليل، الطباعة؛ تستخدم للدروس التعليمية ومعالجات الكلمات وجداول البيانات.</a:t>
            </a:r>
            <a:br>
              <a:rPr lang="en-US" altLang="en-US" sz="1800" dirty="0">
                <a:solidFill>
                  <a:srgbClr val="FF33CC"/>
                </a:solidFill>
                <a:latin typeface="Times New Roman" panose="02020603050405020304" pitchFamily="18" charset="0"/>
                <a:cs typeface="Times New Roman" panose="02020603050405020304" pitchFamily="18" charset="0"/>
              </a:rPr>
            </a:br>
            <a:r>
              <a:rPr lang="en-US" altLang="en-US" sz="1800" dirty="0">
                <a:solidFill>
                  <a:srgbClr val="FF33CC"/>
                </a:solidFill>
                <a:latin typeface="Times New Roman" panose="02020603050405020304" pitchFamily="18" charset="0"/>
                <a:cs typeface="Times New Roman" panose="02020603050405020304" pitchFamily="18" charset="0"/>
              </a:rPr>
              <a:t>   </a:t>
            </a:r>
            <a:r>
              <a:rPr lang="en-US" altLang="en-US" sz="1800" dirty="0">
                <a:solidFill>
                  <a:schemeClr val="accent1"/>
                </a:solidFill>
                <a:latin typeface="Times New Roman" panose="02020603050405020304" pitchFamily="18" charset="0"/>
                <a:cs typeface="Times New Roman" panose="02020603050405020304" pitchFamily="18" charset="0"/>
              </a:rPr>
              <a:t>-jobs or tasks</a:t>
            </a:r>
            <a:r>
              <a:rPr lang="en-US" altLang="en-US" sz="1800" dirty="0">
                <a:latin typeface="Times New Roman" panose="02020603050405020304" pitchFamily="18" charset="0"/>
                <a:cs typeface="Times New Roman" panose="02020603050405020304" pitchFamily="18" charset="0"/>
              </a:rPr>
              <a:t>; </a:t>
            </a:r>
            <a:r>
              <a:rPr lang="en-US" altLang="en-US" sz="1800" dirty="0">
                <a:solidFill>
                  <a:srgbClr val="006666"/>
                </a:solidFill>
                <a:latin typeface="Times New Roman" panose="02020603050405020304" pitchFamily="18" charset="0"/>
                <a:cs typeface="Times New Roman" panose="02020603050405020304" pitchFamily="18" charset="0"/>
              </a:rPr>
              <a:t>job a, job b, job c;</a:t>
            </a:r>
            <a:r>
              <a:rPr lang="en-US" altLang="en-US" sz="1800" dirty="0">
                <a:latin typeface="Times New Roman" panose="02020603050405020304" pitchFamily="18" charset="0"/>
                <a:cs typeface="Times New Roman" panose="02020603050405020304" pitchFamily="18" charset="0"/>
              </a:rPr>
              <a:t> used for  programs with distinct </a:t>
            </a:r>
            <a:br>
              <a:rPr lang="en-US" altLang="en-US" sz="180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     users: administrators, clerks, executives. </a:t>
            </a:r>
            <a:br>
              <a:rPr lang="en-US" altLang="en-US" sz="1800" dirty="0">
                <a:latin typeface="Times New Roman" panose="02020603050405020304" pitchFamily="18" charset="0"/>
                <a:cs typeface="Times New Roman" panose="02020603050405020304" pitchFamily="18" charset="0"/>
              </a:rPr>
            </a:br>
            <a:r>
              <a:rPr lang="ar-JO" altLang="en-US" sz="1800" dirty="0">
                <a:latin typeface="Times New Roman" panose="02020603050405020304" pitchFamily="18" charset="0"/>
                <a:cs typeface="Times New Roman" panose="02020603050405020304" pitchFamily="18" charset="0"/>
              </a:rPr>
              <a:t>- الوظائف أو المهام؛ الوظيفة أ، الوظيفة ب، الوظيفة ج؛ تستخدم للبرامج ذات المستخدمين المميزين: الإداريون، الموظفون، التنفيذيون.</a:t>
            </a:r>
            <a:br>
              <a:rPr lang="en-US" altLang="en-US" sz="180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   - </a:t>
            </a:r>
            <a:r>
              <a:rPr lang="en-US" altLang="en-US" sz="1800" dirty="0">
                <a:solidFill>
                  <a:schemeClr val="accent1"/>
                </a:solidFill>
                <a:latin typeface="Times New Roman" panose="02020603050405020304" pitchFamily="18" charset="0"/>
                <a:cs typeface="Times New Roman" panose="02020603050405020304" pitchFamily="18" charset="0"/>
              </a:rPr>
              <a:t>job related topics</a:t>
            </a:r>
            <a:r>
              <a:rPr lang="en-US" altLang="en-US" sz="1800" dirty="0">
                <a:latin typeface="Times New Roman" panose="02020603050405020304" pitchFamily="18" charset="0"/>
                <a:cs typeface="Times New Roman" panose="02020603050405020304" pitchFamily="18" charset="0"/>
              </a:rPr>
              <a:t>; </a:t>
            </a:r>
            <a:r>
              <a:rPr lang="en-US" altLang="en-US" sz="1800" dirty="0">
                <a:solidFill>
                  <a:srgbClr val="006666"/>
                </a:solidFill>
                <a:latin typeface="Times New Roman" panose="02020603050405020304" pitchFamily="18" charset="0"/>
                <a:cs typeface="Times New Roman" panose="02020603050405020304" pitchFamily="18" charset="0"/>
              </a:rPr>
              <a:t>topic a, topic b;</a:t>
            </a:r>
            <a:r>
              <a:rPr lang="en-US" altLang="en-US" sz="1800" dirty="0">
                <a:latin typeface="Times New Roman" panose="02020603050405020304" pitchFamily="18" charset="0"/>
                <a:cs typeface="Times New Roman" panose="02020603050405020304" pitchFamily="18" charset="0"/>
              </a:rPr>
              <a:t> used for large systems fewer user </a:t>
            </a:r>
            <a:br>
              <a:rPr lang="en-US" altLang="en-US" sz="180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     types, identifiable topics.</a:t>
            </a:r>
            <a:br>
              <a:rPr lang="en-US" altLang="en-US" sz="1800" dirty="0">
                <a:latin typeface="Times New Roman" panose="02020603050405020304" pitchFamily="18" charset="0"/>
                <a:cs typeface="Times New Roman" panose="02020603050405020304" pitchFamily="18" charset="0"/>
              </a:rPr>
            </a:br>
            <a:r>
              <a:rPr lang="ar-JO" altLang="en-US" sz="1800" dirty="0">
                <a:latin typeface="Times New Roman" panose="02020603050405020304" pitchFamily="18" charset="0"/>
                <a:cs typeface="Times New Roman" panose="02020603050405020304" pitchFamily="18" charset="0"/>
              </a:rPr>
              <a:t>- الموضوعات المتعلقة بالوظيفة؛ الموضوع أ، الموضوع ب؛ تستخدم للأنظمة الكبيرة، أنواع مستخدمين أقل، مواضيع يمكن التعرف عليها.</a:t>
            </a:r>
            <a:br>
              <a:rPr lang="en-US" altLang="en-US" sz="180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   </a:t>
            </a:r>
            <a:r>
              <a:rPr lang="en-US" altLang="en-US" sz="1800" dirty="0">
                <a:solidFill>
                  <a:schemeClr val="accent1"/>
                </a:solidFill>
                <a:latin typeface="Times New Roman" panose="02020603050405020304" pitchFamily="18" charset="0"/>
                <a:cs typeface="Times New Roman" panose="02020603050405020304" pitchFamily="18" charset="0"/>
              </a:rPr>
              <a:t>- user groups</a:t>
            </a:r>
            <a:r>
              <a:rPr lang="en-US" altLang="en-US" sz="1800" dirty="0">
                <a:latin typeface="Times New Roman" panose="02020603050405020304" pitchFamily="18" charset="0"/>
                <a:cs typeface="Times New Roman" panose="02020603050405020304" pitchFamily="18" charset="0"/>
              </a:rPr>
              <a:t>; </a:t>
            </a:r>
            <a:r>
              <a:rPr lang="en-US" altLang="en-US" sz="1800" dirty="0">
                <a:solidFill>
                  <a:srgbClr val="006666"/>
                </a:solidFill>
                <a:latin typeface="Times New Roman" panose="02020603050405020304" pitchFamily="18" charset="0"/>
                <a:cs typeface="Times New Roman" panose="02020603050405020304" pitchFamily="18" charset="0"/>
              </a:rPr>
              <a:t>group a, group b;</a:t>
            </a:r>
            <a:r>
              <a:rPr lang="en-US" altLang="en-US" sz="1800" dirty="0">
                <a:latin typeface="Times New Roman" panose="02020603050405020304" pitchFamily="18" charset="0"/>
                <a:cs typeface="Times New Roman" panose="02020603050405020304" pitchFamily="18" charset="0"/>
              </a:rPr>
              <a:t> used for educational programs, </a:t>
            </a:r>
            <a:br>
              <a:rPr lang="en-US" altLang="en-US" sz="180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     networks</a:t>
            </a:r>
            <a:r>
              <a:rPr lang="en-US" altLang="en-US" sz="1800" dirty="0">
                <a:solidFill>
                  <a:srgbClr val="9900CC"/>
                </a:solidFill>
                <a:latin typeface="Times New Roman" panose="02020603050405020304" pitchFamily="18" charset="0"/>
                <a:cs typeface="Times New Roman" panose="02020603050405020304" pitchFamily="18" charset="0"/>
              </a:rPr>
              <a:t>. </a:t>
            </a:r>
            <a:br>
              <a:rPr lang="en-US" altLang="en-US" sz="1800" dirty="0">
                <a:solidFill>
                  <a:srgbClr val="9900CC"/>
                </a:solidFill>
                <a:latin typeface="Times New Roman" panose="02020603050405020304" pitchFamily="18" charset="0"/>
                <a:cs typeface="Times New Roman" panose="02020603050405020304" pitchFamily="18" charset="0"/>
              </a:rPr>
            </a:br>
            <a:r>
              <a:rPr lang="ar-JO" altLang="en-US" sz="1800" dirty="0">
                <a:solidFill>
                  <a:srgbClr val="9900CC"/>
                </a:solidFill>
                <a:latin typeface="Times New Roman" panose="02020603050405020304" pitchFamily="18" charset="0"/>
                <a:cs typeface="Times New Roman" panose="02020603050405020304" pitchFamily="18" charset="0"/>
              </a:rPr>
              <a:t>- مجموعات المستخدمين؛ المجموعة أ، المجموعة ب؛ تستخدم للبرامج التعليمية والشبكات.</a:t>
            </a:r>
            <a:endParaRPr lang="en-US" alt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F409B3A1-69E2-2955-63F5-B6AA5F7E8D2A}"/>
              </a:ext>
            </a:extLst>
          </p:cNvPr>
          <p:cNvSpPr>
            <a:spLocks noGrp="1" noChangeArrowheads="1"/>
          </p:cNvSpPr>
          <p:nvPr>
            <p:ph type="title"/>
          </p:nvPr>
        </p:nvSpPr>
        <p:spPr>
          <a:xfrm>
            <a:off x="1524000" y="416686"/>
            <a:ext cx="9144000" cy="6024623"/>
          </a:xfrm>
        </p:spPr>
        <p:txBody>
          <a:bodyPr/>
          <a:lstStyle/>
          <a:p>
            <a:r>
              <a:rPr lang="en-US" altLang="en-US" sz="2400" dirty="0">
                <a:solidFill>
                  <a:schemeClr val="bg1"/>
                </a:solidFill>
                <a:latin typeface="Times New Roman" panose="02020603050405020304" pitchFamily="18" charset="0"/>
                <a:cs typeface="Times New Roman" panose="02020603050405020304" pitchFamily="18" charset="0"/>
              </a:rPr>
              <a:t>       Elements of</a:t>
            </a:r>
            <a:r>
              <a:rPr lang="en-US" altLang="en-US" sz="2400" dirty="0">
                <a:solidFill>
                  <a:srgbClr val="FF33CC"/>
                </a:solidFill>
                <a:latin typeface="Times New Roman" panose="02020603050405020304" pitchFamily="18" charset="0"/>
                <a:cs typeface="Times New Roman" panose="02020603050405020304" pitchFamily="18" charset="0"/>
              </a:rPr>
              <a:t> </a:t>
            </a:r>
            <a:r>
              <a:rPr lang="en-US" altLang="en-US" sz="2400" dirty="0">
                <a:solidFill>
                  <a:schemeClr val="accent1"/>
                </a:solidFill>
                <a:latin typeface="Times New Roman" panose="02020603050405020304" pitchFamily="18" charset="0"/>
                <a:cs typeface="Times New Roman" panose="02020603050405020304" pitchFamily="18" charset="0"/>
              </a:rPr>
              <a:t>document</a:t>
            </a:r>
            <a:r>
              <a:rPr lang="en-US" altLang="en-US" sz="2400" dirty="0">
                <a:solidFill>
                  <a:srgbClr val="FF33CC"/>
                </a:solidFill>
                <a:latin typeface="Times New Roman" panose="02020603050405020304" pitchFamily="18" charset="0"/>
                <a:cs typeface="Times New Roman" panose="02020603050405020304" pitchFamily="18" charset="0"/>
              </a:rPr>
              <a:t> </a:t>
            </a:r>
            <a:r>
              <a:rPr lang="en-US" altLang="en-US" sz="2400" dirty="0">
                <a:solidFill>
                  <a:schemeClr val="bg1"/>
                </a:solidFill>
                <a:latin typeface="Times New Roman" panose="02020603050405020304" pitchFamily="18" charset="0"/>
                <a:cs typeface="Times New Roman" panose="02020603050405020304" pitchFamily="18" charset="0"/>
              </a:rPr>
              <a:t>design</a:t>
            </a:r>
            <a:r>
              <a:rPr lang="en-US" altLang="en-US" sz="2400" dirty="0">
                <a:solidFill>
                  <a:srgbClr val="FF33CC"/>
                </a:solidFill>
                <a:latin typeface="Times New Roman" panose="02020603050405020304" pitchFamily="18" charset="0"/>
                <a:cs typeface="Times New Roman" panose="02020603050405020304" pitchFamily="18" charset="0"/>
              </a:rPr>
              <a:t>: </a:t>
            </a:r>
            <a:r>
              <a:rPr lang="ar-JO" altLang="en-US" sz="2400" dirty="0">
                <a:solidFill>
                  <a:srgbClr val="FF33CC"/>
                </a:solidFill>
                <a:latin typeface="Times New Roman" panose="02020603050405020304" pitchFamily="18" charset="0"/>
                <a:cs typeface="Times New Roman" panose="02020603050405020304" pitchFamily="18" charset="0"/>
              </a:rPr>
              <a:t>عناصر تصميم المستند:</a:t>
            </a:r>
            <a:br>
              <a:rPr lang="en-US" altLang="en-US" sz="2800" dirty="0">
                <a:latin typeface="Times New Roman" panose="02020603050405020304" pitchFamily="18" charset="0"/>
                <a:cs typeface="Times New Roman" panose="02020603050405020304" pitchFamily="18" charset="0"/>
              </a:rPr>
            </a:br>
            <a:r>
              <a:rPr lang="en-US" altLang="en-US" sz="2800" dirty="0">
                <a:latin typeface="Times New Roman" panose="02020603050405020304" pitchFamily="18" charset="0"/>
                <a:cs typeface="Times New Roman" panose="02020603050405020304" pitchFamily="18" charset="0"/>
              </a:rPr>
              <a:t>  </a:t>
            </a:r>
            <a:br>
              <a:rPr lang="en-US" altLang="en-US" sz="2800" dirty="0">
                <a:latin typeface="Times New Roman" panose="02020603050405020304" pitchFamily="18" charset="0"/>
                <a:cs typeface="Times New Roman" panose="02020603050405020304" pitchFamily="18" charset="0"/>
              </a:rPr>
            </a:br>
            <a:r>
              <a:rPr lang="en-US" altLang="en-US" sz="2800" dirty="0">
                <a:latin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 </a:t>
            </a:r>
            <a:r>
              <a:rPr lang="en-US" altLang="en-US" sz="1600" dirty="0">
                <a:solidFill>
                  <a:schemeClr val="accent1"/>
                </a:solidFill>
                <a:latin typeface="Times New Roman" panose="02020603050405020304" pitchFamily="18" charset="0"/>
                <a:cs typeface="Times New Roman" panose="02020603050405020304" pitchFamily="18" charset="0"/>
              </a:rPr>
              <a:t>headers,</a:t>
            </a:r>
            <a:r>
              <a:rPr lang="en-US" altLang="en-US" sz="1600" dirty="0">
                <a:latin typeface="Times New Roman" panose="02020603050405020304" pitchFamily="18" charset="0"/>
                <a:cs typeface="Times New Roman" panose="02020603050405020304" pitchFamily="18" charset="0"/>
              </a:rPr>
              <a:t>  help users locate the information within the context of the </a:t>
            </a:r>
            <a:br>
              <a:rPr lang="en-US" altLang="en-US" sz="1600" dirty="0">
                <a:latin typeface="Times New Roman" panose="02020603050405020304" pitchFamily="18" charset="0"/>
                <a:cs typeface="Times New Roman" panose="02020603050405020304" pitchFamily="18" charset="0"/>
              </a:rPr>
            </a:br>
            <a:r>
              <a:rPr lang="en-US" altLang="en-US" sz="1600" dirty="0">
                <a:latin typeface="Times New Roman" panose="02020603050405020304" pitchFamily="18" charset="0"/>
                <a:cs typeface="Times New Roman" panose="02020603050405020304" pitchFamily="18" charset="0"/>
              </a:rPr>
              <a:t>       entire manual</a:t>
            </a:r>
            <a:r>
              <a:rPr lang="en-US" altLang="en-US" sz="1600" dirty="0">
                <a:solidFill>
                  <a:srgbClr val="9900CC"/>
                </a:solidFill>
                <a:latin typeface="Times New Roman" panose="02020603050405020304" pitchFamily="18" charset="0"/>
                <a:cs typeface="Times New Roman" panose="02020603050405020304" pitchFamily="18" charset="0"/>
              </a:rPr>
              <a:t>.</a:t>
            </a:r>
            <a:br>
              <a:rPr lang="en-US" altLang="en-US" sz="1600" dirty="0">
                <a:solidFill>
                  <a:srgbClr val="9900CC"/>
                </a:solidFill>
                <a:latin typeface="Times New Roman" panose="02020603050405020304" pitchFamily="18" charset="0"/>
                <a:cs typeface="Times New Roman" panose="02020603050405020304" pitchFamily="18" charset="0"/>
              </a:rPr>
            </a:br>
            <a:r>
              <a:rPr lang="ar-JO" altLang="en-US" sz="1600" dirty="0">
                <a:solidFill>
                  <a:srgbClr val="9900CC"/>
                </a:solidFill>
                <a:latin typeface="Times New Roman" panose="02020603050405020304" pitchFamily="18" charset="0"/>
                <a:cs typeface="Times New Roman" panose="02020603050405020304" pitchFamily="18" charset="0"/>
              </a:rPr>
              <a:t>- العناوين، تساعد المستخدمين على تحديد موقع المعلومات ضمن سياق الدليل بالكامل.</a:t>
            </a:r>
            <a:br>
              <a:rPr lang="en-US" altLang="en-US" sz="1600" dirty="0">
                <a:solidFill>
                  <a:srgbClr val="9900CC"/>
                </a:solidFill>
                <a:latin typeface="Times New Roman" panose="02020603050405020304" pitchFamily="18" charset="0"/>
                <a:cs typeface="Times New Roman" panose="02020603050405020304" pitchFamily="18" charset="0"/>
              </a:rPr>
            </a:br>
            <a:r>
              <a:rPr lang="en-US" altLang="en-US" sz="1600" dirty="0">
                <a:solidFill>
                  <a:srgbClr val="9900CC"/>
                </a:solidFill>
                <a:latin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 </a:t>
            </a:r>
            <a:r>
              <a:rPr lang="en-US" altLang="en-US" sz="1600" dirty="0">
                <a:solidFill>
                  <a:schemeClr val="accent1"/>
                </a:solidFill>
                <a:latin typeface="Times New Roman" panose="02020603050405020304" pitchFamily="18" charset="0"/>
                <a:cs typeface="Times New Roman" panose="02020603050405020304" pitchFamily="18" charset="0"/>
              </a:rPr>
              <a:t>introduction,</a:t>
            </a:r>
            <a:r>
              <a:rPr lang="en-US" altLang="en-US" sz="1600" dirty="0">
                <a:latin typeface="Times New Roman" panose="02020603050405020304" pitchFamily="18" charset="0"/>
                <a:cs typeface="Times New Roman" panose="02020603050405020304" pitchFamily="18" charset="0"/>
              </a:rPr>
              <a:t> helps users see the workplace application of function.</a:t>
            </a:r>
            <a:br>
              <a:rPr lang="en-US" altLang="en-US" sz="1600" dirty="0">
                <a:latin typeface="Times New Roman" panose="02020603050405020304" pitchFamily="18" charset="0"/>
                <a:cs typeface="Times New Roman" panose="02020603050405020304" pitchFamily="18" charset="0"/>
              </a:rPr>
            </a:br>
            <a:r>
              <a:rPr lang="ar-JO" altLang="en-US" sz="1600" dirty="0">
                <a:latin typeface="Times New Roman" panose="02020603050405020304" pitchFamily="18" charset="0"/>
                <a:cs typeface="Times New Roman" panose="02020603050405020304" pitchFamily="18" charset="0"/>
              </a:rPr>
              <a:t>- المقدمة، تساعد المستخدمين على رؤية تطبيق الوظيفة في مكان العمل.</a:t>
            </a:r>
            <a:br>
              <a:rPr lang="en-US" altLang="en-US" sz="1600" dirty="0">
                <a:latin typeface="Times New Roman" panose="02020603050405020304" pitchFamily="18" charset="0"/>
                <a:cs typeface="Times New Roman" panose="02020603050405020304" pitchFamily="18" charset="0"/>
              </a:rPr>
            </a:br>
            <a:r>
              <a:rPr lang="en-US" altLang="en-US" sz="1600" dirty="0">
                <a:latin typeface="Times New Roman" panose="02020603050405020304" pitchFamily="18" charset="0"/>
                <a:cs typeface="Times New Roman" panose="02020603050405020304" pitchFamily="18" charset="0"/>
              </a:rPr>
              <a:t>   - </a:t>
            </a:r>
            <a:r>
              <a:rPr lang="en-US" altLang="en-US" sz="1600" dirty="0">
                <a:solidFill>
                  <a:schemeClr val="accent1"/>
                </a:solidFill>
                <a:latin typeface="Times New Roman" panose="02020603050405020304" pitchFamily="18" charset="0"/>
                <a:cs typeface="Times New Roman" panose="02020603050405020304" pitchFamily="18" charset="0"/>
              </a:rPr>
              <a:t>heading</a:t>
            </a:r>
            <a:r>
              <a:rPr lang="en-US" altLang="en-US" sz="1600" dirty="0">
                <a:latin typeface="Times New Roman" panose="02020603050405020304" pitchFamily="18" charset="0"/>
                <a:cs typeface="Times New Roman" panose="02020603050405020304" pitchFamily="18" charset="0"/>
              </a:rPr>
              <a:t>, help the users see the hierarchical structure of information.</a:t>
            </a:r>
            <a:br>
              <a:rPr lang="en-US" altLang="en-US" sz="1600" dirty="0">
                <a:latin typeface="Times New Roman" panose="02020603050405020304" pitchFamily="18" charset="0"/>
                <a:cs typeface="Times New Roman" panose="02020603050405020304" pitchFamily="18" charset="0"/>
              </a:rPr>
            </a:br>
            <a:r>
              <a:rPr lang="ar-JO" altLang="en-US" sz="1600" dirty="0">
                <a:latin typeface="Times New Roman" panose="02020603050405020304" pitchFamily="18" charset="0"/>
                <a:cs typeface="Times New Roman" panose="02020603050405020304" pitchFamily="18" charset="0"/>
              </a:rPr>
              <a:t>- العنوان، يساعد المستخدمين على رؤية الهيكل الهرمي للمعلومات.</a:t>
            </a:r>
            <a:br>
              <a:rPr lang="en-US" altLang="en-US" sz="1600" dirty="0">
                <a:latin typeface="Times New Roman" panose="02020603050405020304" pitchFamily="18" charset="0"/>
                <a:cs typeface="Times New Roman" panose="02020603050405020304" pitchFamily="18" charset="0"/>
              </a:rPr>
            </a:br>
            <a:r>
              <a:rPr lang="en-US" altLang="en-US" sz="1600" dirty="0">
                <a:latin typeface="Times New Roman" panose="02020603050405020304" pitchFamily="18" charset="0"/>
                <a:cs typeface="Times New Roman" panose="02020603050405020304" pitchFamily="18" charset="0"/>
              </a:rPr>
              <a:t>   - </a:t>
            </a:r>
            <a:r>
              <a:rPr lang="en-US" altLang="en-US" sz="1600" dirty="0">
                <a:solidFill>
                  <a:schemeClr val="accent1"/>
                </a:solidFill>
                <a:latin typeface="Times New Roman" panose="02020603050405020304" pitchFamily="18" charset="0"/>
                <a:cs typeface="Times New Roman" panose="02020603050405020304" pitchFamily="18" charset="0"/>
              </a:rPr>
              <a:t>icon, </a:t>
            </a:r>
            <a:r>
              <a:rPr lang="en-US" altLang="en-US" sz="1600" dirty="0">
                <a:latin typeface="Times New Roman" panose="02020603050405020304" pitchFamily="18" charset="0"/>
                <a:cs typeface="Times New Roman" panose="02020603050405020304" pitchFamily="18" charset="0"/>
              </a:rPr>
              <a:t> helps user recognize key  information.</a:t>
            </a:r>
            <a:br>
              <a:rPr lang="en-US" altLang="en-US" sz="1600" dirty="0">
                <a:latin typeface="Times New Roman" panose="02020603050405020304" pitchFamily="18" charset="0"/>
                <a:cs typeface="Times New Roman" panose="02020603050405020304" pitchFamily="18" charset="0"/>
              </a:rPr>
            </a:br>
            <a:r>
              <a:rPr lang="ar-JO" altLang="en-US" sz="1600" dirty="0">
                <a:latin typeface="Times New Roman" panose="02020603050405020304" pitchFamily="18" charset="0"/>
                <a:cs typeface="Times New Roman" panose="02020603050405020304" pitchFamily="18" charset="0"/>
              </a:rPr>
              <a:t>- الرمز، يساعد المستخدم على التعرف على المعلومات الرئيسية.</a:t>
            </a:r>
            <a:br>
              <a:rPr lang="en-US" altLang="en-US" sz="1600" dirty="0">
                <a:latin typeface="Times New Roman" panose="02020603050405020304" pitchFamily="18" charset="0"/>
                <a:cs typeface="Times New Roman" panose="02020603050405020304" pitchFamily="18" charset="0"/>
              </a:rPr>
            </a:br>
            <a:r>
              <a:rPr lang="en-US" altLang="en-US" sz="1600" dirty="0">
                <a:latin typeface="Times New Roman" panose="02020603050405020304" pitchFamily="18" charset="0"/>
                <a:cs typeface="Times New Roman" panose="02020603050405020304" pitchFamily="18" charset="0"/>
              </a:rPr>
              <a:t>   - </a:t>
            </a:r>
            <a:r>
              <a:rPr lang="en-US" altLang="en-US" sz="1600" dirty="0">
                <a:solidFill>
                  <a:schemeClr val="accent1"/>
                </a:solidFill>
                <a:latin typeface="Times New Roman" panose="02020603050405020304" pitchFamily="18" charset="0"/>
                <a:cs typeface="Times New Roman" panose="02020603050405020304" pitchFamily="18" charset="0"/>
              </a:rPr>
              <a:t>cuing pattern</a:t>
            </a:r>
            <a:r>
              <a:rPr lang="en-US" altLang="en-US" sz="1600" dirty="0">
                <a:latin typeface="Times New Roman" panose="02020603050405020304" pitchFamily="18" charset="0"/>
                <a:cs typeface="Times New Roman" panose="02020603050405020304" pitchFamily="18" charset="0"/>
              </a:rPr>
              <a:t> (italics, bold),helps users recognize key information. </a:t>
            </a:r>
            <a:br>
              <a:rPr lang="en-US" altLang="en-US" sz="1600" dirty="0">
                <a:latin typeface="Times New Roman" panose="02020603050405020304" pitchFamily="18" charset="0"/>
                <a:cs typeface="Times New Roman" panose="02020603050405020304" pitchFamily="18" charset="0"/>
              </a:rPr>
            </a:br>
            <a:r>
              <a:rPr lang="ar-JO" altLang="en-US" sz="1600" dirty="0">
                <a:latin typeface="Times New Roman" panose="02020603050405020304" pitchFamily="18" charset="0"/>
                <a:cs typeface="Times New Roman" panose="02020603050405020304" pitchFamily="18" charset="0"/>
              </a:rPr>
              <a:t>- نمط الإشارة (مائل، غامق)، يساعد المستخدمين على التعرف على المعلومات الرئيسية.</a:t>
            </a:r>
            <a:br>
              <a:rPr lang="en-US" altLang="en-US" sz="1600" b="1" dirty="0">
                <a:latin typeface="Times New Roman" panose="02020603050405020304" pitchFamily="18" charset="0"/>
                <a:cs typeface="Times New Roman" panose="02020603050405020304" pitchFamily="18" charset="0"/>
              </a:rPr>
            </a:br>
            <a:r>
              <a:rPr lang="en-US" altLang="en-US" sz="1600" b="1" dirty="0">
                <a:latin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 </a:t>
            </a:r>
            <a:r>
              <a:rPr lang="en-US" altLang="en-US" sz="1600" dirty="0">
                <a:solidFill>
                  <a:schemeClr val="accent1"/>
                </a:solidFill>
                <a:latin typeface="Times New Roman" panose="02020603050405020304" pitchFamily="18" charset="0"/>
                <a:cs typeface="Times New Roman" panose="02020603050405020304" pitchFamily="18" charset="0"/>
              </a:rPr>
              <a:t>numbered steps</a:t>
            </a:r>
            <a:r>
              <a:rPr lang="en-US" altLang="en-US" sz="1600" dirty="0">
                <a:latin typeface="Times New Roman" panose="02020603050405020304" pitchFamily="18" charset="0"/>
                <a:cs typeface="Times New Roman" panose="02020603050405020304" pitchFamily="18" charset="0"/>
              </a:rPr>
              <a:t> create clear areas for commands </a:t>
            </a:r>
            <a:br>
              <a:rPr lang="en-US" altLang="en-US" sz="1600" dirty="0">
                <a:latin typeface="Times New Roman" panose="02020603050405020304" pitchFamily="18" charset="0"/>
                <a:cs typeface="Times New Roman" panose="02020603050405020304" pitchFamily="18" charset="0"/>
              </a:rPr>
            </a:br>
            <a:r>
              <a:rPr lang="ar-JO" altLang="en-US" sz="1600" dirty="0">
                <a:latin typeface="Times New Roman" panose="02020603050405020304" pitchFamily="18" charset="0"/>
                <a:cs typeface="Times New Roman" panose="02020603050405020304" pitchFamily="18" charset="0"/>
              </a:rPr>
              <a:t>- الخطوات المرقمة تنشئ مناطق واضحة للأوامر</a:t>
            </a:r>
            <a:br>
              <a:rPr lang="en-US" altLang="en-US" sz="1600" dirty="0">
                <a:latin typeface="Times New Roman" panose="02020603050405020304" pitchFamily="18" charset="0"/>
                <a:cs typeface="Times New Roman" panose="02020603050405020304" pitchFamily="18" charset="0"/>
              </a:rPr>
            </a:br>
            <a:r>
              <a:rPr lang="en-US" altLang="en-US" sz="1600" dirty="0">
                <a:latin typeface="Times New Roman" panose="02020603050405020304" pitchFamily="18" charset="0"/>
                <a:cs typeface="Times New Roman" panose="02020603050405020304" pitchFamily="18" charset="0"/>
              </a:rPr>
              <a:t>   - </a:t>
            </a:r>
            <a:r>
              <a:rPr lang="en-US" altLang="en-US" sz="1600" dirty="0">
                <a:solidFill>
                  <a:schemeClr val="accent1"/>
                </a:solidFill>
                <a:latin typeface="Times New Roman" panose="02020603050405020304" pitchFamily="18" charset="0"/>
                <a:cs typeface="Times New Roman" panose="02020603050405020304" pitchFamily="18" charset="0"/>
              </a:rPr>
              <a:t>lists and tables</a:t>
            </a:r>
            <a:r>
              <a:rPr lang="en-US" altLang="en-US" sz="1600" dirty="0">
                <a:latin typeface="Times New Roman" panose="02020603050405020304" pitchFamily="18" charset="0"/>
                <a:cs typeface="Times New Roman" panose="02020603050405020304" pitchFamily="18" charset="0"/>
              </a:rPr>
              <a:t> helps users decide how to apply program functions to </a:t>
            </a:r>
            <a:br>
              <a:rPr lang="en-US" altLang="en-US" sz="1600" dirty="0">
                <a:latin typeface="Times New Roman" panose="02020603050405020304" pitchFamily="18" charset="0"/>
                <a:cs typeface="Times New Roman" panose="02020603050405020304" pitchFamily="18" charset="0"/>
              </a:rPr>
            </a:br>
            <a:r>
              <a:rPr lang="en-US" altLang="en-US" sz="1600" dirty="0">
                <a:latin typeface="Times New Roman" panose="02020603050405020304" pitchFamily="18" charset="0"/>
                <a:cs typeface="Times New Roman" panose="02020603050405020304" pitchFamily="18" charset="0"/>
              </a:rPr>
              <a:t>     workplace tasks and give users a sense of control.</a:t>
            </a:r>
            <a:br>
              <a:rPr lang="en-US" altLang="en-US" sz="1600" dirty="0">
                <a:latin typeface="Times New Roman" panose="02020603050405020304" pitchFamily="18" charset="0"/>
                <a:cs typeface="Times New Roman" panose="02020603050405020304" pitchFamily="18" charset="0"/>
              </a:rPr>
            </a:br>
            <a:r>
              <a:rPr lang="ar-JO" altLang="en-US" sz="1600" dirty="0">
                <a:latin typeface="Times New Roman" panose="02020603050405020304" pitchFamily="18" charset="0"/>
                <a:cs typeface="Times New Roman" panose="02020603050405020304" pitchFamily="18" charset="0"/>
              </a:rPr>
              <a:t>- القوائم والجداول تساعد المستخدمين على تحديد كيفية تطبيق وظائف البرنامج على مهام مكان العمل وتمنح المستخدمين شعورًا بالتحكم.</a:t>
            </a:r>
            <a:br>
              <a:rPr lang="en-US" altLang="en-US" sz="1600" dirty="0">
                <a:latin typeface="Times New Roman" panose="02020603050405020304" pitchFamily="18" charset="0"/>
                <a:cs typeface="Times New Roman" panose="02020603050405020304" pitchFamily="18" charset="0"/>
              </a:rPr>
            </a:br>
            <a:r>
              <a:rPr lang="en-US" altLang="en-US" sz="1600" dirty="0">
                <a:latin typeface="Times New Roman" panose="02020603050405020304" pitchFamily="18" charset="0"/>
                <a:cs typeface="Times New Roman" panose="02020603050405020304" pitchFamily="18" charset="0"/>
              </a:rPr>
              <a:t>   </a:t>
            </a:r>
            <a:r>
              <a:rPr lang="en-US" altLang="en-US" sz="1600" dirty="0">
                <a:solidFill>
                  <a:schemeClr val="accent1"/>
                </a:solidFill>
                <a:latin typeface="Times New Roman" panose="02020603050405020304" pitchFamily="18" charset="0"/>
                <a:cs typeface="Times New Roman" panose="02020603050405020304" pitchFamily="18" charset="0"/>
              </a:rPr>
              <a:t>- page numbers</a:t>
            </a:r>
            <a:r>
              <a:rPr lang="en-US" altLang="en-US" sz="1600" dirty="0">
                <a:latin typeface="Times New Roman" panose="02020603050405020304" pitchFamily="18" charset="0"/>
                <a:cs typeface="Times New Roman" panose="02020603050405020304" pitchFamily="18" charset="0"/>
              </a:rPr>
              <a:t>, helps users navigate among abstract </a:t>
            </a:r>
            <a:br>
              <a:rPr lang="en-US" altLang="en-US" sz="1600" dirty="0">
                <a:latin typeface="Times New Roman" panose="02020603050405020304" pitchFamily="18" charset="0"/>
                <a:cs typeface="Times New Roman" panose="02020603050405020304" pitchFamily="18" charset="0"/>
              </a:rPr>
            </a:br>
            <a:r>
              <a:rPr lang="en-US" altLang="en-US" sz="1600" dirty="0">
                <a:latin typeface="Times New Roman" panose="02020603050405020304" pitchFamily="18" charset="0"/>
                <a:cs typeface="Times New Roman" panose="02020603050405020304" pitchFamily="18" charset="0"/>
              </a:rPr>
              <a:t>     concepts</a:t>
            </a:r>
            <a:r>
              <a:rPr lang="en-US" altLang="en-US" sz="1600" dirty="0">
                <a:solidFill>
                  <a:srgbClr val="CC00FF"/>
                </a:solidFill>
                <a:latin typeface="Times New Roman" panose="02020603050405020304" pitchFamily="18" charset="0"/>
                <a:cs typeface="Times New Roman" panose="02020603050405020304" pitchFamily="18" charset="0"/>
              </a:rPr>
              <a:t>.</a:t>
            </a:r>
            <a:br>
              <a:rPr lang="en-US" altLang="en-US" sz="1600" dirty="0">
                <a:solidFill>
                  <a:srgbClr val="CC00FF"/>
                </a:solidFill>
                <a:latin typeface="Times New Roman" panose="02020603050405020304" pitchFamily="18" charset="0"/>
                <a:cs typeface="Times New Roman" panose="02020603050405020304" pitchFamily="18" charset="0"/>
              </a:rPr>
            </a:br>
            <a:r>
              <a:rPr lang="ar-JO" altLang="en-US" sz="1600" dirty="0">
                <a:solidFill>
                  <a:srgbClr val="CC00FF"/>
                </a:solidFill>
                <a:latin typeface="Times New Roman" panose="02020603050405020304" pitchFamily="18" charset="0"/>
                <a:cs typeface="Times New Roman" panose="02020603050405020304" pitchFamily="18" charset="0"/>
              </a:rPr>
              <a:t>- أرقام الصفحات، تساعد المستخدمين على التنقل بين المفاهيم المجردة.</a:t>
            </a:r>
            <a:endParaRPr lang="en-US" altLang="en-US" sz="1600" dirty="0">
              <a:solidFill>
                <a:srgbClr val="CC00F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981200" y="1447800"/>
            <a:ext cx="8077200" cy="5026152"/>
          </a:xfrm>
        </p:spPr>
        <p:txBody>
          <a:bodyPr>
            <a:normAutofit fontScale="92500" lnSpcReduction="20000"/>
          </a:bodyPr>
          <a:lstStyle/>
          <a:p>
            <a:pPr algn="just">
              <a:buFont typeface="Wingdings" pitchFamily="2" charset="2"/>
              <a:buChar char="Ø"/>
            </a:pPr>
            <a:r>
              <a:rPr lang="en-US" dirty="0">
                <a:latin typeface="Arial Rounded MT Bold" pitchFamily="34" charset="0"/>
                <a:cs typeface="Arial" pitchFamily="34" charset="0"/>
              </a:rPr>
              <a:t>When a user sees that learning and using a program can </a:t>
            </a:r>
            <a:r>
              <a:rPr lang="en-US" dirty="0">
                <a:solidFill>
                  <a:schemeClr val="accent1"/>
                </a:solidFill>
                <a:latin typeface="Arial Rounded MT Bold" pitchFamily="34" charset="0"/>
                <a:cs typeface="Arial" pitchFamily="34" charset="0"/>
              </a:rPr>
              <a:t>increase job efficiency </a:t>
            </a:r>
            <a:r>
              <a:rPr lang="en-US" dirty="0">
                <a:latin typeface="Arial Rounded MT Bold" pitchFamily="34" charset="0"/>
                <a:cs typeface="Arial" pitchFamily="34" charset="0"/>
              </a:rPr>
              <a:t>,most will take time to read the manual and read the program.</a:t>
            </a:r>
          </a:p>
          <a:p>
            <a:pPr algn="just" rtl="1">
              <a:buFont typeface="Wingdings" pitchFamily="2" charset="2"/>
              <a:buChar char="Ø"/>
            </a:pPr>
            <a:r>
              <a:rPr lang="ar-JO" dirty="0">
                <a:latin typeface="Arial Rounded MT Bold" pitchFamily="34" charset="0"/>
                <a:cs typeface="Arial" pitchFamily="34" charset="0"/>
              </a:rPr>
              <a:t>عندما يرى المستخدم أن تعلم واستخدام برنامج ما يمكن أن يزيد من كفاءة العمل، سيستغرق معظمه وقتًا لقراءة الدليل وقراءة البرنامج.</a:t>
            </a:r>
            <a:r>
              <a:rPr lang="en-US" dirty="0">
                <a:latin typeface="Arial Rounded MT Bold" pitchFamily="34" charset="0"/>
                <a:cs typeface="Arial" pitchFamily="34" charset="0"/>
              </a:rPr>
              <a:t> </a:t>
            </a:r>
          </a:p>
          <a:p>
            <a:pPr>
              <a:buFont typeface="Wingdings" pitchFamily="2" charset="2"/>
              <a:buChar char="Ø"/>
            </a:pPr>
            <a:endParaRPr lang="en-US" dirty="0">
              <a:latin typeface="Arial Rounded MT Bold" pitchFamily="34" charset="0"/>
              <a:cs typeface="Arial" pitchFamily="34" charset="0"/>
            </a:endParaRPr>
          </a:p>
          <a:p>
            <a:pPr algn="just">
              <a:buFont typeface="Wingdings" pitchFamily="2" charset="2"/>
              <a:buChar char="Ø"/>
            </a:pPr>
            <a:r>
              <a:rPr lang="en-US" dirty="0">
                <a:latin typeface="Arial Rounded MT Bold" pitchFamily="34" charset="0"/>
                <a:cs typeface="Arial" pitchFamily="34" charset="0"/>
              </a:rPr>
              <a:t>The </a:t>
            </a:r>
            <a:r>
              <a:rPr lang="en-US" dirty="0">
                <a:solidFill>
                  <a:schemeClr val="accent1"/>
                </a:solidFill>
                <a:latin typeface="Arial Rounded MT Bold" pitchFamily="34" charset="0"/>
                <a:cs typeface="Arial" pitchFamily="34" charset="0"/>
              </a:rPr>
              <a:t>full potential of a manual </a:t>
            </a:r>
            <a:r>
              <a:rPr lang="en-US" dirty="0">
                <a:latin typeface="Arial Rounded MT Bold" pitchFamily="34" charset="0"/>
                <a:cs typeface="Arial" pitchFamily="34" charset="0"/>
              </a:rPr>
              <a:t>is realized when technical writers take an approach to develop documentation( online and on paper) that models the </a:t>
            </a:r>
            <a:r>
              <a:rPr lang="en-US" dirty="0">
                <a:solidFill>
                  <a:schemeClr val="accent1"/>
                </a:solidFill>
                <a:latin typeface="Arial Rounded MT Bold" pitchFamily="34" charset="0"/>
                <a:cs typeface="Arial" pitchFamily="34" charset="0"/>
              </a:rPr>
              <a:t>natural cognitive processes of users </a:t>
            </a:r>
            <a:r>
              <a:rPr lang="en-US" dirty="0">
                <a:latin typeface="Arial Rounded MT Bold" pitchFamily="34" charset="0"/>
                <a:cs typeface="Arial" pitchFamily="34" charset="0"/>
              </a:rPr>
              <a:t>who are seeking to fill knowledge gaps through the </a:t>
            </a:r>
            <a:r>
              <a:rPr lang="en-US" dirty="0">
                <a:solidFill>
                  <a:schemeClr val="accent1"/>
                </a:solidFill>
                <a:latin typeface="Arial Rounded MT Bold" pitchFamily="34" charset="0"/>
                <a:cs typeface="Arial" pitchFamily="34" charset="0"/>
              </a:rPr>
              <a:t>right information</a:t>
            </a:r>
            <a:r>
              <a:rPr lang="en-US" dirty="0">
                <a:latin typeface="Arial Rounded MT Bold" pitchFamily="34" charset="0"/>
                <a:cs typeface="Arial" pitchFamily="34" charset="0"/>
              </a:rPr>
              <a:t> ,presented at the </a:t>
            </a:r>
            <a:r>
              <a:rPr lang="en-US" dirty="0">
                <a:solidFill>
                  <a:schemeClr val="accent1"/>
                </a:solidFill>
                <a:latin typeface="Arial Rounded MT Bold" pitchFamily="34" charset="0"/>
                <a:cs typeface="Arial" pitchFamily="34" charset="0"/>
              </a:rPr>
              <a:t>right time </a:t>
            </a:r>
            <a:r>
              <a:rPr lang="en-US" dirty="0">
                <a:latin typeface="Arial Rounded MT Bold" pitchFamily="34" charset="0"/>
                <a:cs typeface="Arial" pitchFamily="34" charset="0"/>
              </a:rPr>
              <a:t>,and in the </a:t>
            </a:r>
            <a:r>
              <a:rPr lang="en-US" dirty="0">
                <a:solidFill>
                  <a:schemeClr val="accent1"/>
                </a:solidFill>
                <a:latin typeface="Arial Rounded MT Bold" pitchFamily="34" charset="0"/>
                <a:cs typeface="Arial" pitchFamily="34" charset="0"/>
              </a:rPr>
              <a:t>right place </a:t>
            </a:r>
            <a:r>
              <a:rPr lang="en-US" dirty="0">
                <a:latin typeface="Arial Rounded MT Bold" pitchFamily="34" charset="0"/>
                <a:cs typeface="Arial" pitchFamily="34" charset="0"/>
              </a:rPr>
              <a:t>to meet task goals.  </a:t>
            </a:r>
          </a:p>
          <a:p>
            <a:pPr algn="just" rtl="1">
              <a:buFont typeface="Wingdings" pitchFamily="2" charset="2"/>
              <a:buChar char="Ø"/>
            </a:pPr>
            <a:r>
              <a:rPr lang="ar-JO" dirty="0">
                <a:latin typeface="Arial Rounded MT Bold" pitchFamily="34" charset="0"/>
                <a:cs typeface="Arial" pitchFamily="34" charset="0"/>
              </a:rPr>
              <a:t>يتم تحقيق الإمكانات الكاملة للدليل عندما يتبع الكتّاب التقنيون منهجًا لتطوير الوثائق (عبر الإنترنت وعلى الورق) التي تصمم العمليات المعرفية الطبيعية للمستخدمين الذين يسعون إلى سد الفجوات المعرفية من خلال المعلومات الصحيحة، المقدمة في الوقت المناسب، و في المكان المناسب لتحقيق أهداف المهمة.</a:t>
            </a:r>
            <a:endParaRPr lang="en-US" dirty="0">
              <a:latin typeface="Arial Rounded MT Bold" pitchFamily="34" charset="0"/>
              <a:cs typeface="Arial" pitchFamily="34" charset="0"/>
            </a:endParaRPr>
          </a:p>
        </p:txBody>
      </p:sp>
      <p:sp>
        <p:nvSpPr>
          <p:cNvPr id="4" name="Slide Number Placeholder 3"/>
          <p:cNvSpPr>
            <a:spLocks noGrp="1"/>
          </p:cNvSpPr>
          <p:nvPr>
            <p:ph type="sldNum" sz="quarter" idx="15"/>
          </p:nvPr>
        </p:nvSpPr>
        <p:spPr/>
        <p:txBody>
          <a:bodyPr/>
          <a:lstStyle/>
          <a:p>
            <a:pPr rtl="0"/>
            <a:fld id="{B6F15528-21DE-4FAA-801E-634DDDAF4B2B}" type="slidenum">
              <a:rPr lang="en-US">
                <a:latin typeface="Century Schoolbook"/>
              </a:rPr>
              <a:pPr rtl="0"/>
              <a:t>22</a:t>
            </a:fld>
            <a:endParaRPr lang="en-US">
              <a:latin typeface="Century Schoolbook"/>
            </a:endParaRPr>
          </a:p>
        </p:txBody>
      </p:sp>
      <p:sp>
        <p:nvSpPr>
          <p:cNvPr id="7" name="Title 1">
            <a:extLst>
              <a:ext uri="{FF2B5EF4-FFF2-40B4-BE49-F238E27FC236}">
                <a16:creationId xmlns:a16="http://schemas.microsoft.com/office/drawing/2014/main" id="{E24566A2-40F4-FBD4-B882-30290875333E}"/>
              </a:ext>
            </a:extLst>
          </p:cNvPr>
          <p:cNvSpPr>
            <a:spLocks noGrp="1"/>
          </p:cNvSpPr>
          <p:nvPr>
            <p:ph type="title"/>
          </p:nvPr>
        </p:nvSpPr>
        <p:spPr>
          <a:xfrm>
            <a:off x="2209800" y="152400"/>
            <a:ext cx="7467600" cy="1143000"/>
          </a:xfrm>
        </p:spPr>
        <p:txBody>
          <a:bodyPr>
            <a:normAutofit/>
          </a:bodyPr>
          <a:lstStyle/>
          <a:p>
            <a:pPr lvl="1" algn="ctr" rtl="0">
              <a:spcBef>
                <a:spcPct val="0"/>
              </a:spcBef>
            </a:pPr>
            <a:r>
              <a:rPr lang="en-US" sz="3200" dirty="0">
                <a:solidFill>
                  <a:schemeClr val="accent1"/>
                </a:solidFill>
                <a:latin typeface="Arial Rounded MT Bold" pitchFamily="34" charset="0"/>
              </a:rPr>
              <a:t>Task Orientation</a:t>
            </a:r>
            <a:br>
              <a:rPr lang="en-US" sz="3200" dirty="0">
                <a:solidFill>
                  <a:schemeClr val="accent1"/>
                </a:solidFill>
                <a:latin typeface="Arial Rounded MT Bold" pitchFamily="34" charset="0"/>
              </a:rPr>
            </a:br>
            <a:r>
              <a:rPr lang="ar-JO" sz="3200" dirty="0">
                <a:solidFill>
                  <a:schemeClr val="accent1"/>
                </a:solidFill>
                <a:latin typeface="Arial Rounded MT Bold" pitchFamily="34" charset="0"/>
              </a:rPr>
              <a:t>توجيه المهمة</a:t>
            </a:r>
            <a:endParaRPr lang="en-US" sz="2800" dirty="0">
              <a:solidFill>
                <a:schemeClr val="accent1"/>
              </a:solidFill>
              <a:latin typeface="Arial Rounded MT Bold" pitchFamily="34" charset="0"/>
            </a:endParaRPr>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CF58771-E4B6-0A97-9792-3B59A64D9861}"/>
              </a:ext>
            </a:extLst>
          </p:cNvPr>
          <p:cNvSpPr>
            <a:spLocks noGrp="1" noChangeArrowheads="1"/>
          </p:cNvSpPr>
          <p:nvPr>
            <p:ph type="title"/>
          </p:nvPr>
        </p:nvSpPr>
        <p:spPr>
          <a:xfrm>
            <a:off x="1524000" y="152400"/>
            <a:ext cx="9144000" cy="6705600"/>
          </a:xfrm>
        </p:spPr>
        <p:txBody>
          <a:bodyPr/>
          <a:lstStyle/>
          <a:p>
            <a:r>
              <a:rPr lang="en-US" altLang="en-US" sz="3600" dirty="0">
                <a:solidFill>
                  <a:schemeClr val="bg1"/>
                </a:solidFill>
                <a:latin typeface="Times New Roman" panose="02020603050405020304" pitchFamily="18" charset="0"/>
                <a:cs typeface="Times New Roman" panose="02020603050405020304" pitchFamily="18" charset="0"/>
              </a:rPr>
              <a:t>   Elements of</a:t>
            </a:r>
            <a:r>
              <a:rPr lang="en-US" altLang="en-US" sz="3600" dirty="0">
                <a:solidFill>
                  <a:srgbClr val="FF33CC"/>
                </a:solidFill>
                <a:latin typeface="Times New Roman" panose="02020603050405020304" pitchFamily="18" charset="0"/>
                <a:cs typeface="Times New Roman" panose="02020603050405020304" pitchFamily="18" charset="0"/>
              </a:rPr>
              <a:t> </a:t>
            </a:r>
            <a:r>
              <a:rPr lang="en-US" altLang="en-US" sz="3600" dirty="0">
                <a:solidFill>
                  <a:schemeClr val="accent1"/>
                </a:solidFill>
                <a:latin typeface="Times New Roman" panose="02020603050405020304" pitchFamily="18" charset="0"/>
                <a:cs typeface="Times New Roman" panose="02020603050405020304" pitchFamily="18" charset="0"/>
              </a:rPr>
              <a:t>online help</a:t>
            </a:r>
            <a:r>
              <a:rPr lang="en-US" altLang="en-US" sz="3600" dirty="0">
                <a:solidFill>
                  <a:srgbClr val="FF33CC"/>
                </a:solidFill>
                <a:latin typeface="Times New Roman" panose="02020603050405020304" pitchFamily="18" charset="0"/>
                <a:cs typeface="Times New Roman" panose="02020603050405020304" pitchFamily="18" charset="0"/>
              </a:rPr>
              <a:t> </a:t>
            </a:r>
            <a:r>
              <a:rPr lang="en-US" altLang="en-US" sz="3600" dirty="0">
                <a:solidFill>
                  <a:schemeClr val="bg1"/>
                </a:solidFill>
                <a:latin typeface="Times New Roman" panose="02020603050405020304" pitchFamily="18" charset="0"/>
                <a:cs typeface="Times New Roman" panose="02020603050405020304" pitchFamily="18" charset="0"/>
              </a:rPr>
              <a:t>design:</a:t>
            </a:r>
            <a:br>
              <a:rPr lang="en-US" altLang="en-US" sz="3600" dirty="0">
                <a:solidFill>
                  <a:schemeClr val="bg1"/>
                </a:solidFill>
                <a:latin typeface="Times New Roman" panose="02020603050405020304" pitchFamily="18" charset="0"/>
                <a:cs typeface="Times New Roman" panose="02020603050405020304" pitchFamily="18" charset="0"/>
              </a:rPr>
            </a:br>
            <a:r>
              <a:rPr lang="ar-JO" altLang="en-US" sz="3600" dirty="0">
                <a:solidFill>
                  <a:schemeClr val="bg1"/>
                </a:solidFill>
                <a:latin typeface="Times New Roman" panose="02020603050405020304" pitchFamily="18" charset="0"/>
                <a:cs typeface="Times New Roman" panose="02020603050405020304" pitchFamily="18" charset="0"/>
              </a:rPr>
              <a:t>عناصر تصميم المساعدة عبر الإنترنت:</a:t>
            </a:r>
            <a:br>
              <a:rPr lang="en-US" altLang="en-US" sz="3600" dirty="0">
                <a:solidFill>
                  <a:srgbClr val="FF33CC"/>
                </a:solidFill>
                <a:latin typeface="Times New Roman" panose="02020603050405020304" pitchFamily="18" charset="0"/>
                <a:cs typeface="Times New Roman" panose="02020603050405020304" pitchFamily="18" charset="0"/>
              </a:rPr>
            </a:br>
            <a:r>
              <a:rPr lang="en-US" altLang="en-US" sz="3600" dirty="0">
                <a:solidFill>
                  <a:srgbClr val="FF33CC"/>
                </a:solidFill>
                <a:latin typeface="Times New Roman" panose="02020603050405020304" pitchFamily="18" charset="0"/>
                <a:cs typeface="Times New Roman" panose="02020603050405020304" pitchFamily="18" charset="0"/>
              </a:rPr>
              <a:t>  </a:t>
            </a:r>
            <a:r>
              <a:rPr lang="en-US" altLang="en-US" sz="2000" dirty="0">
                <a:solidFill>
                  <a:srgbClr val="FF33CC"/>
                </a:solidFill>
                <a:latin typeface="Times New Roman" panose="02020603050405020304" pitchFamily="18" charset="0"/>
                <a:cs typeface="Times New Roman" panose="02020603050405020304" pitchFamily="18" charset="0"/>
              </a:rPr>
              <a:t>- c</a:t>
            </a:r>
            <a:r>
              <a:rPr lang="en-US" altLang="en-US" sz="2000" dirty="0">
                <a:solidFill>
                  <a:srgbClr val="9900CC"/>
                </a:solidFill>
                <a:latin typeface="Times New Roman" panose="02020603050405020304" pitchFamily="18" charset="0"/>
                <a:cs typeface="Times New Roman" panose="02020603050405020304" pitchFamily="18" charset="0"/>
              </a:rPr>
              <a:t>o</a:t>
            </a:r>
            <a:r>
              <a:rPr lang="en-US" altLang="en-US" sz="2000" dirty="0">
                <a:solidFill>
                  <a:schemeClr val="accent2"/>
                </a:solidFill>
                <a:latin typeface="Times New Roman" panose="02020603050405020304" pitchFamily="18" charset="0"/>
                <a:cs typeface="Times New Roman" panose="02020603050405020304" pitchFamily="18" charset="0"/>
              </a:rPr>
              <a:t>l</a:t>
            </a:r>
            <a:r>
              <a:rPr lang="en-US" altLang="en-US" sz="2000" dirty="0">
                <a:solidFill>
                  <a:schemeClr val="accent1"/>
                </a:solidFill>
                <a:latin typeface="Times New Roman" panose="02020603050405020304" pitchFamily="18" charset="0"/>
                <a:cs typeface="Times New Roman" panose="02020603050405020304" pitchFamily="18" charset="0"/>
              </a:rPr>
              <a:t>o</a:t>
            </a:r>
            <a:r>
              <a:rPr lang="en-US" altLang="en-US" sz="2000" dirty="0">
                <a:solidFill>
                  <a:srgbClr val="006666"/>
                </a:solidFill>
                <a:latin typeface="Times New Roman" panose="02020603050405020304" pitchFamily="18" charset="0"/>
                <a:cs typeface="Times New Roman" panose="02020603050405020304" pitchFamily="18" charset="0"/>
              </a:rPr>
              <a:t>r</a:t>
            </a:r>
            <a:r>
              <a:rPr lang="en-US" altLang="en-US" sz="2000" dirty="0">
                <a:solidFill>
                  <a:srgbClr val="FF33CC"/>
                </a:solidFill>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helps users recognize task name.</a:t>
            </a:r>
            <a:br>
              <a:rPr lang="en-US" altLang="en-US" sz="2000" dirty="0">
                <a:latin typeface="Times New Roman" panose="02020603050405020304" pitchFamily="18" charset="0"/>
                <a:cs typeface="Times New Roman" panose="02020603050405020304" pitchFamily="18" charset="0"/>
              </a:rPr>
            </a:br>
            <a:r>
              <a:rPr lang="ar-JO" altLang="en-US" sz="2000" dirty="0">
                <a:latin typeface="Times New Roman" panose="02020603050405020304" pitchFamily="18" charset="0"/>
                <a:cs typeface="Times New Roman" panose="02020603050405020304" pitchFamily="18" charset="0"/>
              </a:rPr>
              <a:t>- اللون، يساعد المستخدمين على التعرف على اسم المهمة.</a:t>
            </a:r>
            <a:br>
              <a:rPr lang="en-US" altLang="en-US" sz="2000" dirty="0">
                <a:solidFill>
                  <a:srgbClr val="FF33CC"/>
                </a:solidFill>
                <a:latin typeface="Times New Roman" panose="02020603050405020304" pitchFamily="18" charset="0"/>
                <a:cs typeface="Times New Roman" panose="02020603050405020304" pitchFamily="18" charset="0"/>
              </a:rPr>
            </a:br>
            <a:r>
              <a:rPr lang="en-US" altLang="en-US" sz="2000" dirty="0">
                <a:solidFill>
                  <a:srgbClr val="FF33CC"/>
                </a:solidFill>
                <a:latin typeface="Times New Roman" panose="02020603050405020304" pitchFamily="18" charset="0"/>
                <a:cs typeface="Times New Roman" panose="02020603050405020304" pitchFamily="18" charset="0"/>
              </a:rPr>
              <a:t>   - introduction</a:t>
            </a:r>
            <a:r>
              <a:rPr lang="en-US" altLang="en-US" sz="2000" dirty="0">
                <a:latin typeface="Times New Roman" panose="02020603050405020304" pitchFamily="18" charset="0"/>
                <a:cs typeface="Times New Roman" panose="02020603050405020304" pitchFamily="18" charset="0"/>
              </a:rPr>
              <a:t>, helps users apply functions to workplace tasks</a:t>
            </a:r>
            <a:r>
              <a:rPr lang="en-US" altLang="en-US" sz="2000" dirty="0">
                <a:solidFill>
                  <a:srgbClr val="9900CC"/>
                </a:solidFill>
                <a:latin typeface="Times New Roman" panose="02020603050405020304" pitchFamily="18" charset="0"/>
                <a:cs typeface="Times New Roman" panose="02020603050405020304" pitchFamily="18" charset="0"/>
              </a:rPr>
              <a:t>.</a:t>
            </a:r>
            <a:br>
              <a:rPr lang="en-US" altLang="en-US" sz="2000" dirty="0">
                <a:solidFill>
                  <a:srgbClr val="9900CC"/>
                </a:solidFill>
                <a:latin typeface="Times New Roman" panose="02020603050405020304" pitchFamily="18" charset="0"/>
                <a:cs typeface="Times New Roman" panose="02020603050405020304" pitchFamily="18" charset="0"/>
              </a:rPr>
            </a:br>
            <a:r>
              <a:rPr lang="ar-JO" altLang="en-US" sz="2000" dirty="0">
                <a:solidFill>
                  <a:srgbClr val="9900CC"/>
                </a:solidFill>
                <a:latin typeface="Times New Roman" panose="02020603050405020304" pitchFamily="18" charset="0"/>
                <a:cs typeface="Times New Roman" panose="02020603050405020304" pitchFamily="18" charset="0"/>
              </a:rPr>
              <a:t>- المقدمة، تساعد المستخدمين على تطبيق الوظائف على المهام في مكان العمل.</a:t>
            </a:r>
            <a:br>
              <a:rPr lang="en-US" altLang="en-US" sz="2000" dirty="0">
                <a:solidFill>
                  <a:srgbClr val="9900CC"/>
                </a:solidFill>
                <a:latin typeface="Times New Roman" panose="02020603050405020304" pitchFamily="18" charset="0"/>
                <a:cs typeface="Times New Roman" panose="02020603050405020304" pitchFamily="18" charset="0"/>
              </a:rPr>
            </a:br>
            <a:r>
              <a:rPr lang="en-US" altLang="en-US" sz="2000" dirty="0">
                <a:solidFill>
                  <a:srgbClr val="9900CC"/>
                </a:solidFill>
                <a:latin typeface="Times New Roman" panose="02020603050405020304" pitchFamily="18" charset="0"/>
                <a:cs typeface="Times New Roman" panose="02020603050405020304" pitchFamily="18" charset="0"/>
              </a:rPr>
              <a:t>   </a:t>
            </a:r>
            <a:r>
              <a:rPr lang="en-US" altLang="en-US" sz="2000" dirty="0">
                <a:solidFill>
                  <a:srgbClr val="FF33CC"/>
                </a:solidFill>
                <a:latin typeface="Times New Roman" panose="02020603050405020304" pitchFamily="18" charset="0"/>
                <a:cs typeface="Times New Roman" panose="02020603050405020304" pitchFamily="18" charset="0"/>
              </a:rPr>
              <a:t>- icons,</a:t>
            </a:r>
            <a:r>
              <a:rPr lang="en-US" altLang="en-US" sz="2000" dirty="0">
                <a:solidFill>
                  <a:srgbClr val="9900CC"/>
                </a:solidFill>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helps users identify screen elements quickly</a:t>
            </a:r>
            <a:r>
              <a:rPr lang="en-US" altLang="en-US" sz="2000" dirty="0">
                <a:solidFill>
                  <a:srgbClr val="9900CC"/>
                </a:solidFill>
                <a:latin typeface="Times New Roman" panose="02020603050405020304" pitchFamily="18" charset="0"/>
                <a:cs typeface="Times New Roman" panose="02020603050405020304" pitchFamily="18" charset="0"/>
              </a:rPr>
              <a:t>.</a:t>
            </a:r>
            <a:br>
              <a:rPr lang="en-US" altLang="en-US" sz="2000" dirty="0">
                <a:solidFill>
                  <a:srgbClr val="9900CC"/>
                </a:solidFill>
                <a:latin typeface="Times New Roman" panose="02020603050405020304" pitchFamily="18" charset="0"/>
                <a:cs typeface="Times New Roman" panose="02020603050405020304" pitchFamily="18" charset="0"/>
              </a:rPr>
            </a:br>
            <a:r>
              <a:rPr lang="ar-JO" altLang="en-US" sz="2000" dirty="0">
                <a:solidFill>
                  <a:srgbClr val="9900CC"/>
                </a:solidFill>
                <a:latin typeface="Times New Roman" panose="02020603050405020304" pitchFamily="18" charset="0"/>
                <a:cs typeface="Times New Roman" panose="02020603050405020304" pitchFamily="18" charset="0"/>
              </a:rPr>
              <a:t>- الأيقونات، تساعد المستخدمين على تحديد عناصر الشاشة بسرعة.</a:t>
            </a:r>
            <a:br>
              <a:rPr lang="en-US" altLang="en-US" sz="2000" dirty="0">
                <a:solidFill>
                  <a:srgbClr val="9900CC"/>
                </a:solidFill>
                <a:latin typeface="Times New Roman" panose="02020603050405020304" pitchFamily="18" charset="0"/>
                <a:cs typeface="Times New Roman" panose="02020603050405020304" pitchFamily="18" charset="0"/>
              </a:rPr>
            </a:br>
            <a:r>
              <a:rPr lang="en-US" altLang="en-US" sz="2000" dirty="0">
                <a:solidFill>
                  <a:srgbClr val="9900CC"/>
                </a:solidFill>
                <a:latin typeface="Times New Roman" panose="02020603050405020304" pitchFamily="18" charset="0"/>
                <a:cs typeface="Times New Roman" panose="02020603050405020304" pitchFamily="18" charset="0"/>
              </a:rPr>
              <a:t>  </a:t>
            </a:r>
            <a:r>
              <a:rPr lang="en-US" altLang="en-US" sz="2000" dirty="0">
                <a:solidFill>
                  <a:srgbClr val="FF33CC"/>
                </a:solidFill>
                <a:latin typeface="Times New Roman" panose="02020603050405020304" pitchFamily="18" charset="0"/>
                <a:cs typeface="Times New Roman" panose="02020603050405020304" pitchFamily="18" charset="0"/>
              </a:rPr>
              <a:t>- cuing</a:t>
            </a:r>
            <a:r>
              <a:rPr lang="en-US" altLang="en-US" sz="2000" dirty="0">
                <a:solidFill>
                  <a:srgbClr val="9900CC"/>
                </a:solidFill>
                <a:latin typeface="Times New Roman" panose="02020603050405020304" pitchFamily="18" charset="0"/>
                <a:cs typeface="Times New Roman" panose="02020603050405020304" pitchFamily="18" charset="0"/>
              </a:rPr>
              <a:t> (</a:t>
            </a:r>
            <a:r>
              <a:rPr lang="en-US" altLang="en-US" sz="2000" dirty="0">
                <a:solidFill>
                  <a:schemeClr val="accent2"/>
                </a:solidFill>
                <a:latin typeface="Times New Roman" panose="02020603050405020304" pitchFamily="18" charset="0"/>
                <a:cs typeface="Times New Roman" panose="02020603050405020304" pitchFamily="18" charset="0"/>
              </a:rPr>
              <a:t>bold</a:t>
            </a:r>
            <a:r>
              <a:rPr lang="en-US" altLang="en-US" sz="2000" dirty="0">
                <a:solidFill>
                  <a:srgbClr val="9900CC"/>
                </a:solidFill>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helps users recognize key strokes easily. </a:t>
            </a:r>
            <a:br>
              <a:rPr lang="en-US" altLang="en-US" sz="2000" dirty="0">
                <a:latin typeface="Times New Roman" panose="02020603050405020304" pitchFamily="18" charset="0"/>
                <a:cs typeface="Times New Roman" panose="02020603050405020304" pitchFamily="18" charset="0"/>
              </a:rPr>
            </a:br>
            <a:r>
              <a:rPr lang="ar-JO" altLang="en-US" sz="2000" dirty="0">
                <a:latin typeface="Times New Roman" panose="02020603050405020304" pitchFamily="18" charset="0"/>
                <a:cs typeface="Times New Roman" panose="02020603050405020304" pitchFamily="18" charset="0"/>
              </a:rPr>
              <a:t>- الإشارات (الغامقة)، تساعد المستخدمين على التعرف على ضغطات المفاتيح بسهولة.</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 </a:t>
            </a:r>
            <a:r>
              <a:rPr lang="en-US" altLang="en-US" sz="2000" dirty="0">
                <a:solidFill>
                  <a:srgbClr val="FF33CC"/>
                </a:solidFill>
                <a:latin typeface="Times New Roman" panose="02020603050405020304" pitchFamily="18" charset="0"/>
                <a:cs typeface="Times New Roman" panose="02020603050405020304" pitchFamily="18" charset="0"/>
              </a:rPr>
              <a:t>hypertext links</a:t>
            </a:r>
            <a:r>
              <a:rPr lang="en-US" altLang="en-US" sz="2000" dirty="0">
                <a:latin typeface="Times New Roman" panose="02020603050405020304" pitchFamily="18" charset="0"/>
                <a:cs typeface="Times New Roman" panose="02020603050405020304" pitchFamily="18" charset="0"/>
              </a:rPr>
              <a:t>, helps users access related commands and tools.</a:t>
            </a:r>
            <a:br>
              <a:rPr lang="en-US" altLang="en-US" sz="2000" dirty="0">
                <a:latin typeface="Times New Roman" panose="02020603050405020304" pitchFamily="18" charset="0"/>
                <a:cs typeface="Times New Roman" panose="02020603050405020304" pitchFamily="18" charset="0"/>
              </a:rPr>
            </a:br>
            <a:r>
              <a:rPr lang="ar-JO" altLang="en-US" sz="2000" dirty="0">
                <a:latin typeface="Times New Roman" panose="02020603050405020304" pitchFamily="18" charset="0"/>
                <a:cs typeface="Times New Roman" panose="02020603050405020304" pitchFamily="18" charset="0"/>
              </a:rPr>
              <a:t>- الروابط النصية التشعبية، تساعد المستخدمين على الوصول إلى الأوامر والأدوات ذات الصلة.</a:t>
            </a:r>
            <a:endParaRPr lang="en-US"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5248B16F-D5AB-A4B4-E08A-15C0D6F9DD58}"/>
              </a:ext>
            </a:extLst>
          </p:cNvPr>
          <p:cNvSpPr>
            <a:spLocks noGrp="1" noChangeArrowheads="1"/>
          </p:cNvSpPr>
          <p:nvPr>
            <p:ph type="title"/>
          </p:nvPr>
        </p:nvSpPr>
        <p:spPr>
          <a:xfrm>
            <a:off x="1533525" y="-76200"/>
            <a:ext cx="9144000" cy="6858000"/>
          </a:xfrm>
        </p:spPr>
        <p:txBody>
          <a:bodyPr/>
          <a:lstStyle/>
          <a:p>
            <a:r>
              <a:rPr lang="en-US" altLang="en-US" sz="4000" b="1" dirty="0">
                <a:solidFill>
                  <a:schemeClr val="accent2"/>
                </a:solidFill>
                <a:latin typeface="Times New Roman" panose="02020603050405020304" pitchFamily="18" charset="0"/>
                <a:cs typeface="Times New Roman" panose="02020603050405020304" pitchFamily="18" charset="0"/>
              </a:rPr>
              <a:t>  </a:t>
            </a:r>
            <a:r>
              <a:rPr lang="en-US" altLang="en-US" sz="3600" b="1" dirty="0">
                <a:solidFill>
                  <a:schemeClr val="accent2"/>
                </a:solidFill>
                <a:latin typeface="Times New Roman" panose="02020603050405020304" pitchFamily="18" charset="0"/>
                <a:cs typeface="Times New Roman" panose="02020603050405020304" pitchFamily="18" charset="0"/>
              </a:rPr>
              <a:t>3-Acknowledge production constraints:</a:t>
            </a:r>
            <a:br>
              <a:rPr lang="en-US" altLang="en-US" sz="3600" b="1" dirty="0">
                <a:solidFill>
                  <a:schemeClr val="accent2"/>
                </a:solidFill>
                <a:latin typeface="Times New Roman" panose="02020603050405020304" pitchFamily="18" charset="0"/>
                <a:cs typeface="Times New Roman" panose="02020603050405020304" pitchFamily="18" charset="0"/>
              </a:rPr>
            </a:br>
            <a:r>
              <a:rPr lang="ar-JO" altLang="en-US" sz="3600" b="1" dirty="0">
                <a:solidFill>
                  <a:schemeClr val="accent2"/>
                </a:solidFill>
                <a:latin typeface="Times New Roman" panose="02020603050405020304" pitchFamily="18" charset="0"/>
                <a:cs typeface="Times New Roman" panose="02020603050405020304" pitchFamily="18" charset="0"/>
              </a:rPr>
              <a:t>3- التعرف على قيود الإنتاج:</a:t>
            </a:r>
            <a:br>
              <a:rPr lang="en-US" altLang="en-US" sz="3600" b="1" dirty="0">
                <a:solidFill>
                  <a:schemeClr val="accent2"/>
                </a:solidFill>
                <a:latin typeface="Times New Roman" panose="02020603050405020304" pitchFamily="18" charset="0"/>
                <a:cs typeface="Times New Roman" panose="02020603050405020304" pitchFamily="18" charset="0"/>
              </a:rPr>
            </a:br>
            <a:r>
              <a:rPr lang="en-US" altLang="en-US" sz="4000" b="1" dirty="0">
                <a:solidFill>
                  <a:schemeClr val="accent2"/>
                </a:solidFill>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Decide on what design features you would </a:t>
            </a:r>
            <a:r>
              <a:rPr lang="en-US" altLang="en-US" sz="2400" i="1" dirty="0">
                <a:latin typeface="Times New Roman" panose="02020603050405020304" pitchFamily="18" charset="0"/>
                <a:cs typeface="Times New Roman" panose="02020603050405020304" pitchFamily="18" charset="0"/>
              </a:rPr>
              <a:t>like</a:t>
            </a:r>
            <a:r>
              <a:rPr lang="en-US" altLang="en-US" sz="2400" dirty="0">
                <a:latin typeface="Times New Roman" panose="02020603050405020304" pitchFamily="18" charset="0"/>
                <a:cs typeface="Times New Roman" panose="02020603050405020304" pitchFamily="18" charset="0"/>
              </a:rPr>
              <a:t> to have and what you   </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   can </a:t>
            </a:r>
            <a:r>
              <a:rPr lang="en-US" altLang="en-US" sz="2400" i="1" dirty="0">
                <a:latin typeface="Times New Roman" panose="02020603050405020304" pitchFamily="18" charset="0"/>
                <a:cs typeface="Times New Roman" panose="02020603050405020304" pitchFamily="18" charset="0"/>
              </a:rPr>
              <a:t>afford</a:t>
            </a:r>
            <a:r>
              <a:rPr lang="en-US" altLang="en-US" sz="2400" dirty="0">
                <a:latin typeface="Times New Roman" panose="02020603050405020304" pitchFamily="18" charset="0"/>
                <a:cs typeface="Times New Roman" panose="02020603050405020304" pitchFamily="18" charset="0"/>
              </a:rPr>
              <a:t> to have. You need to know you limitations before planning. </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   Some constraints are: </a:t>
            </a:r>
            <a:r>
              <a:rPr lang="en-US" altLang="en-US" sz="2400" u="sng" dirty="0">
                <a:solidFill>
                  <a:schemeClr val="accent1"/>
                </a:solidFill>
                <a:latin typeface="Times New Roman" panose="02020603050405020304" pitchFamily="18" charset="0"/>
                <a:cs typeface="Times New Roman" panose="02020603050405020304" pitchFamily="18" charset="0"/>
              </a:rPr>
              <a:t>Writing tools, Production tools, Human </a:t>
            </a:r>
            <a:br>
              <a:rPr lang="en-US" altLang="en-US" sz="2400" u="sng" dirty="0">
                <a:solidFill>
                  <a:schemeClr val="accent1"/>
                </a:solidFill>
                <a:latin typeface="Times New Roman" panose="02020603050405020304" pitchFamily="18" charset="0"/>
                <a:cs typeface="Times New Roman" panose="02020603050405020304" pitchFamily="18" charset="0"/>
              </a:rPr>
            </a:br>
            <a:r>
              <a:rPr lang="en-US" altLang="en-US" sz="2400" u="sng" dirty="0">
                <a:solidFill>
                  <a:schemeClr val="accent1"/>
                </a:solidFill>
                <a:latin typeface="Times New Roman" panose="02020603050405020304" pitchFamily="18" charset="0"/>
                <a:cs typeface="Times New Roman" panose="02020603050405020304" pitchFamily="18" charset="0"/>
              </a:rPr>
              <a:t>   resources, Budget, and External considerations. </a:t>
            </a:r>
            <a:br>
              <a:rPr lang="en-US" altLang="en-US" sz="2400" u="sng" dirty="0">
                <a:solidFill>
                  <a:schemeClr val="accent1"/>
                </a:solidFill>
                <a:latin typeface="Times New Roman" panose="02020603050405020304" pitchFamily="18" charset="0"/>
                <a:cs typeface="Times New Roman" panose="02020603050405020304" pitchFamily="18" charset="0"/>
              </a:rPr>
            </a:br>
            <a:r>
              <a:rPr lang="ar-JO" altLang="en-US" sz="2400" u="sng" dirty="0">
                <a:solidFill>
                  <a:schemeClr val="accent1"/>
                </a:solidFill>
                <a:latin typeface="Times New Roman" panose="02020603050405020304" pitchFamily="18" charset="0"/>
                <a:cs typeface="Times New Roman" panose="02020603050405020304" pitchFamily="18" charset="0"/>
              </a:rPr>
              <a:t>قرر ما هي ميزات التصميم التي ترغب في الحصول عليها وما يمكنك تحمله. تحتاج إلى معرفة قيودك قبل التخطيط. بعض القيود هي: أدوات الكتابة، وأدوات الإنتاج، والموارد البشرية، والميزانية، والاعتبارات الخارجية.</a:t>
            </a:r>
            <a:endParaRPr lang="en-US" altLang="en-US" sz="4800" u="sng" dirty="0">
              <a:solidFill>
                <a:schemeClr val="accent1"/>
              </a:solidFill>
            </a:endParaRPr>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12950BAB-9218-3DB8-E2BD-3D82ABB19145}"/>
              </a:ext>
            </a:extLst>
          </p:cNvPr>
          <p:cNvSpPr>
            <a:spLocks noGrp="1" noChangeArrowheads="1"/>
          </p:cNvSpPr>
          <p:nvPr>
            <p:ph type="title"/>
          </p:nvPr>
        </p:nvSpPr>
        <p:spPr>
          <a:xfrm>
            <a:off x="1524000" y="152400"/>
            <a:ext cx="9144000" cy="6705600"/>
          </a:xfrm>
        </p:spPr>
        <p:txBody>
          <a:bodyPr/>
          <a:lstStyle/>
          <a:p>
            <a:r>
              <a:rPr lang="en-US" altLang="en-US" sz="3600" b="1" dirty="0">
                <a:solidFill>
                  <a:schemeClr val="accent2"/>
                </a:solidFill>
                <a:latin typeface="Times New Roman" panose="02020603050405020304" pitchFamily="18" charset="0"/>
                <a:cs typeface="Times New Roman" panose="02020603050405020304" pitchFamily="18" charset="0"/>
              </a:rPr>
              <a:t>    </a:t>
            </a:r>
            <a:r>
              <a:rPr lang="en-US" altLang="en-US" sz="2800" b="1" dirty="0">
                <a:solidFill>
                  <a:schemeClr val="accent2"/>
                </a:solidFill>
                <a:latin typeface="Times New Roman" panose="02020603050405020304" pitchFamily="18" charset="0"/>
                <a:cs typeface="Times New Roman" panose="02020603050405020304" pitchFamily="18" charset="0"/>
              </a:rPr>
              <a:t>4- Design the documentation as a system, test it      </a:t>
            </a:r>
            <a:br>
              <a:rPr lang="en-US" altLang="en-US" sz="2800" b="1" dirty="0">
                <a:solidFill>
                  <a:schemeClr val="accent2"/>
                </a:solidFill>
                <a:latin typeface="Times New Roman" panose="02020603050405020304" pitchFamily="18" charset="0"/>
                <a:cs typeface="Times New Roman" panose="02020603050405020304" pitchFamily="18" charset="0"/>
              </a:rPr>
            </a:br>
            <a:r>
              <a:rPr lang="en-US" altLang="en-US" sz="2800" b="1" dirty="0">
                <a:solidFill>
                  <a:schemeClr val="accent2"/>
                </a:solidFill>
                <a:latin typeface="Times New Roman" panose="02020603050405020304" pitchFamily="18" charset="0"/>
                <a:cs typeface="Times New Roman" panose="02020603050405020304" pitchFamily="18" charset="0"/>
              </a:rPr>
              <a:t>      and review it</a:t>
            </a:r>
            <a:r>
              <a:rPr lang="en-US" altLang="en-US" sz="2800" b="1" dirty="0">
                <a:latin typeface="Times New Roman" panose="02020603050405020304" pitchFamily="18" charset="0"/>
                <a:cs typeface="Times New Roman" panose="02020603050405020304" pitchFamily="18" charset="0"/>
              </a:rPr>
              <a:t>,</a:t>
            </a:r>
            <a:r>
              <a:rPr lang="en-US" altLang="en-US" sz="4000" b="1"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To test your design you can follow these steps:</a:t>
            </a:r>
            <a:br>
              <a:rPr lang="en-US" altLang="en-US" sz="2000" dirty="0">
                <a:latin typeface="Times New Roman" panose="02020603050405020304" pitchFamily="18" charset="0"/>
                <a:cs typeface="Times New Roman" panose="02020603050405020304" pitchFamily="18" charset="0"/>
              </a:rPr>
            </a:br>
            <a:r>
              <a:rPr lang="ar-JO" altLang="en-US" sz="2000" dirty="0">
                <a:latin typeface="Times New Roman" panose="02020603050405020304" pitchFamily="18" charset="0"/>
                <a:cs typeface="Times New Roman" panose="02020603050405020304" pitchFamily="18" charset="0"/>
              </a:rPr>
              <a:t>4- تصميم الوثائق كنظام واختبارها ومراجعتها، لاختبار تصميمك يمكنك اتباع الخطوات التالية:</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a. Mock up pages with access elements on them and field test them.  </a:t>
            </a:r>
            <a:br>
              <a:rPr lang="en-US" altLang="en-US" sz="2000" dirty="0">
                <a:latin typeface="Times New Roman" panose="02020603050405020304" pitchFamily="18" charset="0"/>
                <a:cs typeface="Times New Roman" panose="02020603050405020304" pitchFamily="18" charset="0"/>
              </a:rPr>
            </a:br>
            <a:r>
              <a:rPr lang="ar-JO" altLang="en-US" sz="2000" dirty="0">
                <a:latin typeface="Times New Roman" panose="02020603050405020304" pitchFamily="18" charset="0"/>
                <a:cs typeface="Times New Roman" panose="02020603050405020304" pitchFamily="18" charset="0"/>
              </a:rPr>
              <a:t>أ. إنشاء صفحات بها عناصر وصول واختبارها ميدانيًا.</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b. Consult the </a:t>
            </a:r>
            <a:r>
              <a:rPr lang="en-US" altLang="en-US" sz="2000" b="1" dirty="0">
                <a:latin typeface="Times New Roman" panose="02020603050405020304" pitchFamily="18" charset="0"/>
                <a:cs typeface="Times New Roman" panose="02020603050405020304" pitchFamily="18" charset="0"/>
              </a:rPr>
              <a:t>chapter</a:t>
            </a:r>
            <a:r>
              <a:rPr lang="en-US" altLang="en-US" sz="2000" dirty="0">
                <a:latin typeface="Times New Roman" panose="02020603050405020304" pitchFamily="18" charset="0"/>
                <a:cs typeface="Times New Roman" panose="02020603050405020304" pitchFamily="18" charset="0"/>
              </a:rPr>
              <a:t> on testing for was to do quick usability tests.</a:t>
            </a:r>
            <a:br>
              <a:rPr lang="en-US" altLang="en-US" sz="2000" dirty="0">
                <a:latin typeface="Times New Roman" panose="02020603050405020304" pitchFamily="18" charset="0"/>
                <a:cs typeface="Times New Roman" panose="02020603050405020304" pitchFamily="18" charset="0"/>
              </a:rPr>
            </a:br>
            <a:r>
              <a:rPr lang="ar-JO" altLang="en-US" sz="2000" dirty="0">
                <a:latin typeface="Times New Roman" panose="02020603050405020304" pitchFamily="18" charset="0"/>
                <a:cs typeface="Times New Roman" panose="02020603050405020304" pitchFamily="18" charset="0"/>
              </a:rPr>
              <a:t>ب. راجع الفصل الخاص بالاختبار لإجراء اختبارات سريعة لقابلية الاستخدام.</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c. Decide on a design based on logic and experimentation.</a:t>
            </a:r>
            <a:br>
              <a:rPr lang="en-US" altLang="en-US" sz="2000" dirty="0">
                <a:latin typeface="Times New Roman" panose="02020603050405020304" pitchFamily="18" charset="0"/>
                <a:cs typeface="Times New Roman" panose="02020603050405020304" pitchFamily="18" charset="0"/>
              </a:rPr>
            </a:br>
            <a:r>
              <a:rPr lang="ar-JO" altLang="en-US" sz="2000" dirty="0">
                <a:latin typeface="Times New Roman" panose="02020603050405020304" pitchFamily="18" charset="0"/>
                <a:cs typeface="Times New Roman" panose="02020603050405020304" pitchFamily="18" charset="0"/>
              </a:rPr>
              <a:t>ج. اتخاذ قرار بشأن التصميم بناءً على المنطق والتجريب.</a:t>
            </a:r>
            <a:br>
              <a:rPr lang="en-US" altLang="en-US" sz="2000" dirty="0">
                <a:latin typeface="Times New Roman" panose="02020603050405020304" pitchFamily="18" charset="0"/>
                <a:cs typeface="Times New Roman" panose="02020603050405020304" pitchFamily="18" charset="0"/>
              </a:rPr>
            </a:b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a:t>
            </a:r>
            <a:r>
              <a:rPr lang="en-US" altLang="en-US" sz="2000" u="sng" dirty="0">
                <a:solidFill>
                  <a:schemeClr val="accent1"/>
                </a:solidFill>
                <a:latin typeface="Times New Roman" panose="02020603050405020304" pitchFamily="18" charset="0"/>
                <a:cs typeface="Times New Roman" panose="02020603050405020304" pitchFamily="18" charset="0"/>
              </a:rPr>
              <a:t>Try out ideas on users,</a:t>
            </a:r>
            <a:r>
              <a:rPr lang="en-US" altLang="en-US" sz="2000" b="1"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involve users in the process will </a:t>
            </a:r>
            <a:r>
              <a:rPr lang="en-US" altLang="en-US" sz="2000" dirty="0">
                <a:solidFill>
                  <a:srgbClr val="CC00FF"/>
                </a:solidFill>
                <a:latin typeface="Times New Roman" panose="02020603050405020304" pitchFamily="18" charset="0"/>
                <a:cs typeface="Times New Roman" panose="02020603050405020304" pitchFamily="18" charset="0"/>
              </a:rPr>
              <a:t>eliminate </a:t>
            </a:r>
            <a:br>
              <a:rPr lang="en-US" altLang="en-US" sz="2000" dirty="0">
                <a:solidFill>
                  <a:srgbClr val="CC00FF"/>
                </a:solidFill>
                <a:latin typeface="Times New Roman" panose="02020603050405020304" pitchFamily="18" charset="0"/>
                <a:cs typeface="Times New Roman" panose="02020603050405020304" pitchFamily="18" charset="0"/>
              </a:rPr>
            </a:br>
            <a:r>
              <a:rPr lang="en-US" altLang="en-US" sz="2000" dirty="0">
                <a:solidFill>
                  <a:srgbClr val="CC00FF"/>
                </a:solidFill>
                <a:latin typeface="Times New Roman" panose="02020603050405020304" pitchFamily="18" charset="0"/>
                <a:cs typeface="Times New Roman" panose="02020603050405020304" pitchFamily="18" charset="0"/>
              </a:rPr>
              <a:t>   alternatives</a:t>
            </a:r>
            <a:r>
              <a:rPr lang="en-US" altLang="en-US" sz="2000" dirty="0">
                <a:latin typeface="Times New Roman" panose="02020603050405020304" pitchFamily="18" charset="0"/>
                <a:cs typeface="Times New Roman" panose="02020603050405020304" pitchFamily="18" charset="0"/>
              </a:rPr>
              <a:t> that would not work for them. </a:t>
            </a:r>
            <a:br>
              <a:rPr lang="en-US" altLang="en-US" sz="2000" dirty="0">
                <a:latin typeface="Times New Roman" panose="02020603050405020304" pitchFamily="18" charset="0"/>
                <a:cs typeface="Times New Roman" panose="02020603050405020304" pitchFamily="18" charset="0"/>
              </a:rPr>
            </a:br>
            <a:r>
              <a:rPr lang="ar-JO" altLang="en-US" sz="2000" dirty="0">
                <a:latin typeface="Times New Roman" panose="02020603050405020304" pitchFamily="18" charset="0"/>
                <a:cs typeface="Times New Roman" panose="02020603050405020304" pitchFamily="18" charset="0"/>
              </a:rPr>
              <a:t>تجربة الأفكار على المستخدمين وإشراكهم في العملية سيؤدي إلى استبعاد البدائل التي لن تنجح معهم.</a:t>
            </a:r>
            <a:br>
              <a:rPr lang="en-US" altLang="en-US" sz="2000" dirty="0">
                <a:latin typeface="Times New Roman" panose="02020603050405020304" pitchFamily="18" charset="0"/>
                <a:cs typeface="Times New Roman" panose="02020603050405020304" pitchFamily="18" charset="0"/>
              </a:rPr>
            </a:br>
            <a:endParaRPr lang="en-US" altLang="en-US" sz="2000" dirty="0">
              <a:solidFill>
                <a:srgbClr val="D60093"/>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78D6D15B-5070-8498-6394-A5529DAD0580}"/>
              </a:ext>
            </a:extLst>
          </p:cNvPr>
          <p:cNvSpPr>
            <a:spLocks noGrp="1" noChangeArrowheads="1"/>
          </p:cNvSpPr>
          <p:nvPr>
            <p:ph type="title"/>
          </p:nvPr>
        </p:nvSpPr>
        <p:spPr>
          <a:xfrm>
            <a:off x="1524000" y="152400"/>
            <a:ext cx="9144000" cy="6705600"/>
          </a:xfrm>
        </p:spPr>
        <p:txBody>
          <a:bodyPr/>
          <a:lstStyle/>
          <a:p>
            <a:r>
              <a:rPr lang="en-US" altLang="en-US" sz="3600" b="1" dirty="0">
                <a:solidFill>
                  <a:schemeClr val="accent2"/>
                </a:solidFill>
                <a:latin typeface="Times New Roman" panose="02020603050405020304" pitchFamily="18" charset="0"/>
                <a:cs typeface="Times New Roman" panose="02020603050405020304" pitchFamily="18" charset="0"/>
              </a:rPr>
              <a:t>   </a:t>
            </a:r>
            <a:r>
              <a:rPr lang="en-US" altLang="en-US" sz="2800" b="1" dirty="0">
                <a:solidFill>
                  <a:schemeClr val="accent2"/>
                </a:solidFill>
                <a:latin typeface="Times New Roman" panose="02020603050405020304" pitchFamily="18" charset="0"/>
                <a:cs typeface="Times New Roman" panose="02020603050405020304" pitchFamily="18" charset="0"/>
              </a:rPr>
              <a:t>5- Follow a Design process for Online Help</a:t>
            </a:r>
            <a:r>
              <a:rPr lang="en-US" altLang="en-US" sz="2800" b="1" dirty="0">
                <a:latin typeface="Times New Roman" panose="02020603050405020304" pitchFamily="18" charset="0"/>
                <a:cs typeface="Times New Roman" panose="02020603050405020304" pitchFamily="18" charset="0"/>
              </a:rPr>
              <a:t>, </a:t>
            </a:r>
            <a:br>
              <a:rPr lang="en-US" altLang="en-US" sz="2800" b="1" dirty="0">
                <a:latin typeface="Times New Roman" panose="02020603050405020304" pitchFamily="18" charset="0"/>
                <a:cs typeface="Times New Roman" panose="02020603050405020304" pitchFamily="18" charset="0"/>
              </a:rPr>
            </a:br>
            <a:r>
              <a:rPr lang="ar-JO" altLang="en-US" sz="2800" b="1" dirty="0">
                <a:latin typeface="Times New Roman" panose="02020603050405020304" pitchFamily="18" charset="0"/>
                <a:cs typeface="Times New Roman" panose="02020603050405020304" pitchFamily="18" charset="0"/>
              </a:rPr>
              <a:t>5- اتبع عملية التصميم للمساعدة عبر الإنترنت،</a:t>
            </a:r>
            <a:br>
              <a:rPr lang="en-US" altLang="en-US" sz="2800" dirty="0">
                <a:latin typeface="Times New Roman" panose="02020603050405020304" pitchFamily="18" charset="0"/>
                <a:cs typeface="Times New Roman" panose="02020603050405020304" pitchFamily="18" charset="0"/>
              </a:rPr>
            </a:br>
            <a:r>
              <a:rPr lang="en-US" altLang="en-US" sz="36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 </a:t>
            </a:r>
            <a:r>
              <a:rPr lang="en-US" altLang="en-US" sz="2400" dirty="0">
                <a:solidFill>
                  <a:schemeClr val="accent1"/>
                </a:solidFill>
                <a:latin typeface="Times New Roman" panose="02020603050405020304" pitchFamily="18" charset="0"/>
                <a:cs typeface="Times New Roman" panose="02020603050405020304" pitchFamily="18" charset="0"/>
              </a:rPr>
              <a:t>identify</a:t>
            </a:r>
            <a:r>
              <a:rPr lang="en-US" altLang="en-US" sz="2400" dirty="0">
                <a:latin typeface="Times New Roman" panose="02020603050405020304" pitchFamily="18" charset="0"/>
                <a:cs typeface="Times New Roman" panose="02020603050405020304" pitchFamily="18" charset="0"/>
              </a:rPr>
              <a:t> and list online help topics</a:t>
            </a:r>
            <a:br>
              <a:rPr lang="en-US" altLang="en-US" sz="2400" dirty="0">
                <a:latin typeface="Times New Roman" panose="02020603050405020304" pitchFamily="18" charset="0"/>
                <a:cs typeface="Times New Roman" panose="02020603050405020304" pitchFamily="18" charset="0"/>
              </a:rPr>
            </a:br>
            <a:r>
              <a:rPr lang="ar-JO" altLang="en-US" sz="2400" dirty="0">
                <a:latin typeface="Times New Roman" panose="02020603050405020304" pitchFamily="18" charset="0"/>
                <a:cs typeface="Times New Roman" panose="02020603050405020304" pitchFamily="18" charset="0"/>
              </a:rPr>
              <a:t>- حدد موضوعات المساعدة عبر الإنترنت وقم بإدراجها</a:t>
            </a:r>
            <a:br>
              <a:rPr lang="en-US" altLang="en-US" sz="2400" i="1" dirty="0">
                <a:latin typeface="Times New Roman" panose="02020603050405020304" pitchFamily="18" charset="0"/>
                <a:cs typeface="Times New Roman" panose="02020603050405020304" pitchFamily="18" charset="0"/>
              </a:rPr>
            </a:br>
            <a:r>
              <a:rPr lang="en-US" altLang="en-US" sz="2400" i="1"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 determine the </a:t>
            </a:r>
            <a:r>
              <a:rPr lang="en-US" altLang="en-US" sz="2400" dirty="0">
                <a:solidFill>
                  <a:schemeClr val="accent1"/>
                </a:solidFill>
                <a:latin typeface="Times New Roman" panose="02020603050405020304" pitchFamily="18" charset="0"/>
                <a:cs typeface="Times New Roman" panose="02020603050405020304" pitchFamily="18" charset="0"/>
              </a:rPr>
              <a:t>interconnected</a:t>
            </a:r>
            <a:r>
              <a:rPr lang="en-US" altLang="en-US" sz="2400" dirty="0">
                <a:latin typeface="Times New Roman" panose="02020603050405020304" pitchFamily="18" charset="0"/>
                <a:cs typeface="Times New Roman" panose="02020603050405020304" pitchFamily="18" charset="0"/>
              </a:rPr>
              <a:t> elements. </a:t>
            </a:r>
            <a:r>
              <a:rPr lang="ar-JO" altLang="en-US" sz="2400" dirty="0">
                <a:latin typeface="Times New Roman" panose="02020603050405020304" pitchFamily="18" charset="0"/>
                <a:cs typeface="Times New Roman" panose="02020603050405020304" pitchFamily="18" charset="0"/>
              </a:rPr>
              <a:t>- حدد العناصر المترابطة.</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  - decide what </a:t>
            </a:r>
            <a:r>
              <a:rPr lang="en-US" altLang="en-US" sz="2400" dirty="0">
                <a:solidFill>
                  <a:schemeClr val="accent1"/>
                </a:solidFill>
                <a:latin typeface="Times New Roman" panose="02020603050405020304" pitchFamily="18" charset="0"/>
                <a:cs typeface="Times New Roman" panose="02020603050405020304" pitchFamily="18" charset="0"/>
              </a:rPr>
              <a:t>design features</a:t>
            </a:r>
            <a:r>
              <a:rPr lang="en-US" altLang="en-US" sz="2400" dirty="0">
                <a:latin typeface="Times New Roman" panose="02020603050405020304" pitchFamily="18" charset="0"/>
                <a:cs typeface="Times New Roman" panose="02020603050405020304" pitchFamily="18" charset="0"/>
              </a:rPr>
              <a:t> to use, such buttons and links </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     for the online.</a:t>
            </a:r>
            <a:br>
              <a:rPr lang="en-US" altLang="en-US" sz="2400" dirty="0">
                <a:latin typeface="Times New Roman" panose="02020603050405020304" pitchFamily="18" charset="0"/>
                <a:cs typeface="Times New Roman" panose="02020603050405020304" pitchFamily="18" charset="0"/>
              </a:rPr>
            </a:br>
            <a:r>
              <a:rPr lang="ar-JO" altLang="en-US" sz="2400" dirty="0">
                <a:latin typeface="Times New Roman" panose="02020603050405020304" pitchFamily="18" charset="0"/>
                <a:cs typeface="Times New Roman" panose="02020603050405020304" pitchFamily="18" charset="0"/>
              </a:rPr>
              <a:t>- حدد ميزات التصميم التي يجب استخدامها، مثل الأزرار والروابط للإنترنت.</a:t>
            </a:r>
            <a:br>
              <a:rPr lang="en-US" altLang="en-US" sz="2400" dirty="0">
                <a:latin typeface="Times New Roman" panose="02020603050405020304" pitchFamily="18" charset="0"/>
                <a:cs typeface="Times New Roman" panose="02020603050405020304" pitchFamily="18" charset="0"/>
              </a:rPr>
            </a:br>
            <a:r>
              <a:rPr lang="en-US" altLang="en-US" sz="3600"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A383E15D-4AA4-2AD4-8F87-A85377457B9A}"/>
              </a:ext>
            </a:extLst>
          </p:cNvPr>
          <p:cNvSpPr>
            <a:spLocks noGrp="1" noChangeArrowheads="1"/>
          </p:cNvSpPr>
          <p:nvPr>
            <p:ph type="title"/>
          </p:nvPr>
        </p:nvSpPr>
        <p:spPr>
          <a:xfrm>
            <a:off x="1524000" y="0"/>
            <a:ext cx="9144000" cy="6858000"/>
          </a:xfrm>
        </p:spPr>
        <p:txBody>
          <a:bodyPr/>
          <a:lstStyle/>
          <a:p>
            <a:r>
              <a:rPr lang="en-US" altLang="en-US" sz="3200" b="1" dirty="0">
                <a:solidFill>
                  <a:srgbClr val="FF9900"/>
                </a:solidFill>
                <a:latin typeface="Times New Roman" panose="02020603050405020304" pitchFamily="18" charset="0"/>
                <a:cs typeface="Times New Roman" panose="02020603050405020304" pitchFamily="18" charset="0"/>
              </a:rPr>
              <a:t>      The Design Problem</a:t>
            </a:r>
            <a:r>
              <a:rPr lang="en-US" altLang="en-US" sz="32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The problem of </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  software design results from each reader needing to </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  apply the system to a </a:t>
            </a:r>
            <a:r>
              <a:rPr lang="en-US" altLang="en-US" sz="2400" dirty="0">
                <a:solidFill>
                  <a:schemeClr val="accent2"/>
                </a:solidFill>
                <a:latin typeface="Times New Roman" panose="02020603050405020304" pitchFamily="18" charset="0"/>
                <a:cs typeface="Times New Roman" panose="02020603050405020304" pitchFamily="18" charset="0"/>
              </a:rPr>
              <a:t>multitude of tasks</a:t>
            </a:r>
            <a:r>
              <a:rPr lang="en-US" altLang="en-US" sz="2400" dirty="0">
                <a:latin typeface="Times New Roman" panose="02020603050405020304" pitchFamily="18" charset="0"/>
                <a:cs typeface="Times New Roman" panose="02020603050405020304" pitchFamily="18" charset="0"/>
              </a:rPr>
              <a:t>. And because </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  of the</a:t>
            </a:r>
            <a:r>
              <a:rPr lang="en-US" altLang="en-US" sz="2400" dirty="0">
                <a:solidFill>
                  <a:schemeClr val="accent2"/>
                </a:solidFill>
                <a:latin typeface="Times New Roman" panose="02020603050405020304" pitchFamily="18" charset="0"/>
                <a:cs typeface="Times New Roman" panose="02020603050405020304" pitchFamily="18" charset="0"/>
              </a:rPr>
              <a:t> linear</a:t>
            </a:r>
            <a:r>
              <a:rPr lang="en-US" altLang="en-US" sz="2400" dirty="0">
                <a:latin typeface="Times New Roman" panose="02020603050405020304" pitchFamily="18" charset="0"/>
                <a:cs typeface="Times New Roman" panose="02020603050405020304" pitchFamily="18" charset="0"/>
              </a:rPr>
              <a:t> </a:t>
            </a:r>
            <a:r>
              <a:rPr lang="en-US" altLang="en-US" sz="2400" dirty="0">
                <a:solidFill>
                  <a:schemeClr val="accent2"/>
                </a:solidFill>
                <a:latin typeface="Times New Roman" panose="02020603050405020304" pitchFamily="18" charset="0"/>
                <a:cs typeface="Times New Roman" panose="02020603050405020304" pitchFamily="18" charset="0"/>
              </a:rPr>
              <a:t>bias</a:t>
            </a:r>
            <a:r>
              <a:rPr lang="en-US" altLang="en-US" sz="2400" dirty="0">
                <a:latin typeface="Times New Roman" panose="02020603050405020304" pitchFamily="18" charset="0"/>
                <a:cs typeface="Times New Roman" panose="02020603050405020304" pitchFamily="18" charset="0"/>
              </a:rPr>
              <a:t> in most information presentation – </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  pages, screens- users expect information organized </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  linearly. </a:t>
            </a:r>
            <a:br>
              <a:rPr lang="en-US" altLang="en-US" sz="2400" dirty="0">
                <a:latin typeface="Times New Roman" panose="02020603050405020304" pitchFamily="18" charset="0"/>
                <a:cs typeface="Times New Roman" panose="02020603050405020304" pitchFamily="18" charset="0"/>
              </a:rPr>
            </a:br>
            <a:r>
              <a:rPr lang="ar-JO" altLang="en-US" sz="2400" dirty="0">
                <a:latin typeface="Times New Roman" panose="02020603050405020304" pitchFamily="18" charset="0"/>
                <a:cs typeface="Times New Roman" panose="02020603050405020304" pitchFamily="18" charset="0"/>
              </a:rPr>
              <a:t>مشكلة التصميم: تنشأ مشكلة تصميم البرمجيات نتيجة لاحتياج كل قارئ إلى تطبيق النظام على عدد كبير من المهام. وبسبب التحيز الخطي في أغلب عروض المعلومات ــ الصفحات والشاشات ــ يتوقع المستخدمون الحصول على معلومات منظمة خطيًا.</a:t>
            </a:r>
            <a:br>
              <a:rPr lang="en-US" altLang="en-US" sz="2400" dirty="0">
                <a:latin typeface="Times New Roman" panose="02020603050405020304" pitchFamily="18" charset="0"/>
                <a:cs typeface="Times New Roman" panose="02020603050405020304" pitchFamily="18" charset="0"/>
              </a:rPr>
            </a:b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   To meet the goals of efficiency and </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  effectiveness we need to accommodate the </a:t>
            </a:r>
            <a:r>
              <a:rPr lang="en-US" altLang="en-US" sz="2400" dirty="0">
                <a:solidFill>
                  <a:schemeClr val="accent2"/>
                </a:solidFill>
                <a:latin typeface="Times New Roman" panose="02020603050405020304" pitchFamily="18" charset="0"/>
                <a:cs typeface="Times New Roman" panose="02020603050405020304" pitchFamily="18" charset="0"/>
              </a:rPr>
              <a:t>one to the </a:t>
            </a:r>
            <a:br>
              <a:rPr lang="en-US" altLang="en-US" sz="2400" dirty="0">
                <a:solidFill>
                  <a:schemeClr val="accent2"/>
                </a:solidFill>
                <a:latin typeface="Times New Roman" panose="02020603050405020304" pitchFamily="18" charset="0"/>
                <a:cs typeface="Times New Roman" panose="02020603050405020304" pitchFamily="18" charset="0"/>
              </a:rPr>
            </a:br>
            <a:r>
              <a:rPr lang="en-US" altLang="en-US" sz="2400" dirty="0">
                <a:solidFill>
                  <a:schemeClr val="accent2"/>
                </a:solidFill>
                <a:latin typeface="Times New Roman" panose="02020603050405020304" pitchFamily="18" charset="0"/>
                <a:cs typeface="Times New Roman" panose="02020603050405020304" pitchFamily="18" charset="0"/>
              </a:rPr>
              <a:t>  many</a:t>
            </a:r>
            <a:r>
              <a:rPr lang="en-US" altLang="en-US" sz="2400" dirty="0">
                <a:latin typeface="Times New Roman" panose="02020603050405020304" pitchFamily="18" charset="0"/>
                <a:cs typeface="Times New Roman" panose="02020603050405020304" pitchFamily="18" charset="0"/>
              </a:rPr>
              <a:t>. </a:t>
            </a:r>
            <a:br>
              <a:rPr lang="en-US" altLang="en-US" sz="2400" dirty="0">
                <a:latin typeface="Times New Roman" panose="02020603050405020304" pitchFamily="18" charset="0"/>
                <a:cs typeface="Times New Roman" panose="02020603050405020304" pitchFamily="18" charset="0"/>
              </a:rPr>
            </a:br>
            <a:r>
              <a:rPr lang="ar-JO" altLang="en-US" sz="2400" dirty="0">
                <a:latin typeface="Times New Roman" panose="02020603050405020304" pitchFamily="18" charset="0"/>
                <a:cs typeface="Times New Roman" panose="02020603050405020304" pitchFamily="18" charset="0"/>
              </a:rPr>
              <a:t>ولكي نحقق أهداف الكفاءة والفعالية، يتعين علينا أن نستوعب الواحد في العديد من المهام.</a:t>
            </a:r>
            <a:endParaRPr lang="en-US" altLang="en-US" sz="4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30A029A1-99B5-78B1-3C62-FD8E4061F8ED}"/>
              </a:ext>
            </a:extLst>
          </p:cNvPr>
          <p:cNvSpPr>
            <a:spLocks noGrp="1" noChangeArrowheads="1"/>
          </p:cNvSpPr>
          <p:nvPr>
            <p:ph type="title"/>
          </p:nvPr>
        </p:nvSpPr>
        <p:spPr>
          <a:xfrm>
            <a:off x="1524000" y="0"/>
            <a:ext cx="9144000" cy="6858000"/>
          </a:xfrm>
        </p:spPr>
        <p:txBody>
          <a:bodyPr/>
          <a:lstStyle/>
          <a:p>
            <a:r>
              <a:rPr lang="en-US" altLang="en-US" sz="2800" b="1" dirty="0">
                <a:latin typeface="Times New Roman" panose="02020603050405020304" pitchFamily="18" charset="0"/>
                <a:cs typeface="Times New Roman" panose="02020603050405020304" pitchFamily="18" charset="0"/>
              </a:rPr>
              <a:t>   </a:t>
            </a:r>
            <a:r>
              <a:rPr lang="en-US" altLang="en-US" sz="2400" b="1" dirty="0">
                <a:solidFill>
                  <a:schemeClr val="accent2"/>
                </a:solidFill>
                <a:latin typeface="Times New Roman" panose="02020603050405020304" pitchFamily="18" charset="0"/>
                <a:cs typeface="Times New Roman" panose="02020603050405020304" pitchFamily="18" charset="0"/>
              </a:rPr>
              <a:t>Matching the user’s problem-solving methods</a:t>
            </a:r>
            <a:br>
              <a:rPr lang="en-US" altLang="en-US" sz="2400" dirty="0">
                <a:solidFill>
                  <a:schemeClr val="accent2"/>
                </a:solidFill>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  </a:t>
            </a:r>
            <a:r>
              <a:rPr lang="en-US" altLang="en-US" sz="2000" dirty="0">
                <a:solidFill>
                  <a:schemeClr val="accent2"/>
                </a:solidFill>
                <a:latin typeface="Times New Roman" panose="02020603050405020304" pitchFamily="18" charset="0"/>
                <a:cs typeface="Times New Roman" panose="02020603050405020304" pitchFamily="18" charset="0"/>
              </a:rPr>
              <a:t>There are several issues to consider:</a:t>
            </a:r>
            <a:br>
              <a:rPr lang="en-US" altLang="en-US" sz="2000" dirty="0">
                <a:solidFill>
                  <a:schemeClr val="accent2"/>
                </a:solidFill>
                <a:latin typeface="Times New Roman" panose="02020603050405020304" pitchFamily="18" charset="0"/>
                <a:cs typeface="Times New Roman" panose="02020603050405020304" pitchFamily="18" charset="0"/>
              </a:rPr>
            </a:br>
            <a:r>
              <a:rPr lang="ar-JO" altLang="en-US" sz="2000" dirty="0">
                <a:solidFill>
                  <a:schemeClr val="accent2"/>
                </a:solidFill>
                <a:latin typeface="Times New Roman" panose="02020603050405020304" pitchFamily="18" charset="0"/>
                <a:cs typeface="Times New Roman" panose="02020603050405020304" pitchFamily="18" charset="0"/>
              </a:rPr>
              <a:t>مطابقة أساليب حل المشكلات لدى المستخدم هناك العديد من القضايا التي يجب مراعاتها:</a:t>
            </a:r>
            <a:br>
              <a:rPr lang="en-US" altLang="en-US" sz="200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 </a:t>
            </a:r>
            <a:r>
              <a:rPr lang="en-US" altLang="en-US" sz="2000" dirty="0">
                <a:solidFill>
                  <a:schemeClr val="accent1"/>
                </a:solidFill>
                <a:latin typeface="Times New Roman" panose="02020603050405020304" pitchFamily="18" charset="0"/>
                <a:cs typeface="Times New Roman" panose="02020603050405020304" pitchFamily="18" charset="0"/>
              </a:rPr>
              <a:t>-  No one carefully reads more then 2 sentences at a time.</a:t>
            </a:r>
            <a:br>
              <a:rPr lang="en-US" altLang="en-US" sz="2000" dirty="0">
                <a:solidFill>
                  <a:schemeClr val="accent1"/>
                </a:solidFill>
                <a:latin typeface="Times New Roman" panose="02020603050405020304" pitchFamily="18" charset="0"/>
                <a:cs typeface="Times New Roman" panose="02020603050405020304" pitchFamily="18" charset="0"/>
              </a:rPr>
            </a:br>
            <a:r>
              <a:rPr lang="ar-JO" altLang="en-US" sz="2000" dirty="0">
                <a:solidFill>
                  <a:schemeClr val="accent1"/>
                </a:solidFill>
                <a:latin typeface="Times New Roman" panose="02020603050405020304" pitchFamily="18" charset="0"/>
                <a:cs typeface="Times New Roman" panose="02020603050405020304" pitchFamily="18" charset="0"/>
              </a:rPr>
              <a:t>- لا يقرأ أحد بعناية أكثر من جملتين في المرة الواحدة.</a:t>
            </a:r>
            <a:br>
              <a:rPr lang="en-US" altLang="en-US" sz="2000" dirty="0">
                <a:solidFill>
                  <a:schemeClr val="accent1"/>
                </a:solidFill>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  Solution: Make paragraphs short. Include tables and lists  </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whenever possible.</a:t>
            </a:r>
            <a:br>
              <a:rPr lang="en-US" altLang="en-US" sz="2000" dirty="0">
                <a:latin typeface="Times New Roman" panose="02020603050405020304" pitchFamily="18" charset="0"/>
                <a:cs typeface="Times New Roman" panose="02020603050405020304" pitchFamily="18" charset="0"/>
              </a:rPr>
            </a:br>
            <a:r>
              <a:rPr lang="ar-JO" altLang="en-US" sz="2000" dirty="0">
                <a:latin typeface="Times New Roman" panose="02020603050405020304" pitchFamily="18" charset="0"/>
                <a:cs typeface="Times New Roman" panose="02020603050405020304" pitchFamily="18" charset="0"/>
              </a:rPr>
              <a:t>- الحل: اجعل الفقرات قصيرة. وأدرج الجداول والقوائم كلما أمكن ذلك.</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a:t>
            </a:r>
            <a:r>
              <a:rPr lang="en-US" altLang="en-US" sz="2000" dirty="0">
                <a:solidFill>
                  <a:schemeClr val="accent1"/>
                </a:solidFill>
                <a:latin typeface="Times New Roman" panose="02020603050405020304" pitchFamily="18" charset="0"/>
                <a:cs typeface="Times New Roman" panose="02020603050405020304" pitchFamily="18" charset="0"/>
              </a:rPr>
              <a:t>-  Most users begin using the table of contents before they </a:t>
            </a:r>
            <a:br>
              <a:rPr lang="en-US" altLang="en-US" sz="2000" dirty="0">
                <a:solidFill>
                  <a:schemeClr val="accent1"/>
                </a:solidFill>
                <a:latin typeface="Times New Roman" panose="02020603050405020304" pitchFamily="18" charset="0"/>
                <a:cs typeface="Times New Roman" panose="02020603050405020304" pitchFamily="18" charset="0"/>
              </a:rPr>
            </a:br>
            <a:r>
              <a:rPr lang="en-US" altLang="en-US" sz="2000" dirty="0">
                <a:solidFill>
                  <a:schemeClr val="accent1"/>
                </a:solidFill>
                <a:latin typeface="Times New Roman" panose="02020603050405020304" pitchFamily="18" charset="0"/>
                <a:cs typeface="Times New Roman" panose="02020603050405020304" pitchFamily="18" charset="0"/>
              </a:rPr>
              <a:t>     ready the manual.</a:t>
            </a:r>
            <a:br>
              <a:rPr lang="en-US" altLang="en-US" sz="2000" dirty="0">
                <a:solidFill>
                  <a:schemeClr val="accent1"/>
                </a:solidFill>
                <a:latin typeface="Times New Roman" panose="02020603050405020304" pitchFamily="18" charset="0"/>
                <a:cs typeface="Times New Roman" panose="02020603050405020304" pitchFamily="18" charset="0"/>
              </a:rPr>
            </a:br>
            <a:r>
              <a:rPr lang="ar-JO" altLang="en-US" sz="2000" dirty="0">
                <a:solidFill>
                  <a:schemeClr val="accent1"/>
                </a:solidFill>
                <a:latin typeface="Times New Roman" panose="02020603050405020304" pitchFamily="18" charset="0"/>
                <a:cs typeface="Times New Roman" panose="02020603050405020304" pitchFamily="18" charset="0"/>
              </a:rPr>
              <a:t>- يبدأ معظم المستخدمين في استخدام جدول المحتويات قبل قراءة الدليل.</a:t>
            </a:r>
            <a:br>
              <a:rPr lang="en-US" altLang="en-US" sz="2000" dirty="0">
                <a:solidFill>
                  <a:schemeClr val="accent1"/>
                </a:solidFill>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  Solution: Make table of contents complete. Use </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abbreviated, complete and </a:t>
            </a:r>
            <a:r>
              <a:rPr lang="en-US" altLang="en-US" sz="2000" b="1" dirty="0">
                <a:latin typeface="Times New Roman" panose="02020603050405020304" pitchFamily="18" charset="0"/>
                <a:cs typeface="Times New Roman" panose="02020603050405020304" pitchFamily="18" charset="0"/>
              </a:rPr>
              <a:t>chapter</a:t>
            </a:r>
            <a:r>
              <a:rPr lang="en-US" altLang="en-US" sz="2000" dirty="0">
                <a:latin typeface="Times New Roman" panose="02020603050405020304" pitchFamily="18" charset="0"/>
                <a:cs typeface="Times New Roman" panose="02020603050405020304" pitchFamily="18" charset="0"/>
              </a:rPr>
              <a:t>-by-</a:t>
            </a:r>
            <a:r>
              <a:rPr lang="en-US" altLang="en-US" sz="2000" b="1" dirty="0">
                <a:latin typeface="Times New Roman" panose="02020603050405020304" pitchFamily="18" charset="0"/>
                <a:cs typeface="Times New Roman" panose="02020603050405020304" pitchFamily="18" charset="0"/>
              </a:rPr>
              <a:t>chapter</a:t>
            </a:r>
            <a:r>
              <a:rPr lang="en-US" altLang="en-US" sz="2000" dirty="0">
                <a:latin typeface="Times New Roman" panose="02020603050405020304" pitchFamily="18" charset="0"/>
                <a:cs typeface="Times New Roman" panose="02020603050405020304" pitchFamily="18" charset="0"/>
              </a:rPr>
              <a:t> table of </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contents.</a:t>
            </a:r>
            <a:br>
              <a:rPr lang="en-US" altLang="en-US" sz="2000" dirty="0">
                <a:latin typeface="Times New Roman" panose="02020603050405020304" pitchFamily="18" charset="0"/>
                <a:cs typeface="Times New Roman" panose="02020603050405020304" pitchFamily="18" charset="0"/>
              </a:rPr>
            </a:br>
            <a:r>
              <a:rPr lang="ar-JO" altLang="en-US" sz="2000" dirty="0">
                <a:latin typeface="Times New Roman" panose="02020603050405020304" pitchFamily="18" charset="0"/>
                <a:cs typeface="Times New Roman" panose="02020603050405020304" pitchFamily="18" charset="0"/>
              </a:rPr>
              <a:t>- الحل: اجعل جدول المحتويات كاملاً. استخدم جدول محتويات مختصرًا وكاملاً وفصلاً بفصل.</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a:t>
            </a:r>
            <a:r>
              <a:rPr lang="en-US" altLang="en-US" sz="2000" dirty="0">
                <a:solidFill>
                  <a:schemeClr val="accent1"/>
                </a:solidFill>
                <a:latin typeface="Times New Roman" panose="02020603050405020304" pitchFamily="18" charset="0"/>
                <a:cs typeface="Times New Roman" panose="02020603050405020304" pitchFamily="18" charset="0"/>
              </a:rPr>
              <a:t>-  Most users go to the manual or help only after they have </a:t>
            </a:r>
            <a:br>
              <a:rPr lang="en-US" altLang="en-US" sz="2000" dirty="0">
                <a:solidFill>
                  <a:schemeClr val="accent1"/>
                </a:solidFill>
                <a:latin typeface="Times New Roman" panose="02020603050405020304" pitchFamily="18" charset="0"/>
                <a:cs typeface="Times New Roman" panose="02020603050405020304" pitchFamily="18" charset="0"/>
              </a:rPr>
            </a:br>
            <a:r>
              <a:rPr lang="en-US" altLang="en-US" sz="2000" dirty="0">
                <a:solidFill>
                  <a:schemeClr val="accent1"/>
                </a:solidFill>
                <a:latin typeface="Times New Roman" panose="02020603050405020304" pitchFamily="18" charset="0"/>
                <a:cs typeface="Times New Roman" panose="02020603050405020304" pitchFamily="18" charset="0"/>
              </a:rPr>
              <a:t>    failed to perform tasks.</a:t>
            </a:r>
            <a:br>
              <a:rPr lang="en-US" altLang="en-US" sz="2000" dirty="0">
                <a:solidFill>
                  <a:schemeClr val="accent1"/>
                </a:solidFill>
                <a:latin typeface="Times New Roman" panose="02020603050405020304" pitchFamily="18" charset="0"/>
                <a:cs typeface="Times New Roman" panose="02020603050405020304" pitchFamily="18" charset="0"/>
              </a:rPr>
            </a:br>
            <a:r>
              <a:rPr lang="ar-JO" altLang="en-US" sz="2000" dirty="0">
                <a:solidFill>
                  <a:schemeClr val="accent1"/>
                </a:solidFill>
                <a:latin typeface="Times New Roman" panose="02020603050405020304" pitchFamily="18" charset="0"/>
                <a:cs typeface="Times New Roman" panose="02020603050405020304" pitchFamily="18" charset="0"/>
              </a:rPr>
              <a:t>- يذهب معظم المستخدمين إلى الدليل أو المساعدة فقط بعد فشلهم في أداء المهام.</a:t>
            </a:r>
            <a:br>
              <a:rPr lang="en-US" altLang="en-US" sz="2000" dirty="0">
                <a:solidFill>
                  <a:schemeClr val="accent1"/>
                </a:solidFill>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  Solution: Describe error recovery clearly and completely.</a:t>
            </a:r>
            <a:br>
              <a:rPr lang="en-US" altLang="en-US" sz="2000" dirty="0">
                <a:latin typeface="Times New Roman" panose="02020603050405020304" pitchFamily="18" charset="0"/>
                <a:cs typeface="Times New Roman" panose="02020603050405020304" pitchFamily="18" charset="0"/>
              </a:rPr>
            </a:br>
            <a:r>
              <a:rPr lang="ar-JO" altLang="en-US" sz="2000" dirty="0">
                <a:latin typeface="Times New Roman" panose="02020603050405020304" pitchFamily="18" charset="0"/>
                <a:cs typeface="Times New Roman" panose="02020603050405020304" pitchFamily="18" charset="0"/>
              </a:rPr>
              <a:t>- الحل: وصف استرداد الخطأ بوضوح وبشكل كامل.</a:t>
            </a:r>
            <a:endParaRPr lang="en-US"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FB21B5F2-975A-70CF-BA21-C988D143C5BA}"/>
              </a:ext>
            </a:extLst>
          </p:cNvPr>
          <p:cNvSpPr>
            <a:spLocks noGrp="1" noChangeArrowheads="1"/>
          </p:cNvSpPr>
          <p:nvPr>
            <p:ph type="title"/>
          </p:nvPr>
        </p:nvSpPr>
        <p:spPr>
          <a:xfrm>
            <a:off x="1524000" y="0"/>
            <a:ext cx="9144000" cy="6858000"/>
          </a:xfrm>
        </p:spPr>
        <p:txBody>
          <a:bodyPr/>
          <a:lstStyle/>
          <a:p>
            <a:r>
              <a:rPr lang="en-US" altLang="en-US" sz="3600" dirty="0">
                <a:solidFill>
                  <a:schemeClr val="accent1"/>
                </a:solidFill>
                <a:latin typeface="Times New Roman" panose="02020603050405020304" pitchFamily="18" charset="0"/>
                <a:cs typeface="Times New Roman" panose="02020603050405020304" pitchFamily="18" charset="0"/>
              </a:rPr>
              <a:t>      </a:t>
            </a:r>
            <a:br>
              <a:rPr lang="en-US" altLang="en-US" sz="3600" dirty="0">
                <a:solidFill>
                  <a:schemeClr val="accent1"/>
                </a:solidFill>
                <a:latin typeface="Times New Roman" panose="02020603050405020304" pitchFamily="18" charset="0"/>
                <a:cs typeface="Times New Roman" panose="02020603050405020304" pitchFamily="18" charset="0"/>
              </a:rPr>
            </a:br>
            <a:r>
              <a:rPr lang="en-US" altLang="en-US" sz="3600" dirty="0">
                <a:solidFill>
                  <a:schemeClr val="accent1"/>
                </a:solidFill>
                <a:latin typeface="Times New Roman" panose="02020603050405020304" pitchFamily="18" charset="0"/>
                <a:cs typeface="Times New Roman" panose="02020603050405020304" pitchFamily="18" charset="0"/>
              </a:rPr>
              <a:t>  </a:t>
            </a:r>
            <a:r>
              <a:rPr lang="en-US" altLang="en-US" sz="2400" dirty="0">
                <a:solidFill>
                  <a:schemeClr val="accent1"/>
                </a:solidFill>
                <a:latin typeface="Times New Roman" panose="02020603050405020304" pitchFamily="18" charset="0"/>
                <a:cs typeface="Times New Roman" panose="02020603050405020304" pitchFamily="18" charset="0"/>
              </a:rPr>
              <a:t>-  Most readers do not read instruction first.</a:t>
            </a:r>
            <a:br>
              <a:rPr lang="en-US" altLang="en-US" sz="2400" dirty="0">
                <a:solidFill>
                  <a:schemeClr val="accent1"/>
                </a:solidFill>
                <a:latin typeface="Times New Roman" panose="02020603050405020304" pitchFamily="18" charset="0"/>
                <a:cs typeface="Times New Roman" panose="02020603050405020304" pitchFamily="18" charset="0"/>
              </a:rPr>
            </a:br>
            <a:r>
              <a:rPr lang="ar-JO" altLang="en-US" sz="2400" dirty="0">
                <a:solidFill>
                  <a:schemeClr val="accent1"/>
                </a:solidFill>
                <a:latin typeface="Times New Roman" panose="02020603050405020304" pitchFamily="18" charset="0"/>
                <a:cs typeface="Times New Roman" panose="02020603050405020304" pitchFamily="18" charset="0"/>
              </a:rPr>
              <a:t>- لا يقرأ معظم القراء التعليمات أولاً.</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     -  Solution: Replace introduction with information about </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        users needs, special documents features, or helpful </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        routing information.</a:t>
            </a:r>
            <a:br>
              <a:rPr lang="en-US" altLang="en-US" sz="2400" dirty="0">
                <a:latin typeface="Times New Roman" panose="02020603050405020304" pitchFamily="18" charset="0"/>
                <a:cs typeface="Times New Roman" panose="02020603050405020304" pitchFamily="18" charset="0"/>
              </a:rPr>
            </a:br>
            <a:r>
              <a:rPr lang="ar-JO" altLang="en-US" sz="2400" dirty="0">
                <a:latin typeface="Times New Roman" panose="02020603050405020304" pitchFamily="18" charset="0"/>
                <a:cs typeface="Times New Roman" panose="02020603050405020304" pitchFamily="18" charset="0"/>
              </a:rPr>
              <a:t>- الحل: استبدل المقدمة بمعلومات حول احتياجات المستخدمين، أو ميزات المستندات الخاصة، أو معلومات التوجيه المفيدة.</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  </a:t>
            </a:r>
            <a:r>
              <a:rPr lang="en-US" altLang="en-US" sz="2400" dirty="0">
                <a:solidFill>
                  <a:schemeClr val="accent1"/>
                </a:solidFill>
                <a:latin typeface="Times New Roman" panose="02020603050405020304" pitchFamily="18" charset="0"/>
                <a:cs typeface="Times New Roman" panose="02020603050405020304" pitchFamily="18" charset="0"/>
              </a:rPr>
              <a:t>-  Most readers do not read any sections in its entirety.</a:t>
            </a:r>
            <a:br>
              <a:rPr lang="en-US" altLang="en-US" sz="2400" dirty="0">
                <a:solidFill>
                  <a:schemeClr val="accent1"/>
                </a:solidFill>
                <a:latin typeface="Times New Roman" panose="02020603050405020304" pitchFamily="18" charset="0"/>
                <a:cs typeface="Times New Roman" panose="02020603050405020304" pitchFamily="18" charset="0"/>
              </a:rPr>
            </a:br>
            <a:r>
              <a:rPr lang="ar-JO" altLang="en-US" sz="2400" dirty="0">
                <a:solidFill>
                  <a:schemeClr val="accent1"/>
                </a:solidFill>
                <a:latin typeface="Times New Roman" panose="02020603050405020304" pitchFamily="18" charset="0"/>
                <a:cs typeface="Times New Roman" panose="02020603050405020304" pitchFamily="18" charset="0"/>
              </a:rPr>
              <a:t>- لا يقرأ معظم القراء أي أقسام بالكامل.</a:t>
            </a:r>
            <a:br>
              <a:rPr lang="en-US" altLang="en-US" sz="2400" dirty="0">
                <a:solidFill>
                  <a:schemeClr val="accent1"/>
                </a:solidFill>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     -  Solution: Tell users which section to go for particular </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        tasks/problems. </a:t>
            </a:r>
            <a:br>
              <a:rPr lang="en-US" altLang="en-US" sz="2400" dirty="0">
                <a:latin typeface="Times New Roman" panose="02020603050405020304" pitchFamily="18" charset="0"/>
                <a:cs typeface="Times New Roman" panose="02020603050405020304" pitchFamily="18" charset="0"/>
              </a:rPr>
            </a:br>
            <a:r>
              <a:rPr lang="ar-JO" altLang="en-US" sz="2400" dirty="0">
                <a:latin typeface="Times New Roman" panose="02020603050405020304" pitchFamily="18" charset="0"/>
                <a:cs typeface="Times New Roman" panose="02020603050405020304" pitchFamily="18" charset="0"/>
              </a:rPr>
              <a:t>- الحل: أخبر المستخدمين بالقسم الذي يجب عليهم الانتقال إليه للمهام/المشاكل المحددة.</a:t>
            </a:r>
            <a:endParaRPr lang="en-US" altLang="en-US"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F0576C88-3A0C-DFEB-934F-BDC297197042}"/>
              </a:ext>
            </a:extLst>
          </p:cNvPr>
          <p:cNvSpPr>
            <a:spLocks noGrp="1" noChangeArrowheads="1"/>
          </p:cNvSpPr>
          <p:nvPr>
            <p:ph type="title"/>
          </p:nvPr>
        </p:nvSpPr>
        <p:spPr>
          <a:xfrm>
            <a:off x="1524000" y="0"/>
            <a:ext cx="9144000" cy="6858000"/>
          </a:xfrm>
        </p:spPr>
        <p:txBody>
          <a:bodyPr/>
          <a:lstStyle/>
          <a:p>
            <a:r>
              <a:rPr lang="en-US" altLang="en-US" sz="3600" b="1" dirty="0">
                <a:latin typeface="Times New Roman" panose="02020603050405020304" pitchFamily="18" charset="0"/>
                <a:cs typeface="Times New Roman" panose="02020603050405020304" pitchFamily="18" charset="0"/>
              </a:rPr>
              <a:t>   How mental models work:</a:t>
            </a:r>
            <a:br>
              <a:rPr lang="en-US" altLang="en-US" sz="3600" b="1" dirty="0">
                <a:latin typeface="Times New Roman" panose="02020603050405020304" pitchFamily="18" charset="0"/>
                <a:cs typeface="Times New Roman" panose="02020603050405020304" pitchFamily="18" charset="0"/>
              </a:rPr>
            </a:br>
            <a:r>
              <a:rPr lang="ar-JO" altLang="en-US" sz="3600" b="1" dirty="0">
                <a:latin typeface="Times New Roman" panose="02020603050405020304" pitchFamily="18" charset="0"/>
                <a:cs typeface="Times New Roman" panose="02020603050405020304" pitchFamily="18" charset="0"/>
              </a:rPr>
              <a:t>كيف تعمل النماذج العقلية:</a:t>
            </a:r>
            <a:br>
              <a:rPr lang="en-US" altLang="en-US" sz="2400" dirty="0">
                <a:solidFill>
                  <a:schemeClr val="accent2"/>
                </a:solidFill>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The problem with computer manuals occurs when the manual contains a design of the system that </a:t>
            </a:r>
            <a:r>
              <a:rPr lang="en-US" altLang="en-US" sz="2400" dirty="0">
                <a:solidFill>
                  <a:srgbClr val="FF3300"/>
                </a:solidFill>
                <a:latin typeface="Times New Roman" panose="02020603050405020304" pitchFamily="18" charset="0"/>
                <a:cs typeface="Times New Roman" panose="02020603050405020304" pitchFamily="18" charset="0"/>
              </a:rPr>
              <a:t>does not coincide</a:t>
            </a:r>
            <a:r>
              <a:rPr lang="en-US" altLang="en-US" sz="2400" dirty="0">
                <a:latin typeface="Times New Roman" panose="02020603050405020304" pitchFamily="18" charset="0"/>
                <a:cs typeface="Times New Roman" panose="02020603050405020304" pitchFamily="18" charset="0"/>
              </a:rPr>
              <a:t> with the one on the user has in mind. </a:t>
            </a:r>
            <a:br>
              <a:rPr lang="en-US" altLang="en-US" sz="2400" dirty="0">
                <a:latin typeface="Times New Roman" panose="02020603050405020304" pitchFamily="18" charset="0"/>
                <a:cs typeface="Times New Roman" panose="02020603050405020304" pitchFamily="18" charset="0"/>
              </a:rPr>
            </a:br>
            <a:r>
              <a:rPr lang="ar-JO" altLang="en-US" sz="2400" dirty="0">
                <a:latin typeface="Times New Roman" panose="02020603050405020304" pitchFamily="18" charset="0"/>
                <a:cs typeface="Times New Roman" panose="02020603050405020304" pitchFamily="18" charset="0"/>
              </a:rPr>
              <a:t>تحدث المشكلة مع أدلة استخدام الكمبيوتر عندما تحتوي الأدلة على تصميم للنظام لا يتوافق مع التصميم الذي يدور في ذهن المستخدم.</a:t>
            </a:r>
            <a:endParaRPr lang="en-US" altLang="en-US" sz="36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9BE6767F-AFF7-ECB5-64DF-A175B388DCC0}"/>
              </a:ext>
            </a:extLst>
          </p:cNvPr>
          <p:cNvSpPr>
            <a:spLocks noGrp="1" noChangeArrowheads="1"/>
          </p:cNvSpPr>
          <p:nvPr>
            <p:ph type="title"/>
          </p:nvPr>
        </p:nvSpPr>
        <p:spPr>
          <a:xfrm>
            <a:off x="1524000" y="0"/>
            <a:ext cx="9144000" cy="6858000"/>
          </a:xfrm>
          <a:ln>
            <a:solidFill>
              <a:srgbClr val="9900CC"/>
            </a:solidFill>
            <a:miter lim="800000"/>
            <a:headEnd/>
            <a:tailEnd/>
          </a:ln>
        </p:spPr>
        <p:txBody>
          <a:bodyPr/>
          <a:lstStyle/>
          <a:p>
            <a:r>
              <a:rPr lang="en-US" altLang="en-US" sz="4000" b="1" dirty="0">
                <a:latin typeface="Times New Roman" panose="02020603050405020304" pitchFamily="18" charset="0"/>
                <a:cs typeface="Times New Roman" panose="02020603050405020304" pitchFamily="18" charset="0"/>
              </a:rPr>
              <a:t> </a:t>
            </a:r>
            <a:r>
              <a:rPr lang="en-US" altLang="en-US" sz="3600" b="1" dirty="0">
                <a:latin typeface="Times New Roman" panose="02020603050405020304" pitchFamily="18" charset="0"/>
                <a:cs typeface="Times New Roman" panose="02020603050405020304" pitchFamily="18" charset="0"/>
              </a:rPr>
              <a:t>The </a:t>
            </a:r>
            <a:r>
              <a:rPr lang="en-US" altLang="en-US" sz="3600" b="1" dirty="0">
                <a:solidFill>
                  <a:schemeClr val="accent1"/>
                </a:solidFill>
                <a:latin typeface="Times New Roman" panose="02020603050405020304" pitchFamily="18" charset="0"/>
                <a:cs typeface="Times New Roman" panose="02020603050405020304" pitchFamily="18" charset="0"/>
              </a:rPr>
              <a:t>design guide</a:t>
            </a:r>
            <a:r>
              <a:rPr lang="en-US" altLang="en-US" sz="3600" b="1" dirty="0">
                <a:latin typeface="Times New Roman" panose="02020603050405020304" pitchFamily="18" charset="0"/>
                <a:cs typeface="Times New Roman" panose="02020603050405020304" pitchFamily="18" charset="0"/>
              </a:rPr>
              <a:t> for </a:t>
            </a:r>
            <a:r>
              <a:rPr lang="en-US" altLang="en-US" sz="3600" b="1" dirty="0">
                <a:solidFill>
                  <a:srgbClr val="9900CC"/>
                </a:solidFill>
                <a:latin typeface="Times New Roman" panose="02020603050405020304" pitchFamily="18" charset="0"/>
                <a:cs typeface="Times New Roman" panose="02020603050405020304" pitchFamily="18" charset="0"/>
              </a:rPr>
              <a:t>printed</a:t>
            </a:r>
            <a:r>
              <a:rPr lang="en-US" altLang="en-US" sz="3600" b="1" dirty="0">
                <a:latin typeface="Times New Roman" panose="02020603050405020304" pitchFamily="18" charset="0"/>
                <a:cs typeface="Times New Roman" panose="02020603050405020304" pitchFamily="18" charset="0"/>
              </a:rPr>
              <a:t> documentation:</a:t>
            </a:r>
            <a:br>
              <a:rPr lang="en-US" altLang="en-US" sz="3600" b="1" dirty="0">
                <a:latin typeface="Times New Roman" panose="02020603050405020304" pitchFamily="18" charset="0"/>
                <a:cs typeface="Times New Roman" panose="02020603050405020304" pitchFamily="18" charset="0"/>
              </a:rPr>
            </a:br>
            <a:r>
              <a:rPr lang="ar-JO" altLang="en-US" sz="3600" b="1" dirty="0">
                <a:latin typeface="Times New Roman" panose="02020603050405020304" pitchFamily="18" charset="0"/>
                <a:cs typeface="Times New Roman" panose="02020603050405020304" pitchFamily="18" charset="0"/>
              </a:rPr>
              <a:t>دليل التصميم للوثائق المطبوعة:</a:t>
            </a:r>
            <a:br>
              <a:rPr lang="en-US" altLang="en-US" sz="3600" dirty="0">
                <a:solidFill>
                  <a:srgbClr val="FF3300"/>
                </a:solidFill>
                <a:latin typeface="Times New Roman" panose="02020603050405020304" pitchFamily="18" charset="0"/>
                <a:cs typeface="Times New Roman" panose="02020603050405020304" pitchFamily="18" charset="0"/>
              </a:rPr>
            </a:br>
            <a:r>
              <a:rPr lang="en-US" altLang="en-US" sz="4000" dirty="0">
                <a:solidFill>
                  <a:srgbClr val="FF3300"/>
                </a:solidFill>
                <a:latin typeface="Times New Roman" panose="02020603050405020304" pitchFamily="18" charset="0"/>
                <a:cs typeface="Times New Roman" panose="02020603050405020304" pitchFamily="18" charset="0"/>
              </a:rPr>
              <a:t>  </a:t>
            </a:r>
            <a:r>
              <a:rPr lang="en-US" altLang="en-US" sz="4000" u="sng" dirty="0">
                <a:solidFill>
                  <a:schemeClr val="accent2"/>
                </a:solidFill>
                <a:latin typeface="Times New Roman" panose="02020603050405020304" pitchFamily="18" charset="0"/>
                <a:cs typeface="Times New Roman" panose="02020603050405020304" pitchFamily="18" charset="0"/>
              </a:rPr>
              <a:t>1- navigation</a:t>
            </a:r>
            <a:r>
              <a:rPr lang="en-US" altLang="en-US" sz="40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Navigational aids are elements of a document </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    that tell the reader where to go next for what kind of information. </a:t>
            </a:r>
            <a:br>
              <a:rPr lang="en-US" altLang="en-US" sz="2400" dirty="0">
                <a:latin typeface="Times New Roman" panose="02020603050405020304" pitchFamily="18" charset="0"/>
                <a:cs typeface="Times New Roman" panose="02020603050405020304" pitchFamily="18" charset="0"/>
              </a:rPr>
            </a:br>
            <a:r>
              <a:rPr lang="ar-JO" altLang="en-US" sz="2400" dirty="0">
                <a:latin typeface="Times New Roman" panose="02020603050405020304" pitchFamily="18" charset="0"/>
                <a:cs typeface="Times New Roman" panose="02020603050405020304" pitchFamily="18" charset="0"/>
              </a:rPr>
              <a:t>1- التنقل، تعتبر أدوات التنقل عناصر من الوثيقة تخبر القارئ إلى أين يتجه بعد ذلك للحصول على أي نوع من المعلومات.</a:t>
            </a:r>
            <a:br>
              <a:rPr lang="en-US" altLang="en-US" sz="4800" dirty="0"/>
            </a:br>
            <a:r>
              <a:rPr lang="en-US" altLang="en-US" sz="3200" dirty="0"/>
              <a:t> </a:t>
            </a:r>
            <a:r>
              <a:rPr lang="en-US" altLang="en-US" sz="4800" dirty="0"/>
              <a:t> </a:t>
            </a:r>
            <a:r>
              <a:rPr lang="en-US" altLang="en-US" sz="3200" u="sng" dirty="0">
                <a:solidFill>
                  <a:schemeClr val="accent2"/>
                </a:solidFill>
                <a:latin typeface="Times New Roman" panose="02020603050405020304" pitchFamily="18" charset="0"/>
                <a:cs typeface="Times New Roman" panose="02020603050405020304" pitchFamily="18" charset="0"/>
              </a:rPr>
              <a:t>2- Cross reference</a:t>
            </a:r>
            <a:r>
              <a:rPr lang="en-US" altLang="en-US" sz="3200" u="sng" dirty="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t>
            </a:r>
            <a:r>
              <a:rPr lang="en-US" altLang="en-US" sz="2400" dirty="0">
                <a:solidFill>
                  <a:schemeClr val="accent1"/>
                </a:solidFill>
                <a:latin typeface="Times New Roman" panose="02020603050405020304" pitchFamily="18" charset="0"/>
                <a:cs typeface="Times New Roman" panose="02020603050405020304" pitchFamily="18" charset="0"/>
              </a:rPr>
              <a:t>point</a:t>
            </a:r>
            <a:r>
              <a:rPr lang="en-US" altLang="en-US" sz="2400" dirty="0">
                <a:solidFill>
                  <a:srgbClr val="FF9900"/>
                </a:solidFill>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to other sections or chapters with </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     related info. </a:t>
            </a:r>
            <a:br>
              <a:rPr lang="en-US" altLang="en-US" sz="2400" dirty="0">
                <a:latin typeface="Times New Roman" panose="02020603050405020304" pitchFamily="18" charset="0"/>
                <a:cs typeface="Times New Roman" panose="02020603050405020304" pitchFamily="18" charset="0"/>
              </a:rPr>
            </a:br>
            <a:r>
              <a:rPr lang="ar-JO" altLang="en-US" sz="2400" dirty="0">
                <a:latin typeface="Times New Roman" panose="02020603050405020304" pitchFamily="18" charset="0"/>
                <a:cs typeface="Times New Roman" panose="02020603050405020304" pitchFamily="18" charset="0"/>
              </a:rPr>
              <a:t>2- الإشارة المرجعية: أشر إلى أقسام أو فصول أخرى تحتوي على معلومات ذات صلة.</a:t>
            </a:r>
            <a:endParaRPr lang="en-US" altLang="en-US" sz="4800"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BB41C80C-59FB-928E-510B-4C9D1C76875C}"/>
              </a:ext>
            </a:extLst>
          </p:cNvPr>
          <p:cNvSpPr>
            <a:spLocks noGrp="1" noChangeArrowheads="1"/>
          </p:cNvSpPr>
          <p:nvPr>
            <p:ph type="title"/>
          </p:nvPr>
        </p:nvSpPr>
        <p:spPr>
          <a:xfrm>
            <a:off x="1524000" y="0"/>
            <a:ext cx="9144000" cy="6858000"/>
          </a:xfrm>
        </p:spPr>
        <p:txBody>
          <a:bodyPr/>
          <a:lstStyle/>
          <a:p>
            <a:r>
              <a:rPr lang="en-US" altLang="en-US" sz="3600" dirty="0">
                <a:solidFill>
                  <a:schemeClr val="accent2"/>
                </a:solidFill>
                <a:latin typeface="Times New Roman" panose="02020603050405020304" pitchFamily="18" charset="0"/>
                <a:cs typeface="Times New Roman" panose="02020603050405020304" pitchFamily="18" charset="0"/>
              </a:rPr>
              <a:t>  </a:t>
            </a:r>
            <a:r>
              <a:rPr lang="en-US" altLang="en-US" sz="2800" u="sng" dirty="0">
                <a:solidFill>
                  <a:schemeClr val="accent2"/>
                </a:solidFill>
                <a:latin typeface="Times New Roman" panose="02020603050405020304" pitchFamily="18" charset="0"/>
                <a:cs typeface="Times New Roman" panose="02020603050405020304" pitchFamily="18" charset="0"/>
              </a:rPr>
              <a:t>3- Running Headers and Footers </a:t>
            </a:r>
            <a:r>
              <a:rPr lang="ar-JO" altLang="en-US" sz="2800" u="sng" dirty="0">
                <a:solidFill>
                  <a:schemeClr val="accent2"/>
                </a:solidFill>
                <a:latin typeface="Times New Roman" panose="02020603050405020304" pitchFamily="18" charset="0"/>
                <a:cs typeface="Times New Roman" panose="02020603050405020304" pitchFamily="18" charset="0"/>
              </a:rPr>
              <a:t>3- تشغيل الرؤوس </a:t>
            </a:r>
            <a:r>
              <a:rPr lang="ar-JO" altLang="en-US" sz="2800" u="sng" dirty="0" err="1">
                <a:solidFill>
                  <a:schemeClr val="accent2"/>
                </a:solidFill>
                <a:latin typeface="Times New Roman" panose="02020603050405020304" pitchFamily="18" charset="0"/>
                <a:cs typeface="Times New Roman" panose="02020603050405020304" pitchFamily="18" charset="0"/>
              </a:rPr>
              <a:t>والتذييلات</a:t>
            </a:r>
            <a:r>
              <a:rPr lang="en-US" altLang="en-US" b="1" dirty="0">
                <a:latin typeface="Times New Roman" panose="02020603050405020304" pitchFamily="18" charset="0"/>
                <a:cs typeface="Times New Roman" panose="02020603050405020304" pitchFamily="18" charset="0"/>
              </a:rPr>
              <a:t>  </a:t>
            </a:r>
            <a:br>
              <a:rPr lang="en-US" altLang="en-US" b="1" dirty="0">
                <a:latin typeface="Times New Roman" panose="02020603050405020304" pitchFamily="18" charset="0"/>
                <a:cs typeface="Times New Roman" panose="02020603050405020304" pitchFamily="18" charset="0"/>
              </a:rPr>
            </a:br>
            <a:r>
              <a:rPr lang="en-US" altLang="en-US" b="1"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This may include: </a:t>
            </a:r>
            <a:r>
              <a:rPr lang="en-US" altLang="en-US" sz="2000" b="1" dirty="0">
                <a:latin typeface="Times New Roman" panose="02020603050405020304" pitchFamily="18" charset="0"/>
                <a:cs typeface="Times New Roman" panose="02020603050405020304" pitchFamily="18" charset="0"/>
              </a:rPr>
              <a:t>chapter</a:t>
            </a:r>
            <a:r>
              <a:rPr lang="en-US" altLang="en-US" sz="2000" dirty="0">
                <a:latin typeface="Times New Roman" panose="02020603050405020304" pitchFamily="18" charset="0"/>
                <a:cs typeface="Times New Roman" panose="02020603050405020304" pitchFamily="18" charset="0"/>
              </a:rPr>
              <a:t> and section names and numbers, book title, </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graphic cues and icons, task names, and color to indicate sections.</a:t>
            </a:r>
            <a:br>
              <a:rPr lang="en-US" altLang="en-US" sz="2000" dirty="0">
                <a:latin typeface="Times New Roman" panose="02020603050405020304" pitchFamily="18" charset="0"/>
                <a:cs typeface="Times New Roman" panose="02020603050405020304" pitchFamily="18" charset="0"/>
              </a:rPr>
            </a:br>
            <a:r>
              <a:rPr lang="ar-JO" altLang="en-US" sz="2000" dirty="0">
                <a:latin typeface="Times New Roman" panose="02020603050405020304" pitchFamily="18" charset="0"/>
                <a:cs typeface="Times New Roman" panose="02020603050405020304" pitchFamily="18" charset="0"/>
              </a:rPr>
              <a:t>قد يتضمن ذلك: أسماء وأرقام الفصول والأقسام، وعنوان الكتاب، والإشارات الرسومية والرموز، وأسماء المهام، والألوان للإشارة إلى الأقسام.</a:t>
            </a:r>
            <a:br>
              <a:rPr lang="en-US" altLang="en-US" sz="2000" dirty="0">
                <a:latin typeface="Times New Roman" panose="02020603050405020304" pitchFamily="18" charset="0"/>
                <a:cs typeface="Times New Roman" panose="02020603050405020304" pitchFamily="18" charset="0"/>
              </a:rPr>
            </a:b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a:t>
            </a:r>
            <a:r>
              <a:rPr lang="en-US" altLang="en-US" sz="2800" u="sng" dirty="0">
                <a:solidFill>
                  <a:schemeClr val="accent2"/>
                </a:solidFill>
                <a:latin typeface="Times New Roman" panose="02020603050405020304" pitchFamily="18" charset="0"/>
                <a:cs typeface="Times New Roman" panose="02020603050405020304" pitchFamily="18" charset="0"/>
              </a:rPr>
              <a:t>4 -Layering</a:t>
            </a:r>
            <a:r>
              <a:rPr lang="en-US" altLang="en-US" sz="2000" dirty="0">
                <a:latin typeface="Times New Roman" panose="02020603050405020304" pitchFamily="18" charset="0"/>
                <a:cs typeface="Times New Roman" panose="02020603050405020304" pitchFamily="18" charset="0"/>
              </a:rPr>
              <a:t>, is having </a:t>
            </a:r>
            <a:r>
              <a:rPr lang="en-US" altLang="en-US" sz="2000" dirty="0">
                <a:solidFill>
                  <a:srgbClr val="CC00FF"/>
                </a:solidFill>
                <a:latin typeface="Times New Roman" panose="02020603050405020304" pitchFamily="18" charset="0"/>
                <a:cs typeface="Times New Roman" panose="02020603050405020304" pitchFamily="18" charset="0"/>
              </a:rPr>
              <a:t>two versions</a:t>
            </a:r>
            <a:r>
              <a:rPr lang="en-US" altLang="en-US" sz="2000" dirty="0">
                <a:latin typeface="Times New Roman" panose="02020603050405020304" pitchFamily="18" charset="0"/>
                <a:cs typeface="Times New Roman" panose="02020603050405020304" pitchFamily="18" charset="0"/>
              </a:rPr>
              <a:t> of  information on the page</a:t>
            </a:r>
            <a:r>
              <a:rPr lang="en-US" altLang="en-US" sz="2000" dirty="0">
                <a:solidFill>
                  <a:srgbClr val="FF9900"/>
                </a:solidFill>
                <a:latin typeface="Times New Roman" panose="02020603050405020304" pitchFamily="18" charset="0"/>
                <a:cs typeface="Times New Roman" panose="02020603050405020304" pitchFamily="18" charset="0"/>
              </a:rPr>
              <a:t> </a:t>
            </a:r>
            <a:br>
              <a:rPr lang="en-US" altLang="en-US" sz="2000" dirty="0">
                <a:solidFill>
                  <a:srgbClr val="FF9900"/>
                </a:solidFill>
                <a:latin typeface="Times New Roman" panose="02020603050405020304" pitchFamily="18" charset="0"/>
                <a:cs typeface="Times New Roman" panose="02020603050405020304" pitchFamily="18" charset="0"/>
              </a:rPr>
            </a:br>
            <a:r>
              <a:rPr lang="en-US" altLang="en-US" sz="2000" dirty="0">
                <a:solidFill>
                  <a:srgbClr val="FF9900"/>
                </a:solidFill>
                <a:latin typeface="Times New Roman" panose="02020603050405020304" pitchFamily="18" charset="0"/>
                <a:cs typeface="Times New Roman" panose="02020603050405020304" pitchFamily="18" charset="0"/>
              </a:rPr>
              <a:t>    at once</a:t>
            </a:r>
            <a:r>
              <a:rPr lang="en-US" altLang="en-US" sz="2000" dirty="0">
                <a:latin typeface="Times New Roman" panose="02020603050405020304" pitchFamily="18" charset="0"/>
                <a:cs typeface="Times New Roman" panose="02020603050405020304" pitchFamily="18" charset="0"/>
              </a:rPr>
              <a:t>, to </a:t>
            </a:r>
            <a:r>
              <a:rPr lang="en-US" altLang="en-US" sz="2000" dirty="0">
                <a:solidFill>
                  <a:srgbClr val="D60093"/>
                </a:solidFill>
                <a:latin typeface="Times New Roman" panose="02020603050405020304" pitchFamily="18" charset="0"/>
                <a:cs typeface="Times New Roman" panose="02020603050405020304" pitchFamily="18" charset="0"/>
              </a:rPr>
              <a:t>satisfy </a:t>
            </a:r>
            <a:r>
              <a:rPr lang="en-US" altLang="en-US" sz="2000" dirty="0">
                <a:latin typeface="Times New Roman" panose="02020603050405020304" pitchFamily="18" charset="0"/>
                <a:cs typeface="Times New Roman" panose="02020603050405020304" pitchFamily="18" charset="0"/>
              </a:rPr>
              <a:t>more than one type of reader:</a:t>
            </a:r>
            <a:br>
              <a:rPr lang="en-US" altLang="en-US" sz="2000" dirty="0">
                <a:latin typeface="Times New Roman" panose="02020603050405020304" pitchFamily="18" charset="0"/>
                <a:cs typeface="Times New Roman" panose="02020603050405020304" pitchFamily="18" charset="0"/>
              </a:rPr>
            </a:br>
            <a:r>
              <a:rPr lang="ar-JO" altLang="en-US" sz="2000" dirty="0">
                <a:latin typeface="Times New Roman" panose="02020603050405020304" pitchFamily="18" charset="0"/>
                <a:cs typeface="Times New Roman" panose="02020603050405020304" pitchFamily="18" charset="0"/>
              </a:rPr>
              <a:t>4- التقسيم الطبقي، هو وجود نسختين من المعلومات على الصفحة في وقت واحد، لإرضاء أكثر من نوع من القراء:</a:t>
            </a:r>
            <a:br>
              <a:rPr lang="en-US" altLang="en-US" sz="2000" dirty="0">
                <a:latin typeface="Times New Roman" panose="02020603050405020304" pitchFamily="18" charset="0"/>
                <a:cs typeface="Times New Roman" panose="02020603050405020304" pitchFamily="18" charset="0"/>
              </a:rPr>
            </a:b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a:t>
            </a:r>
            <a:r>
              <a:rPr lang="en-US" altLang="en-US" sz="2800" u="sng" dirty="0">
                <a:solidFill>
                  <a:schemeClr val="accent2"/>
                </a:solidFill>
                <a:latin typeface="Times New Roman" panose="02020603050405020304" pitchFamily="18" charset="0"/>
              </a:rPr>
              <a:t>5- Lists of figures, tables and screens</a:t>
            </a:r>
            <a:r>
              <a:rPr lang="en-US" altLang="en-US" sz="3600" dirty="0">
                <a:latin typeface="Times New Roman" panose="02020603050405020304" pitchFamily="18" charset="0"/>
              </a:rPr>
              <a:t>, </a:t>
            </a:r>
            <a:r>
              <a:rPr lang="en-US" altLang="en-US" sz="2000" dirty="0">
                <a:latin typeface="Times New Roman" panose="02020603050405020304" pitchFamily="18" charset="0"/>
              </a:rPr>
              <a:t>it should appear </a:t>
            </a:r>
            <a:br>
              <a:rPr lang="en-US" altLang="en-US" sz="2000" dirty="0">
                <a:latin typeface="Times New Roman" panose="02020603050405020304" pitchFamily="18" charset="0"/>
              </a:rPr>
            </a:br>
            <a:r>
              <a:rPr lang="en-US" altLang="en-US" sz="2000" dirty="0">
                <a:latin typeface="Times New Roman" panose="02020603050405020304" pitchFamily="18" charset="0"/>
              </a:rPr>
              <a:t>    early in the manual, use the same format as the table of contents.</a:t>
            </a:r>
            <a:br>
              <a:rPr lang="en-US" altLang="en-US" sz="2000" dirty="0">
                <a:latin typeface="Times New Roman" panose="02020603050405020304" pitchFamily="18" charset="0"/>
              </a:rPr>
            </a:br>
            <a:r>
              <a:rPr lang="ar-JO" altLang="en-US" sz="2000" dirty="0">
                <a:latin typeface="Times New Roman" panose="02020603050405020304" pitchFamily="18" charset="0"/>
              </a:rPr>
              <a:t>5- قوائم الأشكال والجداول والشاشات، يجب أن تظهر في وقت مبكر من الدليل، استخدم نفس تنسيق جدول المحتويات.</a:t>
            </a:r>
            <a:endParaRPr lang="en-US" altLang="en-US" sz="2000" dirty="0">
              <a:latin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981200" y="1600200"/>
            <a:ext cx="7924800" cy="4873752"/>
          </a:xfrm>
        </p:spPr>
        <p:txBody>
          <a:bodyPr>
            <a:normAutofit fontScale="85000" lnSpcReduction="20000"/>
          </a:bodyPr>
          <a:lstStyle/>
          <a:p>
            <a:pPr>
              <a:buFont typeface="Wingdings" pitchFamily="2" charset="2"/>
              <a:buChar char="Ø"/>
            </a:pPr>
            <a:r>
              <a:rPr lang="en-US" dirty="0">
                <a:solidFill>
                  <a:schemeClr val="accent1"/>
                </a:solidFill>
                <a:latin typeface="Arial Rounded MT Bold" pitchFamily="34" charset="0"/>
                <a:cs typeface="Arial" pitchFamily="34" charset="0"/>
              </a:rPr>
              <a:t>User</a:t>
            </a:r>
            <a:r>
              <a:rPr lang="en-US" dirty="0">
                <a:latin typeface="Arial Rounded MT Bold" pitchFamily="34" charset="0"/>
                <a:cs typeface="Arial" pitchFamily="34" charset="0"/>
              </a:rPr>
              <a:t> :  </a:t>
            </a:r>
            <a:r>
              <a:rPr lang="ar-JO" dirty="0">
                <a:latin typeface="Arial Rounded MT Bold" pitchFamily="34" charset="0"/>
                <a:cs typeface="Arial" pitchFamily="34" charset="0"/>
              </a:rPr>
              <a:t>مستخدم :</a:t>
            </a:r>
            <a:endParaRPr lang="en-US" dirty="0">
              <a:latin typeface="Arial Rounded MT Bold" pitchFamily="34" charset="0"/>
              <a:cs typeface="Arial" pitchFamily="34" charset="0"/>
            </a:endParaRPr>
          </a:p>
          <a:p>
            <a:pPr>
              <a:buNone/>
            </a:pPr>
            <a:r>
              <a:rPr lang="en-US" dirty="0">
                <a:latin typeface="Arial Rounded MT Bold" pitchFamily="34" charset="0"/>
                <a:cs typeface="Arial" pitchFamily="34" charset="0"/>
              </a:rPr>
              <a:t>     Is a person who operates a computer.</a:t>
            </a:r>
          </a:p>
          <a:p>
            <a:pPr algn="r" rtl="1">
              <a:buNone/>
            </a:pPr>
            <a:r>
              <a:rPr lang="ar-JO" dirty="0">
                <a:latin typeface="Arial Rounded MT Bold" pitchFamily="34" charset="0"/>
                <a:cs typeface="Arial" pitchFamily="34" charset="0"/>
              </a:rPr>
              <a:t>هو الشخص الذي يقوم بتشغيل جهاز الكمبيوتر.</a:t>
            </a:r>
            <a:endParaRPr lang="en-US" dirty="0">
              <a:latin typeface="Arial Rounded MT Bold" pitchFamily="34" charset="0"/>
              <a:cs typeface="Arial" pitchFamily="34" charset="0"/>
            </a:endParaRPr>
          </a:p>
          <a:p>
            <a:pPr>
              <a:buFont typeface="Wingdings" pitchFamily="2" charset="2"/>
              <a:buChar char="Ø"/>
            </a:pPr>
            <a:endParaRPr lang="en-US" dirty="0">
              <a:latin typeface="Arial Rounded MT Bold" pitchFamily="34" charset="0"/>
              <a:cs typeface="Arial" pitchFamily="34" charset="0"/>
            </a:endParaRPr>
          </a:p>
          <a:p>
            <a:pPr>
              <a:buFont typeface="Wingdings" pitchFamily="2" charset="2"/>
              <a:buChar char="Ø"/>
            </a:pPr>
            <a:r>
              <a:rPr lang="en-US" dirty="0">
                <a:latin typeface="Arial Rounded MT Bold" pitchFamily="34" charset="0"/>
                <a:cs typeface="Arial" pitchFamily="34" charset="0"/>
              </a:rPr>
              <a:t>There are two ways to define the user of any software:</a:t>
            </a:r>
          </a:p>
          <a:p>
            <a:pPr algn="r" rtl="1">
              <a:buFont typeface="Wingdings" pitchFamily="2" charset="2"/>
              <a:buChar char="Ø"/>
            </a:pPr>
            <a:r>
              <a:rPr lang="ar-JO" dirty="0">
                <a:latin typeface="Arial Rounded MT Bold" pitchFamily="34" charset="0"/>
                <a:cs typeface="Arial" pitchFamily="34" charset="0"/>
              </a:rPr>
              <a:t>هناك طريقتان لتحديد مستخدم أي برنامج:</a:t>
            </a:r>
            <a:endParaRPr lang="en-US" dirty="0">
              <a:latin typeface="Arial Rounded MT Bold" pitchFamily="34" charset="0"/>
              <a:cs typeface="Arial" pitchFamily="34" charset="0"/>
            </a:endParaRPr>
          </a:p>
          <a:p>
            <a:pPr marL="457200" indent="-457200">
              <a:buNone/>
            </a:pPr>
            <a:r>
              <a:rPr lang="en-US" dirty="0">
                <a:solidFill>
                  <a:schemeClr val="accent1"/>
                </a:solidFill>
                <a:latin typeface="Arial Rounded MT Bold" pitchFamily="34" charset="0"/>
                <a:cs typeface="Arial" pitchFamily="34" charset="0"/>
              </a:rPr>
              <a:t> 1. The Default User:   </a:t>
            </a:r>
            <a:r>
              <a:rPr lang="ar-JO" dirty="0">
                <a:solidFill>
                  <a:schemeClr val="accent1"/>
                </a:solidFill>
                <a:latin typeface="Arial Rounded MT Bold" pitchFamily="34" charset="0"/>
                <a:cs typeface="Arial" pitchFamily="34" charset="0"/>
              </a:rPr>
              <a:t>1. المستخدم الافتراضي:</a:t>
            </a:r>
            <a:endParaRPr lang="en-US" dirty="0">
              <a:solidFill>
                <a:schemeClr val="accent1"/>
              </a:solidFill>
              <a:latin typeface="Arial Rounded MT Bold" pitchFamily="34" charset="0"/>
              <a:cs typeface="Arial" pitchFamily="34" charset="0"/>
            </a:endParaRPr>
          </a:p>
          <a:p>
            <a:pPr>
              <a:buFont typeface="Wingdings" pitchFamily="2" charset="2"/>
              <a:buChar char="Ø"/>
            </a:pPr>
            <a:r>
              <a:rPr lang="en-US" dirty="0">
                <a:latin typeface="Arial Rounded MT Bold" pitchFamily="34" charset="0"/>
                <a:cs typeface="Arial" pitchFamily="34" charset="0"/>
              </a:rPr>
              <a:t>  a person who needs to learn about menu functions and commands.</a:t>
            </a:r>
          </a:p>
          <a:p>
            <a:pPr algn="r" rtl="1">
              <a:buFont typeface="Wingdings" pitchFamily="2" charset="2"/>
              <a:buChar char="Ø"/>
            </a:pPr>
            <a:r>
              <a:rPr lang="ar-JO" dirty="0">
                <a:latin typeface="Arial Rounded MT Bold" pitchFamily="34" charset="0"/>
                <a:cs typeface="Arial" pitchFamily="34" charset="0"/>
              </a:rPr>
              <a:t>الشخص الذي يحتاج إلى التعرف على وظائف القائمة والأوامر.</a:t>
            </a:r>
            <a:endParaRPr lang="en-US" dirty="0">
              <a:latin typeface="Arial Rounded MT Bold" pitchFamily="34" charset="0"/>
              <a:cs typeface="Arial" pitchFamily="34" charset="0"/>
            </a:endParaRPr>
          </a:p>
          <a:p>
            <a:pPr>
              <a:buFont typeface="Wingdings" pitchFamily="2" charset="2"/>
              <a:buChar char="Ø"/>
            </a:pPr>
            <a:r>
              <a:rPr lang="en-US" dirty="0">
                <a:latin typeface="Arial Rounded MT Bold" pitchFamily="34" charset="0"/>
                <a:cs typeface="Arial" pitchFamily="34" charset="0"/>
              </a:rPr>
              <a:t>An operator instead of thinker. </a:t>
            </a:r>
            <a:r>
              <a:rPr lang="ar-JO" dirty="0">
                <a:latin typeface="Arial Rounded MT Bold" pitchFamily="34" charset="0"/>
                <a:cs typeface="Arial" pitchFamily="34" charset="0"/>
              </a:rPr>
              <a:t>عامل بدلا من المفكر.</a:t>
            </a:r>
            <a:endParaRPr lang="en-US" dirty="0">
              <a:latin typeface="Arial Rounded MT Bold" pitchFamily="34" charset="0"/>
              <a:cs typeface="Arial" pitchFamily="34" charset="0"/>
            </a:endParaRPr>
          </a:p>
          <a:p>
            <a:pPr>
              <a:buFont typeface="Wingdings" pitchFamily="2" charset="2"/>
              <a:buChar char="Ø"/>
            </a:pPr>
            <a:endParaRPr lang="en-US" dirty="0">
              <a:latin typeface="Arial Rounded MT Bold" pitchFamily="34" charset="0"/>
              <a:cs typeface="Arial" pitchFamily="34" charset="0"/>
            </a:endParaRPr>
          </a:p>
          <a:p>
            <a:pPr marL="457200" indent="-457200">
              <a:buNone/>
            </a:pPr>
            <a:r>
              <a:rPr lang="en-US" dirty="0">
                <a:solidFill>
                  <a:schemeClr val="accent1"/>
                </a:solidFill>
                <a:latin typeface="Arial Rounded MT Bold" pitchFamily="34" charset="0"/>
                <a:cs typeface="Arial" pitchFamily="34" charset="0"/>
              </a:rPr>
              <a:t> 2. The Task-Oriented User:           </a:t>
            </a:r>
            <a:r>
              <a:rPr lang="ar-JO" dirty="0">
                <a:solidFill>
                  <a:schemeClr val="accent1"/>
                </a:solidFill>
                <a:latin typeface="Arial Rounded MT Bold" pitchFamily="34" charset="0"/>
                <a:cs typeface="Arial" pitchFamily="34" charset="0"/>
              </a:rPr>
              <a:t>2. المستخدم الموجه نحو المهام:</a:t>
            </a:r>
            <a:endParaRPr lang="en-US" dirty="0">
              <a:solidFill>
                <a:schemeClr val="accent1"/>
              </a:solidFill>
              <a:latin typeface="Arial Rounded MT Bold" pitchFamily="34" charset="0"/>
              <a:cs typeface="Arial" pitchFamily="34" charset="0"/>
            </a:endParaRPr>
          </a:p>
          <a:p>
            <a:pPr>
              <a:buNone/>
            </a:pPr>
            <a:r>
              <a:rPr lang="en-US" dirty="0">
                <a:latin typeface="Arial Rounded MT Bold" pitchFamily="34" charset="0"/>
                <a:cs typeface="Arial" pitchFamily="34" charset="0"/>
              </a:rPr>
              <a:t>  A person who uses software for workplace ends.</a:t>
            </a:r>
          </a:p>
          <a:p>
            <a:pPr algn="r" rtl="1">
              <a:buNone/>
            </a:pPr>
            <a:r>
              <a:rPr lang="ar-JO" dirty="0">
                <a:latin typeface="Arial Rounded MT Bold" pitchFamily="34" charset="0"/>
                <a:cs typeface="Arial" pitchFamily="34" charset="0"/>
              </a:rPr>
              <a:t>الشخص الذي يستخدم البرمجيات ينتهي بمكان العمل.</a:t>
            </a:r>
            <a:endParaRPr lang="en-US" dirty="0">
              <a:latin typeface="Arial Rounded MT Bold" pitchFamily="34" charset="0"/>
              <a:cs typeface="Arial" pitchFamily="34" charset="0"/>
            </a:endParaRPr>
          </a:p>
        </p:txBody>
      </p:sp>
      <p:sp>
        <p:nvSpPr>
          <p:cNvPr id="4" name="Slide Number Placeholder 3"/>
          <p:cNvSpPr>
            <a:spLocks noGrp="1"/>
          </p:cNvSpPr>
          <p:nvPr>
            <p:ph type="sldNum" sz="quarter" idx="15"/>
          </p:nvPr>
        </p:nvSpPr>
        <p:spPr/>
        <p:txBody>
          <a:bodyPr/>
          <a:lstStyle/>
          <a:p>
            <a:pPr rtl="0"/>
            <a:fld id="{B6F15528-21DE-4FAA-801E-634DDDAF4B2B}" type="slidenum">
              <a:rPr lang="en-US">
                <a:latin typeface="Century Schoolbook"/>
              </a:rPr>
              <a:pPr rtl="0"/>
              <a:t>23</a:t>
            </a:fld>
            <a:endParaRPr lang="en-US">
              <a:latin typeface="Century Schoolbook"/>
            </a:endParaRPr>
          </a:p>
        </p:txBody>
      </p:sp>
      <p:sp>
        <p:nvSpPr>
          <p:cNvPr id="6" name="Title 1"/>
          <p:cNvSpPr>
            <a:spLocks noGrp="1"/>
          </p:cNvSpPr>
          <p:nvPr>
            <p:ph type="title"/>
          </p:nvPr>
        </p:nvSpPr>
        <p:spPr>
          <a:xfrm>
            <a:off x="2209800" y="198120"/>
            <a:ext cx="7467600" cy="944880"/>
          </a:xfrm>
        </p:spPr>
        <p:txBody>
          <a:bodyPr>
            <a:normAutofit/>
          </a:bodyPr>
          <a:lstStyle/>
          <a:p>
            <a:pPr lvl="1" algn="ctr" rtl="0">
              <a:spcBef>
                <a:spcPct val="0"/>
              </a:spcBef>
            </a:pPr>
            <a:r>
              <a:rPr lang="en-US" sz="2800" dirty="0">
                <a:solidFill>
                  <a:schemeClr val="accent1"/>
                </a:solidFill>
                <a:latin typeface="Arial Rounded MT Bold" pitchFamily="34" charset="0"/>
              </a:rPr>
              <a:t>Software User Types</a:t>
            </a:r>
            <a:br>
              <a:rPr lang="en-US" sz="2800" dirty="0">
                <a:solidFill>
                  <a:schemeClr val="accent1"/>
                </a:solidFill>
                <a:latin typeface="Arial Rounded MT Bold" pitchFamily="34" charset="0"/>
              </a:rPr>
            </a:br>
            <a:r>
              <a:rPr lang="ar-JO" sz="2800" dirty="0">
                <a:solidFill>
                  <a:schemeClr val="accent1"/>
                </a:solidFill>
                <a:latin typeface="Arial Rounded MT Bold" pitchFamily="34" charset="0"/>
              </a:rPr>
              <a:t>أنواع مستخدمي البرمجيات</a:t>
            </a:r>
            <a:endParaRPr lang="en-US" sz="2800" dirty="0">
              <a:solidFill>
                <a:schemeClr val="accent1"/>
              </a:solidFill>
              <a:latin typeface="Arial Rounded MT Bold" pitchFamily="34" charset="0"/>
            </a:endParaRPr>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12">
            <a:extLst>
              <a:ext uri="{FF2B5EF4-FFF2-40B4-BE49-F238E27FC236}">
                <a16:creationId xmlns:a16="http://schemas.microsoft.com/office/drawing/2014/main" id="{0EED2535-29A8-44FC-7ADD-16DE714B0321}"/>
              </a:ext>
            </a:extLst>
          </p:cNvPr>
          <p:cNvSpPr>
            <a:spLocks noGrp="1" noChangeArrowheads="1"/>
          </p:cNvSpPr>
          <p:nvPr>
            <p:ph type="title"/>
          </p:nvPr>
        </p:nvSpPr>
        <p:spPr>
          <a:xfrm>
            <a:off x="1524000" y="0"/>
            <a:ext cx="9144000" cy="6858000"/>
          </a:xfrm>
        </p:spPr>
        <p:txBody>
          <a:bodyPr/>
          <a:lstStyle/>
          <a:p>
            <a:r>
              <a:rPr lang="en-US" altLang="en-US" sz="3600" dirty="0">
                <a:solidFill>
                  <a:schemeClr val="accent2"/>
                </a:solidFill>
                <a:latin typeface="Times New Roman" panose="02020603050405020304" pitchFamily="18" charset="0"/>
              </a:rPr>
              <a:t>   </a:t>
            </a:r>
            <a:r>
              <a:rPr lang="en-US" altLang="en-US" sz="3200" dirty="0">
                <a:solidFill>
                  <a:schemeClr val="accent2"/>
                </a:solidFill>
                <a:latin typeface="Times New Roman" panose="02020603050405020304" pitchFamily="18" charset="0"/>
              </a:rPr>
              <a:t>6</a:t>
            </a:r>
            <a:r>
              <a:rPr lang="en-US" altLang="en-US" sz="3200" u="sng" dirty="0">
                <a:solidFill>
                  <a:schemeClr val="accent2"/>
                </a:solidFill>
                <a:latin typeface="Times New Roman" panose="02020603050405020304" pitchFamily="18" charset="0"/>
              </a:rPr>
              <a:t>- Indexes and TOC</a:t>
            </a:r>
            <a:r>
              <a:rPr lang="en-US" altLang="en-US" sz="2000" b="1" dirty="0">
                <a:latin typeface="Times New Roman" panose="02020603050405020304" pitchFamily="18" charset="0"/>
              </a:rPr>
              <a:t>: </a:t>
            </a:r>
            <a:r>
              <a:rPr lang="en-US" altLang="en-US" sz="2000" dirty="0">
                <a:latin typeface="Times New Roman" panose="02020603050405020304" pitchFamily="18" charset="0"/>
              </a:rPr>
              <a:t>They are </a:t>
            </a:r>
            <a:r>
              <a:rPr lang="en-US" altLang="en-US" sz="2000" dirty="0">
                <a:solidFill>
                  <a:srgbClr val="9900CC"/>
                </a:solidFill>
                <a:latin typeface="Times New Roman" panose="02020603050405020304" pitchFamily="18" charset="0"/>
              </a:rPr>
              <a:t>the</a:t>
            </a:r>
            <a:r>
              <a:rPr lang="en-US" altLang="en-US" sz="2000" dirty="0">
                <a:latin typeface="Times New Roman" panose="02020603050405020304" pitchFamily="18" charset="0"/>
              </a:rPr>
              <a:t> two most important </a:t>
            </a:r>
            <a:br>
              <a:rPr lang="en-US" altLang="en-US" sz="2000" dirty="0">
                <a:latin typeface="Times New Roman" panose="02020603050405020304" pitchFamily="18" charset="0"/>
              </a:rPr>
            </a:br>
            <a:r>
              <a:rPr lang="en-US" altLang="en-US" sz="2000" dirty="0">
                <a:latin typeface="Times New Roman" panose="02020603050405020304" pitchFamily="18" charset="0"/>
              </a:rPr>
              <a:t>    user tracking and navigation devices. </a:t>
            </a:r>
            <a:r>
              <a:rPr lang="en-US" altLang="en-US" sz="2000" dirty="0">
                <a:solidFill>
                  <a:schemeClr val="accent2"/>
                </a:solidFill>
                <a:latin typeface="Times New Roman" panose="02020603050405020304" pitchFamily="18" charset="0"/>
              </a:rPr>
              <a:t>TOC</a:t>
            </a:r>
            <a:r>
              <a:rPr lang="en-US" altLang="en-US" sz="2000" dirty="0">
                <a:latin typeface="Times New Roman" panose="02020603050405020304" pitchFamily="18" charset="0"/>
              </a:rPr>
              <a:t> describe the </a:t>
            </a:r>
            <a:r>
              <a:rPr lang="en-US" altLang="en-US" sz="2000" dirty="0">
                <a:solidFill>
                  <a:schemeClr val="accent1"/>
                </a:solidFill>
                <a:latin typeface="Times New Roman" panose="02020603050405020304" pitchFamily="18" charset="0"/>
              </a:rPr>
              <a:t>contents</a:t>
            </a:r>
            <a:r>
              <a:rPr lang="en-US" altLang="en-US" sz="2000" dirty="0">
                <a:latin typeface="Times New Roman" panose="02020603050405020304" pitchFamily="18" charset="0"/>
              </a:rPr>
              <a:t> of the </a:t>
            </a:r>
            <a:br>
              <a:rPr lang="en-US" altLang="en-US" sz="2000" dirty="0">
                <a:latin typeface="Times New Roman" panose="02020603050405020304" pitchFamily="18" charset="0"/>
              </a:rPr>
            </a:br>
            <a:r>
              <a:rPr lang="en-US" altLang="en-US" sz="2000" dirty="0">
                <a:latin typeface="Times New Roman" panose="02020603050405020304" pitchFamily="18" charset="0"/>
              </a:rPr>
              <a:t>    document from a task perspective. The index usually contains </a:t>
            </a:r>
            <a:br>
              <a:rPr lang="en-US" altLang="en-US" sz="2000" dirty="0">
                <a:latin typeface="Times New Roman" panose="02020603050405020304" pitchFamily="18" charset="0"/>
              </a:rPr>
            </a:br>
            <a:r>
              <a:rPr lang="en-US" altLang="en-US" sz="2000" dirty="0">
                <a:latin typeface="Times New Roman" panose="02020603050405020304" pitchFamily="18" charset="0"/>
              </a:rPr>
              <a:t>    abbreviations, synonyms, slang term, substitute words, and user </a:t>
            </a:r>
            <a:br>
              <a:rPr lang="en-US" altLang="en-US" sz="2000" dirty="0">
                <a:latin typeface="Times New Roman" panose="02020603050405020304" pitchFamily="18" charset="0"/>
              </a:rPr>
            </a:br>
            <a:r>
              <a:rPr lang="en-US" altLang="en-US" sz="2000" dirty="0">
                <a:latin typeface="Times New Roman" panose="02020603050405020304" pitchFamily="18" charset="0"/>
              </a:rPr>
              <a:t>    questions.</a:t>
            </a:r>
            <a:br>
              <a:rPr lang="en-US" altLang="en-US" sz="2000" dirty="0">
                <a:latin typeface="Times New Roman" panose="02020603050405020304" pitchFamily="18" charset="0"/>
              </a:rPr>
            </a:br>
            <a:r>
              <a:rPr lang="ar-JO" altLang="en-US" sz="2000" dirty="0">
                <a:latin typeface="Times New Roman" panose="02020603050405020304" pitchFamily="18" charset="0"/>
              </a:rPr>
              <a:t>6- الفهارس وجداول المحتويات: وهما أهم أداتين لتتبع المستخدم والتنقل. تصف جداول المحتويات محتويات المستند من منظور المهمة. وعادة ما يحتوي الفهرس على اختصارات ومرادفات ومصطلحات عامية وكلمات بديلة وأسئلة المستخدم.</a:t>
            </a:r>
            <a:br>
              <a:rPr lang="en-US" altLang="en-US" sz="2000" dirty="0">
                <a:latin typeface="Times New Roman" panose="02020603050405020304" pitchFamily="18" charset="0"/>
              </a:rPr>
            </a:br>
            <a:br>
              <a:rPr lang="en-US" altLang="en-US" sz="2000" dirty="0">
                <a:latin typeface="Times New Roman" panose="02020603050405020304" pitchFamily="18" charset="0"/>
              </a:rPr>
            </a:br>
            <a:br>
              <a:rPr lang="en-US" altLang="en-US" sz="3600" dirty="0">
                <a:latin typeface="Times New Roman" panose="02020603050405020304" pitchFamily="18" charset="0"/>
              </a:rPr>
            </a:br>
            <a:r>
              <a:rPr lang="en-US" altLang="en-US" sz="3600" dirty="0">
                <a:latin typeface="Times New Roman" panose="02020603050405020304" pitchFamily="18" charset="0"/>
              </a:rPr>
              <a:t>  </a:t>
            </a:r>
            <a:r>
              <a:rPr lang="en-US" altLang="en-US" sz="2800" u="sng" dirty="0">
                <a:solidFill>
                  <a:schemeClr val="accent2"/>
                </a:solidFill>
                <a:latin typeface="Times New Roman" panose="02020603050405020304" pitchFamily="18" charset="0"/>
              </a:rPr>
              <a:t>7-</a:t>
            </a:r>
            <a:r>
              <a:rPr lang="en-US" altLang="en-US" sz="2800" u="sng" dirty="0">
                <a:solidFill>
                  <a:schemeClr val="accent2"/>
                </a:solidFill>
                <a:latin typeface="Times New Roman" panose="02020603050405020304" pitchFamily="18" charset="0"/>
                <a:cs typeface="Times New Roman" panose="02020603050405020304" pitchFamily="18" charset="0"/>
              </a:rPr>
              <a:t> Headings</a:t>
            </a:r>
            <a:r>
              <a:rPr lang="en-US" altLang="en-US" sz="3600" u="sng" dirty="0">
                <a:solidFill>
                  <a:schemeClr val="accent2"/>
                </a:solidFill>
                <a:latin typeface="Times New Roman" panose="02020603050405020304" pitchFamily="18" charset="0"/>
                <a:cs typeface="Times New Roman" panose="02020603050405020304" pitchFamily="18" charset="0"/>
              </a:rPr>
              <a:t>,</a:t>
            </a:r>
            <a:r>
              <a:rPr lang="en-US" altLang="en-US" b="1"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icons make good heading elements, because of </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their </a:t>
            </a:r>
            <a:r>
              <a:rPr lang="en-US" altLang="en-US" sz="2000" dirty="0">
                <a:solidFill>
                  <a:srgbClr val="CC00FF"/>
                </a:solidFill>
                <a:latin typeface="Times New Roman" panose="02020603050405020304" pitchFamily="18" charset="0"/>
                <a:cs typeface="Times New Roman" panose="02020603050405020304" pitchFamily="18" charset="0"/>
              </a:rPr>
              <a:t>visual nature</a:t>
            </a:r>
            <a:r>
              <a:rPr lang="en-US" altLang="en-US" sz="2000" dirty="0">
                <a:latin typeface="Times New Roman" panose="02020603050405020304" pitchFamily="18" charset="0"/>
                <a:cs typeface="Times New Roman" panose="02020603050405020304" pitchFamily="18" charset="0"/>
              </a:rPr>
              <a:t>.</a:t>
            </a:r>
            <a:br>
              <a:rPr lang="en-US" altLang="en-US" sz="2000" dirty="0">
                <a:latin typeface="Times New Roman" panose="02020603050405020304" pitchFamily="18" charset="0"/>
                <a:cs typeface="Times New Roman" panose="02020603050405020304" pitchFamily="18" charset="0"/>
              </a:rPr>
            </a:br>
            <a:r>
              <a:rPr lang="ar-JO" altLang="en-US" sz="2000" dirty="0">
                <a:latin typeface="Times New Roman" panose="02020603050405020304" pitchFamily="18" charset="0"/>
                <a:cs typeface="Times New Roman" panose="02020603050405020304" pitchFamily="18" charset="0"/>
              </a:rPr>
              <a:t>7- العناوين والأيقونات تشكل عناصر عناوين جيدة، بسبب طبيعتها المرئية.</a:t>
            </a:r>
            <a:endParaRPr lang="en-US"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28FA7A77-8061-9A32-B5AF-629B1AC74366}"/>
              </a:ext>
            </a:extLst>
          </p:cNvPr>
          <p:cNvSpPr>
            <a:spLocks noGrp="1" noChangeArrowheads="1"/>
          </p:cNvSpPr>
          <p:nvPr>
            <p:ph type="title"/>
          </p:nvPr>
        </p:nvSpPr>
        <p:spPr>
          <a:xfrm>
            <a:off x="1524000" y="152400"/>
            <a:ext cx="9144000" cy="6705600"/>
          </a:xfrm>
        </p:spPr>
        <p:txBody>
          <a:bodyPr/>
          <a:lstStyle/>
          <a:p>
            <a:r>
              <a:rPr lang="en-US" altLang="en-US" sz="3600" b="1" dirty="0">
                <a:solidFill>
                  <a:schemeClr val="accent2"/>
                </a:solidFill>
                <a:latin typeface="Times New Roman" panose="02020603050405020304" pitchFamily="18" charset="0"/>
                <a:cs typeface="Times New Roman" panose="02020603050405020304" pitchFamily="18" charset="0"/>
              </a:rPr>
              <a:t>   </a:t>
            </a:r>
            <a:r>
              <a:rPr lang="en-US" altLang="en-US" sz="3200" u="sng" dirty="0">
                <a:solidFill>
                  <a:schemeClr val="accent2"/>
                </a:solidFill>
                <a:latin typeface="Times New Roman" panose="02020603050405020304" pitchFamily="18" charset="0"/>
                <a:cs typeface="Times New Roman" panose="02020603050405020304" pitchFamily="18" charset="0"/>
              </a:rPr>
              <a:t>8- Document overview</a:t>
            </a:r>
            <a:r>
              <a:rPr lang="en-US" altLang="en-US" sz="3200" dirty="0">
                <a:solidFill>
                  <a:schemeClr val="accent2"/>
                </a:solidFill>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introduce the first time user to </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the manual, how to use it and how it works. Include a section “How to </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Use This Manual”</a:t>
            </a:r>
            <a:br>
              <a:rPr lang="en-US" altLang="en-US" sz="2000" dirty="0">
                <a:latin typeface="Times New Roman" panose="02020603050405020304" pitchFamily="18" charset="0"/>
                <a:cs typeface="Times New Roman" panose="02020603050405020304" pitchFamily="18" charset="0"/>
              </a:rPr>
            </a:br>
            <a:r>
              <a:rPr lang="ar-JO" altLang="en-US" sz="2000" dirty="0">
                <a:latin typeface="Times New Roman" panose="02020603050405020304" pitchFamily="18" charset="0"/>
                <a:cs typeface="Times New Roman" panose="02020603050405020304" pitchFamily="18" charset="0"/>
              </a:rPr>
              <a:t>8- نظرة عامة على الوثيقة، قم بتعريف المستخدم لأول مرة بالدليل، وكيفية استخدامه وكيفية عمله. قم بتضمين قسم "كيفية استخدام هذا الدليل"</a:t>
            </a:r>
            <a:br>
              <a:rPr lang="en-US" altLang="en-US" sz="2000" dirty="0">
                <a:latin typeface="Times New Roman" panose="02020603050405020304" pitchFamily="18" charset="0"/>
                <a:cs typeface="Times New Roman" panose="02020603050405020304" pitchFamily="18" charset="0"/>
              </a:rPr>
            </a:br>
            <a:r>
              <a:rPr lang="en-US" altLang="en-US" sz="3200" dirty="0">
                <a:latin typeface="Times New Roman" panose="02020603050405020304" pitchFamily="18" charset="0"/>
                <a:cs typeface="Times New Roman" panose="02020603050405020304" pitchFamily="18" charset="0"/>
              </a:rPr>
              <a:t>   </a:t>
            </a:r>
            <a:r>
              <a:rPr lang="en-US" altLang="en-US" sz="3200" u="sng" dirty="0">
                <a:solidFill>
                  <a:schemeClr val="accent2"/>
                </a:solidFill>
                <a:latin typeface="Times New Roman" panose="02020603050405020304" pitchFamily="18" charset="0"/>
                <a:cs typeface="Times New Roman" panose="02020603050405020304" pitchFamily="18" charset="0"/>
              </a:rPr>
              <a:t>9- Parallel Structure</a:t>
            </a:r>
            <a:r>
              <a:rPr lang="en-US" altLang="en-US" sz="32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useful pattern to help the user identify </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information easily, ending with “</a:t>
            </a:r>
            <a:r>
              <a:rPr lang="en-US" altLang="en-US" sz="2000" dirty="0" err="1">
                <a:latin typeface="Times New Roman" panose="02020603050405020304" pitchFamily="18" charset="0"/>
                <a:cs typeface="Times New Roman" panose="02020603050405020304" pitchFamily="18" charset="0"/>
              </a:rPr>
              <a:t>ing</a:t>
            </a:r>
            <a:r>
              <a:rPr lang="en-US" altLang="en-US" sz="2000" dirty="0">
                <a:latin typeface="Times New Roman" panose="02020603050405020304" pitchFamily="18" charset="0"/>
                <a:cs typeface="Times New Roman" panose="02020603050405020304" pitchFamily="18" charset="0"/>
              </a:rPr>
              <a:t>” like install</a:t>
            </a:r>
            <a:r>
              <a:rPr lang="en-US" altLang="en-US" sz="2000" dirty="0">
                <a:solidFill>
                  <a:schemeClr val="accent1"/>
                </a:solidFill>
                <a:latin typeface="Times New Roman" panose="02020603050405020304" pitchFamily="18" charset="0"/>
                <a:cs typeface="Times New Roman" panose="02020603050405020304" pitchFamily="18" charset="0"/>
              </a:rPr>
              <a:t>ing</a:t>
            </a:r>
            <a:r>
              <a:rPr lang="en-US" altLang="en-US" sz="2000" dirty="0">
                <a:latin typeface="Times New Roman" panose="02020603050405020304" pitchFamily="18" charset="0"/>
                <a:cs typeface="Times New Roman" panose="02020603050405020304" pitchFamily="18" charset="0"/>
              </a:rPr>
              <a:t>, configur</a:t>
            </a:r>
            <a:r>
              <a:rPr lang="en-US" altLang="en-US" sz="2000" dirty="0">
                <a:solidFill>
                  <a:schemeClr val="accent1"/>
                </a:solidFill>
                <a:latin typeface="Times New Roman" panose="02020603050405020304" pitchFamily="18" charset="0"/>
                <a:cs typeface="Times New Roman" panose="02020603050405020304" pitchFamily="18" charset="0"/>
              </a:rPr>
              <a:t>ing</a:t>
            </a:r>
            <a:r>
              <a:rPr lang="en-US" altLang="en-US" sz="2000" dirty="0">
                <a:latin typeface="Times New Roman" panose="02020603050405020304" pitchFamily="18" charset="0"/>
                <a:cs typeface="Times New Roman" panose="02020603050405020304" pitchFamily="18" charset="0"/>
              </a:rPr>
              <a:t>.</a:t>
            </a:r>
            <a:br>
              <a:rPr lang="en-US" altLang="en-US" sz="2000" dirty="0">
                <a:latin typeface="Times New Roman" panose="02020603050405020304" pitchFamily="18" charset="0"/>
                <a:cs typeface="Times New Roman" panose="02020603050405020304" pitchFamily="18" charset="0"/>
              </a:rPr>
            </a:br>
            <a:r>
              <a:rPr lang="ar-JO" altLang="en-US" sz="2000" dirty="0">
                <a:latin typeface="Times New Roman" panose="02020603050405020304" pitchFamily="18" charset="0"/>
                <a:cs typeface="Times New Roman" panose="02020603050405020304" pitchFamily="18" charset="0"/>
              </a:rPr>
              <a:t>9- البنية المتوازية: نمط مفيد لمساعدة المستخدم على تحديد المعلومات بسهولة، وينتهي بـ "</a:t>
            </a:r>
            <a:r>
              <a:rPr lang="en-US" altLang="en-US" sz="2000" dirty="0" err="1">
                <a:latin typeface="Times New Roman" panose="02020603050405020304" pitchFamily="18" charset="0"/>
                <a:cs typeface="Times New Roman" panose="02020603050405020304" pitchFamily="18" charset="0"/>
              </a:rPr>
              <a:t>ing</a:t>
            </a:r>
            <a:r>
              <a:rPr lang="en-US" altLang="en-US" sz="2000" dirty="0">
                <a:latin typeface="Times New Roman" panose="02020603050405020304" pitchFamily="18" charset="0"/>
                <a:cs typeface="Times New Roman" panose="02020603050405020304" pitchFamily="18" charset="0"/>
              </a:rPr>
              <a:t>" </a:t>
            </a:r>
            <a:r>
              <a:rPr lang="ar-JO" altLang="en-US" sz="2000" dirty="0">
                <a:latin typeface="Times New Roman" panose="02020603050405020304" pitchFamily="18" charset="0"/>
                <a:cs typeface="Times New Roman" panose="02020603050405020304" pitchFamily="18" charset="0"/>
              </a:rPr>
              <a:t>مثل التثبيت والتكوين.</a:t>
            </a:r>
            <a:br>
              <a:rPr lang="en-US" altLang="en-US" sz="2000" dirty="0">
                <a:latin typeface="Times New Roman" panose="02020603050405020304" pitchFamily="18" charset="0"/>
                <a:cs typeface="Times New Roman" panose="02020603050405020304" pitchFamily="18" charset="0"/>
              </a:rPr>
            </a:b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a:t>
            </a:r>
            <a:r>
              <a:rPr lang="en-US" altLang="en-US" sz="2800" u="sng" dirty="0">
                <a:solidFill>
                  <a:schemeClr val="accent2"/>
                </a:solidFill>
                <a:latin typeface="Times New Roman" panose="02020603050405020304" pitchFamily="18" charset="0"/>
                <a:cs typeface="Times New Roman" panose="02020603050405020304" pitchFamily="18" charset="0"/>
              </a:rPr>
              <a:t>10- Cuing</a:t>
            </a:r>
            <a:r>
              <a:rPr lang="en-US" altLang="en-US" sz="2800" dirty="0">
                <a:solidFill>
                  <a:schemeClr val="accent2"/>
                </a:solidFill>
                <a:latin typeface="Times New Roman" panose="02020603050405020304" pitchFamily="18" charset="0"/>
                <a:cs typeface="Times New Roman" panose="02020603050405020304" pitchFamily="18" charset="0"/>
              </a:rPr>
              <a:t>:</a:t>
            </a:r>
            <a:r>
              <a:rPr lang="en-US" altLang="en-US" sz="2000" dirty="0">
                <a:latin typeface="Times New Roman" panose="02020603050405020304" pitchFamily="18" charset="0"/>
                <a:cs typeface="Times New Roman" panose="02020603050405020304" pitchFamily="18" charset="0"/>
              </a:rPr>
              <a:t> it refers to the technique of including </a:t>
            </a:r>
            <a:r>
              <a:rPr lang="en-US" altLang="en-US" sz="2000" dirty="0">
                <a:solidFill>
                  <a:schemeClr val="accent1"/>
                </a:solidFill>
                <a:latin typeface="Times New Roman" panose="02020603050405020304" pitchFamily="18" charset="0"/>
                <a:cs typeface="Times New Roman" panose="02020603050405020304" pitchFamily="18" charset="0"/>
              </a:rPr>
              <a:t>visual patterns</a:t>
            </a:r>
            <a:r>
              <a:rPr lang="en-US" altLang="en-US" sz="2000" dirty="0">
                <a:latin typeface="Times New Roman" panose="02020603050405020304" pitchFamily="18" charset="0"/>
                <a:cs typeface="Times New Roman" panose="02020603050405020304" pitchFamily="18" charset="0"/>
              </a:rPr>
              <a:t> to </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make a certain kind of information </a:t>
            </a:r>
            <a:r>
              <a:rPr lang="en-US" altLang="en-US" sz="2000" dirty="0">
                <a:solidFill>
                  <a:schemeClr val="accent2"/>
                </a:solidFill>
                <a:latin typeface="Times New Roman" panose="02020603050405020304" pitchFamily="18" charset="0"/>
                <a:cs typeface="Times New Roman" panose="02020603050405020304" pitchFamily="18" charset="0"/>
              </a:rPr>
              <a:t>memorable</a:t>
            </a:r>
            <a:r>
              <a:rPr lang="en-US" altLang="en-US" sz="2000" dirty="0">
                <a:latin typeface="Times New Roman" panose="02020603050405020304" pitchFamily="18" charset="0"/>
                <a:cs typeface="Times New Roman" panose="02020603050405020304" pitchFamily="18" charset="0"/>
              </a:rPr>
              <a:t>.</a:t>
            </a:r>
            <a:br>
              <a:rPr lang="en-US" altLang="en-US" sz="2000" dirty="0">
                <a:latin typeface="Times New Roman" panose="02020603050405020304" pitchFamily="18" charset="0"/>
                <a:cs typeface="Times New Roman" panose="02020603050405020304" pitchFamily="18" charset="0"/>
              </a:rPr>
            </a:br>
            <a:r>
              <a:rPr lang="ar-JO" altLang="en-US" sz="2000" dirty="0">
                <a:latin typeface="Times New Roman" panose="02020603050405020304" pitchFamily="18" charset="0"/>
                <a:cs typeface="Times New Roman" panose="02020603050405020304" pitchFamily="18" charset="0"/>
              </a:rPr>
              <a:t>10- التلميح: يشير إلى تقنية تضمين الأنماط المرئية لجعل نوع معين من المعلومات لا يُنسى.</a:t>
            </a:r>
            <a:br>
              <a:rPr lang="en-US" altLang="en-US" sz="2000" dirty="0">
                <a:latin typeface="Times New Roman" panose="02020603050405020304" pitchFamily="18" charset="0"/>
                <a:cs typeface="Times New Roman" panose="02020603050405020304" pitchFamily="18" charset="0"/>
              </a:rPr>
            </a:b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a:t>
            </a:r>
            <a:r>
              <a:rPr lang="en-US" altLang="en-US" sz="2800" u="sng" dirty="0">
                <a:solidFill>
                  <a:schemeClr val="accent2"/>
                </a:solidFill>
                <a:latin typeface="Times New Roman" panose="02020603050405020304" pitchFamily="18" charset="0"/>
                <a:cs typeface="Times New Roman" panose="02020603050405020304" pitchFamily="18" charset="0"/>
              </a:rPr>
              <a:t>11- Interrelated Examples</a:t>
            </a:r>
            <a:r>
              <a:rPr lang="en-US" altLang="en-US" sz="2800" u="sng" dirty="0">
                <a:solidFill>
                  <a:srgbClr val="CC00FF"/>
                </a:solidFill>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Interrelated example means </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when you follow</a:t>
            </a:r>
            <a:r>
              <a:rPr lang="en-US" altLang="en-US" sz="2000" dirty="0">
                <a:solidFill>
                  <a:schemeClr val="accent2"/>
                </a:solidFill>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the same</a:t>
            </a:r>
            <a:r>
              <a:rPr lang="en-US" altLang="en-US" sz="2000" dirty="0">
                <a:solidFill>
                  <a:schemeClr val="accent2"/>
                </a:solidFill>
                <a:latin typeface="Times New Roman" panose="02020603050405020304" pitchFamily="18" charset="0"/>
                <a:cs typeface="Times New Roman" panose="02020603050405020304" pitchFamily="18" charset="0"/>
              </a:rPr>
              <a:t> </a:t>
            </a:r>
            <a:r>
              <a:rPr lang="en-US" altLang="en-US" sz="2000" dirty="0">
                <a:solidFill>
                  <a:schemeClr val="accent1"/>
                </a:solidFill>
                <a:latin typeface="Times New Roman" panose="02020603050405020304" pitchFamily="18" charset="0"/>
                <a:cs typeface="Times New Roman" panose="02020603050405020304" pitchFamily="18" charset="0"/>
              </a:rPr>
              <a:t>example</a:t>
            </a:r>
            <a:r>
              <a:rPr lang="en-US" altLang="en-US" sz="2000" dirty="0">
                <a:latin typeface="Times New Roman" panose="02020603050405020304" pitchFamily="18" charset="0"/>
                <a:cs typeface="Times New Roman" panose="02020603050405020304" pitchFamily="18" charset="0"/>
              </a:rPr>
              <a:t> from one</a:t>
            </a:r>
            <a:r>
              <a:rPr lang="en-US" altLang="en-US" sz="2000" dirty="0">
                <a:solidFill>
                  <a:srgbClr val="9900CC"/>
                </a:solidFill>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procedure to another</a:t>
            </a:r>
            <a:r>
              <a:rPr lang="en-US" altLang="en-US" sz="2000" dirty="0">
                <a:solidFill>
                  <a:srgbClr val="9900CC"/>
                </a:solidFill>
                <a:latin typeface="Times New Roman" panose="02020603050405020304" pitchFamily="18" charset="0"/>
                <a:cs typeface="Times New Roman" panose="02020603050405020304" pitchFamily="18" charset="0"/>
              </a:rPr>
              <a:t>. </a:t>
            </a:r>
            <a:br>
              <a:rPr lang="en-US" altLang="en-US" sz="2000" dirty="0">
                <a:solidFill>
                  <a:srgbClr val="9900CC"/>
                </a:solidFill>
                <a:latin typeface="Times New Roman" panose="02020603050405020304" pitchFamily="18" charset="0"/>
                <a:cs typeface="Times New Roman" panose="02020603050405020304" pitchFamily="18" charset="0"/>
              </a:rPr>
            </a:br>
            <a:r>
              <a:rPr lang="ar-JO" altLang="en-US" sz="2000" dirty="0">
                <a:solidFill>
                  <a:srgbClr val="9900CC"/>
                </a:solidFill>
                <a:latin typeface="Times New Roman" panose="02020603050405020304" pitchFamily="18" charset="0"/>
                <a:cs typeface="Times New Roman" panose="02020603050405020304" pitchFamily="18" charset="0"/>
              </a:rPr>
              <a:t>11- الأمثلة المترابطة: تعني الأمثلة المترابطة عندما تتبع نفس المثال من إجراء إلى آخر.</a:t>
            </a:r>
            <a:endParaRPr lang="en-US"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4E0B9614-C8B5-13C5-11AD-F17A37803FBD}"/>
              </a:ext>
            </a:extLst>
          </p:cNvPr>
          <p:cNvSpPr>
            <a:spLocks noGrp="1" noChangeArrowheads="1"/>
          </p:cNvSpPr>
          <p:nvPr>
            <p:ph type="title"/>
          </p:nvPr>
        </p:nvSpPr>
        <p:spPr>
          <a:xfrm>
            <a:off x="1524000" y="152400"/>
            <a:ext cx="9144000" cy="6705600"/>
          </a:xfrm>
        </p:spPr>
        <p:txBody>
          <a:bodyPr/>
          <a:lstStyle/>
          <a:p>
            <a:r>
              <a:rPr lang="en-US" altLang="en-US" sz="2800" b="1" dirty="0">
                <a:solidFill>
                  <a:srgbClr val="9900CC"/>
                </a:solidFill>
                <a:latin typeface="Times New Roman" panose="02020603050405020304" pitchFamily="18" charset="0"/>
              </a:rPr>
              <a:t>      Solution to the design problem for online </a:t>
            </a:r>
            <a:br>
              <a:rPr lang="en-US" altLang="en-US" sz="2800" b="1" dirty="0">
                <a:solidFill>
                  <a:srgbClr val="9900CC"/>
                </a:solidFill>
                <a:latin typeface="Times New Roman" panose="02020603050405020304" pitchFamily="18" charset="0"/>
              </a:rPr>
            </a:br>
            <a:r>
              <a:rPr lang="en-US" altLang="en-US" sz="2800" b="1" dirty="0">
                <a:solidFill>
                  <a:srgbClr val="9900CC"/>
                </a:solidFill>
                <a:latin typeface="Times New Roman" panose="02020603050405020304" pitchFamily="18" charset="0"/>
              </a:rPr>
              <a:t>      documentation:</a:t>
            </a:r>
            <a:br>
              <a:rPr lang="en-US" altLang="en-US" sz="2800" b="1" dirty="0">
                <a:solidFill>
                  <a:srgbClr val="9900CC"/>
                </a:solidFill>
                <a:latin typeface="Times New Roman" panose="02020603050405020304" pitchFamily="18" charset="0"/>
              </a:rPr>
            </a:br>
            <a:r>
              <a:rPr lang="ar-JO" altLang="en-US" sz="2800" b="1" dirty="0">
                <a:solidFill>
                  <a:srgbClr val="9900CC"/>
                </a:solidFill>
                <a:latin typeface="Times New Roman" panose="02020603050405020304" pitchFamily="18" charset="0"/>
              </a:rPr>
              <a:t>الحل لمشكلة التصميم للوثائق عبر الإنترنت:</a:t>
            </a:r>
            <a:br>
              <a:rPr lang="en-US" altLang="en-US" sz="2800" b="1" dirty="0">
                <a:solidFill>
                  <a:schemeClr val="accent2"/>
                </a:solidFill>
                <a:latin typeface="Times New Roman" panose="02020603050405020304" pitchFamily="18" charset="0"/>
              </a:rPr>
            </a:br>
            <a:r>
              <a:rPr lang="en-US" altLang="en-US" sz="2800" b="1" dirty="0">
                <a:solidFill>
                  <a:schemeClr val="accent2"/>
                </a:solidFill>
                <a:latin typeface="Times New Roman" panose="02020603050405020304" pitchFamily="18" charset="0"/>
              </a:rPr>
              <a:t>   </a:t>
            </a:r>
            <a:r>
              <a:rPr lang="en-US" altLang="en-US" sz="2400" u="sng" dirty="0">
                <a:solidFill>
                  <a:schemeClr val="accent1"/>
                </a:solidFill>
                <a:latin typeface="Times New Roman" panose="02020603050405020304" pitchFamily="18" charset="0"/>
              </a:rPr>
              <a:t>1-non scrolling regions</a:t>
            </a:r>
            <a:r>
              <a:rPr lang="en-US" altLang="en-US" sz="2400" dirty="0">
                <a:latin typeface="Times New Roman" panose="02020603050405020304" pitchFamily="18" charset="0"/>
              </a:rPr>
              <a:t>, </a:t>
            </a:r>
            <a:r>
              <a:rPr lang="en-US" altLang="en-US" sz="1800" dirty="0">
                <a:latin typeface="Times New Roman" panose="02020603050405020304" pitchFamily="18" charset="0"/>
              </a:rPr>
              <a:t>appear on top of screen  and stay </a:t>
            </a:r>
            <a:br>
              <a:rPr lang="en-US" altLang="en-US" sz="1800" dirty="0">
                <a:latin typeface="Times New Roman" panose="02020603050405020304" pitchFamily="18" charset="0"/>
              </a:rPr>
            </a:br>
            <a:r>
              <a:rPr lang="en-US" altLang="en-US" sz="1800" dirty="0">
                <a:latin typeface="Times New Roman" panose="02020603050405020304" pitchFamily="18" charset="0"/>
              </a:rPr>
              <a:t>        there.</a:t>
            </a:r>
            <a:br>
              <a:rPr lang="en-US" altLang="en-US" sz="1800" dirty="0">
                <a:latin typeface="Times New Roman" panose="02020603050405020304" pitchFamily="18" charset="0"/>
              </a:rPr>
            </a:br>
            <a:r>
              <a:rPr lang="ar-JO" altLang="en-US" sz="1800" dirty="0">
                <a:latin typeface="Times New Roman" panose="02020603050405020304" pitchFamily="18" charset="0"/>
              </a:rPr>
              <a:t>1- مناطق غير قابلة للتمرير، تظهر أعلى الشاشة وتبقى هناك.</a:t>
            </a:r>
            <a:br>
              <a:rPr lang="en-US" altLang="en-US" sz="1800" dirty="0">
                <a:latin typeface="Times New Roman" panose="02020603050405020304" pitchFamily="18" charset="0"/>
              </a:rPr>
            </a:br>
            <a:r>
              <a:rPr lang="en-US" altLang="en-US" sz="2400" dirty="0">
                <a:latin typeface="Times New Roman" panose="02020603050405020304" pitchFamily="18" charset="0"/>
              </a:rPr>
              <a:t>    </a:t>
            </a:r>
            <a:r>
              <a:rPr lang="en-US" altLang="en-US" sz="2400" u="sng" dirty="0">
                <a:solidFill>
                  <a:schemeClr val="accent1"/>
                </a:solidFill>
                <a:latin typeface="Times New Roman" panose="02020603050405020304" pitchFamily="18" charset="0"/>
              </a:rPr>
              <a:t>2-keyword and whole text</a:t>
            </a:r>
            <a:r>
              <a:rPr lang="en-US" altLang="en-US" sz="2400" dirty="0">
                <a:solidFill>
                  <a:srgbClr val="00CC00"/>
                </a:solidFill>
                <a:latin typeface="Times New Roman" panose="02020603050405020304" pitchFamily="18" charset="0"/>
              </a:rPr>
              <a:t> </a:t>
            </a:r>
            <a:r>
              <a:rPr lang="en-US" altLang="en-US" sz="2400" dirty="0">
                <a:solidFill>
                  <a:schemeClr val="accent1"/>
                </a:solidFill>
                <a:latin typeface="Times New Roman" panose="02020603050405020304" pitchFamily="18" charset="0"/>
              </a:rPr>
              <a:t>searches, </a:t>
            </a:r>
            <a:r>
              <a:rPr lang="en-US" altLang="en-US" sz="1800" dirty="0">
                <a:latin typeface="Times New Roman" panose="02020603050405020304" pitchFamily="18" charset="0"/>
              </a:rPr>
              <a:t>search  box.</a:t>
            </a:r>
            <a:br>
              <a:rPr lang="en-US" altLang="en-US" sz="1800" dirty="0">
                <a:latin typeface="Times New Roman" panose="02020603050405020304" pitchFamily="18" charset="0"/>
              </a:rPr>
            </a:br>
            <a:r>
              <a:rPr lang="ar-JO" altLang="en-US" sz="1800" dirty="0">
                <a:latin typeface="Times New Roman" panose="02020603050405020304" pitchFamily="18" charset="0"/>
              </a:rPr>
              <a:t>2- عمليات البحث عن الكلمات الرئيسية والنص الكامل، مربع البحث.</a:t>
            </a:r>
            <a:br>
              <a:rPr lang="en-US" altLang="en-US" sz="1800" dirty="0">
                <a:latin typeface="Times New Roman" panose="02020603050405020304" pitchFamily="18" charset="0"/>
              </a:rPr>
            </a:br>
            <a:r>
              <a:rPr lang="en-US" altLang="en-US" sz="2400" dirty="0">
                <a:latin typeface="Times New Roman" panose="02020603050405020304" pitchFamily="18" charset="0"/>
              </a:rPr>
              <a:t>    </a:t>
            </a:r>
            <a:br>
              <a:rPr lang="en-US" altLang="en-US" sz="2400" dirty="0">
                <a:latin typeface="Times New Roman" panose="02020603050405020304" pitchFamily="18" charset="0"/>
              </a:rPr>
            </a:br>
            <a:r>
              <a:rPr lang="en-US" altLang="en-US" sz="2400" dirty="0">
                <a:latin typeface="Times New Roman" panose="02020603050405020304" pitchFamily="18" charset="0"/>
              </a:rPr>
              <a:t>    </a:t>
            </a:r>
            <a:r>
              <a:rPr lang="en-US" altLang="en-US" sz="2400" u="sng" dirty="0">
                <a:solidFill>
                  <a:schemeClr val="accent1"/>
                </a:solidFill>
                <a:latin typeface="Times New Roman" panose="02020603050405020304" pitchFamily="18" charset="0"/>
              </a:rPr>
              <a:t>3-links and jumps</a:t>
            </a:r>
            <a:r>
              <a:rPr lang="en-US" altLang="en-US" sz="2400" dirty="0">
                <a:latin typeface="Times New Roman" panose="02020603050405020304" pitchFamily="18" charset="0"/>
              </a:rPr>
              <a:t>, </a:t>
            </a:r>
            <a:r>
              <a:rPr lang="en-US" altLang="en-US" sz="1800" dirty="0">
                <a:latin typeface="Times New Roman" panose="02020603050405020304" pitchFamily="18" charset="0"/>
              </a:rPr>
              <a:t>allows user to go from one topic to a </a:t>
            </a:r>
            <a:br>
              <a:rPr lang="en-US" altLang="en-US" sz="1800" dirty="0">
                <a:latin typeface="Times New Roman" panose="02020603050405020304" pitchFamily="18" charset="0"/>
              </a:rPr>
            </a:br>
            <a:r>
              <a:rPr lang="en-US" altLang="en-US" sz="1800" dirty="0">
                <a:latin typeface="Times New Roman" panose="02020603050405020304" pitchFamily="18" charset="0"/>
              </a:rPr>
              <a:t>      related topic. Online</a:t>
            </a:r>
            <a:r>
              <a:rPr lang="en-US" altLang="en-US" sz="1800" dirty="0">
                <a:solidFill>
                  <a:srgbClr val="FF33CC"/>
                </a:solidFill>
                <a:latin typeface="Times New Roman" panose="02020603050405020304" pitchFamily="18" charset="0"/>
              </a:rPr>
              <a:t> </a:t>
            </a:r>
            <a:r>
              <a:rPr lang="en-US" altLang="en-US" sz="1800" dirty="0">
                <a:latin typeface="Times New Roman" panose="02020603050405020304" pitchFamily="18" charset="0"/>
              </a:rPr>
              <a:t>help system have a definite advantage not only </a:t>
            </a:r>
            <a:br>
              <a:rPr lang="en-US" altLang="en-US" sz="1800" dirty="0">
                <a:latin typeface="Times New Roman" panose="02020603050405020304" pitchFamily="18" charset="0"/>
              </a:rPr>
            </a:br>
            <a:r>
              <a:rPr lang="en-US" altLang="en-US" sz="1800" dirty="0">
                <a:latin typeface="Times New Roman" panose="02020603050405020304" pitchFamily="18" charset="0"/>
              </a:rPr>
              <a:t>      can </a:t>
            </a:r>
            <a:r>
              <a:rPr lang="en-US" altLang="en-US" sz="1800" dirty="0">
                <a:solidFill>
                  <a:schemeClr val="accent1"/>
                </a:solidFill>
                <a:latin typeface="Times New Roman" panose="02020603050405020304" pitchFamily="18" charset="0"/>
              </a:rPr>
              <a:t>link topics together</a:t>
            </a:r>
            <a:r>
              <a:rPr lang="en-US" altLang="en-US" sz="1800" dirty="0">
                <a:latin typeface="Times New Roman" panose="02020603050405020304" pitchFamily="18" charset="0"/>
              </a:rPr>
              <a:t>, but you can allow users to go back and forth </a:t>
            </a:r>
            <a:br>
              <a:rPr lang="en-US" altLang="en-US" sz="1800" dirty="0">
                <a:latin typeface="Times New Roman" panose="02020603050405020304" pitchFamily="18" charset="0"/>
              </a:rPr>
            </a:br>
            <a:r>
              <a:rPr lang="en-US" altLang="en-US" sz="1800" dirty="0">
                <a:latin typeface="Times New Roman" panose="02020603050405020304" pitchFamily="18" charset="0"/>
              </a:rPr>
              <a:t>      between topics.</a:t>
            </a:r>
            <a:br>
              <a:rPr lang="en-US" altLang="en-US" sz="1800" dirty="0">
                <a:latin typeface="Times New Roman" panose="02020603050405020304" pitchFamily="18" charset="0"/>
              </a:rPr>
            </a:br>
            <a:r>
              <a:rPr lang="ar-JO" altLang="en-US" sz="1800" dirty="0">
                <a:latin typeface="Times New Roman" panose="02020603050405020304" pitchFamily="18" charset="0"/>
              </a:rPr>
              <a:t>3- الروابط والانتقالات، تسمح للمستخدم بالانتقال من موضوع إلى موضوع ذي صلة. يتمتع نظام المساعدة عبر الإنترنت بميزة محددة لا تقتصر على ربط الموضوعات معًا، بل تتيح للمستخدمين أيضًا الانتقال ذهابًا وإيابًا بين الموضوعات.</a:t>
            </a:r>
            <a:br>
              <a:rPr lang="en-US" altLang="en-US" sz="1800" dirty="0">
                <a:latin typeface="Times New Roman" panose="02020603050405020304" pitchFamily="18" charset="0"/>
              </a:rPr>
            </a:br>
            <a:r>
              <a:rPr lang="en-US" altLang="en-US" sz="1800" dirty="0">
                <a:latin typeface="Times New Roman" panose="02020603050405020304" pitchFamily="18" charset="0"/>
              </a:rPr>
              <a:t>    </a:t>
            </a:r>
            <a:r>
              <a:rPr lang="en-US" altLang="en-US" sz="2000" u="sng" dirty="0">
                <a:solidFill>
                  <a:schemeClr val="accent1"/>
                </a:solidFill>
                <a:latin typeface="Times New Roman" panose="02020603050405020304" pitchFamily="18" charset="0"/>
              </a:rPr>
              <a:t>4-expanded text</a:t>
            </a:r>
            <a:r>
              <a:rPr lang="en-US" altLang="en-US" sz="2000" dirty="0">
                <a:solidFill>
                  <a:schemeClr val="accent1"/>
                </a:solidFill>
                <a:latin typeface="Times New Roman" panose="02020603050405020304" pitchFamily="18" charset="0"/>
              </a:rPr>
              <a:t>,</a:t>
            </a:r>
            <a:r>
              <a:rPr lang="en-US" altLang="en-US" sz="2400" dirty="0">
                <a:latin typeface="Times New Roman" panose="02020603050405020304" pitchFamily="18" charset="0"/>
              </a:rPr>
              <a:t> </a:t>
            </a:r>
            <a:r>
              <a:rPr lang="en-US" altLang="en-US" sz="1800" dirty="0">
                <a:latin typeface="Times New Roman" panose="02020603050405020304" pitchFamily="18" charset="0"/>
              </a:rPr>
              <a:t>also called “stretch text” allows you to embed </a:t>
            </a:r>
            <a:br>
              <a:rPr lang="en-US" altLang="en-US" sz="1800" dirty="0">
                <a:latin typeface="Times New Roman" panose="02020603050405020304" pitchFamily="18" charset="0"/>
              </a:rPr>
            </a:br>
            <a:r>
              <a:rPr lang="en-US" altLang="en-US" sz="1800" dirty="0">
                <a:latin typeface="Times New Roman" panose="02020603050405020304" pitchFamily="18" charset="0"/>
              </a:rPr>
              <a:t>     more detail into a topic so that the user can click on the expanded text </a:t>
            </a:r>
            <a:br>
              <a:rPr lang="en-US" altLang="en-US" sz="1800" dirty="0">
                <a:latin typeface="Times New Roman" panose="02020603050405020304" pitchFamily="18" charset="0"/>
              </a:rPr>
            </a:br>
            <a:r>
              <a:rPr lang="en-US" altLang="en-US" sz="1800" dirty="0">
                <a:latin typeface="Times New Roman" panose="02020603050405020304" pitchFamily="18" charset="0"/>
              </a:rPr>
              <a:t>     to view the detail.</a:t>
            </a:r>
            <a:r>
              <a:rPr lang="en-US" altLang="en-US" sz="1600" dirty="0">
                <a:latin typeface="Times New Roman" panose="02020603050405020304" pitchFamily="18" charset="0"/>
              </a:rPr>
              <a:t> </a:t>
            </a:r>
            <a:br>
              <a:rPr lang="en-US" altLang="en-US" sz="1600" dirty="0">
                <a:latin typeface="Times New Roman" panose="02020603050405020304" pitchFamily="18" charset="0"/>
              </a:rPr>
            </a:br>
            <a:r>
              <a:rPr lang="ar-JO" altLang="en-US" sz="1600" dirty="0">
                <a:latin typeface="Times New Roman" panose="02020603050405020304" pitchFamily="18" charset="0"/>
              </a:rPr>
              <a:t>4- النص الموسع، والذي يُسمى أيضًا "النص الممتد"، يسمح لك بتضمين المزيد من التفاصيل في موضوع ما حتى يتمكن المستخدم من النقر فوق النص الموسع لعرض التفاصيل.</a:t>
            </a:r>
            <a:endParaRPr lang="en-US" altLang="en-US" sz="1600" dirty="0">
              <a:latin typeface="Times New Roman" panose="02020603050405020304" pitchFamily="18" charset="0"/>
            </a:endParaRPr>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75E2914F-2601-EC13-6986-A0F33AD81AB3}"/>
              </a:ext>
            </a:extLst>
          </p:cNvPr>
          <p:cNvSpPr>
            <a:spLocks noGrp="1" noChangeArrowheads="1"/>
          </p:cNvSpPr>
          <p:nvPr>
            <p:ph type="title"/>
          </p:nvPr>
        </p:nvSpPr>
        <p:spPr>
          <a:xfrm>
            <a:off x="1524000" y="152400"/>
            <a:ext cx="9144000" cy="6705600"/>
          </a:xfrm>
        </p:spPr>
        <p:txBody>
          <a:bodyPr/>
          <a:lstStyle/>
          <a:p>
            <a:br>
              <a:rPr lang="en-US" altLang="en-US" sz="2000" dirty="0">
                <a:latin typeface="Times New Roman" panose="02020603050405020304" pitchFamily="18" charset="0"/>
              </a:rPr>
            </a:br>
            <a:r>
              <a:rPr lang="en-US" altLang="en-US" sz="3200" dirty="0">
                <a:latin typeface="Times New Roman" panose="02020603050405020304" pitchFamily="18" charset="0"/>
              </a:rPr>
              <a:t>   </a:t>
            </a:r>
            <a:r>
              <a:rPr lang="en-US" altLang="en-US" sz="2800" u="sng" dirty="0">
                <a:solidFill>
                  <a:schemeClr val="accent1"/>
                </a:solidFill>
                <a:latin typeface="Times New Roman" panose="02020603050405020304" pitchFamily="18" charset="0"/>
              </a:rPr>
              <a:t>5-indexes</a:t>
            </a:r>
            <a:r>
              <a:rPr lang="en-US" altLang="en-US" sz="2800" dirty="0">
                <a:latin typeface="Times New Roman" panose="02020603050405020304" pitchFamily="18" charset="0"/>
              </a:rPr>
              <a:t>, </a:t>
            </a:r>
            <a:r>
              <a:rPr lang="en-US" altLang="en-US" sz="2000" dirty="0">
                <a:latin typeface="Times New Roman" panose="02020603050405020304" pitchFamily="18" charset="0"/>
              </a:rPr>
              <a:t>show an alphabetical view of all the important topics </a:t>
            </a:r>
            <a:br>
              <a:rPr lang="en-US" altLang="en-US" sz="2000" dirty="0">
                <a:latin typeface="Times New Roman" panose="02020603050405020304" pitchFamily="18" charset="0"/>
              </a:rPr>
            </a:br>
            <a:r>
              <a:rPr lang="en-US" altLang="en-US" sz="2000" dirty="0">
                <a:latin typeface="Times New Roman" panose="02020603050405020304" pitchFamily="18" charset="0"/>
              </a:rPr>
              <a:t>     and terminology used in a help system.</a:t>
            </a:r>
            <a:br>
              <a:rPr lang="en-US" altLang="en-US" sz="2000" dirty="0">
                <a:latin typeface="Times New Roman" panose="02020603050405020304" pitchFamily="18" charset="0"/>
              </a:rPr>
            </a:br>
            <a:r>
              <a:rPr lang="ar-JO" altLang="en-US" sz="2000" dirty="0">
                <a:latin typeface="Times New Roman" panose="02020603050405020304" pitchFamily="18" charset="0"/>
              </a:rPr>
              <a:t>5- الفهارس، تعرض عرضًا أبجديًا لجميع الموضوعات والمصطلحات المهمة المستخدمة في نظام المساعدة.</a:t>
            </a:r>
            <a:br>
              <a:rPr lang="en-US" altLang="en-US" sz="2000" dirty="0">
                <a:latin typeface="Times New Roman" panose="02020603050405020304" pitchFamily="18" charset="0"/>
              </a:rPr>
            </a:br>
            <a:br>
              <a:rPr lang="en-US" altLang="en-US" sz="2000" dirty="0">
                <a:latin typeface="Times New Roman" panose="02020603050405020304" pitchFamily="18" charset="0"/>
              </a:rPr>
            </a:br>
            <a:r>
              <a:rPr lang="en-US" altLang="en-US" sz="3600" dirty="0">
                <a:latin typeface="Times New Roman" panose="02020603050405020304" pitchFamily="18" charset="0"/>
              </a:rPr>
              <a:t>  </a:t>
            </a:r>
            <a:r>
              <a:rPr lang="en-US" altLang="en-US" sz="2800" u="sng" dirty="0">
                <a:solidFill>
                  <a:schemeClr val="accent1"/>
                </a:solidFill>
                <a:latin typeface="Times New Roman" panose="02020603050405020304" pitchFamily="18" charset="0"/>
              </a:rPr>
              <a:t>6-pop ups</a:t>
            </a:r>
            <a:r>
              <a:rPr lang="en-US" altLang="en-US" sz="2800" dirty="0">
                <a:solidFill>
                  <a:schemeClr val="accent1"/>
                </a:solidFill>
                <a:latin typeface="Times New Roman" panose="02020603050405020304" pitchFamily="18" charset="0"/>
              </a:rPr>
              <a:t>,</a:t>
            </a:r>
            <a:r>
              <a:rPr lang="en-US" altLang="en-US" sz="2800" dirty="0">
                <a:latin typeface="Times New Roman" panose="02020603050405020304" pitchFamily="18" charset="0"/>
              </a:rPr>
              <a:t> </a:t>
            </a:r>
            <a:r>
              <a:rPr lang="en-US" altLang="en-US" sz="2000" dirty="0">
                <a:latin typeface="Times New Roman" panose="02020603050405020304" pitchFamily="18" charset="0"/>
              </a:rPr>
              <a:t>to handle glossaries the user just has to </a:t>
            </a:r>
            <a:r>
              <a:rPr lang="en-US" altLang="en-US" sz="2000" dirty="0">
                <a:solidFill>
                  <a:schemeClr val="accent1"/>
                </a:solidFill>
                <a:latin typeface="Times New Roman" panose="02020603050405020304" pitchFamily="18" charset="0"/>
              </a:rPr>
              <a:t>click </a:t>
            </a:r>
            <a:r>
              <a:rPr lang="en-US" altLang="en-US" sz="2000" dirty="0">
                <a:latin typeface="Times New Roman" panose="02020603050405020304" pitchFamily="18" charset="0"/>
              </a:rPr>
              <a:t>on the</a:t>
            </a:r>
            <a:r>
              <a:rPr lang="en-US" altLang="en-US" sz="2000" dirty="0">
                <a:solidFill>
                  <a:schemeClr val="accent1"/>
                </a:solidFill>
                <a:latin typeface="Times New Roman" panose="02020603050405020304" pitchFamily="18" charset="0"/>
              </a:rPr>
              <a:t> term</a:t>
            </a:r>
            <a:r>
              <a:rPr lang="en-US" altLang="en-US" sz="2000" dirty="0">
                <a:latin typeface="Times New Roman" panose="02020603050405020304" pitchFamily="18" charset="0"/>
              </a:rPr>
              <a:t> </a:t>
            </a:r>
            <a:br>
              <a:rPr lang="en-US" altLang="en-US" sz="2000" dirty="0">
                <a:latin typeface="Times New Roman" panose="02020603050405020304" pitchFamily="18" charset="0"/>
              </a:rPr>
            </a:br>
            <a:r>
              <a:rPr lang="en-US" altLang="en-US" sz="2000" dirty="0">
                <a:latin typeface="Times New Roman" panose="02020603050405020304" pitchFamily="18" charset="0"/>
              </a:rPr>
              <a:t>     to see its </a:t>
            </a:r>
            <a:r>
              <a:rPr lang="en-US" altLang="en-US" sz="2000" dirty="0">
                <a:solidFill>
                  <a:schemeClr val="accent2"/>
                </a:solidFill>
                <a:latin typeface="Times New Roman" panose="02020603050405020304" pitchFamily="18" charset="0"/>
              </a:rPr>
              <a:t>definition.</a:t>
            </a:r>
            <a:br>
              <a:rPr lang="en-US" altLang="en-US" sz="2000" dirty="0">
                <a:solidFill>
                  <a:schemeClr val="accent2"/>
                </a:solidFill>
                <a:latin typeface="Times New Roman" panose="02020603050405020304" pitchFamily="18" charset="0"/>
              </a:rPr>
            </a:br>
            <a:r>
              <a:rPr lang="ar-JO" altLang="en-US" sz="2000" dirty="0">
                <a:solidFill>
                  <a:schemeClr val="accent2"/>
                </a:solidFill>
                <a:latin typeface="Times New Roman" panose="02020603050405020304" pitchFamily="18" charset="0"/>
              </a:rPr>
              <a:t>6- النوافذ المنبثقة، للتعامل مع قوائم المصطلحات، كل ما على المستخدم فعله هو النقر فوق المصطلح لرؤية تعريفه.</a:t>
            </a:r>
            <a:br>
              <a:rPr lang="en-US" altLang="en-US" sz="2800" dirty="0">
                <a:latin typeface="Times New Roman" panose="02020603050405020304" pitchFamily="18" charset="0"/>
              </a:rPr>
            </a:br>
            <a:br>
              <a:rPr lang="en-US" altLang="en-US" sz="2800" dirty="0">
                <a:latin typeface="Times New Roman" panose="02020603050405020304" pitchFamily="18" charset="0"/>
              </a:rPr>
            </a:br>
            <a:r>
              <a:rPr lang="en-US" altLang="en-US" sz="2800" dirty="0">
                <a:latin typeface="Times New Roman" panose="02020603050405020304" pitchFamily="18" charset="0"/>
              </a:rPr>
              <a:t>   </a:t>
            </a:r>
            <a:r>
              <a:rPr lang="en-US" altLang="en-US" sz="2800" u="sng" dirty="0">
                <a:solidFill>
                  <a:schemeClr val="accent1"/>
                </a:solidFill>
                <a:latin typeface="Times New Roman" panose="02020603050405020304" pitchFamily="18" charset="0"/>
              </a:rPr>
              <a:t>7-context sensitivity</a:t>
            </a:r>
            <a:r>
              <a:rPr lang="en-US" altLang="en-US" sz="2800" dirty="0">
                <a:latin typeface="Times New Roman" panose="02020603050405020304" pitchFamily="18" charset="0"/>
              </a:rPr>
              <a:t>, </a:t>
            </a:r>
            <a:r>
              <a:rPr lang="en-US" altLang="en-US" sz="2000" dirty="0">
                <a:latin typeface="Times New Roman" panose="02020603050405020304" pitchFamily="18" charset="0"/>
              </a:rPr>
              <a:t>the ability of a help system to </a:t>
            </a:r>
            <a:r>
              <a:rPr lang="en-US" altLang="en-US" sz="2000" dirty="0">
                <a:solidFill>
                  <a:schemeClr val="accent2"/>
                </a:solidFill>
                <a:latin typeface="Times New Roman" panose="02020603050405020304" pitchFamily="18" charset="0"/>
              </a:rPr>
              <a:t>present info </a:t>
            </a:r>
            <a:br>
              <a:rPr lang="en-US" altLang="en-US" sz="2000" dirty="0">
                <a:solidFill>
                  <a:schemeClr val="accent2"/>
                </a:solidFill>
                <a:latin typeface="Times New Roman" panose="02020603050405020304" pitchFamily="18" charset="0"/>
              </a:rPr>
            </a:br>
            <a:r>
              <a:rPr lang="en-US" altLang="en-US" sz="2000" dirty="0">
                <a:solidFill>
                  <a:schemeClr val="accent2"/>
                </a:solidFill>
                <a:latin typeface="Times New Roman" panose="02020603050405020304" pitchFamily="18" charset="0"/>
              </a:rPr>
              <a:t>     based on the current state</a:t>
            </a:r>
            <a:r>
              <a:rPr lang="en-US" altLang="en-US" sz="2000" dirty="0">
                <a:solidFill>
                  <a:schemeClr val="accent1"/>
                </a:solidFill>
                <a:latin typeface="Times New Roman" panose="02020603050405020304" pitchFamily="18" charset="0"/>
              </a:rPr>
              <a:t> </a:t>
            </a:r>
            <a:r>
              <a:rPr lang="en-US" altLang="en-US" sz="2000" dirty="0">
                <a:solidFill>
                  <a:schemeClr val="bg1"/>
                </a:solidFill>
                <a:latin typeface="Times New Roman" panose="02020603050405020304" pitchFamily="18" charset="0"/>
              </a:rPr>
              <a:t>of the program</a:t>
            </a:r>
            <a:r>
              <a:rPr lang="en-US" altLang="en-US" sz="2000" dirty="0">
                <a:latin typeface="Times New Roman" panose="02020603050405020304" pitchFamily="18" charset="0"/>
              </a:rPr>
              <a:t>.</a:t>
            </a:r>
            <a:br>
              <a:rPr lang="en-US" altLang="en-US" sz="2000" dirty="0">
                <a:latin typeface="Times New Roman" panose="02020603050405020304" pitchFamily="18" charset="0"/>
              </a:rPr>
            </a:br>
            <a:r>
              <a:rPr lang="ar-JO" altLang="en-US" sz="2000" dirty="0">
                <a:latin typeface="Times New Roman" panose="02020603050405020304" pitchFamily="18" charset="0"/>
              </a:rPr>
              <a:t>7- حساسية السياق، قدرة نظام المساعدة على تقديم المعلومات استنادًا إلى الحالة الحالية للبرنامج.</a:t>
            </a:r>
            <a:r>
              <a:rPr lang="en-US" altLang="en-US" sz="2000" dirty="0">
                <a:latin typeface="Times New Roman" panose="02020603050405020304" pitchFamily="18" charset="0"/>
              </a:rPr>
              <a:t> </a:t>
            </a:r>
            <a:br>
              <a:rPr lang="en-US" altLang="en-US" sz="2000" dirty="0">
                <a:solidFill>
                  <a:schemeClr val="bg1"/>
                </a:solidFill>
                <a:latin typeface="Times New Roman" panose="02020603050405020304" pitchFamily="18" charset="0"/>
              </a:rPr>
            </a:br>
            <a:br>
              <a:rPr lang="en-US" altLang="en-US" sz="2800" dirty="0">
                <a:latin typeface="Times New Roman" panose="02020603050405020304" pitchFamily="18" charset="0"/>
              </a:rPr>
            </a:br>
            <a:r>
              <a:rPr lang="en-US" altLang="en-US" sz="2800" dirty="0">
                <a:latin typeface="Times New Roman" panose="02020603050405020304" pitchFamily="18" charset="0"/>
              </a:rPr>
              <a:t>   </a:t>
            </a:r>
            <a:r>
              <a:rPr lang="en-US" altLang="en-US" sz="2800" u="sng" dirty="0">
                <a:solidFill>
                  <a:schemeClr val="accent1"/>
                </a:solidFill>
                <a:latin typeface="Times New Roman" panose="02020603050405020304" pitchFamily="18" charset="0"/>
              </a:rPr>
              <a:t>8-histories,</a:t>
            </a:r>
            <a:r>
              <a:rPr lang="en-US" altLang="en-US" sz="2800" dirty="0">
                <a:latin typeface="Times New Roman" panose="02020603050405020304" pitchFamily="18" charset="0"/>
              </a:rPr>
              <a:t> </a:t>
            </a:r>
            <a:r>
              <a:rPr lang="en-US" altLang="en-US" sz="2000" dirty="0">
                <a:latin typeface="Times New Roman" panose="02020603050405020304" pitchFamily="18" charset="0"/>
              </a:rPr>
              <a:t>history buttons allow user to </a:t>
            </a:r>
            <a:r>
              <a:rPr lang="en-US" altLang="en-US" sz="2000" dirty="0">
                <a:solidFill>
                  <a:schemeClr val="accent1"/>
                </a:solidFill>
                <a:latin typeface="Times New Roman" panose="02020603050405020304" pitchFamily="18" charset="0"/>
              </a:rPr>
              <a:t>trace</a:t>
            </a:r>
            <a:r>
              <a:rPr lang="en-US" altLang="en-US" sz="2000" dirty="0">
                <a:latin typeface="Times New Roman" panose="02020603050405020304" pitchFamily="18" charset="0"/>
              </a:rPr>
              <a:t> their steps, easily go </a:t>
            </a:r>
            <a:br>
              <a:rPr lang="en-US" altLang="en-US" sz="2000" dirty="0">
                <a:latin typeface="Times New Roman" panose="02020603050405020304" pitchFamily="18" charset="0"/>
              </a:rPr>
            </a:br>
            <a:r>
              <a:rPr lang="en-US" altLang="en-US" sz="2000" dirty="0">
                <a:latin typeface="Times New Roman" panose="02020603050405020304" pitchFamily="18" charset="0"/>
              </a:rPr>
              <a:t>     back to previous topics.</a:t>
            </a:r>
            <a:br>
              <a:rPr lang="en-US" altLang="en-US" sz="2000" dirty="0">
                <a:latin typeface="Times New Roman" panose="02020603050405020304" pitchFamily="18" charset="0"/>
              </a:rPr>
            </a:br>
            <a:r>
              <a:rPr lang="ar-JO" altLang="en-US" sz="2000" dirty="0">
                <a:latin typeface="Times New Roman" panose="02020603050405020304" pitchFamily="18" charset="0"/>
              </a:rPr>
              <a:t>8- المحفوظات، تسمح أزرار المحفوظات للمستخدم بتتبع خطواته والعودة بسهولة إلى الموضوعات السابقة.</a:t>
            </a:r>
            <a:endParaRPr lang="en-US" altLang="en-US" sz="2000" dirty="0">
              <a:latin typeface="Times New Roman" panose="02020603050405020304" pitchFamily="18" charset="0"/>
            </a:endParaRPr>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62D7B266-4601-FE5A-38E0-52EDC338157D}"/>
              </a:ext>
            </a:extLst>
          </p:cNvPr>
          <p:cNvSpPr>
            <a:spLocks noGrp="1" noChangeArrowheads="1"/>
          </p:cNvSpPr>
          <p:nvPr>
            <p:ph type="title"/>
          </p:nvPr>
        </p:nvSpPr>
        <p:spPr>
          <a:xfrm>
            <a:off x="1524000" y="0"/>
            <a:ext cx="9144000" cy="6858000"/>
          </a:xfrm>
        </p:spPr>
        <p:txBody>
          <a:bodyPr/>
          <a:lstStyle/>
          <a:p>
            <a:br>
              <a:rPr lang="en-US" altLang="en-US" sz="4000">
                <a:latin typeface="Times New Roman" panose="02020603050405020304" pitchFamily="18" charset="0"/>
                <a:cs typeface="Times New Roman" panose="02020603050405020304" pitchFamily="18" charset="0"/>
              </a:rPr>
            </a:br>
            <a:br>
              <a:rPr lang="en-US" altLang="en-US" sz="4000">
                <a:latin typeface="Times New Roman" panose="02020603050405020304" pitchFamily="18" charset="0"/>
                <a:cs typeface="Times New Roman" panose="02020603050405020304" pitchFamily="18" charset="0"/>
              </a:rPr>
            </a:br>
            <a:br>
              <a:rPr lang="en-US" altLang="en-US" sz="4000">
                <a:latin typeface="Times New Roman" panose="02020603050405020304" pitchFamily="18" charset="0"/>
                <a:cs typeface="Times New Roman" panose="02020603050405020304" pitchFamily="18" charset="0"/>
              </a:rPr>
            </a:br>
            <a:br>
              <a:rPr lang="en-US" altLang="en-US" sz="4000">
                <a:latin typeface="Times New Roman" panose="02020603050405020304" pitchFamily="18" charset="0"/>
                <a:cs typeface="Times New Roman" panose="02020603050405020304" pitchFamily="18" charset="0"/>
              </a:rPr>
            </a:br>
            <a:r>
              <a:rPr lang="en-US" altLang="en-US" sz="4000">
                <a:latin typeface="Times New Roman" panose="02020603050405020304" pitchFamily="18" charset="0"/>
                <a:cs typeface="Times New Roman" panose="02020603050405020304" pitchFamily="18" charset="0"/>
              </a:rPr>
              <a:t>	</a:t>
            </a:r>
            <a:r>
              <a:rPr lang="en-US" altLang="en-US" sz="4000" b="1">
                <a:solidFill>
                  <a:schemeClr val="accent1"/>
                </a:solidFill>
                <a:latin typeface="Times New Roman" panose="02020603050405020304" pitchFamily="18" charset="0"/>
                <a:cs typeface="Times New Roman" panose="02020603050405020304" pitchFamily="18" charset="0"/>
              </a:rPr>
              <a:t>	   Chapter  11</a:t>
            </a:r>
            <a:br>
              <a:rPr lang="en-US" altLang="en-US" sz="4000" b="1">
                <a:solidFill>
                  <a:schemeClr val="accent1"/>
                </a:solidFill>
                <a:latin typeface="Times New Roman" panose="02020603050405020304" pitchFamily="18" charset="0"/>
                <a:cs typeface="Times New Roman" panose="02020603050405020304" pitchFamily="18" charset="0"/>
              </a:rPr>
            </a:br>
            <a:r>
              <a:rPr lang="en-US" altLang="en-US" sz="4000" b="1">
                <a:solidFill>
                  <a:schemeClr val="accent1"/>
                </a:solidFill>
                <a:latin typeface="Times New Roman" panose="02020603050405020304" pitchFamily="18" charset="0"/>
                <a:cs typeface="Times New Roman" panose="02020603050405020304" pitchFamily="18" charset="0"/>
              </a:rPr>
              <a:t>            Laying Out Pages and </a:t>
            </a:r>
            <a:br>
              <a:rPr lang="en-US" altLang="en-US" sz="4000" b="1">
                <a:solidFill>
                  <a:schemeClr val="accent1"/>
                </a:solidFill>
                <a:latin typeface="Times New Roman" panose="02020603050405020304" pitchFamily="18" charset="0"/>
                <a:cs typeface="Times New Roman" panose="02020603050405020304" pitchFamily="18" charset="0"/>
              </a:rPr>
            </a:br>
            <a:r>
              <a:rPr lang="en-US" altLang="en-US" sz="4000" b="1">
                <a:solidFill>
                  <a:schemeClr val="accent1"/>
                </a:solidFill>
                <a:latin typeface="Times New Roman" panose="02020603050405020304" pitchFamily="18" charset="0"/>
                <a:cs typeface="Times New Roman" panose="02020603050405020304" pitchFamily="18" charset="0"/>
              </a:rPr>
              <a:t>                  Screens</a:t>
            </a:r>
            <a:br>
              <a:rPr lang="en-US" altLang="en-US" sz="4000" b="1">
                <a:solidFill>
                  <a:schemeClr val="accent1"/>
                </a:solidFill>
                <a:latin typeface="Times New Roman" panose="02020603050405020304" pitchFamily="18" charset="0"/>
                <a:cs typeface="Times New Roman" panose="02020603050405020304" pitchFamily="18" charset="0"/>
              </a:rPr>
            </a:br>
            <a:r>
              <a:rPr lang="ar-JO" altLang="en-US" sz="4000" b="1">
                <a:solidFill>
                  <a:schemeClr val="accent1"/>
                </a:solidFill>
                <a:latin typeface="Times New Roman" panose="02020603050405020304" pitchFamily="18" charset="0"/>
                <a:cs typeface="Times New Roman" panose="02020603050405020304" pitchFamily="18" charset="0"/>
              </a:rPr>
              <a:t>الفصل الحادي عشر - تخطيط الصفحات والشاشات</a:t>
            </a:r>
            <a:endParaRPr lang="en-US" altLang="en-US" sz="4000">
              <a:latin typeface="Times New Roman" panose="02020603050405020304" pitchFamily="18" charset="0"/>
              <a:cs typeface="Times New Roman" panose="02020603050405020304" pitchFamily="18" charset="0"/>
            </a:endParaRPr>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1242B36E-9D94-5D0F-6DF5-A271E25A33B9}"/>
              </a:ext>
            </a:extLst>
          </p:cNvPr>
          <p:cNvSpPr>
            <a:spLocks noGrp="1" noChangeArrowheads="1"/>
          </p:cNvSpPr>
          <p:nvPr>
            <p:ph type="title"/>
          </p:nvPr>
        </p:nvSpPr>
        <p:spPr>
          <a:xfrm>
            <a:off x="1524000" y="152400"/>
            <a:ext cx="9144000" cy="6705600"/>
          </a:xfrm>
        </p:spPr>
        <p:txBody>
          <a:bodyPr/>
          <a:lstStyle/>
          <a:p>
            <a:r>
              <a:rPr lang="en-US" altLang="en-US" sz="2800">
                <a:latin typeface="Times New Roman" panose="02020603050405020304" pitchFamily="18" charset="0"/>
                <a:cs typeface="Times New Roman" panose="02020603050405020304" pitchFamily="18" charset="0"/>
              </a:rPr>
              <a:t>    This chapter will examine the two main   </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   </a:t>
            </a:r>
            <a:r>
              <a:rPr lang="en-US" altLang="en-US" sz="2800">
                <a:solidFill>
                  <a:schemeClr val="accent1"/>
                </a:solidFill>
                <a:latin typeface="Times New Roman" panose="02020603050405020304" pitchFamily="18" charset="0"/>
                <a:cs typeface="Times New Roman" panose="02020603050405020304" pitchFamily="18" charset="0"/>
              </a:rPr>
              <a:t>elements</a:t>
            </a:r>
            <a:r>
              <a:rPr lang="en-US" altLang="en-US" sz="2800">
                <a:latin typeface="Times New Roman" panose="02020603050405020304" pitchFamily="18" charset="0"/>
                <a:cs typeface="Times New Roman" panose="02020603050405020304" pitchFamily="18" charset="0"/>
              </a:rPr>
              <a:t> of document layout:</a:t>
            </a:r>
            <a:br>
              <a:rPr lang="en-US" altLang="en-US" sz="2800">
                <a:latin typeface="Times New Roman" panose="02020603050405020304" pitchFamily="18" charset="0"/>
                <a:cs typeface="Times New Roman" panose="02020603050405020304" pitchFamily="18" charset="0"/>
              </a:rPr>
            </a:br>
            <a:r>
              <a:rPr lang="ar-JO" altLang="en-US" sz="2800">
                <a:latin typeface="Times New Roman" panose="02020603050405020304" pitchFamily="18" charset="0"/>
                <a:cs typeface="Times New Roman" panose="02020603050405020304" pitchFamily="18" charset="0"/>
              </a:rPr>
              <a:t>سوف يدرس هذا الفصل العنصرين الرئيسيين لتخطيط المستند:</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 - the design </a:t>
            </a:r>
            <a:r>
              <a:rPr lang="en-US" altLang="en-US" sz="2800">
                <a:solidFill>
                  <a:srgbClr val="9900CC"/>
                </a:solidFill>
                <a:latin typeface="Times New Roman" panose="02020603050405020304" pitchFamily="18" charset="0"/>
                <a:cs typeface="Times New Roman" panose="02020603050405020304" pitchFamily="18" charset="0"/>
              </a:rPr>
              <a:t>screen and pages:</a:t>
            </a:r>
            <a:r>
              <a:rPr lang="en-US" altLang="en-US" sz="2800">
                <a:latin typeface="Times New Roman" panose="02020603050405020304" pitchFamily="18" charset="0"/>
                <a:cs typeface="Times New Roman" panose="02020603050405020304" pitchFamily="18" charset="0"/>
              </a:rPr>
              <a:t> their density, </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    balance, look-ability, and legibility </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    (readability).</a:t>
            </a:r>
            <a:br>
              <a:rPr lang="en-US" altLang="en-US" sz="2800">
                <a:latin typeface="Times New Roman" panose="02020603050405020304" pitchFamily="18" charset="0"/>
                <a:cs typeface="Times New Roman" panose="02020603050405020304" pitchFamily="18" charset="0"/>
              </a:rPr>
            </a:br>
            <a:r>
              <a:rPr lang="ar-JO" altLang="en-US" sz="2800">
                <a:latin typeface="Times New Roman" panose="02020603050405020304" pitchFamily="18" charset="0"/>
                <a:cs typeface="Times New Roman" panose="02020603050405020304" pitchFamily="18" charset="0"/>
              </a:rPr>
              <a:t>- شاشة التصميم والصفحات: كثافتها وتوازنها وإمكانية رؤيتها ووضوحها (قابليتها للقراءة).</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 </a:t>
            </a:r>
            <a:r>
              <a:rPr lang="en-US" altLang="en-US" sz="2800">
                <a:solidFill>
                  <a:schemeClr val="accent1"/>
                </a:solidFill>
                <a:latin typeface="Times New Roman" panose="02020603050405020304" pitchFamily="18" charset="0"/>
                <a:cs typeface="Times New Roman" panose="02020603050405020304" pitchFamily="18" charset="0"/>
              </a:rPr>
              <a:t>-</a:t>
            </a:r>
            <a:r>
              <a:rPr lang="en-US" altLang="en-US" sz="2800">
                <a:latin typeface="Times New Roman" panose="02020603050405020304" pitchFamily="18" charset="0"/>
                <a:cs typeface="Times New Roman" panose="02020603050405020304" pitchFamily="18" charset="0"/>
              </a:rPr>
              <a:t> </a:t>
            </a:r>
            <a:r>
              <a:rPr lang="en-US" altLang="en-US" sz="2800">
                <a:solidFill>
                  <a:srgbClr val="9900CC"/>
                </a:solidFill>
                <a:latin typeface="Times New Roman" panose="02020603050405020304" pitchFamily="18" charset="0"/>
                <a:cs typeface="Times New Roman" panose="02020603050405020304" pitchFamily="18" charset="0"/>
              </a:rPr>
              <a:t>the design of the type</a:t>
            </a:r>
            <a:r>
              <a:rPr lang="en-US" altLang="en-US" sz="2800">
                <a:latin typeface="Times New Roman" panose="02020603050405020304" pitchFamily="18" charset="0"/>
                <a:cs typeface="Times New Roman" panose="02020603050405020304" pitchFamily="18" charset="0"/>
              </a:rPr>
              <a:t>: to determine the</a:t>
            </a:r>
            <a:r>
              <a:rPr lang="en-US" altLang="en-US" sz="2800">
                <a:solidFill>
                  <a:schemeClr val="accent1"/>
                </a:solidFill>
                <a:latin typeface="Times New Roman" panose="02020603050405020304" pitchFamily="18"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size, </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   font, and style of the letters used to make </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   words.</a:t>
            </a:r>
            <a:br>
              <a:rPr lang="en-US" altLang="en-US" sz="2800">
                <a:latin typeface="Times New Roman" panose="02020603050405020304" pitchFamily="18" charset="0"/>
                <a:cs typeface="Times New Roman" panose="02020603050405020304" pitchFamily="18" charset="0"/>
              </a:rPr>
            </a:br>
            <a:r>
              <a:rPr lang="ar-JO" altLang="en-US" sz="2800">
                <a:latin typeface="Times New Roman" panose="02020603050405020304" pitchFamily="18" charset="0"/>
                <a:cs typeface="Times New Roman" panose="02020603050405020304" pitchFamily="18" charset="0"/>
              </a:rPr>
              <a:t>- تصميم النوع: لتحديد حجم الخط ونمط الحروف المستخدمة في تكوين الكلمات.</a:t>
            </a:r>
            <a:r>
              <a:rPr lang="en-US" altLang="en-US" sz="2800">
                <a:latin typeface="Times New Roman" panose="02020603050405020304" pitchFamily="18" charset="0"/>
                <a:cs typeface="Times New Roman" panose="02020603050405020304" pitchFamily="18" charset="0"/>
              </a:rPr>
              <a:t>  </a:t>
            </a:r>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F137304C-8C8C-F509-4DCF-F6CABE657984}"/>
              </a:ext>
            </a:extLst>
          </p:cNvPr>
          <p:cNvSpPr>
            <a:spLocks noGrp="1" noChangeArrowheads="1"/>
          </p:cNvSpPr>
          <p:nvPr>
            <p:ph type="title"/>
          </p:nvPr>
        </p:nvSpPr>
        <p:spPr>
          <a:xfrm>
            <a:off x="1524000" y="152400"/>
            <a:ext cx="9144000" cy="6705600"/>
          </a:xfrm>
        </p:spPr>
        <p:txBody>
          <a:bodyPr/>
          <a:lstStyle/>
          <a:p>
            <a:r>
              <a:rPr lang="en-US" altLang="en-US" sz="2800" b="1" dirty="0">
                <a:solidFill>
                  <a:schemeClr val="accent1"/>
                </a:solidFill>
                <a:latin typeface="Times New Roman" panose="02020603050405020304" pitchFamily="18" charset="0"/>
                <a:cs typeface="Times New Roman" panose="02020603050405020304" pitchFamily="18" charset="0"/>
              </a:rPr>
              <a:t>  Guidelines:</a:t>
            </a:r>
            <a:r>
              <a:rPr lang="ar-JO" altLang="en-US" sz="2800" b="1" dirty="0">
                <a:solidFill>
                  <a:schemeClr val="accent1"/>
                </a:solidFill>
                <a:latin typeface="Times New Roman" panose="02020603050405020304" pitchFamily="18" charset="0"/>
                <a:cs typeface="Times New Roman" panose="02020603050405020304" pitchFamily="18" charset="0"/>
              </a:rPr>
              <a:t>المبادئ التوجيهية:</a:t>
            </a:r>
            <a:br>
              <a:rPr lang="en-US" altLang="en-US" sz="3200" b="1" dirty="0">
                <a:solidFill>
                  <a:schemeClr val="accent1"/>
                </a:solidFill>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   </a:t>
            </a:r>
            <a:r>
              <a:rPr lang="en-US" altLang="en-US" sz="2800" b="1" dirty="0">
                <a:solidFill>
                  <a:schemeClr val="accent2"/>
                </a:solidFill>
                <a:latin typeface="Times New Roman" panose="02020603050405020304" pitchFamily="18" charset="0"/>
                <a:cs typeface="Times New Roman" panose="02020603050405020304" pitchFamily="18" charset="0"/>
              </a:rPr>
              <a:t>1- Review the user analysis</a:t>
            </a:r>
            <a:r>
              <a:rPr lang="en-US" altLang="en-US" sz="2800" b="1" dirty="0">
                <a:solidFill>
                  <a:srgbClr val="D60093"/>
                </a:solidFill>
                <a:latin typeface="Times New Roman" panose="02020603050405020304" pitchFamily="18" charset="0"/>
                <a:cs typeface="Times New Roman" panose="02020603050405020304" pitchFamily="18" charset="0"/>
              </a:rPr>
              <a:t>:</a:t>
            </a:r>
            <a:r>
              <a:rPr lang="en-US" altLang="en-US" sz="3200" b="1" dirty="0">
                <a:latin typeface="Times New Roman" panose="02020603050405020304" pitchFamily="18" charset="0"/>
                <a:cs typeface="Times New Roman" panose="02020603050405020304" pitchFamily="18" charset="0"/>
              </a:rPr>
              <a:t> </a:t>
            </a:r>
            <a:r>
              <a:rPr lang="ar-JO" altLang="en-US" sz="3200" b="1" dirty="0">
                <a:latin typeface="Times New Roman" panose="02020603050405020304" pitchFamily="18" charset="0"/>
                <a:cs typeface="Times New Roman" panose="02020603050405020304" pitchFamily="18" charset="0"/>
              </a:rPr>
              <a:t>1- مراجعة تحليل المستخدم:</a:t>
            </a:r>
            <a:r>
              <a:rPr lang="en-US" altLang="en-US" sz="3200" b="1" dirty="0">
                <a:latin typeface="Times New Roman" panose="02020603050405020304" pitchFamily="18" charset="0"/>
                <a:cs typeface="Times New Roman" panose="02020603050405020304" pitchFamily="18" charset="0"/>
              </a:rPr>
              <a:t> </a:t>
            </a:r>
            <a:br>
              <a:rPr lang="en-US" altLang="en-US" sz="3200" b="1" dirty="0">
                <a:latin typeface="Times New Roman" panose="02020603050405020304" pitchFamily="18" charset="0"/>
                <a:cs typeface="Times New Roman" panose="02020603050405020304" pitchFamily="18" charset="0"/>
              </a:rPr>
            </a:br>
            <a:r>
              <a:rPr lang="en-US" altLang="en-US" sz="3200" b="1" dirty="0">
                <a:latin typeface="Times New Roman" panose="02020603050405020304" pitchFamily="18" charset="0"/>
                <a:cs typeface="Times New Roman" panose="02020603050405020304" pitchFamily="18" charset="0"/>
              </a:rPr>
              <a:t>    </a:t>
            </a:r>
            <a:r>
              <a:rPr lang="en-US" altLang="en-US" sz="2800" u="sng" dirty="0">
                <a:solidFill>
                  <a:schemeClr val="accent1"/>
                </a:solidFill>
                <a:latin typeface="Times New Roman" panose="02020603050405020304" pitchFamily="18" charset="0"/>
                <a:cs typeface="Times New Roman" panose="02020603050405020304" pitchFamily="18" charset="0"/>
              </a:rPr>
              <a:t>The goals of page and screen layout</a:t>
            </a:r>
            <a:r>
              <a:rPr lang="en-US" altLang="en-US" sz="28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they </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resembles those of document design:</a:t>
            </a:r>
            <a:br>
              <a:rPr lang="en-US" altLang="en-US" sz="2000" dirty="0">
                <a:latin typeface="Times New Roman" panose="02020603050405020304" pitchFamily="18" charset="0"/>
                <a:cs typeface="Times New Roman" panose="02020603050405020304" pitchFamily="18" charset="0"/>
              </a:rPr>
            </a:br>
            <a:r>
              <a:rPr lang="ar-JO" altLang="en-US" sz="2000" dirty="0">
                <a:latin typeface="Times New Roman" panose="02020603050405020304" pitchFamily="18" charset="0"/>
                <a:cs typeface="Times New Roman" panose="02020603050405020304" pitchFamily="18" charset="0"/>
              </a:rPr>
              <a:t>أهداف تخطيط الصفحة والشاشة، تشبه أهداف تصميم المستند:</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-allow the user to</a:t>
            </a:r>
            <a:r>
              <a:rPr lang="en-US" altLang="en-US" sz="2000" dirty="0">
                <a:solidFill>
                  <a:schemeClr val="accent1"/>
                </a:solidFill>
                <a:latin typeface="Times New Roman" panose="02020603050405020304" pitchFamily="18" charset="0"/>
                <a:cs typeface="Times New Roman" panose="02020603050405020304" pitchFamily="18" charset="0"/>
              </a:rPr>
              <a:t> </a:t>
            </a:r>
            <a:r>
              <a:rPr lang="en-US" altLang="en-US" sz="2000" dirty="0">
                <a:solidFill>
                  <a:schemeClr val="accent2"/>
                </a:solidFill>
                <a:latin typeface="Times New Roman" panose="02020603050405020304" pitchFamily="18" charset="0"/>
                <a:cs typeface="Times New Roman" panose="02020603050405020304" pitchFamily="18" charset="0"/>
              </a:rPr>
              <a:t>overcome the design problem.</a:t>
            </a:r>
            <a:br>
              <a:rPr lang="en-US" altLang="en-US" sz="2000" dirty="0">
                <a:solidFill>
                  <a:schemeClr val="accent2"/>
                </a:solidFill>
                <a:latin typeface="Times New Roman" panose="02020603050405020304" pitchFamily="18" charset="0"/>
                <a:cs typeface="Times New Roman" panose="02020603050405020304" pitchFamily="18" charset="0"/>
              </a:rPr>
            </a:br>
            <a:r>
              <a:rPr lang="ar-JO" altLang="en-US" sz="2000" dirty="0">
                <a:solidFill>
                  <a:schemeClr val="accent2"/>
                </a:solidFill>
                <a:latin typeface="Times New Roman" panose="02020603050405020304" pitchFamily="18" charset="0"/>
                <a:cs typeface="Times New Roman" panose="02020603050405020304" pitchFamily="18" charset="0"/>
              </a:rPr>
              <a:t>- السماح للمستخدم بالتغلب على مشكلة التصميم.</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a:t>
            </a:r>
            <a:r>
              <a:rPr lang="en-US" altLang="en-US" sz="2000" dirty="0">
                <a:solidFill>
                  <a:schemeClr val="accent2"/>
                </a:solidFill>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support overall</a:t>
            </a:r>
            <a:r>
              <a:rPr lang="en-US" altLang="en-US" sz="2000" dirty="0">
                <a:solidFill>
                  <a:schemeClr val="accent2"/>
                </a:solidFill>
                <a:latin typeface="Times New Roman" panose="02020603050405020304" pitchFamily="18" charset="0"/>
                <a:cs typeface="Times New Roman" panose="02020603050405020304" pitchFamily="18" charset="0"/>
              </a:rPr>
              <a:t> task orientation.</a:t>
            </a:r>
            <a:r>
              <a:rPr lang="ar-JO" altLang="en-US" sz="2000" dirty="0">
                <a:solidFill>
                  <a:schemeClr val="accent2"/>
                </a:solidFill>
                <a:latin typeface="Times New Roman" panose="02020603050405020304" pitchFamily="18" charset="0"/>
                <a:cs typeface="Times New Roman" panose="02020603050405020304" pitchFamily="18" charset="0"/>
              </a:rPr>
              <a:t> - دعم التوجه العام للمهمة.</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a:t>
            </a:r>
            <a:r>
              <a:rPr lang="en-US" altLang="en-US" sz="2000" dirty="0">
                <a:solidFill>
                  <a:srgbClr val="CC00FF"/>
                </a:solidFill>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Accommodate the</a:t>
            </a:r>
            <a:r>
              <a:rPr lang="en-US" altLang="en-US" sz="2000" dirty="0">
                <a:solidFill>
                  <a:srgbClr val="CC00FF"/>
                </a:solidFill>
                <a:latin typeface="Times New Roman" panose="02020603050405020304" pitchFamily="18" charset="0"/>
                <a:cs typeface="Times New Roman" panose="02020603050405020304" pitchFamily="18" charset="0"/>
              </a:rPr>
              <a:t> </a:t>
            </a:r>
            <a:r>
              <a:rPr lang="en-US" altLang="en-US" sz="2000" dirty="0">
                <a:solidFill>
                  <a:schemeClr val="accent2"/>
                </a:solidFill>
                <a:latin typeface="Times New Roman" panose="02020603050405020304" pitchFamily="18" charset="0"/>
                <a:cs typeface="Times New Roman" panose="02020603050405020304" pitchFamily="18" charset="0"/>
              </a:rPr>
              <a:t>visual needs</a:t>
            </a:r>
            <a:r>
              <a:rPr lang="en-US" altLang="en-US" sz="2000" dirty="0">
                <a:latin typeface="Times New Roman" panose="02020603050405020304" pitchFamily="18" charset="0"/>
                <a:cs typeface="Times New Roman" panose="02020603050405020304" pitchFamily="18" charset="0"/>
              </a:rPr>
              <a:t> of the user.</a:t>
            </a:r>
            <a:br>
              <a:rPr lang="en-US" altLang="en-US" sz="2000" dirty="0">
                <a:latin typeface="Times New Roman" panose="02020603050405020304" pitchFamily="18" charset="0"/>
                <a:cs typeface="Times New Roman" panose="02020603050405020304" pitchFamily="18" charset="0"/>
              </a:rPr>
            </a:br>
            <a:r>
              <a:rPr lang="ar-JO" altLang="en-US" sz="2000" dirty="0">
                <a:latin typeface="Times New Roman" panose="02020603050405020304" pitchFamily="18" charset="0"/>
                <a:cs typeface="Times New Roman" panose="02020603050405020304" pitchFamily="18" charset="0"/>
              </a:rPr>
              <a:t>- تلبية الاحتياجات البصرية للمستخدم.</a:t>
            </a:r>
            <a:endParaRPr lang="en-US" altLang="en-US" sz="2000" b="1" dirty="0">
              <a:latin typeface="Times New Roman" panose="02020603050405020304" pitchFamily="18" charset="0"/>
            </a:endParaRPr>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E349219B-7B66-5709-7A15-93444C303181}"/>
              </a:ext>
            </a:extLst>
          </p:cNvPr>
          <p:cNvSpPr>
            <a:spLocks noGrp="1" noChangeArrowheads="1"/>
          </p:cNvSpPr>
          <p:nvPr>
            <p:ph type="title"/>
          </p:nvPr>
        </p:nvSpPr>
        <p:spPr>
          <a:xfrm>
            <a:off x="1524000" y="152400"/>
            <a:ext cx="9144000" cy="6705600"/>
          </a:xfrm>
        </p:spPr>
        <p:txBody>
          <a:bodyPr/>
          <a:lstStyle/>
          <a:p>
            <a:r>
              <a:rPr lang="en-US" altLang="en-US" sz="2800" b="1" dirty="0">
                <a:solidFill>
                  <a:schemeClr val="accent2"/>
                </a:solidFill>
                <a:latin typeface="Times New Roman" panose="02020603050405020304" pitchFamily="18" charset="0"/>
                <a:cs typeface="Times New Roman" panose="02020603050405020304" pitchFamily="18" charset="0"/>
              </a:rPr>
              <a:t>    2- Create page grids</a:t>
            </a:r>
            <a:r>
              <a:rPr lang="en-US" altLang="en-US" sz="2800" b="1" dirty="0">
                <a:solidFill>
                  <a:srgbClr val="D60093"/>
                </a:solidFill>
                <a:latin typeface="Times New Roman" panose="02020603050405020304" pitchFamily="18" charset="0"/>
                <a:cs typeface="Times New Roman" panose="02020603050405020304" pitchFamily="18" charset="0"/>
              </a:rPr>
              <a:t>:</a:t>
            </a:r>
            <a:r>
              <a:rPr lang="en-US" altLang="en-US" sz="3200" b="1"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to define space by </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drawing invisible fences among the areas of a </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page. (rack, parking lot). To design a page you </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need to know:</a:t>
            </a:r>
            <a:br>
              <a:rPr lang="en-US" altLang="en-US" sz="2000" dirty="0">
                <a:latin typeface="Times New Roman" panose="02020603050405020304" pitchFamily="18" charset="0"/>
                <a:cs typeface="Times New Roman" panose="02020603050405020304" pitchFamily="18" charset="0"/>
              </a:rPr>
            </a:br>
            <a:r>
              <a:rPr lang="ar-JO" altLang="en-US" sz="2000" dirty="0">
                <a:latin typeface="Times New Roman" panose="02020603050405020304" pitchFamily="18" charset="0"/>
                <a:cs typeface="Times New Roman" panose="02020603050405020304" pitchFamily="18" charset="0"/>
              </a:rPr>
              <a:t>2- إنشاء شبكات الصفحات: لتحديد المساحة عن طريق رسم أسوار غير مرئية بين مناطق الصفحة (الرفوف، مواقف السيارات). لتصميم الصفحة، تحتاج إلى معرفة:</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a:t>
            </a:r>
            <a:r>
              <a:rPr lang="en-US" altLang="en-US" sz="2000" dirty="0">
                <a:solidFill>
                  <a:srgbClr val="CC00FF"/>
                </a:solidFill>
                <a:latin typeface="Times New Roman" panose="02020603050405020304" pitchFamily="18" charset="0"/>
                <a:cs typeface="Times New Roman" panose="02020603050405020304" pitchFamily="18" charset="0"/>
              </a:rPr>
              <a:t>- Grid lines</a:t>
            </a:r>
            <a:r>
              <a:rPr lang="en-US" altLang="en-US" sz="2000" dirty="0">
                <a:latin typeface="Times New Roman" panose="02020603050405020304" pitchFamily="18" charset="0"/>
                <a:cs typeface="Times New Roman" panose="02020603050405020304" pitchFamily="18" charset="0"/>
              </a:rPr>
              <a:t>, lines drawn where page and column margin </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would fall</a:t>
            </a:r>
            <a:r>
              <a:rPr lang="en-US" altLang="en-US" sz="2000" dirty="0">
                <a:solidFill>
                  <a:srgbClr val="006666"/>
                </a:solidFill>
                <a:latin typeface="Times New Roman" panose="02020603050405020304" pitchFamily="18" charset="0"/>
                <a:cs typeface="Times New Roman" panose="02020603050405020304" pitchFamily="18" charset="0"/>
              </a:rPr>
              <a:t>.</a:t>
            </a:r>
            <a:br>
              <a:rPr lang="en-US" altLang="en-US" sz="2000" dirty="0">
                <a:solidFill>
                  <a:srgbClr val="006666"/>
                </a:solidFill>
                <a:latin typeface="Times New Roman" panose="02020603050405020304" pitchFamily="18" charset="0"/>
                <a:cs typeface="Times New Roman" panose="02020603050405020304" pitchFamily="18" charset="0"/>
              </a:rPr>
            </a:br>
            <a:r>
              <a:rPr lang="ar-JO" altLang="en-US" sz="2000" dirty="0">
                <a:solidFill>
                  <a:srgbClr val="006666"/>
                </a:solidFill>
                <a:latin typeface="Times New Roman" panose="02020603050405020304" pitchFamily="18" charset="0"/>
                <a:cs typeface="Times New Roman" panose="02020603050405020304" pitchFamily="18" charset="0"/>
              </a:rPr>
              <a:t>- خطوط الشبكة، وهي الخطوط المرسومة حيث تقع هامش الصفحة والعمود.</a:t>
            </a:r>
            <a:br>
              <a:rPr lang="en-US" altLang="en-US" sz="2000" dirty="0">
                <a:solidFill>
                  <a:srgbClr val="006666"/>
                </a:solidFill>
                <a:latin typeface="Times New Roman" panose="02020603050405020304" pitchFamily="18" charset="0"/>
                <a:cs typeface="Times New Roman" panose="02020603050405020304" pitchFamily="18" charset="0"/>
              </a:rPr>
            </a:br>
            <a:r>
              <a:rPr lang="en-US" altLang="en-US" sz="2000" dirty="0">
                <a:solidFill>
                  <a:srgbClr val="006666"/>
                </a:solidFill>
                <a:latin typeface="Times New Roman" panose="02020603050405020304" pitchFamily="18" charset="0"/>
                <a:cs typeface="Times New Roman" panose="02020603050405020304" pitchFamily="18" charset="0"/>
              </a:rPr>
              <a:t>  </a:t>
            </a:r>
            <a:r>
              <a:rPr lang="en-US" altLang="en-US" sz="2000" dirty="0">
                <a:solidFill>
                  <a:srgbClr val="CC00FF"/>
                </a:solidFill>
                <a:latin typeface="Times New Roman" panose="02020603050405020304" pitchFamily="18" charset="0"/>
                <a:cs typeface="Times New Roman" panose="02020603050405020304" pitchFamily="18" charset="0"/>
              </a:rPr>
              <a:t>- Margins</a:t>
            </a:r>
            <a:r>
              <a:rPr lang="en-US" altLang="en-US" sz="2000" dirty="0">
                <a:solidFill>
                  <a:srgbClr val="00CC00"/>
                </a:solidFill>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spaces between text and page edge</a:t>
            </a:r>
            <a:r>
              <a:rPr lang="en-US" altLang="en-US" sz="2000" dirty="0">
                <a:solidFill>
                  <a:srgbClr val="00CC00"/>
                </a:solidFill>
                <a:latin typeface="Times New Roman" panose="02020603050405020304" pitchFamily="18" charset="0"/>
                <a:cs typeface="Times New Roman" panose="02020603050405020304" pitchFamily="18" charset="0"/>
              </a:rPr>
              <a:t>.</a:t>
            </a:r>
            <a:br>
              <a:rPr lang="en-US" altLang="en-US" sz="2000" dirty="0">
                <a:solidFill>
                  <a:srgbClr val="00CC00"/>
                </a:solidFill>
                <a:latin typeface="Times New Roman" panose="02020603050405020304" pitchFamily="18" charset="0"/>
                <a:cs typeface="Times New Roman" panose="02020603050405020304" pitchFamily="18" charset="0"/>
              </a:rPr>
            </a:br>
            <a:r>
              <a:rPr lang="ar-JO" altLang="en-US" sz="2000" dirty="0">
                <a:solidFill>
                  <a:srgbClr val="00CC00"/>
                </a:solidFill>
                <a:latin typeface="Times New Roman" panose="02020603050405020304" pitchFamily="18" charset="0"/>
                <a:cs typeface="Times New Roman" panose="02020603050405020304" pitchFamily="18" charset="0"/>
              </a:rPr>
              <a:t>- الهوامش، وهي المسافات بين النص وحافة الصفحة.</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a:t>
            </a:r>
            <a:r>
              <a:rPr lang="en-US" altLang="en-US" sz="2000" dirty="0">
                <a:solidFill>
                  <a:srgbClr val="CC00FF"/>
                </a:solidFill>
                <a:latin typeface="Times New Roman" panose="02020603050405020304" pitchFamily="18" charset="0"/>
                <a:cs typeface="Times New Roman" panose="02020603050405020304" pitchFamily="18" charset="0"/>
              </a:rPr>
              <a:t>- Columns</a:t>
            </a:r>
            <a:r>
              <a:rPr lang="en-US" altLang="en-US" sz="2000" dirty="0">
                <a:solidFill>
                  <a:schemeClr val="accent1"/>
                </a:solidFill>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spaces between the gridlines marking columns</a:t>
            </a:r>
            <a:r>
              <a:rPr lang="en-US" altLang="en-US" sz="2000" dirty="0">
                <a:solidFill>
                  <a:srgbClr val="FF33CC"/>
                </a:solidFill>
                <a:latin typeface="Times New Roman" panose="02020603050405020304" pitchFamily="18" charset="0"/>
                <a:cs typeface="Times New Roman" panose="02020603050405020304" pitchFamily="18" charset="0"/>
              </a:rPr>
              <a:t>.</a:t>
            </a:r>
            <a:br>
              <a:rPr lang="en-US" altLang="en-US" sz="2000" dirty="0">
                <a:solidFill>
                  <a:srgbClr val="FF33CC"/>
                </a:solidFill>
                <a:latin typeface="Times New Roman" panose="02020603050405020304" pitchFamily="18" charset="0"/>
                <a:cs typeface="Times New Roman" panose="02020603050405020304" pitchFamily="18" charset="0"/>
              </a:rPr>
            </a:br>
            <a:r>
              <a:rPr lang="ar-JO" altLang="en-US" sz="2000" dirty="0">
                <a:solidFill>
                  <a:srgbClr val="FF33CC"/>
                </a:solidFill>
                <a:latin typeface="Times New Roman" panose="02020603050405020304" pitchFamily="18" charset="0"/>
                <a:cs typeface="Times New Roman" panose="02020603050405020304" pitchFamily="18" charset="0"/>
              </a:rPr>
              <a:t>- الأعمدة، وهي المسافات بين خطوط الشبكة التي تحدد الأعمدة.</a:t>
            </a:r>
            <a:br>
              <a:rPr lang="en-US" altLang="en-US" sz="2000" dirty="0">
                <a:solidFill>
                  <a:srgbClr val="FF33CC"/>
                </a:solidFill>
                <a:latin typeface="Times New Roman" panose="02020603050405020304" pitchFamily="18" charset="0"/>
                <a:cs typeface="Times New Roman" panose="02020603050405020304" pitchFamily="18" charset="0"/>
              </a:rPr>
            </a:br>
            <a:r>
              <a:rPr lang="en-US" altLang="en-US" sz="2000" dirty="0">
                <a:solidFill>
                  <a:srgbClr val="FF33CC"/>
                </a:solidFill>
                <a:latin typeface="Times New Roman" panose="02020603050405020304" pitchFamily="18" charset="0"/>
                <a:cs typeface="Times New Roman" panose="02020603050405020304" pitchFamily="18" charset="0"/>
              </a:rPr>
              <a:t>  </a:t>
            </a:r>
            <a:r>
              <a:rPr lang="en-US" altLang="en-US" sz="2000" dirty="0">
                <a:solidFill>
                  <a:srgbClr val="CC00FF"/>
                </a:solidFill>
                <a:latin typeface="Times New Roman" panose="02020603050405020304" pitchFamily="18" charset="0"/>
              </a:rPr>
              <a:t>- Gutters</a:t>
            </a:r>
            <a:r>
              <a:rPr lang="en-US" altLang="en-US" sz="2000" dirty="0">
                <a:solidFill>
                  <a:srgbClr val="00CC00"/>
                </a:solidFill>
                <a:latin typeface="Times New Roman" panose="02020603050405020304" pitchFamily="18" charset="0"/>
              </a:rPr>
              <a:t>, </a:t>
            </a:r>
            <a:r>
              <a:rPr lang="en-US" altLang="en-US" sz="2000" dirty="0">
                <a:latin typeface="Times New Roman" panose="02020603050405020304" pitchFamily="18" charset="0"/>
              </a:rPr>
              <a:t>space between columns</a:t>
            </a:r>
            <a:r>
              <a:rPr lang="en-US" altLang="en-US" sz="2000" dirty="0">
                <a:solidFill>
                  <a:srgbClr val="00CC00"/>
                </a:solidFill>
                <a:latin typeface="Times New Roman" panose="02020603050405020304" pitchFamily="18" charset="0"/>
              </a:rPr>
              <a:t>.</a:t>
            </a:r>
            <a:br>
              <a:rPr lang="en-US" altLang="en-US" sz="2000" dirty="0">
                <a:solidFill>
                  <a:srgbClr val="00CC00"/>
                </a:solidFill>
                <a:latin typeface="Times New Roman" panose="02020603050405020304" pitchFamily="18" charset="0"/>
              </a:rPr>
            </a:br>
            <a:r>
              <a:rPr lang="ar-JO" altLang="en-US" sz="2000" dirty="0">
                <a:solidFill>
                  <a:srgbClr val="00CC00"/>
                </a:solidFill>
                <a:latin typeface="Times New Roman" panose="02020603050405020304" pitchFamily="18" charset="0"/>
              </a:rPr>
              <a:t>- الفواصل، وهي المسافة بين الأعمدة.</a:t>
            </a:r>
            <a:br>
              <a:rPr lang="en-US" altLang="en-US" sz="2000" dirty="0">
                <a:solidFill>
                  <a:srgbClr val="00CC00"/>
                </a:solidFill>
                <a:latin typeface="Times New Roman" panose="02020603050405020304" pitchFamily="18" charset="0"/>
              </a:rPr>
            </a:br>
            <a:r>
              <a:rPr lang="en-US" altLang="en-US" sz="2000" dirty="0">
                <a:solidFill>
                  <a:srgbClr val="00CC00"/>
                </a:solidFill>
                <a:latin typeface="Times New Roman" panose="02020603050405020304" pitchFamily="18" charset="0"/>
              </a:rPr>
              <a:t>  </a:t>
            </a:r>
            <a:r>
              <a:rPr lang="en-US" altLang="en-US" sz="2000" dirty="0">
                <a:solidFill>
                  <a:srgbClr val="3333CC"/>
                </a:solidFill>
                <a:latin typeface="Times New Roman" panose="02020603050405020304" pitchFamily="18" charset="0"/>
              </a:rPr>
              <a:t>- </a:t>
            </a:r>
            <a:r>
              <a:rPr lang="en-US" altLang="en-US" sz="2000" dirty="0">
                <a:solidFill>
                  <a:srgbClr val="CC00FF"/>
                </a:solidFill>
                <a:latin typeface="Times New Roman" panose="02020603050405020304" pitchFamily="18" charset="0"/>
              </a:rPr>
              <a:t>white spaces</a:t>
            </a:r>
            <a:r>
              <a:rPr lang="en-US" altLang="en-US" sz="2000" dirty="0">
                <a:solidFill>
                  <a:srgbClr val="3333CC"/>
                </a:solidFill>
                <a:latin typeface="Times New Roman" panose="02020603050405020304" pitchFamily="18" charset="0"/>
              </a:rPr>
              <a:t> </a:t>
            </a:r>
            <a:r>
              <a:rPr lang="en-US" altLang="en-US" sz="2000" dirty="0">
                <a:solidFill>
                  <a:srgbClr val="CC00FF"/>
                </a:solidFill>
                <a:latin typeface="Times New Roman" panose="02020603050405020304" pitchFamily="18" charset="0"/>
              </a:rPr>
              <a:t>and baselines</a:t>
            </a:r>
            <a:r>
              <a:rPr lang="en-US" altLang="en-US" sz="2000" dirty="0">
                <a:latin typeface="Times New Roman" panose="02020603050405020304" pitchFamily="18" charset="0"/>
              </a:rPr>
              <a:t>.</a:t>
            </a:r>
            <a:r>
              <a:rPr lang="ar-JO" altLang="en-US" sz="2000" dirty="0">
                <a:latin typeface="Times New Roman" panose="02020603050405020304" pitchFamily="18" charset="0"/>
              </a:rPr>
              <a:t> - المسافات البيضاء وخطوط الأساس.</a:t>
            </a:r>
            <a:br>
              <a:rPr lang="en-US" altLang="en-US" sz="2000" dirty="0">
                <a:latin typeface="Times New Roman" panose="02020603050405020304" pitchFamily="18" charset="0"/>
              </a:rPr>
            </a:br>
            <a:r>
              <a:rPr lang="en-US" altLang="en-US" sz="2000" dirty="0">
                <a:latin typeface="Times New Roman" panose="02020603050405020304" pitchFamily="18" charset="0"/>
              </a:rPr>
              <a:t>  - </a:t>
            </a:r>
            <a:r>
              <a:rPr lang="en-US" altLang="en-US" sz="2000" dirty="0">
                <a:solidFill>
                  <a:srgbClr val="CC00FF"/>
                </a:solidFill>
                <a:latin typeface="Times New Roman" panose="02020603050405020304" pitchFamily="18" charset="0"/>
              </a:rPr>
              <a:t>baseline, grid line</a:t>
            </a:r>
            <a:r>
              <a:rPr lang="en-US" altLang="en-US" sz="2000" dirty="0">
                <a:latin typeface="Times New Roman" panose="02020603050405020304" pitchFamily="18" charset="0"/>
              </a:rPr>
              <a:t> at the bottom of the text and graphics </a:t>
            </a:r>
            <a:br>
              <a:rPr lang="en-US" altLang="en-US" sz="2000" dirty="0">
                <a:latin typeface="Times New Roman" panose="02020603050405020304" pitchFamily="18" charset="0"/>
              </a:rPr>
            </a:br>
            <a:r>
              <a:rPr lang="en-US" altLang="en-US" sz="2000" dirty="0">
                <a:latin typeface="Times New Roman" panose="02020603050405020304" pitchFamily="18" charset="0"/>
              </a:rPr>
              <a:t>    area that define the bottom margin</a:t>
            </a:r>
            <a:r>
              <a:rPr lang="en-US" altLang="en-US" sz="2000" b="1" dirty="0">
                <a:latin typeface="Times New Roman" panose="02020603050405020304" pitchFamily="18" charset="0"/>
              </a:rPr>
              <a:t>.</a:t>
            </a:r>
            <a:br>
              <a:rPr lang="en-US" altLang="en-US" sz="2000" b="1" dirty="0">
                <a:latin typeface="Times New Roman" panose="02020603050405020304" pitchFamily="18" charset="0"/>
              </a:rPr>
            </a:br>
            <a:r>
              <a:rPr lang="ar-JO" altLang="en-US" sz="2000" b="1" dirty="0">
                <a:latin typeface="Times New Roman" panose="02020603050405020304" pitchFamily="18" charset="0"/>
              </a:rPr>
              <a:t>- خط الأساس، وهو خط الشبكة في أسفل منطقة النص والرسومات التي تحدد الهامش السفلي.</a:t>
            </a:r>
            <a:endParaRPr lang="en-US" altLang="en-US" sz="2000" b="1" dirty="0">
              <a:latin typeface="Times New Roman" panose="02020603050405020304" pitchFamily="18" charset="0"/>
            </a:endParaRPr>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E3569A8A-AB2A-B369-075E-8E646F0EEB45}"/>
              </a:ext>
            </a:extLst>
          </p:cNvPr>
          <p:cNvSpPr>
            <a:spLocks noGrp="1" noChangeArrowheads="1"/>
          </p:cNvSpPr>
          <p:nvPr>
            <p:ph type="title"/>
          </p:nvPr>
        </p:nvSpPr>
        <p:spPr>
          <a:xfrm>
            <a:off x="1524000" y="430195"/>
            <a:ext cx="9144000" cy="5854861"/>
          </a:xfrm>
        </p:spPr>
        <p:txBody>
          <a:bodyPr/>
          <a:lstStyle/>
          <a:p>
            <a:r>
              <a:rPr lang="en-US" altLang="en-US" sz="2800" dirty="0">
                <a:solidFill>
                  <a:srgbClr val="9900CC"/>
                </a:solidFill>
                <a:latin typeface="Times New Roman" panose="02020603050405020304" pitchFamily="18" charset="0"/>
                <a:cs typeface="Simplified Arabic Fixed" panose="02070309020205020404" pitchFamily="49" charset="-78"/>
              </a:rPr>
              <a:t>     </a:t>
            </a:r>
            <a:r>
              <a:rPr lang="en-US" altLang="en-US" sz="2400" u="sng" dirty="0">
                <a:solidFill>
                  <a:srgbClr val="9900CC"/>
                </a:solidFill>
                <a:latin typeface="Times New Roman" panose="02020603050405020304" pitchFamily="18" charset="0"/>
                <a:cs typeface="Simplified Arabic Fixed" panose="02070309020205020404" pitchFamily="49" charset="-78"/>
              </a:rPr>
              <a:t>Designing communication spaces</a:t>
            </a:r>
            <a:r>
              <a:rPr lang="en-US" altLang="en-US" sz="2400" b="1" dirty="0">
                <a:solidFill>
                  <a:schemeClr val="accent2"/>
                </a:solidFill>
                <a:latin typeface="Times New Roman" panose="02020603050405020304" pitchFamily="18" charset="0"/>
                <a:cs typeface="Simplified Arabic Fixed" panose="02070309020205020404" pitchFamily="49" charset="-78"/>
              </a:rPr>
              <a:t>:</a:t>
            </a:r>
            <a:r>
              <a:rPr lang="en-US" altLang="en-US" sz="3600" b="1" dirty="0">
                <a:solidFill>
                  <a:schemeClr val="accent2"/>
                </a:solidFill>
                <a:latin typeface="Times New Roman" panose="02020603050405020304" pitchFamily="18" charset="0"/>
                <a:cs typeface="Simplified Arabic Fixed" panose="02070309020205020404" pitchFamily="49" charset="-78"/>
              </a:rPr>
              <a:t> </a:t>
            </a:r>
            <a:r>
              <a:rPr lang="en-US" altLang="en-US" sz="2000" dirty="0">
                <a:latin typeface="Times New Roman" panose="02020603050405020304" pitchFamily="18" charset="0"/>
                <a:cs typeface="Simplified Arabic Fixed" panose="02070309020205020404" pitchFamily="49" charset="-78"/>
              </a:rPr>
              <a:t>the</a:t>
            </a:r>
            <a:r>
              <a:rPr lang="en-US" altLang="en-US" sz="2000" dirty="0">
                <a:solidFill>
                  <a:schemeClr val="accent2"/>
                </a:solidFill>
                <a:latin typeface="Times New Roman" panose="02020603050405020304" pitchFamily="18" charset="0"/>
                <a:cs typeface="Simplified Arabic Fixed" panose="02070309020205020404" pitchFamily="49" charset="-78"/>
              </a:rPr>
              <a:t> </a:t>
            </a:r>
            <a:r>
              <a:rPr lang="en-US" altLang="en-US" sz="2000" dirty="0">
                <a:latin typeface="Times New Roman" panose="02020603050405020304" pitchFamily="18" charset="0"/>
                <a:cs typeface="Simplified Arabic Fixed" panose="02070309020205020404" pitchFamily="49" charset="-78"/>
              </a:rPr>
              <a:t>documentation </a:t>
            </a:r>
            <a:br>
              <a:rPr lang="en-US" altLang="en-US" sz="2000" dirty="0">
                <a:latin typeface="Times New Roman" panose="02020603050405020304" pitchFamily="18" charset="0"/>
                <a:cs typeface="Simplified Arabic Fixed" panose="02070309020205020404" pitchFamily="49" charset="-78"/>
              </a:rPr>
            </a:br>
            <a:r>
              <a:rPr lang="en-US" altLang="en-US" sz="2000" dirty="0">
                <a:latin typeface="Times New Roman" panose="02020603050405020304" pitchFamily="18" charset="0"/>
                <a:cs typeface="Simplified Arabic Fixed" panose="02070309020205020404" pitchFamily="49" charset="-78"/>
              </a:rPr>
              <a:t>   writers need to decide on two important things</a:t>
            </a:r>
            <a:r>
              <a:rPr lang="en-US" altLang="en-US" sz="2000" dirty="0">
                <a:solidFill>
                  <a:schemeClr val="accent2"/>
                </a:solidFill>
                <a:latin typeface="Times New Roman" panose="02020603050405020304" pitchFamily="18" charset="0"/>
                <a:cs typeface="Simplified Arabic Fixed" panose="02070309020205020404" pitchFamily="49" charset="-78"/>
              </a:rPr>
              <a:t>, </a:t>
            </a:r>
            <a:r>
              <a:rPr lang="en-US" altLang="en-US" sz="2000" dirty="0">
                <a:solidFill>
                  <a:schemeClr val="accent1"/>
                </a:solidFill>
                <a:latin typeface="Times New Roman" panose="02020603050405020304" pitchFamily="18" charset="0"/>
                <a:cs typeface="Simplified Arabic Fixed" panose="02070309020205020404" pitchFamily="49" charset="-78"/>
              </a:rPr>
              <a:t>degree of </a:t>
            </a:r>
            <a:br>
              <a:rPr lang="en-US" altLang="en-US" sz="2000" dirty="0">
                <a:solidFill>
                  <a:schemeClr val="accent1"/>
                </a:solidFill>
                <a:latin typeface="Times New Roman" panose="02020603050405020304" pitchFamily="18" charset="0"/>
                <a:cs typeface="Simplified Arabic Fixed" panose="02070309020205020404" pitchFamily="49" charset="-78"/>
              </a:rPr>
            </a:br>
            <a:r>
              <a:rPr lang="en-US" altLang="en-US" sz="2000" dirty="0">
                <a:solidFill>
                  <a:schemeClr val="accent1"/>
                </a:solidFill>
                <a:latin typeface="Times New Roman" panose="02020603050405020304" pitchFamily="18" charset="0"/>
                <a:cs typeface="Simplified Arabic Fixed" panose="02070309020205020404" pitchFamily="49" charset="-78"/>
              </a:rPr>
              <a:t>   modularity</a:t>
            </a:r>
            <a:r>
              <a:rPr lang="en-US" altLang="en-US" sz="2000" dirty="0">
                <a:solidFill>
                  <a:schemeClr val="accent2"/>
                </a:solidFill>
                <a:latin typeface="Times New Roman" panose="02020603050405020304" pitchFamily="18" charset="0"/>
                <a:cs typeface="Simplified Arabic Fixed" panose="02070309020205020404" pitchFamily="49" charset="-78"/>
              </a:rPr>
              <a:t> </a:t>
            </a:r>
            <a:r>
              <a:rPr lang="en-US" altLang="en-US" sz="2000" dirty="0">
                <a:latin typeface="Times New Roman" panose="02020603050405020304" pitchFamily="18" charset="0"/>
                <a:cs typeface="Simplified Arabic Fixed" panose="02070309020205020404" pitchFamily="49" charset="-78"/>
              </a:rPr>
              <a:t>and </a:t>
            </a:r>
            <a:r>
              <a:rPr lang="en-US" altLang="en-US" sz="2000" dirty="0">
                <a:solidFill>
                  <a:schemeClr val="accent1"/>
                </a:solidFill>
                <a:latin typeface="Times New Roman" panose="02020603050405020304" pitchFamily="18" charset="0"/>
                <a:cs typeface="Simplified Arabic Fixed" panose="02070309020205020404" pitchFamily="49" charset="-78"/>
              </a:rPr>
              <a:t>degree of structure </a:t>
            </a:r>
            <a:r>
              <a:rPr lang="en-US" altLang="en-US" sz="2000" dirty="0">
                <a:latin typeface="Times New Roman" panose="02020603050405020304" pitchFamily="18" charset="0"/>
                <a:cs typeface="Simplified Arabic Fixed" panose="02070309020205020404" pitchFamily="49" charset="-78"/>
              </a:rPr>
              <a:t>they need.</a:t>
            </a:r>
            <a:br>
              <a:rPr lang="en-US" altLang="en-US" sz="2000" dirty="0">
                <a:latin typeface="Times New Roman" panose="02020603050405020304" pitchFamily="18" charset="0"/>
                <a:cs typeface="Simplified Arabic Fixed" panose="02070309020205020404" pitchFamily="49" charset="-78"/>
              </a:rPr>
            </a:br>
            <a:r>
              <a:rPr lang="ar-JO" altLang="en-US" sz="2000" dirty="0">
                <a:latin typeface="Times New Roman" panose="02020603050405020304" pitchFamily="18" charset="0"/>
                <a:cs typeface="Simplified Arabic Fixed" panose="02070309020205020404" pitchFamily="49" charset="-78"/>
              </a:rPr>
              <a:t>تصميم مساحات الاتصال: يحتاج كاتبو الوثائق إلى تحديد أمرين مهمين، درجة الوحدات النمطية ودرجة الهيكل التي يحتاجون إليها.</a:t>
            </a:r>
            <a:br>
              <a:rPr lang="en-US" altLang="en-US" sz="2000" dirty="0">
                <a:latin typeface="Times New Roman" panose="02020603050405020304" pitchFamily="18" charset="0"/>
                <a:cs typeface="Simplified Arabic Fixed" panose="02070309020205020404" pitchFamily="49" charset="-78"/>
              </a:rPr>
            </a:br>
            <a:br>
              <a:rPr lang="en-US" altLang="en-US" sz="2000" dirty="0">
                <a:latin typeface="Times New Roman" panose="02020603050405020304" pitchFamily="18" charset="0"/>
                <a:cs typeface="Simplified Arabic Fixed" panose="02070309020205020404" pitchFamily="49" charset="-78"/>
              </a:rPr>
            </a:br>
            <a:r>
              <a:rPr lang="en-US" altLang="en-US" sz="2800" dirty="0">
                <a:latin typeface="Times New Roman" panose="02020603050405020304" pitchFamily="18" charset="0"/>
                <a:cs typeface="Simplified Arabic Fixed" panose="02070309020205020404" pitchFamily="49" charset="-78"/>
              </a:rPr>
              <a:t>   </a:t>
            </a:r>
            <a:r>
              <a:rPr lang="en-US" altLang="en-US" sz="2800" u="sng" dirty="0">
                <a:solidFill>
                  <a:schemeClr val="accent1"/>
                </a:solidFill>
                <a:latin typeface="Times New Roman" panose="02020603050405020304" pitchFamily="18" charset="0"/>
                <a:cs typeface="Simplified Arabic Fixed" panose="02070309020205020404" pitchFamily="49" charset="-78"/>
              </a:rPr>
              <a:t>1- degree of modularity</a:t>
            </a:r>
            <a:r>
              <a:rPr lang="en-US" altLang="en-US" sz="2800" dirty="0">
                <a:latin typeface="Times New Roman" panose="02020603050405020304" pitchFamily="18" charset="0"/>
                <a:cs typeface="Simplified Arabic Fixed" panose="02070309020205020404" pitchFamily="49" charset="-78"/>
              </a:rPr>
              <a:t>, </a:t>
            </a:r>
            <a:r>
              <a:rPr lang="en-US" altLang="en-US" sz="2000" dirty="0">
                <a:latin typeface="Times New Roman" panose="02020603050405020304" pitchFamily="18" charset="0"/>
                <a:cs typeface="Times New Roman" panose="02020603050405020304" pitchFamily="18" charset="0"/>
              </a:rPr>
              <a:t>means breaking the   </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information into chunks of text and graphic units to make </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them easier for the user to digest. </a:t>
            </a:r>
            <a:br>
              <a:rPr lang="en-US" altLang="en-US" sz="2000" dirty="0">
                <a:latin typeface="Times New Roman" panose="02020603050405020304" pitchFamily="18" charset="0"/>
                <a:cs typeface="Times New Roman" panose="02020603050405020304" pitchFamily="18" charset="0"/>
              </a:rPr>
            </a:br>
            <a:r>
              <a:rPr lang="ar-JO" altLang="en-US" sz="2000" dirty="0">
                <a:latin typeface="Times New Roman" panose="02020603050405020304" pitchFamily="18" charset="0"/>
                <a:cs typeface="Times New Roman" panose="02020603050405020304" pitchFamily="18" charset="0"/>
              </a:rPr>
              <a:t>1- درجة الوحدات النمطية، تعني تقسيم المعلومات إلى أجزاء نصية ووحدات رسومية لتسهيل استيعابها على المستخدم.</a:t>
            </a:r>
            <a:br>
              <a:rPr lang="en-US" altLang="en-US" sz="2000" dirty="0">
                <a:latin typeface="Times New Roman" panose="02020603050405020304" pitchFamily="18" charset="0"/>
                <a:cs typeface="Times New Roman" panose="02020603050405020304" pitchFamily="18" charset="0"/>
              </a:rPr>
            </a:br>
            <a:br>
              <a:rPr lang="en-US" altLang="en-US" sz="2000" dirty="0">
                <a:latin typeface="Times New Roman" panose="02020603050405020304" pitchFamily="18" charset="0"/>
                <a:cs typeface="Times New Roman" panose="02020603050405020304" pitchFamily="18" charset="0"/>
              </a:rPr>
            </a:br>
            <a:br>
              <a:rPr lang="en-US" altLang="en-US" sz="2000" dirty="0">
                <a:latin typeface="Times New Roman" panose="02020603050405020304" pitchFamily="18" charset="0"/>
                <a:cs typeface="Times New Roman" panose="02020603050405020304" pitchFamily="18" charset="0"/>
              </a:rPr>
            </a:br>
            <a:r>
              <a:rPr lang="en-US" altLang="en-US" sz="2000" u="sng" dirty="0">
                <a:solidFill>
                  <a:schemeClr val="accent2"/>
                </a:solidFill>
                <a:latin typeface="Times New Roman" panose="02020603050405020304" pitchFamily="18" charset="0"/>
                <a:cs typeface="Simplified Arabic Fixed" panose="02070309020205020404" pitchFamily="49" charset="-78"/>
              </a:rPr>
              <a:t>in online help</a:t>
            </a:r>
            <a:r>
              <a:rPr lang="en-US" altLang="en-US" sz="2000" dirty="0">
                <a:solidFill>
                  <a:srgbClr val="9900CC"/>
                </a:solidFill>
                <a:latin typeface="Times New Roman" panose="02020603050405020304" pitchFamily="18" charset="0"/>
                <a:cs typeface="Simplified Arabic Fixed" panose="02070309020205020404" pitchFamily="49" charset="-78"/>
              </a:rPr>
              <a:t> </a:t>
            </a:r>
            <a:r>
              <a:rPr lang="en-US" altLang="en-US" sz="2000" dirty="0">
                <a:latin typeface="Times New Roman" panose="02020603050405020304" pitchFamily="18" charset="0"/>
                <a:cs typeface="Simplified Arabic Fixed" panose="02070309020205020404" pitchFamily="49" charset="-78"/>
              </a:rPr>
              <a:t>you can overcome the modularity problem by</a:t>
            </a:r>
            <a:r>
              <a:rPr lang="en-US" altLang="en-US" sz="2000" dirty="0">
                <a:solidFill>
                  <a:srgbClr val="9900CC"/>
                </a:solidFill>
                <a:latin typeface="Times New Roman" panose="02020603050405020304" pitchFamily="18" charset="0"/>
                <a:cs typeface="Simplified Arabic Fixed" panose="02070309020205020404" pitchFamily="49" charset="-78"/>
              </a:rPr>
              <a:t> </a:t>
            </a:r>
            <a:r>
              <a:rPr lang="en-US" altLang="en-US" sz="2000" dirty="0">
                <a:solidFill>
                  <a:schemeClr val="accent1"/>
                </a:solidFill>
                <a:latin typeface="Times New Roman" panose="02020603050405020304" pitchFamily="18" charset="0"/>
                <a:cs typeface="Simplified Arabic Fixed" panose="02070309020205020404" pitchFamily="49" charset="-78"/>
              </a:rPr>
              <a:t>pop ups, and hypertext.</a:t>
            </a:r>
            <a:br>
              <a:rPr lang="en-US" altLang="en-US" sz="2000" dirty="0">
                <a:solidFill>
                  <a:schemeClr val="accent1"/>
                </a:solidFill>
                <a:latin typeface="Times New Roman" panose="02020603050405020304" pitchFamily="18" charset="0"/>
                <a:cs typeface="Simplified Arabic Fixed" panose="02070309020205020404" pitchFamily="49" charset="-78"/>
              </a:rPr>
            </a:br>
            <a:r>
              <a:rPr lang="ar-JO" altLang="en-US" sz="2000" dirty="0">
                <a:solidFill>
                  <a:schemeClr val="accent1"/>
                </a:solidFill>
                <a:latin typeface="Times New Roman" panose="02020603050405020304" pitchFamily="18" charset="0"/>
                <a:cs typeface="Simplified Arabic Fixed" panose="02070309020205020404" pitchFamily="49" charset="-78"/>
              </a:rPr>
              <a:t>في المساعدة عبر الإنترنت، يمكنك التغلب على مشكلة الوحدات النمطية من خلال النوافذ المنبثقة والنص التشعبي.</a:t>
            </a:r>
            <a:endParaRPr lang="en-US" altLang="en-US" sz="2000" dirty="0">
              <a:latin typeface="Times New Roman" panose="02020603050405020304" pitchFamily="18" charset="0"/>
              <a:cs typeface="Simplified Arabic Fixed" panose="02070309020205020404" pitchFamily="49" charset="-78"/>
            </a:endParaRPr>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B54A726-1B95-ADAD-8B0B-C3969E80BC85}"/>
              </a:ext>
            </a:extLst>
          </p:cNvPr>
          <p:cNvSpPr>
            <a:spLocks noGrp="1" noChangeArrowheads="1"/>
          </p:cNvSpPr>
          <p:nvPr>
            <p:ph type="title"/>
          </p:nvPr>
        </p:nvSpPr>
        <p:spPr>
          <a:xfrm>
            <a:off x="1512425" y="1170854"/>
            <a:ext cx="9144000" cy="4572001"/>
          </a:xfrm>
        </p:spPr>
        <p:txBody>
          <a:bodyPr/>
          <a:lstStyle/>
          <a:p>
            <a:r>
              <a:rPr lang="en-US" altLang="en-US" sz="3200" dirty="0">
                <a:solidFill>
                  <a:schemeClr val="accent1"/>
                </a:solidFill>
                <a:latin typeface="Times New Roman" panose="02020603050405020304" pitchFamily="18" charset="0"/>
                <a:cs typeface="Simplified Arabic Fixed" panose="02070309020205020404" pitchFamily="49" charset="-78"/>
              </a:rPr>
              <a:t>    </a:t>
            </a:r>
            <a:r>
              <a:rPr lang="en-US" altLang="en-US" sz="2400" u="sng" dirty="0">
                <a:solidFill>
                  <a:schemeClr val="accent1"/>
                </a:solidFill>
                <a:latin typeface="Times New Roman" panose="02020603050405020304" pitchFamily="18" charset="0"/>
                <a:cs typeface="Simplified Arabic Fixed" panose="02070309020205020404" pitchFamily="49" charset="-78"/>
              </a:rPr>
              <a:t>2-degree of structure</a:t>
            </a:r>
            <a:r>
              <a:rPr lang="en-US" altLang="en-US" sz="2400" dirty="0">
                <a:latin typeface="Times New Roman" panose="02020603050405020304" pitchFamily="18" charset="0"/>
                <a:cs typeface="Simplified Arabic Fixed" panose="02070309020205020404" pitchFamily="49" charset="-78"/>
              </a:rPr>
              <a:t>,</a:t>
            </a:r>
            <a:r>
              <a:rPr lang="en-US" altLang="en-US" sz="3200" dirty="0">
                <a:latin typeface="Times New Roman" panose="02020603050405020304" pitchFamily="18" charset="0"/>
                <a:cs typeface="Simplified Arabic Fixed" panose="02070309020205020404" pitchFamily="49" charset="-78"/>
              </a:rPr>
              <a:t> </a:t>
            </a:r>
            <a:r>
              <a:rPr lang="en-US" altLang="en-US" sz="2000" dirty="0">
                <a:latin typeface="Times New Roman" panose="02020603050405020304" pitchFamily="18" charset="0"/>
                <a:cs typeface="Simplified Arabic Fixed" panose="02070309020205020404" pitchFamily="49" charset="-78"/>
              </a:rPr>
              <a:t>which means that we place the </a:t>
            </a:r>
            <a:br>
              <a:rPr lang="en-US" altLang="en-US" sz="2000" dirty="0">
                <a:latin typeface="Times New Roman" panose="02020603050405020304" pitchFamily="18" charset="0"/>
                <a:cs typeface="Simplified Arabic Fixed" panose="02070309020205020404" pitchFamily="49" charset="-78"/>
              </a:rPr>
            </a:br>
            <a:r>
              <a:rPr lang="en-US" altLang="en-US" sz="2000" dirty="0">
                <a:latin typeface="Times New Roman" panose="02020603050405020304" pitchFamily="18" charset="0"/>
                <a:cs typeface="Simplified Arabic Fixed" panose="02070309020205020404" pitchFamily="49" charset="-78"/>
              </a:rPr>
              <a:t>   info on the page according</a:t>
            </a:r>
            <a:r>
              <a:rPr lang="en-US" altLang="en-US" sz="2000" dirty="0">
                <a:solidFill>
                  <a:srgbClr val="CC00FF"/>
                </a:solidFill>
                <a:latin typeface="Times New Roman" panose="02020603050405020304" pitchFamily="18" charset="0"/>
                <a:cs typeface="Simplified Arabic Fixed" panose="02070309020205020404" pitchFamily="49" charset="-78"/>
              </a:rPr>
              <a:t> to patterns</a:t>
            </a:r>
            <a:r>
              <a:rPr lang="en-US" altLang="en-US" sz="2000" dirty="0">
                <a:latin typeface="Times New Roman" panose="02020603050405020304" pitchFamily="18" charset="0"/>
                <a:cs typeface="Simplified Arabic Fixed" panose="02070309020205020404" pitchFamily="49" charset="-78"/>
              </a:rPr>
              <a:t>, with certain kinds of </a:t>
            </a:r>
            <a:br>
              <a:rPr lang="en-US" altLang="en-US" sz="2000" dirty="0">
                <a:latin typeface="Times New Roman" panose="02020603050405020304" pitchFamily="18" charset="0"/>
                <a:cs typeface="Simplified Arabic Fixed" panose="02070309020205020404" pitchFamily="49" charset="-78"/>
              </a:rPr>
            </a:br>
            <a:r>
              <a:rPr lang="en-US" altLang="en-US" sz="2000" dirty="0">
                <a:latin typeface="Times New Roman" panose="02020603050405020304" pitchFamily="18" charset="0"/>
                <a:cs typeface="Simplified Arabic Fixed" panose="02070309020205020404" pitchFamily="49" charset="-78"/>
              </a:rPr>
              <a:t>   info only in certain</a:t>
            </a:r>
            <a:r>
              <a:rPr lang="en-US" altLang="en-US" sz="2000" dirty="0">
                <a:solidFill>
                  <a:srgbClr val="D60093"/>
                </a:solidFill>
                <a:latin typeface="Times New Roman" panose="02020603050405020304" pitchFamily="18" charset="0"/>
                <a:cs typeface="Simplified Arabic Fixed" panose="02070309020205020404" pitchFamily="49" charset="-78"/>
              </a:rPr>
              <a:t> </a:t>
            </a:r>
            <a:r>
              <a:rPr lang="en-US" altLang="en-US" sz="2000" dirty="0">
                <a:latin typeface="Times New Roman" panose="02020603050405020304" pitchFamily="18" charset="0"/>
                <a:cs typeface="Simplified Arabic Fixed" panose="02070309020205020404" pitchFamily="49" charset="-78"/>
              </a:rPr>
              <a:t>places. </a:t>
            </a:r>
            <a:br>
              <a:rPr lang="en-US" altLang="en-US" sz="2000" dirty="0">
                <a:latin typeface="Times New Roman" panose="02020603050405020304" pitchFamily="18" charset="0"/>
                <a:cs typeface="Simplified Arabic Fixed" panose="02070309020205020404" pitchFamily="49" charset="-78"/>
              </a:rPr>
            </a:br>
            <a:r>
              <a:rPr lang="ar-JO" altLang="en-US" sz="2000" dirty="0">
                <a:latin typeface="Times New Roman" panose="02020603050405020304" pitchFamily="18" charset="0"/>
                <a:cs typeface="Simplified Arabic Fixed" panose="02070309020205020404" pitchFamily="49" charset="-78"/>
              </a:rPr>
              <a:t>درجتان من البنية، مما يعني أننا نضع المعلومات على الصفحة وفقًا لأنماط، مع وجود أنواع معينة من المعلومات في أماكن معينة فقط.</a:t>
            </a:r>
            <a:br>
              <a:rPr lang="en-US" altLang="en-US" sz="2000" dirty="0">
                <a:latin typeface="Times New Roman" panose="02020603050405020304" pitchFamily="18" charset="0"/>
                <a:cs typeface="Simplified Arabic Fixed" panose="02070309020205020404" pitchFamily="49" charset="-78"/>
              </a:rPr>
            </a:br>
            <a:br>
              <a:rPr lang="en-US" altLang="en-US" sz="2000" dirty="0">
                <a:latin typeface="Times New Roman" panose="02020603050405020304" pitchFamily="18" charset="0"/>
                <a:cs typeface="Simplified Arabic Fixed" panose="02070309020205020404" pitchFamily="49" charset="-78"/>
              </a:rPr>
            </a:br>
            <a:r>
              <a:rPr lang="en-US" altLang="en-US" sz="2000" dirty="0">
                <a:latin typeface="Times New Roman" panose="02020603050405020304" pitchFamily="18" charset="0"/>
                <a:cs typeface="Simplified Arabic Fixed" panose="02070309020205020404" pitchFamily="49" charset="-78"/>
              </a:rPr>
              <a:t>Highly structured page also use </a:t>
            </a:r>
            <a:r>
              <a:rPr lang="en-US" altLang="en-US" sz="2000" dirty="0">
                <a:solidFill>
                  <a:schemeClr val="hlink"/>
                </a:solidFill>
                <a:latin typeface="Times New Roman" panose="02020603050405020304" pitchFamily="18" charset="0"/>
                <a:cs typeface="Simplified Arabic Fixed" panose="02070309020205020404" pitchFamily="49" charset="-78"/>
              </a:rPr>
              <a:t>fence-like</a:t>
            </a:r>
            <a:r>
              <a:rPr lang="en-US" altLang="en-US" sz="2000" dirty="0">
                <a:latin typeface="Times New Roman" panose="02020603050405020304" pitchFamily="18" charset="0"/>
                <a:cs typeface="Simplified Arabic Fixed" panose="02070309020205020404" pitchFamily="49" charset="-78"/>
              </a:rPr>
              <a:t> vertical and horizontal lines, called </a:t>
            </a:r>
            <a:r>
              <a:rPr lang="en-US" altLang="en-US" sz="2000" i="1" dirty="0">
                <a:solidFill>
                  <a:schemeClr val="accent1"/>
                </a:solidFill>
                <a:latin typeface="Times New Roman" panose="02020603050405020304" pitchFamily="18" charset="0"/>
                <a:cs typeface="Simplified Arabic Fixed" panose="02070309020205020404" pitchFamily="49" charset="-78"/>
              </a:rPr>
              <a:t>rules</a:t>
            </a:r>
            <a:r>
              <a:rPr lang="en-US" altLang="en-US" sz="2000" i="1" dirty="0">
                <a:latin typeface="Times New Roman" panose="02020603050405020304" pitchFamily="18" charset="0"/>
                <a:cs typeface="Simplified Arabic Fixed" panose="02070309020205020404" pitchFamily="49" charset="-78"/>
              </a:rPr>
              <a:t>,</a:t>
            </a:r>
            <a:r>
              <a:rPr lang="en-US" altLang="en-US" sz="2000" dirty="0">
                <a:latin typeface="Times New Roman" panose="02020603050405020304" pitchFamily="18" charset="0"/>
                <a:cs typeface="Simplified Arabic Fixed" panose="02070309020205020404" pitchFamily="49" charset="-78"/>
              </a:rPr>
              <a:t> to </a:t>
            </a:r>
            <a:r>
              <a:rPr lang="en-US" altLang="en-US" sz="2000" dirty="0">
                <a:solidFill>
                  <a:srgbClr val="3333CC"/>
                </a:solidFill>
                <a:latin typeface="Times New Roman" panose="02020603050405020304" pitchFamily="18" charset="0"/>
                <a:cs typeface="Simplified Arabic Fixed" panose="02070309020205020404" pitchFamily="49" charset="-78"/>
              </a:rPr>
              <a:t>separate</a:t>
            </a:r>
            <a:r>
              <a:rPr lang="en-US" altLang="en-US" sz="2000" dirty="0">
                <a:latin typeface="Times New Roman" panose="02020603050405020304" pitchFamily="18" charset="0"/>
                <a:cs typeface="Simplified Arabic Fixed" panose="02070309020205020404" pitchFamily="49" charset="-78"/>
              </a:rPr>
              <a:t> and help the reader keep track of info on the page</a:t>
            </a:r>
            <a:br>
              <a:rPr lang="en-US" altLang="en-US" sz="2000" dirty="0">
                <a:latin typeface="Times New Roman" panose="02020603050405020304" pitchFamily="18" charset="0"/>
                <a:cs typeface="Simplified Arabic Fixed" panose="02070309020205020404" pitchFamily="49" charset="-78"/>
              </a:rPr>
            </a:br>
            <a:r>
              <a:rPr lang="ar-JO" altLang="en-US" sz="2000" dirty="0">
                <a:latin typeface="Times New Roman" panose="02020603050405020304" pitchFamily="18" charset="0"/>
                <a:cs typeface="Simplified Arabic Fixed" panose="02070309020205020404" pitchFamily="49" charset="-78"/>
              </a:rPr>
              <a:t>تستخدم الصفحات عالية البنية أيضًا خطوطًا عمودية وأفقية تشبه السياج، تسمى القواعد، لفصل المعلومات الموجودة على الصفحة ومساعدتها على تتبعها</a:t>
            </a:r>
            <a:br>
              <a:rPr lang="en-US" altLang="en-US" sz="2000" dirty="0">
                <a:latin typeface="Times New Roman" panose="02020603050405020304" pitchFamily="18" charset="0"/>
                <a:cs typeface="Simplified Arabic Fixed" panose="02070309020205020404" pitchFamily="49" charset="-78"/>
              </a:rPr>
            </a:br>
            <a:endParaRPr lang="en-US" altLang="en-US" sz="2000" dirty="0">
              <a:solidFill>
                <a:schemeClr val="accent1"/>
              </a:solidFill>
              <a:latin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981200" y="1447800"/>
            <a:ext cx="7924800" cy="5026152"/>
          </a:xfrm>
        </p:spPr>
        <p:txBody>
          <a:bodyPr>
            <a:normAutofit fontScale="70000" lnSpcReduction="20000"/>
          </a:bodyPr>
          <a:lstStyle/>
          <a:p>
            <a:pPr marL="822960" lvl="1" indent="-457200">
              <a:buNone/>
            </a:pPr>
            <a:r>
              <a:rPr lang="en-US" sz="2400" dirty="0">
                <a:latin typeface="Arial Rounded MT Bold" pitchFamily="34" charset="0"/>
                <a:cs typeface="Arial" pitchFamily="34" charset="0"/>
              </a:rPr>
              <a:t>1.    Decreased importance of job skills,</a:t>
            </a:r>
          </a:p>
          <a:p>
            <a:pPr marL="822960" lvl="1" indent="-457200" algn="r" rtl="1">
              <a:buNone/>
            </a:pPr>
            <a:r>
              <a:rPr lang="ar-JO" sz="2400" dirty="0">
                <a:latin typeface="Arial Rounded MT Bold" pitchFamily="34" charset="0"/>
                <a:cs typeface="Arial" pitchFamily="34" charset="0"/>
              </a:rPr>
              <a:t>1. انخفاض أهمية المهارات الوظيفية،</a:t>
            </a:r>
            <a:endParaRPr lang="en-US" sz="2400" dirty="0">
              <a:latin typeface="Arial Rounded MT Bold" pitchFamily="34" charset="0"/>
              <a:cs typeface="Arial" pitchFamily="34" charset="0"/>
            </a:endParaRPr>
          </a:p>
          <a:p>
            <a:pPr marL="822960" lvl="1" indent="-457200">
              <a:buNone/>
            </a:pPr>
            <a:r>
              <a:rPr lang="en-US" sz="2400" dirty="0">
                <a:latin typeface="Arial Rounded MT Bold" pitchFamily="34" charset="0"/>
                <a:cs typeface="Arial" pitchFamily="34" charset="0"/>
              </a:rPr>
              <a:t>        “</a:t>
            </a:r>
            <a:r>
              <a:rPr lang="en-US" sz="2400" i="1" dirty="0">
                <a:solidFill>
                  <a:schemeClr val="accent1"/>
                </a:solidFill>
                <a:latin typeface="Arial Rounded MT Bold" pitchFamily="34" charset="0"/>
                <a:cs typeface="Arial" pitchFamily="34" charset="0"/>
              </a:rPr>
              <a:t>My experience isn’t good any more.” </a:t>
            </a:r>
          </a:p>
          <a:p>
            <a:pPr marL="822960" lvl="1" indent="-457200" algn="r" rtl="1">
              <a:buNone/>
            </a:pPr>
            <a:r>
              <a:rPr lang="ar-JO" sz="2400" i="1" dirty="0">
                <a:solidFill>
                  <a:schemeClr val="accent1"/>
                </a:solidFill>
                <a:latin typeface="Arial Rounded MT Bold" pitchFamily="34" charset="0"/>
                <a:cs typeface="Arial" pitchFamily="34" charset="0"/>
              </a:rPr>
              <a:t>"تجربتي لم تعد جيدة بعد الآن."</a:t>
            </a:r>
            <a:endParaRPr lang="en-US" sz="2400" i="1" dirty="0">
              <a:solidFill>
                <a:schemeClr val="accent1"/>
              </a:solidFill>
              <a:latin typeface="Arial Rounded MT Bold" pitchFamily="34" charset="0"/>
              <a:cs typeface="Arial" pitchFamily="34" charset="0"/>
            </a:endParaRPr>
          </a:p>
          <a:p>
            <a:pPr marL="822960" lvl="1" indent="-457200" algn="just">
              <a:buFont typeface="Wingdings" pitchFamily="2" charset="2"/>
              <a:buChar char="Ø"/>
            </a:pPr>
            <a:r>
              <a:rPr lang="en-US" sz="2000" i="1" dirty="0">
                <a:solidFill>
                  <a:schemeClr val="accent1"/>
                </a:solidFill>
                <a:latin typeface="Arial Rounded MT Bold" pitchFamily="34" charset="0"/>
                <a:cs typeface="Arial" pitchFamily="34" charset="0"/>
              </a:rPr>
              <a:t>Job deskilling</a:t>
            </a:r>
            <a:r>
              <a:rPr lang="en-US" sz="2000" i="1" dirty="0">
                <a:latin typeface="Arial Rounded MT Bold" pitchFamily="34" charset="0"/>
                <a:cs typeface="Arial" pitchFamily="34" charset="0"/>
              </a:rPr>
              <a:t>: </a:t>
            </a:r>
            <a:r>
              <a:rPr lang="en-US" sz="2000" dirty="0">
                <a:latin typeface="Arial Rounded MT Bold" pitchFamily="34" charset="0"/>
                <a:cs typeface="Arial" pitchFamily="34" charset="0"/>
              </a:rPr>
              <a:t>which means that the computer program can perform many of the tasks a person used to perform, so the job required </a:t>
            </a:r>
            <a:r>
              <a:rPr lang="en-US" sz="2000" dirty="0">
                <a:solidFill>
                  <a:schemeClr val="accent1"/>
                </a:solidFill>
                <a:latin typeface="Arial Rounded MT Bold" pitchFamily="34" charset="0"/>
                <a:cs typeface="Arial" pitchFamily="34" charset="0"/>
              </a:rPr>
              <a:t>less skilled people .</a:t>
            </a:r>
          </a:p>
          <a:p>
            <a:pPr marL="822960" lvl="1" indent="-457200" algn="just" rtl="1">
              <a:buFont typeface="Wingdings" pitchFamily="2" charset="2"/>
              <a:buChar char="Ø"/>
            </a:pPr>
            <a:r>
              <a:rPr lang="ar-JO" sz="2000" dirty="0">
                <a:latin typeface="Arial Rounded MT Bold" pitchFamily="34" charset="0"/>
                <a:cs typeface="Arial" pitchFamily="34" charset="0"/>
              </a:rPr>
              <a:t>فقدان المهارات الوظيفية: ويعني أن برنامج الكمبيوتر يمكنه أداء العديد من المهام التي اعتاد الشخص على أدائها، لذلك كانت الوظيفة تتطلب أشخاصًا أقل مهارة.</a:t>
            </a:r>
            <a:endParaRPr lang="en-US" sz="2000" dirty="0">
              <a:latin typeface="Arial Rounded MT Bold" pitchFamily="34" charset="0"/>
              <a:cs typeface="Arial" pitchFamily="34" charset="0"/>
            </a:endParaRPr>
          </a:p>
          <a:p>
            <a:pPr marL="822960" lvl="1" indent="-457200">
              <a:buFont typeface="Wingdings" pitchFamily="2" charset="2"/>
              <a:buChar char="Ø"/>
            </a:pPr>
            <a:r>
              <a:rPr lang="en-US" sz="2000" dirty="0">
                <a:latin typeface="Arial Rounded MT Bold" pitchFamily="34" charset="0"/>
                <a:cs typeface="Arial" pitchFamily="34" charset="0"/>
              </a:rPr>
              <a:t>The default user is the user who “ lets the computer do it “</a:t>
            </a:r>
          </a:p>
          <a:p>
            <a:pPr marL="822960" lvl="1" indent="-457200" algn="r" rtl="1">
              <a:buFont typeface="Wingdings" pitchFamily="2" charset="2"/>
              <a:buChar char="Ø"/>
            </a:pPr>
            <a:r>
              <a:rPr lang="ar-JO" sz="2000" dirty="0">
                <a:latin typeface="Arial Rounded MT Bold" pitchFamily="34" charset="0"/>
                <a:cs typeface="Arial" pitchFamily="34" charset="0"/>
              </a:rPr>
              <a:t>المستخدم الافتراضي هو المستخدم الذي "يسمح للكمبيوتر بالقيام بذلك"</a:t>
            </a:r>
            <a:endParaRPr lang="en-US" sz="2000" dirty="0">
              <a:latin typeface="Arial Rounded MT Bold" pitchFamily="34" charset="0"/>
              <a:cs typeface="Arial" pitchFamily="34" charset="0"/>
            </a:endParaRPr>
          </a:p>
          <a:p>
            <a:pPr marL="822960" lvl="1" indent="-457200">
              <a:buFont typeface="Wingdings" pitchFamily="2" charset="2"/>
              <a:buChar char="Ø"/>
            </a:pPr>
            <a:endParaRPr lang="en-US" sz="2000" dirty="0">
              <a:latin typeface="Arial Rounded MT Bold" pitchFamily="34" charset="0"/>
              <a:cs typeface="Arial" pitchFamily="34" charset="0"/>
            </a:endParaRPr>
          </a:p>
          <a:p>
            <a:pPr marL="822960" lvl="1" indent="-457200">
              <a:buAutoNum type="arabicPeriod" startAt="2"/>
            </a:pPr>
            <a:r>
              <a:rPr lang="en-US" sz="2400" dirty="0">
                <a:latin typeface="Arial Rounded MT Bold" pitchFamily="34" charset="0"/>
                <a:cs typeface="Arial" pitchFamily="34" charset="0"/>
              </a:rPr>
              <a:t>Increasingly abstract tasks, </a:t>
            </a:r>
            <a:r>
              <a:rPr lang="ar-JO" sz="2400" dirty="0">
                <a:latin typeface="Arial Rounded MT Bold" pitchFamily="34" charset="0"/>
                <a:cs typeface="Arial" pitchFamily="34" charset="0"/>
              </a:rPr>
              <a:t>مهام مجردة على نحو متزايد،</a:t>
            </a:r>
            <a:endParaRPr lang="en-US" sz="2400" dirty="0">
              <a:latin typeface="Arial Rounded MT Bold" pitchFamily="34" charset="0"/>
              <a:cs typeface="Arial" pitchFamily="34" charset="0"/>
            </a:endParaRPr>
          </a:p>
          <a:p>
            <a:pPr marL="822960" lvl="1" indent="-457200">
              <a:buNone/>
            </a:pPr>
            <a:r>
              <a:rPr lang="en-US" sz="2400" dirty="0">
                <a:latin typeface="Arial Rounded MT Bold" pitchFamily="34" charset="0"/>
                <a:cs typeface="Arial" pitchFamily="34" charset="0"/>
              </a:rPr>
              <a:t> “ </a:t>
            </a:r>
            <a:r>
              <a:rPr lang="en-US" sz="2400" i="1" dirty="0">
                <a:solidFill>
                  <a:schemeClr val="accent1"/>
                </a:solidFill>
                <a:latin typeface="Arial Rounded MT Bold" pitchFamily="34" charset="0"/>
                <a:cs typeface="Arial" pitchFamily="34" charset="0"/>
              </a:rPr>
              <a:t>I just can’t understand how this thing works. “</a:t>
            </a:r>
          </a:p>
          <a:p>
            <a:pPr marL="822960" lvl="1" indent="-457200" algn="r" rtl="1">
              <a:buNone/>
            </a:pPr>
            <a:r>
              <a:rPr lang="ar-JO" sz="2400" i="1" dirty="0">
                <a:solidFill>
                  <a:schemeClr val="accent1"/>
                </a:solidFill>
                <a:latin typeface="Arial Rounded MT Bold" pitchFamily="34" charset="0"/>
                <a:cs typeface="Arial" pitchFamily="34" charset="0"/>
              </a:rPr>
              <a:t>"لا أستطيع أن أفهم كيف يعمل هذا الشيء. "</a:t>
            </a:r>
            <a:endParaRPr lang="en-US" sz="2400" i="1" dirty="0">
              <a:solidFill>
                <a:schemeClr val="accent1"/>
              </a:solidFill>
              <a:latin typeface="Arial Rounded MT Bold" pitchFamily="34" charset="0"/>
              <a:cs typeface="Arial" pitchFamily="34" charset="0"/>
            </a:endParaRPr>
          </a:p>
          <a:p>
            <a:pPr marL="822960" lvl="1" indent="-457200">
              <a:buFont typeface="Wingdings" pitchFamily="2" charset="2"/>
              <a:buChar char="Ø"/>
            </a:pPr>
            <a:r>
              <a:rPr lang="en-US" sz="2000" dirty="0">
                <a:latin typeface="Arial Rounded MT Bold" pitchFamily="34" charset="0"/>
                <a:cs typeface="Arial" pitchFamily="34" charset="0"/>
              </a:rPr>
              <a:t>People have  trouble seeing the link between doing by hand  and doing with a computer lies to the abstract </a:t>
            </a:r>
            <a:br>
              <a:rPr lang="en-US" sz="2000" dirty="0">
                <a:latin typeface="Arial Rounded MT Bold" pitchFamily="34" charset="0"/>
                <a:cs typeface="Arial" pitchFamily="34" charset="0"/>
              </a:rPr>
            </a:br>
            <a:r>
              <a:rPr lang="en-US" sz="2000" dirty="0">
                <a:latin typeface="Arial Rounded MT Bold" pitchFamily="34" charset="0"/>
                <a:cs typeface="Arial" pitchFamily="34" charset="0"/>
              </a:rPr>
              <a:t> nature of computer work.</a:t>
            </a:r>
          </a:p>
          <a:p>
            <a:pPr marL="822960" lvl="1" indent="-457200" algn="r" rtl="1">
              <a:buFont typeface="Wingdings" pitchFamily="2" charset="2"/>
              <a:buChar char="Ø"/>
            </a:pPr>
            <a:r>
              <a:rPr lang="ar-JO" sz="2000" dirty="0">
                <a:latin typeface="Arial Rounded MT Bold" pitchFamily="34" charset="0"/>
                <a:cs typeface="Arial" pitchFamily="34" charset="0"/>
              </a:rPr>
              <a:t>يجد الناس صعوبة في رؤية العلاقة بين العمل اليدوي والعمل باستخدام الكمبيوتر تكمن في الطبيعة المجردة للعمل على الكمبيوتر.</a:t>
            </a:r>
            <a:endParaRPr lang="en-US" sz="2000" dirty="0">
              <a:latin typeface="Arial Rounded MT Bold" pitchFamily="34" charset="0"/>
              <a:cs typeface="Arial" pitchFamily="34" charset="0"/>
            </a:endParaRPr>
          </a:p>
          <a:p>
            <a:pPr marL="822960" lvl="1" indent="-457200">
              <a:buFont typeface="Wingdings" pitchFamily="2" charset="2"/>
              <a:buChar char="Ø"/>
            </a:pPr>
            <a:endParaRPr lang="en-US" sz="2000" dirty="0">
              <a:latin typeface="Arial Rounded MT Bold" pitchFamily="34" charset="0"/>
              <a:cs typeface="Arial" pitchFamily="34" charset="0"/>
            </a:endParaRPr>
          </a:p>
          <a:p>
            <a:pPr marL="822960" lvl="1" indent="-457200">
              <a:buFont typeface="Wingdings" pitchFamily="2" charset="2"/>
              <a:buChar char="Ø"/>
            </a:pPr>
            <a:r>
              <a:rPr lang="en-US" sz="2000" dirty="0">
                <a:latin typeface="Arial Rounded MT Bold" pitchFamily="34" charset="0"/>
                <a:cs typeface="Arial" pitchFamily="34" charset="0"/>
              </a:rPr>
              <a:t>Feeling of loss of control over their work, user feels that it loses most of its simplicity.</a:t>
            </a:r>
          </a:p>
          <a:p>
            <a:pPr marL="822960" lvl="1" indent="-457200" algn="r" rtl="1">
              <a:buFont typeface="Wingdings" pitchFamily="2" charset="2"/>
              <a:buChar char="Ø"/>
            </a:pPr>
            <a:r>
              <a:rPr lang="ar-JO" sz="2000" dirty="0">
                <a:latin typeface="Arial Rounded MT Bold" pitchFamily="34" charset="0"/>
                <a:cs typeface="Arial" pitchFamily="34" charset="0"/>
              </a:rPr>
              <a:t>الشعور بفقدان السيطرة على عمله، فيشعر المستخدم أنه يفقد معظم بساطته.</a:t>
            </a:r>
            <a:endParaRPr lang="en-US" sz="2000" dirty="0">
              <a:latin typeface="Arial Rounded MT Bold" pitchFamily="34" charset="0"/>
              <a:cs typeface="Arial" pitchFamily="34" charset="0"/>
            </a:endParaRPr>
          </a:p>
          <a:p>
            <a:pPr marL="822960" lvl="1" indent="-457200">
              <a:buNone/>
            </a:pPr>
            <a:endParaRPr lang="en-US" sz="2400" i="1" dirty="0">
              <a:solidFill>
                <a:schemeClr val="accent1"/>
              </a:solidFill>
              <a:latin typeface="Arial Rounded MT Bold" pitchFamily="34" charset="0"/>
              <a:cs typeface="Arial" pitchFamily="34" charset="0"/>
            </a:endParaRPr>
          </a:p>
          <a:p>
            <a:pPr marL="822960" lvl="1" indent="-457200">
              <a:buAutoNum type="arabicPeriod"/>
            </a:pPr>
            <a:endParaRPr lang="en-US" sz="2400" i="1" dirty="0">
              <a:solidFill>
                <a:schemeClr val="accent1"/>
              </a:solidFill>
              <a:latin typeface="Arial Rounded MT Bold" pitchFamily="34" charset="0"/>
              <a:cs typeface="Arial" pitchFamily="34" charset="0"/>
            </a:endParaRPr>
          </a:p>
        </p:txBody>
      </p:sp>
      <p:sp>
        <p:nvSpPr>
          <p:cNvPr id="4" name="Slide Number Placeholder 3"/>
          <p:cNvSpPr>
            <a:spLocks noGrp="1"/>
          </p:cNvSpPr>
          <p:nvPr>
            <p:ph type="sldNum" sz="quarter" idx="15"/>
          </p:nvPr>
        </p:nvSpPr>
        <p:spPr/>
        <p:txBody>
          <a:bodyPr/>
          <a:lstStyle/>
          <a:p>
            <a:pPr rtl="0"/>
            <a:fld id="{B6F15528-21DE-4FAA-801E-634DDDAF4B2B}" type="slidenum">
              <a:rPr lang="en-US">
                <a:latin typeface="Century Schoolbook"/>
              </a:rPr>
              <a:pPr rtl="0"/>
              <a:t>24</a:t>
            </a:fld>
            <a:endParaRPr lang="en-US">
              <a:latin typeface="Century Schoolbook"/>
            </a:endParaRPr>
          </a:p>
        </p:txBody>
      </p:sp>
      <p:sp>
        <p:nvSpPr>
          <p:cNvPr id="6" name="Title 1"/>
          <p:cNvSpPr>
            <a:spLocks noGrp="1"/>
          </p:cNvSpPr>
          <p:nvPr>
            <p:ph type="title"/>
          </p:nvPr>
        </p:nvSpPr>
        <p:spPr>
          <a:xfrm>
            <a:off x="2209800" y="213360"/>
            <a:ext cx="7467600" cy="1143000"/>
          </a:xfrm>
        </p:spPr>
        <p:txBody>
          <a:bodyPr>
            <a:normAutofit/>
          </a:bodyPr>
          <a:lstStyle/>
          <a:p>
            <a:pPr lvl="1" algn="ctr" rtl="0">
              <a:spcBef>
                <a:spcPct val="0"/>
              </a:spcBef>
            </a:pPr>
            <a:r>
              <a:rPr lang="en-US" sz="3200" dirty="0">
                <a:solidFill>
                  <a:schemeClr val="accent1"/>
                </a:solidFill>
                <a:latin typeface="Arial Rounded MT Bold" pitchFamily="34" charset="0"/>
              </a:rPr>
              <a:t>The default User Characteristics</a:t>
            </a:r>
            <a:br>
              <a:rPr lang="en-US" sz="3200" dirty="0">
                <a:solidFill>
                  <a:schemeClr val="accent1"/>
                </a:solidFill>
                <a:latin typeface="Arial Rounded MT Bold" pitchFamily="34" charset="0"/>
              </a:rPr>
            </a:br>
            <a:r>
              <a:rPr lang="ar-JO" sz="3200" dirty="0">
                <a:solidFill>
                  <a:schemeClr val="accent1"/>
                </a:solidFill>
                <a:latin typeface="Arial Rounded MT Bold" pitchFamily="34" charset="0"/>
              </a:rPr>
              <a:t>خصائص المستخدم الافتراضية</a:t>
            </a:r>
            <a:endParaRPr lang="en-US" sz="2800" dirty="0">
              <a:solidFill>
                <a:schemeClr val="accent1"/>
              </a:solidFill>
              <a:latin typeface="Arial Rounded MT Bold" pitchFamily="34" charset="0"/>
            </a:endParaRPr>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04FEB4A0-F1A5-A8D4-DC6A-1AEAF8E73263}"/>
              </a:ext>
            </a:extLst>
          </p:cNvPr>
          <p:cNvSpPr>
            <a:spLocks noGrp="1" noChangeArrowheads="1"/>
          </p:cNvSpPr>
          <p:nvPr>
            <p:ph type="title"/>
          </p:nvPr>
        </p:nvSpPr>
        <p:spPr>
          <a:xfrm>
            <a:off x="1524000" y="0"/>
            <a:ext cx="9144000" cy="5729468"/>
          </a:xfrm>
        </p:spPr>
        <p:txBody>
          <a:bodyPr/>
          <a:lstStyle/>
          <a:p>
            <a:r>
              <a:rPr lang="en-US" altLang="en-US" sz="3200" b="1" dirty="0">
                <a:solidFill>
                  <a:schemeClr val="accent2"/>
                </a:solidFill>
                <a:latin typeface="Times New Roman" panose="02020603050405020304" pitchFamily="18" charset="0"/>
              </a:rPr>
              <a:t>     </a:t>
            </a:r>
            <a:r>
              <a:rPr lang="en-US" altLang="en-US" sz="2800" b="1" dirty="0">
                <a:solidFill>
                  <a:schemeClr val="accent2"/>
                </a:solidFill>
                <a:latin typeface="Times New Roman" panose="02020603050405020304" pitchFamily="18" charset="0"/>
              </a:rPr>
              <a:t>Common page design:</a:t>
            </a:r>
            <a:r>
              <a:rPr lang="ar-JO" altLang="en-US" sz="2800" b="1" dirty="0">
                <a:solidFill>
                  <a:schemeClr val="accent2"/>
                </a:solidFill>
                <a:latin typeface="Times New Roman" panose="02020603050405020304" pitchFamily="18" charset="0"/>
              </a:rPr>
              <a:t>تصميم الصفحة الشائع:</a:t>
            </a:r>
            <a:br>
              <a:rPr lang="en-US" altLang="en-US" sz="3200" b="1" u="sng" dirty="0">
                <a:solidFill>
                  <a:schemeClr val="accent2"/>
                </a:solidFill>
                <a:latin typeface="Times New Roman" panose="02020603050405020304" pitchFamily="18" charset="0"/>
              </a:rPr>
            </a:br>
            <a:r>
              <a:rPr lang="en-US" altLang="en-US" sz="3200" dirty="0">
                <a:latin typeface="Times New Roman" panose="02020603050405020304" pitchFamily="18" charset="0"/>
              </a:rPr>
              <a:t>   </a:t>
            </a:r>
            <a:r>
              <a:rPr lang="en-US" altLang="en-US" sz="2800" u="sng" dirty="0">
                <a:solidFill>
                  <a:srgbClr val="9900CC"/>
                </a:solidFill>
                <a:latin typeface="Times New Roman" panose="02020603050405020304" pitchFamily="18" charset="0"/>
              </a:rPr>
              <a:t>- Two column format</a:t>
            </a:r>
            <a:r>
              <a:rPr lang="en-US" altLang="en-US" sz="2800" dirty="0">
                <a:latin typeface="Times New Roman" panose="02020603050405020304" pitchFamily="18" charset="0"/>
              </a:rPr>
              <a:t>,</a:t>
            </a:r>
            <a:r>
              <a:rPr lang="en-US" altLang="en-US" sz="3200" dirty="0">
                <a:latin typeface="Times New Roman" panose="02020603050405020304" pitchFamily="18" charset="0"/>
              </a:rPr>
              <a:t> </a:t>
            </a:r>
            <a:r>
              <a:rPr lang="en-US" altLang="en-US" sz="2400" dirty="0">
                <a:latin typeface="Times New Roman" panose="02020603050405020304" pitchFamily="18" charset="0"/>
              </a:rPr>
              <a:t>allow the reader to distinguish </a:t>
            </a:r>
            <a:br>
              <a:rPr lang="en-US" altLang="en-US" sz="2400" dirty="0">
                <a:latin typeface="Times New Roman" panose="02020603050405020304" pitchFamily="18" charset="0"/>
              </a:rPr>
            </a:br>
            <a:r>
              <a:rPr lang="en-US" altLang="en-US" sz="2400" dirty="0">
                <a:latin typeface="Times New Roman" panose="02020603050405020304" pitchFamily="18" charset="0"/>
              </a:rPr>
              <a:t>   between the </a:t>
            </a:r>
            <a:r>
              <a:rPr lang="en-US" altLang="en-US" sz="2400" dirty="0">
                <a:solidFill>
                  <a:srgbClr val="FF9900"/>
                </a:solidFill>
                <a:latin typeface="Times New Roman" panose="02020603050405020304" pitchFamily="18" charset="0"/>
              </a:rPr>
              <a:t>guidance information</a:t>
            </a:r>
            <a:r>
              <a:rPr lang="en-US" altLang="en-US" sz="2400" dirty="0">
                <a:latin typeface="Times New Roman" panose="02020603050405020304" pitchFamily="18" charset="0"/>
              </a:rPr>
              <a:t> and </a:t>
            </a:r>
            <a:r>
              <a:rPr lang="en-US" altLang="en-US" sz="2400" dirty="0">
                <a:solidFill>
                  <a:srgbClr val="FF9900"/>
                </a:solidFill>
                <a:latin typeface="Times New Roman" panose="02020603050405020304" pitchFamily="18" charset="0"/>
              </a:rPr>
              <a:t>support information.</a:t>
            </a:r>
            <a:r>
              <a:rPr lang="en-US" altLang="en-US" sz="2400" dirty="0">
                <a:latin typeface="Times New Roman" panose="02020603050405020304" pitchFamily="18" charset="0"/>
              </a:rPr>
              <a:t> </a:t>
            </a:r>
            <a:br>
              <a:rPr lang="en-US" altLang="en-US" sz="2400" dirty="0">
                <a:latin typeface="Times New Roman" panose="02020603050405020304" pitchFamily="18" charset="0"/>
              </a:rPr>
            </a:br>
            <a:r>
              <a:rPr lang="ar-JO" altLang="en-US" sz="2400" dirty="0">
                <a:latin typeface="Times New Roman" panose="02020603050405020304" pitchFamily="18" charset="0"/>
              </a:rPr>
              <a:t>- تنسيق العمودين، يسمح للقارئ بالتمييز بين معلومات التوجيه ومعلومات الدعم.</a:t>
            </a:r>
            <a:br>
              <a:rPr lang="en-US" altLang="en-US" sz="2400" dirty="0">
                <a:latin typeface="Times New Roman" panose="02020603050405020304" pitchFamily="18" charset="0"/>
              </a:rPr>
            </a:br>
            <a:br>
              <a:rPr lang="en-US" altLang="en-US" sz="2400" dirty="0">
                <a:latin typeface="Times New Roman" panose="02020603050405020304" pitchFamily="18" charset="0"/>
              </a:rPr>
            </a:br>
            <a:r>
              <a:rPr lang="en-US" altLang="en-US" sz="2400" dirty="0">
                <a:latin typeface="Times New Roman" panose="02020603050405020304" pitchFamily="18" charset="0"/>
              </a:rPr>
              <a:t>This format works best with procedures, step by step, installations, getting started</a:t>
            </a:r>
            <a:r>
              <a:rPr lang="en-US" altLang="en-US" sz="2400" dirty="0">
                <a:solidFill>
                  <a:srgbClr val="CC00FF"/>
                </a:solidFill>
                <a:latin typeface="Times New Roman" panose="02020603050405020304" pitchFamily="18" charset="0"/>
              </a:rPr>
              <a:t>.</a:t>
            </a:r>
            <a:r>
              <a:rPr lang="en-US" altLang="en-US" sz="2400" dirty="0">
                <a:latin typeface="Times New Roman" panose="02020603050405020304" pitchFamily="18" charset="0"/>
              </a:rPr>
              <a:t> </a:t>
            </a:r>
            <a:br>
              <a:rPr lang="en-US" altLang="en-US" sz="2400" dirty="0">
                <a:latin typeface="Times New Roman" panose="02020603050405020304" pitchFamily="18" charset="0"/>
              </a:rPr>
            </a:br>
            <a:r>
              <a:rPr lang="ar-JO" altLang="en-US" sz="2400" dirty="0">
                <a:latin typeface="Times New Roman" panose="02020603050405020304" pitchFamily="18" charset="0"/>
              </a:rPr>
              <a:t>يعمل هذا التنسيق بشكل أفضل مع الإجراءات، خطوة بخطوة، </a:t>
            </a:r>
            <a:r>
              <a:rPr lang="ar-JO" altLang="en-US" sz="2400" dirty="0" err="1">
                <a:latin typeface="Times New Roman" panose="02020603050405020304" pitchFamily="18" charset="0"/>
              </a:rPr>
              <a:t>التثبيتات</a:t>
            </a:r>
            <a:r>
              <a:rPr lang="ar-JO" altLang="en-US" sz="2400" dirty="0">
                <a:latin typeface="Times New Roman" panose="02020603050405020304" pitchFamily="18" charset="0"/>
              </a:rPr>
              <a:t>، البدء.</a:t>
            </a:r>
            <a:br>
              <a:rPr lang="en-US" altLang="en-US" sz="2400" dirty="0">
                <a:latin typeface="Times New Roman" panose="02020603050405020304" pitchFamily="18" charset="0"/>
              </a:rPr>
            </a:br>
            <a:br>
              <a:rPr lang="en-US" altLang="en-US" sz="2400" dirty="0">
                <a:latin typeface="Times New Roman" panose="02020603050405020304" pitchFamily="18" charset="0"/>
              </a:rPr>
            </a:br>
            <a:r>
              <a:rPr lang="en-US" altLang="en-US" sz="2800" u="sng" dirty="0">
                <a:solidFill>
                  <a:srgbClr val="9900CC"/>
                </a:solidFill>
                <a:latin typeface="Times New Roman" panose="02020603050405020304" pitchFamily="18" charset="0"/>
              </a:rPr>
              <a:t>- One column format</a:t>
            </a:r>
            <a:r>
              <a:rPr lang="en-US" altLang="en-US" sz="2400" dirty="0">
                <a:latin typeface="Times New Roman" panose="02020603050405020304" pitchFamily="18" charset="0"/>
              </a:rPr>
              <a:t>,  this will arrange both graphics and texts in the middle of the page. </a:t>
            </a:r>
            <a:br>
              <a:rPr lang="en-US" altLang="en-US" sz="2400" dirty="0">
                <a:latin typeface="Times New Roman" panose="02020603050405020304" pitchFamily="18" charset="0"/>
              </a:rPr>
            </a:br>
            <a:r>
              <a:rPr lang="ar-JO" altLang="en-US" sz="2400" dirty="0">
                <a:latin typeface="Times New Roman" panose="02020603050405020304" pitchFamily="18" charset="0"/>
              </a:rPr>
              <a:t>- تنسيق العمود الواحد، سيعمل هذا على ترتيب كل من الرسومات والنصوص في منتصف الصفحة.</a:t>
            </a:r>
            <a:endParaRPr lang="en-US" altLang="en-US" sz="4000" dirty="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96E68B8E-50C3-B7C6-2256-5D923B26F33B}"/>
              </a:ext>
            </a:extLst>
          </p:cNvPr>
          <p:cNvSpPr>
            <a:spLocks noGrp="1" noChangeArrowheads="1"/>
          </p:cNvSpPr>
          <p:nvPr>
            <p:ph type="title"/>
          </p:nvPr>
        </p:nvSpPr>
        <p:spPr>
          <a:xfrm>
            <a:off x="1524000" y="838207"/>
            <a:ext cx="9144000" cy="5133975"/>
          </a:xfrm>
        </p:spPr>
        <p:txBody>
          <a:bodyPr/>
          <a:lstStyle/>
          <a:p>
            <a:r>
              <a:rPr lang="en-US" altLang="en-US" sz="3200" dirty="0">
                <a:latin typeface="Times New Roman" panose="02020603050405020304" pitchFamily="18" charset="0"/>
              </a:rPr>
              <a:t>   </a:t>
            </a:r>
            <a:r>
              <a:rPr lang="en-US" altLang="en-US" sz="2400" dirty="0">
                <a:latin typeface="Times New Roman" panose="02020603050405020304" pitchFamily="18" charset="0"/>
              </a:rPr>
              <a:t>The </a:t>
            </a:r>
            <a:r>
              <a:rPr lang="en-US" altLang="en-US" sz="2400" u="sng" dirty="0">
                <a:solidFill>
                  <a:schemeClr val="accent1"/>
                </a:solidFill>
                <a:latin typeface="Times New Roman" panose="02020603050405020304" pitchFamily="18" charset="0"/>
              </a:rPr>
              <a:t>elements</a:t>
            </a:r>
            <a:r>
              <a:rPr lang="en-US" altLang="en-US" sz="2400" dirty="0">
                <a:latin typeface="Times New Roman" panose="02020603050405020304" pitchFamily="18" charset="0"/>
              </a:rPr>
              <a:t> of</a:t>
            </a:r>
            <a:r>
              <a:rPr lang="en-US" altLang="en-US" sz="2400" dirty="0">
                <a:solidFill>
                  <a:schemeClr val="accent1"/>
                </a:solidFill>
                <a:latin typeface="Times New Roman" panose="02020603050405020304" pitchFamily="18" charset="0"/>
              </a:rPr>
              <a:t> </a:t>
            </a:r>
            <a:r>
              <a:rPr lang="en-US" altLang="en-US" sz="2400" dirty="0">
                <a:solidFill>
                  <a:schemeClr val="accent2"/>
                </a:solidFill>
                <a:latin typeface="Times New Roman" panose="02020603050405020304" pitchFamily="18" charset="0"/>
              </a:rPr>
              <a:t>page design</a:t>
            </a:r>
            <a:r>
              <a:rPr lang="en-US" altLang="en-US" sz="2400" dirty="0">
                <a:latin typeface="Times New Roman" panose="02020603050405020304" pitchFamily="18" charset="0"/>
              </a:rPr>
              <a:t>: </a:t>
            </a:r>
            <a:r>
              <a:rPr lang="ar-JO" altLang="en-US" sz="2400" dirty="0">
                <a:latin typeface="Times New Roman" panose="02020603050405020304" pitchFamily="18" charset="0"/>
              </a:rPr>
              <a:t>عناصر تصميم الصفحة:</a:t>
            </a:r>
            <a:br>
              <a:rPr lang="en-US" altLang="en-US" sz="2400" dirty="0">
                <a:latin typeface="Times New Roman" panose="02020603050405020304" pitchFamily="18" charset="0"/>
              </a:rPr>
            </a:br>
            <a:r>
              <a:rPr lang="en-US" altLang="en-US" sz="3200" dirty="0">
                <a:latin typeface="Times New Roman" panose="02020603050405020304" pitchFamily="18" charset="0"/>
              </a:rPr>
              <a:t>  </a:t>
            </a:r>
            <a:r>
              <a:rPr lang="en-US" altLang="en-US" sz="2000" dirty="0">
                <a:solidFill>
                  <a:srgbClr val="CC00FF"/>
                </a:solidFill>
                <a:latin typeface="Times New Roman" panose="02020603050405020304" pitchFamily="18" charset="0"/>
              </a:rPr>
              <a:t>- </a:t>
            </a:r>
            <a:r>
              <a:rPr lang="en-US" altLang="en-US" sz="2000" dirty="0">
                <a:solidFill>
                  <a:srgbClr val="9900CC"/>
                </a:solidFill>
                <a:latin typeface="Times New Roman" panose="02020603050405020304" pitchFamily="18" charset="0"/>
              </a:rPr>
              <a:t>left margin</a:t>
            </a:r>
            <a:r>
              <a:rPr lang="en-US" altLang="en-US" sz="2000" dirty="0">
                <a:latin typeface="Times New Roman" panose="02020603050405020304" pitchFamily="18" charset="0"/>
              </a:rPr>
              <a:t>, which rule the page, so to speak, because most </a:t>
            </a:r>
            <a:br>
              <a:rPr lang="en-US" altLang="en-US" sz="2000" dirty="0">
                <a:latin typeface="Times New Roman" panose="02020603050405020304" pitchFamily="18" charset="0"/>
              </a:rPr>
            </a:br>
            <a:r>
              <a:rPr lang="en-US" altLang="en-US" sz="2000" dirty="0">
                <a:latin typeface="Times New Roman" panose="02020603050405020304" pitchFamily="18" charset="0"/>
              </a:rPr>
              <a:t>     of the items on the page  use the left margin as a  starting </a:t>
            </a:r>
            <a:br>
              <a:rPr lang="en-US" altLang="en-US" sz="2000" dirty="0">
                <a:latin typeface="Times New Roman" panose="02020603050405020304" pitchFamily="18" charset="0"/>
              </a:rPr>
            </a:br>
            <a:r>
              <a:rPr lang="en-US" altLang="en-US" sz="2000" dirty="0">
                <a:latin typeface="Times New Roman" panose="02020603050405020304" pitchFamily="18" charset="0"/>
              </a:rPr>
              <a:t>     place. </a:t>
            </a:r>
            <a:br>
              <a:rPr lang="en-US" altLang="en-US" sz="2000" dirty="0">
                <a:latin typeface="Times New Roman" panose="02020603050405020304" pitchFamily="18" charset="0"/>
              </a:rPr>
            </a:br>
            <a:r>
              <a:rPr lang="ar-JO" altLang="en-US" sz="2000" dirty="0">
                <a:latin typeface="Times New Roman" panose="02020603050405020304" pitchFamily="18" charset="0"/>
              </a:rPr>
              <a:t>- الهامش الأيسر، الذي يحكم الصفحة، إذا جاز التعبير، لأن معظم العناصر الموجودة على الصفحة تستخدم الهامش الأيسر كنقطة بداية.</a:t>
            </a:r>
            <a:br>
              <a:rPr lang="en-US" altLang="en-US" sz="2000" dirty="0">
                <a:latin typeface="Times New Roman" panose="02020603050405020304" pitchFamily="18" charset="0"/>
              </a:rPr>
            </a:br>
            <a:r>
              <a:rPr lang="en-US" altLang="en-US" sz="2000" dirty="0">
                <a:latin typeface="Times New Roman" panose="02020603050405020304" pitchFamily="18" charset="0"/>
              </a:rPr>
              <a:t>  </a:t>
            </a:r>
            <a:r>
              <a:rPr lang="en-US" altLang="en-US" sz="2000" dirty="0">
                <a:solidFill>
                  <a:srgbClr val="9900CC"/>
                </a:solidFill>
                <a:latin typeface="Times New Roman" panose="02020603050405020304" pitchFamily="18" charset="0"/>
              </a:rPr>
              <a:t>- columns</a:t>
            </a:r>
            <a:r>
              <a:rPr lang="en-US" altLang="en-US" sz="2000" dirty="0">
                <a:latin typeface="Times New Roman" panose="02020603050405020304" pitchFamily="18" charset="0"/>
              </a:rPr>
              <a:t>, newspaper column(snake text) or table columns  </a:t>
            </a:r>
            <a:br>
              <a:rPr lang="en-US" altLang="en-US" sz="2000" dirty="0">
                <a:latin typeface="Times New Roman" panose="02020603050405020304" pitchFamily="18" charset="0"/>
              </a:rPr>
            </a:br>
            <a:r>
              <a:rPr lang="en-US" altLang="en-US" sz="2000" dirty="0">
                <a:latin typeface="Times New Roman" panose="02020603050405020304" pitchFamily="18" charset="0"/>
              </a:rPr>
              <a:t>    (discrete item)</a:t>
            </a:r>
            <a:br>
              <a:rPr lang="en-US" altLang="en-US" sz="2000" dirty="0">
                <a:latin typeface="Times New Roman" panose="02020603050405020304" pitchFamily="18" charset="0"/>
              </a:rPr>
            </a:br>
            <a:r>
              <a:rPr lang="ar-JO" altLang="en-US" sz="2000" dirty="0">
                <a:latin typeface="Times New Roman" panose="02020603050405020304" pitchFamily="18" charset="0"/>
              </a:rPr>
              <a:t>- الأعمدة، عمود الصحيفة (نص الأفعى) أو أعمدة الجدول (عنصر منفصل)</a:t>
            </a:r>
            <a:br>
              <a:rPr lang="en-US" altLang="en-US" sz="2000" dirty="0">
                <a:latin typeface="Times New Roman" panose="02020603050405020304" pitchFamily="18" charset="0"/>
              </a:rPr>
            </a:br>
            <a:r>
              <a:rPr lang="en-US" altLang="en-US" sz="2000" dirty="0">
                <a:latin typeface="Times New Roman" panose="02020603050405020304" pitchFamily="18" charset="0"/>
              </a:rPr>
              <a:t>  </a:t>
            </a:r>
            <a:r>
              <a:rPr lang="en-US" altLang="en-US" sz="2000" dirty="0">
                <a:solidFill>
                  <a:srgbClr val="9900CC"/>
                </a:solidFill>
                <a:latin typeface="Times New Roman" panose="02020603050405020304" pitchFamily="18" charset="0"/>
              </a:rPr>
              <a:t>- headers &amp; footers, </a:t>
            </a:r>
            <a:r>
              <a:rPr lang="en-US" altLang="en-US" sz="2000" dirty="0">
                <a:latin typeface="Times New Roman" panose="02020603050405020304" pitchFamily="18" charset="0"/>
              </a:rPr>
              <a:t>contains product name, version number.</a:t>
            </a:r>
            <a:br>
              <a:rPr lang="en-US" altLang="en-US" sz="2000" dirty="0">
                <a:latin typeface="Times New Roman" panose="02020603050405020304" pitchFamily="18" charset="0"/>
              </a:rPr>
            </a:br>
            <a:r>
              <a:rPr lang="ar-JO" altLang="en-US" sz="2000" dirty="0">
                <a:latin typeface="Times New Roman" panose="02020603050405020304" pitchFamily="18" charset="0"/>
              </a:rPr>
              <a:t>- الرؤوس </a:t>
            </a:r>
            <a:r>
              <a:rPr lang="ar-JO" altLang="en-US" sz="2000" dirty="0" err="1">
                <a:latin typeface="Times New Roman" panose="02020603050405020304" pitchFamily="18" charset="0"/>
              </a:rPr>
              <a:t>والتذييلات</a:t>
            </a:r>
            <a:r>
              <a:rPr lang="ar-JO" altLang="en-US" sz="2000" dirty="0">
                <a:latin typeface="Times New Roman" panose="02020603050405020304" pitchFamily="18" charset="0"/>
              </a:rPr>
              <a:t>، تحتوي على اسم المنتج ورقم الإصدار.</a:t>
            </a:r>
            <a:br>
              <a:rPr lang="en-US" altLang="en-US" sz="2000" dirty="0">
                <a:latin typeface="Times New Roman" panose="02020603050405020304" pitchFamily="18" charset="0"/>
              </a:rPr>
            </a:br>
            <a:r>
              <a:rPr lang="en-US" altLang="en-US" sz="2000" dirty="0">
                <a:latin typeface="Times New Roman" panose="02020603050405020304" pitchFamily="18" charset="0"/>
              </a:rPr>
              <a:t>  </a:t>
            </a:r>
            <a:r>
              <a:rPr lang="en-US" altLang="en-US" sz="2000" dirty="0">
                <a:solidFill>
                  <a:srgbClr val="9900CC"/>
                </a:solidFill>
                <a:latin typeface="Times New Roman" panose="02020603050405020304" pitchFamily="18" charset="0"/>
              </a:rPr>
              <a:t>- icons and diagrams</a:t>
            </a:r>
            <a:r>
              <a:rPr lang="en-US" altLang="en-US" sz="2000" dirty="0">
                <a:solidFill>
                  <a:schemeClr val="accent1"/>
                </a:solidFill>
                <a:latin typeface="Times New Roman" panose="02020603050405020304" pitchFamily="18" charset="0"/>
              </a:rPr>
              <a:t>. </a:t>
            </a:r>
            <a:r>
              <a:rPr lang="ar-JO" altLang="en-US" sz="2000" dirty="0">
                <a:solidFill>
                  <a:schemeClr val="accent1"/>
                </a:solidFill>
                <a:latin typeface="Times New Roman" panose="02020603050405020304" pitchFamily="18" charset="0"/>
              </a:rPr>
              <a:t>- الأيقونات والرسوم البيانية.</a:t>
            </a:r>
            <a:br>
              <a:rPr lang="en-US" altLang="en-US" sz="2000" dirty="0">
                <a:latin typeface="Times New Roman" panose="02020603050405020304" pitchFamily="18" charset="0"/>
              </a:rPr>
            </a:br>
            <a:r>
              <a:rPr lang="en-US" altLang="en-US" sz="2000" dirty="0">
                <a:latin typeface="Times New Roman" panose="02020603050405020304" pitchFamily="18" charset="0"/>
              </a:rPr>
              <a:t>  </a:t>
            </a:r>
            <a:r>
              <a:rPr lang="en-US" altLang="en-US" sz="2000" dirty="0">
                <a:solidFill>
                  <a:srgbClr val="CC00FF"/>
                </a:solidFill>
                <a:latin typeface="Times New Roman" panose="02020603050405020304" pitchFamily="18" charset="0"/>
              </a:rPr>
              <a:t>- </a:t>
            </a:r>
            <a:r>
              <a:rPr lang="en-US" altLang="en-US" sz="2000" dirty="0">
                <a:solidFill>
                  <a:srgbClr val="9900CC"/>
                </a:solidFill>
                <a:latin typeface="Times New Roman" panose="02020603050405020304" pitchFamily="18" charset="0"/>
              </a:rPr>
              <a:t>screens</a:t>
            </a:r>
            <a:r>
              <a:rPr lang="en-US" altLang="en-US" sz="2000" dirty="0">
                <a:solidFill>
                  <a:srgbClr val="CC00FF"/>
                </a:solidFill>
                <a:latin typeface="Times New Roman" panose="02020603050405020304" pitchFamily="18" charset="0"/>
              </a:rPr>
              <a:t>,</a:t>
            </a:r>
            <a:r>
              <a:rPr lang="en-US" altLang="en-US" sz="2000" dirty="0">
                <a:latin typeface="Times New Roman" panose="02020603050405020304" pitchFamily="18" charset="0"/>
              </a:rPr>
              <a:t> full and partial. </a:t>
            </a:r>
            <a:r>
              <a:rPr lang="ar-JO" altLang="en-US" sz="2000" dirty="0">
                <a:latin typeface="Times New Roman" panose="02020603050405020304" pitchFamily="18" charset="0"/>
              </a:rPr>
              <a:t>- الشاشات، كاملة وجزئية.</a:t>
            </a:r>
            <a:br>
              <a:rPr lang="en-US" altLang="en-US" sz="2000" dirty="0">
                <a:latin typeface="Times New Roman" panose="02020603050405020304" pitchFamily="18" charset="0"/>
              </a:rPr>
            </a:br>
            <a:r>
              <a:rPr lang="en-US" altLang="en-US" sz="2000" dirty="0">
                <a:latin typeface="Times New Roman" panose="02020603050405020304" pitchFamily="18" charset="0"/>
              </a:rPr>
              <a:t>  </a:t>
            </a:r>
            <a:r>
              <a:rPr lang="en-US" altLang="en-US" sz="2000" dirty="0">
                <a:solidFill>
                  <a:srgbClr val="3333CC"/>
                </a:solidFill>
                <a:latin typeface="Times New Roman" panose="02020603050405020304" pitchFamily="18" charset="0"/>
              </a:rPr>
              <a:t>- </a:t>
            </a:r>
            <a:r>
              <a:rPr lang="en-US" altLang="en-US" sz="2000" dirty="0">
                <a:solidFill>
                  <a:srgbClr val="9900CC"/>
                </a:solidFill>
                <a:latin typeface="Times New Roman" panose="02020603050405020304" pitchFamily="18" charset="0"/>
              </a:rPr>
              <a:t>rules</a:t>
            </a:r>
            <a:r>
              <a:rPr lang="en-US" altLang="en-US" sz="2000" dirty="0">
                <a:solidFill>
                  <a:srgbClr val="CC00FF"/>
                </a:solidFill>
                <a:latin typeface="Times New Roman" panose="02020603050405020304" pitchFamily="18" charset="0"/>
              </a:rPr>
              <a:t>,</a:t>
            </a:r>
            <a:r>
              <a:rPr lang="en-US" altLang="en-US" sz="2000" dirty="0">
                <a:latin typeface="Times New Roman" panose="02020603050405020304" pitchFamily="18" charset="0"/>
              </a:rPr>
              <a:t> lines of varying width and length</a:t>
            </a:r>
            <a:r>
              <a:rPr lang="en-US" altLang="en-US" sz="2000" dirty="0">
                <a:solidFill>
                  <a:srgbClr val="FF9900"/>
                </a:solidFill>
                <a:latin typeface="Times New Roman" panose="02020603050405020304" pitchFamily="18" charset="0"/>
              </a:rPr>
              <a:t>. </a:t>
            </a:r>
            <a:r>
              <a:rPr lang="ar-JO" altLang="en-US" sz="2000" dirty="0">
                <a:solidFill>
                  <a:srgbClr val="FF9900"/>
                </a:solidFill>
                <a:latin typeface="Times New Roman" panose="02020603050405020304" pitchFamily="18" charset="0"/>
              </a:rPr>
              <a:t>- القواعد، خطوط ذات عرض وطول متفاوتين.</a:t>
            </a:r>
            <a:br>
              <a:rPr lang="en-US" altLang="en-US" sz="2000" dirty="0">
                <a:latin typeface="Times New Roman" panose="02020603050405020304" pitchFamily="18" charset="0"/>
              </a:rPr>
            </a:br>
            <a:r>
              <a:rPr lang="en-US" altLang="en-US" sz="2000" dirty="0">
                <a:latin typeface="Times New Roman" panose="02020603050405020304" pitchFamily="18" charset="0"/>
              </a:rPr>
              <a:t>  </a:t>
            </a:r>
            <a:r>
              <a:rPr lang="en-US" altLang="en-US" sz="2000" dirty="0">
                <a:solidFill>
                  <a:srgbClr val="CC00FF"/>
                </a:solidFill>
                <a:latin typeface="Times New Roman" panose="02020603050405020304" pitchFamily="18" charset="0"/>
              </a:rPr>
              <a:t>- </a:t>
            </a:r>
            <a:r>
              <a:rPr lang="en-US" altLang="en-US" sz="2000" dirty="0">
                <a:solidFill>
                  <a:srgbClr val="9900CC"/>
                </a:solidFill>
                <a:latin typeface="Times New Roman" panose="02020603050405020304" pitchFamily="18" charset="0"/>
              </a:rPr>
              <a:t>pagination,</a:t>
            </a:r>
            <a:r>
              <a:rPr lang="en-US" altLang="en-US" sz="2000" dirty="0">
                <a:latin typeface="Times New Roman" panose="02020603050405020304" pitchFamily="18" charset="0"/>
              </a:rPr>
              <a:t> sequential and modular(2-10) </a:t>
            </a:r>
            <a:r>
              <a:rPr lang="ar-JO" altLang="en-US" sz="2000" dirty="0">
                <a:latin typeface="Times New Roman" panose="02020603050405020304" pitchFamily="18" charset="0"/>
              </a:rPr>
              <a:t>- الترقيم، متسلسل ومعياري (2-10)</a:t>
            </a:r>
            <a:endParaRPr lang="en-US" altLang="en-US" sz="2000" dirty="0">
              <a:latin typeface="Times New Roman" panose="02020603050405020304" pitchFamily="18" charset="0"/>
            </a:endParaRPr>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DE1BDCDA-D1C5-FD40-4574-FA1A9A01C53C}"/>
              </a:ext>
            </a:extLst>
          </p:cNvPr>
          <p:cNvSpPr>
            <a:spLocks noGrp="1" noChangeArrowheads="1"/>
          </p:cNvSpPr>
          <p:nvPr>
            <p:ph type="title"/>
          </p:nvPr>
        </p:nvSpPr>
        <p:spPr>
          <a:xfrm>
            <a:off x="1524000" y="1343014"/>
            <a:ext cx="9144000" cy="4071937"/>
          </a:xfrm>
        </p:spPr>
        <p:txBody>
          <a:bodyPr/>
          <a:lstStyle/>
          <a:p>
            <a:pPr rtl="1"/>
            <a:r>
              <a:rPr lang="en-US" altLang="en-US" sz="3200" dirty="0">
                <a:latin typeface="Times New Roman" panose="02020603050405020304" pitchFamily="18" charset="0"/>
              </a:rPr>
              <a:t>     </a:t>
            </a:r>
            <a:r>
              <a:rPr lang="en-US" altLang="en-US" sz="3600" b="1" dirty="0">
                <a:solidFill>
                  <a:schemeClr val="accent2"/>
                </a:solidFill>
                <a:latin typeface="Times New Roman" panose="02020603050405020304" pitchFamily="18" charset="0"/>
              </a:rPr>
              <a:t>Common screen design</a:t>
            </a:r>
            <a:r>
              <a:rPr lang="en-US" altLang="en-US" sz="3200" u="sng" dirty="0">
                <a:solidFill>
                  <a:schemeClr val="accent1"/>
                </a:solidFill>
                <a:latin typeface="Times New Roman" panose="02020603050405020304" pitchFamily="18" charset="0"/>
              </a:rPr>
              <a:t>: </a:t>
            </a:r>
            <a:r>
              <a:rPr lang="ar-JO" altLang="en-US" sz="3200" u="sng" dirty="0">
                <a:solidFill>
                  <a:schemeClr val="accent1"/>
                </a:solidFill>
                <a:latin typeface="Times New Roman" panose="02020603050405020304" pitchFamily="18" charset="0"/>
              </a:rPr>
              <a:t>تصميم الشاشة الشائع:</a:t>
            </a:r>
            <a:br>
              <a:rPr lang="en-US" altLang="en-US" sz="4000" b="1" dirty="0">
                <a:latin typeface="Times New Roman" panose="02020603050405020304" pitchFamily="18" charset="0"/>
              </a:rPr>
            </a:br>
            <a:r>
              <a:rPr lang="en-US" altLang="en-US" sz="4000" b="1" dirty="0">
                <a:latin typeface="Times New Roman" panose="02020603050405020304" pitchFamily="18" charset="0"/>
              </a:rPr>
              <a:t>  </a:t>
            </a:r>
            <a:r>
              <a:rPr lang="en-US" altLang="en-US" sz="3200" u="sng" dirty="0">
                <a:solidFill>
                  <a:schemeClr val="accent2"/>
                </a:solidFill>
                <a:latin typeface="Times New Roman" panose="02020603050405020304" pitchFamily="18" charset="0"/>
              </a:rPr>
              <a:t>- </a:t>
            </a:r>
            <a:r>
              <a:rPr lang="en-US" altLang="en-US" sz="2000" u="sng" dirty="0">
                <a:solidFill>
                  <a:schemeClr val="accent2"/>
                </a:solidFill>
                <a:latin typeface="Times New Roman" panose="02020603050405020304" pitchFamily="18" charset="0"/>
              </a:rPr>
              <a:t>Windows screen</a:t>
            </a:r>
            <a:r>
              <a:rPr lang="en-US" altLang="en-US" sz="2000" dirty="0">
                <a:latin typeface="Times New Roman" panose="02020603050405020304" pitchFamily="18" charset="0"/>
              </a:rPr>
              <a:t> format: it contains a non scrolling region, usually it uses one column format.</a:t>
            </a:r>
            <a:br>
              <a:rPr lang="en-US" altLang="en-US" sz="1600" dirty="0">
                <a:latin typeface="Times New Roman" panose="02020603050405020304" pitchFamily="18" charset="0"/>
              </a:rPr>
            </a:br>
            <a:r>
              <a:rPr lang="ar-JO" altLang="en-US" sz="1600" dirty="0">
                <a:latin typeface="Times New Roman" panose="02020603050405020304" pitchFamily="18" charset="0"/>
              </a:rPr>
              <a:t>- تنسيق شاشة </a:t>
            </a:r>
            <a:r>
              <a:rPr lang="en-US" altLang="en-US" sz="1600" dirty="0">
                <a:latin typeface="Times New Roman" panose="02020603050405020304" pitchFamily="18" charset="0"/>
              </a:rPr>
              <a:t>Windows: </a:t>
            </a:r>
            <a:r>
              <a:rPr lang="ar-JO" altLang="en-US" sz="1600" dirty="0">
                <a:latin typeface="Times New Roman" panose="02020603050405020304" pitchFamily="18" charset="0"/>
              </a:rPr>
              <a:t>يحتوي على منطقة غير قابلة للتمرير، وعادةً ما يستخدم تنسيق عمود واحد.</a:t>
            </a:r>
            <a:br>
              <a:rPr lang="en-US" altLang="en-US" sz="2000" dirty="0">
                <a:latin typeface="Times New Roman" panose="02020603050405020304" pitchFamily="18" charset="0"/>
              </a:rPr>
            </a:br>
            <a:br>
              <a:rPr lang="en-US" altLang="en-US" sz="2000" dirty="0">
                <a:latin typeface="Times New Roman" panose="02020603050405020304" pitchFamily="18" charset="0"/>
              </a:rPr>
            </a:br>
            <a:r>
              <a:rPr lang="en-US" altLang="en-US" sz="2000" dirty="0">
                <a:latin typeface="Times New Roman" panose="02020603050405020304" pitchFamily="18" charset="0"/>
              </a:rPr>
              <a:t>  </a:t>
            </a:r>
            <a:r>
              <a:rPr lang="en-US" altLang="en-US" sz="2000" u="sng" dirty="0">
                <a:solidFill>
                  <a:schemeClr val="accent2"/>
                </a:solidFill>
                <a:latin typeface="Times New Roman" panose="02020603050405020304" pitchFamily="18" charset="0"/>
              </a:rPr>
              <a:t>- Manual pages</a:t>
            </a:r>
            <a:r>
              <a:rPr lang="en-US" altLang="en-US" sz="2000" dirty="0">
                <a:latin typeface="Times New Roman" panose="02020603050405020304" pitchFamily="18" charset="0"/>
              </a:rPr>
              <a:t> format: it consists of a handy format for </a:t>
            </a:r>
            <a:br>
              <a:rPr lang="en-US" altLang="en-US" sz="2000" dirty="0">
                <a:latin typeface="Times New Roman" panose="02020603050405020304" pitchFamily="18" charset="0"/>
              </a:rPr>
            </a:br>
            <a:r>
              <a:rPr lang="en-US" altLang="en-US" sz="2000" dirty="0">
                <a:latin typeface="Times New Roman" panose="02020603050405020304" pitchFamily="18" charset="0"/>
              </a:rPr>
              <a:t>   dumping print documentation, it has no left margin. </a:t>
            </a:r>
            <a:br>
              <a:rPr lang="en-US" altLang="en-US" sz="2000" dirty="0">
                <a:latin typeface="Times New Roman" panose="02020603050405020304" pitchFamily="18" charset="0"/>
              </a:rPr>
            </a:br>
            <a:r>
              <a:rPr lang="ar-JO" altLang="en-US" sz="2000" dirty="0">
                <a:latin typeface="Times New Roman" panose="02020603050405020304" pitchFamily="18" charset="0"/>
              </a:rPr>
              <a:t>- تنسيق الصفحات اليدوية: يتكون من تنسيق مفيد لتفريغ وثائق الطباعة، ولا يحتوي على هامش أيسر.</a:t>
            </a:r>
            <a:endParaRPr lang="en-US" altLang="en-US" sz="3200" dirty="0">
              <a:latin typeface="Times New Roman" panose="02020603050405020304" pitchFamily="18" charset="0"/>
            </a:endParaRPr>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235D47AB-1E91-0B3B-7363-C157C83BDBBF}"/>
              </a:ext>
            </a:extLst>
          </p:cNvPr>
          <p:cNvSpPr>
            <a:spLocks noGrp="1" noChangeArrowheads="1"/>
          </p:cNvSpPr>
          <p:nvPr>
            <p:ph type="title"/>
          </p:nvPr>
        </p:nvSpPr>
        <p:spPr>
          <a:xfrm>
            <a:off x="1524000" y="1300174"/>
            <a:ext cx="9144000" cy="4371975"/>
          </a:xfrm>
        </p:spPr>
        <p:txBody>
          <a:bodyPr/>
          <a:lstStyle/>
          <a:p>
            <a:r>
              <a:rPr lang="en-US" altLang="en-US" sz="2800" dirty="0">
                <a:latin typeface="Times New Roman" panose="02020603050405020304" pitchFamily="18" charset="0"/>
              </a:rPr>
              <a:t> The </a:t>
            </a:r>
            <a:r>
              <a:rPr lang="en-US" altLang="en-US" sz="2800" u="sng" dirty="0">
                <a:solidFill>
                  <a:schemeClr val="accent1"/>
                </a:solidFill>
                <a:latin typeface="Times New Roman" panose="02020603050405020304" pitchFamily="18" charset="0"/>
              </a:rPr>
              <a:t>elements</a:t>
            </a:r>
            <a:r>
              <a:rPr lang="en-US" altLang="en-US" sz="2800" dirty="0">
                <a:latin typeface="Times New Roman" panose="02020603050405020304" pitchFamily="18" charset="0"/>
              </a:rPr>
              <a:t> of</a:t>
            </a:r>
            <a:r>
              <a:rPr lang="en-US" altLang="en-US" sz="2800" dirty="0">
                <a:solidFill>
                  <a:schemeClr val="accent2"/>
                </a:solidFill>
                <a:latin typeface="Times New Roman" panose="02020603050405020304" pitchFamily="18" charset="0"/>
              </a:rPr>
              <a:t> screen design</a:t>
            </a:r>
            <a:r>
              <a:rPr lang="en-US" altLang="en-US" sz="2800" u="sng" dirty="0">
                <a:solidFill>
                  <a:schemeClr val="accent1"/>
                </a:solidFill>
                <a:latin typeface="Times New Roman" panose="02020603050405020304" pitchFamily="18" charset="0"/>
              </a:rPr>
              <a:t>: </a:t>
            </a:r>
            <a:r>
              <a:rPr lang="ar-JO" altLang="en-US" sz="2800" u="sng" dirty="0">
                <a:solidFill>
                  <a:schemeClr val="accent1"/>
                </a:solidFill>
                <a:latin typeface="Times New Roman" panose="02020603050405020304" pitchFamily="18" charset="0"/>
              </a:rPr>
              <a:t>عناصر تصميم الشاشة:</a:t>
            </a:r>
            <a:br>
              <a:rPr lang="en-US" altLang="en-US" sz="3600" b="1" dirty="0">
                <a:latin typeface="Times New Roman" panose="02020603050405020304" pitchFamily="18" charset="0"/>
              </a:rPr>
            </a:br>
            <a:r>
              <a:rPr lang="en-US" altLang="en-US" sz="3600" b="1" dirty="0">
                <a:latin typeface="Times New Roman" panose="02020603050405020304" pitchFamily="18" charset="0"/>
              </a:rPr>
              <a:t>  </a:t>
            </a:r>
            <a:r>
              <a:rPr lang="en-US" altLang="en-US" sz="2000" dirty="0">
                <a:latin typeface="Times New Roman" panose="02020603050405020304" pitchFamily="18" charset="0"/>
              </a:rPr>
              <a:t>- </a:t>
            </a:r>
            <a:r>
              <a:rPr lang="en-US" altLang="en-US" sz="2000" dirty="0">
                <a:solidFill>
                  <a:schemeClr val="accent1"/>
                </a:solidFill>
                <a:latin typeface="Times New Roman" panose="02020603050405020304" pitchFamily="18" charset="0"/>
              </a:rPr>
              <a:t>a changeable space</a:t>
            </a:r>
            <a:r>
              <a:rPr lang="en-US" altLang="en-US" sz="2000" dirty="0">
                <a:latin typeface="Times New Roman" panose="02020603050405020304" pitchFamily="18" charset="0"/>
              </a:rPr>
              <a:t>, </a:t>
            </a:r>
            <a:r>
              <a:rPr lang="ar-JO" altLang="en-US" sz="2000" dirty="0">
                <a:latin typeface="Times New Roman" panose="02020603050405020304" pitchFamily="18" charset="0"/>
              </a:rPr>
              <a:t>- مساحة قابلة للتغيير،</a:t>
            </a:r>
            <a:br>
              <a:rPr lang="en-US" altLang="en-US" sz="2000" dirty="0">
                <a:latin typeface="Times New Roman" panose="02020603050405020304" pitchFamily="18" charset="0"/>
              </a:rPr>
            </a:br>
            <a:r>
              <a:rPr lang="en-US" altLang="en-US" sz="2000" dirty="0">
                <a:latin typeface="Times New Roman" panose="02020603050405020304" pitchFamily="18" charset="0"/>
              </a:rPr>
              <a:t>  - </a:t>
            </a:r>
            <a:r>
              <a:rPr lang="en-US" altLang="en-US" sz="2000" dirty="0">
                <a:solidFill>
                  <a:schemeClr val="accent1"/>
                </a:solidFill>
                <a:latin typeface="Times New Roman" panose="02020603050405020304" pitchFamily="18" charset="0"/>
              </a:rPr>
              <a:t>Multiple window management</a:t>
            </a:r>
            <a:r>
              <a:rPr lang="en-US" altLang="en-US" sz="2000" dirty="0">
                <a:latin typeface="Times New Roman" panose="02020603050405020304" pitchFamily="18" charset="0"/>
              </a:rPr>
              <a:t>, don’t remove or destroy all </a:t>
            </a:r>
            <a:br>
              <a:rPr lang="en-US" altLang="en-US" sz="2000" dirty="0">
                <a:latin typeface="Times New Roman" panose="02020603050405020304" pitchFamily="18" charset="0"/>
              </a:rPr>
            </a:br>
            <a:r>
              <a:rPr lang="en-US" altLang="en-US" sz="2000" dirty="0">
                <a:latin typeface="Times New Roman" panose="02020603050405020304" pitchFamily="18" charset="0"/>
              </a:rPr>
              <a:t>    the traces of user’s work- allow the help screen to cover part </a:t>
            </a:r>
            <a:br>
              <a:rPr lang="en-US" altLang="en-US" sz="2000" dirty="0">
                <a:latin typeface="Times New Roman" panose="02020603050405020304" pitchFamily="18" charset="0"/>
              </a:rPr>
            </a:br>
            <a:r>
              <a:rPr lang="en-US" altLang="en-US" sz="2000" dirty="0">
                <a:latin typeface="Times New Roman" panose="02020603050405020304" pitchFamily="18" charset="0"/>
              </a:rPr>
              <a:t>    of the screen, avoid window clutter.</a:t>
            </a:r>
            <a:br>
              <a:rPr lang="en-US" altLang="en-US" sz="2000" dirty="0">
                <a:latin typeface="Times New Roman" panose="02020603050405020304" pitchFamily="18" charset="0"/>
              </a:rPr>
            </a:br>
            <a:r>
              <a:rPr lang="ar-JO" altLang="en-US" sz="2000" dirty="0">
                <a:latin typeface="Times New Roman" panose="02020603050405020304" pitchFamily="18" charset="0"/>
              </a:rPr>
              <a:t>- إدارة نوافذ متعددة، لا تقم بإزالة أو تدمير جميع آثار عمل المستخدم- السماح لشاشة المساعدة بتغطية جزء من الشاشة، وتجنب فوضى النافذة.</a:t>
            </a:r>
            <a:br>
              <a:rPr lang="en-US" altLang="en-US" sz="2000" dirty="0">
                <a:latin typeface="Times New Roman" panose="02020603050405020304" pitchFamily="18" charset="0"/>
              </a:rPr>
            </a:br>
            <a:r>
              <a:rPr lang="en-US" altLang="en-US" sz="2000" dirty="0">
                <a:latin typeface="Times New Roman" panose="02020603050405020304" pitchFamily="18" charset="0"/>
              </a:rPr>
              <a:t>  </a:t>
            </a:r>
            <a:r>
              <a:rPr lang="en-US" altLang="en-US" sz="2000" dirty="0">
                <a:solidFill>
                  <a:schemeClr val="accent1"/>
                </a:solidFill>
                <a:latin typeface="Times New Roman" panose="02020603050405020304" pitchFamily="18" charset="0"/>
              </a:rPr>
              <a:t>- color </a:t>
            </a:r>
            <a:r>
              <a:rPr lang="ar-JO" altLang="en-US" sz="2000" dirty="0">
                <a:solidFill>
                  <a:schemeClr val="accent1"/>
                </a:solidFill>
                <a:latin typeface="Times New Roman" panose="02020603050405020304" pitchFamily="18" charset="0"/>
              </a:rPr>
              <a:t>- اللون</a:t>
            </a:r>
            <a:br>
              <a:rPr lang="en-US" altLang="en-US" sz="2000" dirty="0">
                <a:latin typeface="Times New Roman" panose="02020603050405020304" pitchFamily="18" charset="0"/>
              </a:rPr>
            </a:br>
            <a:r>
              <a:rPr lang="en-US" altLang="en-US" sz="2000" dirty="0">
                <a:latin typeface="Times New Roman" panose="02020603050405020304" pitchFamily="18" charset="0"/>
              </a:rPr>
              <a:t>  </a:t>
            </a:r>
            <a:r>
              <a:rPr lang="en-US" altLang="en-US" sz="2000" dirty="0">
                <a:solidFill>
                  <a:schemeClr val="accent1"/>
                </a:solidFill>
                <a:latin typeface="Times New Roman" panose="02020603050405020304" pitchFamily="18" charset="0"/>
              </a:rPr>
              <a:t>- Graphics,</a:t>
            </a:r>
            <a:r>
              <a:rPr lang="en-US" altLang="en-US" sz="2000" dirty="0">
                <a:latin typeface="Times New Roman" panose="02020603050405020304" pitchFamily="18" charset="0"/>
              </a:rPr>
              <a:t> use simple graphics. </a:t>
            </a:r>
            <a:r>
              <a:rPr lang="ar-JO" altLang="en-US" sz="2000" dirty="0">
                <a:latin typeface="Times New Roman" panose="02020603050405020304" pitchFamily="18" charset="0"/>
              </a:rPr>
              <a:t>- الرسومات، استخدم رسومات بسيطة.</a:t>
            </a:r>
            <a:br>
              <a:rPr lang="en-US" altLang="en-US" sz="2000" dirty="0">
                <a:latin typeface="Times New Roman" panose="02020603050405020304" pitchFamily="18" charset="0"/>
              </a:rPr>
            </a:br>
            <a:r>
              <a:rPr lang="en-US" altLang="en-US" sz="2000" dirty="0">
                <a:latin typeface="Times New Roman" panose="02020603050405020304" pitchFamily="18" charset="0"/>
              </a:rPr>
              <a:t>  </a:t>
            </a:r>
            <a:r>
              <a:rPr lang="en-US" altLang="en-US" sz="2000" dirty="0">
                <a:solidFill>
                  <a:schemeClr val="accent1"/>
                </a:solidFill>
                <a:latin typeface="Times New Roman" panose="02020603050405020304" pitchFamily="18" charset="0"/>
              </a:rPr>
              <a:t>- Screen grids</a:t>
            </a:r>
            <a:r>
              <a:rPr lang="en-US" altLang="en-US" sz="2000" dirty="0">
                <a:latin typeface="Times New Roman" panose="02020603050405020304" pitchFamily="18" charset="0"/>
              </a:rPr>
              <a:t>, use narrow margins, less indentation    </a:t>
            </a:r>
            <a:br>
              <a:rPr lang="en-US" altLang="en-US" sz="2000" dirty="0">
                <a:latin typeface="Times New Roman" panose="02020603050405020304" pitchFamily="18" charset="0"/>
              </a:rPr>
            </a:br>
            <a:r>
              <a:rPr lang="ar-JO" altLang="en-US" sz="2000" dirty="0">
                <a:latin typeface="Times New Roman" panose="02020603050405020304" pitchFamily="18" charset="0"/>
              </a:rPr>
              <a:t>- شبكات الشاشة، استخدم هوامش ضيقة، ومسافات بادئة أقل</a:t>
            </a:r>
            <a:br>
              <a:rPr lang="en-US" altLang="en-US" sz="2000" dirty="0">
                <a:latin typeface="Times New Roman" panose="02020603050405020304" pitchFamily="18" charset="0"/>
              </a:rPr>
            </a:br>
            <a:r>
              <a:rPr lang="en-US" altLang="en-US" sz="2000" dirty="0">
                <a:latin typeface="Times New Roman" panose="02020603050405020304" pitchFamily="18" charset="0"/>
              </a:rPr>
              <a:t>  </a:t>
            </a:r>
            <a:r>
              <a:rPr lang="en-US" altLang="en-US" sz="2000" dirty="0">
                <a:solidFill>
                  <a:schemeClr val="accent1"/>
                </a:solidFill>
                <a:latin typeface="Times New Roman" panose="02020603050405020304" pitchFamily="18" charset="0"/>
              </a:rPr>
              <a:t>- line spacing</a:t>
            </a:r>
            <a:r>
              <a:rPr lang="en-US" altLang="en-US" sz="2000" dirty="0">
                <a:latin typeface="Times New Roman" panose="02020603050405020304" pitchFamily="18" charset="0"/>
              </a:rPr>
              <a:t>, single space will do it. </a:t>
            </a:r>
            <a:r>
              <a:rPr lang="ar-JO" altLang="en-US" sz="2000" dirty="0">
                <a:latin typeface="Times New Roman" panose="02020603050405020304" pitchFamily="18" charset="0"/>
              </a:rPr>
              <a:t>- تباعد الأسطر، مسافة واحدة ستفي بالغرض.</a:t>
            </a:r>
            <a:br>
              <a:rPr lang="en-US" altLang="en-US" sz="2000" dirty="0">
                <a:latin typeface="Times New Roman" panose="02020603050405020304" pitchFamily="18" charset="0"/>
              </a:rPr>
            </a:br>
            <a:endParaRPr lang="en-US" altLang="en-US" sz="2000" dirty="0">
              <a:latin typeface="Times New Roman" panose="02020603050405020304" pitchFamily="18" charset="0"/>
            </a:endParaRPr>
          </a:p>
        </p:txBody>
      </p:sp>
    </p:spTree>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BCA00ED4-70D2-CD1A-9877-39E81A17C8D3}"/>
              </a:ext>
            </a:extLst>
          </p:cNvPr>
          <p:cNvSpPr>
            <a:spLocks noGrp="1" noChangeArrowheads="1"/>
          </p:cNvSpPr>
          <p:nvPr>
            <p:ph type="title"/>
          </p:nvPr>
        </p:nvSpPr>
        <p:spPr>
          <a:xfrm>
            <a:off x="1524000" y="520857"/>
            <a:ext cx="9144000" cy="5920451"/>
          </a:xfrm>
        </p:spPr>
        <p:txBody>
          <a:bodyPr/>
          <a:lstStyle/>
          <a:p>
            <a:r>
              <a:rPr lang="en-US" altLang="en-US" sz="3600" b="1" dirty="0">
                <a:solidFill>
                  <a:srgbClr val="CC00FF"/>
                </a:solidFill>
                <a:latin typeface="Times New Roman" panose="02020603050405020304" pitchFamily="18" charset="0"/>
                <a:cs typeface="Times New Roman" panose="02020603050405020304" pitchFamily="18" charset="0"/>
              </a:rPr>
              <a:t>    </a:t>
            </a:r>
            <a:r>
              <a:rPr lang="en-US" altLang="en-US" sz="2800" b="1" dirty="0">
                <a:solidFill>
                  <a:srgbClr val="CC00FF"/>
                </a:solidFill>
                <a:latin typeface="Times New Roman" panose="02020603050405020304" pitchFamily="18" charset="0"/>
                <a:cs typeface="Times New Roman" panose="02020603050405020304" pitchFamily="18" charset="0"/>
              </a:rPr>
              <a:t>Designing Type</a:t>
            </a:r>
            <a:r>
              <a:rPr lang="en-US" altLang="en-US" sz="2800" dirty="0">
                <a:latin typeface="Times New Roman" panose="02020603050405020304" pitchFamily="18" charset="0"/>
                <a:cs typeface="Times New Roman" panose="02020603050405020304" pitchFamily="18" charset="0"/>
              </a:rPr>
              <a:t>: </a:t>
            </a:r>
            <a:r>
              <a:rPr lang="ar-JO" altLang="en-US" sz="2800" dirty="0">
                <a:latin typeface="Times New Roman" panose="02020603050405020304" pitchFamily="18" charset="0"/>
                <a:cs typeface="Times New Roman" panose="02020603050405020304" pitchFamily="18" charset="0"/>
              </a:rPr>
              <a:t>تصميم النوع:</a:t>
            </a:r>
            <a:br>
              <a:rPr lang="en-US" altLang="en-US" sz="2800" dirty="0">
                <a:latin typeface="Times New Roman" panose="02020603050405020304" pitchFamily="18" charset="0"/>
                <a:cs typeface="Times New Roman" panose="02020603050405020304" pitchFamily="18" charset="0"/>
              </a:rPr>
            </a:br>
            <a:r>
              <a:rPr lang="en-US" altLang="en-US" sz="36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Designing the type of manuals and online help means </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   determining the </a:t>
            </a:r>
            <a:r>
              <a:rPr lang="en-US" altLang="en-US" sz="2400" i="1" dirty="0">
                <a:solidFill>
                  <a:schemeClr val="accent2"/>
                </a:solidFill>
                <a:latin typeface="Times New Roman" panose="02020603050405020304" pitchFamily="18" charset="0"/>
                <a:cs typeface="Times New Roman" panose="02020603050405020304" pitchFamily="18" charset="0"/>
              </a:rPr>
              <a:t>size, font, and style</a:t>
            </a:r>
            <a:r>
              <a:rPr lang="en-US" altLang="en-US" sz="2400" dirty="0">
                <a:latin typeface="Times New Roman" panose="02020603050405020304" pitchFamily="18" charset="0"/>
                <a:cs typeface="Times New Roman" panose="02020603050405020304" pitchFamily="18" charset="0"/>
              </a:rPr>
              <a:t> of the letters used to </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   make words. </a:t>
            </a:r>
            <a:br>
              <a:rPr lang="en-US" altLang="en-US" sz="2400" dirty="0">
                <a:latin typeface="Times New Roman" panose="02020603050405020304" pitchFamily="18" charset="0"/>
                <a:cs typeface="Times New Roman" panose="02020603050405020304" pitchFamily="18" charset="0"/>
              </a:rPr>
            </a:br>
            <a:r>
              <a:rPr lang="ar-JO" altLang="en-US" sz="2400" dirty="0">
                <a:latin typeface="Times New Roman" panose="02020603050405020304" pitchFamily="18" charset="0"/>
                <a:cs typeface="Times New Roman" panose="02020603050405020304" pitchFamily="18" charset="0"/>
              </a:rPr>
              <a:t>يعني تصميم نوع الأدلة والمساعدة عبر الإنترنت تحديد حجم الخط ونمط الحروف المستخدمة في تكوين الكلمات.</a:t>
            </a:r>
            <a:br>
              <a:rPr lang="en-US" altLang="en-US" sz="2400" dirty="0">
                <a:latin typeface="Times New Roman" panose="02020603050405020304" pitchFamily="18" charset="0"/>
                <a:cs typeface="Times New Roman" panose="02020603050405020304" pitchFamily="18" charset="0"/>
              </a:rPr>
            </a:b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   The goal of the designer is using type consist </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   of helping readers</a:t>
            </a:r>
            <a:r>
              <a:rPr lang="en-US" altLang="en-US" sz="2400" dirty="0">
                <a:solidFill>
                  <a:srgbClr val="FF9900"/>
                </a:solidFill>
                <a:latin typeface="Times New Roman" panose="02020603050405020304" pitchFamily="18" charset="0"/>
                <a:cs typeface="Times New Roman" panose="02020603050405020304" pitchFamily="18" charset="0"/>
              </a:rPr>
              <a:t> </a:t>
            </a:r>
            <a:r>
              <a:rPr lang="en-US" altLang="en-US" sz="2400" dirty="0">
                <a:solidFill>
                  <a:schemeClr val="accent2"/>
                </a:solidFill>
                <a:latin typeface="Times New Roman" panose="02020603050405020304" pitchFamily="18" charset="0"/>
                <a:cs typeface="Times New Roman" panose="02020603050405020304" pitchFamily="18" charset="0"/>
              </a:rPr>
              <a:t>recognize</a:t>
            </a:r>
            <a:r>
              <a:rPr lang="en-US" altLang="en-US" sz="2400" dirty="0">
                <a:latin typeface="Times New Roman" panose="02020603050405020304" pitchFamily="18" charset="0"/>
                <a:cs typeface="Times New Roman" panose="02020603050405020304" pitchFamily="18" charset="0"/>
              </a:rPr>
              <a:t> words and </a:t>
            </a:r>
            <a:r>
              <a:rPr lang="en-US" altLang="en-US" sz="2400" dirty="0">
                <a:solidFill>
                  <a:schemeClr val="accent2"/>
                </a:solidFill>
                <a:latin typeface="Times New Roman" panose="02020603050405020304" pitchFamily="18" charset="0"/>
                <a:cs typeface="Times New Roman" panose="02020603050405020304" pitchFamily="18" charset="0"/>
              </a:rPr>
              <a:t>building a pattern</a:t>
            </a:r>
            <a:r>
              <a:rPr lang="en-US" altLang="en-US" sz="2400" dirty="0">
                <a:latin typeface="Times New Roman" panose="02020603050405020304" pitchFamily="18" charset="0"/>
                <a:cs typeface="Times New Roman" panose="02020603050405020304" pitchFamily="18" charset="0"/>
              </a:rPr>
              <a:t> </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   of information that allows reader to understand and navigate </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   the document easily.</a:t>
            </a:r>
            <a:br>
              <a:rPr lang="en-US" altLang="en-US" sz="2400" dirty="0">
                <a:latin typeface="Times New Roman" panose="02020603050405020304" pitchFamily="18" charset="0"/>
                <a:cs typeface="Times New Roman" panose="02020603050405020304" pitchFamily="18" charset="0"/>
              </a:rPr>
            </a:br>
            <a:r>
              <a:rPr lang="ar-JO" altLang="en-US" sz="2400" dirty="0">
                <a:latin typeface="Times New Roman" panose="02020603050405020304" pitchFamily="18" charset="0"/>
                <a:cs typeface="Times New Roman" panose="02020603050405020304" pitchFamily="18" charset="0"/>
              </a:rPr>
              <a:t>يتمثل هدف المصمم في استخدام نوع يتكون من مساعدة القراء على التعرف على الكلمات وبناء نمط من المعلومات يسمح للقارئ بفهم المستند والتنقل فيه بسهولة.</a:t>
            </a:r>
            <a:br>
              <a:rPr lang="en-US" altLang="en-US" sz="2000" dirty="0">
                <a:latin typeface="Times New Roman" panose="02020603050405020304" pitchFamily="18" charset="0"/>
                <a:cs typeface="Times New Roman" panose="02020603050405020304" pitchFamily="18" charset="0"/>
              </a:rPr>
            </a:br>
            <a:br>
              <a:rPr lang="en-US" altLang="en-US" sz="2000" dirty="0">
                <a:latin typeface="Times New Roman" panose="02020603050405020304" pitchFamily="18" charset="0"/>
                <a:cs typeface="Times New Roman" panose="02020603050405020304" pitchFamily="18" charset="0"/>
              </a:rPr>
            </a:br>
            <a:endParaRPr lang="en-US" altLang="en-US" sz="2000" b="1" dirty="0">
              <a:latin typeface="Times New Roman" panose="02020603050405020304" pitchFamily="18" charset="0"/>
            </a:endParaRPr>
          </a:p>
        </p:txBody>
      </p:sp>
    </p:spTree>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0283771C-AB62-6A9F-084B-7E298A779B85}"/>
              </a:ext>
            </a:extLst>
          </p:cNvPr>
          <p:cNvSpPr>
            <a:spLocks noGrp="1" noChangeArrowheads="1"/>
          </p:cNvSpPr>
          <p:nvPr>
            <p:ph type="title"/>
          </p:nvPr>
        </p:nvSpPr>
        <p:spPr>
          <a:xfrm>
            <a:off x="1512425" y="638535"/>
            <a:ext cx="9144000" cy="5669666"/>
          </a:xfrm>
        </p:spPr>
        <p:txBody>
          <a:bodyPr/>
          <a:lstStyle/>
          <a:p>
            <a:r>
              <a:rPr lang="en-US" altLang="en-US" sz="2800" dirty="0">
                <a:solidFill>
                  <a:srgbClr val="3333CC"/>
                </a:solidFill>
                <a:latin typeface="Times New Roman" panose="02020603050405020304" pitchFamily="18" charset="0"/>
              </a:rPr>
              <a:t>      Constraints on choosing the </a:t>
            </a:r>
            <a:r>
              <a:rPr lang="en-US" altLang="en-US" sz="2800" dirty="0">
                <a:solidFill>
                  <a:schemeClr val="accent1"/>
                </a:solidFill>
                <a:latin typeface="Times New Roman" panose="02020603050405020304" pitchFamily="18" charset="0"/>
              </a:rPr>
              <a:t>body text</a:t>
            </a:r>
            <a:r>
              <a:rPr lang="en-US" altLang="en-US" sz="2800" dirty="0">
                <a:solidFill>
                  <a:srgbClr val="3333CC"/>
                </a:solidFill>
                <a:latin typeface="Times New Roman" panose="02020603050405020304" pitchFamily="18" charset="0"/>
              </a:rPr>
              <a:t> in  </a:t>
            </a:r>
            <a:br>
              <a:rPr lang="en-US" altLang="en-US" sz="2800" dirty="0">
                <a:solidFill>
                  <a:srgbClr val="3333CC"/>
                </a:solidFill>
                <a:latin typeface="Times New Roman" panose="02020603050405020304" pitchFamily="18" charset="0"/>
              </a:rPr>
            </a:br>
            <a:r>
              <a:rPr lang="en-US" altLang="en-US" sz="2800" dirty="0">
                <a:solidFill>
                  <a:srgbClr val="3333CC"/>
                </a:solidFill>
                <a:latin typeface="Times New Roman" panose="02020603050405020304" pitchFamily="18" charset="0"/>
              </a:rPr>
              <a:t>      descending order of importance:</a:t>
            </a:r>
            <a:br>
              <a:rPr lang="en-US" altLang="en-US" sz="2800" dirty="0">
                <a:solidFill>
                  <a:srgbClr val="3333CC"/>
                </a:solidFill>
                <a:latin typeface="Times New Roman" panose="02020603050405020304" pitchFamily="18" charset="0"/>
              </a:rPr>
            </a:br>
            <a:r>
              <a:rPr lang="ar-JO" altLang="en-US" sz="2800" dirty="0">
                <a:solidFill>
                  <a:srgbClr val="3333CC"/>
                </a:solidFill>
                <a:latin typeface="Times New Roman" panose="02020603050405020304" pitchFamily="18" charset="0"/>
              </a:rPr>
              <a:t>القيود المفروضة على اختيار نص الموضوع بالترتيب التنازلي للأهمية:</a:t>
            </a:r>
            <a:br>
              <a:rPr lang="en-US" altLang="en-US" sz="2800" b="1" dirty="0">
                <a:solidFill>
                  <a:srgbClr val="3333CC"/>
                </a:solidFill>
                <a:latin typeface="Times New Roman" panose="02020603050405020304" pitchFamily="18" charset="0"/>
              </a:rPr>
            </a:br>
            <a:r>
              <a:rPr lang="en-US" altLang="en-US" sz="3600" b="1" dirty="0">
                <a:solidFill>
                  <a:srgbClr val="3333CC"/>
                </a:solidFill>
                <a:latin typeface="Times New Roman" panose="02020603050405020304" pitchFamily="18" charset="0"/>
              </a:rPr>
              <a:t>  </a:t>
            </a:r>
            <a:r>
              <a:rPr lang="en-US" altLang="en-US" sz="2400" dirty="0">
                <a:solidFill>
                  <a:schemeClr val="accent1"/>
                </a:solidFill>
                <a:latin typeface="Times New Roman" panose="02020603050405020304" pitchFamily="18" charset="0"/>
              </a:rPr>
              <a:t>- page size,</a:t>
            </a:r>
            <a:r>
              <a:rPr lang="en-US" altLang="en-US" sz="2400" dirty="0">
                <a:latin typeface="Times New Roman" panose="02020603050405020304" pitchFamily="18" charset="0"/>
              </a:rPr>
              <a:t> the smaller the page the smaller the size and the </a:t>
            </a:r>
            <a:br>
              <a:rPr lang="en-US" altLang="en-US" sz="2400" dirty="0">
                <a:latin typeface="Times New Roman" panose="02020603050405020304" pitchFamily="18" charset="0"/>
              </a:rPr>
            </a:br>
            <a:r>
              <a:rPr lang="en-US" altLang="en-US" sz="2400" dirty="0">
                <a:latin typeface="Times New Roman" panose="02020603050405020304" pitchFamily="18" charset="0"/>
              </a:rPr>
              <a:t>     less dense font. </a:t>
            </a:r>
            <a:br>
              <a:rPr lang="en-US" altLang="en-US" sz="2400" dirty="0">
                <a:latin typeface="Times New Roman" panose="02020603050405020304" pitchFamily="18" charset="0"/>
              </a:rPr>
            </a:br>
            <a:r>
              <a:rPr lang="ar-JO" altLang="en-US" sz="2400" dirty="0">
                <a:latin typeface="Times New Roman" panose="02020603050405020304" pitchFamily="18" charset="0"/>
              </a:rPr>
              <a:t>- حجم الصفحة، فكلما كانت الصفحة أصغر، كان حجمها أصغر وكانت الخطوط أقل كثافة.</a:t>
            </a:r>
            <a:br>
              <a:rPr lang="en-US" altLang="en-US" sz="2400" dirty="0">
                <a:solidFill>
                  <a:srgbClr val="3333CC"/>
                </a:solidFill>
                <a:latin typeface="Times New Roman" panose="02020603050405020304" pitchFamily="18" charset="0"/>
              </a:rPr>
            </a:br>
            <a:r>
              <a:rPr lang="en-US" altLang="en-US" sz="2400" dirty="0">
                <a:solidFill>
                  <a:srgbClr val="3333CC"/>
                </a:solidFill>
                <a:latin typeface="Times New Roman" panose="02020603050405020304" pitchFamily="18" charset="0"/>
              </a:rPr>
              <a:t>  </a:t>
            </a:r>
            <a:r>
              <a:rPr lang="en-US" altLang="en-US" sz="2400" dirty="0">
                <a:solidFill>
                  <a:schemeClr val="accent1"/>
                </a:solidFill>
                <a:latin typeface="Times New Roman" panose="02020603050405020304" pitchFamily="18" charset="0"/>
              </a:rPr>
              <a:t>- media</a:t>
            </a:r>
            <a:r>
              <a:rPr lang="en-US" altLang="en-US" sz="2400" dirty="0">
                <a:latin typeface="Times New Roman" panose="02020603050405020304" pitchFamily="18" charset="0"/>
              </a:rPr>
              <a:t>, </a:t>
            </a:r>
            <a:r>
              <a:rPr lang="en-US" altLang="en-US" sz="2400" dirty="0">
                <a:solidFill>
                  <a:schemeClr val="accent2"/>
                </a:solidFill>
                <a:latin typeface="Times New Roman" panose="02020603050405020304" pitchFamily="18" charset="0"/>
              </a:rPr>
              <a:t>pages</a:t>
            </a:r>
            <a:r>
              <a:rPr lang="en-US" altLang="en-US" sz="2400" dirty="0">
                <a:latin typeface="Times New Roman" panose="02020603050405020304" pitchFamily="18" charset="0"/>
              </a:rPr>
              <a:t> allow you to use smaller, more detailed fonts, </a:t>
            </a:r>
            <a:br>
              <a:rPr lang="en-US" altLang="en-US" sz="2400" dirty="0">
                <a:latin typeface="Times New Roman" panose="02020603050405020304" pitchFamily="18" charset="0"/>
              </a:rPr>
            </a:br>
            <a:r>
              <a:rPr lang="en-US" altLang="en-US" sz="2400" dirty="0">
                <a:latin typeface="Times New Roman" panose="02020603050405020304" pitchFamily="18" charset="0"/>
              </a:rPr>
              <a:t>    whereas </a:t>
            </a:r>
            <a:r>
              <a:rPr lang="en-US" altLang="en-US" sz="2400" dirty="0">
                <a:solidFill>
                  <a:schemeClr val="accent2"/>
                </a:solidFill>
                <a:latin typeface="Times New Roman" panose="02020603050405020304" pitchFamily="18" charset="0"/>
              </a:rPr>
              <a:t>screens</a:t>
            </a:r>
            <a:r>
              <a:rPr lang="en-US" altLang="en-US" sz="2400" dirty="0">
                <a:latin typeface="Times New Roman" panose="02020603050405020304" pitchFamily="18" charset="0"/>
              </a:rPr>
              <a:t> allow more limited range of fonts.</a:t>
            </a:r>
            <a:br>
              <a:rPr lang="en-US" altLang="en-US" sz="2400" dirty="0">
                <a:latin typeface="Times New Roman" panose="02020603050405020304" pitchFamily="18" charset="0"/>
              </a:rPr>
            </a:br>
            <a:r>
              <a:rPr lang="ar-JO" altLang="en-US" sz="2400" dirty="0">
                <a:latin typeface="Times New Roman" panose="02020603050405020304" pitchFamily="18" charset="0"/>
              </a:rPr>
              <a:t>- الوسائط، تسمح لك الصفحات باستخدام خطوط أصغر وأكثر تفصيلاً، في حين تسمح الشاشات بنطاق أكثر محدودية من الخطوط.</a:t>
            </a:r>
            <a:br>
              <a:rPr lang="en-US" altLang="en-US" sz="2400" dirty="0">
                <a:latin typeface="Times New Roman" panose="02020603050405020304" pitchFamily="18" charset="0"/>
              </a:rPr>
            </a:br>
            <a:r>
              <a:rPr lang="en-US" altLang="en-US" sz="2400" dirty="0">
                <a:latin typeface="Times New Roman" panose="02020603050405020304" pitchFamily="18" charset="0"/>
              </a:rPr>
              <a:t>  </a:t>
            </a:r>
            <a:r>
              <a:rPr lang="en-US" altLang="en-US" sz="2400" dirty="0">
                <a:solidFill>
                  <a:schemeClr val="accent1"/>
                </a:solidFill>
                <a:latin typeface="Times New Roman" panose="02020603050405020304" pitchFamily="18" charset="0"/>
              </a:rPr>
              <a:t>- user expectations</a:t>
            </a:r>
            <a:r>
              <a:rPr lang="en-US" altLang="en-US" sz="2400" dirty="0">
                <a:latin typeface="Times New Roman" panose="02020603050405020304" pitchFamily="18" charset="0"/>
              </a:rPr>
              <a:t>, the designer should pay attention to what </a:t>
            </a:r>
            <a:br>
              <a:rPr lang="en-US" altLang="en-US" sz="2400" dirty="0">
                <a:latin typeface="Times New Roman" panose="02020603050405020304" pitchFamily="18" charset="0"/>
              </a:rPr>
            </a:br>
            <a:r>
              <a:rPr lang="en-US" altLang="en-US" sz="2400" dirty="0">
                <a:latin typeface="Times New Roman" panose="02020603050405020304" pitchFamily="18" charset="0"/>
              </a:rPr>
              <a:t>     kinds of</a:t>
            </a:r>
            <a:r>
              <a:rPr lang="en-US" altLang="en-US" sz="2400" dirty="0">
                <a:solidFill>
                  <a:srgbClr val="CC00FF"/>
                </a:solidFill>
                <a:latin typeface="Times New Roman" panose="02020603050405020304" pitchFamily="18" charset="0"/>
              </a:rPr>
              <a:t> type</a:t>
            </a:r>
            <a:r>
              <a:rPr lang="en-US" altLang="en-US" sz="2400" dirty="0">
                <a:latin typeface="Times New Roman" panose="02020603050405020304" pitchFamily="18" charset="0"/>
              </a:rPr>
              <a:t> users see regularly in software documents.</a:t>
            </a:r>
            <a:br>
              <a:rPr lang="en-US" altLang="en-US" sz="2400" dirty="0">
                <a:latin typeface="Times New Roman" panose="02020603050405020304" pitchFamily="18" charset="0"/>
              </a:rPr>
            </a:br>
            <a:r>
              <a:rPr lang="ar-JO" altLang="en-US" sz="2400" dirty="0">
                <a:latin typeface="Times New Roman" panose="02020603050405020304" pitchFamily="18" charset="0"/>
              </a:rPr>
              <a:t>- توقعات المستخدم، يجب على المصمم الانتباه إلى أنواع الخطوط التي يراها المستخدمون بانتظام في مستندات البرامج.</a:t>
            </a:r>
            <a:endParaRPr lang="en-US" altLang="en-US" sz="2400" dirty="0">
              <a:latin typeface="Times New Roman" panose="02020603050405020304" pitchFamily="18" charset="0"/>
            </a:endParaRPr>
          </a:p>
        </p:txBody>
      </p:sp>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8FCD4EE8-E72E-D9FF-5A13-324EE0296AB5}"/>
              </a:ext>
            </a:extLst>
          </p:cNvPr>
          <p:cNvSpPr>
            <a:spLocks noGrp="1" noChangeArrowheads="1"/>
          </p:cNvSpPr>
          <p:nvPr>
            <p:ph type="title"/>
          </p:nvPr>
        </p:nvSpPr>
        <p:spPr>
          <a:xfrm>
            <a:off x="1524000" y="659755"/>
            <a:ext cx="9144000" cy="5584784"/>
          </a:xfrm>
        </p:spPr>
        <p:txBody>
          <a:bodyPr/>
          <a:lstStyle/>
          <a:p>
            <a:r>
              <a:rPr lang="en-US" altLang="en-US" sz="3200" dirty="0">
                <a:solidFill>
                  <a:schemeClr val="accent1"/>
                </a:solidFill>
                <a:latin typeface="Times New Roman" panose="02020603050405020304" pitchFamily="18" charset="0"/>
              </a:rPr>
              <a:t>     </a:t>
            </a:r>
            <a:r>
              <a:rPr lang="en-US" altLang="en-US" sz="3200" u="sng" dirty="0">
                <a:solidFill>
                  <a:schemeClr val="accent1"/>
                </a:solidFill>
                <a:latin typeface="Times New Roman" panose="02020603050405020304" pitchFamily="18" charset="0"/>
              </a:rPr>
              <a:t>Non body text:  </a:t>
            </a:r>
            <a:r>
              <a:rPr lang="ar-JO" altLang="en-US" sz="3200" u="sng" dirty="0">
                <a:solidFill>
                  <a:schemeClr val="accent1"/>
                </a:solidFill>
                <a:latin typeface="Times New Roman" panose="02020603050405020304" pitchFamily="18" charset="0"/>
              </a:rPr>
              <a:t>النصوص غير الأساسية:</a:t>
            </a:r>
            <a:br>
              <a:rPr lang="en-US" altLang="en-US" sz="3200" u="sng" dirty="0">
                <a:solidFill>
                  <a:schemeClr val="accent1"/>
                </a:solidFill>
                <a:latin typeface="Times New Roman" panose="02020603050405020304" pitchFamily="18" charset="0"/>
              </a:rPr>
            </a:br>
            <a:r>
              <a:rPr lang="en-US" altLang="en-US" sz="3200" dirty="0">
                <a:solidFill>
                  <a:schemeClr val="accent1"/>
                </a:solidFill>
                <a:latin typeface="Times New Roman" panose="02020603050405020304" pitchFamily="18" charset="0"/>
              </a:rPr>
              <a:t>  </a:t>
            </a:r>
            <a:r>
              <a:rPr lang="en-US" altLang="en-US" sz="3200" dirty="0">
                <a:solidFill>
                  <a:srgbClr val="CC00FF"/>
                </a:solidFill>
                <a:latin typeface="Times New Roman" panose="02020603050405020304" pitchFamily="18" charset="0"/>
              </a:rPr>
              <a:t>- </a:t>
            </a:r>
            <a:r>
              <a:rPr lang="en-US" altLang="en-US" sz="2000" dirty="0">
                <a:solidFill>
                  <a:schemeClr val="accent2"/>
                </a:solidFill>
                <a:latin typeface="Times New Roman" panose="02020603050405020304" pitchFamily="18" charset="0"/>
              </a:rPr>
              <a:t>Headings</a:t>
            </a:r>
            <a:r>
              <a:rPr lang="en-US" altLang="en-US" sz="2000" dirty="0">
                <a:latin typeface="Times New Roman" panose="02020603050405020304" pitchFamily="18" charset="0"/>
              </a:rPr>
              <a:t>, to help reader locate important info., easily </a:t>
            </a:r>
            <a:br>
              <a:rPr lang="en-US" altLang="en-US" sz="2000" dirty="0">
                <a:latin typeface="Times New Roman" panose="02020603050405020304" pitchFamily="18" charset="0"/>
              </a:rPr>
            </a:br>
            <a:r>
              <a:rPr lang="en-US" altLang="en-US" sz="2000" dirty="0">
                <a:latin typeface="Times New Roman" panose="02020603050405020304" pitchFamily="18" charset="0"/>
              </a:rPr>
              <a:t>   distinguished from the body text. </a:t>
            </a:r>
            <a:br>
              <a:rPr lang="en-US" altLang="en-US" sz="2000" dirty="0">
                <a:latin typeface="Times New Roman" panose="02020603050405020304" pitchFamily="18" charset="0"/>
              </a:rPr>
            </a:br>
            <a:r>
              <a:rPr lang="ar-JO" altLang="en-US" sz="2000" dirty="0">
                <a:latin typeface="Times New Roman" panose="02020603050405020304" pitchFamily="18" charset="0"/>
              </a:rPr>
              <a:t>- العناوين، لمساعدة القارئ على تحديد المعلومات المهمة، والتي يمكن تمييزها بسهولة عن نص الموضوع.</a:t>
            </a:r>
            <a:br>
              <a:rPr lang="en-US" altLang="en-US" sz="2000" dirty="0">
                <a:latin typeface="Times New Roman" panose="02020603050405020304" pitchFamily="18" charset="0"/>
              </a:rPr>
            </a:br>
            <a:r>
              <a:rPr lang="en-US" altLang="en-US" sz="2000" dirty="0">
                <a:latin typeface="Times New Roman" panose="02020603050405020304" pitchFamily="18" charset="0"/>
              </a:rPr>
              <a:t>   </a:t>
            </a:r>
            <a:br>
              <a:rPr lang="en-US" altLang="en-US" sz="2000" dirty="0">
                <a:latin typeface="Times New Roman" panose="02020603050405020304" pitchFamily="18" charset="0"/>
              </a:rPr>
            </a:br>
            <a:r>
              <a:rPr lang="en-US" altLang="en-US" sz="2000" dirty="0">
                <a:latin typeface="Times New Roman" panose="02020603050405020304" pitchFamily="18" charset="0"/>
              </a:rPr>
              <a:t>  </a:t>
            </a:r>
            <a:r>
              <a:rPr lang="en-US" altLang="en-US" sz="2000" dirty="0">
                <a:solidFill>
                  <a:srgbClr val="CC00FF"/>
                </a:solidFill>
                <a:latin typeface="Times New Roman" panose="02020603050405020304" pitchFamily="18" charset="0"/>
              </a:rPr>
              <a:t>- </a:t>
            </a:r>
            <a:r>
              <a:rPr lang="en-US" altLang="en-US" sz="2000" dirty="0">
                <a:solidFill>
                  <a:schemeClr val="accent2"/>
                </a:solidFill>
                <a:latin typeface="Times New Roman" panose="02020603050405020304" pitchFamily="18" charset="0"/>
              </a:rPr>
              <a:t>Hints, notes, and cautions</a:t>
            </a:r>
            <a:r>
              <a:rPr lang="en-US" altLang="en-US" sz="2000" dirty="0">
                <a:latin typeface="Times New Roman" panose="02020603050405020304" pitchFamily="18" charset="0"/>
              </a:rPr>
              <a:t>, they must read easily and should </a:t>
            </a:r>
            <a:br>
              <a:rPr lang="en-US" altLang="en-US" sz="2000" dirty="0">
                <a:latin typeface="Times New Roman" panose="02020603050405020304" pitchFamily="18" charset="0"/>
              </a:rPr>
            </a:br>
            <a:r>
              <a:rPr lang="en-US" altLang="en-US" sz="2000" dirty="0">
                <a:latin typeface="Times New Roman" panose="02020603050405020304" pitchFamily="18" charset="0"/>
              </a:rPr>
              <a:t>    catch the reader’s eye.</a:t>
            </a:r>
            <a:br>
              <a:rPr lang="en-US" altLang="en-US" sz="2000" dirty="0">
                <a:latin typeface="Times New Roman" panose="02020603050405020304" pitchFamily="18" charset="0"/>
              </a:rPr>
            </a:br>
            <a:r>
              <a:rPr lang="ar-JO" altLang="en-US" sz="2000" dirty="0">
                <a:latin typeface="Times New Roman" panose="02020603050405020304" pitchFamily="18" charset="0"/>
              </a:rPr>
              <a:t>- التلميحات والملاحظات والتحذيرات، يجب قراءتها بسهولة ويجب أن تلفت انتباه القارئ.</a:t>
            </a:r>
            <a:br>
              <a:rPr lang="en-US" altLang="en-US" sz="2000" dirty="0">
                <a:latin typeface="Times New Roman" panose="02020603050405020304" pitchFamily="18" charset="0"/>
              </a:rPr>
            </a:br>
            <a:br>
              <a:rPr lang="en-US" altLang="en-US" sz="2000" dirty="0">
                <a:latin typeface="Times New Roman" panose="02020603050405020304" pitchFamily="18" charset="0"/>
              </a:rPr>
            </a:br>
            <a:r>
              <a:rPr lang="en-US" altLang="en-US" sz="2000" dirty="0">
                <a:latin typeface="Times New Roman" panose="02020603050405020304" pitchFamily="18" charset="0"/>
              </a:rPr>
              <a:t>  </a:t>
            </a:r>
            <a:r>
              <a:rPr lang="en-US" altLang="en-US" sz="2000" dirty="0">
                <a:solidFill>
                  <a:schemeClr val="accent2"/>
                </a:solidFill>
                <a:latin typeface="Times New Roman" panose="02020603050405020304" pitchFamily="18" charset="0"/>
              </a:rPr>
              <a:t>- User input, computer output</a:t>
            </a:r>
            <a:r>
              <a:rPr lang="en-US" altLang="en-US" sz="2000" dirty="0">
                <a:latin typeface="Times New Roman" panose="02020603050405020304" pitchFamily="18" charset="0"/>
              </a:rPr>
              <a:t>:  writers usually </a:t>
            </a:r>
            <a:r>
              <a:rPr lang="en-US" altLang="en-US" sz="2000" dirty="0">
                <a:solidFill>
                  <a:schemeClr val="accent1"/>
                </a:solidFill>
                <a:latin typeface="Times New Roman" panose="02020603050405020304" pitchFamily="18" charset="0"/>
              </a:rPr>
              <a:t>change</a:t>
            </a:r>
            <a:r>
              <a:rPr lang="en-US" altLang="en-US" sz="2000" dirty="0">
                <a:latin typeface="Times New Roman" panose="02020603050405020304" pitchFamily="18" charset="0"/>
              </a:rPr>
              <a:t> the font of input and output</a:t>
            </a:r>
            <a:r>
              <a:rPr lang="en-US" altLang="en-US" sz="2000" dirty="0">
                <a:solidFill>
                  <a:srgbClr val="3333CC"/>
                </a:solidFill>
                <a:latin typeface="Times New Roman" panose="02020603050405020304" pitchFamily="18" charset="0"/>
              </a:rPr>
              <a:t> </a:t>
            </a:r>
            <a:r>
              <a:rPr lang="en-US" altLang="en-US" sz="2000" dirty="0">
                <a:latin typeface="Times New Roman" panose="02020603050405020304" pitchFamily="18" charset="0"/>
              </a:rPr>
              <a:t>messages from that of</a:t>
            </a:r>
            <a:r>
              <a:rPr lang="en-US" altLang="en-US" sz="2000" dirty="0">
                <a:solidFill>
                  <a:srgbClr val="3333CC"/>
                </a:solidFill>
                <a:latin typeface="Times New Roman" panose="02020603050405020304" pitchFamily="18" charset="0"/>
              </a:rPr>
              <a:t> </a:t>
            </a:r>
            <a:r>
              <a:rPr lang="en-US" altLang="en-US" sz="2000" dirty="0">
                <a:latin typeface="Times New Roman" panose="02020603050405020304" pitchFamily="18" charset="0"/>
              </a:rPr>
              <a:t>body text.</a:t>
            </a:r>
            <a:br>
              <a:rPr lang="en-US" altLang="en-US" sz="2000" dirty="0">
                <a:latin typeface="Times New Roman" panose="02020603050405020304" pitchFamily="18" charset="0"/>
              </a:rPr>
            </a:br>
            <a:r>
              <a:rPr lang="ar-JO" altLang="en-US" sz="2000" dirty="0">
                <a:latin typeface="Times New Roman" panose="02020603050405020304" pitchFamily="18" charset="0"/>
              </a:rPr>
              <a:t>- إدخال المستخدم، إخراج الكمبيوتر: عادة ما يغير الكتاب خط رسائل الإدخال والإخراج من خط نص الموضوع.</a:t>
            </a:r>
            <a:br>
              <a:rPr lang="en-US" altLang="en-US" sz="2000" dirty="0">
                <a:latin typeface="Times New Roman" panose="02020603050405020304" pitchFamily="18" charset="0"/>
              </a:rPr>
            </a:br>
            <a:br>
              <a:rPr lang="en-US" altLang="en-US" sz="2000" dirty="0">
                <a:latin typeface="Times New Roman" panose="02020603050405020304" pitchFamily="18" charset="0"/>
              </a:rPr>
            </a:br>
            <a:r>
              <a:rPr lang="en-US" altLang="en-US" sz="2000" dirty="0">
                <a:latin typeface="Times New Roman" panose="02020603050405020304" pitchFamily="18" charset="0"/>
              </a:rPr>
              <a:t>  </a:t>
            </a:r>
            <a:r>
              <a:rPr lang="en-US" altLang="en-US" sz="2000" dirty="0">
                <a:solidFill>
                  <a:srgbClr val="3333CC"/>
                </a:solidFill>
                <a:latin typeface="Times New Roman" panose="02020603050405020304" pitchFamily="18" charset="0"/>
              </a:rPr>
              <a:t>- </a:t>
            </a:r>
            <a:r>
              <a:rPr lang="en-US" altLang="en-US" sz="2000" dirty="0">
                <a:solidFill>
                  <a:schemeClr val="accent2"/>
                </a:solidFill>
                <a:latin typeface="Times New Roman" panose="02020603050405020304" pitchFamily="18" charset="0"/>
              </a:rPr>
              <a:t>Tables and lists</a:t>
            </a:r>
            <a:r>
              <a:rPr lang="en-US" altLang="en-US" sz="2000" dirty="0">
                <a:latin typeface="Times New Roman" panose="02020603050405020304" pitchFamily="18" charset="0"/>
              </a:rPr>
              <a:t>, make the tables different in</a:t>
            </a:r>
            <a:r>
              <a:rPr lang="en-US" altLang="en-US" sz="2000" dirty="0">
                <a:solidFill>
                  <a:srgbClr val="006666"/>
                </a:solidFill>
                <a:latin typeface="Times New Roman" panose="02020603050405020304" pitchFamily="18" charset="0"/>
              </a:rPr>
              <a:t> </a:t>
            </a:r>
            <a:r>
              <a:rPr lang="en-US" altLang="en-US" sz="2000" dirty="0">
                <a:solidFill>
                  <a:schemeClr val="hlink"/>
                </a:solidFill>
                <a:latin typeface="Times New Roman" panose="02020603050405020304" pitchFamily="18" charset="0"/>
              </a:rPr>
              <a:t>indentation</a:t>
            </a:r>
            <a:r>
              <a:rPr lang="en-US" altLang="en-US" sz="2000" dirty="0">
                <a:latin typeface="Times New Roman" panose="02020603050405020304" pitchFamily="18" charset="0"/>
              </a:rPr>
              <a:t> and</a:t>
            </a:r>
            <a:r>
              <a:rPr lang="en-US" altLang="en-US" sz="2000" dirty="0">
                <a:solidFill>
                  <a:srgbClr val="CC00FF"/>
                </a:solidFill>
                <a:latin typeface="Times New Roman" panose="02020603050405020304" pitchFamily="18" charset="0"/>
              </a:rPr>
              <a:t> </a:t>
            </a:r>
            <a:br>
              <a:rPr lang="en-US" altLang="en-US" sz="2000" dirty="0">
                <a:solidFill>
                  <a:srgbClr val="CC00FF"/>
                </a:solidFill>
                <a:latin typeface="Times New Roman" panose="02020603050405020304" pitchFamily="18" charset="0"/>
              </a:rPr>
            </a:br>
            <a:r>
              <a:rPr lang="en-US" altLang="en-US" sz="2000" dirty="0">
                <a:solidFill>
                  <a:srgbClr val="CC00FF"/>
                </a:solidFill>
                <a:latin typeface="Times New Roman" panose="02020603050405020304" pitchFamily="18" charset="0"/>
              </a:rPr>
              <a:t>   </a:t>
            </a:r>
            <a:r>
              <a:rPr lang="en-US" altLang="en-US" sz="2000" dirty="0">
                <a:solidFill>
                  <a:schemeClr val="hlink"/>
                </a:solidFill>
                <a:latin typeface="Times New Roman" panose="02020603050405020304" pitchFamily="18" charset="0"/>
              </a:rPr>
              <a:t>column layout</a:t>
            </a:r>
            <a:r>
              <a:rPr lang="en-US" altLang="en-US" sz="2000" dirty="0">
                <a:solidFill>
                  <a:srgbClr val="9900CC"/>
                </a:solidFill>
                <a:latin typeface="Times New Roman" panose="02020603050405020304" pitchFamily="18" charset="0"/>
              </a:rPr>
              <a:t>.</a:t>
            </a:r>
            <a:br>
              <a:rPr lang="en-US" altLang="en-US" sz="2000" dirty="0">
                <a:solidFill>
                  <a:srgbClr val="9900CC"/>
                </a:solidFill>
                <a:latin typeface="Times New Roman" panose="02020603050405020304" pitchFamily="18" charset="0"/>
              </a:rPr>
            </a:br>
            <a:r>
              <a:rPr lang="ar-JO" altLang="en-US" sz="2000" dirty="0">
                <a:solidFill>
                  <a:srgbClr val="9900CC"/>
                </a:solidFill>
                <a:latin typeface="Times New Roman" panose="02020603050405020304" pitchFamily="18" charset="0"/>
              </a:rPr>
              <a:t>- الجداول والقوائم، تجعل الجداول مختلفة في المسافة البادئة وتخطيط الأعمدة.</a:t>
            </a:r>
            <a:endParaRPr lang="en-US" altLang="en-US" sz="2000" dirty="0">
              <a:solidFill>
                <a:srgbClr val="9900CC"/>
              </a:solidFill>
              <a:latin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981200" y="1447800"/>
            <a:ext cx="7924800" cy="5026152"/>
          </a:xfrm>
        </p:spPr>
        <p:txBody>
          <a:bodyPr>
            <a:normAutofit fontScale="85000" lnSpcReduction="20000"/>
          </a:bodyPr>
          <a:lstStyle/>
          <a:p>
            <a:pPr marL="822960" lvl="1" indent="-457200">
              <a:buNone/>
            </a:pPr>
            <a:r>
              <a:rPr lang="en-US" sz="2400" dirty="0">
                <a:latin typeface="Arial Rounded MT Bold" pitchFamily="34" charset="0"/>
                <a:cs typeface="Arial" pitchFamily="34" charset="0"/>
              </a:rPr>
              <a:t>3. Increasingly isolated from other employees,  </a:t>
            </a:r>
            <a:br>
              <a:rPr lang="en-US" sz="2400" dirty="0">
                <a:latin typeface="Arial Rounded MT Bold" pitchFamily="34" charset="0"/>
                <a:cs typeface="Arial" pitchFamily="34" charset="0"/>
              </a:rPr>
            </a:br>
            <a:r>
              <a:rPr lang="en-US" sz="2400" dirty="0">
                <a:latin typeface="Arial Rounded MT Bold" pitchFamily="34" charset="0"/>
                <a:cs typeface="Arial" pitchFamily="34" charset="0"/>
              </a:rPr>
              <a:t>  “</a:t>
            </a:r>
            <a:r>
              <a:rPr lang="en-US" sz="2400" i="1" dirty="0">
                <a:solidFill>
                  <a:schemeClr val="accent1"/>
                </a:solidFill>
                <a:latin typeface="Arial Rounded MT Bold" pitchFamily="34" charset="0"/>
                <a:cs typeface="Arial" pitchFamily="34" charset="0"/>
              </a:rPr>
              <a:t>I’m stuck in front this computer. “</a:t>
            </a:r>
          </a:p>
          <a:p>
            <a:pPr marL="822960" lvl="1" indent="-457200" algn="r" rtl="1">
              <a:buNone/>
            </a:pPr>
            <a:r>
              <a:rPr lang="ar-JO" sz="2400" i="1" dirty="0">
                <a:latin typeface="Arial Rounded MT Bold" pitchFamily="34" charset="0"/>
                <a:cs typeface="Arial" pitchFamily="34" charset="0"/>
              </a:rPr>
              <a:t>3. العزلة المتزايدة عن الموظفين الآخرين: "أنا عالق أمام هذا الكمبيوتر. "</a:t>
            </a:r>
            <a:endParaRPr lang="en-US" sz="2400" i="1" dirty="0">
              <a:latin typeface="Arial Rounded MT Bold" pitchFamily="34" charset="0"/>
              <a:cs typeface="Arial" pitchFamily="34" charset="0"/>
            </a:endParaRPr>
          </a:p>
          <a:p>
            <a:pPr marL="822960" lvl="1" indent="-457200" algn="just">
              <a:buFont typeface="Wingdings" pitchFamily="2" charset="2"/>
              <a:buChar char="Ø"/>
            </a:pPr>
            <a:r>
              <a:rPr lang="en-US" sz="2000" dirty="0">
                <a:latin typeface="Arial Rounded MT Bold" pitchFamily="34" charset="0"/>
                <a:cs typeface="Arial" pitchFamily="34" charset="0"/>
              </a:rPr>
              <a:t>People need others to communicate with, to get feedback from, and to get rewards that make work enjoyable.</a:t>
            </a:r>
          </a:p>
          <a:p>
            <a:pPr marL="822960" lvl="1" indent="-457200" algn="just" rtl="1">
              <a:buFont typeface="Wingdings" pitchFamily="2" charset="2"/>
              <a:buChar char="Ø"/>
            </a:pPr>
            <a:r>
              <a:rPr lang="ar-JO" sz="2000" dirty="0">
                <a:latin typeface="Arial Rounded MT Bold" pitchFamily="34" charset="0"/>
                <a:cs typeface="Arial" pitchFamily="34" charset="0"/>
              </a:rPr>
              <a:t>يحتاج الأشخاص إلى الآخرين للتواصل معهم والحصول على تعليقات منهم والحصول على مكافآت تجعل العمل ممتعًا.</a:t>
            </a:r>
            <a:endParaRPr lang="en-US" sz="2000" dirty="0">
              <a:latin typeface="Arial Rounded MT Bold" pitchFamily="34" charset="0"/>
              <a:cs typeface="Arial" pitchFamily="34" charset="0"/>
            </a:endParaRPr>
          </a:p>
          <a:p>
            <a:pPr marL="822960" lvl="1" indent="-457200" algn="just">
              <a:buFont typeface="Wingdings" pitchFamily="2" charset="2"/>
              <a:buChar char="Ø"/>
            </a:pPr>
            <a:endParaRPr lang="en-US" sz="2000" i="1" dirty="0">
              <a:latin typeface="Arial Rounded MT Bold" pitchFamily="34" charset="0"/>
              <a:cs typeface="Arial" pitchFamily="34" charset="0"/>
            </a:endParaRPr>
          </a:p>
          <a:p>
            <a:pPr marL="822960" lvl="1" indent="-457200" algn="just">
              <a:buNone/>
            </a:pPr>
            <a:r>
              <a:rPr lang="en-US" sz="2000" i="1" dirty="0">
                <a:latin typeface="Arial Rounded MT Bold" pitchFamily="34" charset="0"/>
                <a:cs typeface="Arial" pitchFamily="34" charset="0"/>
              </a:rPr>
              <a:t>4. </a:t>
            </a:r>
            <a:r>
              <a:rPr lang="en-US" sz="2400" dirty="0">
                <a:latin typeface="Arial Rounded MT Bold" pitchFamily="34" charset="0"/>
                <a:cs typeface="Arial" pitchFamily="34" charset="0"/>
              </a:rPr>
              <a:t>Remotely supervised, </a:t>
            </a:r>
            <a:r>
              <a:rPr lang="en-US" sz="2400" i="1" dirty="0">
                <a:solidFill>
                  <a:schemeClr val="accent1"/>
                </a:solidFill>
                <a:latin typeface="Arial Rounded MT Bold" pitchFamily="34" charset="0"/>
                <a:cs typeface="Arial" pitchFamily="34" charset="0"/>
              </a:rPr>
              <a:t>“My boss has an </a:t>
            </a:r>
            <a:br>
              <a:rPr lang="en-US" sz="2400" i="1" dirty="0">
                <a:solidFill>
                  <a:schemeClr val="accent1"/>
                </a:solidFill>
                <a:latin typeface="Arial Rounded MT Bold" pitchFamily="34" charset="0"/>
                <a:cs typeface="Arial" pitchFamily="34" charset="0"/>
              </a:rPr>
            </a:br>
            <a:r>
              <a:rPr lang="en-US" sz="2400" i="1" dirty="0">
                <a:solidFill>
                  <a:schemeClr val="accent1"/>
                </a:solidFill>
                <a:latin typeface="Arial Rounded MT Bold" pitchFamily="34" charset="0"/>
                <a:cs typeface="Arial" pitchFamily="34" charset="0"/>
              </a:rPr>
              <a:t>  electronic leash on me.”</a:t>
            </a:r>
          </a:p>
          <a:p>
            <a:pPr marL="822960" lvl="1" indent="-457200" algn="just" rtl="1">
              <a:buNone/>
            </a:pPr>
            <a:r>
              <a:rPr lang="ar-JO" sz="2400" i="1" dirty="0">
                <a:latin typeface="Arial Rounded MT Bold" pitchFamily="34" charset="0"/>
                <a:cs typeface="Arial" pitchFamily="34" charset="0"/>
              </a:rPr>
              <a:t>4. الإشراف عن بعد: "مديري لديه مقود إلكتروني معي."</a:t>
            </a:r>
            <a:endParaRPr lang="en-US" sz="2400" i="1" dirty="0">
              <a:latin typeface="Arial Rounded MT Bold" pitchFamily="34" charset="0"/>
              <a:cs typeface="Arial" pitchFamily="34" charset="0"/>
            </a:endParaRPr>
          </a:p>
          <a:p>
            <a:pPr marL="822960" lvl="1" indent="-457200" algn="just">
              <a:buFont typeface="Wingdings" pitchFamily="2" charset="2"/>
              <a:buChar char="Ø"/>
            </a:pPr>
            <a:r>
              <a:rPr lang="en-US" sz="2000" dirty="0">
                <a:latin typeface="Arial Rounded MT Bold" pitchFamily="34" charset="0"/>
                <a:cs typeface="Arial" pitchFamily="34" charset="0"/>
              </a:rPr>
              <a:t>The default user feel increasingly exposed to the manager.</a:t>
            </a:r>
          </a:p>
          <a:p>
            <a:pPr marL="822960" lvl="1" indent="-457200" algn="just" rtl="1">
              <a:buFont typeface="Wingdings" pitchFamily="2" charset="2"/>
              <a:buChar char="Ø"/>
            </a:pPr>
            <a:r>
              <a:rPr lang="ar-JO" sz="2000" dirty="0">
                <a:latin typeface="Arial Rounded MT Bold" pitchFamily="34" charset="0"/>
                <a:cs typeface="Arial" pitchFamily="34" charset="0"/>
              </a:rPr>
              <a:t>يشعر المستخدم الافتراضي بأنه معرض بشكل متزايد للمدير.</a:t>
            </a:r>
            <a:endParaRPr lang="en-US" sz="2000" dirty="0">
              <a:latin typeface="Arial Rounded MT Bold" pitchFamily="34" charset="0"/>
              <a:cs typeface="Arial" pitchFamily="34" charset="0"/>
            </a:endParaRPr>
          </a:p>
          <a:p>
            <a:pPr marL="822960" lvl="1" indent="-457200" algn="just">
              <a:buFont typeface="Wingdings" pitchFamily="2" charset="2"/>
              <a:buChar char="Ø"/>
            </a:pPr>
            <a:endParaRPr lang="en-US" sz="2000" dirty="0">
              <a:latin typeface="Arial Rounded MT Bold" pitchFamily="34" charset="0"/>
              <a:cs typeface="Arial" pitchFamily="34" charset="0"/>
            </a:endParaRPr>
          </a:p>
          <a:p>
            <a:pPr marL="822960" lvl="1" indent="-457200" algn="just">
              <a:buFont typeface="Wingdings" pitchFamily="2" charset="2"/>
              <a:buChar char="Ø"/>
            </a:pPr>
            <a:r>
              <a:rPr lang="en-US" sz="2000" dirty="0">
                <a:latin typeface="Arial Rounded MT Bold" pitchFamily="34" charset="0"/>
                <a:cs typeface="Arial" pitchFamily="34" charset="0"/>
              </a:rPr>
              <a:t>They may lose their sense of control over their work, because of the increased supervision exercised through computer system.</a:t>
            </a:r>
          </a:p>
          <a:p>
            <a:pPr marL="822960" lvl="1" indent="-457200" algn="just" rtl="1">
              <a:buFont typeface="Wingdings" pitchFamily="2" charset="2"/>
              <a:buChar char="Ø"/>
            </a:pPr>
            <a:r>
              <a:rPr lang="ar-JO" sz="2000" dirty="0">
                <a:latin typeface="Arial Rounded MT Bold" pitchFamily="34" charset="0"/>
                <a:cs typeface="Arial" pitchFamily="34" charset="0"/>
              </a:rPr>
              <a:t>وقد يفقدون إحساسهم بالسيطرة على عملهم، بسبب زيادة الإشراف الذي يمارسونه من خلال نظام الكمبيوتر.</a:t>
            </a:r>
            <a:endParaRPr lang="en-US" sz="2000" dirty="0">
              <a:latin typeface="Arial Rounded MT Bold" pitchFamily="34" charset="0"/>
              <a:cs typeface="Arial" pitchFamily="34" charset="0"/>
            </a:endParaRPr>
          </a:p>
        </p:txBody>
      </p:sp>
      <p:sp>
        <p:nvSpPr>
          <p:cNvPr id="4" name="Slide Number Placeholder 3"/>
          <p:cNvSpPr>
            <a:spLocks noGrp="1"/>
          </p:cNvSpPr>
          <p:nvPr>
            <p:ph type="sldNum" sz="quarter" idx="15"/>
          </p:nvPr>
        </p:nvSpPr>
        <p:spPr/>
        <p:txBody>
          <a:bodyPr/>
          <a:lstStyle/>
          <a:p>
            <a:pPr rtl="0"/>
            <a:fld id="{B6F15528-21DE-4FAA-801E-634DDDAF4B2B}" type="slidenum">
              <a:rPr lang="en-US">
                <a:latin typeface="Century Schoolbook"/>
              </a:rPr>
              <a:pPr rtl="0"/>
              <a:t>25</a:t>
            </a:fld>
            <a:endParaRPr lang="en-US">
              <a:latin typeface="Century Schoolbook"/>
            </a:endParaRPr>
          </a:p>
        </p:txBody>
      </p:sp>
      <p:sp>
        <p:nvSpPr>
          <p:cNvPr id="7" name="Title 1">
            <a:extLst>
              <a:ext uri="{FF2B5EF4-FFF2-40B4-BE49-F238E27FC236}">
                <a16:creationId xmlns:a16="http://schemas.microsoft.com/office/drawing/2014/main" id="{7AB0C613-099E-AE38-A356-2C23C594F951}"/>
              </a:ext>
            </a:extLst>
          </p:cNvPr>
          <p:cNvSpPr>
            <a:spLocks noGrp="1"/>
          </p:cNvSpPr>
          <p:nvPr>
            <p:ph type="title"/>
          </p:nvPr>
        </p:nvSpPr>
        <p:spPr>
          <a:xfrm>
            <a:off x="2209800" y="213360"/>
            <a:ext cx="7467600" cy="1143000"/>
          </a:xfrm>
        </p:spPr>
        <p:txBody>
          <a:bodyPr>
            <a:normAutofit/>
          </a:bodyPr>
          <a:lstStyle/>
          <a:p>
            <a:pPr lvl="1" algn="ctr" rtl="0">
              <a:spcBef>
                <a:spcPct val="0"/>
              </a:spcBef>
            </a:pPr>
            <a:r>
              <a:rPr lang="en-US" sz="3200" dirty="0">
                <a:solidFill>
                  <a:schemeClr val="accent1"/>
                </a:solidFill>
                <a:latin typeface="Arial Rounded MT Bold" pitchFamily="34" charset="0"/>
              </a:rPr>
              <a:t>The default User Characteristics</a:t>
            </a:r>
            <a:br>
              <a:rPr lang="en-US" sz="3200" dirty="0">
                <a:solidFill>
                  <a:schemeClr val="accent1"/>
                </a:solidFill>
                <a:latin typeface="Arial Rounded MT Bold" pitchFamily="34" charset="0"/>
              </a:rPr>
            </a:br>
            <a:r>
              <a:rPr lang="ar-JO" sz="3200" dirty="0">
                <a:solidFill>
                  <a:schemeClr val="accent1"/>
                </a:solidFill>
                <a:latin typeface="Arial Rounded MT Bold" pitchFamily="34" charset="0"/>
              </a:rPr>
              <a:t>خصائص المستخدم الافتراضية</a:t>
            </a:r>
            <a:endParaRPr lang="en-US" sz="2800" dirty="0">
              <a:solidFill>
                <a:schemeClr val="accent1"/>
              </a:solidFill>
              <a:latin typeface="Arial Rounded MT Bold"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981200" y="1447800"/>
            <a:ext cx="7924800" cy="5026152"/>
          </a:xfrm>
        </p:spPr>
        <p:txBody>
          <a:bodyPr>
            <a:normAutofit fontScale="92500" lnSpcReduction="20000"/>
          </a:bodyPr>
          <a:lstStyle/>
          <a:p>
            <a:pPr marL="822960" lvl="1" indent="-457200">
              <a:buNone/>
            </a:pPr>
            <a:r>
              <a:rPr lang="en-US" sz="2400" i="1" dirty="0">
                <a:solidFill>
                  <a:schemeClr val="accent1"/>
                </a:solidFill>
                <a:latin typeface="Arial Rounded MT Bold" pitchFamily="34" charset="0"/>
                <a:cs typeface="Arial" pitchFamily="34" charset="0"/>
              </a:rPr>
              <a:t>5</a:t>
            </a:r>
            <a:r>
              <a:rPr lang="en-US" sz="2400" dirty="0">
                <a:latin typeface="Arial Rounded MT Bold" pitchFamily="34" charset="0"/>
                <a:cs typeface="Arial" pitchFamily="34" charset="0"/>
              </a:rPr>
              <a:t>. Overloaded with information, “</a:t>
            </a:r>
            <a:r>
              <a:rPr lang="en-US" sz="2400" i="1" dirty="0">
                <a:solidFill>
                  <a:schemeClr val="accent1"/>
                </a:solidFill>
                <a:latin typeface="Arial Rounded MT Bold" pitchFamily="34" charset="0"/>
                <a:cs typeface="Arial" pitchFamily="34" charset="0"/>
              </a:rPr>
              <a:t>why do I need </a:t>
            </a:r>
            <a:br>
              <a:rPr lang="en-US" sz="2400" i="1" dirty="0">
                <a:solidFill>
                  <a:schemeClr val="accent1"/>
                </a:solidFill>
                <a:latin typeface="Arial Rounded MT Bold" pitchFamily="34" charset="0"/>
                <a:cs typeface="Arial" pitchFamily="34" charset="0"/>
              </a:rPr>
            </a:br>
            <a:r>
              <a:rPr lang="en-US" sz="2400" i="1" dirty="0">
                <a:solidFill>
                  <a:schemeClr val="accent1"/>
                </a:solidFill>
                <a:latin typeface="Arial Rounded MT Bold" pitchFamily="34" charset="0"/>
                <a:cs typeface="Arial" pitchFamily="34" charset="0"/>
              </a:rPr>
              <a:t>  to know that?, information anxiety.”</a:t>
            </a:r>
          </a:p>
          <a:p>
            <a:pPr marL="822960" lvl="1" indent="-457200" algn="r" rtl="1">
              <a:buNone/>
            </a:pPr>
            <a:r>
              <a:rPr lang="ar-JO" sz="2400" i="1" dirty="0">
                <a:latin typeface="Arial Rounded MT Bold" pitchFamily="34" charset="0"/>
                <a:cs typeface="Arial" pitchFamily="34" charset="0"/>
              </a:rPr>
              <a:t>5. مثقل بالمعلومات، "لماذا أحتاج إلى معرفة ذلك؟"، القلق من المعلومات.</a:t>
            </a:r>
            <a:endParaRPr lang="en-US" sz="2400" i="1" dirty="0">
              <a:latin typeface="Arial Rounded MT Bold" pitchFamily="34" charset="0"/>
              <a:cs typeface="Arial" pitchFamily="34" charset="0"/>
            </a:endParaRPr>
          </a:p>
          <a:p>
            <a:pPr marL="822960" lvl="1" indent="-457200">
              <a:buNone/>
            </a:pPr>
            <a:endParaRPr lang="en-US" sz="2400" i="1" dirty="0">
              <a:solidFill>
                <a:schemeClr val="accent1"/>
              </a:solidFill>
              <a:latin typeface="Arial Rounded MT Bold" pitchFamily="34" charset="0"/>
              <a:cs typeface="Arial" pitchFamily="34" charset="0"/>
            </a:endParaRPr>
          </a:p>
          <a:p>
            <a:pPr marL="822960" lvl="1" indent="-457200">
              <a:buFont typeface="Wingdings" pitchFamily="2" charset="2"/>
              <a:buChar char="Ø"/>
            </a:pPr>
            <a:r>
              <a:rPr lang="en-US" sz="2400" dirty="0">
                <a:latin typeface="Arial Rounded MT Bold" pitchFamily="34" charset="0"/>
                <a:cs typeface="Arial" pitchFamily="34" charset="0"/>
              </a:rPr>
              <a:t>They resist computer use because they feel overloaded by information.</a:t>
            </a:r>
          </a:p>
          <a:p>
            <a:pPr marL="822960" lvl="1" indent="-457200" algn="r" rtl="1">
              <a:buFont typeface="Wingdings" pitchFamily="2" charset="2"/>
              <a:buChar char="Ø"/>
            </a:pPr>
            <a:r>
              <a:rPr lang="ar-JO" sz="2400" dirty="0">
                <a:latin typeface="Arial Rounded MT Bold" pitchFamily="34" charset="0"/>
                <a:cs typeface="Arial" pitchFamily="34" charset="0"/>
              </a:rPr>
              <a:t>إنهم يقاومون استخدام الكمبيوتر لأنهم يشعرون بأنهم مثقلون بالمعلومات.</a:t>
            </a:r>
            <a:endParaRPr lang="en-US" sz="2400" dirty="0">
              <a:latin typeface="Arial Rounded MT Bold" pitchFamily="34" charset="0"/>
              <a:cs typeface="Arial" pitchFamily="34" charset="0"/>
            </a:endParaRPr>
          </a:p>
          <a:p>
            <a:pPr marL="822960" lvl="1" indent="-457200">
              <a:buFont typeface="Wingdings" pitchFamily="2" charset="2"/>
              <a:buChar char="Ø"/>
            </a:pPr>
            <a:r>
              <a:rPr lang="en-US" sz="2400" dirty="0">
                <a:latin typeface="Arial Rounded MT Bold" pitchFamily="34" charset="0"/>
                <a:cs typeface="Arial" pitchFamily="34" charset="0"/>
              </a:rPr>
              <a:t>Having too much information without the ability to understand its significance can cause </a:t>
            </a:r>
            <a:r>
              <a:rPr lang="en-US" sz="2400" dirty="0">
                <a:solidFill>
                  <a:schemeClr val="accent1"/>
                </a:solidFill>
                <a:latin typeface="Arial Rounded MT Bold" pitchFamily="34" charset="0"/>
                <a:cs typeface="Arial" pitchFamily="34" charset="0"/>
              </a:rPr>
              <a:t>information anxiety.</a:t>
            </a:r>
          </a:p>
          <a:p>
            <a:pPr marL="822960" lvl="1" indent="-457200" algn="r" rtl="1">
              <a:buFont typeface="Wingdings" pitchFamily="2" charset="2"/>
              <a:buChar char="Ø"/>
            </a:pPr>
            <a:r>
              <a:rPr lang="ar-JO" sz="2400" dirty="0">
                <a:latin typeface="Arial Rounded MT Bold" pitchFamily="34" charset="0"/>
                <a:cs typeface="Arial" pitchFamily="34" charset="0"/>
              </a:rPr>
              <a:t>إن الحصول على الكثير من المعلومات دون القدرة على فهم أهميتها يمكن أن يسبب القلق من المعلومات.</a:t>
            </a:r>
            <a:endParaRPr lang="en-US" sz="2400" dirty="0">
              <a:latin typeface="Arial Rounded MT Bold" pitchFamily="34" charset="0"/>
              <a:cs typeface="Arial" pitchFamily="34" charset="0"/>
            </a:endParaRPr>
          </a:p>
          <a:p>
            <a:pPr marL="822960" lvl="1" indent="-457200">
              <a:buFont typeface="Wingdings" pitchFamily="2" charset="2"/>
              <a:buChar char="Ø"/>
            </a:pPr>
            <a:r>
              <a:rPr lang="en-US" sz="2400" dirty="0">
                <a:latin typeface="Arial Rounded MT Bold" pitchFamily="34" charset="0"/>
                <a:cs typeface="Arial" pitchFamily="34" charset="0"/>
              </a:rPr>
              <a:t>This causes many users to restrict their use of software and give up trying to learn and apply it .</a:t>
            </a:r>
          </a:p>
          <a:p>
            <a:pPr marL="822960" lvl="1" indent="-457200" algn="r" rtl="1">
              <a:buFont typeface="Wingdings" pitchFamily="2" charset="2"/>
              <a:buChar char="Ø"/>
            </a:pPr>
            <a:r>
              <a:rPr lang="ar-JO" sz="2400" dirty="0">
                <a:latin typeface="Arial Rounded MT Bold" pitchFamily="34" charset="0"/>
                <a:cs typeface="Arial" pitchFamily="34" charset="0"/>
              </a:rPr>
              <a:t>يؤدي هذا إلى قيام العديد من المستخدمين بتقييد استخدامهم للبرامج والتخلي عن محاولة تعلمها وتطبيقها.</a:t>
            </a:r>
            <a:endParaRPr lang="en-US" sz="2400" dirty="0">
              <a:latin typeface="Arial Rounded MT Bold" pitchFamily="34" charset="0"/>
              <a:cs typeface="Arial" pitchFamily="34" charset="0"/>
            </a:endParaRPr>
          </a:p>
          <a:p>
            <a:pPr marL="822960" lvl="1" indent="-457200">
              <a:buNone/>
            </a:pPr>
            <a:endParaRPr lang="en-US" sz="2400" i="1" dirty="0">
              <a:solidFill>
                <a:schemeClr val="accent1"/>
              </a:solidFill>
              <a:latin typeface="Arial Rounded MT Bold" pitchFamily="34" charset="0"/>
              <a:cs typeface="Arial" pitchFamily="34" charset="0"/>
            </a:endParaRPr>
          </a:p>
          <a:p>
            <a:pPr marL="822960" lvl="1" indent="-457200">
              <a:buNone/>
            </a:pPr>
            <a:endParaRPr lang="en-US" sz="2400" i="1" dirty="0">
              <a:solidFill>
                <a:schemeClr val="accent1"/>
              </a:solidFill>
              <a:latin typeface="Arial Rounded MT Bold" pitchFamily="34" charset="0"/>
              <a:cs typeface="Arial" pitchFamily="34" charset="0"/>
            </a:endParaRPr>
          </a:p>
        </p:txBody>
      </p:sp>
      <p:sp>
        <p:nvSpPr>
          <p:cNvPr id="4" name="Slide Number Placeholder 3"/>
          <p:cNvSpPr>
            <a:spLocks noGrp="1"/>
          </p:cNvSpPr>
          <p:nvPr>
            <p:ph type="sldNum" sz="quarter" idx="15"/>
          </p:nvPr>
        </p:nvSpPr>
        <p:spPr/>
        <p:txBody>
          <a:bodyPr/>
          <a:lstStyle/>
          <a:p>
            <a:pPr rtl="0"/>
            <a:fld id="{B6F15528-21DE-4FAA-801E-634DDDAF4B2B}" type="slidenum">
              <a:rPr lang="en-US">
                <a:latin typeface="Century Schoolbook"/>
              </a:rPr>
              <a:pPr rtl="0"/>
              <a:t>26</a:t>
            </a:fld>
            <a:endParaRPr lang="en-US">
              <a:latin typeface="Century Schoolbook"/>
            </a:endParaRPr>
          </a:p>
        </p:txBody>
      </p:sp>
      <p:sp>
        <p:nvSpPr>
          <p:cNvPr id="7" name="Title 1">
            <a:extLst>
              <a:ext uri="{FF2B5EF4-FFF2-40B4-BE49-F238E27FC236}">
                <a16:creationId xmlns:a16="http://schemas.microsoft.com/office/drawing/2014/main" id="{69AE6BE9-BD89-9028-22AB-A3FBD5CE6625}"/>
              </a:ext>
            </a:extLst>
          </p:cNvPr>
          <p:cNvSpPr>
            <a:spLocks noGrp="1"/>
          </p:cNvSpPr>
          <p:nvPr>
            <p:ph type="title"/>
          </p:nvPr>
        </p:nvSpPr>
        <p:spPr>
          <a:xfrm>
            <a:off x="2209800" y="213360"/>
            <a:ext cx="7467600" cy="1143000"/>
          </a:xfrm>
        </p:spPr>
        <p:txBody>
          <a:bodyPr>
            <a:normAutofit/>
          </a:bodyPr>
          <a:lstStyle/>
          <a:p>
            <a:pPr lvl="1" algn="ctr" rtl="0">
              <a:spcBef>
                <a:spcPct val="0"/>
              </a:spcBef>
            </a:pPr>
            <a:r>
              <a:rPr lang="en-US" sz="3200" dirty="0">
                <a:solidFill>
                  <a:schemeClr val="accent1"/>
                </a:solidFill>
                <a:latin typeface="Arial Rounded MT Bold" pitchFamily="34" charset="0"/>
              </a:rPr>
              <a:t>The default User Characteristics</a:t>
            </a:r>
            <a:br>
              <a:rPr lang="en-US" sz="3200" dirty="0">
                <a:solidFill>
                  <a:schemeClr val="accent1"/>
                </a:solidFill>
                <a:latin typeface="Arial Rounded MT Bold" pitchFamily="34" charset="0"/>
              </a:rPr>
            </a:br>
            <a:r>
              <a:rPr lang="ar-JO" sz="3200" dirty="0">
                <a:solidFill>
                  <a:schemeClr val="accent1"/>
                </a:solidFill>
                <a:latin typeface="Arial Rounded MT Bold" pitchFamily="34" charset="0"/>
              </a:rPr>
              <a:t>خصائص المستخدم الافتراضية</a:t>
            </a:r>
            <a:endParaRPr lang="en-US" sz="2800" dirty="0">
              <a:solidFill>
                <a:schemeClr val="accent1"/>
              </a:solidFill>
              <a:latin typeface="Arial Rounded MT Bold"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981200" y="1295400"/>
            <a:ext cx="7924800" cy="5334000"/>
          </a:xfrm>
        </p:spPr>
        <p:txBody>
          <a:bodyPr>
            <a:normAutofit fontScale="70000" lnSpcReduction="20000"/>
          </a:bodyPr>
          <a:lstStyle/>
          <a:p>
            <a:pPr marL="822960" lvl="1" indent="-457200">
              <a:buNone/>
            </a:pPr>
            <a:r>
              <a:rPr lang="en-US" sz="2400" dirty="0">
                <a:latin typeface="Arial Rounded MT Bold" pitchFamily="34" charset="0"/>
                <a:cs typeface="Arial" pitchFamily="34" charset="0"/>
              </a:rPr>
              <a:t>1.  Challenged by skill demands:  “</a:t>
            </a:r>
            <a:r>
              <a:rPr lang="en-US" sz="2400" i="1" dirty="0">
                <a:solidFill>
                  <a:schemeClr val="accent1"/>
                </a:solidFill>
                <a:latin typeface="Arial Rounded MT Bold" pitchFamily="34" charset="0"/>
                <a:cs typeface="Arial" pitchFamily="34" charset="0"/>
              </a:rPr>
              <a:t>This program makes me a better user “</a:t>
            </a:r>
          </a:p>
          <a:p>
            <a:pPr marL="822960" lvl="1" indent="-457200" algn="r" rtl="1">
              <a:buNone/>
            </a:pPr>
            <a:r>
              <a:rPr lang="ar-JO" sz="2400" i="1" dirty="0">
                <a:latin typeface="Arial Rounded MT Bold" pitchFamily="34" charset="0"/>
                <a:cs typeface="Arial" pitchFamily="34" charset="0"/>
              </a:rPr>
              <a:t>1. تحدي متطلبات المهارات: "هذا البرنامج يجعلني مستخدمًا أفضل"</a:t>
            </a:r>
            <a:endParaRPr lang="en-US" sz="2400" i="1" dirty="0">
              <a:latin typeface="Arial Rounded MT Bold" pitchFamily="34" charset="0"/>
              <a:cs typeface="Arial" pitchFamily="34" charset="0"/>
            </a:endParaRPr>
          </a:p>
          <a:p>
            <a:pPr marL="822960" lvl="1" indent="-457200" algn="just">
              <a:buFont typeface="Wingdings" pitchFamily="2" charset="2"/>
              <a:buChar char="Ø"/>
            </a:pPr>
            <a:r>
              <a:rPr lang="en-US" sz="2400" dirty="0">
                <a:solidFill>
                  <a:schemeClr val="tx2"/>
                </a:solidFill>
                <a:latin typeface="Arial Rounded MT Bold" pitchFamily="34" charset="0"/>
                <a:cs typeface="Arial" pitchFamily="34" charset="0"/>
              </a:rPr>
              <a:t>Require user to engage in complex tasks, that require human mind and sophisticated knowledge.</a:t>
            </a:r>
          </a:p>
          <a:p>
            <a:pPr marL="822960" lvl="1" indent="-457200" algn="just" rtl="1">
              <a:buFont typeface="Wingdings" pitchFamily="2" charset="2"/>
              <a:buChar char="Ø"/>
            </a:pPr>
            <a:r>
              <a:rPr lang="ar-JO" sz="2400" dirty="0">
                <a:solidFill>
                  <a:schemeClr val="tx2"/>
                </a:solidFill>
                <a:latin typeface="Arial Rounded MT Bold" pitchFamily="34" charset="0"/>
                <a:cs typeface="Arial" pitchFamily="34" charset="0"/>
              </a:rPr>
              <a:t>تتطلب من المستخدم الانخراط في مهام معقدة تتطلب عقلًا بشريًا ومعرفة متطورة.</a:t>
            </a:r>
            <a:endParaRPr lang="en-US" sz="2400" dirty="0">
              <a:solidFill>
                <a:schemeClr val="tx2"/>
              </a:solidFill>
              <a:latin typeface="Arial Rounded MT Bold" pitchFamily="34" charset="0"/>
              <a:cs typeface="Arial" pitchFamily="34" charset="0"/>
            </a:endParaRPr>
          </a:p>
          <a:p>
            <a:pPr marL="822960" lvl="1" indent="-457200" algn="just">
              <a:buFont typeface="Wingdings" pitchFamily="2" charset="2"/>
              <a:buChar char="Ø"/>
            </a:pPr>
            <a:r>
              <a:rPr lang="en-US" sz="2400" dirty="0">
                <a:solidFill>
                  <a:schemeClr val="tx2"/>
                </a:solidFill>
                <a:latin typeface="Arial Rounded MT Bold" pitchFamily="34" charset="0"/>
                <a:cs typeface="Arial" pitchFamily="34" charset="0"/>
              </a:rPr>
              <a:t>Computer can sort and categorize ,but it can’t handle ideas.</a:t>
            </a:r>
          </a:p>
          <a:p>
            <a:pPr marL="822960" lvl="1" indent="-457200" algn="just" rtl="1">
              <a:buFont typeface="Wingdings" pitchFamily="2" charset="2"/>
              <a:buChar char="Ø"/>
            </a:pPr>
            <a:r>
              <a:rPr lang="ar-JO" sz="2400" dirty="0">
                <a:solidFill>
                  <a:schemeClr val="tx2"/>
                </a:solidFill>
                <a:latin typeface="Arial Rounded MT Bold" pitchFamily="34" charset="0"/>
                <a:cs typeface="Arial" pitchFamily="34" charset="0"/>
              </a:rPr>
              <a:t>يمكن للكمبيوتر فرز وتصنيف الأفكار، لكنه لا يستطيع التعامل مع الأفكار.</a:t>
            </a:r>
            <a:endParaRPr lang="en-US" sz="2400" dirty="0">
              <a:solidFill>
                <a:schemeClr val="tx2"/>
              </a:solidFill>
              <a:latin typeface="Arial Rounded MT Bold" pitchFamily="34" charset="0"/>
              <a:cs typeface="Arial" pitchFamily="34" charset="0"/>
            </a:endParaRPr>
          </a:p>
          <a:p>
            <a:pPr marL="822960" lvl="1" indent="-457200" algn="just">
              <a:buFont typeface="Wingdings" pitchFamily="2" charset="2"/>
              <a:buChar char="Ø"/>
            </a:pPr>
            <a:r>
              <a:rPr lang="en-US" sz="2400" dirty="0">
                <a:solidFill>
                  <a:schemeClr val="tx2"/>
                </a:solidFill>
                <a:latin typeface="Arial Rounded MT Bold" pitchFamily="34" charset="0"/>
                <a:cs typeface="Arial" pitchFamily="34" charset="0"/>
              </a:rPr>
              <a:t>The manual must points the user in the right direction.</a:t>
            </a:r>
          </a:p>
          <a:p>
            <a:pPr marL="822960" lvl="1" indent="-457200" algn="just" rtl="1">
              <a:buFont typeface="Wingdings" pitchFamily="2" charset="2"/>
              <a:buChar char="Ø"/>
            </a:pPr>
            <a:r>
              <a:rPr lang="ar-JO" sz="2400" dirty="0">
                <a:solidFill>
                  <a:schemeClr val="tx2"/>
                </a:solidFill>
                <a:latin typeface="Arial Rounded MT Bold" pitchFamily="34" charset="0"/>
                <a:cs typeface="Arial" pitchFamily="34" charset="0"/>
              </a:rPr>
              <a:t>يجب أن يوجه الدليل المستخدم في الاتجاه الصحيح.</a:t>
            </a:r>
            <a:endParaRPr lang="en-US" sz="2400" dirty="0">
              <a:solidFill>
                <a:schemeClr val="tx2"/>
              </a:solidFill>
              <a:latin typeface="Arial Rounded MT Bold" pitchFamily="34" charset="0"/>
              <a:cs typeface="Arial" pitchFamily="34" charset="0"/>
            </a:endParaRPr>
          </a:p>
          <a:p>
            <a:pPr marL="822960" lvl="1" indent="-457200">
              <a:buFont typeface="Wingdings" pitchFamily="2" charset="2"/>
              <a:buChar char="Ø"/>
            </a:pPr>
            <a:r>
              <a:rPr lang="en-US" sz="2400" dirty="0">
                <a:solidFill>
                  <a:schemeClr val="tx2"/>
                </a:solidFill>
                <a:latin typeface="Arial Rounded MT Bold" pitchFamily="34" charset="0"/>
                <a:cs typeface="Arial" pitchFamily="34" charset="0"/>
              </a:rPr>
              <a:t>Computer </a:t>
            </a:r>
            <a:r>
              <a:rPr lang="en-US" sz="2400" dirty="0">
                <a:solidFill>
                  <a:schemeClr val="accent1"/>
                </a:solidFill>
                <a:latin typeface="Arial Rounded MT Bold" pitchFamily="34" charset="0"/>
                <a:cs typeface="Arial" pitchFamily="34" charset="0"/>
              </a:rPr>
              <a:t>activities</a:t>
            </a:r>
            <a:r>
              <a:rPr lang="en-US" sz="2400" dirty="0">
                <a:solidFill>
                  <a:schemeClr val="tx2"/>
                </a:solidFill>
                <a:latin typeface="Arial Rounded MT Bold" pitchFamily="34" charset="0"/>
                <a:cs typeface="Arial" pitchFamily="34" charset="0"/>
              </a:rPr>
              <a:t> (using word processor) require </a:t>
            </a:r>
            <a:r>
              <a:rPr lang="en-US" sz="2400" dirty="0">
                <a:solidFill>
                  <a:schemeClr val="accent1"/>
                </a:solidFill>
                <a:latin typeface="Arial Rounded MT Bold" pitchFamily="34" charset="0"/>
                <a:cs typeface="Arial" pitchFamily="34" charset="0"/>
              </a:rPr>
              <a:t>actions </a:t>
            </a:r>
            <a:r>
              <a:rPr lang="en-US" sz="2400" dirty="0">
                <a:solidFill>
                  <a:schemeClr val="tx2"/>
                </a:solidFill>
                <a:latin typeface="Arial Rounded MT Bold" pitchFamily="34" charset="0"/>
                <a:cs typeface="Arial" pitchFamily="34" charset="0"/>
              </a:rPr>
              <a:t>(writing  a  letter) and </a:t>
            </a:r>
            <a:r>
              <a:rPr lang="en-US" sz="2400" dirty="0">
                <a:solidFill>
                  <a:schemeClr val="accent1"/>
                </a:solidFill>
                <a:latin typeface="Arial Rounded MT Bold" pitchFamily="34" charset="0"/>
                <a:cs typeface="Arial" pitchFamily="34" charset="0"/>
              </a:rPr>
              <a:t>operations</a:t>
            </a:r>
            <a:r>
              <a:rPr lang="en-US" sz="2400" dirty="0">
                <a:solidFill>
                  <a:schemeClr val="tx2"/>
                </a:solidFill>
                <a:latin typeface="Arial Rounded MT Bold" pitchFamily="34" charset="0"/>
                <a:cs typeface="Arial" pitchFamily="34" charset="0"/>
              </a:rPr>
              <a:t> (opening a file, setting a  margin, checking spelling, selecting a font..).</a:t>
            </a:r>
          </a:p>
          <a:p>
            <a:pPr marL="822960" lvl="1" indent="-457200" algn="r" rtl="1">
              <a:buFont typeface="Wingdings" pitchFamily="2" charset="2"/>
              <a:buChar char="Ø"/>
            </a:pPr>
            <a:r>
              <a:rPr lang="ar-JO" sz="2400" dirty="0">
                <a:solidFill>
                  <a:schemeClr val="tx2"/>
                </a:solidFill>
                <a:latin typeface="Arial Rounded MT Bold" pitchFamily="34" charset="0"/>
                <a:cs typeface="Arial" pitchFamily="34" charset="0"/>
              </a:rPr>
              <a:t>تتطلب أنشطة الكمبيوتر (باستخدام معالج النصوص) إجراءات (كتابة خطاب) وعمليات (فتح ملف، تحديد الهامش، التدقيق الإملائي، اختيار الخط..).</a:t>
            </a:r>
            <a:endParaRPr lang="en-US" sz="2400" dirty="0">
              <a:solidFill>
                <a:schemeClr val="tx2"/>
              </a:solidFill>
              <a:latin typeface="Arial Rounded MT Bold" pitchFamily="34" charset="0"/>
              <a:cs typeface="Arial" pitchFamily="34" charset="0"/>
            </a:endParaRPr>
          </a:p>
          <a:p>
            <a:pPr marL="822960" lvl="1" indent="-457200">
              <a:buFont typeface="Wingdings" pitchFamily="2" charset="2"/>
              <a:buChar char="Ø"/>
            </a:pPr>
            <a:endParaRPr lang="en-US" sz="2400" dirty="0">
              <a:solidFill>
                <a:schemeClr val="tx2"/>
              </a:solidFill>
              <a:latin typeface="Arial Rounded MT Bold" pitchFamily="34" charset="0"/>
              <a:cs typeface="Arial" pitchFamily="34" charset="0"/>
            </a:endParaRPr>
          </a:p>
          <a:p>
            <a:pPr marL="822960" lvl="1" indent="-457200">
              <a:buFont typeface="Wingdings" pitchFamily="2" charset="2"/>
              <a:buChar char="Ø"/>
            </a:pPr>
            <a:r>
              <a:rPr lang="en-US" sz="2400" dirty="0">
                <a:solidFill>
                  <a:schemeClr val="tx2"/>
                </a:solidFill>
                <a:latin typeface="Arial Rounded MT Bold" pitchFamily="34" charset="0"/>
                <a:cs typeface="Arial" pitchFamily="34" charset="0"/>
              </a:rPr>
              <a:t>The task-oriented manual instructs to  action level ,rather than the operation level.</a:t>
            </a:r>
          </a:p>
          <a:p>
            <a:pPr marL="822960" lvl="1" indent="-457200" algn="r" rtl="1">
              <a:buFont typeface="Wingdings" pitchFamily="2" charset="2"/>
              <a:buChar char="Ø"/>
            </a:pPr>
            <a:r>
              <a:rPr lang="ar-JO" sz="2400" dirty="0">
                <a:solidFill>
                  <a:schemeClr val="tx2"/>
                </a:solidFill>
                <a:latin typeface="Arial Rounded MT Bold" pitchFamily="34" charset="0"/>
                <a:cs typeface="Arial" pitchFamily="34" charset="0"/>
              </a:rPr>
              <a:t>يرشد الدليل الموجه نحو المهام إلى مستوى العمل، بدلاً من مستوى التشغيل.</a:t>
            </a:r>
            <a:endParaRPr lang="en-US" sz="2400" dirty="0">
              <a:solidFill>
                <a:schemeClr val="tx2"/>
              </a:solidFill>
              <a:latin typeface="Arial Rounded MT Bold" pitchFamily="34" charset="0"/>
              <a:cs typeface="Arial" pitchFamily="34" charset="0"/>
            </a:endParaRPr>
          </a:p>
        </p:txBody>
      </p:sp>
      <p:sp>
        <p:nvSpPr>
          <p:cNvPr id="4" name="Slide Number Placeholder 3"/>
          <p:cNvSpPr>
            <a:spLocks noGrp="1"/>
          </p:cNvSpPr>
          <p:nvPr>
            <p:ph type="sldNum" sz="quarter" idx="15"/>
          </p:nvPr>
        </p:nvSpPr>
        <p:spPr/>
        <p:txBody>
          <a:bodyPr/>
          <a:lstStyle/>
          <a:p>
            <a:pPr rtl="0"/>
            <a:fld id="{B6F15528-21DE-4FAA-801E-634DDDAF4B2B}" type="slidenum">
              <a:rPr lang="en-US">
                <a:latin typeface="Century Schoolbook"/>
              </a:rPr>
              <a:pPr rtl="0"/>
              <a:t>27</a:t>
            </a:fld>
            <a:endParaRPr lang="en-US">
              <a:latin typeface="Century Schoolbook"/>
            </a:endParaRPr>
          </a:p>
        </p:txBody>
      </p:sp>
      <p:sp>
        <p:nvSpPr>
          <p:cNvPr id="6" name="Title 1"/>
          <p:cNvSpPr>
            <a:spLocks noGrp="1"/>
          </p:cNvSpPr>
          <p:nvPr>
            <p:ph type="title"/>
          </p:nvPr>
        </p:nvSpPr>
        <p:spPr>
          <a:xfrm>
            <a:off x="1981200" y="198120"/>
            <a:ext cx="8077200" cy="1143000"/>
          </a:xfrm>
        </p:spPr>
        <p:txBody>
          <a:bodyPr>
            <a:normAutofit/>
          </a:bodyPr>
          <a:lstStyle/>
          <a:p>
            <a:pPr lvl="1" algn="ctr" rtl="0">
              <a:spcBef>
                <a:spcPct val="0"/>
              </a:spcBef>
            </a:pPr>
            <a:r>
              <a:rPr lang="en-US" sz="3200" dirty="0">
                <a:solidFill>
                  <a:schemeClr val="accent1"/>
                </a:solidFill>
                <a:latin typeface="Arial Rounded MT Bold" pitchFamily="34" charset="0"/>
              </a:rPr>
              <a:t>The Task-Oriented User Characteristics</a:t>
            </a:r>
            <a:br>
              <a:rPr lang="en-US" sz="3200" dirty="0">
                <a:solidFill>
                  <a:schemeClr val="accent1"/>
                </a:solidFill>
                <a:latin typeface="Arial Rounded MT Bold" pitchFamily="34" charset="0"/>
              </a:rPr>
            </a:br>
            <a:r>
              <a:rPr lang="ar-JO" sz="3200" dirty="0">
                <a:solidFill>
                  <a:schemeClr val="accent1"/>
                </a:solidFill>
                <a:latin typeface="Arial Rounded MT Bold" pitchFamily="34" charset="0"/>
              </a:rPr>
              <a:t>خصائص المستخدم الموجهة نحو المهام</a:t>
            </a:r>
            <a:endParaRPr lang="en-US" sz="2800" dirty="0">
              <a:solidFill>
                <a:schemeClr val="accent1"/>
              </a:solidFill>
              <a:latin typeface="Arial Rounded MT Bold"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981200" y="1295400"/>
            <a:ext cx="8001000" cy="5178552"/>
          </a:xfrm>
        </p:spPr>
        <p:txBody>
          <a:bodyPr>
            <a:normAutofit fontScale="92500" lnSpcReduction="10000"/>
          </a:bodyPr>
          <a:lstStyle/>
          <a:p>
            <a:pPr marL="822960" lvl="1" indent="-457200">
              <a:buNone/>
            </a:pPr>
            <a:r>
              <a:rPr lang="en-US" sz="2400" dirty="0">
                <a:latin typeface="Arial Rounded MT Bold" pitchFamily="34" charset="0"/>
                <a:cs typeface="Arial" pitchFamily="34" charset="0"/>
              </a:rPr>
              <a:t>2.   Conceptually Oriented   </a:t>
            </a:r>
            <a:r>
              <a:rPr lang="ar-JO" sz="2400" dirty="0">
                <a:latin typeface="Arial Rounded MT Bold" pitchFamily="34" charset="0"/>
                <a:cs typeface="Arial" pitchFamily="34" charset="0"/>
              </a:rPr>
              <a:t>2. موجهة من الناحية المفاهيمية</a:t>
            </a:r>
            <a:endParaRPr lang="en-US" sz="2400" dirty="0">
              <a:latin typeface="Arial Rounded MT Bold" pitchFamily="34" charset="0"/>
              <a:cs typeface="Arial" pitchFamily="34" charset="0"/>
            </a:endParaRPr>
          </a:p>
          <a:p>
            <a:pPr marL="822960" lvl="1" indent="-457200">
              <a:buNone/>
            </a:pPr>
            <a:r>
              <a:rPr lang="en-US" sz="2400" i="1" dirty="0">
                <a:solidFill>
                  <a:schemeClr val="accent1"/>
                </a:solidFill>
                <a:latin typeface="Arial Rounded MT Bold" pitchFamily="34" charset="0"/>
                <a:cs typeface="Arial" pitchFamily="34" charset="0"/>
              </a:rPr>
              <a:t>“ This gives me something new to think about “</a:t>
            </a:r>
          </a:p>
          <a:p>
            <a:pPr marL="822960" lvl="1" indent="-457200" algn="r" rtl="1">
              <a:buNone/>
            </a:pPr>
            <a:r>
              <a:rPr lang="ar-JO" sz="2400" i="1" dirty="0">
                <a:solidFill>
                  <a:schemeClr val="accent1"/>
                </a:solidFill>
                <a:latin typeface="Arial Rounded MT Bold" pitchFamily="34" charset="0"/>
                <a:cs typeface="Arial" pitchFamily="34" charset="0"/>
              </a:rPr>
              <a:t>"هذا يعطيني شيئًا جديدًا للتفكير فيه"</a:t>
            </a:r>
            <a:endParaRPr lang="en-US" sz="2400" i="1" dirty="0">
              <a:solidFill>
                <a:schemeClr val="accent1"/>
              </a:solidFill>
              <a:latin typeface="Arial Rounded MT Bold" pitchFamily="34" charset="0"/>
              <a:cs typeface="Arial" pitchFamily="34" charset="0"/>
            </a:endParaRPr>
          </a:p>
          <a:p>
            <a:pPr marL="822960" lvl="1" indent="-457200" algn="just">
              <a:buFont typeface="Wingdings" pitchFamily="2" charset="2"/>
              <a:buChar char="Ø"/>
            </a:pPr>
            <a:r>
              <a:rPr lang="en-US" sz="2400" dirty="0">
                <a:latin typeface="Arial Rounded MT Bold" pitchFamily="34" charset="0"/>
                <a:cs typeface="Arial" pitchFamily="34" charset="0"/>
              </a:rPr>
              <a:t>Difficulties when using computer that you have to </a:t>
            </a:r>
            <a:br>
              <a:rPr lang="en-US" sz="2400" dirty="0">
                <a:latin typeface="Arial Rounded MT Bold" pitchFamily="34" charset="0"/>
                <a:cs typeface="Arial" pitchFamily="34" charset="0"/>
              </a:rPr>
            </a:br>
            <a:r>
              <a:rPr lang="en-US" sz="2400" dirty="0">
                <a:latin typeface="Arial Rounded MT Bold" pitchFamily="34" charset="0"/>
                <a:cs typeface="Arial" pitchFamily="34" charset="0"/>
              </a:rPr>
              <a:t>   learn more than your actual work. (For example you have to learn internet security, encryptions… etc when you  use a billing application program).</a:t>
            </a:r>
          </a:p>
          <a:p>
            <a:pPr marL="822960" lvl="1" indent="-457200" algn="just" rtl="1">
              <a:buFont typeface="Wingdings" pitchFamily="2" charset="2"/>
              <a:buChar char="Ø"/>
            </a:pPr>
            <a:r>
              <a:rPr lang="ar-JO" sz="2400" dirty="0">
                <a:latin typeface="Arial Rounded MT Bold" pitchFamily="34" charset="0"/>
                <a:cs typeface="Arial" pitchFamily="34" charset="0"/>
              </a:rPr>
              <a:t>- صعوبات عند استخدام الكمبيوتر حيث يتعين عليك أن تتعلم أكثر من عملك الفعلي. (على سبيل المثال عليك أن تتعلم أمن الإنترنت والتشفير...إلخ عند استخدام أحد برامج تطبيق الفوترة).</a:t>
            </a:r>
            <a:endParaRPr lang="en-US" sz="2400" dirty="0">
              <a:latin typeface="Arial Rounded MT Bold" pitchFamily="34" charset="0"/>
              <a:cs typeface="Arial" pitchFamily="34" charset="0"/>
            </a:endParaRPr>
          </a:p>
          <a:p>
            <a:pPr marL="822960" lvl="1" indent="-457200">
              <a:buFont typeface="Wingdings" pitchFamily="2" charset="2"/>
              <a:buChar char="Ø"/>
            </a:pPr>
            <a:endParaRPr lang="en-US" sz="2400" dirty="0">
              <a:latin typeface="Arial Rounded MT Bold" pitchFamily="34" charset="0"/>
              <a:cs typeface="Arial" pitchFamily="34" charset="0"/>
            </a:endParaRPr>
          </a:p>
          <a:p>
            <a:pPr marL="822960" lvl="1" indent="-457200">
              <a:buFont typeface="Wingdings" pitchFamily="2" charset="2"/>
              <a:buChar char="Ø"/>
            </a:pPr>
            <a:r>
              <a:rPr lang="en-US" sz="2400" dirty="0">
                <a:latin typeface="Arial Rounded MT Bold" pitchFamily="34" charset="0"/>
                <a:cs typeface="Arial" pitchFamily="34" charset="0"/>
              </a:rPr>
              <a:t>This information is called Tacit knowledge, because it is not easily represented by steps.</a:t>
            </a:r>
          </a:p>
          <a:p>
            <a:pPr marL="822960" lvl="1" indent="-457200" algn="r" rtl="1">
              <a:buFont typeface="Wingdings" pitchFamily="2" charset="2"/>
              <a:buChar char="Ø"/>
            </a:pPr>
            <a:r>
              <a:rPr lang="ar-JO" sz="2400" dirty="0">
                <a:latin typeface="Arial Rounded MT Bold" pitchFamily="34" charset="0"/>
                <a:cs typeface="Arial" pitchFamily="34" charset="0"/>
              </a:rPr>
              <a:t>وتسمى هذه المعلومات بالمعرفة الضمنية، لأنه لا يمكن تمثيلها بسهولة بالخطوات.</a:t>
            </a:r>
            <a:endParaRPr lang="en-US" sz="2400" dirty="0">
              <a:latin typeface="Arial Rounded MT Bold" pitchFamily="34" charset="0"/>
              <a:cs typeface="Arial" pitchFamily="34" charset="0"/>
            </a:endParaRPr>
          </a:p>
          <a:p>
            <a:pPr marL="822960" lvl="1" indent="-457200">
              <a:buNone/>
            </a:pPr>
            <a:endParaRPr lang="en-US" sz="2600" i="1" dirty="0">
              <a:solidFill>
                <a:schemeClr val="accent1"/>
              </a:solidFill>
              <a:latin typeface="Arial Rounded MT Bold" pitchFamily="34" charset="0"/>
              <a:cs typeface="Arial" pitchFamily="34" charset="0"/>
            </a:endParaRPr>
          </a:p>
        </p:txBody>
      </p:sp>
      <p:sp>
        <p:nvSpPr>
          <p:cNvPr id="4" name="Slide Number Placeholder 3"/>
          <p:cNvSpPr>
            <a:spLocks noGrp="1"/>
          </p:cNvSpPr>
          <p:nvPr>
            <p:ph type="sldNum" sz="quarter" idx="15"/>
          </p:nvPr>
        </p:nvSpPr>
        <p:spPr/>
        <p:txBody>
          <a:bodyPr/>
          <a:lstStyle/>
          <a:p>
            <a:pPr rtl="0"/>
            <a:fld id="{B6F15528-21DE-4FAA-801E-634DDDAF4B2B}" type="slidenum">
              <a:rPr lang="en-US">
                <a:latin typeface="Century Schoolbook"/>
              </a:rPr>
              <a:pPr rtl="0"/>
              <a:t>28</a:t>
            </a:fld>
            <a:endParaRPr lang="en-US">
              <a:latin typeface="Century Schoolbook"/>
            </a:endParaRPr>
          </a:p>
        </p:txBody>
      </p:sp>
      <p:sp>
        <p:nvSpPr>
          <p:cNvPr id="6" name="Title 1"/>
          <p:cNvSpPr>
            <a:spLocks noGrp="1"/>
          </p:cNvSpPr>
          <p:nvPr>
            <p:ph type="title"/>
          </p:nvPr>
        </p:nvSpPr>
        <p:spPr>
          <a:xfrm>
            <a:off x="1981200" y="137160"/>
            <a:ext cx="8077200" cy="1005840"/>
          </a:xfrm>
        </p:spPr>
        <p:txBody>
          <a:bodyPr>
            <a:normAutofit fontScale="90000"/>
          </a:bodyPr>
          <a:lstStyle/>
          <a:p>
            <a:pPr lvl="1" algn="ctr" rtl="0">
              <a:spcBef>
                <a:spcPct val="0"/>
              </a:spcBef>
            </a:pPr>
            <a:r>
              <a:rPr lang="en-US" sz="3200" dirty="0">
                <a:solidFill>
                  <a:schemeClr val="accent1"/>
                </a:solidFill>
                <a:latin typeface="Arial Rounded MT Bold" pitchFamily="34" charset="0"/>
              </a:rPr>
              <a:t>The Task-Oriented User Characteristics</a:t>
            </a:r>
            <a:br>
              <a:rPr lang="en-US" sz="3200" dirty="0">
                <a:solidFill>
                  <a:schemeClr val="accent1"/>
                </a:solidFill>
                <a:latin typeface="Arial Rounded MT Bold" pitchFamily="34" charset="0"/>
              </a:rPr>
            </a:br>
            <a:r>
              <a:rPr lang="ar-JO" sz="3200" dirty="0">
                <a:solidFill>
                  <a:schemeClr val="accent1"/>
                </a:solidFill>
                <a:latin typeface="Arial Rounded MT Bold" pitchFamily="34" charset="0"/>
              </a:rPr>
              <a:t>خصائص المستخدم الموجهة نحو المهام</a:t>
            </a:r>
            <a:endParaRPr lang="en-US" sz="2800" dirty="0">
              <a:solidFill>
                <a:schemeClr val="accent1"/>
              </a:solidFill>
              <a:latin typeface="Arial Rounded MT Bold"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92500"/>
          </a:bodyPr>
          <a:lstStyle/>
          <a:p>
            <a:pPr marL="822960" lvl="1" indent="-457200">
              <a:buNone/>
            </a:pPr>
            <a:r>
              <a:rPr lang="en-US" sz="2600" i="1" dirty="0">
                <a:solidFill>
                  <a:schemeClr val="accent1"/>
                </a:solidFill>
                <a:latin typeface="Arial Rounded MT Bold" pitchFamily="34" charset="0"/>
                <a:cs typeface="Arial" pitchFamily="34" charset="0"/>
              </a:rPr>
              <a:t>3.  </a:t>
            </a:r>
            <a:r>
              <a:rPr lang="en-US" sz="2600" dirty="0">
                <a:latin typeface="Arial Rounded MT Bold" pitchFamily="34" charset="0"/>
                <a:cs typeface="Arial" pitchFamily="34" charset="0"/>
              </a:rPr>
              <a:t> Aware of user communities:    </a:t>
            </a:r>
            <a:r>
              <a:rPr lang="ar-JO" sz="2600" dirty="0">
                <a:latin typeface="Arial Rounded MT Bold" pitchFamily="34" charset="0"/>
                <a:cs typeface="Arial" pitchFamily="34" charset="0"/>
              </a:rPr>
              <a:t>3. الوعي بمجتمعات المستخدمين:</a:t>
            </a:r>
            <a:endParaRPr lang="en-US" sz="2600" dirty="0">
              <a:latin typeface="Arial Rounded MT Bold" pitchFamily="34" charset="0"/>
              <a:cs typeface="Arial" pitchFamily="34" charset="0"/>
            </a:endParaRPr>
          </a:p>
          <a:p>
            <a:pPr marL="822960" lvl="1" indent="-457200">
              <a:buNone/>
            </a:pPr>
            <a:r>
              <a:rPr lang="en-US" sz="2400" dirty="0">
                <a:latin typeface="Arial Rounded MT Bold" pitchFamily="34" charset="0"/>
                <a:cs typeface="Arial" pitchFamily="34" charset="0"/>
              </a:rPr>
              <a:t>“ </a:t>
            </a:r>
            <a:r>
              <a:rPr lang="en-US" sz="2400" i="1" dirty="0">
                <a:solidFill>
                  <a:schemeClr val="accent1"/>
                </a:solidFill>
                <a:latin typeface="Arial Rounded MT Bold" pitchFamily="34" charset="0"/>
                <a:cs typeface="Arial" pitchFamily="34" charset="0"/>
              </a:rPr>
              <a:t>For those user  using the same program. “</a:t>
            </a:r>
          </a:p>
          <a:p>
            <a:pPr marL="822960" lvl="1" indent="-457200" algn="r" rtl="1">
              <a:buNone/>
            </a:pPr>
            <a:r>
              <a:rPr lang="ar-JO" sz="2400" i="1" dirty="0">
                <a:solidFill>
                  <a:schemeClr val="accent1"/>
                </a:solidFill>
                <a:latin typeface="Arial Rounded MT Bold" pitchFamily="34" charset="0"/>
                <a:cs typeface="Arial" pitchFamily="34" charset="0"/>
              </a:rPr>
              <a:t>" بالنسبة لأولئك المستخدمين الذين يستخدمون نفس البرنامج. "</a:t>
            </a:r>
            <a:endParaRPr lang="en-US" sz="2400" i="1" dirty="0">
              <a:solidFill>
                <a:schemeClr val="accent1"/>
              </a:solidFill>
              <a:latin typeface="Arial Rounded MT Bold" pitchFamily="34" charset="0"/>
              <a:cs typeface="Arial" pitchFamily="34" charset="0"/>
            </a:endParaRPr>
          </a:p>
          <a:p>
            <a:pPr marL="822960" lvl="1" indent="-457200" algn="just">
              <a:buFont typeface="Wingdings" pitchFamily="2" charset="2"/>
              <a:buChar char="Ø"/>
            </a:pPr>
            <a:r>
              <a:rPr lang="en-US" sz="2800" b="1" dirty="0">
                <a:solidFill>
                  <a:schemeClr val="accent1"/>
                </a:solidFill>
                <a:latin typeface="Times New Roman" pitchFamily="18" charset="0"/>
                <a:cs typeface="Times New Roman" pitchFamily="18" charset="0"/>
              </a:rPr>
              <a:t>User groups</a:t>
            </a:r>
            <a:r>
              <a:rPr lang="en-US" sz="2400" dirty="0">
                <a:latin typeface="Arial Rounded MT Bold" pitchFamily="34" charset="0"/>
                <a:cs typeface="Arial" pitchFamily="34" charset="0"/>
              </a:rPr>
              <a:t>:  refers to groups that meet, electronically or in person, to discuss issues  related to their job activities.</a:t>
            </a:r>
          </a:p>
          <a:p>
            <a:pPr marL="822960" lvl="1" indent="-457200" algn="just" rtl="1">
              <a:buFont typeface="Wingdings" pitchFamily="2" charset="2"/>
              <a:buChar char="Ø"/>
            </a:pPr>
            <a:r>
              <a:rPr lang="ar-JO" sz="2400" dirty="0">
                <a:latin typeface="Arial Rounded MT Bold" pitchFamily="34" charset="0"/>
                <a:cs typeface="Arial" pitchFamily="34" charset="0"/>
              </a:rPr>
              <a:t>مجموعات المستخدمين: تشير إلى المجموعات التي تجتمع إلكترونيًا أو شخصيًا لمناقشة القضايا المتعلقة بأنشطتها الوظيفية.</a:t>
            </a:r>
            <a:endParaRPr lang="en-US" sz="2400" dirty="0">
              <a:latin typeface="Arial Rounded MT Bold" pitchFamily="34" charset="0"/>
              <a:cs typeface="Arial" pitchFamily="34" charset="0"/>
            </a:endParaRPr>
          </a:p>
          <a:p>
            <a:pPr marL="822960" lvl="1" indent="-457200" algn="just">
              <a:buFont typeface="Wingdings" pitchFamily="2" charset="2"/>
              <a:buChar char="Ø"/>
            </a:pPr>
            <a:endParaRPr lang="en-US" sz="2400" dirty="0">
              <a:latin typeface="Arial Rounded MT Bold" pitchFamily="34" charset="0"/>
              <a:cs typeface="Arial" pitchFamily="34" charset="0"/>
            </a:endParaRPr>
          </a:p>
          <a:p>
            <a:pPr marL="822960" lvl="1" indent="-457200" algn="just">
              <a:buFont typeface="Wingdings" pitchFamily="2" charset="2"/>
              <a:buChar char="Ø"/>
            </a:pPr>
            <a:r>
              <a:rPr lang="en-US" sz="2400" dirty="0">
                <a:latin typeface="Arial Rounded MT Bold" pitchFamily="34" charset="0"/>
                <a:cs typeface="Arial" pitchFamily="34" charset="0"/>
              </a:rPr>
              <a:t>Allow users to increase their social contacts within an organization and overcome the sense of isolation they may feel.</a:t>
            </a:r>
          </a:p>
          <a:p>
            <a:pPr marL="822960" lvl="1" indent="-457200" algn="just" rtl="1">
              <a:buFont typeface="Wingdings" pitchFamily="2" charset="2"/>
              <a:buChar char="Ø"/>
            </a:pPr>
            <a:r>
              <a:rPr lang="ar-JO" sz="2400" dirty="0">
                <a:latin typeface="Arial Rounded MT Bold" pitchFamily="34" charset="0"/>
                <a:cs typeface="Arial" pitchFamily="34" charset="0"/>
              </a:rPr>
              <a:t>السماح للمستخدمين بزيادة اتصالاتهم الاجتماعية داخل المؤسسة والتغلب على الشعور بالعزلة الذي قد يشعرون به.</a:t>
            </a:r>
            <a:endParaRPr lang="en-US" sz="2400" dirty="0">
              <a:latin typeface="Arial Rounded MT Bold" pitchFamily="34" charset="0"/>
              <a:cs typeface="Arial" pitchFamily="34" charset="0"/>
            </a:endParaRPr>
          </a:p>
          <a:p>
            <a:endParaRPr lang="en-US" dirty="0"/>
          </a:p>
        </p:txBody>
      </p:sp>
      <p:sp>
        <p:nvSpPr>
          <p:cNvPr id="4" name="Slide Number Placeholder 3"/>
          <p:cNvSpPr>
            <a:spLocks noGrp="1"/>
          </p:cNvSpPr>
          <p:nvPr>
            <p:ph type="sldNum" sz="quarter" idx="15"/>
          </p:nvPr>
        </p:nvSpPr>
        <p:spPr/>
        <p:txBody>
          <a:bodyPr/>
          <a:lstStyle/>
          <a:p>
            <a:pPr rtl="0"/>
            <a:fld id="{B6F15528-21DE-4FAA-801E-634DDDAF4B2B}" type="slidenum">
              <a:rPr lang="en-US">
                <a:latin typeface="Century Schoolbook"/>
              </a:rPr>
              <a:pPr rtl="0"/>
              <a:t>29</a:t>
            </a:fld>
            <a:endParaRPr lang="en-US">
              <a:latin typeface="Century Schoolbook"/>
            </a:endParaRPr>
          </a:p>
        </p:txBody>
      </p:sp>
      <p:sp>
        <p:nvSpPr>
          <p:cNvPr id="6" name="Title 1"/>
          <p:cNvSpPr>
            <a:spLocks noGrp="1"/>
          </p:cNvSpPr>
          <p:nvPr>
            <p:ph type="title"/>
          </p:nvPr>
        </p:nvSpPr>
        <p:spPr>
          <a:xfrm>
            <a:off x="1981200" y="182880"/>
            <a:ext cx="8153400" cy="960120"/>
          </a:xfrm>
        </p:spPr>
        <p:txBody>
          <a:bodyPr>
            <a:normAutofit fontScale="90000"/>
          </a:bodyPr>
          <a:lstStyle/>
          <a:p>
            <a:pPr lvl="1" algn="ctr" rtl="0">
              <a:spcBef>
                <a:spcPct val="0"/>
              </a:spcBef>
            </a:pPr>
            <a:r>
              <a:rPr lang="en-US" sz="3200" dirty="0">
                <a:solidFill>
                  <a:schemeClr val="accent1"/>
                </a:solidFill>
                <a:latin typeface="Arial Rounded MT Bold" pitchFamily="34" charset="0"/>
              </a:rPr>
              <a:t>The Task-Oriented User Characteristics</a:t>
            </a:r>
            <a:br>
              <a:rPr lang="en-US" sz="3200" dirty="0">
                <a:solidFill>
                  <a:schemeClr val="accent1"/>
                </a:solidFill>
                <a:latin typeface="Arial Rounded MT Bold" pitchFamily="34" charset="0"/>
              </a:rPr>
            </a:br>
            <a:r>
              <a:rPr lang="ar-JO" sz="3200" dirty="0">
                <a:solidFill>
                  <a:schemeClr val="accent1"/>
                </a:solidFill>
                <a:latin typeface="Arial Rounded MT Bold" pitchFamily="34" charset="0"/>
              </a:rPr>
              <a:t>خصائص المستخدم الموجهة نحو المهام</a:t>
            </a:r>
            <a:endParaRPr lang="en-US" sz="2800" dirty="0">
              <a:solidFill>
                <a:schemeClr val="accent1"/>
              </a:solidFill>
              <a:latin typeface="Arial Rounded MT Bold"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981200" y="1295400"/>
            <a:ext cx="7696200" cy="5102352"/>
          </a:xfrm>
        </p:spPr>
        <p:txBody>
          <a:bodyPr>
            <a:normAutofit fontScale="85000" lnSpcReduction="10000"/>
          </a:bodyPr>
          <a:lstStyle/>
          <a:p>
            <a:pPr algn="just">
              <a:buFont typeface="Wingdings" pitchFamily="2" charset="2"/>
              <a:buChar char="Ø"/>
            </a:pPr>
            <a:r>
              <a:rPr lang="en-US" dirty="0">
                <a:solidFill>
                  <a:schemeClr val="tx2"/>
                </a:solidFill>
                <a:latin typeface="Arial Rounded MT Bold" pitchFamily="34" charset="0"/>
              </a:rPr>
              <a:t>It help software users learn program features and use them to work productivity.</a:t>
            </a:r>
          </a:p>
          <a:p>
            <a:pPr algn="just" rtl="1">
              <a:buFont typeface="Wingdings" pitchFamily="2" charset="2"/>
              <a:buChar char="Ø"/>
            </a:pPr>
            <a:r>
              <a:rPr lang="ar-JO" dirty="0">
                <a:solidFill>
                  <a:schemeClr val="tx2"/>
                </a:solidFill>
                <a:latin typeface="Arial Rounded MT Bold" pitchFamily="34" charset="0"/>
              </a:rPr>
              <a:t>فهو يساعد مستخدمي البرامج على تعلم ميزات البرنامج واستخدامها في إنتاجية العمل.</a:t>
            </a:r>
            <a:endParaRPr lang="en-US" dirty="0">
              <a:solidFill>
                <a:schemeClr val="tx2"/>
              </a:solidFill>
              <a:latin typeface="Arial Rounded MT Bold" pitchFamily="34" charset="0"/>
            </a:endParaRPr>
          </a:p>
          <a:p>
            <a:pPr algn="just">
              <a:buFont typeface="Wingdings" pitchFamily="2" charset="2"/>
              <a:buChar char="Ø"/>
            </a:pPr>
            <a:endParaRPr lang="en-US" dirty="0">
              <a:solidFill>
                <a:schemeClr val="tx2"/>
              </a:solidFill>
              <a:latin typeface="Arial Rounded MT Bold" pitchFamily="34" charset="0"/>
            </a:endParaRPr>
          </a:p>
          <a:p>
            <a:pPr algn="just">
              <a:buFont typeface="Wingdings" pitchFamily="2" charset="2"/>
              <a:buChar char="Ø"/>
            </a:pPr>
            <a:r>
              <a:rPr lang="en-US" dirty="0">
                <a:solidFill>
                  <a:schemeClr val="tx2"/>
                </a:solidFill>
                <a:latin typeface="Arial Rounded MT Bold" pitchFamily="34" charset="0"/>
              </a:rPr>
              <a:t>It contributes significantly to the value of the software product.</a:t>
            </a:r>
          </a:p>
          <a:p>
            <a:pPr algn="just" rtl="1">
              <a:buFont typeface="Wingdings" pitchFamily="2" charset="2"/>
              <a:buChar char="Ø"/>
            </a:pPr>
            <a:r>
              <a:rPr lang="ar-JO" dirty="0">
                <a:solidFill>
                  <a:schemeClr val="tx2"/>
                </a:solidFill>
                <a:latin typeface="Arial Rounded MT Bold" pitchFamily="34" charset="0"/>
              </a:rPr>
              <a:t>إنه يساهم بشكل كبير في قيمة منتج البرنامج.</a:t>
            </a:r>
            <a:endParaRPr lang="en-US" dirty="0">
              <a:solidFill>
                <a:schemeClr val="tx2"/>
              </a:solidFill>
              <a:latin typeface="Arial Rounded MT Bold" pitchFamily="34" charset="0"/>
            </a:endParaRPr>
          </a:p>
          <a:p>
            <a:pPr algn="just">
              <a:buFont typeface="Wingdings" pitchFamily="2" charset="2"/>
              <a:buChar char="Ø"/>
            </a:pPr>
            <a:endParaRPr lang="en-US" dirty="0">
              <a:solidFill>
                <a:schemeClr val="tx2"/>
              </a:solidFill>
              <a:latin typeface="Arial Rounded MT Bold" pitchFamily="34" charset="0"/>
            </a:endParaRPr>
          </a:p>
          <a:p>
            <a:pPr algn="just">
              <a:buFont typeface="Wingdings" pitchFamily="2" charset="2"/>
              <a:buChar char="Ø"/>
            </a:pPr>
            <a:r>
              <a:rPr lang="en-US" dirty="0">
                <a:solidFill>
                  <a:schemeClr val="tx2"/>
                </a:solidFill>
                <a:latin typeface="Arial Rounded MT Bold" pitchFamily="34" charset="0"/>
              </a:rPr>
              <a:t>It contributes to the users efficiency in the work place.</a:t>
            </a:r>
          </a:p>
          <a:p>
            <a:pPr algn="just" rtl="1">
              <a:buFont typeface="Wingdings" pitchFamily="2" charset="2"/>
              <a:buChar char="Ø"/>
            </a:pPr>
            <a:r>
              <a:rPr lang="ar-JO" dirty="0">
                <a:solidFill>
                  <a:schemeClr val="tx2"/>
                </a:solidFill>
                <a:latin typeface="Arial Rounded MT Bold" pitchFamily="34" charset="0"/>
              </a:rPr>
              <a:t>يساهم في كفاءة المستخدمين في مكان العمل.</a:t>
            </a:r>
            <a:endParaRPr lang="en-US" dirty="0">
              <a:solidFill>
                <a:schemeClr val="tx2"/>
              </a:solidFill>
              <a:latin typeface="Arial Rounded MT Bold" pitchFamily="34" charset="0"/>
            </a:endParaRPr>
          </a:p>
          <a:p>
            <a:pPr algn="just">
              <a:buFont typeface="Wingdings" pitchFamily="2" charset="2"/>
              <a:buChar char="Ø"/>
            </a:pPr>
            <a:endParaRPr lang="en-US" dirty="0">
              <a:solidFill>
                <a:schemeClr val="tx2"/>
              </a:solidFill>
              <a:latin typeface="Arial Rounded MT Bold" pitchFamily="34" charset="0"/>
            </a:endParaRPr>
          </a:p>
          <a:p>
            <a:pPr algn="just">
              <a:buFont typeface="Wingdings" pitchFamily="2" charset="2"/>
              <a:buChar char="Ø"/>
            </a:pPr>
            <a:r>
              <a:rPr lang="en-US" dirty="0">
                <a:solidFill>
                  <a:schemeClr val="tx2"/>
                </a:solidFill>
                <a:latin typeface="Arial Rounded MT Bold" pitchFamily="34" charset="0"/>
              </a:rPr>
              <a:t>It aims to supporting experts ,guiding and teaching beginning and intermediate users.</a:t>
            </a:r>
          </a:p>
          <a:p>
            <a:pPr algn="just" rtl="1">
              <a:buFont typeface="Wingdings" pitchFamily="2" charset="2"/>
              <a:buChar char="Ø"/>
            </a:pPr>
            <a:r>
              <a:rPr lang="ar-JO" dirty="0">
                <a:solidFill>
                  <a:schemeClr val="tx2"/>
                </a:solidFill>
                <a:latin typeface="Arial Rounded MT Bold" pitchFamily="34" charset="0"/>
              </a:rPr>
              <a:t>ويهدف إلى دعم الخبراء وتوجيه وتعليم المستخدمين المبتدئين والمتوسطين.</a:t>
            </a:r>
            <a:endParaRPr lang="en-US" dirty="0">
              <a:solidFill>
                <a:schemeClr val="tx2"/>
              </a:solidFill>
              <a:latin typeface="Arial Rounded MT Bold" pitchFamily="34" charset="0"/>
            </a:endParaRPr>
          </a:p>
        </p:txBody>
      </p:sp>
      <p:sp>
        <p:nvSpPr>
          <p:cNvPr id="4" name="Slide Number Placeholder 3"/>
          <p:cNvSpPr>
            <a:spLocks noGrp="1"/>
          </p:cNvSpPr>
          <p:nvPr>
            <p:ph type="sldNum" sz="quarter" idx="15"/>
          </p:nvPr>
        </p:nvSpPr>
        <p:spPr/>
        <p:txBody>
          <a:bodyPr/>
          <a:lstStyle/>
          <a:p>
            <a:pPr rtl="0"/>
            <a:fld id="{B6F15528-21DE-4FAA-801E-634DDDAF4B2B}" type="slidenum">
              <a:rPr lang="en-US">
                <a:latin typeface="Century Schoolbook"/>
              </a:rPr>
              <a:pPr rtl="0"/>
              <a:t>3</a:t>
            </a:fld>
            <a:endParaRPr lang="en-US" dirty="0">
              <a:latin typeface="Century Schoolbook"/>
            </a:endParaRPr>
          </a:p>
        </p:txBody>
      </p:sp>
      <p:sp>
        <p:nvSpPr>
          <p:cNvPr id="6" name="Subtitle 2"/>
          <p:cNvSpPr txBox="1">
            <a:spLocks noGrp="1"/>
          </p:cNvSpPr>
          <p:nvPr>
            <p:ph type="title"/>
          </p:nvPr>
        </p:nvSpPr>
        <p:spPr>
          <a:xfrm>
            <a:off x="1905000" y="144380"/>
            <a:ext cx="8001000" cy="1143000"/>
          </a:xfrm>
          <a:prstGeom prst="rect">
            <a:avLst/>
          </a:prstGeom>
        </p:spPr>
        <p:txBody>
          <a:bodyPr vert="horz">
            <a:noAutofit/>
          </a:bodyPr>
          <a:lstStyle/>
          <a:p>
            <a:pPr marL="274320" indent="-274320" algn="ctr">
              <a:spcBef>
                <a:spcPts val="600"/>
              </a:spcBef>
              <a:buClr>
                <a:schemeClr val="accent1"/>
              </a:buClr>
              <a:buSzPct val="70000"/>
              <a:defRPr/>
            </a:pPr>
            <a:r>
              <a:rPr lang="en-US" cap="none" dirty="0">
                <a:solidFill>
                  <a:schemeClr val="accent1"/>
                </a:solidFill>
                <a:latin typeface="Arial Rounded MT Bold" pitchFamily="34" charset="0"/>
                <a:ea typeface="+mn-ea"/>
                <a:cs typeface="+mn-cs"/>
              </a:rPr>
              <a:t>Importance of Software Documentation</a:t>
            </a:r>
            <a:br>
              <a:rPr lang="en-US" cap="none" dirty="0">
                <a:solidFill>
                  <a:schemeClr val="accent1"/>
                </a:solidFill>
                <a:latin typeface="Arial Rounded MT Bold" pitchFamily="34" charset="0"/>
                <a:ea typeface="+mn-ea"/>
                <a:cs typeface="+mn-cs"/>
              </a:rPr>
            </a:br>
            <a:r>
              <a:rPr lang="ar-JO" cap="none" dirty="0">
                <a:solidFill>
                  <a:schemeClr val="accent1"/>
                </a:solidFill>
                <a:latin typeface="Arial Rounded MT Bold" pitchFamily="34" charset="0"/>
                <a:ea typeface="+mn-ea"/>
                <a:cs typeface="+mn-cs"/>
              </a:rPr>
              <a:t>أهمية توثيق البرمجيات</a:t>
            </a:r>
            <a:endParaRPr lang="en-US" cap="none" dirty="0">
              <a:solidFill>
                <a:schemeClr val="tx1"/>
              </a:solidFill>
              <a:latin typeface="Arial Rounded MT Bold" pitchFamily="34" charset="0"/>
              <a:ea typeface="+mn-ea"/>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981200" y="1295400"/>
            <a:ext cx="8001000" cy="5178552"/>
          </a:xfrm>
        </p:spPr>
        <p:txBody>
          <a:bodyPr>
            <a:normAutofit lnSpcReduction="10000"/>
          </a:bodyPr>
          <a:lstStyle/>
          <a:p>
            <a:pPr marL="822960" lvl="1" indent="-457200">
              <a:buNone/>
            </a:pPr>
            <a:endParaRPr lang="en-US" sz="2400" i="1" dirty="0">
              <a:solidFill>
                <a:schemeClr val="accent1"/>
              </a:solidFill>
              <a:latin typeface="Arial Rounded MT Bold" pitchFamily="34" charset="0"/>
              <a:cs typeface="Arial" pitchFamily="34" charset="0"/>
            </a:endParaRPr>
          </a:p>
          <a:p>
            <a:pPr marL="822960" lvl="1" indent="-457200">
              <a:buNone/>
            </a:pPr>
            <a:r>
              <a:rPr lang="en-US" sz="2400" i="1" dirty="0">
                <a:solidFill>
                  <a:schemeClr val="accent1"/>
                </a:solidFill>
                <a:latin typeface="Arial Rounded MT Bold" pitchFamily="34" charset="0"/>
                <a:cs typeface="Arial" pitchFamily="34" charset="0"/>
              </a:rPr>
              <a:t>4. </a:t>
            </a:r>
            <a:r>
              <a:rPr lang="en-US" sz="2400" dirty="0">
                <a:latin typeface="Arial Rounded MT Bold" pitchFamily="34" charset="0"/>
                <a:cs typeface="Arial" pitchFamily="34" charset="0"/>
              </a:rPr>
              <a:t>Information Rich </a:t>
            </a:r>
            <a:r>
              <a:rPr lang="en-US" sz="2400" i="1" dirty="0">
                <a:solidFill>
                  <a:schemeClr val="accent1"/>
                </a:solidFill>
                <a:latin typeface="Arial Rounded MT Bold" pitchFamily="34" charset="0"/>
                <a:cs typeface="Arial" pitchFamily="34" charset="0"/>
              </a:rPr>
              <a:t>: “ My software help me sort out my work.” </a:t>
            </a:r>
          </a:p>
          <a:p>
            <a:pPr marL="822960" lvl="1" indent="-457200" algn="r" rtl="1">
              <a:buNone/>
            </a:pPr>
            <a:r>
              <a:rPr lang="ar-JO" sz="2400" i="1" dirty="0">
                <a:latin typeface="Arial Rounded MT Bold" pitchFamily="34" charset="0"/>
                <a:cs typeface="Arial" pitchFamily="34" charset="0"/>
              </a:rPr>
              <a:t>4. معلومات غنية: "يساعدني برنامجي في تنظيم عملي."</a:t>
            </a:r>
            <a:endParaRPr lang="en-US" sz="2400" i="1" dirty="0">
              <a:latin typeface="Arial Rounded MT Bold" pitchFamily="34" charset="0"/>
              <a:cs typeface="Arial" pitchFamily="34" charset="0"/>
            </a:endParaRPr>
          </a:p>
          <a:p>
            <a:pPr marL="822960" lvl="1" indent="-457200">
              <a:buFont typeface="Wingdings" pitchFamily="2" charset="2"/>
              <a:buChar char="Ø"/>
            </a:pPr>
            <a:r>
              <a:rPr lang="en-US" sz="2400" dirty="0">
                <a:latin typeface="Arial Rounded MT Bold" pitchFamily="34" charset="0"/>
                <a:cs typeface="Arial" pitchFamily="34" charset="0"/>
              </a:rPr>
              <a:t>Good software documenters should find ways to reinforce workplace skills by showing users the potential use for information that programs generate.</a:t>
            </a:r>
          </a:p>
          <a:p>
            <a:pPr marL="822960" lvl="1" indent="-457200" algn="r" rtl="1">
              <a:buFont typeface="Wingdings" pitchFamily="2" charset="2"/>
              <a:buChar char="Ø"/>
            </a:pPr>
            <a:r>
              <a:rPr lang="ar-JO" sz="2400" dirty="0">
                <a:latin typeface="Arial Rounded MT Bold" pitchFamily="34" charset="0"/>
                <a:cs typeface="Arial" pitchFamily="34" charset="0"/>
              </a:rPr>
              <a:t>يجب أن يجد موثقو البرامج الجيدون طرقًا لتعزيز مهارات مكان العمل من خلال إظهار الاستخدام المحتمل للمستخدمين للمعلومات التي تولدها البرامج.</a:t>
            </a:r>
            <a:endParaRPr lang="en-US" sz="2400" dirty="0">
              <a:latin typeface="Arial Rounded MT Bold" pitchFamily="34" charset="0"/>
              <a:cs typeface="Arial" pitchFamily="34" charset="0"/>
            </a:endParaRPr>
          </a:p>
          <a:p>
            <a:pPr marL="822960" lvl="1" indent="-457200">
              <a:buFont typeface="Wingdings" pitchFamily="2" charset="2"/>
              <a:buChar char="Ø"/>
            </a:pPr>
            <a:r>
              <a:rPr lang="en-US" sz="2400" dirty="0">
                <a:latin typeface="Arial Rounded MT Bold" pitchFamily="34" charset="0"/>
                <a:cs typeface="Arial" pitchFamily="34" charset="0"/>
              </a:rPr>
              <a:t>It can open users up to a new kind of tasks.</a:t>
            </a:r>
          </a:p>
          <a:p>
            <a:pPr marL="822960" lvl="1" indent="-457200" algn="r" rtl="1">
              <a:buFont typeface="Wingdings" pitchFamily="2" charset="2"/>
              <a:buChar char="Ø"/>
            </a:pPr>
            <a:r>
              <a:rPr lang="ar-JO" sz="2400" dirty="0">
                <a:latin typeface="Arial Rounded MT Bold" pitchFamily="34" charset="0"/>
                <a:cs typeface="Arial" pitchFamily="34" charset="0"/>
              </a:rPr>
              <a:t>يمكن أن يفتح المستخدمين على نوع جديد من المهام.</a:t>
            </a:r>
            <a:endParaRPr lang="en-US" sz="2400" dirty="0">
              <a:latin typeface="Arial Rounded MT Bold" pitchFamily="34" charset="0"/>
              <a:cs typeface="Arial" pitchFamily="34" charset="0"/>
            </a:endParaRPr>
          </a:p>
        </p:txBody>
      </p:sp>
      <p:sp>
        <p:nvSpPr>
          <p:cNvPr id="4" name="Slide Number Placeholder 3"/>
          <p:cNvSpPr>
            <a:spLocks noGrp="1"/>
          </p:cNvSpPr>
          <p:nvPr>
            <p:ph type="sldNum" sz="quarter" idx="15"/>
          </p:nvPr>
        </p:nvSpPr>
        <p:spPr/>
        <p:txBody>
          <a:bodyPr/>
          <a:lstStyle/>
          <a:p>
            <a:pPr rtl="0"/>
            <a:fld id="{B6F15528-21DE-4FAA-801E-634DDDAF4B2B}" type="slidenum">
              <a:rPr lang="en-US">
                <a:latin typeface="Century Schoolbook"/>
              </a:rPr>
              <a:pPr rtl="0"/>
              <a:t>30</a:t>
            </a:fld>
            <a:endParaRPr lang="en-US">
              <a:latin typeface="Century Schoolbook"/>
            </a:endParaRPr>
          </a:p>
        </p:txBody>
      </p:sp>
      <p:sp>
        <p:nvSpPr>
          <p:cNvPr id="6" name="Title 1"/>
          <p:cNvSpPr>
            <a:spLocks noGrp="1"/>
          </p:cNvSpPr>
          <p:nvPr>
            <p:ph type="title"/>
          </p:nvPr>
        </p:nvSpPr>
        <p:spPr>
          <a:xfrm>
            <a:off x="1981200" y="213360"/>
            <a:ext cx="8077200" cy="929640"/>
          </a:xfrm>
        </p:spPr>
        <p:txBody>
          <a:bodyPr>
            <a:normAutofit fontScale="90000"/>
          </a:bodyPr>
          <a:lstStyle/>
          <a:p>
            <a:pPr lvl="1" algn="ctr" rtl="0">
              <a:spcBef>
                <a:spcPct val="0"/>
              </a:spcBef>
            </a:pPr>
            <a:r>
              <a:rPr lang="en-US" sz="3200" dirty="0">
                <a:solidFill>
                  <a:schemeClr val="accent1"/>
                </a:solidFill>
                <a:latin typeface="Arial Rounded MT Bold" pitchFamily="34" charset="0"/>
              </a:rPr>
              <a:t>The Task-Oriented User Characteristics</a:t>
            </a:r>
            <a:br>
              <a:rPr lang="en-US" sz="3200" dirty="0">
                <a:solidFill>
                  <a:schemeClr val="accent1"/>
                </a:solidFill>
                <a:latin typeface="Arial Rounded MT Bold" pitchFamily="34" charset="0"/>
              </a:rPr>
            </a:br>
            <a:r>
              <a:rPr lang="ar-JO" sz="3200" dirty="0">
                <a:solidFill>
                  <a:schemeClr val="accent1"/>
                </a:solidFill>
                <a:latin typeface="Arial Rounded MT Bold" pitchFamily="34" charset="0"/>
              </a:rPr>
              <a:t>خصائص المستخدم الموجهة نحو المهام</a:t>
            </a:r>
            <a:endParaRPr lang="en-US" sz="2800" dirty="0">
              <a:solidFill>
                <a:schemeClr val="accent1"/>
              </a:solidFill>
              <a:latin typeface="Arial Rounded MT Bold"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981200" y="1447800"/>
            <a:ext cx="7924800" cy="5026152"/>
          </a:xfrm>
        </p:spPr>
        <p:txBody>
          <a:bodyPr>
            <a:normAutofit fontScale="92500" lnSpcReduction="20000"/>
          </a:bodyPr>
          <a:lstStyle/>
          <a:p>
            <a:pPr marL="457200" indent="-457200">
              <a:buNone/>
            </a:pPr>
            <a:r>
              <a:rPr lang="en-US" dirty="0">
                <a:solidFill>
                  <a:schemeClr val="accent1"/>
                </a:solidFill>
                <a:latin typeface="Arial Rounded MT Bold" pitchFamily="34" charset="0"/>
                <a:cs typeface="Arial" pitchFamily="34" charset="0"/>
              </a:rPr>
              <a:t>1.  Novice Users:      </a:t>
            </a:r>
            <a:r>
              <a:rPr lang="ar-JO" dirty="0">
                <a:solidFill>
                  <a:schemeClr val="accent1"/>
                </a:solidFill>
                <a:latin typeface="Arial Rounded MT Bold" pitchFamily="34" charset="0"/>
                <a:cs typeface="Arial" pitchFamily="34" charset="0"/>
              </a:rPr>
              <a:t>1. المستخدمين المبتدئين:</a:t>
            </a:r>
            <a:endParaRPr lang="en-US" dirty="0">
              <a:solidFill>
                <a:schemeClr val="accent1"/>
              </a:solidFill>
              <a:latin typeface="Arial Rounded MT Bold" pitchFamily="34" charset="0"/>
              <a:cs typeface="Arial" pitchFamily="34" charset="0"/>
            </a:endParaRPr>
          </a:p>
          <a:p>
            <a:pPr marL="457200" indent="-457200" algn="just">
              <a:buFont typeface="Wingdings" pitchFamily="2" charset="2"/>
              <a:buChar char="Ø"/>
            </a:pPr>
            <a:r>
              <a:rPr lang="en-US" dirty="0">
                <a:latin typeface="Arial Rounded MT Bold" pitchFamily="34" charset="0"/>
                <a:cs typeface="Arial" pitchFamily="34" charset="0"/>
              </a:rPr>
              <a:t> Initial users of a program ,or novice users of software in general.</a:t>
            </a:r>
          </a:p>
          <a:p>
            <a:pPr marL="457200" indent="-457200" algn="just" rtl="1">
              <a:buFont typeface="Wingdings" pitchFamily="2" charset="2"/>
              <a:buChar char="Ø"/>
            </a:pPr>
            <a:r>
              <a:rPr lang="ar-JO" dirty="0">
                <a:latin typeface="Arial Rounded MT Bold" pitchFamily="34" charset="0"/>
                <a:cs typeface="Arial" pitchFamily="34" charset="0"/>
              </a:rPr>
              <a:t>المستخدمون </a:t>
            </a:r>
            <a:r>
              <a:rPr lang="ar-JO" dirty="0" err="1">
                <a:latin typeface="Arial Rounded MT Bold" pitchFamily="34" charset="0"/>
                <a:cs typeface="Arial" pitchFamily="34" charset="0"/>
              </a:rPr>
              <a:t>الأوليون</a:t>
            </a:r>
            <a:r>
              <a:rPr lang="ar-JO" dirty="0">
                <a:latin typeface="Arial Rounded MT Bold" pitchFamily="34" charset="0"/>
                <a:cs typeface="Arial" pitchFamily="34" charset="0"/>
              </a:rPr>
              <a:t> لبرنامج ما، أو المستخدمون المبتدئون للبرنامج بشكل عام.</a:t>
            </a:r>
            <a:endParaRPr lang="en-US" dirty="0">
              <a:latin typeface="Arial Rounded MT Bold" pitchFamily="34" charset="0"/>
              <a:cs typeface="Arial" pitchFamily="34" charset="0"/>
            </a:endParaRPr>
          </a:p>
          <a:p>
            <a:pPr marL="457200" indent="-457200" algn="just">
              <a:buFont typeface="Wingdings" pitchFamily="2" charset="2"/>
              <a:buChar char="Ø"/>
            </a:pPr>
            <a:r>
              <a:rPr lang="en-US" dirty="0">
                <a:latin typeface="Arial Rounded MT Bold" pitchFamily="34" charset="0"/>
                <a:cs typeface="Arial" pitchFamily="34" charset="0"/>
              </a:rPr>
              <a:t> Require tutorial documents, the intension of which is to teach basic functions and their applications.</a:t>
            </a:r>
          </a:p>
          <a:p>
            <a:pPr marL="457200" indent="-457200" algn="just" rtl="1">
              <a:buFont typeface="Wingdings" pitchFamily="2" charset="2"/>
              <a:buChar char="Ø"/>
            </a:pPr>
            <a:r>
              <a:rPr lang="ar-JO" dirty="0">
                <a:latin typeface="Arial Rounded MT Bold" pitchFamily="34" charset="0"/>
                <a:cs typeface="Arial" pitchFamily="34" charset="0"/>
              </a:rPr>
              <a:t>تتطلب وثائق تعليمية، والهدف منها هو تعليم الوظائف الأساسية وتطبيقاتها.</a:t>
            </a:r>
            <a:endParaRPr lang="en-US" dirty="0">
              <a:latin typeface="Arial Rounded MT Bold" pitchFamily="34" charset="0"/>
              <a:cs typeface="Arial" pitchFamily="34" charset="0"/>
            </a:endParaRPr>
          </a:p>
          <a:p>
            <a:pPr marL="457200" indent="-457200" algn="just">
              <a:buFont typeface="Wingdings" pitchFamily="2" charset="2"/>
              <a:buChar char="Ø"/>
            </a:pPr>
            <a:endParaRPr lang="en-US" dirty="0">
              <a:latin typeface="Arial Rounded MT Bold" pitchFamily="34" charset="0"/>
              <a:cs typeface="Arial" pitchFamily="34" charset="0"/>
            </a:endParaRPr>
          </a:p>
          <a:p>
            <a:pPr marL="457200" indent="-457200">
              <a:buNone/>
            </a:pPr>
            <a:r>
              <a:rPr lang="en-US" dirty="0">
                <a:solidFill>
                  <a:schemeClr val="accent1"/>
                </a:solidFill>
                <a:latin typeface="Arial Rounded MT Bold" pitchFamily="34" charset="0"/>
                <a:cs typeface="Arial" pitchFamily="34" charset="0"/>
              </a:rPr>
              <a:t>2. Intermediate Users:       </a:t>
            </a:r>
            <a:r>
              <a:rPr lang="ar-JO" dirty="0">
                <a:solidFill>
                  <a:schemeClr val="accent1"/>
                </a:solidFill>
                <a:latin typeface="Arial Rounded MT Bold" pitchFamily="34" charset="0"/>
                <a:cs typeface="Arial" pitchFamily="34" charset="0"/>
              </a:rPr>
              <a:t>2. المستخدمون المتوسطون:</a:t>
            </a:r>
            <a:endParaRPr lang="en-US" dirty="0">
              <a:solidFill>
                <a:schemeClr val="accent1"/>
              </a:solidFill>
              <a:latin typeface="Arial Rounded MT Bold" pitchFamily="34" charset="0"/>
              <a:cs typeface="Arial" pitchFamily="34" charset="0"/>
            </a:endParaRPr>
          </a:p>
          <a:p>
            <a:pPr marL="457200" indent="-457200" algn="just">
              <a:buFont typeface="Wingdings" pitchFamily="2" charset="2"/>
              <a:buChar char="Ø"/>
            </a:pPr>
            <a:r>
              <a:rPr lang="en-US" dirty="0">
                <a:latin typeface="Arial Rounded MT Bold" pitchFamily="34" charset="0"/>
                <a:cs typeface="Arial" pitchFamily="34" charset="0"/>
              </a:rPr>
              <a:t>Require procedural documentation.</a:t>
            </a:r>
          </a:p>
          <a:p>
            <a:pPr marL="457200" indent="-457200" algn="just" rtl="1">
              <a:buFont typeface="Wingdings" pitchFamily="2" charset="2"/>
              <a:buChar char="Ø"/>
            </a:pPr>
            <a:r>
              <a:rPr lang="ar-JO" dirty="0">
                <a:latin typeface="Arial Rounded MT Bold" pitchFamily="34" charset="0"/>
                <a:cs typeface="Arial" pitchFamily="34" charset="0"/>
              </a:rPr>
              <a:t>تتطلب الوثائق الإجرائية.</a:t>
            </a:r>
            <a:endParaRPr lang="en-US" dirty="0">
              <a:latin typeface="Arial Rounded MT Bold" pitchFamily="34" charset="0"/>
              <a:cs typeface="Arial" pitchFamily="34" charset="0"/>
            </a:endParaRPr>
          </a:p>
          <a:p>
            <a:pPr marL="457200" indent="-457200" algn="just">
              <a:buFont typeface="Wingdings" pitchFamily="2" charset="2"/>
              <a:buChar char="Ø"/>
            </a:pPr>
            <a:r>
              <a:rPr lang="en-US" dirty="0">
                <a:latin typeface="Arial Rounded MT Bold" pitchFamily="34" charset="0"/>
                <a:cs typeface="Arial" pitchFamily="34" charset="0"/>
              </a:rPr>
              <a:t>The intension of which is to help them during actual use of the program in their workplace.</a:t>
            </a:r>
          </a:p>
          <a:p>
            <a:pPr marL="457200" indent="-457200" algn="just" rtl="1">
              <a:buFont typeface="Wingdings" pitchFamily="2" charset="2"/>
              <a:buChar char="Ø"/>
            </a:pPr>
            <a:r>
              <a:rPr lang="ar-JO" dirty="0">
                <a:latin typeface="Arial Rounded MT Bold" pitchFamily="34" charset="0"/>
                <a:cs typeface="Arial" pitchFamily="34" charset="0"/>
              </a:rPr>
              <a:t>والقصد من ذلك هو مساعدتهم أثناء الاستخدام الفعلي للبرنامج في أماكن عملهم.</a:t>
            </a:r>
            <a:endParaRPr lang="en-US" dirty="0">
              <a:latin typeface="Arial Rounded MT Bold" pitchFamily="34" charset="0"/>
              <a:cs typeface="Arial" pitchFamily="34" charset="0"/>
            </a:endParaRPr>
          </a:p>
        </p:txBody>
      </p:sp>
      <p:sp>
        <p:nvSpPr>
          <p:cNvPr id="4" name="Slide Number Placeholder 3"/>
          <p:cNvSpPr>
            <a:spLocks noGrp="1"/>
          </p:cNvSpPr>
          <p:nvPr>
            <p:ph type="sldNum" sz="quarter" idx="15"/>
          </p:nvPr>
        </p:nvSpPr>
        <p:spPr/>
        <p:txBody>
          <a:bodyPr/>
          <a:lstStyle/>
          <a:p>
            <a:pPr rtl="0"/>
            <a:fld id="{B6F15528-21DE-4FAA-801E-634DDDAF4B2B}" type="slidenum">
              <a:rPr lang="en-US">
                <a:latin typeface="Century Schoolbook"/>
              </a:rPr>
              <a:pPr rtl="0"/>
              <a:t>31</a:t>
            </a:fld>
            <a:endParaRPr lang="en-US">
              <a:latin typeface="Century Schoolbook"/>
            </a:endParaRPr>
          </a:p>
        </p:txBody>
      </p:sp>
      <p:sp>
        <p:nvSpPr>
          <p:cNvPr id="6" name="Title 1"/>
          <p:cNvSpPr>
            <a:spLocks noGrp="1"/>
          </p:cNvSpPr>
          <p:nvPr>
            <p:ph type="title"/>
          </p:nvPr>
        </p:nvSpPr>
        <p:spPr>
          <a:xfrm>
            <a:off x="2209800" y="167640"/>
            <a:ext cx="7467600" cy="975360"/>
          </a:xfrm>
        </p:spPr>
        <p:txBody>
          <a:bodyPr>
            <a:normAutofit fontScale="90000"/>
          </a:bodyPr>
          <a:lstStyle/>
          <a:p>
            <a:pPr lvl="1" algn="ctr" rtl="0">
              <a:spcBef>
                <a:spcPct val="0"/>
              </a:spcBef>
            </a:pPr>
            <a:r>
              <a:rPr lang="en-US" sz="3200" dirty="0">
                <a:solidFill>
                  <a:schemeClr val="accent1"/>
                </a:solidFill>
                <a:latin typeface="Arial Rounded MT Bold" pitchFamily="34" charset="0"/>
              </a:rPr>
              <a:t>User Types</a:t>
            </a:r>
            <a:br>
              <a:rPr lang="en-US" sz="3200" dirty="0">
                <a:solidFill>
                  <a:schemeClr val="accent1"/>
                </a:solidFill>
                <a:latin typeface="Arial Rounded MT Bold" pitchFamily="34" charset="0"/>
              </a:rPr>
            </a:br>
            <a:r>
              <a:rPr lang="ar-JO" sz="3200" dirty="0">
                <a:solidFill>
                  <a:schemeClr val="accent1"/>
                </a:solidFill>
                <a:latin typeface="Arial Rounded MT Bold" pitchFamily="34" charset="0"/>
              </a:rPr>
              <a:t>أنواع المستخدمين</a:t>
            </a:r>
            <a:endParaRPr lang="en-US" sz="2800" dirty="0">
              <a:solidFill>
                <a:schemeClr val="accent1"/>
              </a:solidFill>
              <a:latin typeface="Arial Rounded MT Bold"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981200" y="1447800"/>
            <a:ext cx="7924800" cy="5026152"/>
          </a:xfrm>
        </p:spPr>
        <p:txBody>
          <a:bodyPr>
            <a:normAutofit/>
          </a:bodyPr>
          <a:lstStyle/>
          <a:p>
            <a:pPr marL="457200" indent="-457200">
              <a:buNone/>
            </a:pPr>
            <a:r>
              <a:rPr lang="en-US" dirty="0">
                <a:solidFill>
                  <a:schemeClr val="accent1"/>
                </a:solidFill>
                <a:latin typeface="Arial Rounded MT Bold" pitchFamily="34" charset="0"/>
                <a:cs typeface="Arial" pitchFamily="34" charset="0"/>
              </a:rPr>
              <a:t>3.  Advanced Users:   </a:t>
            </a:r>
            <a:r>
              <a:rPr lang="ar-JO" dirty="0">
                <a:solidFill>
                  <a:schemeClr val="accent1"/>
                </a:solidFill>
                <a:latin typeface="Arial Rounded MT Bold" pitchFamily="34" charset="0"/>
                <a:cs typeface="Arial" pitchFamily="34" charset="0"/>
              </a:rPr>
              <a:t>3. المستخدمون المتقدمون:</a:t>
            </a:r>
            <a:endParaRPr lang="en-US" dirty="0">
              <a:solidFill>
                <a:schemeClr val="accent1"/>
              </a:solidFill>
              <a:latin typeface="Arial Rounded MT Bold" pitchFamily="34" charset="0"/>
              <a:cs typeface="Arial" pitchFamily="34" charset="0"/>
            </a:endParaRPr>
          </a:p>
          <a:p>
            <a:pPr marL="457200" indent="-457200">
              <a:buFont typeface="Wingdings" pitchFamily="2" charset="2"/>
              <a:buChar char="Ø"/>
            </a:pPr>
            <a:r>
              <a:rPr lang="en-US" dirty="0">
                <a:latin typeface="Arial Rounded MT Bold" pitchFamily="34" charset="0"/>
                <a:cs typeface="Arial" pitchFamily="34" charset="0"/>
              </a:rPr>
              <a:t>Require </a:t>
            </a:r>
            <a:r>
              <a:rPr lang="en-US" dirty="0">
                <a:solidFill>
                  <a:schemeClr val="accent1"/>
                </a:solidFill>
                <a:latin typeface="Arial Rounded MT Bold" pitchFamily="34" charset="0"/>
                <a:cs typeface="Arial" pitchFamily="34" charset="0"/>
              </a:rPr>
              <a:t>Reference</a:t>
            </a:r>
            <a:r>
              <a:rPr lang="en-US" dirty="0">
                <a:latin typeface="Arial Rounded MT Bold" pitchFamily="34" charset="0"/>
                <a:cs typeface="Arial" pitchFamily="34" charset="0"/>
              </a:rPr>
              <a:t> documentation .</a:t>
            </a:r>
          </a:p>
          <a:p>
            <a:pPr marL="457200" indent="-457200" algn="r" rtl="1">
              <a:buFont typeface="Wingdings" pitchFamily="2" charset="2"/>
              <a:buChar char="Ø"/>
            </a:pPr>
            <a:r>
              <a:rPr lang="ar-JO" dirty="0">
                <a:latin typeface="Arial Rounded MT Bold" pitchFamily="34" charset="0"/>
                <a:cs typeface="Arial" pitchFamily="34" charset="0"/>
              </a:rPr>
              <a:t>تتطلب الوثائق المرجعية.</a:t>
            </a:r>
            <a:endParaRPr lang="en-US" dirty="0">
              <a:latin typeface="Arial Rounded MT Bold" pitchFamily="34" charset="0"/>
              <a:cs typeface="Arial" pitchFamily="34" charset="0"/>
            </a:endParaRPr>
          </a:p>
          <a:p>
            <a:pPr marL="457200" indent="-457200" algn="just">
              <a:buFont typeface="Wingdings" pitchFamily="2" charset="2"/>
              <a:buChar char="Ø"/>
            </a:pPr>
            <a:r>
              <a:rPr lang="en-US" dirty="0">
                <a:latin typeface="Arial Rounded MT Bold" pitchFamily="34" charset="0"/>
                <a:cs typeface="Arial" pitchFamily="34" charset="0"/>
              </a:rPr>
              <a:t>The intension of which is to further their understanding about how the program operates and how they can manipulate and </a:t>
            </a:r>
            <a:r>
              <a:rPr lang="en-US" dirty="0">
                <a:solidFill>
                  <a:schemeClr val="accent1"/>
                </a:solidFill>
                <a:latin typeface="Arial Rounded MT Bold" pitchFamily="34" charset="0"/>
                <a:cs typeface="Arial" pitchFamily="34" charset="0"/>
              </a:rPr>
              <a:t>adapt it to highly specialized uses.</a:t>
            </a:r>
          </a:p>
          <a:p>
            <a:pPr marL="457200" indent="-457200" algn="just" rtl="1">
              <a:buFont typeface="Wingdings" pitchFamily="2" charset="2"/>
              <a:buChar char="Ø"/>
            </a:pPr>
            <a:r>
              <a:rPr lang="ar-JO" dirty="0">
                <a:latin typeface="Arial Rounded MT Bold" pitchFamily="34" charset="0"/>
                <a:cs typeface="Arial" pitchFamily="34" charset="0"/>
              </a:rPr>
              <a:t>والهدف من ذلك هو تعزيز فهمهم لكيفية عمل البرنامج وكيف يمكنهم التعامل معه وتكييفه مع الاستخدامات المتخصصة للغاية.</a:t>
            </a:r>
            <a:endParaRPr lang="en-US" dirty="0">
              <a:latin typeface="Arial Rounded MT Bold" pitchFamily="34" charset="0"/>
              <a:cs typeface="Arial" pitchFamily="34" charset="0"/>
            </a:endParaRPr>
          </a:p>
        </p:txBody>
      </p:sp>
      <p:sp>
        <p:nvSpPr>
          <p:cNvPr id="4" name="Slide Number Placeholder 3"/>
          <p:cNvSpPr>
            <a:spLocks noGrp="1"/>
          </p:cNvSpPr>
          <p:nvPr>
            <p:ph type="sldNum" sz="quarter" idx="15"/>
          </p:nvPr>
        </p:nvSpPr>
        <p:spPr/>
        <p:txBody>
          <a:bodyPr/>
          <a:lstStyle/>
          <a:p>
            <a:pPr rtl="0"/>
            <a:fld id="{B6F15528-21DE-4FAA-801E-634DDDAF4B2B}" type="slidenum">
              <a:rPr lang="en-US">
                <a:latin typeface="Century Schoolbook"/>
              </a:rPr>
              <a:pPr rtl="0"/>
              <a:t>32</a:t>
            </a:fld>
            <a:endParaRPr lang="en-US">
              <a:latin typeface="Century Schoolbook"/>
            </a:endParaRPr>
          </a:p>
        </p:txBody>
      </p:sp>
      <p:sp>
        <p:nvSpPr>
          <p:cNvPr id="6" name="Title 1"/>
          <p:cNvSpPr>
            <a:spLocks noGrp="1"/>
          </p:cNvSpPr>
          <p:nvPr>
            <p:ph type="title"/>
          </p:nvPr>
        </p:nvSpPr>
        <p:spPr>
          <a:xfrm>
            <a:off x="2209800" y="182880"/>
            <a:ext cx="7467600" cy="960120"/>
          </a:xfrm>
        </p:spPr>
        <p:txBody>
          <a:bodyPr>
            <a:normAutofit fontScale="90000"/>
          </a:bodyPr>
          <a:lstStyle/>
          <a:p>
            <a:pPr lvl="1" algn="ctr" rtl="0">
              <a:spcBef>
                <a:spcPct val="0"/>
              </a:spcBef>
            </a:pPr>
            <a:r>
              <a:rPr lang="en-US" sz="3200" dirty="0">
                <a:solidFill>
                  <a:schemeClr val="accent1"/>
                </a:solidFill>
                <a:latin typeface="Arial Rounded MT Bold" pitchFamily="34" charset="0"/>
              </a:rPr>
              <a:t>User Types</a:t>
            </a:r>
            <a:br>
              <a:rPr lang="en-US" sz="3200" dirty="0">
                <a:solidFill>
                  <a:schemeClr val="accent1"/>
                </a:solidFill>
                <a:latin typeface="Arial Rounded MT Bold" pitchFamily="34" charset="0"/>
              </a:rPr>
            </a:br>
            <a:r>
              <a:rPr lang="ar-JO" sz="3200" dirty="0">
                <a:solidFill>
                  <a:schemeClr val="accent1"/>
                </a:solidFill>
                <a:latin typeface="Arial Rounded MT Bold" pitchFamily="34" charset="0"/>
              </a:rPr>
              <a:t>أنواع المستخدمين</a:t>
            </a:r>
            <a:endParaRPr lang="en-US" sz="2800" dirty="0">
              <a:solidFill>
                <a:schemeClr val="accent1"/>
              </a:solidFill>
              <a:latin typeface="Arial Rounded MT Bold"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981200" y="1447800"/>
            <a:ext cx="7924800" cy="5026152"/>
          </a:xfrm>
        </p:spPr>
        <p:txBody>
          <a:bodyPr>
            <a:normAutofit fontScale="92500" lnSpcReduction="20000"/>
          </a:bodyPr>
          <a:lstStyle/>
          <a:p>
            <a:pPr marL="822960" lvl="1" indent="-457200">
              <a:buAutoNum type="arabicPeriod"/>
            </a:pPr>
            <a:r>
              <a:rPr lang="en-US" sz="2400" dirty="0">
                <a:solidFill>
                  <a:schemeClr val="accent1"/>
                </a:solidFill>
                <a:latin typeface="Arial Rounded MT Bold" pitchFamily="34" charset="0"/>
                <a:cs typeface="Arial" pitchFamily="34" charset="0"/>
              </a:rPr>
              <a:t>Tutorial Documentation:     </a:t>
            </a:r>
            <a:r>
              <a:rPr lang="ar-JO" sz="2400" dirty="0">
                <a:solidFill>
                  <a:schemeClr val="accent1"/>
                </a:solidFill>
                <a:latin typeface="Arial Rounded MT Bold" pitchFamily="34" charset="0"/>
                <a:cs typeface="Arial" pitchFamily="34" charset="0"/>
              </a:rPr>
              <a:t>توثيق البرنامج التعليمي:</a:t>
            </a:r>
            <a:endParaRPr lang="en-US" sz="2400" dirty="0">
              <a:solidFill>
                <a:schemeClr val="accent1"/>
              </a:solidFill>
              <a:latin typeface="Arial Rounded MT Bold" pitchFamily="34" charset="0"/>
              <a:cs typeface="Arial" pitchFamily="34" charset="0"/>
            </a:endParaRPr>
          </a:p>
          <a:p>
            <a:pPr marL="822960" lvl="1" indent="-457200">
              <a:buFont typeface="Wingdings" pitchFamily="2" charset="2"/>
              <a:buChar char="Ø"/>
            </a:pPr>
            <a:r>
              <a:rPr lang="en-US" sz="2400" dirty="0">
                <a:latin typeface="Arial Rounded MT Bold" pitchFamily="34" charset="0"/>
                <a:cs typeface="Arial" pitchFamily="34" charset="0"/>
              </a:rPr>
              <a:t>Intends to teach </a:t>
            </a:r>
            <a:r>
              <a:rPr lang="en-US" sz="2400" dirty="0">
                <a:solidFill>
                  <a:schemeClr val="accent1"/>
                </a:solidFill>
                <a:latin typeface="Arial Rounded MT Bold" pitchFamily="34" charset="0"/>
                <a:cs typeface="Arial" pitchFamily="34" charset="0"/>
              </a:rPr>
              <a:t>a basic functions and features </a:t>
            </a:r>
            <a:r>
              <a:rPr lang="en-US" sz="2400" dirty="0">
                <a:latin typeface="Arial Rounded MT Bold" pitchFamily="34" charset="0"/>
                <a:cs typeface="Arial" pitchFamily="34" charset="0"/>
              </a:rPr>
              <a:t>of a program to a user .</a:t>
            </a:r>
          </a:p>
          <a:p>
            <a:pPr marL="822960" lvl="1" indent="-457200" algn="r" rtl="1">
              <a:buFont typeface="Wingdings" pitchFamily="2" charset="2"/>
              <a:buChar char="Ø"/>
            </a:pPr>
            <a:r>
              <a:rPr lang="ar-JO" sz="2400" dirty="0">
                <a:latin typeface="Arial Rounded MT Bold" pitchFamily="34" charset="0"/>
                <a:cs typeface="Arial" pitchFamily="34" charset="0"/>
              </a:rPr>
              <a:t>يهدف إلى تعليم الوظائف والميزات الأساسية للبرنامج للمستخدم.</a:t>
            </a:r>
            <a:endParaRPr lang="en-US" sz="2400" dirty="0">
              <a:latin typeface="Arial Rounded MT Bold" pitchFamily="34" charset="0"/>
              <a:cs typeface="Arial" pitchFamily="34" charset="0"/>
            </a:endParaRPr>
          </a:p>
          <a:p>
            <a:pPr marL="822960" lvl="1" indent="-457200">
              <a:buFont typeface="Wingdings" pitchFamily="2" charset="2"/>
              <a:buChar char="Ø"/>
            </a:pPr>
            <a:r>
              <a:rPr lang="en-US" sz="2400" dirty="0">
                <a:latin typeface="Arial Rounded MT Bold" pitchFamily="34" charset="0"/>
                <a:cs typeface="Arial" pitchFamily="34" charset="0"/>
              </a:rPr>
              <a:t>The user motivation is </a:t>
            </a:r>
            <a:r>
              <a:rPr lang="en-US" sz="2400" dirty="0">
                <a:solidFill>
                  <a:schemeClr val="accent1"/>
                </a:solidFill>
                <a:latin typeface="Arial Rounded MT Bold" pitchFamily="34" charset="0"/>
                <a:cs typeface="Arial" pitchFamily="34" charset="0"/>
              </a:rPr>
              <a:t>to learn.</a:t>
            </a:r>
          </a:p>
          <a:p>
            <a:pPr marL="822960" lvl="1" indent="-457200" algn="r" rtl="1">
              <a:buFont typeface="Wingdings" pitchFamily="2" charset="2"/>
              <a:buChar char="Ø"/>
            </a:pPr>
            <a:r>
              <a:rPr lang="ar-JO" sz="2400" dirty="0">
                <a:latin typeface="Arial Rounded MT Bold" pitchFamily="34" charset="0"/>
                <a:cs typeface="Arial" pitchFamily="34" charset="0"/>
              </a:rPr>
              <a:t>دافع المستخدم هو التعلم.</a:t>
            </a:r>
            <a:endParaRPr lang="en-US" sz="2400" dirty="0">
              <a:latin typeface="Arial Rounded MT Bold" pitchFamily="34" charset="0"/>
              <a:cs typeface="Arial" pitchFamily="34" charset="0"/>
            </a:endParaRPr>
          </a:p>
          <a:p>
            <a:pPr marL="822960" lvl="1" indent="-457200">
              <a:buFont typeface="Wingdings" pitchFamily="2" charset="2"/>
              <a:buChar char="Ø"/>
            </a:pPr>
            <a:r>
              <a:rPr lang="en-US" sz="2400" dirty="0">
                <a:latin typeface="Arial Rounded MT Bold" pitchFamily="34" charset="0"/>
                <a:cs typeface="Arial" pitchFamily="34" charset="0"/>
              </a:rPr>
              <a:t>The relationship between the writer and the user resembles that of a </a:t>
            </a:r>
            <a:r>
              <a:rPr lang="en-US" sz="2400" dirty="0">
                <a:solidFill>
                  <a:schemeClr val="accent1"/>
                </a:solidFill>
                <a:latin typeface="Arial Rounded MT Bold" pitchFamily="34" charset="0"/>
                <a:cs typeface="Arial" pitchFamily="34" charset="0"/>
              </a:rPr>
              <a:t>teacher and learner</a:t>
            </a:r>
            <a:r>
              <a:rPr lang="en-US" sz="2400" dirty="0">
                <a:latin typeface="Arial Rounded MT Bold" pitchFamily="34" charset="0"/>
                <a:cs typeface="Arial" pitchFamily="34" charset="0"/>
              </a:rPr>
              <a:t>.</a:t>
            </a:r>
          </a:p>
          <a:p>
            <a:pPr marL="822960" lvl="1" indent="-457200" algn="r" rtl="1">
              <a:buFont typeface="Wingdings" pitchFamily="2" charset="2"/>
              <a:buChar char="Ø"/>
            </a:pPr>
            <a:r>
              <a:rPr lang="ar-JO" sz="2400" dirty="0">
                <a:latin typeface="Arial Rounded MT Bold" pitchFamily="34" charset="0"/>
                <a:cs typeface="Arial" pitchFamily="34" charset="0"/>
              </a:rPr>
              <a:t>العلاقة بين الكاتب والمستخدم تشبه علاقة المعلم والمتعلم.</a:t>
            </a:r>
            <a:endParaRPr lang="en-US" sz="2400" dirty="0">
              <a:latin typeface="Arial Rounded MT Bold" pitchFamily="34" charset="0"/>
              <a:cs typeface="Arial" pitchFamily="34" charset="0"/>
            </a:endParaRPr>
          </a:p>
          <a:p>
            <a:pPr marL="822960" lvl="1" indent="-457200">
              <a:buFont typeface="Wingdings" pitchFamily="2" charset="2"/>
              <a:buChar char="Ø"/>
            </a:pPr>
            <a:r>
              <a:rPr lang="en-US" sz="2400" dirty="0">
                <a:latin typeface="Arial Rounded MT Bold" pitchFamily="34" charset="0"/>
                <a:cs typeface="Arial" pitchFamily="34" charset="0"/>
              </a:rPr>
              <a:t>Define the tasks through : </a:t>
            </a:r>
            <a:r>
              <a:rPr lang="en-US" sz="2400" dirty="0">
                <a:solidFill>
                  <a:schemeClr val="accent1"/>
                </a:solidFill>
                <a:latin typeface="Arial Rounded MT Bold" pitchFamily="34" charset="0"/>
                <a:cs typeface="Arial" pitchFamily="34" charset="0"/>
              </a:rPr>
              <a:t>sample scenarios, examples of usage, demonstrations, </a:t>
            </a:r>
            <a:r>
              <a:rPr lang="en-US" sz="2400" dirty="0" err="1">
                <a:solidFill>
                  <a:schemeClr val="accent1"/>
                </a:solidFill>
                <a:latin typeface="Arial Rounded MT Bold" pitchFamily="34" charset="0"/>
                <a:cs typeface="Arial" pitchFamily="34" charset="0"/>
              </a:rPr>
              <a:t>etc</a:t>
            </a:r>
            <a:r>
              <a:rPr lang="en-US" sz="2400" dirty="0">
                <a:solidFill>
                  <a:schemeClr val="accent1"/>
                </a:solidFill>
                <a:latin typeface="Arial Rounded MT Bold" pitchFamily="34" charset="0"/>
                <a:cs typeface="Arial" pitchFamily="34" charset="0"/>
              </a:rPr>
              <a:t> .</a:t>
            </a:r>
          </a:p>
          <a:p>
            <a:pPr marL="822960" lvl="1" indent="-457200" algn="r" rtl="1">
              <a:buFont typeface="Wingdings" pitchFamily="2" charset="2"/>
              <a:buChar char="Ø"/>
            </a:pPr>
            <a:r>
              <a:rPr lang="ar-JO" sz="2400" dirty="0">
                <a:latin typeface="Arial Rounded MT Bold" pitchFamily="34" charset="0"/>
                <a:cs typeface="Arial" pitchFamily="34" charset="0"/>
              </a:rPr>
              <a:t>حدد المهام من خلال: نماذج السيناريوهات، وأمثلة الاستخدام، والعروض التوضيحية، وما إلى ذلك.</a:t>
            </a:r>
            <a:endParaRPr lang="en-US" sz="2400" dirty="0">
              <a:latin typeface="Arial Rounded MT Bold" pitchFamily="34" charset="0"/>
              <a:cs typeface="Arial" pitchFamily="34" charset="0"/>
            </a:endParaRPr>
          </a:p>
          <a:p>
            <a:pPr marL="822960" lvl="1" indent="-457200">
              <a:buFont typeface="Wingdings" pitchFamily="2" charset="2"/>
              <a:buChar char="Ø"/>
            </a:pPr>
            <a:r>
              <a:rPr lang="en-US" sz="2400" dirty="0">
                <a:latin typeface="Arial Rounded MT Bold" pitchFamily="34" charset="0"/>
                <a:cs typeface="Arial" pitchFamily="34" charset="0"/>
              </a:rPr>
              <a:t>Focus on </a:t>
            </a:r>
            <a:r>
              <a:rPr lang="en-US" sz="2400" dirty="0">
                <a:solidFill>
                  <a:schemeClr val="accent1"/>
                </a:solidFill>
                <a:latin typeface="Arial Rounded MT Bold" pitchFamily="34" charset="0"/>
                <a:cs typeface="Arial" pitchFamily="34" charset="0"/>
              </a:rPr>
              <a:t>basic actions </a:t>
            </a:r>
            <a:r>
              <a:rPr lang="en-US" sz="2400" dirty="0">
                <a:latin typeface="Arial Rounded MT Bold" pitchFamily="34" charset="0"/>
                <a:cs typeface="Arial" pitchFamily="34" charset="0"/>
              </a:rPr>
              <a:t>that the user can take.</a:t>
            </a:r>
          </a:p>
          <a:p>
            <a:pPr marL="822960" lvl="1" indent="-457200" algn="r" rtl="1">
              <a:buFont typeface="Wingdings" pitchFamily="2" charset="2"/>
              <a:buChar char="Ø"/>
            </a:pPr>
            <a:r>
              <a:rPr lang="ar-JO" sz="2400" dirty="0">
                <a:latin typeface="Arial Rounded MT Bold" pitchFamily="34" charset="0"/>
                <a:cs typeface="Arial" pitchFamily="34" charset="0"/>
              </a:rPr>
              <a:t>ركز على الإجراءات الأساسية التي يمكن للمستخدم اتخاذها.</a:t>
            </a:r>
            <a:endParaRPr lang="en-US" sz="2400" dirty="0">
              <a:latin typeface="Arial Rounded MT Bold" pitchFamily="34" charset="0"/>
              <a:cs typeface="Arial" pitchFamily="34" charset="0"/>
            </a:endParaRPr>
          </a:p>
        </p:txBody>
      </p:sp>
      <p:sp>
        <p:nvSpPr>
          <p:cNvPr id="4" name="Slide Number Placeholder 3"/>
          <p:cNvSpPr>
            <a:spLocks noGrp="1"/>
          </p:cNvSpPr>
          <p:nvPr>
            <p:ph type="sldNum" sz="quarter" idx="15"/>
          </p:nvPr>
        </p:nvSpPr>
        <p:spPr/>
        <p:txBody>
          <a:bodyPr/>
          <a:lstStyle/>
          <a:p>
            <a:pPr rtl="0"/>
            <a:fld id="{B6F15528-21DE-4FAA-801E-634DDDAF4B2B}" type="slidenum">
              <a:rPr lang="en-US">
                <a:latin typeface="Century Schoolbook"/>
              </a:rPr>
              <a:pPr rtl="0"/>
              <a:t>33</a:t>
            </a:fld>
            <a:endParaRPr lang="en-US">
              <a:latin typeface="Century Schoolbook"/>
            </a:endParaRPr>
          </a:p>
        </p:txBody>
      </p:sp>
      <p:sp>
        <p:nvSpPr>
          <p:cNvPr id="6" name="Title 1"/>
          <p:cNvSpPr>
            <a:spLocks noGrp="1"/>
          </p:cNvSpPr>
          <p:nvPr>
            <p:ph type="title"/>
          </p:nvPr>
        </p:nvSpPr>
        <p:spPr>
          <a:xfrm>
            <a:off x="2209800" y="121920"/>
            <a:ext cx="7467600" cy="914400"/>
          </a:xfrm>
        </p:spPr>
        <p:txBody>
          <a:bodyPr>
            <a:normAutofit fontScale="90000"/>
          </a:bodyPr>
          <a:lstStyle/>
          <a:p>
            <a:pPr lvl="1" algn="ctr" rtl="0">
              <a:spcBef>
                <a:spcPct val="0"/>
              </a:spcBef>
            </a:pPr>
            <a:r>
              <a:rPr lang="en-US" sz="2800" dirty="0">
                <a:solidFill>
                  <a:schemeClr val="accent1"/>
                </a:solidFill>
                <a:latin typeface="Arial Rounded MT Bold" pitchFamily="34" charset="0"/>
              </a:rPr>
              <a:t>The Forms of Software documentation</a:t>
            </a:r>
            <a:br>
              <a:rPr lang="en-US" sz="2800" dirty="0">
                <a:solidFill>
                  <a:schemeClr val="accent1"/>
                </a:solidFill>
                <a:latin typeface="Arial Rounded MT Bold" pitchFamily="34" charset="0"/>
              </a:rPr>
            </a:br>
            <a:r>
              <a:rPr lang="ar-JO" sz="2800" dirty="0">
                <a:solidFill>
                  <a:schemeClr val="accent1"/>
                </a:solidFill>
                <a:latin typeface="Arial Rounded MT Bold" pitchFamily="34" charset="0"/>
              </a:rPr>
              <a:t>نماذج الوثائق البرمجية</a:t>
            </a:r>
            <a:endParaRPr lang="en-US" sz="2800" dirty="0">
              <a:solidFill>
                <a:schemeClr val="accent1"/>
              </a:solidFill>
              <a:latin typeface="Arial Rounded MT Bold"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981200" y="1143000"/>
            <a:ext cx="7924800" cy="5562600"/>
          </a:xfrm>
        </p:spPr>
        <p:txBody>
          <a:bodyPr>
            <a:normAutofit fontScale="85000" lnSpcReduction="20000"/>
          </a:bodyPr>
          <a:lstStyle/>
          <a:p>
            <a:pPr marL="822960" lvl="1" indent="-457200">
              <a:buAutoNum type="arabicPeriod"/>
            </a:pPr>
            <a:r>
              <a:rPr lang="en-US" sz="2400" dirty="0">
                <a:solidFill>
                  <a:schemeClr val="accent1"/>
                </a:solidFill>
                <a:latin typeface="Arial Rounded MT Bold" pitchFamily="34" charset="0"/>
                <a:cs typeface="Arial" pitchFamily="34" charset="0"/>
              </a:rPr>
              <a:t>Procedural  Documentation:      </a:t>
            </a:r>
            <a:r>
              <a:rPr lang="ar-JO" sz="2400" dirty="0">
                <a:solidFill>
                  <a:schemeClr val="accent1"/>
                </a:solidFill>
                <a:latin typeface="Arial Rounded MT Bold" pitchFamily="34" charset="0"/>
                <a:cs typeface="Arial" pitchFamily="34" charset="0"/>
              </a:rPr>
              <a:t>التوثيق الإجرائي:</a:t>
            </a:r>
            <a:endParaRPr lang="en-US" sz="2400" dirty="0">
              <a:solidFill>
                <a:schemeClr val="accent1"/>
              </a:solidFill>
              <a:latin typeface="Arial Rounded MT Bold" pitchFamily="34" charset="0"/>
              <a:cs typeface="Arial" pitchFamily="34" charset="0"/>
            </a:endParaRPr>
          </a:p>
          <a:p>
            <a:pPr marL="822960" lvl="1" indent="-457200">
              <a:buFont typeface="Wingdings" pitchFamily="2" charset="2"/>
              <a:buChar char="Ø"/>
            </a:pPr>
            <a:r>
              <a:rPr lang="en-US" sz="2000" dirty="0">
                <a:latin typeface="Arial Rounded MT Bold" pitchFamily="34" charset="0"/>
                <a:cs typeface="Arial" pitchFamily="34" charset="0"/>
              </a:rPr>
              <a:t>Intends to guide the user step-by-step procedures for using the program(often when the user needs information at the time of use).</a:t>
            </a:r>
          </a:p>
          <a:p>
            <a:pPr marL="822960" lvl="1" indent="-457200" algn="r" rtl="1">
              <a:buFont typeface="Wingdings" pitchFamily="2" charset="2"/>
              <a:buChar char="Ø"/>
            </a:pPr>
            <a:r>
              <a:rPr lang="ar-JO" sz="2000" dirty="0">
                <a:latin typeface="Arial Rounded MT Bold" pitchFamily="34" charset="0"/>
                <a:cs typeface="Arial" pitchFamily="34" charset="0"/>
              </a:rPr>
              <a:t>يهدف إلى توجيه إجراءات المستخدم خطوة بخطوة لاستخدام البرنامج (غالبًا عندما يحتاج المستخدم إلى معلومات في وقت الاستخدام).</a:t>
            </a:r>
            <a:endParaRPr lang="en-US" sz="2000" dirty="0">
              <a:latin typeface="Arial Rounded MT Bold" pitchFamily="34" charset="0"/>
              <a:cs typeface="Arial" pitchFamily="34" charset="0"/>
            </a:endParaRPr>
          </a:p>
          <a:p>
            <a:pPr marL="822960" lvl="1" indent="-457200">
              <a:buFont typeface="Wingdings" pitchFamily="2" charset="2"/>
              <a:buChar char="Ø"/>
            </a:pPr>
            <a:r>
              <a:rPr lang="en-US" sz="2000" dirty="0">
                <a:latin typeface="Arial Rounded MT Bold" pitchFamily="34" charset="0"/>
                <a:cs typeface="Arial" pitchFamily="34" charset="0"/>
              </a:rPr>
              <a:t>The user motivation is </a:t>
            </a:r>
            <a:r>
              <a:rPr lang="en-US" sz="2000" dirty="0">
                <a:solidFill>
                  <a:schemeClr val="accent1"/>
                </a:solidFill>
                <a:latin typeface="Arial Rounded MT Bold" pitchFamily="34" charset="0"/>
                <a:cs typeface="Arial" pitchFamily="34" charset="0"/>
              </a:rPr>
              <a:t>perform action tasks.</a:t>
            </a:r>
          </a:p>
          <a:p>
            <a:pPr marL="822960" lvl="1" indent="-457200" algn="r" rtl="1">
              <a:buFont typeface="Wingdings" pitchFamily="2" charset="2"/>
              <a:buChar char="Ø"/>
            </a:pPr>
            <a:r>
              <a:rPr lang="ar-JO" sz="2000" dirty="0">
                <a:latin typeface="Arial Rounded MT Bold" pitchFamily="34" charset="0"/>
                <a:cs typeface="Arial" pitchFamily="34" charset="0"/>
              </a:rPr>
              <a:t>دافع المستخدم هو أداء مهام العمل.</a:t>
            </a:r>
            <a:endParaRPr lang="en-US" sz="2000" dirty="0">
              <a:latin typeface="Arial Rounded MT Bold" pitchFamily="34" charset="0"/>
              <a:cs typeface="Arial" pitchFamily="34" charset="0"/>
            </a:endParaRPr>
          </a:p>
          <a:p>
            <a:pPr marL="822960" lvl="1" indent="-457200">
              <a:buFont typeface="Wingdings" pitchFamily="2" charset="2"/>
              <a:buChar char="Ø"/>
            </a:pPr>
            <a:r>
              <a:rPr lang="en-US" sz="2000" dirty="0">
                <a:latin typeface="Arial Rounded MT Bold" pitchFamily="34" charset="0"/>
                <a:cs typeface="Arial" pitchFamily="34" charset="0"/>
              </a:rPr>
              <a:t>The relationship between the writer and the user resembles that of a </a:t>
            </a:r>
            <a:r>
              <a:rPr lang="en-US" sz="2000" dirty="0">
                <a:solidFill>
                  <a:schemeClr val="accent1"/>
                </a:solidFill>
                <a:latin typeface="Arial Rounded MT Bold" pitchFamily="34" charset="0"/>
                <a:cs typeface="Arial" pitchFamily="34" charset="0"/>
              </a:rPr>
              <a:t>guide and mentor</a:t>
            </a:r>
            <a:r>
              <a:rPr lang="en-US" sz="2000" dirty="0">
                <a:latin typeface="Arial Rounded MT Bold" pitchFamily="34" charset="0"/>
                <a:cs typeface="Arial" pitchFamily="34" charset="0"/>
              </a:rPr>
              <a:t>.</a:t>
            </a:r>
          </a:p>
          <a:p>
            <a:pPr marL="822960" lvl="1" indent="-457200" algn="r" rtl="1">
              <a:buFont typeface="Wingdings" pitchFamily="2" charset="2"/>
              <a:buChar char="Ø"/>
            </a:pPr>
            <a:r>
              <a:rPr lang="ar-JO" sz="2000" dirty="0">
                <a:latin typeface="Arial Rounded MT Bold" pitchFamily="34" charset="0"/>
                <a:cs typeface="Arial" pitchFamily="34" charset="0"/>
              </a:rPr>
              <a:t>العلاقة بين الكاتب والمستخدم تشبه علاقة المرشد والمرشد.</a:t>
            </a:r>
            <a:endParaRPr lang="en-US" sz="2000" dirty="0">
              <a:latin typeface="Arial Rounded MT Bold" pitchFamily="34" charset="0"/>
              <a:cs typeface="Arial" pitchFamily="34" charset="0"/>
            </a:endParaRPr>
          </a:p>
          <a:p>
            <a:pPr marL="822960" lvl="1" indent="-457200" algn="just">
              <a:buFont typeface="Wingdings" pitchFamily="2" charset="2"/>
              <a:buChar char="Ø"/>
            </a:pPr>
            <a:r>
              <a:rPr lang="en-US" sz="2000" dirty="0">
                <a:latin typeface="Arial Rounded MT Bold" pitchFamily="34" charset="0"/>
                <a:cs typeface="Arial" pitchFamily="34" charset="0"/>
              </a:rPr>
              <a:t>Define the tasks through : </a:t>
            </a:r>
            <a:r>
              <a:rPr lang="en-US" sz="2000" dirty="0">
                <a:solidFill>
                  <a:schemeClr val="accent1"/>
                </a:solidFill>
                <a:latin typeface="Arial Rounded MT Bold" pitchFamily="34" charset="0"/>
                <a:cs typeface="Arial" pitchFamily="34" charset="0"/>
              </a:rPr>
              <a:t>tips and help embedded in the user interface, context-sensitive help available at the click of the mouse, wizards that assist users in performing difficulties .</a:t>
            </a:r>
          </a:p>
          <a:p>
            <a:pPr marL="822960" lvl="1" indent="-457200" algn="just" rtl="1">
              <a:buFont typeface="Wingdings" pitchFamily="2" charset="2"/>
              <a:buChar char="Ø"/>
            </a:pPr>
            <a:r>
              <a:rPr lang="ar-JO" sz="2000" dirty="0">
                <a:latin typeface="Arial Rounded MT Bold" pitchFamily="34" charset="0"/>
                <a:cs typeface="Arial" pitchFamily="34" charset="0"/>
              </a:rPr>
              <a:t>حدد المهام من خلال: النصائح والمساعدة المضمنة في واجهة المستخدم، والمساعدة الحساسة للسياق المتاحة عند النقر بالماوس، والمعالجات التي تساعد المستخدمين في أداء الصعوبات.</a:t>
            </a:r>
            <a:endParaRPr lang="en-US" sz="2000" dirty="0">
              <a:latin typeface="Arial Rounded MT Bold" pitchFamily="34" charset="0"/>
              <a:cs typeface="Arial" pitchFamily="34" charset="0"/>
            </a:endParaRPr>
          </a:p>
          <a:p>
            <a:pPr marL="822960" lvl="1" indent="-457200">
              <a:buFont typeface="Wingdings" pitchFamily="2" charset="2"/>
              <a:buChar char="Ø"/>
            </a:pPr>
            <a:r>
              <a:rPr lang="en-US" sz="2000" dirty="0">
                <a:latin typeface="Arial Rounded MT Bold" pitchFamily="34" charset="0"/>
                <a:cs typeface="Arial" pitchFamily="34" charset="0"/>
              </a:rPr>
              <a:t>Focus on </a:t>
            </a:r>
            <a:r>
              <a:rPr lang="en-US" sz="2000" dirty="0">
                <a:solidFill>
                  <a:schemeClr val="accent1"/>
                </a:solidFill>
                <a:latin typeface="Arial Rounded MT Bold" pitchFamily="34" charset="0"/>
                <a:cs typeface="Arial" pitchFamily="34" charset="0"/>
              </a:rPr>
              <a:t>operations organized around workplace actions.</a:t>
            </a:r>
          </a:p>
          <a:p>
            <a:pPr marL="822960" lvl="1" indent="-457200" algn="r" rtl="1">
              <a:buFont typeface="Wingdings" pitchFamily="2" charset="2"/>
              <a:buChar char="Ø"/>
            </a:pPr>
            <a:r>
              <a:rPr lang="ar-JO" sz="2000" dirty="0">
                <a:latin typeface="Arial Rounded MT Bold" pitchFamily="34" charset="0"/>
                <a:cs typeface="Arial" pitchFamily="34" charset="0"/>
              </a:rPr>
              <a:t>التركيز على العمليات المنظمة حول إجراءات مكان العمل.</a:t>
            </a:r>
            <a:endParaRPr lang="en-US" sz="2000" dirty="0">
              <a:latin typeface="Arial Rounded MT Bold" pitchFamily="34" charset="0"/>
              <a:cs typeface="Arial" pitchFamily="34" charset="0"/>
            </a:endParaRPr>
          </a:p>
          <a:p>
            <a:pPr marL="822960" lvl="1" indent="-457200" algn="just">
              <a:buFont typeface="Wingdings" pitchFamily="2" charset="2"/>
              <a:buChar char="Ø"/>
            </a:pPr>
            <a:r>
              <a:rPr lang="en-US" sz="2000" dirty="0">
                <a:latin typeface="Arial Rounded MT Bold" pitchFamily="34" charset="0"/>
                <a:cs typeface="Arial" pitchFamily="34" charset="0"/>
              </a:rPr>
              <a:t>Employs many tools to help users in actual use of the program ,including step-by-step procedures, suggestions and tips and descriptions of fields .</a:t>
            </a:r>
          </a:p>
          <a:p>
            <a:pPr marL="822960" lvl="1" indent="-457200" algn="just" rtl="1">
              <a:buFont typeface="Wingdings" pitchFamily="2" charset="2"/>
              <a:buChar char="Ø"/>
            </a:pPr>
            <a:r>
              <a:rPr lang="ar-JO" sz="2000" dirty="0">
                <a:latin typeface="Arial Rounded MT Bold" pitchFamily="34" charset="0"/>
                <a:cs typeface="Arial" pitchFamily="34" charset="0"/>
              </a:rPr>
              <a:t>يستخدم العديد من الأدوات لمساعدة المستخدمين في الاستخدام الفعلي للبرنامج، بما في ذلك الإجراءات خطوة بخطوة والاقتراحات والنصائح وأوصاف المجالات.</a:t>
            </a:r>
            <a:endParaRPr lang="en-US" sz="2400" dirty="0">
              <a:latin typeface="Arial Rounded MT Bold" pitchFamily="34" charset="0"/>
              <a:cs typeface="Arial" pitchFamily="34" charset="0"/>
            </a:endParaRPr>
          </a:p>
        </p:txBody>
      </p:sp>
      <p:sp>
        <p:nvSpPr>
          <p:cNvPr id="4" name="Slide Number Placeholder 3"/>
          <p:cNvSpPr>
            <a:spLocks noGrp="1"/>
          </p:cNvSpPr>
          <p:nvPr>
            <p:ph type="sldNum" sz="quarter" idx="15"/>
          </p:nvPr>
        </p:nvSpPr>
        <p:spPr/>
        <p:txBody>
          <a:bodyPr/>
          <a:lstStyle/>
          <a:p>
            <a:pPr rtl="0"/>
            <a:fld id="{B6F15528-21DE-4FAA-801E-634DDDAF4B2B}" type="slidenum">
              <a:rPr lang="en-US">
                <a:latin typeface="Century Schoolbook"/>
              </a:rPr>
              <a:pPr rtl="0"/>
              <a:t>34</a:t>
            </a:fld>
            <a:endParaRPr lang="en-US">
              <a:latin typeface="Century Schoolbook"/>
            </a:endParaRPr>
          </a:p>
        </p:txBody>
      </p:sp>
      <p:sp>
        <p:nvSpPr>
          <p:cNvPr id="6" name="Title 1"/>
          <p:cNvSpPr>
            <a:spLocks noGrp="1"/>
          </p:cNvSpPr>
          <p:nvPr>
            <p:ph type="title"/>
          </p:nvPr>
        </p:nvSpPr>
        <p:spPr>
          <a:xfrm>
            <a:off x="2209800" y="121920"/>
            <a:ext cx="7467600" cy="914400"/>
          </a:xfrm>
        </p:spPr>
        <p:txBody>
          <a:bodyPr>
            <a:normAutofit fontScale="90000"/>
          </a:bodyPr>
          <a:lstStyle/>
          <a:p>
            <a:pPr lvl="1" algn="ctr" rtl="0">
              <a:spcBef>
                <a:spcPct val="0"/>
              </a:spcBef>
            </a:pPr>
            <a:r>
              <a:rPr lang="en-US" sz="2800" dirty="0">
                <a:solidFill>
                  <a:schemeClr val="accent1"/>
                </a:solidFill>
                <a:latin typeface="Arial Rounded MT Bold" pitchFamily="34" charset="0"/>
              </a:rPr>
              <a:t>The Forms of Software documentation</a:t>
            </a:r>
            <a:br>
              <a:rPr lang="en-US" sz="2800" dirty="0">
                <a:solidFill>
                  <a:schemeClr val="accent1"/>
                </a:solidFill>
                <a:latin typeface="Arial Rounded MT Bold" pitchFamily="34" charset="0"/>
              </a:rPr>
            </a:br>
            <a:r>
              <a:rPr lang="ar-JO" sz="2800" dirty="0">
                <a:solidFill>
                  <a:schemeClr val="accent1"/>
                </a:solidFill>
                <a:latin typeface="Arial Rounded MT Bold" pitchFamily="34" charset="0"/>
              </a:rPr>
              <a:t>نماذج الوثائق البرمجية</a:t>
            </a:r>
            <a:endParaRPr lang="en-US" sz="2800" dirty="0">
              <a:solidFill>
                <a:schemeClr val="accent1"/>
              </a:solidFill>
              <a:latin typeface="Arial Rounded MT Bold"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981200" y="1143000"/>
            <a:ext cx="7924800" cy="5608320"/>
          </a:xfrm>
        </p:spPr>
        <p:txBody>
          <a:bodyPr>
            <a:normAutofit fontScale="92500" lnSpcReduction="10000"/>
          </a:bodyPr>
          <a:lstStyle/>
          <a:p>
            <a:pPr marL="822960" lvl="1" indent="-457200">
              <a:buAutoNum type="arabicPeriod"/>
            </a:pPr>
            <a:r>
              <a:rPr lang="en-US" sz="2400" dirty="0">
                <a:solidFill>
                  <a:schemeClr val="accent1"/>
                </a:solidFill>
                <a:latin typeface="Arial Rounded MT Bold" pitchFamily="34" charset="0"/>
                <a:cs typeface="Arial" pitchFamily="34" charset="0"/>
              </a:rPr>
              <a:t>References Documentation:     </a:t>
            </a:r>
            <a:r>
              <a:rPr lang="ar-JO" sz="2400" dirty="0">
                <a:solidFill>
                  <a:schemeClr val="accent1"/>
                </a:solidFill>
                <a:latin typeface="Arial Rounded MT Bold" pitchFamily="34" charset="0"/>
                <a:cs typeface="Arial" pitchFamily="34" charset="0"/>
              </a:rPr>
              <a:t>توثيق المراجع:</a:t>
            </a:r>
            <a:endParaRPr lang="en-US" sz="2400" dirty="0">
              <a:solidFill>
                <a:schemeClr val="accent1"/>
              </a:solidFill>
              <a:latin typeface="Arial Rounded MT Bold" pitchFamily="34" charset="0"/>
              <a:cs typeface="Arial" pitchFamily="34" charset="0"/>
            </a:endParaRPr>
          </a:p>
          <a:p>
            <a:pPr marL="822960" lvl="1" indent="-457200">
              <a:buNone/>
            </a:pPr>
            <a:endParaRPr lang="en-US" sz="2400" dirty="0">
              <a:solidFill>
                <a:schemeClr val="accent1"/>
              </a:solidFill>
              <a:latin typeface="Arial Rounded MT Bold" pitchFamily="34" charset="0"/>
              <a:cs typeface="Arial" pitchFamily="34" charset="0"/>
            </a:endParaRPr>
          </a:p>
          <a:p>
            <a:pPr marL="822960" lvl="1" indent="-457200">
              <a:buFont typeface="Wingdings" pitchFamily="2" charset="2"/>
              <a:buChar char="Ø"/>
            </a:pPr>
            <a:r>
              <a:rPr lang="en-US" sz="2000" dirty="0">
                <a:latin typeface="Arial Rounded MT Bold" pitchFamily="34" charset="0"/>
                <a:cs typeface="Arial" pitchFamily="34" charset="0"/>
              </a:rPr>
              <a:t>The user motivation is </a:t>
            </a:r>
            <a:r>
              <a:rPr lang="en-US" sz="2000" dirty="0">
                <a:solidFill>
                  <a:schemeClr val="accent1"/>
                </a:solidFill>
                <a:latin typeface="Arial Rounded MT Bold" pitchFamily="34" charset="0"/>
                <a:cs typeface="Arial" pitchFamily="34" charset="0"/>
              </a:rPr>
              <a:t>to obtain information “about” the program for advanced user.</a:t>
            </a:r>
          </a:p>
          <a:p>
            <a:pPr marL="822960" lvl="1" indent="-457200" algn="r" rtl="1">
              <a:buFont typeface="Wingdings" pitchFamily="2" charset="2"/>
              <a:buChar char="Ø"/>
            </a:pPr>
            <a:r>
              <a:rPr lang="ar-JO" sz="2000" dirty="0">
                <a:latin typeface="Arial Rounded MT Bold" pitchFamily="34" charset="0"/>
                <a:cs typeface="Arial" pitchFamily="34" charset="0"/>
              </a:rPr>
              <a:t>دافع المستخدم هو الحصول على معلومات "حول" البرنامج للمستخدم المتقدم.</a:t>
            </a:r>
            <a:endParaRPr lang="en-US" sz="2000" dirty="0">
              <a:latin typeface="Arial Rounded MT Bold" pitchFamily="34" charset="0"/>
              <a:cs typeface="Arial" pitchFamily="34" charset="0"/>
            </a:endParaRPr>
          </a:p>
          <a:p>
            <a:pPr marL="822960" lvl="1" indent="-457200">
              <a:buFont typeface="Wingdings" pitchFamily="2" charset="2"/>
              <a:buChar char="Ø"/>
            </a:pPr>
            <a:r>
              <a:rPr lang="en-US" sz="2000" dirty="0">
                <a:latin typeface="Arial Rounded MT Bold" pitchFamily="34" charset="0"/>
                <a:cs typeface="Arial" pitchFamily="34" charset="0"/>
              </a:rPr>
              <a:t>The relationship between the writer and the user resembles that of a </a:t>
            </a:r>
            <a:r>
              <a:rPr lang="en-US" sz="2000" dirty="0">
                <a:solidFill>
                  <a:schemeClr val="accent1"/>
                </a:solidFill>
                <a:latin typeface="Arial Rounded MT Bold" pitchFamily="34" charset="0"/>
                <a:cs typeface="Arial" pitchFamily="34" charset="0"/>
              </a:rPr>
              <a:t>resource and client</a:t>
            </a:r>
            <a:r>
              <a:rPr lang="en-US" sz="2000" dirty="0">
                <a:latin typeface="Arial Rounded MT Bold" pitchFamily="34" charset="0"/>
                <a:cs typeface="Arial" pitchFamily="34" charset="0"/>
              </a:rPr>
              <a:t>.</a:t>
            </a:r>
          </a:p>
          <a:p>
            <a:pPr marL="822960" lvl="1" indent="-457200" algn="r" rtl="1">
              <a:buFont typeface="Wingdings" pitchFamily="2" charset="2"/>
              <a:buChar char="Ø"/>
            </a:pPr>
            <a:r>
              <a:rPr lang="ar-JO" sz="2000" dirty="0">
                <a:latin typeface="Arial Rounded MT Bold" pitchFamily="34" charset="0"/>
                <a:cs typeface="Arial" pitchFamily="34" charset="0"/>
              </a:rPr>
              <a:t>العلاقة بين الكاتب والمستخدم تشبه العلاقة بين المورد والعميل.</a:t>
            </a:r>
            <a:endParaRPr lang="en-US" sz="2000" dirty="0">
              <a:latin typeface="Arial Rounded MT Bold" pitchFamily="34" charset="0"/>
              <a:cs typeface="Arial" pitchFamily="34" charset="0"/>
            </a:endParaRPr>
          </a:p>
          <a:p>
            <a:pPr marL="822960" lvl="1" indent="-457200">
              <a:buFont typeface="Wingdings" pitchFamily="2" charset="2"/>
              <a:buChar char="Ø"/>
            </a:pPr>
            <a:r>
              <a:rPr lang="en-US" sz="2000" dirty="0">
                <a:latin typeface="Arial Rounded MT Bold" pitchFamily="34" charset="0"/>
                <a:cs typeface="Arial" pitchFamily="34" charset="0"/>
              </a:rPr>
              <a:t>Lets the user define the task.</a:t>
            </a:r>
          </a:p>
          <a:p>
            <a:pPr marL="822960" lvl="1" indent="-457200" algn="r" rtl="1">
              <a:buFont typeface="Wingdings" pitchFamily="2" charset="2"/>
              <a:buChar char="Ø"/>
            </a:pPr>
            <a:r>
              <a:rPr lang="ar-JO" sz="2000" dirty="0">
                <a:latin typeface="Arial Rounded MT Bold" pitchFamily="34" charset="0"/>
                <a:cs typeface="Arial" pitchFamily="34" charset="0"/>
              </a:rPr>
              <a:t>يتيح للمستخدم تحديد المهمة.</a:t>
            </a:r>
            <a:endParaRPr lang="en-US" sz="2000" dirty="0">
              <a:latin typeface="Arial Rounded MT Bold" pitchFamily="34" charset="0"/>
              <a:cs typeface="Arial" pitchFamily="34" charset="0"/>
            </a:endParaRPr>
          </a:p>
          <a:p>
            <a:pPr marL="822960" lvl="1" indent="-457200">
              <a:buFont typeface="Wingdings" pitchFamily="2" charset="2"/>
              <a:buChar char="Ø"/>
            </a:pPr>
            <a:r>
              <a:rPr lang="en-US" sz="2000" dirty="0">
                <a:latin typeface="Arial Rounded MT Bold" pitchFamily="34" charset="0"/>
                <a:cs typeface="Arial" pitchFamily="34" charset="0"/>
              </a:rPr>
              <a:t>Focus on </a:t>
            </a:r>
            <a:r>
              <a:rPr lang="en-US" sz="2000" dirty="0">
                <a:solidFill>
                  <a:schemeClr val="accent1"/>
                </a:solidFill>
                <a:latin typeface="Arial Rounded MT Bold" pitchFamily="34" charset="0"/>
                <a:cs typeface="Arial" pitchFamily="34" charset="0"/>
              </a:rPr>
              <a:t>the descriptive of the program itself than of the user or the user’s application of the program.</a:t>
            </a:r>
          </a:p>
          <a:p>
            <a:pPr marL="822960" lvl="1" indent="-457200" algn="r" rtl="1">
              <a:buFont typeface="Wingdings" pitchFamily="2" charset="2"/>
              <a:buChar char="Ø"/>
            </a:pPr>
            <a:r>
              <a:rPr lang="ar-JO" sz="2000" dirty="0">
                <a:latin typeface="Arial Rounded MT Bold" pitchFamily="34" charset="0"/>
                <a:cs typeface="Arial" pitchFamily="34" charset="0"/>
              </a:rPr>
              <a:t>ركز على وصف البرنامج نفسه أكثر من وصف المستخدم أو تطبيق المستخدم للبرنامج.</a:t>
            </a:r>
            <a:endParaRPr lang="en-US" sz="2000" dirty="0">
              <a:latin typeface="Arial Rounded MT Bold" pitchFamily="34" charset="0"/>
              <a:cs typeface="Arial" pitchFamily="34" charset="0"/>
            </a:endParaRPr>
          </a:p>
          <a:p>
            <a:pPr marL="822960" lvl="1" indent="-457200">
              <a:buFont typeface="Wingdings" pitchFamily="2" charset="2"/>
              <a:buChar char="Ø"/>
            </a:pPr>
            <a:r>
              <a:rPr lang="en-US" sz="2000" dirty="0">
                <a:solidFill>
                  <a:schemeClr val="accent1"/>
                </a:solidFill>
                <a:latin typeface="Arial Rounded MT Bold" pitchFamily="34" charset="0"/>
                <a:cs typeface="Arial" pitchFamily="34" charset="0"/>
              </a:rPr>
              <a:t>Example: </a:t>
            </a:r>
            <a:r>
              <a:rPr lang="en-US" sz="2000" dirty="0">
                <a:latin typeface="Arial Rounded MT Bold" pitchFamily="34" charset="0"/>
                <a:cs typeface="Arial" pitchFamily="34" charset="0"/>
              </a:rPr>
              <a:t>alphabetical listings of program features, lists of examples, file formats, technical troubleshooting data and special program settings.</a:t>
            </a:r>
          </a:p>
          <a:p>
            <a:pPr marL="822960" lvl="1" indent="-457200" algn="r" rtl="1">
              <a:buFont typeface="Wingdings" pitchFamily="2" charset="2"/>
              <a:buChar char="Ø"/>
            </a:pPr>
            <a:r>
              <a:rPr lang="ar-JO" sz="2000" dirty="0">
                <a:latin typeface="Arial Rounded MT Bold" pitchFamily="34" charset="0"/>
                <a:cs typeface="Arial" pitchFamily="34" charset="0"/>
              </a:rPr>
              <a:t>على سبيل المثال: قوائم أبجدية لميزات البرنامج، وقوائم الأمثلة، وتنسيقات الملفات، والبيانات الفنية لاستكشاف الأخطاء وإصلاحها وإعدادات البرنامج الخاصة.</a:t>
            </a:r>
            <a:endParaRPr lang="en-US" sz="2000" dirty="0">
              <a:latin typeface="Arial Rounded MT Bold" pitchFamily="34" charset="0"/>
              <a:cs typeface="Arial" pitchFamily="34" charset="0"/>
            </a:endParaRPr>
          </a:p>
        </p:txBody>
      </p:sp>
      <p:sp>
        <p:nvSpPr>
          <p:cNvPr id="4" name="Slide Number Placeholder 3"/>
          <p:cNvSpPr>
            <a:spLocks noGrp="1"/>
          </p:cNvSpPr>
          <p:nvPr>
            <p:ph type="sldNum" sz="quarter" idx="15"/>
          </p:nvPr>
        </p:nvSpPr>
        <p:spPr/>
        <p:txBody>
          <a:bodyPr/>
          <a:lstStyle/>
          <a:p>
            <a:pPr rtl="0"/>
            <a:fld id="{B6F15528-21DE-4FAA-801E-634DDDAF4B2B}" type="slidenum">
              <a:rPr lang="en-US">
                <a:latin typeface="Century Schoolbook"/>
              </a:rPr>
              <a:pPr rtl="0"/>
              <a:t>35</a:t>
            </a:fld>
            <a:endParaRPr lang="en-US">
              <a:latin typeface="Century Schoolbook"/>
            </a:endParaRPr>
          </a:p>
        </p:txBody>
      </p:sp>
      <p:sp>
        <p:nvSpPr>
          <p:cNvPr id="6" name="Title 1"/>
          <p:cNvSpPr>
            <a:spLocks noGrp="1"/>
          </p:cNvSpPr>
          <p:nvPr>
            <p:ph type="title"/>
          </p:nvPr>
        </p:nvSpPr>
        <p:spPr>
          <a:xfrm>
            <a:off x="2209800" y="106680"/>
            <a:ext cx="7467600" cy="914400"/>
          </a:xfrm>
        </p:spPr>
        <p:txBody>
          <a:bodyPr>
            <a:normAutofit fontScale="90000"/>
          </a:bodyPr>
          <a:lstStyle/>
          <a:p>
            <a:pPr lvl="1" algn="ctr" rtl="0">
              <a:spcBef>
                <a:spcPct val="0"/>
              </a:spcBef>
            </a:pPr>
            <a:r>
              <a:rPr lang="en-US" sz="2800" dirty="0">
                <a:solidFill>
                  <a:schemeClr val="accent1"/>
                </a:solidFill>
                <a:latin typeface="Arial Rounded MT Bold" pitchFamily="34" charset="0"/>
              </a:rPr>
              <a:t>The Forms of Software documentation</a:t>
            </a:r>
            <a:br>
              <a:rPr lang="en-US" sz="2800" dirty="0">
                <a:solidFill>
                  <a:schemeClr val="accent1"/>
                </a:solidFill>
                <a:latin typeface="Arial Rounded MT Bold" pitchFamily="34" charset="0"/>
              </a:rPr>
            </a:br>
            <a:r>
              <a:rPr lang="ar-JO" sz="2800" dirty="0">
                <a:solidFill>
                  <a:schemeClr val="accent1"/>
                </a:solidFill>
                <a:latin typeface="Arial Rounded MT Bold" pitchFamily="34" charset="0"/>
              </a:rPr>
              <a:t>نماذج الوثائق البرمجية</a:t>
            </a:r>
            <a:endParaRPr lang="en-US" sz="2800" dirty="0">
              <a:solidFill>
                <a:schemeClr val="accent1"/>
              </a:solidFill>
              <a:latin typeface="Arial Rounded MT Bold"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1026">
            <a:extLst>
              <a:ext uri="{FF2B5EF4-FFF2-40B4-BE49-F238E27FC236}">
                <a16:creationId xmlns:a16="http://schemas.microsoft.com/office/drawing/2014/main" id="{33CA06CA-E2C4-BB28-E2C6-D90B7FA48C60}"/>
              </a:ext>
            </a:extLst>
          </p:cNvPr>
          <p:cNvSpPr>
            <a:spLocks noGrp="1" noChangeArrowheads="1"/>
          </p:cNvSpPr>
          <p:nvPr>
            <p:ph type="title"/>
          </p:nvPr>
        </p:nvSpPr>
        <p:spPr>
          <a:xfrm>
            <a:off x="1524000" y="152400"/>
            <a:ext cx="9144000" cy="6705600"/>
          </a:xfrm>
        </p:spPr>
        <p:txBody>
          <a:bodyPr/>
          <a:lstStyle/>
          <a:p>
            <a:pPr algn="ctr"/>
            <a:br>
              <a:rPr lang="en-US" altLang="ar-JO" dirty="0">
                <a:latin typeface="Times New Roman" panose="02020603050405020304" pitchFamily="18" charset="0"/>
                <a:cs typeface="Times New Roman" panose="02020603050405020304" pitchFamily="18" charset="0"/>
              </a:rPr>
            </a:br>
            <a:r>
              <a:rPr lang="en-US" altLang="ar-JO" sz="3600" b="1" dirty="0">
                <a:latin typeface="Times New Roman" panose="02020603050405020304" pitchFamily="18" charset="0"/>
                <a:cs typeface="Times New Roman" panose="02020603050405020304" pitchFamily="18" charset="0"/>
              </a:rPr>
              <a:t>Software Documentation</a:t>
            </a:r>
            <a:br>
              <a:rPr lang="en-US" altLang="ar-JO" sz="3200" dirty="0">
                <a:latin typeface="Times New Roman" panose="02020603050405020304" pitchFamily="18" charset="0"/>
                <a:cs typeface="Times New Roman" panose="02020603050405020304" pitchFamily="18" charset="0"/>
              </a:rPr>
            </a:br>
            <a:br>
              <a:rPr lang="en-US" altLang="ar-JO" sz="3200" dirty="0">
                <a:latin typeface="Times New Roman" panose="02020603050405020304" pitchFamily="18" charset="0"/>
                <a:cs typeface="Times New Roman" panose="02020603050405020304" pitchFamily="18" charset="0"/>
              </a:rPr>
            </a:br>
            <a:r>
              <a:rPr lang="en-US" altLang="ar-JO" sz="2800" dirty="0">
                <a:latin typeface="Times New Roman" panose="02020603050405020304" pitchFamily="18" charset="0"/>
                <a:cs typeface="Times New Roman" panose="02020603050405020304" pitchFamily="18" charset="0"/>
              </a:rPr>
              <a:t>Dr. </a:t>
            </a:r>
            <a:r>
              <a:rPr lang="en-US" altLang="ar-JO" sz="2800" dirty="0" err="1">
                <a:latin typeface="Times New Roman" panose="02020603050405020304" pitchFamily="18" charset="0"/>
                <a:cs typeface="Times New Roman" panose="02020603050405020304" pitchFamily="18" charset="0"/>
              </a:rPr>
              <a:t>Nouh</a:t>
            </a:r>
            <a:r>
              <a:rPr lang="en-US" altLang="ar-JO" sz="2800" dirty="0">
                <a:latin typeface="Times New Roman" panose="02020603050405020304" pitchFamily="18" charset="0"/>
                <a:cs typeface="Times New Roman" panose="02020603050405020304" pitchFamily="18" charset="0"/>
              </a:rPr>
              <a:t> </a:t>
            </a:r>
            <a:r>
              <a:rPr lang="en-US" altLang="ar-JO" sz="2800" dirty="0" err="1">
                <a:latin typeface="Times New Roman" panose="02020603050405020304" pitchFamily="18" charset="0"/>
                <a:cs typeface="Times New Roman" panose="02020603050405020304" pitchFamily="18" charset="0"/>
              </a:rPr>
              <a:t>Alhindawi</a:t>
            </a:r>
            <a:br>
              <a:rPr lang="en-US" altLang="ar-JO" sz="3200" dirty="0">
                <a:latin typeface="Times New Roman" panose="02020603050405020304" pitchFamily="18" charset="0"/>
                <a:cs typeface="Times New Roman" panose="02020603050405020304" pitchFamily="18" charset="0"/>
              </a:rPr>
            </a:br>
            <a:r>
              <a:rPr lang="en-US" altLang="ar-JO" sz="3200" dirty="0">
                <a:latin typeface="Times New Roman" panose="02020603050405020304" pitchFamily="18" charset="0"/>
                <a:cs typeface="Times New Roman" panose="02020603050405020304" pitchFamily="18" charset="0"/>
              </a:rPr>
              <a:t>               </a:t>
            </a:r>
            <a:br>
              <a:rPr lang="en-US" altLang="ar-JO" dirty="0">
                <a:latin typeface="Times New Roman" panose="02020603050405020304" pitchFamily="18" charset="0"/>
                <a:cs typeface="Times New Roman" panose="02020603050405020304" pitchFamily="18" charset="0"/>
              </a:rPr>
            </a:br>
            <a:r>
              <a:rPr lang="en-US" altLang="ar-JO" dirty="0">
                <a:latin typeface="Times New Roman" panose="02020603050405020304" pitchFamily="18" charset="0"/>
                <a:cs typeface="Times New Roman" panose="02020603050405020304" pitchFamily="18" charset="0"/>
              </a:rPr>
              <a:t>  </a:t>
            </a:r>
            <a:r>
              <a:rPr lang="en-US" altLang="ar-JO" dirty="0">
                <a:solidFill>
                  <a:srgbClr val="9900CC"/>
                </a:solidFill>
                <a:latin typeface="Times New Roman" panose="02020603050405020304" pitchFamily="18" charset="0"/>
                <a:cs typeface="Times New Roman" panose="02020603050405020304" pitchFamily="18" charset="0"/>
              </a:rPr>
              <a:t>The Forms of Software        </a:t>
            </a:r>
            <a:br>
              <a:rPr lang="en-US" altLang="ar-JO" dirty="0">
                <a:solidFill>
                  <a:srgbClr val="9900CC"/>
                </a:solidFill>
                <a:latin typeface="Times New Roman" panose="02020603050405020304" pitchFamily="18" charset="0"/>
                <a:cs typeface="Times New Roman" panose="02020603050405020304" pitchFamily="18" charset="0"/>
              </a:rPr>
            </a:br>
            <a:r>
              <a:rPr lang="en-US" altLang="ar-JO" dirty="0">
                <a:solidFill>
                  <a:srgbClr val="9900CC"/>
                </a:solidFill>
                <a:latin typeface="Times New Roman" panose="02020603050405020304" pitchFamily="18" charset="0"/>
                <a:cs typeface="Times New Roman" panose="02020603050405020304" pitchFamily="18" charset="0"/>
              </a:rPr>
              <a:t> Documentation</a:t>
            </a:r>
            <a:r>
              <a:rPr lang="en-US" altLang="ar-JO" dirty="0">
                <a:latin typeface="Times New Roman" panose="02020603050405020304" pitchFamily="18" charset="0"/>
                <a:cs typeface="Times New Roman" panose="02020603050405020304" pitchFamily="18" charset="0"/>
              </a:rPr>
              <a:t>   </a:t>
            </a:r>
            <a:br>
              <a:rPr lang="en-US" altLang="ar-JO" dirty="0">
                <a:latin typeface="Times New Roman" panose="02020603050405020304" pitchFamily="18" charset="0"/>
                <a:cs typeface="Times New Roman" panose="02020603050405020304" pitchFamily="18" charset="0"/>
              </a:rPr>
            </a:br>
            <a:r>
              <a:rPr lang="en-US" altLang="ar-JO" sz="4000" b="1" dirty="0">
                <a:solidFill>
                  <a:schemeClr val="accent1"/>
                </a:solidFill>
                <a:latin typeface="Times New Roman" panose="02020603050405020304" pitchFamily="18" charset="0"/>
                <a:cs typeface="Times New Roman" panose="02020603050405020304" pitchFamily="18" charset="0"/>
              </a:rPr>
              <a:t>Chapter2</a:t>
            </a:r>
            <a:r>
              <a:rPr lang="en-US" altLang="ar-JO" sz="3200" dirty="0">
                <a:solidFill>
                  <a:schemeClr val="accent1"/>
                </a:solidFill>
                <a:latin typeface="Times New Roman" panose="02020603050405020304" pitchFamily="18" charset="0"/>
                <a:cs typeface="Times New Roman" panose="02020603050405020304" pitchFamily="18" charset="0"/>
              </a:rPr>
              <a:t>:</a:t>
            </a:r>
            <a:r>
              <a:rPr lang="en-US" altLang="ar-JO" sz="3200" dirty="0">
                <a:latin typeface="Times New Roman" panose="02020603050405020304" pitchFamily="18" charset="0"/>
                <a:cs typeface="Times New Roman" panose="02020603050405020304" pitchFamily="18" charset="0"/>
              </a:rPr>
              <a:t> </a:t>
            </a:r>
            <a:r>
              <a:rPr lang="en-US" altLang="ar-JO" sz="3200" b="1" dirty="0">
                <a:solidFill>
                  <a:schemeClr val="accent1"/>
                </a:solidFill>
                <a:latin typeface="Times New Roman" panose="02020603050405020304" pitchFamily="18" charset="0"/>
                <a:cs typeface="Times New Roman" panose="02020603050405020304" pitchFamily="18" charset="0"/>
              </a:rPr>
              <a:t>Writing to Teach-    Tutorials</a:t>
            </a:r>
            <a:br>
              <a:rPr lang="en-US" altLang="ar-JO" sz="3200" b="1" dirty="0">
                <a:solidFill>
                  <a:schemeClr val="accent1"/>
                </a:solidFill>
                <a:latin typeface="Times New Roman" panose="02020603050405020304" pitchFamily="18" charset="0"/>
                <a:cs typeface="Times New Roman" panose="02020603050405020304" pitchFamily="18" charset="0"/>
              </a:rPr>
            </a:br>
            <a:r>
              <a:rPr lang="en-US" altLang="ar-JO" sz="3200" dirty="0">
                <a:latin typeface="Times New Roman" panose="02020603050405020304" pitchFamily="18" charset="0"/>
                <a:cs typeface="Times New Roman" panose="02020603050405020304" pitchFamily="18" charset="0"/>
              </a:rPr>
              <a:t>        </a:t>
            </a:r>
            <a:r>
              <a:rPr lang="en-US" altLang="ar-JO" sz="3200" b="1" dirty="0">
                <a:solidFill>
                  <a:schemeClr val="accent2"/>
                </a:solidFill>
                <a:latin typeface="Times New Roman" panose="02020603050405020304" pitchFamily="18" charset="0"/>
                <a:cs typeface="Times New Roman" panose="02020603050405020304" pitchFamily="18" charset="0"/>
              </a:rPr>
              <a:t>Chapter3:  Writing to Guide-     Procedures</a:t>
            </a:r>
            <a:br>
              <a:rPr lang="en-US" altLang="ar-JO" sz="3200" b="1" dirty="0">
                <a:latin typeface="Times New Roman" panose="02020603050405020304" pitchFamily="18" charset="0"/>
                <a:cs typeface="Times New Roman" panose="02020603050405020304" pitchFamily="18" charset="0"/>
              </a:rPr>
            </a:br>
            <a:r>
              <a:rPr lang="en-US" altLang="ar-JO" sz="3200" b="1" dirty="0">
                <a:latin typeface="Times New Roman" panose="02020603050405020304" pitchFamily="18" charset="0"/>
                <a:cs typeface="Times New Roman" panose="02020603050405020304" pitchFamily="18" charset="0"/>
              </a:rPr>
              <a:t>        </a:t>
            </a:r>
            <a:r>
              <a:rPr lang="en-US" altLang="ar-JO" sz="3200" b="1" dirty="0">
                <a:solidFill>
                  <a:srgbClr val="9900CC"/>
                </a:solidFill>
                <a:latin typeface="Times New Roman" panose="02020603050405020304" pitchFamily="18" charset="0"/>
                <a:cs typeface="Times New Roman" panose="02020603050405020304" pitchFamily="18" charset="0"/>
              </a:rPr>
              <a:t>Chapter4:  Writing to Support-  References</a:t>
            </a:r>
            <a:r>
              <a:rPr lang="en-US" altLang="ar-JO" sz="3200" b="1" dirty="0">
                <a:latin typeface="Times New Roman" panose="02020603050405020304" pitchFamily="18" charset="0"/>
                <a:cs typeface="Times New Roman" panose="02020603050405020304" pitchFamily="18" charset="0"/>
              </a:rPr>
              <a:t> </a:t>
            </a:r>
          </a:p>
        </p:txBody>
      </p:sp>
      <p:sp>
        <p:nvSpPr>
          <p:cNvPr id="3075" name="Slide Number Placeholder 2">
            <a:extLst>
              <a:ext uri="{FF2B5EF4-FFF2-40B4-BE49-F238E27FC236}">
                <a16:creationId xmlns:a16="http://schemas.microsoft.com/office/drawing/2014/main" id="{0B618027-D719-E93A-9E4B-08805E03B03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4400">
                <a:solidFill>
                  <a:schemeClr val="tx2"/>
                </a:solidFill>
                <a:latin typeface="Tahoma" panose="020B0604030504040204" pitchFamily="34" charset="0"/>
              </a:defRPr>
            </a:lvl1pPr>
            <a:lvl2pPr marL="742950" indent="-285750">
              <a:defRPr kumimoji="1" sz="4400">
                <a:solidFill>
                  <a:schemeClr val="tx2"/>
                </a:solidFill>
                <a:latin typeface="Tahoma" panose="020B0604030504040204" pitchFamily="34" charset="0"/>
              </a:defRPr>
            </a:lvl2pPr>
            <a:lvl3pPr marL="1143000" indent="-228600">
              <a:defRPr kumimoji="1" sz="4400">
                <a:solidFill>
                  <a:schemeClr val="tx2"/>
                </a:solidFill>
                <a:latin typeface="Tahoma" panose="020B0604030504040204" pitchFamily="34" charset="0"/>
              </a:defRPr>
            </a:lvl3pPr>
            <a:lvl4pPr marL="1600200" indent="-228600">
              <a:defRPr kumimoji="1" sz="4400">
                <a:solidFill>
                  <a:schemeClr val="tx2"/>
                </a:solidFill>
                <a:latin typeface="Tahoma" panose="020B0604030504040204" pitchFamily="34" charset="0"/>
              </a:defRPr>
            </a:lvl4pPr>
            <a:lvl5pPr marL="2057400" indent="-228600">
              <a:defRPr kumimoji="1" sz="4400">
                <a:solidFill>
                  <a:schemeClr val="tx2"/>
                </a:solidFill>
                <a:latin typeface="Tahoma" panose="020B0604030504040204" pitchFamily="34" charset="0"/>
              </a:defRPr>
            </a:lvl5pPr>
            <a:lvl6pPr marL="2514600" indent="-228600" algn="l" rtl="0" eaLnBrk="0" fontAlgn="base" hangingPunct="0">
              <a:spcBef>
                <a:spcPct val="0"/>
              </a:spcBef>
              <a:spcAft>
                <a:spcPct val="0"/>
              </a:spcAft>
              <a:defRPr kumimoji="1" sz="4400">
                <a:solidFill>
                  <a:schemeClr val="tx2"/>
                </a:solidFill>
                <a:latin typeface="Tahoma" panose="020B0604030504040204" pitchFamily="34" charset="0"/>
              </a:defRPr>
            </a:lvl6pPr>
            <a:lvl7pPr marL="2971800" indent="-228600" algn="l" rtl="0" eaLnBrk="0" fontAlgn="base" hangingPunct="0">
              <a:spcBef>
                <a:spcPct val="0"/>
              </a:spcBef>
              <a:spcAft>
                <a:spcPct val="0"/>
              </a:spcAft>
              <a:defRPr kumimoji="1" sz="4400">
                <a:solidFill>
                  <a:schemeClr val="tx2"/>
                </a:solidFill>
                <a:latin typeface="Tahoma" panose="020B0604030504040204" pitchFamily="34" charset="0"/>
              </a:defRPr>
            </a:lvl7pPr>
            <a:lvl8pPr marL="3429000" indent="-228600" algn="l" rtl="0" eaLnBrk="0" fontAlgn="base" hangingPunct="0">
              <a:spcBef>
                <a:spcPct val="0"/>
              </a:spcBef>
              <a:spcAft>
                <a:spcPct val="0"/>
              </a:spcAft>
              <a:defRPr kumimoji="1" sz="4400">
                <a:solidFill>
                  <a:schemeClr val="tx2"/>
                </a:solidFill>
                <a:latin typeface="Tahoma" panose="020B0604030504040204" pitchFamily="34" charset="0"/>
              </a:defRPr>
            </a:lvl8pPr>
            <a:lvl9pPr marL="3886200" indent="-228600" algn="l" rtl="0" eaLnBrk="0" fontAlgn="base" hangingPunct="0">
              <a:spcBef>
                <a:spcPct val="0"/>
              </a:spcBef>
              <a:spcAft>
                <a:spcPct val="0"/>
              </a:spcAft>
              <a:defRPr kumimoji="1" sz="4400">
                <a:solidFill>
                  <a:schemeClr val="tx2"/>
                </a:solidFill>
                <a:latin typeface="Tahoma" panose="020B0604030504040204" pitchFamily="34" charset="0"/>
              </a:defRPr>
            </a:lvl9pPr>
          </a:lstStyle>
          <a:p>
            <a:pPr eaLnBrk="0" fontAlgn="base" hangingPunct="0">
              <a:spcAft>
                <a:spcPct val="0"/>
              </a:spcAft>
            </a:pPr>
            <a:fld id="{1D1F0E77-5D85-45A0-9DC7-6AFD5271D5EC}" type="slidenum">
              <a:rPr kumimoji="0" lang="ar-SA" altLang="ar-JO" sz="1400">
                <a:solidFill>
                  <a:srgbClr val="808080"/>
                </a:solidFill>
              </a:rPr>
              <a:pPr eaLnBrk="0" fontAlgn="base" hangingPunct="0">
                <a:spcAft>
                  <a:spcPct val="0"/>
                </a:spcAft>
              </a:pPr>
              <a:t>36</a:t>
            </a:fld>
            <a:endParaRPr kumimoji="0" lang="en-US" altLang="ar-JO" sz="1400">
              <a:solidFill>
                <a:srgbClr val="80808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BCB2602E-A804-4DF9-87E9-60CB099B2410}"/>
              </a:ext>
            </a:extLst>
          </p:cNvPr>
          <p:cNvSpPr>
            <a:spLocks noGrp="1" noChangeArrowheads="1"/>
          </p:cNvSpPr>
          <p:nvPr>
            <p:ph type="title"/>
          </p:nvPr>
        </p:nvSpPr>
        <p:spPr>
          <a:xfrm>
            <a:off x="1524000" y="152400"/>
            <a:ext cx="9144000" cy="6705600"/>
          </a:xfrm>
        </p:spPr>
        <p:txBody>
          <a:bodyPr/>
          <a:lstStyle/>
          <a:p>
            <a:pPr algn="ctr"/>
            <a:br>
              <a:rPr lang="en-US" altLang="ar-JO">
                <a:latin typeface="Times New Roman" panose="02020603050405020304" pitchFamily="18" charset="0"/>
                <a:cs typeface="Times New Roman" panose="02020603050405020304" pitchFamily="18" charset="0"/>
              </a:rPr>
            </a:br>
            <a:br>
              <a:rPr lang="en-US" altLang="ar-JO">
                <a:latin typeface="Times New Roman" panose="02020603050405020304" pitchFamily="18" charset="0"/>
                <a:cs typeface="Times New Roman" panose="02020603050405020304" pitchFamily="18" charset="0"/>
              </a:rPr>
            </a:br>
            <a:br>
              <a:rPr lang="en-US" altLang="ar-JO">
                <a:latin typeface="Times New Roman" panose="02020603050405020304" pitchFamily="18" charset="0"/>
                <a:cs typeface="Times New Roman" panose="02020603050405020304" pitchFamily="18" charset="0"/>
              </a:rPr>
            </a:br>
            <a:r>
              <a:rPr lang="en-US" altLang="ar-JO" b="1">
                <a:solidFill>
                  <a:schemeClr val="accent1"/>
                </a:solidFill>
                <a:latin typeface="Times New Roman" panose="02020603050405020304" pitchFamily="18" charset="0"/>
                <a:cs typeface="Times New Roman" panose="02020603050405020304" pitchFamily="18" charset="0"/>
              </a:rPr>
              <a:t>Chapter 2  </a:t>
            </a:r>
            <a:br>
              <a:rPr lang="en-US" altLang="ar-JO" b="1">
                <a:solidFill>
                  <a:schemeClr val="accent1"/>
                </a:solidFill>
                <a:latin typeface="Times New Roman" panose="02020603050405020304" pitchFamily="18" charset="0"/>
                <a:cs typeface="Times New Roman" panose="02020603050405020304" pitchFamily="18" charset="0"/>
              </a:rPr>
            </a:br>
            <a:r>
              <a:rPr lang="en-US" altLang="ar-JO" b="1">
                <a:solidFill>
                  <a:schemeClr val="accent1"/>
                </a:solidFill>
                <a:latin typeface="Times New Roman" panose="02020603050405020304" pitchFamily="18" charset="0"/>
                <a:cs typeface="Times New Roman" panose="02020603050405020304" pitchFamily="18" charset="0"/>
              </a:rPr>
              <a:t>  Writing to Teach - Tutorials</a:t>
            </a:r>
            <a:endParaRPr lang="en-US" altLang="ar-JO">
              <a:solidFill>
                <a:schemeClr val="accent1"/>
              </a:solidFill>
              <a:latin typeface="Times New Roman" panose="02020603050405020304" pitchFamily="18" charset="0"/>
              <a:cs typeface="Times New Roman" panose="02020603050405020304" pitchFamily="18" charset="0"/>
            </a:endParaRPr>
          </a:p>
        </p:txBody>
      </p:sp>
      <p:sp>
        <p:nvSpPr>
          <p:cNvPr id="4099" name="Slide Number Placeholder 2">
            <a:extLst>
              <a:ext uri="{FF2B5EF4-FFF2-40B4-BE49-F238E27FC236}">
                <a16:creationId xmlns:a16="http://schemas.microsoft.com/office/drawing/2014/main" id="{D5543D8A-D225-7D75-DC50-2A8192EA17C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4400">
                <a:solidFill>
                  <a:schemeClr val="tx2"/>
                </a:solidFill>
                <a:latin typeface="Tahoma" panose="020B0604030504040204" pitchFamily="34" charset="0"/>
              </a:defRPr>
            </a:lvl1pPr>
            <a:lvl2pPr marL="742950" indent="-285750">
              <a:defRPr kumimoji="1" sz="4400">
                <a:solidFill>
                  <a:schemeClr val="tx2"/>
                </a:solidFill>
                <a:latin typeface="Tahoma" panose="020B0604030504040204" pitchFamily="34" charset="0"/>
              </a:defRPr>
            </a:lvl2pPr>
            <a:lvl3pPr marL="1143000" indent="-228600">
              <a:defRPr kumimoji="1" sz="4400">
                <a:solidFill>
                  <a:schemeClr val="tx2"/>
                </a:solidFill>
                <a:latin typeface="Tahoma" panose="020B0604030504040204" pitchFamily="34" charset="0"/>
              </a:defRPr>
            </a:lvl3pPr>
            <a:lvl4pPr marL="1600200" indent="-228600">
              <a:defRPr kumimoji="1" sz="4400">
                <a:solidFill>
                  <a:schemeClr val="tx2"/>
                </a:solidFill>
                <a:latin typeface="Tahoma" panose="020B0604030504040204" pitchFamily="34" charset="0"/>
              </a:defRPr>
            </a:lvl4pPr>
            <a:lvl5pPr marL="2057400" indent="-228600">
              <a:defRPr kumimoji="1" sz="4400">
                <a:solidFill>
                  <a:schemeClr val="tx2"/>
                </a:solidFill>
                <a:latin typeface="Tahoma" panose="020B0604030504040204" pitchFamily="34" charset="0"/>
              </a:defRPr>
            </a:lvl5pPr>
            <a:lvl6pPr marL="2514600" indent="-228600" algn="l" rtl="0" eaLnBrk="0" fontAlgn="base" hangingPunct="0">
              <a:spcBef>
                <a:spcPct val="0"/>
              </a:spcBef>
              <a:spcAft>
                <a:spcPct val="0"/>
              </a:spcAft>
              <a:defRPr kumimoji="1" sz="4400">
                <a:solidFill>
                  <a:schemeClr val="tx2"/>
                </a:solidFill>
                <a:latin typeface="Tahoma" panose="020B0604030504040204" pitchFamily="34" charset="0"/>
              </a:defRPr>
            </a:lvl6pPr>
            <a:lvl7pPr marL="2971800" indent="-228600" algn="l" rtl="0" eaLnBrk="0" fontAlgn="base" hangingPunct="0">
              <a:spcBef>
                <a:spcPct val="0"/>
              </a:spcBef>
              <a:spcAft>
                <a:spcPct val="0"/>
              </a:spcAft>
              <a:defRPr kumimoji="1" sz="4400">
                <a:solidFill>
                  <a:schemeClr val="tx2"/>
                </a:solidFill>
                <a:latin typeface="Tahoma" panose="020B0604030504040204" pitchFamily="34" charset="0"/>
              </a:defRPr>
            </a:lvl7pPr>
            <a:lvl8pPr marL="3429000" indent="-228600" algn="l" rtl="0" eaLnBrk="0" fontAlgn="base" hangingPunct="0">
              <a:spcBef>
                <a:spcPct val="0"/>
              </a:spcBef>
              <a:spcAft>
                <a:spcPct val="0"/>
              </a:spcAft>
              <a:defRPr kumimoji="1" sz="4400">
                <a:solidFill>
                  <a:schemeClr val="tx2"/>
                </a:solidFill>
                <a:latin typeface="Tahoma" panose="020B0604030504040204" pitchFamily="34" charset="0"/>
              </a:defRPr>
            </a:lvl8pPr>
            <a:lvl9pPr marL="3886200" indent="-228600" algn="l" rtl="0" eaLnBrk="0" fontAlgn="base" hangingPunct="0">
              <a:spcBef>
                <a:spcPct val="0"/>
              </a:spcBef>
              <a:spcAft>
                <a:spcPct val="0"/>
              </a:spcAft>
              <a:defRPr kumimoji="1" sz="4400">
                <a:solidFill>
                  <a:schemeClr val="tx2"/>
                </a:solidFill>
                <a:latin typeface="Tahoma" panose="020B0604030504040204" pitchFamily="34" charset="0"/>
              </a:defRPr>
            </a:lvl9pPr>
          </a:lstStyle>
          <a:p>
            <a:pPr eaLnBrk="0" fontAlgn="base" hangingPunct="0">
              <a:spcAft>
                <a:spcPct val="0"/>
              </a:spcAft>
            </a:pPr>
            <a:fld id="{9402ABB7-C679-4014-B9EA-1059382FDD39}" type="slidenum">
              <a:rPr kumimoji="0" lang="ar-SA" altLang="ar-JO" sz="1400">
                <a:solidFill>
                  <a:srgbClr val="808080"/>
                </a:solidFill>
              </a:rPr>
              <a:pPr eaLnBrk="0" fontAlgn="base" hangingPunct="0">
                <a:spcAft>
                  <a:spcPct val="0"/>
                </a:spcAft>
              </a:pPr>
              <a:t>37</a:t>
            </a:fld>
            <a:endParaRPr kumimoji="0" lang="en-US" altLang="ar-JO" sz="1400">
              <a:solidFill>
                <a:srgbClr val="80808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92B01DBF-2D75-0909-735C-43BAAEA51711}"/>
              </a:ext>
            </a:extLst>
          </p:cNvPr>
          <p:cNvSpPr>
            <a:spLocks noGrp="1" noChangeArrowheads="1"/>
          </p:cNvSpPr>
          <p:nvPr>
            <p:ph type="title"/>
          </p:nvPr>
        </p:nvSpPr>
        <p:spPr>
          <a:xfrm>
            <a:off x="1524000" y="152400"/>
            <a:ext cx="9144000" cy="6705600"/>
          </a:xfrm>
        </p:spPr>
        <p:txBody>
          <a:bodyPr/>
          <a:lstStyle/>
          <a:p>
            <a:pPr algn="ctr"/>
            <a:r>
              <a:rPr lang="en-US" altLang="ar-JO" sz="2400" dirty="0">
                <a:latin typeface="Times New Roman" panose="02020603050405020304" pitchFamily="18" charset="0"/>
                <a:cs typeface="Times New Roman" panose="02020603050405020304" pitchFamily="18" charset="0"/>
              </a:rPr>
              <a:t> </a:t>
            </a:r>
            <a:br>
              <a:rPr lang="en-US" altLang="ar-JO" sz="2400" dirty="0">
                <a:latin typeface="Times New Roman" panose="02020603050405020304" pitchFamily="18" charset="0"/>
                <a:cs typeface="Times New Roman" panose="02020603050405020304" pitchFamily="18" charset="0"/>
              </a:rPr>
            </a:br>
            <a:r>
              <a:rPr lang="en-US" altLang="ar-JO" sz="2400" dirty="0">
                <a:latin typeface="Times New Roman" panose="02020603050405020304" pitchFamily="18" charset="0"/>
                <a:cs typeface="Times New Roman" panose="02020603050405020304" pitchFamily="18" charset="0"/>
              </a:rPr>
              <a:t> People tend to associate the teaching level of support  </a:t>
            </a:r>
            <a:br>
              <a:rPr lang="en-US" altLang="ar-JO" sz="2400" dirty="0">
                <a:latin typeface="Times New Roman" panose="02020603050405020304" pitchFamily="18" charset="0"/>
                <a:cs typeface="Times New Roman" panose="02020603050405020304" pitchFamily="18" charset="0"/>
              </a:rPr>
            </a:br>
            <a:r>
              <a:rPr lang="en-US" altLang="ar-JO" sz="2400" dirty="0">
                <a:latin typeface="Times New Roman" panose="02020603050405020304" pitchFamily="18" charset="0"/>
                <a:cs typeface="Times New Roman" panose="02020603050405020304" pitchFamily="18" charset="0"/>
              </a:rPr>
              <a:t>  (</a:t>
            </a:r>
            <a:r>
              <a:rPr lang="en-US" altLang="ar-JO" sz="2400" dirty="0">
                <a:solidFill>
                  <a:schemeClr val="accent2"/>
                </a:solidFill>
                <a:latin typeface="Times New Roman" panose="02020603050405020304" pitchFamily="18" charset="0"/>
                <a:cs typeface="Times New Roman" panose="02020603050405020304" pitchFamily="18" charset="0"/>
              </a:rPr>
              <a:t>tutorial</a:t>
            </a:r>
            <a:r>
              <a:rPr lang="en-US" altLang="ar-JO" sz="2400" dirty="0">
                <a:latin typeface="Times New Roman" panose="02020603050405020304" pitchFamily="18" charset="0"/>
                <a:cs typeface="Times New Roman" panose="02020603050405020304" pitchFamily="18" charset="0"/>
              </a:rPr>
              <a:t>) with </a:t>
            </a:r>
            <a:r>
              <a:rPr lang="en-US" altLang="ar-JO" sz="2400" dirty="0">
                <a:solidFill>
                  <a:srgbClr val="CC00FF"/>
                </a:solidFill>
                <a:latin typeface="Times New Roman" panose="02020603050405020304" pitchFamily="18" charset="0"/>
                <a:cs typeface="Times New Roman" panose="02020603050405020304" pitchFamily="18" charset="0"/>
              </a:rPr>
              <a:t>novice users</a:t>
            </a:r>
            <a:r>
              <a:rPr lang="en-US" altLang="ar-JO" sz="2400" dirty="0">
                <a:latin typeface="Times New Roman" panose="02020603050405020304" pitchFamily="18" charset="0"/>
                <a:cs typeface="Times New Roman" panose="02020603050405020304" pitchFamily="18" charset="0"/>
              </a:rPr>
              <a:t>, but tutorials often serve </a:t>
            </a:r>
            <a:br>
              <a:rPr lang="en-US" altLang="ar-JO" sz="2400" dirty="0">
                <a:latin typeface="Times New Roman" panose="02020603050405020304" pitchFamily="18" charset="0"/>
                <a:cs typeface="Times New Roman" panose="02020603050405020304" pitchFamily="18" charset="0"/>
              </a:rPr>
            </a:br>
            <a:r>
              <a:rPr lang="en-US" altLang="ar-JO" sz="2400" dirty="0">
                <a:latin typeface="Times New Roman" panose="02020603050405020304" pitchFamily="18" charset="0"/>
                <a:cs typeface="Times New Roman" panose="02020603050405020304" pitchFamily="18" charset="0"/>
              </a:rPr>
              <a:t>  as quick, first introduction to new software for </a:t>
            </a:r>
            <a:br>
              <a:rPr lang="en-US" altLang="ar-JO" sz="2400" dirty="0">
                <a:latin typeface="Times New Roman" panose="02020603050405020304" pitchFamily="18" charset="0"/>
                <a:cs typeface="Times New Roman" panose="02020603050405020304" pitchFamily="18" charset="0"/>
              </a:rPr>
            </a:br>
            <a:r>
              <a:rPr lang="en-US" altLang="ar-JO" sz="2400" dirty="0">
                <a:latin typeface="Times New Roman" panose="02020603050405020304" pitchFamily="18" charset="0"/>
                <a:cs typeface="Times New Roman" panose="02020603050405020304" pitchFamily="18" charset="0"/>
              </a:rPr>
              <a:t>  experienced or advanced users.</a:t>
            </a:r>
            <a:br>
              <a:rPr lang="en-US" altLang="ar-JO" sz="2400" dirty="0">
                <a:latin typeface="Times New Roman" panose="02020603050405020304" pitchFamily="18" charset="0"/>
                <a:cs typeface="Times New Roman" panose="02020603050405020304" pitchFamily="18" charset="0"/>
              </a:rPr>
            </a:br>
            <a:r>
              <a:rPr lang="ar-JO" altLang="ar-JO" sz="2400" dirty="0">
                <a:latin typeface="Times New Roman" panose="02020603050405020304" pitchFamily="18" charset="0"/>
                <a:cs typeface="Times New Roman" panose="02020603050405020304" pitchFamily="18" charset="0"/>
              </a:rPr>
              <a:t>يميل الأشخاص إلى ربط مستوى الدعم التعليمي (البرنامج التعليمي) بالمستخدمين المبتدئين، ولكن غالبًا ما تكون البرامج التعليمية بمثابة مقدمة سريعة للبرامج الجديدة للمستخدمين ذوي الخبرة أو المتقدمين.</a:t>
            </a:r>
            <a:r>
              <a:rPr lang="en-US" altLang="ar-JO" sz="2400" dirty="0">
                <a:latin typeface="Times New Roman" panose="02020603050405020304" pitchFamily="18" charset="0"/>
                <a:cs typeface="Times New Roman" panose="02020603050405020304" pitchFamily="18" charset="0"/>
              </a:rPr>
              <a:t> </a:t>
            </a:r>
            <a:br>
              <a:rPr lang="en-US" altLang="ar-JO" sz="2400" dirty="0">
                <a:latin typeface="Times New Roman" panose="02020603050405020304" pitchFamily="18" charset="0"/>
                <a:cs typeface="Times New Roman" panose="02020603050405020304" pitchFamily="18" charset="0"/>
              </a:rPr>
            </a:br>
            <a:br>
              <a:rPr lang="en-US" altLang="ar-JO" sz="2400" dirty="0">
                <a:latin typeface="Times New Roman" panose="02020603050405020304" pitchFamily="18" charset="0"/>
                <a:cs typeface="Times New Roman" panose="02020603050405020304" pitchFamily="18" charset="0"/>
              </a:rPr>
            </a:br>
            <a:r>
              <a:rPr lang="en-US" altLang="ar-JO" sz="2400" dirty="0">
                <a:latin typeface="Times New Roman" panose="02020603050405020304" pitchFamily="18" charset="0"/>
                <a:cs typeface="Times New Roman" panose="02020603050405020304" pitchFamily="18" charset="0"/>
              </a:rPr>
              <a:t>Tutorials follow principles of </a:t>
            </a:r>
            <a:r>
              <a:rPr lang="en-US" altLang="ar-JO" sz="2400" dirty="0">
                <a:solidFill>
                  <a:srgbClr val="CC00FF"/>
                </a:solidFill>
                <a:latin typeface="Times New Roman" panose="02020603050405020304" pitchFamily="18" charset="0"/>
                <a:cs typeface="Times New Roman" panose="02020603050405020304" pitchFamily="18" charset="0"/>
              </a:rPr>
              <a:t>instruction</a:t>
            </a:r>
            <a:r>
              <a:rPr lang="en-US" altLang="ar-JO" sz="2400" dirty="0">
                <a:latin typeface="Times New Roman" panose="02020603050405020304" pitchFamily="18" charset="0"/>
                <a:cs typeface="Times New Roman" panose="02020603050405020304" pitchFamily="18" charset="0"/>
              </a:rPr>
              <a:t> that assume that the users progress in skill and confidence with a program. With teaching, the </a:t>
            </a:r>
            <a:r>
              <a:rPr lang="en-US" altLang="ar-JO" sz="2400" dirty="0">
                <a:solidFill>
                  <a:schemeClr val="accent2"/>
                </a:solidFill>
                <a:latin typeface="Times New Roman" panose="02020603050405020304" pitchFamily="18" charset="0"/>
                <a:cs typeface="Times New Roman" panose="02020603050405020304" pitchFamily="18" charset="0"/>
              </a:rPr>
              <a:t>intense</a:t>
            </a:r>
            <a:r>
              <a:rPr lang="en-US" altLang="ar-JO" sz="2400" dirty="0">
                <a:latin typeface="Times New Roman" panose="02020603050405020304" pitchFamily="18" charset="0"/>
                <a:cs typeface="Times New Roman" panose="02020603050405020304" pitchFamily="18" charset="0"/>
              </a:rPr>
              <a:t> </a:t>
            </a:r>
            <a:r>
              <a:rPr lang="en-US" altLang="ar-JO" sz="2400" dirty="0">
                <a:solidFill>
                  <a:schemeClr val="accent2"/>
                </a:solidFill>
                <a:latin typeface="Times New Roman" panose="02020603050405020304" pitchFamily="18" charset="0"/>
                <a:cs typeface="Times New Roman" panose="02020603050405020304" pitchFamily="18" charset="0"/>
              </a:rPr>
              <a:t>contact</a:t>
            </a:r>
            <a:r>
              <a:rPr lang="en-US" altLang="ar-JO" sz="2400" dirty="0">
                <a:latin typeface="Times New Roman" panose="02020603050405020304" pitchFamily="18" charset="0"/>
                <a:cs typeface="Times New Roman" panose="02020603050405020304" pitchFamily="18" charset="0"/>
              </a:rPr>
              <a:t> between teacher and learner requires a different design of text and graphical info than for guidance or reference.</a:t>
            </a:r>
            <a:br>
              <a:rPr lang="en-US" altLang="ar-JO" sz="2400" dirty="0">
                <a:latin typeface="Times New Roman" panose="02020603050405020304" pitchFamily="18" charset="0"/>
                <a:cs typeface="Times New Roman" panose="02020603050405020304" pitchFamily="18" charset="0"/>
              </a:rPr>
            </a:br>
            <a:r>
              <a:rPr lang="ar-JO" altLang="ar-JO" sz="2400" dirty="0">
                <a:latin typeface="Times New Roman" panose="02020603050405020304" pitchFamily="18" charset="0"/>
                <a:cs typeface="Times New Roman" panose="02020603050405020304" pitchFamily="18" charset="0"/>
              </a:rPr>
              <a:t>تتبع البرامج التعليمية مبادئ التعليمات التي تفترض أن المستخدمين يتقدمون في المهارة والثقة مع البرنامج. في التدريس، يتطلب الاتصال المكثف بين المعلم والمتعلم تصميمًا مختلفًا للنص والمعلومات الرسومية عن التوجيه أو المرجع.</a:t>
            </a:r>
            <a:endParaRPr lang="en-US" altLang="ar-JO" sz="2400" dirty="0">
              <a:latin typeface="Times New Roman" panose="02020603050405020304" pitchFamily="18" charset="0"/>
              <a:cs typeface="Times New Roman" panose="02020603050405020304" pitchFamily="18" charset="0"/>
            </a:endParaRPr>
          </a:p>
        </p:txBody>
      </p:sp>
      <p:sp>
        <p:nvSpPr>
          <p:cNvPr id="5123" name="Slide Number Placeholder 2">
            <a:extLst>
              <a:ext uri="{FF2B5EF4-FFF2-40B4-BE49-F238E27FC236}">
                <a16:creationId xmlns:a16="http://schemas.microsoft.com/office/drawing/2014/main" id="{CFA31D70-0EBF-20D2-6EF7-37E8CE936F6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4400">
                <a:solidFill>
                  <a:schemeClr val="tx2"/>
                </a:solidFill>
                <a:latin typeface="Tahoma" panose="020B0604030504040204" pitchFamily="34" charset="0"/>
              </a:defRPr>
            </a:lvl1pPr>
            <a:lvl2pPr marL="742950" indent="-285750">
              <a:defRPr kumimoji="1" sz="4400">
                <a:solidFill>
                  <a:schemeClr val="tx2"/>
                </a:solidFill>
                <a:latin typeface="Tahoma" panose="020B0604030504040204" pitchFamily="34" charset="0"/>
              </a:defRPr>
            </a:lvl2pPr>
            <a:lvl3pPr marL="1143000" indent="-228600">
              <a:defRPr kumimoji="1" sz="4400">
                <a:solidFill>
                  <a:schemeClr val="tx2"/>
                </a:solidFill>
                <a:latin typeface="Tahoma" panose="020B0604030504040204" pitchFamily="34" charset="0"/>
              </a:defRPr>
            </a:lvl3pPr>
            <a:lvl4pPr marL="1600200" indent="-228600">
              <a:defRPr kumimoji="1" sz="4400">
                <a:solidFill>
                  <a:schemeClr val="tx2"/>
                </a:solidFill>
                <a:latin typeface="Tahoma" panose="020B0604030504040204" pitchFamily="34" charset="0"/>
              </a:defRPr>
            </a:lvl4pPr>
            <a:lvl5pPr marL="2057400" indent="-228600">
              <a:defRPr kumimoji="1" sz="4400">
                <a:solidFill>
                  <a:schemeClr val="tx2"/>
                </a:solidFill>
                <a:latin typeface="Tahoma" panose="020B0604030504040204" pitchFamily="34" charset="0"/>
              </a:defRPr>
            </a:lvl5pPr>
            <a:lvl6pPr marL="2514600" indent="-228600" algn="l" rtl="0" eaLnBrk="0" fontAlgn="base" hangingPunct="0">
              <a:spcBef>
                <a:spcPct val="0"/>
              </a:spcBef>
              <a:spcAft>
                <a:spcPct val="0"/>
              </a:spcAft>
              <a:defRPr kumimoji="1" sz="4400">
                <a:solidFill>
                  <a:schemeClr val="tx2"/>
                </a:solidFill>
                <a:latin typeface="Tahoma" panose="020B0604030504040204" pitchFamily="34" charset="0"/>
              </a:defRPr>
            </a:lvl6pPr>
            <a:lvl7pPr marL="2971800" indent="-228600" algn="l" rtl="0" eaLnBrk="0" fontAlgn="base" hangingPunct="0">
              <a:spcBef>
                <a:spcPct val="0"/>
              </a:spcBef>
              <a:spcAft>
                <a:spcPct val="0"/>
              </a:spcAft>
              <a:defRPr kumimoji="1" sz="4400">
                <a:solidFill>
                  <a:schemeClr val="tx2"/>
                </a:solidFill>
                <a:latin typeface="Tahoma" panose="020B0604030504040204" pitchFamily="34" charset="0"/>
              </a:defRPr>
            </a:lvl7pPr>
            <a:lvl8pPr marL="3429000" indent="-228600" algn="l" rtl="0" eaLnBrk="0" fontAlgn="base" hangingPunct="0">
              <a:spcBef>
                <a:spcPct val="0"/>
              </a:spcBef>
              <a:spcAft>
                <a:spcPct val="0"/>
              </a:spcAft>
              <a:defRPr kumimoji="1" sz="4400">
                <a:solidFill>
                  <a:schemeClr val="tx2"/>
                </a:solidFill>
                <a:latin typeface="Tahoma" panose="020B0604030504040204" pitchFamily="34" charset="0"/>
              </a:defRPr>
            </a:lvl8pPr>
            <a:lvl9pPr marL="3886200" indent="-228600" algn="l" rtl="0" eaLnBrk="0" fontAlgn="base" hangingPunct="0">
              <a:spcBef>
                <a:spcPct val="0"/>
              </a:spcBef>
              <a:spcAft>
                <a:spcPct val="0"/>
              </a:spcAft>
              <a:defRPr kumimoji="1" sz="4400">
                <a:solidFill>
                  <a:schemeClr val="tx2"/>
                </a:solidFill>
                <a:latin typeface="Tahoma" panose="020B0604030504040204" pitchFamily="34" charset="0"/>
              </a:defRPr>
            </a:lvl9pPr>
          </a:lstStyle>
          <a:p>
            <a:pPr eaLnBrk="0" fontAlgn="base" hangingPunct="0">
              <a:spcAft>
                <a:spcPct val="0"/>
              </a:spcAft>
            </a:pPr>
            <a:fld id="{A140377F-9B19-4A3E-B842-8B6D79F92D6F}" type="slidenum">
              <a:rPr kumimoji="0" lang="ar-SA" altLang="ar-JO" sz="1400">
                <a:solidFill>
                  <a:srgbClr val="808080"/>
                </a:solidFill>
              </a:rPr>
              <a:pPr eaLnBrk="0" fontAlgn="base" hangingPunct="0">
                <a:spcAft>
                  <a:spcPct val="0"/>
                </a:spcAft>
              </a:pPr>
              <a:t>38</a:t>
            </a:fld>
            <a:endParaRPr kumimoji="0" lang="en-US" altLang="ar-JO" sz="1400">
              <a:solidFill>
                <a:srgbClr val="80808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7B83FF2-6004-B023-E2F7-081B82C9A07C}"/>
              </a:ext>
            </a:extLst>
          </p:cNvPr>
          <p:cNvSpPr>
            <a:spLocks noGrp="1" noChangeArrowheads="1"/>
          </p:cNvSpPr>
          <p:nvPr>
            <p:ph type="title"/>
          </p:nvPr>
        </p:nvSpPr>
        <p:spPr>
          <a:xfrm>
            <a:off x="1524000" y="152400"/>
            <a:ext cx="9144000" cy="6705600"/>
          </a:xfrm>
        </p:spPr>
        <p:txBody>
          <a:bodyPr/>
          <a:lstStyle/>
          <a:p>
            <a:r>
              <a:rPr lang="en-US" altLang="ar-JO" dirty="0"/>
              <a:t>  </a:t>
            </a:r>
          </a:p>
        </p:txBody>
      </p:sp>
      <p:sp>
        <p:nvSpPr>
          <p:cNvPr id="6147" name="Rectangle 3">
            <a:extLst>
              <a:ext uri="{FF2B5EF4-FFF2-40B4-BE49-F238E27FC236}">
                <a16:creationId xmlns:a16="http://schemas.microsoft.com/office/drawing/2014/main" id="{13024596-6710-C5DC-2B29-6BE8362E8DAB}"/>
              </a:ext>
            </a:extLst>
          </p:cNvPr>
          <p:cNvSpPr>
            <a:spLocks noGrp="1" noChangeArrowheads="1"/>
          </p:cNvSpPr>
          <p:nvPr>
            <p:ph type="body" idx="1"/>
          </p:nvPr>
        </p:nvSpPr>
        <p:spPr>
          <a:xfrm flipV="1">
            <a:off x="2790825" y="7391400"/>
            <a:ext cx="7772400" cy="228600"/>
          </a:xfrm>
        </p:spPr>
        <p:txBody>
          <a:bodyPr/>
          <a:lstStyle/>
          <a:p>
            <a:pPr>
              <a:lnSpc>
                <a:spcPct val="80000"/>
              </a:lnSpc>
            </a:pPr>
            <a:endParaRPr lang="en-US" altLang="ar-JO" sz="1000"/>
          </a:p>
        </p:txBody>
      </p:sp>
      <p:sp>
        <p:nvSpPr>
          <p:cNvPr id="6148" name="Rectangle 4">
            <a:extLst>
              <a:ext uri="{FF2B5EF4-FFF2-40B4-BE49-F238E27FC236}">
                <a16:creationId xmlns:a16="http://schemas.microsoft.com/office/drawing/2014/main" id="{AEBA2A61-C55E-B23F-24B4-B886CD658CBA}"/>
              </a:ext>
            </a:extLst>
          </p:cNvPr>
          <p:cNvSpPr>
            <a:spLocks noChangeArrowheads="1"/>
          </p:cNvSpPr>
          <p:nvPr/>
        </p:nvSpPr>
        <p:spPr bwMode="auto">
          <a:xfrm>
            <a:off x="1524000" y="277884"/>
            <a:ext cx="9144000" cy="5632311"/>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4400">
                <a:solidFill>
                  <a:schemeClr val="tx2"/>
                </a:solidFill>
                <a:latin typeface="Tahoma" panose="020B0604030504040204" pitchFamily="34" charset="0"/>
              </a:defRPr>
            </a:lvl1pPr>
            <a:lvl2pPr marL="742950" indent="-285750">
              <a:defRPr kumimoji="1" sz="4400">
                <a:solidFill>
                  <a:schemeClr val="tx2"/>
                </a:solidFill>
                <a:latin typeface="Tahoma" panose="020B0604030504040204" pitchFamily="34" charset="0"/>
              </a:defRPr>
            </a:lvl2pPr>
            <a:lvl3pPr marL="1143000" indent="-228600">
              <a:defRPr kumimoji="1" sz="4400">
                <a:solidFill>
                  <a:schemeClr val="tx2"/>
                </a:solidFill>
                <a:latin typeface="Tahoma" panose="020B0604030504040204" pitchFamily="34" charset="0"/>
              </a:defRPr>
            </a:lvl3pPr>
            <a:lvl4pPr marL="1600200" indent="-228600">
              <a:defRPr kumimoji="1" sz="4400">
                <a:solidFill>
                  <a:schemeClr val="tx2"/>
                </a:solidFill>
                <a:latin typeface="Tahoma" panose="020B0604030504040204" pitchFamily="34" charset="0"/>
              </a:defRPr>
            </a:lvl4pPr>
            <a:lvl5pPr marL="2057400" indent="-228600">
              <a:defRPr kumimoji="1" sz="4400">
                <a:solidFill>
                  <a:schemeClr val="tx2"/>
                </a:solidFill>
                <a:latin typeface="Tahoma" panose="020B0604030504040204" pitchFamily="34" charset="0"/>
              </a:defRPr>
            </a:lvl5pPr>
            <a:lvl6pPr marL="2514600" indent="-228600" algn="l" rtl="0" eaLnBrk="0" fontAlgn="base" hangingPunct="0">
              <a:spcBef>
                <a:spcPct val="0"/>
              </a:spcBef>
              <a:spcAft>
                <a:spcPct val="0"/>
              </a:spcAft>
              <a:defRPr kumimoji="1" sz="4400">
                <a:solidFill>
                  <a:schemeClr val="tx2"/>
                </a:solidFill>
                <a:latin typeface="Tahoma" panose="020B0604030504040204" pitchFamily="34" charset="0"/>
              </a:defRPr>
            </a:lvl6pPr>
            <a:lvl7pPr marL="2971800" indent="-228600" algn="l" rtl="0" eaLnBrk="0" fontAlgn="base" hangingPunct="0">
              <a:spcBef>
                <a:spcPct val="0"/>
              </a:spcBef>
              <a:spcAft>
                <a:spcPct val="0"/>
              </a:spcAft>
              <a:defRPr kumimoji="1" sz="4400">
                <a:solidFill>
                  <a:schemeClr val="tx2"/>
                </a:solidFill>
                <a:latin typeface="Tahoma" panose="020B0604030504040204" pitchFamily="34" charset="0"/>
              </a:defRPr>
            </a:lvl7pPr>
            <a:lvl8pPr marL="3429000" indent="-228600" algn="l" rtl="0" eaLnBrk="0" fontAlgn="base" hangingPunct="0">
              <a:spcBef>
                <a:spcPct val="0"/>
              </a:spcBef>
              <a:spcAft>
                <a:spcPct val="0"/>
              </a:spcAft>
              <a:defRPr kumimoji="1" sz="4400">
                <a:solidFill>
                  <a:schemeClr val="tx2"/>
                </a:solidFill>
                <a:latin typeface="Tahoma" panose="020B0604030504040204" pitchFamily="34" charset="0"/>
              </a:defRPr>
            </a:lvl8pPr>
            <a:lvl9pPr marL="3886200" indent="-228600" algn="l" rtl="0" eaLnBrk="0" fontAlgn="base" hangingPunct="0">
              <a:spcBef>
                <a:spcPct val="0"/>
              </a:spcBef>
              <a:spcAft>
                <a:spcPct val="0"/>
              </a:spcAft>
              <a:defRPr kumimoji="1" sz="4400">
                <a:solidFill>
                  <a:schemeClr val="tx2"/>
                </a:solidFill>
                <a:latin typeface="Tahoma" panose="020B0604030504040204" pitchFamily="34" charset="0"/>
              </a:defRPr>
            </a:lvl9pPr>
          </a:lstStyle>
          <a:p>
            <a:pPr algn="l" eaLnBrk="0" fontAlgn="base" hangingPunct="0">
              <a:spcBef>
                <a:spcPct val="0"/>
              </a:spcBef>
              <a:spcAft>
                <a:spcPct val="0"/>
              </a:spcAft>
            </a:pPr>
            <a:r>
              <a:rPr kumimoji="0" lang="en-US" altLang="ar-JO" sz="2400" dirty="0">
                <a:solidFill>
                  <a:srgbClr val="000000"/>
                </a:solidFill>
              </a:rPr>
              <a:t>A computer </a:t>
            </a:r>
            <a:r>
              <a:rPr kumimoji="0" lang="en-US" altLang="ar-JO" sz="2400" b="1" dirty="0">
                <a:solidFill>
                  <a:srgbClr val="000000"/>
                </a:solidFill>
              </a:rPr>
              <a:t>tutorial</a:t>
            </a:r>
            <a:r>
              <a:rPr kumimoji="0" lang="en-US" altLang="ar-JO" sz="2400" dirty="0">
                <a:solidFill>
                  <a:srgbClr val="000000"/>
                </a:solidFill>
              </a:rPr>
              <a:t> is an interactive software program created as a learning tool.</a:t>
            </a:r>
          </a:p>
          <a:p>
            <a:pPr eaLnBrk="0" fontAlgn="base" hangingPunct="0">
              <a:spcBef>
                <a:spcPct val="0"/>
              </a:spcBef>
              <a:spcAft>
                <a:spcPct val="0"/>
              </a:spcAft>
            </a:pPr>
            <a:r>
              <a:rPr kumimoji="0" lang="ar-JO" altLang="ar-JO" sz="2400" dirty="0">
                <a:solidFill>
                  <a:srgbClr val="000000"/>
                </a:solidFill>
              </a:rPr>
              <a:t>البرنامج التعليمي للكمبيوتر هو برنامج تفاعلي تم إنشاؤه كأداة تعليمية.</a:t>
            </a:r>
            <a:r>
              <a:rPr kumimoji="0" lang="en-US" altLang="ar-JO" sz="2400" dirty="0">
                <a:solidFill>
                  <a:srgbClr val="000000"/>
                </a:solidFill>
              </a:rPr>
              <a:t> </a:t>
            </a:r>
          </a:p>
          <a:p>
            <a:pPr algn="l" eaLnBrk="0" fontAlgn="base" hangingPunct="0">
              <a:spcBef>
                <a:spcPct val="0"/>
              </a:spcBef>
              <a:spcAft>
                <a:spcPct val="0"/>
              </a:spcAft>
            </a:pPr>
            <a:endParaRPr kumimoji="0" lang="en-US" altLang="ar-JO" sz="2400" dirty="0">
              <a:solidFill>
                <a:srgbClr val="000000"/>
              </a:solidFill>
            </a:endParaRPr>
          </a:p>
          <a:p>
            <a:pPr algn="l" eaLnBrk="0" fontAlgn="base" hangingPunct="0">
              <a:spcBef>
                <a:spcPct val="0"/>
              </a:spcBef>
              <a:spcAft>
                <a:spcPct val="0"/>
              </a:spcAft>
            </a:pPr>
            <a:r>
              <a:rPr kumimoji="0" lang="en-US" altLang="ar-JO" sz="2400" dirty="0">
                <a:solidFill>
                  <a:srgbClr val="000000"/>
                </a:solidFill>
              </a:rPr>
              <a:t>Tutorials help people learn new skills by using a step-by-step process that ensures the user is following along and comprehending the material.</a:t>
            </a:r>
          </a:p>
          <a:p>
            <a:pPr eaLnBrk="0" fontAlgn="base" hangingPunct="0">
              <a:spcBef>
                <a:spcPct val="0"/>
              </a:spcBef>
              <a:spcAft>
                <a:spcPct val="0"/>
              </a:spcAft>
            </a:pPr>
            <a:r>
              <a:rPr kumimoji="0" lang="ar-JO" altLang="ar-JO" sz="2400" dirty="0">
                <a:solidFill>
                  <a:srgbClr val="000000"/>
                </a:solidFill>
              </a:rPr>
              <a:t>تساعد البرامج التعليمية الأشخاص على تعلم مهارات جديدة من خلال استخدام عملية خطوة بخطوة تضمن متابعة المستخدم للمادة واستيعابها.</a:t>
            </a:r>
            <a:endParaRPr kumimoji="0" lang="en-US" altLang="ar-JO" sz="2400" dirty="0">
              <a:solidFill>
                <a:srgbClr val="000000"/>
              </a:solidFill>
            </a:endParaRPr>
          </a:p>
          <a:p>
            <a:pPr algn="l" eaLnBrk="0" fontAlgn="base" hangingPunct="0">
              <a:spcBef>
                <a:spcPct val="0"/>
              </a:spcBef>
              <a:spcAft>
                <a:spcPct val="0"/>
              </a:spcAft>
            </a:pPr>
            <a:endParaRPr kumimoji="0" lang="en-US" altLang="ar-JO" sz="2400" dirty="0">
              <a:solidFill>
                <a:srgbClr val="000000"/>
              </a:solidFill>
            </a:endParaRPr>
          </a:p>
          <a:p>
            <a:pPr algn="l" eaLnBrk="0" fontAlgn="base" hangingPunct="0">
              <a:spcBef>
                <a:spcPct val="0"/>
              </a:spcBef>
              <a:spcAft>
                <a:spcPct val="0"/>
              </a:spcAft>
            </a:pPr>
            <a:r>
              <a:rPr kumimoji="0" lang="en-US" altLang="ar-JO" sz="2400" dirty="0">
                <a:solidFill>
                  <a:srgbClr val="000000"/>
                </a:solidFill>
              </a:rPr>
              <a:t>Some software tutorials provide testing features to ensure comprehension of the material, while others may be simple walkthroughs of a software program.</a:t>
            </a:r>
          </a:p>
          <a:p>
            <a:pPr eaLnBrk="0" fontAlgn="base" hangingPunct="0">
              <a:spcBef>
                <a:spcPct val="0"/>
              </a:spcBef>
              <a:spcAft>
                <a:spcPct val="0"/>
              </a:spcAft>
            </a:pPr>
            <a:r>
              <a:rPr kumimoji="0" lang="ar-JO" altLang="ar-JO" sz="2400" dirty="0">
                <a:solidFill>
                  <a:srgbClr val="000000"/>
                </a:solidFill>
              </a:rPr>
              <a:t>توفر بعض البرامج التعليمية ميزات اختبار لضمان فهم المادة، بينما قد يكون البعض الآخر عبارة عن خطوات تفصيلية بسيطة لأحد البرامج.</a:t>
            </a:r>
            <a:endParaRPr kumimoji="0" lang="en-US" altLang="ar-JO" sz="2400" dirty="0">
              <a:solidFill>
                <a:srgbClr val="000000"/>
              </a:solidFill>
            </a:endParaRPr>
          </a:p>
        </p:txBody>
      </p:sp>
      <p:sp>
        <p:nvSpPr>
          <p:cNvPr id="6149" name="Slide Number Placeholder 4">
            <a:extLst>
              <a:ext uri="{FF2B5EF4-FFF2-40B4-BE49-F238E27FC236}">
                <a16:creationId xmlns:a16="http://schemas.microsoft.com/office/drawing/2014/main" id="{10F12100-4174-02CC-17B1-88FAB237377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4400">
                <a:solidFill>
                  <a:schemeClr val="tx2"/>
                </a:solidFill>
                <a:latin typeface="Tahoma" panose="020B0604030504040204" pitchFamily="34" charset="0"/>
              </a:defRPr>
            </a:lvl1pPr>
            <a:lvl2pPr marL="742950" indent="-285750">
              <a:defRPr kumimoji="1" sz="4400">
                <a:solidFill>
                  <a:schemeClr val="tx2"/>
                </a:solidFill>
                <a:latin typeface="Tahoma" panose="020B0604030504040204" pitchFamily="34" charset="0"/>
              </a:defRPr>
            </a:lvl2pPr>
            <a:lvl3pPr marL="1143000" indent="-228600">
              <a:defRPr kumimoji="1" sz="4400">
                <a:solidFill>
                  <a:schemeClr val="tx2"/>
                </a:solidFill>
                <a:latin typeface="Tahoma" panose="020B0604030504040204" pitchFamily="34" charset="0"/>
              </a:defRPr>
            </a:lvl3pPr>
            <a:lvl4pPr marL="1600200" indent="-228600">
              <a:defRPr kumimoji="1" sz="4400">
                <a:solidFill>
                  <a:schemeClr val="tx2"/>
                </a:solidFill>
                <a:latin typeface="Tahoma" panose="020B0604030504040204" pitchFamily="34" charset="0"/>
              </a:defRPr>
            </a:lvl4pPr>
            <a:lvl5pPr marL="2057400" indent="-228600">
              <a:defRPr kumimoji="1" sz="4400">
                <a:solidFill>
                  <a:schemeClr val="tx2"/>
                </a:solidFill>
                <a:latin typeface="Tahoma" panose="020B0604030504040204" pitchFamily="34" charset="0"/>
              </a:defRPr>
            </a:lvl5pPr>
            <a:lvl6pPr marL="2514600" indent="-228600" algn="l" rtl="0" eaLnBrk="0" fontAlgn="base" hangingPunct="0">
              <a:spcBef>
                <a:spcPct val="0"/>
              </a:spcBef>
              <a:spcAft>
                <a:spcPct val="0"/>
              </a:spcAft>
              <a:defRPr kumimoji="1" sz="4400">
                <a:solidFill>
                  <a:schemeClr val="tx2"/>
                </a:solidFill>
                <a:latin typeface="Tahoma" panose="020B0604030504040204" pitchFamily="34" charset="0"/>
              </a:defRPr>
            </a:lvl6pPr>
            <a:lvl7pPr marL="2971800" indent="-228600" algn="l" rtl="0" eaLnBrk="0" fontAlgn="base" hangingPunct="0">
              <a:spcBef>
                <a:spcPct val="0"/>
              </a:spcBef>
              <a:spcAft>
                <a:spcPct val="0"/>
              </a:spcAft>
              <a:defRPr kumimoji="1" sz="4400">
                <a:solidFill>
                  <a:schemeClr val="tx2"/>
                </a:solidFill>
                <a:latin typeface="Tahoma" panose="020B0604030504040204" pitchFamily="34" charset="0"/>
              </a:defRPr>
            </a:lvl7pPr>
            <a:lvl8pPr marL="3429000" indent="-228600" algn="l" rtl="0" eaLnBrk="0" fontAlgn="base" hangingPunct="0">
              <a:spcBef>
                <a:spcPct val="0"/>
              </a:spcBef>
              <a:spcAft>
                <a:spcPct val="0"/>
              </a:spcAft>
              <a:defRPr kumimoji="1" sz="4400">
                <a:solidFill>
                  <a:schemeClr val="tx2"/>
                </a:solidFill>
                <a:latin typeface="Tahoma" panose="020B0604030504040204" pitchFamily="34" charset="0"/>
              </a:defRPr>
            </a:lvl8pPr>
            <a:lvl9pPr marL="3886200" indent="-228600" algn="l" rtl="0" eaLnBrk="0" fontAlgn="base" hangingPunct="0">
              <a:spcBef>
                <a:spcPct val="0"/>
              </a:spcBef>
              <a:spcAft>
                <a:spcPct val="0"/>
              </a:spcAft>
              <a:defRPr kumimoji="1" sz="4400">
                <a:solidFill>
                  <a:schemeClr val="tx2"/>
                </a:solidFill>
                <a:latin typeface="Tahoma" panose="020B0604030504040204" pitchFamily="34" charset="0"/>
              </a:defRPr>
            </a:lvl9pPr>
          </a:lstStyle>
          <a:p>
            <a:pPr eaLnBrk="0" fontAlgn="base" hangingPunct="0">
              <a:spcAft>
                <a:spcPct val="0"/>
              </a:spcAft>
            </a:pPr>
            <a:fld id="{33B031CB-3390-431C-8C4A-D7C9FAAB5CCB}" type="slidenum">
              <a:rPr kumimoji="0" lang="ar-SA" altLang="ar-JO" sz="1400">
                <a:solidFill>
                  <a:srgbClr val="808080"/>
                </a:solidFill>
              </a:rPr>
              <a:pPr eaLnBrk="0" fontAlgn="base" hangingPunct="0">
                <a:spcAft>
                  <a:spcPct val="0"/>
                </a:spcAft>
              </a:pPr>
              <a:t>39</a:t>
            </a:fld>
            <a:endParaRPr kumimoji="0" lang="en-US" altLang="ar-JO" sz="1400">
              <a:solidFill>
                <a:srgbClr val="80808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buFont typeface="Wingdings" pitchFamily="2" charset="2"/>
              <a:buChar char="Ø"/>
            </a:pPr>
            <a:endParaRPr lang="en-US" dirty="0"/>
          </a:p>
          <a:p>
            <a:pPr>
              <a:buFont typeface="Wingdings" pitchFamily="2" charset="2"/>
              <a:buChar char="Ø"/>
            </a:pPr>
            <a:endParaRPr lang="en-US" dirty="0"/>
          </a:p>
          <a:p>
            <a:pPr algn="just">
              <a:buFont typeface="Wingdings" pitchFamily="2" charset="2"/>
              <a:buChar char="Ø"/>
            </a:pPr>
            <a:r>
              <a:rPr lang="en-US" dirty="0">
                <a:solidFill>
                  <a:schemeClr val="tx2"/>
                </a:solidFill>
                <a:latin typeface="Arial Rounded MT Bold" pitchFamily="34" charset="0"/>
              </a:rPr>
              <a:t>Understanding task Orientation.</a:t>
            </a:r>
            <a:r>
              <a:rPr lang="ar-JO" dirty="0">
                <a:solidFill>
                  <a:schemeClr val="tx2"/>
                </a:solidFill>
                <a:latin typeface="Arial Rounded MT Bold" pitchFamily="34" charset="0"/>
              </a:rPr>
              <a:t> فهم اتجاه المهمة.</a:t>
            </a:r>
            <a:endParaRPr lang="en-US" dirty="0">
              <a:solidFill>
                <a:schemeClr val="tx2"/>
              </a:solidFill>
              <a:latin typeface="Arial Rounded MT Bold" pitchFamily="34" charset="0"/>
            </a:endParaRPr>
          </a:p>
          <a:p>
            <a:pPr algn="just">
              <a:buFont typeface="Wingdings" pitchFamily="2" charset="2"/>
              <a:buChar char="Ø"/>
            </a:pPr>
            <a:endParaRPr lang="en-US" dirty="0">
              <a:solidFill>
                <a:schemeClr val="tx2"/>
              </a:solidFill>
              <a:latin typeface="Arial Rounded MT Bold" pitchFamily="34" charset="0"/>
            </a:endParaRPr>
          </a:p>
          <a:p>
            <a:pPr algn="just">
              <a:buFont typeface="Wingdings" pitchFamily="2" charset="2"/>
              <a:buChar char="Ø"/>
            </a:pPr>
            <a:r>
              <a:rPr lang="en-US" dirty="0">
                <a:solidFill>
                  <a:schemeClr val="tx2"/>
                </a:solidFill>
                <a:latin typeface="Arial Rounded MT Bold" pitchFamily="34" charset="0"/>
              </a:rPr>
              <a:t>The Forms of Software Documentation:  </a:t>
            </a:r>
            <a:r>
              <a:rPr lang="ar-JO" dirty="0">
                <a:solidFill>
                  <a:schemeClr val="tx2"/>
                </a:solidFill>
                <a:latin typeface="Arial Rounded MT Bold" pitchFamily="34" charset="0"/>
              </a:rPr>
              <a:t>نماذج التوثيق البرمجيات:</a:t>
            </a:r>
            <a:endParaRPr lang="en-US" dirty="0">
              <a:solidFill>
                <a:schemeClr val="tx2"/>
              </a:solidFill>
              <a:latin typeface="Arial Rounded MT Bold" pitchFamily="34" charset="0"/>
            </a:endParaRPr>
          </a:p>
          <a:p>
            <a:pPr marL="548640" lvl="2" algn="just">
              <a:spcBef>
                <a:spcPts val="600"/>
              </a:spcBef>
              <a:buSzPct val="70000"/>
              <a:buFont typeface="Wingdings" pitchFamily="2" charset="2"/>
              <a:buChar char="v"/>
            </a:pPr>
            <a:r>
              <a:rPr lang="en-US" sz="2000" dirty="0">
                <a:solidFill>
                  <a:schemeClr val="tx2"/>
                </a:solidFill>
                <a:latin typeface="Arial Rounded MT Bold" pitchFamily="34" charset="0"/>
              </a:rPr>
              <a:t>Writing to Teach  (Tutorial). </a:t>
            </a:r>
            <a:r>
              <a:rPr lang="ar-JO" sz="2000" dirty="0">
                <a:solidFill>
                  <a:schemeClr val="tx2"/>
                </a:solidFill>
                <a:latin typeface="Arial Rounded MT Bold" pitchFamily="34" charset="0"/>
              </a:rPr>
              <a:t>الكتابة للتدريس (البرنامج التعليمي).</a:t>
            </a:r>
            <a:endParaRPr lang="en-US" sz="2000" dirty="0">
              <a:solidFill>
                <a:schemeClr val="tx2"/>
              </a:solidFill>
              <a:latin typeface="Arial Rounded MT Bold" pitchFamily="34" charset="0"/>
            </a:endParaRPr>
          </a:p>
          <a:p>
            <a:pPr marL="548640" lvl="2" algn="just">
              <a:spcBef>
                <a:spcPts val="600"/>
              </a:spcBef>
              <a:buSzPct val="70000"/>
              <a:buFont typeface="Wingdings" pitchFamily="2" charset="2"/>
              <a:buChar char="v"/>
            </a:pPr>
            <a:r>
              <a:rPr lang="en-US" sz="2000" dirty="0">
                <a:solidFill>
                  <a:schemeClr val="tx2"/>
                </a:solidFill>
                <a:latin typeface="Arial Rounded MT Bold" pitchFamily="34" charset="0"/>
              </a:rPr>
              <a:t>Writing to Guide  (Procedures). </a:t>
            </a:r>
            <a:r>
              <a:rPr lang="ar-JO" sz="2000" dirty="0">
                <a:solidFill>
                  <a:schemeClr val="tx2"/>
                </a:solidFill>
                <a:latin typeface="Arial Rounded MT Bold" pitchFamily="34" charset="0"/>
              </a:rPr>
              <a:t>الكتابة للدليل (الإجراءات).</a:t>
            </a:r>
            <a:endParaRPr lang="en-US" sz="2000" dirty="0">
              <a:solidFill>
                <a:schemeClr val="tx2"/>
              </a:solidFill>
              <a:latin typeface="Arial Rounded MT Bold" pitchFamily="34" charset="0"/>
            </a:endParaRPr>
          </a:p>
          <a:p>
            <a:pPr marL="548640" lvl="2" algn="just">
              <a:spcBef>
                <a:spcPts val="600"/>
              </a:spcBef>
              <a:buSzPct val="70000"/>
              <a:buFont typeface="Wingdings" pitchFamily="2" charset="2"/>
              <a:buChar char="v"/>
            </a:pPr>
            <a:r>
              <a:rPr lang="en-US" sz="2000" dirty="0">
                <a:solidFill>
                  <a:schemeClr val="tx2"/>
                </a:solidFill>
                <a:latin typeface="Arial Rounded MT Bold" pitchFamily="34" charset="0"/>
              </a:rPr>
              <a:t>Writing to Support  (References). </a:t>
            </a:r>
            <a:r>
              <a:rPr lang="ar-JO" sz="2000" dirty="0">
                <a:solidFill>
                  <a:schemeClr val="tx2"/>
                </a:solidFill>
                <a:latin typeface="Arial Rounded MT Bold" pitchFamily="34" charset="0"/>
              </a:rPr>
              <a:t>الكتابة لدعم (المراجع).</a:t>
            </a:r>
            <a:endParaRPr lang="en-US" sz="2000" dirty="0">
              <a:solidFill>
                <a:schemeClr val="tx2"/>
              </a:solidFill>
              <a:latin typeface="Arial Rounded MT Bold" pitchFamily="34" charset="0"/>
            </a:endParaRPr>
          </a:p>
          <a:p>
            <a:pPr marL="274320" lvl="1" algn="just">
              <a:spcBef>
                <a:spcPts val="600"/>
              </a:spcBef>
              <a:buSzPct val="70000"/>
              <a:buFont typeface="Wingdings" pitchFamily="2" charset="2"/>
              <a:buChar char="Ø"/>
            </a:pPr>
            <a:endParaRPr lang="en-US" sz="2400" dirty="0">
              <a:solidFill>
                <a:schemeClr val="tx2"/>
              </a:solidFill>
              <a:latin typeface="Arial Rounded MT Bold" pitchFamily="34" charset="0"/>
            </a:endParaRPr>
          </a:p>
          <a:p>
            <a:pPr>
              <a:buFont typeface="Wingdings" pitchFamily="2" charset="2"/>
              <a:buChar char="Ø"/>
            </a:pPr>
            <a:endParaRPr lang="en-US" dirty="0"/>
          </a:p>
        </p:txBody>
      </p:sp>
      <p:sp>
        <p:nvSpPr>
          <p:cNvPr id="4" name="Slide Number Placeholder 3"/>
          <p:cNvSpPr>
            <a:spLocks noGrp="1"/>
          </p:cNvSpPr>
          <p:nvPr>
            <p:ph type="sldNum" sz="quarter" idx="15"/>
          </p:nvPr>
        </p:nvSpPr>
        <p:spPr/>
        <p:txBody>
          <a:bodyPr/>
          <a:lstStyle/>
          <a:p>
            <a:pPr rtl="0"/>
            <a:fld id="{B6F15528-21DE-4FAA-801E-634DDDAF4B2B}" type="slidenum">
              <a:rPr lang="en-US">
                <a:latin typeface="Century Schoolbook"/>
              </a:rPr>
              <a:pPr rtl="0"/>
              <a:t>4</a:t>
            </a:fld>
            <a:endParaRPr lang="en-US">
              <a:latin typeface="Century Schoolbook"/>
            </a:endParaRPr>
          </a:p>
        </p:txBody>
      </p:sp>
      <p:sp>
        <p:nvSpPr>
          <p:cNvPr id="6" name="Subtitle 2"/>
          <p:cNvSpPr txBox="1">
            <a:spLocks noGrp="1"/>
          </p:cNvSpPr>
          <p:nvPr>
            <p:ph type="title"/>
          </p:nvPr>
        </p:nvSpPr>
        <p:spPr>
          <a:prstGeom prst="rect">
            <a:avLst/>
          </a:prstGeom>
        </p:spPr>
        <p:txBody>
          <a:bodyPr vert="horz">
            <a:noAutofit/>
          </a:bodyPr>
          <a:lstStyle/>
          <a:p>
            <a:pPr marL="274320" indent="-274320" algn="ctr">
              <a:spcBef>
                <a:spcPts val="600"/>
              </a:spcBef>
              <a:buClr>
                <a:schemeClr val="accent1"/>
              </a:buClr>
              <a:buSzPct val="70000"/>
              <a:defRPr/>
            </a:pPr>
            <a:r>
              <a:rPr lang="en-US" cap="none" dirty="0">
                <a:solidFill>
                  <a:schemeClr val="accent1"/>
                </a:solidFill>
                <a:latin typeface="Arial Rounded MT Bold" pitchFamily="34" charset="0"/>
                <a:ea typeface="+mn-ea"/>
                <a:cs typeface="+mn-cs"/>
              </a:rPr>
              <a:t>Writing software documentation Guidelines</a:t>
            </a:r>
            <a:br>
              <a:rPr lang="en-US" cap="none" dirty="0">
                <a:solidFill>
                  <a:schemeClr val="accent1"/>
                </a:solidFill>
                <a:latin typeface="Arial Rounded MT Bold" pitchFamily="34" charset="0"/>
                <a:ea typeface="+mn-ea"/>
                <a:cs typeface="+mn-cs"/>
              </a:rPr>
            </a:br>
            <a:r>
              <a:rPr lang="ar-JO" cap="none" dirty="0">
                <a:solidFill>
                  <a:schemeClr val="accent1"/>
                </a:solidFill>
                <a:latin typeface="Arial Rounded MT Bold" pitchFamily="34" charset="0"/>
                <a:ea typeface="+mn-ea"/>
                <a:cs typeface="+mn-cs"/>
              </a:rPr>
              <a:t>كتابة المبادئ التوجيهية لتوثيق البرمجيات</a:t>
            </a:r>
            <a:endParaRPr lang="en-US" cap="none" dirty="0">
              <a:solidFill>
                <a:schemeClr val="tx1"/>
              </a:solidFill>
              <a:latin typeface="Arial Rounded MT Bold" pitchFamily="34" charset="0"/>
              <a:ea typeface="+mn-ea"/>
              <a:cs typeface="+mn-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FE694DC3-9D96-33BF-3012-1D01C74B693F}"/>
              </a:ext>
            </a:extLst>
          </p:cNvPr>
          <p:cNvSpPr>
            <a:spLocks noGrp="1" noChangeArrowheads="1"/>
          </p:cNvSpPr>
          <p:nvPr>
            <p:ph type="title"/>
          </p:nvPr>
        </p:nvSpPr>
        <p:spPr>
          <a:xfrm>
            <a:off x="1524000" y="152400"/>
            <a:ext cx="9144000" cy="6553200"/>
          </a:xfrm>
        </p:spPr>
        <p:txBody>
          <a:bodyPr/>
          <a:lstStyle/>
          <a:p>
            <a:pPr algn="l"/>
            <a:r>
              <a:rPr lang="en-US" altLang="ar-JO" sz="1800" dirty="0">
                <a:latin typeface="Times New Roman" panose="02020603050405020304" pitchFamily="18" charset="0"/>
                <a:cs typeface="Times New Roman" panose="02020603050405020304" pitchFamily="18" charset="0"/>
              </a:rPr>
              <a:t>  The following are the </a:t>
            </a:r>
            <a:r>
              <a:rPr lang="en-US" altLang="ar-JO" sz="1800" dirty="0">
                <a:solidFill>
                  <a:srgbClr val="FF33CC"/>
                </a:solidFill>
                <a:latin typeface="Times New Roman" panose="02020603050405020304" pitchFamily="18" charset="0"/>
                <a:cs typeface="Times New Roman" panose="02020603050405020304" pitchFamily="18" charset="0"/>
              </a:rPr>
              <a:t>basic features</a:t>
            </a:r>
            <a:r>
              <a:rPr lang="en-US" altLang="ar-JO" sz="1800" dirty="0">
                <a:latin typeface="Times New Roman" panose="02020603050405020304" pitchFamily="18" charset="0"/>
                <a:cs typeface="Times New Roman" panose="02020603050405020304" pitchFamily="18" charset="0"/>
              </a:rPr>
              <a:t> of a document   </a:t>
            </a:r>
            <a:br>
              <a:rPr lang="en-US" altLang="ar-JO" sz="1800" dirty="0">
                <a:latin typeface="Times New Roman" panose="02020603050405020304" pitchFamily="18" charset="0"/>
                <a:cs typeface="Times New Roman" panose="02020603050405020304" pitchFamily="18" charset="0"/>
              </a:rPr>
            </a:br>
            <a:r>
              <a:rPr lang="en-US" altLang="ar-JO" sz="1800" dirty="0">
                <a:latin typeface="Times New Roman" panose="02020603050405020304" pitchFamily="18" charset="0"/>
                <a:cs typeface="Times New Roman" panose="02020603050405020304" pitchFamily="18" charset="0"/>
              </a:rPr>
              <a:t>  designed </a:t>
            </a:r>
            <a:r>
              <a:rPr lang="en-US" altLang="ar-JO" sz="1800" dirty="0">
                <a:solidFill>
                  <a:srgbClr val="996600"/>
                </a:solidFill>
                <a:latin typeface="Times New Roman" panose="02020603050405020304" pitchFamily="18" charset="0"/>
                <a:cs typeface="Times New Roman" panose="02020603050405020304" pitchFamily="18" charset="0"/>
              </a:rPr>
              <a:t>to teach</a:t>
            </a:r>
            <a:r>
              <a:rPr lang="en-US" altLang="ar-JO" sz="1800" dirty="0">
                <a:latin typeface="Times New Roman" panose="02020603050405020304" pitchFamily="18" charset="0"/>
                <a:cs typeface="Times New Roman" panose="02020603050405020304" pitchFamily="18" charset="0"/>
              </a:rPr>
              <a:t> software skills so that the user can </a:t>
            </a:r>
            <a:br>
              <a:rPr lang="en-US" altLang="ar-JO" sz="1800" dirty="0">
                <a:latin typeface="Times New Roman" panose="02020603050405020304" pitchFamily="18" charset="0"/>
                <a:cs typeface="Times New Roman" panose="02020603050405020304" pitchFamily="18" charset="0"/>
              </a:rPr>
            </a:br>
            <a:r>
              <a:rPr lang="en-US" altLang="ar-JO" sz="1800" dirty="0">
                <a:latin typeface="Times New Roman" panose="02020603050405020304" pitchFamily="18" charset="0"/>
                <a:cs typeface="Times New Roman" panose="02020603050405020304" pitchFamily="18" charset="0"/>
              </a:rPr>
              <a:t>  perform them by memory:</a:t>
            </a:r>
            <a:br>
              <a:rPr lang="en-US" altLang="ar-JO" sz="1800" dirty="0">
                <a:latin typeface="Times New Roman" panose="02020603050405020304" pitchFamily="18" charset="0"/>
                <a:cs typeface="Times New Roman" panose="02020603050405020304" pitchFamily="18" charset="0"/>
              </a:rPr>
            </a:br>
            <a:r>
              <a:rPr lang="ar-JO" altLang="ar-JO" sz="1800" dirty="0">
                <a:latin typeface="Times New Roman" panose="02020603050405020304" pitchFamily="18" charset="0"/>
                <a:cs typeface="Times New Roman" panose="02020603050405020304" pitchFamily="18" charset="0"/>
              </a:rPr>
              <a:t>فيما يلي الميزات الأساسية للمستند المصمم لتعليم المهارات البرمجية بحيث يتمكن المستخدم من أدائها عن طريق الذاكرة:</a:t>
            </a:r>
            <a:br>
              <a:rPr lang="en-US" altLang="ar-JO" sz="1800" dirty="0">
                <a:latin typeface="Times New Roman" panose="02020603050405020304" pitchFamily="18" charset="0"/>
                <a:cs typeface="Times New Roman" panose="02020603050405020304" pitchFamily="18" charset="0"/>
              </a:rPr>
            </a:br>
            <a:r>
              <a:rPr lang="en-US" altLang="ar-JO" sz="1800" dirty="0">
                <a:latin typeface="Times New Roman" panose="02020603050405020304" pitchFamily="18" charset="0"/>
                <a:cs typeface="Times New Roman" panose="02020603050405020304" pitchFamily="18" charset="0"/>
              </a:rPr>
              <a:t>  </a:t>
            </a:r>
            <a:r>
              <a:rPr lang="en-US" altLang="ar-JO" sz="1400" dirty="0">
                <a:latin typeface="Times New Roman" panose="02020603050405020304" pitchFamily="18" charset="0"/>
                <a:cs typeface="Times New Roman" panose="02020603050405020304" pitchFamily="18" charset="0"/>
              </a:rPr>
              <a:t>-</a:t>
            </a:r>
            <a:r>
              <a:rPr lang="en-US" altLang="ar-JO" sz="1400" dirty="0">
                <a:solidFill>
                  <a:srgbClr val="FF33CC"/>
                </a:solidFill>
                <a:latin typeface="Times New Roman" panose="02020603050405020304" pitchFamily="18" charset="0"/>
                <a:cs typeface="Times New Roman" panose="02020603050405020304" pitchFamily="18" charset="0"/>
              </a:rPr>
              <a:t> Introduction</a:t>
            </a:r>
            <a:r>
              <a:rPr lang="en-US" altLang="ar-JO" sz="1400" dirty="0">
                <a:latin typeface="Times New Roman" panose="02020603050405020304" pitchFamily="18" charset="0"/>
                <a:cs typeface="Times New Roman" panose="02020603050405020304" pitchFamily="18" charset="0"/>
              </a:rPr>
              <a:t>, which emphasize problem solving.</a:t>
            </a:r>
            <a:br>
              <a:rPr lang="en-US" altLang="ar-JO" sz="1400" dirty="0">
                <a:latin typeface="Times New Roman" panose="02020603050405020304" pitchFamily="18" charset="0"/>
                <a:cs typeface="Times New Roman" panose="02020603050405020304" pitchFamily="18" charset="0"/>
              </a:rPr>
            </a:br>
            <a:r>
              <a:rPr lang="ar-JO" altLang="ar-JO" sz="1400" dirty="0">
                <a:latin typeface="Times New Roman" panose="02020603050405020304" pitchFamily="18" charset="0"/>
                <a:cs typeface="Times New Roman" panose="02020603050405020304" pitchFamily="18" charset="0"/>
              </a:rPr>
              <a:t>- المقدمة التي تؤكد على حل المشكلات.</a:t>
            </a:r>
            <a:br>
              <a:rPr lang="en-US" altLang="ar-JO" sz="1400" dirty="0">
                <a:latin typeface="Times New Roman" panose="02020603050405020304" pitchFamily="18" charset="0"/>
                <a:cs typeface="Times New Roman" panose="02020603050405020304" pitchFamily="18" charset="0"/>
              </a:rPr>
            </a:br>
            <a:r>
              <a:rPr lang="en-US" altLang="ar-JO" sz="1400" dirty="0">
                <a:latin typeface="Times New Roman" panose="02020603050405020304" pitchFamily="18" charset="0"/>
                <a:cs typeface="Times New Roman" panose="02020603050405020304" pitchFamily="18" charset="0"/>
              </a:rPr>
              <a:t>  - Tutorial </a:t>
            </a:r>
            <a:r>
              <a:rPr lang="en-US" altLang="ar-JO" sz="1400" dirty="0">
                <a:solidFill>
                  <a:srgbClr val="FF33CC"/>
                </a:solidFill>
                <a:latin typeface="Times New Roman" panose="02020603050405020304" pitchFamily="18" charset="0"/>
                <a:cs typeface="Times New Roman" panose="02020603050405020304" pitchFamily="18" charset="0"/>
              </a:rPr>
              <a:t>begins with basic function</a:t>
            </a:r>
            <a:r>
              <a:rPr lang="en-US" altLang="ar-JO" sz="1400" dirty="0">
                <a:latin typeface="Times New Roman" panose="02020603050405020304" pitchFamily="18" charset="0"/>
                <a:cs typeface="Times New Roman" panose="02020603050405020304" pitchFamily="18" charset="0"/>
              </a:rPr>
              <a:t> and </a:t>
            </a:r>
            <a:r>
              <a:rPr lang="en-US" altLang="ar-JO" sz="1400" dirty="0">
                <a:solidFill>
                  <a:srgbClr val="FF33CC"/>
                </a:solidFill>
                <a:latin typeface="Times New Roman" panose="02020603050405020304" pitchFamily="18" charset="0"/>
                <a:cs typeface="Times New Roman" panose="02020603050405020304" pitchFamily="18" charset="0"/>
              </a:rPr>
              <a:t>builds</a:t>
            </a:r>
            <a:r>
              <a:rPr lang="en-US" altLang="ar-JO" sz="1400" dirty="0">
                <a:latin typeface="Times New Roman" panose="02020603050405020304" pitchFamily="18" charset="0"/>
                <a:cs typeface="Times New Roman" panose="02020603050405020304" pitchFamily="18" charset="0"/>
              </a:rPr>
              <a:t> to advanced.</a:t>
            </a:r>
            <a:br>
              <a:rPr lang="en-US" altLang="ar-JO" sz="1400" dirty="0">
                <a:latin typeface="Times New Roman" panose="02020603050405020304" pitchFamily="18" charset="0"/>
                <a:cs typeface="Times New Roman" panose="02020603050405020304" pitchFamily="18" charset="0"/>
              </a:rPr>
            </a:br>
            <a:r>
              <a:rPr lang="ar-JO" altLang="ar-JO" sz="1400" dirty="0">
                <a:latin typeface="Times New Roman" panose="02020603050405020304" pitchFamily="18" charset="0"/>
                <a:cs typeface="Times New Roman" panose="02020603050405020304" pitchFamily="18" charset="0"/>
              </a:rPr>
              <a:t>- يبدأ البرنامج التعليمي بالوظيفة الأساسية ثم يتحول إلى الوظيفة المتقدمة.</a:t>
            </a:r>
            <a:br>
              <a:rPr lang="en-US" altLang="ar-JO" sz="1400" dirty="0">
                <a:latin typeface="Times New Roman" panose="02020603050405020304" pitchFamily="18" charset="0"/>
                <a:cs typeface="Times New Roman" panose="02020603050405020304" pitchFamily="18" charset="0"/>
              </a:rPr>
            </a:br>
            <a:r>
              <a:rPr lang="en-US" altLang="ar-JO" sz="1400" dirty="0">
                <a:latin typeface="Times New Roman" panose="02020603050405020304" pitchFamily="18" charset="0"/>
                <a:cs typeface="Times New Roman" panose="02020603050405020304" pitchFamily="18" charset="0"/>
              </a:rPr>
              <a:t>  - Document is organized by</a:t>
            </a:r>
            <a:r>
              <a:rPr lang="en-US" altLang="ar-JO" sz="1400" dirty="0">
                <a:solidFill>
                  <a:srgbClr val="FF33CC"/>
                </a:solidFill>
                <a:latin typeface="Times New Roman" panose="02020603050405020304" pitchFamily="18" charset="0"/>
                <a:cs typeface="Times New Roman" panose="02020603050405020304" pitchFamily="18" charset="0"/>
              </a:rPr>
              <a:t> modules</a:t>
            </a:r>
            <a:r>
              <a:rPr lang="en-US" altLang="ar-JO" sz="1400" dirty="0">
                <a:latin typeface="Times New Roman" panose="02020603050405020304" pitchFamily="18" charset="0"/>
                <a:cs typeface="Times New Roman" panose="02020603050405020304" pitchFamily="18" charset="0"/>
              </a:rPr>
              <a:t> which help users identify discrete </a:t>
            </a:r>
            <a:br>
              <a:rPr lang="en-US" altLang="ar-JO" sz="1400" dirty="0">
                <a:latin typeface="Times New Roman" panose="02020603050405020304" pitchFamily="18" charset="0"/>
                <a:cs typeface="Times New Roman" panose="02020603050405020304" pitchFamily="18" charset="0"/>
              </a:rPr>
            </a:br>
            <a:r>
              <a:rPr lang="en-US" altLang="ar-JO" sz="1400" dirty="0">
                <a:latin typeface="Times New Roman" panose="02020603050405020304" pitchFamily="18" charset="0"/>
                <a:cs typeface="Times New Roman" panose="02020603050405020304" pitchFamily="18" charset="0"/>
              </a:rPr>
              <a:t>     tasks to learn.</a:t>
            </a:r>
            <a:br>
              <a:rPr lang="en-US" altLang="ar-JO" sz="1400" dirty="0">
                <a:latin typeface="Times New Roman" panose="02020603050405020304" pitchFamily="18" charset="0"/>
                <a:cs typeface="Times New Roman" panose="02020603050405020304" pitchFamily="18" charset="0"/>
              </a:rPr>
            </a:br>
            <a:r>
              <a:rPr lang="ar-JO" altLang="ar-JO" sz="1400" dirty="0">
                <a:latin typeface="Times New Roman" panose="02020603050405020304" pitchFamily="18" charset="0"/>
                <a:cs typeface="Times New Roman" panose="02020603050405020304" pitchFamily="18" charset="0"/>
              </a:rPr>
              <a:t>- يتم تنظيم الوثيقة حسب الوحدات التي تساعد المستخدمين على تحديد المهام المنفصلة للتعلم.</a:t>
            </a:r>
            <a:br>
              <a:rPr lang="en-US" altLang="ar-JO" sz="1400" dirty="0">
                <a:latin typeface="Times New Roman" panose="02020603050405020304" pitchFamily="18" charset="0"/>
                <a:cs typeface="Times New Roman" panose="02020603050405020304" pitchFamily="18" charset="0"/>
              </a:rPr>
            </a:br>
            <a:r>
              <a:rPr lang="en-US" altLang="ar-JO" sz="1400" dirty="0">
                <a:latin typeface="Times New Roman" panose="02020603050405020304" pitchFamily="18" charset="0"/>
                <a:cs typeface="Times New Roman" panose="02020603050405020304" pitchFamily="18" charset="0"/>
              </a:rPr>
              <a:t>  - Document uses </a:t>
            </a:r>
            <a:r>
              <a:rPr lang="en-US" altLang="ar-JO" sz="1400" dirty="0">
                <a:solidFill>
                  <a:srgbClr val="FF33CC"/>
                </a:solidFill>
                <a:latin typeface="Times New Roman" panose="02020603050405020304" pitchFamily="18" charset="0"/>
                <a:cs typeface="Times New Roman" panose="02020603050405020304" pitchFamily="18" charset="0"/>
              </a:rPr>
              <a:t>examples</a:t>
            </a:r>
            <a:r>
              <a:rPr lang="en-US" altLang="ar-JO" sz="1400" dirty="0">
                <a:latin typeface="Times New Roman" panose="02020603050405020304" pitchFamily="18" charset="0"/>
                <a:cs typeface="Times New Roman" panose="02020603050405020304" pitchFamily="18" charset="0"/>
              </a:rPr>
              <a:t> from the user’s work place. </a:t>
            </a:r>
            <a:br>
              <a:rPr lang="en-US" altLang="ar-JO" sz="1400" dirty="0">
                <a:latin typeface="Times New Roman" panose="02020603050405020304" pitchFamily="18" charset="0"/>
                <a:cs typeface="Times New Roman" panose="02020603050405020304" pitchFamily="18" charset="0"/>
              </a:rPr>
            </a:br>
            <a:r>
              <a:rPr lang="ar-JO" altLang="ar-JO" sz="1400" dirty="0">
                <a:latin typeface="Times New Roman" panose="02020603050405020304" pitchFamily="18" charset="0"/>
                <a:cs typeface="Times New Roman" panose="02020603050405020304" pitchFamily="18" charset="0"/>
              </a:rPr>
              <a:t>- يستخدم المستند أمثلة من مكان عمل المستخدم.</a:t>
            </a:r>
            <a:br>
              <a:rPr lang="en-US" altLang="ar-JO" sz="1400" dirty="0">
                <a:latin typeface="Times New Roman" panose="02020603050405020304" pitchFamily="18" charset="0"/>
                <a:cs typeface="Times New Roman" panose="02020603050405020304" pitchFamily="18" charset="0"/>
              </a:rPr>
            </a:br>
            <a:r>
              <a:rPr lang="en-US" altLang="ar-JO" sz="1400" dirty="0">
                <a:latin typeface="Times New Roman" panose="02020603050405020304" pitchFamily="18" charset="0"/>
                <a:cs typeface="Times New Roman" panose="02020603050405020304" pitchFamily="18" charset="0"/>
              </a:rPr>
              <a:t>  - </a:t>
            </a:r>
            <a:r>
              <a:rPr lang="en-US" altLang="ar-JO" sz="1400" dirty="0">
                <a:solidFill>
                  <a:srgbClr val="FF33CC"/>
                </a:solidFill>
                <a:latin typeface="Times New Roman" panose="02020603050405020304" pitchFamily="18" charset="0"/>
                <a:cs typeface="Times New Roman" panose="02020603050405020304" pitchFamily="18" charset="0"/>
              </a:rPr>
              <a:t>Overview</a:t>
            </a:r>
            <a:r>
              <a:rPr lang="en-US" altLang="ar-JO" sz="1400" dirty="0">
                <a:latin typeface="Times New Roman" panose="02020603050405020304" pitchFamily="18" charset="0"/>
                <a:cs typeface="Times New Roman" panose="02020603050405020304" pitchFamily="18" charset="0"/>
              </a:rPr>
              <a:t> helps orient the learner to the  task.</a:t>
            </a:r>
            <a:br>
              <a:rPr lang="en-US" altLang="ar-JO" sz="1400" dirty="0">
                <a:latin typeface="Times New Roman" panose="02020603050405020304" pitchFamily="18" charset="0"/>
                <a:cs typeface="Times New Roman" panose="02020603050405020304" pitchFamily="18" charset="0"/>
              </a:rPr>
            </a:br>
            <a:r>
              <a:rPr lang="ar-JO" altLang="ar-JO" sz="1400" dirty="0">
                <a:latin typeface="Times New Roman" panose="02020603050405020304" pitchFamily="18" charset="0"/>
                <a:cs typeface="Times New Roman" panose="02020603050405020304" pitchFamily="18" charset="0"/>
              </a:rPr>
              <a:t>- نظرة عامة تساعد على توجيه المتعلم إلى المهمة.</a:t>
            </a:r>
            <a:br>
              <a:rPr lang="en-US" altLang="ar-JO" sz="1400" dirty="0">
                <a:latin typeface="Times New Roman" panose="02020603050405020304" pitchFamily="18" charset="0"/>
                <a:cs typeface="Times New Roman" panose="02020603050405020304" pitchFamily="18" charset="0"/>
              </a:rPr>
            </a:br>
            <a:r>
              <a:rPr lang="en-US" altLang="ar-JO" sz="1400" dirty="0">
                <a:latin typeface="Times New Roman" panose="02020603050405020304" pitchFamily="18" charset="0"/>
                <a:cs typeface="Times New Roman" panose="02020603050405020304" pitchFamily="18" charset="0"/>
              </a:rPr>
              <a:t>  -</a:t>
            </a:r>
            <a:r>
              <a:rPr lang="en-US" altLang="ar-JO" sz="1400" dirty="0">
                <a:solidFill>
                  <a:srgbClr val="FF33CC"/>
                </a:solidFill>
                <a:latin typeface="Times New Roman" panose="02020603050405020304" pitchFamily="18" charset="0"/>
                <a:cs typeface="Times New Roman" panose="02020603050405020304" pitchFamily="18" charset="0"/>
              </a:rPr>
              <a:t> Icons</a:t>
            </a:r>
            <a:r>
              <a:rPr lang="en-US" altLang="ar-JO" sz="1400" dirty="0">
                <a:latin typeface="Times New Roman" panose="02020603050405020304" pitchFamily="18" charset="0"/>
                <a:cs typeface="Times New Roman" panose="02020603050405020304" pitchFamily="18" charset="0"/>
              </a:rPr>
              <a:t> help the user see where to click and reinforces the text.</a:t>
            </a:r>
            <a:br>
              <a:rPr lang="en-US" altLang="ar-JO" sz="1400" dirty="0">
                <a:latin typeface="Times New Roman" panose="02020603050405020304" pitchFamily="18" charset="0"/>
                <a:cs typeface="Times New Roman" panose="02020603050405020304" pitchFamily="18" charset="0"/>
              </a:rPr>
            </a:br>
            <a:r>
              <a:rPr lang="ar-JO" altLang="ar-JO" sz="1400" dirty="0">
                <a:latin typeface="Times New Roman" panose="02020603050405020304" pitchFamily="18" charset="0"/>
                <a:cs typeface="Times New Roman" panose="02020603050405020304" pitchFamily="18" charset="0"/>
              </a:rPr>
              <a:t>- تساعد الأيقونات المستخدم على معرفة مكان النقر وتعزيز النص.</a:t>
            </a:r>
            <a:br>
              <a:rPr lang="en-US" altLang="ar-JO" sz="1400" dirty="0">
                <a:latin typeface="Times New Roman" panose="02020603050405020304" pitchFamily="18" charset="0"/>
                <a:cs typeface="Times New Roman" panose="02020603050405020304" pitchFamily="18" charset="0"/>
              </a:rPr>
            </a:br>
            <a:r>
              <a:rPr lang="en-US" altLang="ar-JO" sz="1400" dirty="0">
                <a:latin typeface="Times New Roman" panose="02020603050405020304" pitchFamily="18" charset="0"/>
                <a:cs typeface="Times New Roman" panose="02020603050405020304" pitchFamily="18" charset="0"/>
              </a:rPr>
              <a:t>  - </a:t>
            </a:r>
            <a:r>
              <a:rPr lang="en-US" altLang="ar-JO" sz="1400" dirty="0">
                <a:solidFill>
                  <a:srgbClr val="FF33CC"/>
                </a:solidFill>
                <a:latin typeface="Times New Roman" panose="02020603050405020304" pitchFamily="18" charset="0"/>
                <a:cs typeface="Times New Roman" panose="02020603050405020304" pitchFamily="18" charset="0"/>
              </a:rPr>
              <a:t>Explicit instructions</a:t>
            </a:r>
            <a:r>
              <a:rPr lang="en-US" altLang="ar-JO" sz="1400" dirty="0">
                <a:latin typeface="Times New Roman" panose="02020603050405020304" pitchFamily="18" charset="0"/>
                <a:cs typeface="Times New Roman" panose="02020603050405020304" pitchFamily="18" charset="0"/>
              </a:rPr>
              <a:t> limit the user’s options. (click cancel – </a:t>
            </a:r>
            <a:br>
              <a:rPr lang="en-US" altLang="ar-JO" sz="1400" dirty="0">
                <a:latin typeface="Times New Roman" panose="02020603050405020304" pitchFamily="18" charset="0"/>
                <a:cs typeface="Times New Roman" panose="02020603050405020304" pitchFamily="18" charset="0"/>
              </a:rPr>
            </a:br>
            <a:r>
              <a:rPr lang="en-US" altLang="ar-JO" sz="1400" dirty="0">
                <a:latin typeface="Times New Roman" panose="02020603050405020304" pitchFamily="18" charset="0"/>
                <a:cs typeface="Times New Roman" panose="02020603050405020304" pitchFamily="18" charset="0"/>
              </a:rPr>
              <a:t>     </a:t>
            </a:r>
            <a:r>
              <a:rPr lang="en-US" altLang="ar-JO" sz="1400" i="1" dirty="0">
                <a:latin typeface="Times New Roman" panose="02020603050405020304" pitchFamily="18" charset="0"/>
                <a:cs typeface="Times New Roman" panose="02020603050405020304" pitchFamily="18" charset="0"/>
              </a:rPr>
              <a:t>you do not need to create a new worksheet</a:t>
            </a:r>
            <a:r>
              <a:rPr lang="en-US" altLang="ar-JO" sz="1400" dirty="0">
                <a:latin typeface="Times New Roman" panose="02020603050405020304" pitchFamily="18" charset="0"/>
                <a:cs typeface="Times New Roman" panose="02020603050405020304" pitchFamily="18" charset="0"/>
              </a:rPr>
              <a:t>-)</a:t>
            </a:r>
            <a:br>
              <a:rPr lang="en-US" altLang="ar-JO" sz="1400" dirty="0">
                <a:latin typeface="Times New Roman" panose="02020603050405020304" pitchFamily="18" charset="0"/>
                <a:cs typeface="Times New Roman" panose="02020603050405020304" pitchFamily="18" charset="0"/>
              </a:rPr>
            </a:br>
            <a:r>
              <a:rPr lang="ar-JO" altLang="ar-JO" sz="1400" dirty="0">
                <a:latin typeface="Times New Roman" panose="02020603050405020304" pitchFamily="18" charset="0"/>
                <a:cs typeface="Times New Roman" panose="02020603050405020304" pitchFamily="18" charset="0"/>
              </a:rPr>
              <a:t>- التعليمات الصريحة تحد من خيارات المستخدم. (انقر فوق إلغاء – لا تحتاج إلى إنشاء ورقة عمل جديدة-)</a:t>
            </a:r>
            <a:br>
              <a:rPr lang="en-US" altLang="ar-JO" sz="1400" dirty="0">
                <a:latin typeface="Times New Roman" panose="02020603050405020304" pitchFamily="18" charset="0"/>
                <a:cs typeface="Times New Roman" panose="02020603050405020304" pitchFamily="18" charset="0"/>
              </a:rPr>
            </a:br>
            <a:r>
              <a:rPr lang="en-US" altLang="ar-JO" sz="1400" dirty="0">
                <a:latin typeface="Times New Roman" panose="02020603050405020304" pitchFamily="18" charset="0"/>
                <a:cs typeface="Times New Roman" panose="02020603050405020304" pitchFamily="18" charset="0"/>
              </a:rPr>
              <a:t>  - </a:t>
            </a:r>
            <a:r>
              <a:rPr lang="en-US" altLang="ar-JO" sz="1400" dirty="0">
                <a:solidFill>
                  <a:srgbClr val="FF33CC"/>
                </a:solidFill>
                <a:latin typeface="Times New Roman" panose="02020603050405020304" pitchFamily="18" charset="0"/>
                <a:cs typeface="Times New Roman" panose="02020603050405020304" pitchFamily="18" charset="0"/>
              </a:rPr>
              <a:t>Graphics</a:t>
            </a:r>
            <a:r>
              <a:rPr lang="en-US" altLang="ar-JO" sz="1400" dirty="0">
                <a:latin typeface="Times New Roman" panose="02020603050405020304" pitchFamily="18" charset="0"/>
                <a:cs typeface="Times New Roman" panose="02020603050405020304" pitchFamily="18" charset="0"/>
              </a:rPr>
              <a:t> shows novice user exactly what to do.</a:t>
            </a:r>
            <a:br>
              <a:rPr lang="en-US" altLang="ar-JO" sz="1400" dirty="0">
                <a:latin typeface="Times New Roman" panose="02020603050405020304" pitchFamily="18" charset="0"/>
                <a:cs typeface="Times New Roman" panose="02020603050405020304" pitchFamily="18" charset="0"/>
              </a:rPr>
            </a:br>
            <a:r>
              <a:rPr lang="ar-JO" altLang="ar-JO" sz="1400" dirty="0">
                <a:latin typeface="Times New Roman" panose="02020603050405020304" pitchFamily="18" charset="0"/>
                <a:cs typeface="Times New Roman" panose="02020603050405020304" pitchFamily="18" charset="0"/>
              </a:rPr>
              <a:t>- تظهر الرسومات للمستخدم المبتدئ ما يجب فعله بالضبط.</a:t>
            </a:r>
            <a:br>
              <a:rPr lang="en-US" altLang="ar-JO" sz="1400" dirty="0">
                <a:latin typeface="Times New Roman" panose="02020603050405020304" pitchFamily="18" charset="0"/>
                <a:cs typeface="Times New Roman" panose="02020603050405020304" pitchFamily="18" charset="0"/>
              </a:rPr>
            </a:br>
            <a:r>
              <a:rPr lang="en-US" altLang="ar-JO" sz="1400" dirty="0">
                <a:latin typeface="Times New Roman" panose="02020603050405020304" pitchFamily="18" charset="0"/>
                <a:cs typeface="Times New Roman" panose="02020603050405020304" pitchFamily="18" charset="0"/>
              </a:rPr>
              <a:t>  - </a:t>
            </a:r>
            <a:r>
              <a:rPr lang="en-US" altLang="ar-JO" sz="1400" dirty="0">
                <a:solidFill>
                  <a:srgbClr val="FF33CC"/>
                </a:solidFill>
                <a:latin typeface="Times New Roman" panose="02020603050405020304" pitchFamily="18" charset="0"/>
                <a:cs typeface="Times New Roman" panose="02020603050405020304" pitchFamily="18" charset="0"/>
              </a:rPr>
              <a:t>Steps</a:t>
            </a:r>
            <a:r>
              <a:rPr lang="en-US" altLang="ar-JO" sz="1400" dirty="0">
                <a:latin typeface="Times New Roman" panose="02020603050405020304" pitchFamily="18" charset="0"/>
                <a:cs typeface="Times New Roman" panose="02020603050405020304" pitchFamily="18" charset="0"/>
              </a:rPr>
              <a:t> keep the user focused on one task a time, using work place </a:t>
            </a:r>
            <a:br>
              <a:rPr lang="en-US" altLang="ar-JO" sz="1400" dirty="0">
                <a:latin typeface="Times New Roman" panose="02020603050405020304" pitchFamily="18" charset="0"/>
                <a:cs typeface="Times New Roman" panose="02020603050405020304" pitchFamily="18" charset="0"/>
              </a:rPr>
            </a:br>
            <a:r>
              <a:rPr lang="en-US" altLang="ar-JO" sz="1400" dirty="0">
                <a:latin typeface="Times New Roman" panose="02020603050405020304" pitchFamily="18" charset="0"/>
                <a:cs typeface="Times New Roman" panose="02020603050405020304" pitchFamily="18" charset="0"/>
              </a:rPr>
              <a:t>    examples.</a:t>
            </a:r>
            <a:br>
              <a:rPr lang="en-US" altLang="ar-JO" sz="1400" dirty="0">
                <a:latin typeface="Times New Roman" panose="02020603050405020304" pitchFamily="18" charset="0"/>
                <a:cs typeface="Times New Roman" panose="02020603050405020304" pitchFamily="18" charset="0"/>
              </a:rPr>
            </a:br>
            <a:r>
              <a:rPr lang="ar-JO" altLang="ar-JO" sz="1400" dirty="0">
                <a:latin typeface="Times New Roman" panose="02020603050405020304" pitchFamily="18" charset="0"/>
                <a:cs typeface="Times New Roman" panose="02020603050405020304" pitchFamily="18" charset="0"/>
              </a:rPr>
              <a:t>- تحافظ الخطوات على تركيز المستخدم على مهمة واحدة في كل مرة، باستخدام أمثلة مكان العمل.</a:t>
            </a:r>
            <a:endParaRPr lang="en-US" altLang="ar-JO" sz="1400" dirty="0">
              <a:latin typeface="Times New Roman" panose="02020603050405020304" pitchFamily="18" charset="0"/>
              <a:cs typeface="Times New Roman" panose="02020603050405020304" pitchFamily="18" charset="0"/>
            </a:endParaRPr>
          </a:p>
        </p:txBody>
      </p:sp>
      <p:sp>
        <p:nvSpPr>
          <p:cNvPr id="7171" name="Slide Number Placeholder 2">
            <a:extLst>
              <a:ext uri="{FF2B5EF4-FFF2-40B4-BE49-F238E27FC236}">
                <a16:creationId xmlns:a16="http://schemas.microsoft.com/office/drawing/2014/main" id="{AB2DD395-76D8-FC47-FFEC-E3383DEF7BD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4400">
                <a:solidFill>
                  <a:schemeClr val="tx2"/>
                </a:solidFill>
                <a:latin typeface="Tahoma" panose="020B0604030504040204" pitchFamily="34" charset="0"/>
              </a:defRPr>
            </a:lvl1pPr>
            <a:lvl2pPr marL="742950" indent="-285750">
              <a:defRPr kumimoji="1" sz="4400">
                <a:solidFill>
                  <a:schemeClr val="tx2"/>
                </a:solidFill>
                <a:latin typeface="Tahoma" panose="020B0604030504040204" pitchFamily="34" charset="0"/>
              </a:defRPr>
            </a:lvl2pPr>
            <a:lvl3pPr marL="1143000" indent="-228600">
              <a:defRPr kumimoji="1" sz="4400">
                <a:solidFill>
                  <a:schemeClr val="tx2"/>
                </a:solidFill>
                <a:latin typeface="Tahoma" panose="020B0604030504040204" pitchFamily="34" charset="0"/>
              </a:defRPr>
            </a:lvl3pPr>
            <a:lvl4pPr marL="1600200" indent="-228600">
              <a:defRPr kumimoji="1" sz="4400">
                <a:solidFill>
                  <a:schemeClr val="tx2"/>
                </a:solidFill>
                <a:latin typeface="Tahoma" panose="020B0604030504040204" pitchFamily="34" charset="0"/>
              </a:defRPr>
            </a:lvl4pPr>
            <a:lvl5pPr marL="2057400" indent="-228600">
              <a:defRPr kumimoji="1" sz="4400">
                <a:solidFill>
                  <a:schemeClr val="tx2"/>
                </a:solidFill>
                <a:latin typeface="Tahoma" panose="020B0604030504040204" pitchFamily="34" charset="0"/>
              </a:defRPr>
            </a:lvl5pPr>
            <a:lvl6pPr marL="2514600" indent="-228600" algn="l" rtl="0" eaLnBrk="0" fontAlgn="base" hangingPunct="0">
              <a:spcBef>
                <a:spcPct val="0"/>
              </a:spcBef>
              <a:spcAft>
                <a:spcPct val="0"/>
              </a:spcAft>
              <a:defRPr kumimoji="1" sz="4400">
                <a:solidFill>
                  <a:schemeClr val="tx2"/>
                </a:solidFill>
                <a:latin typeface="Tahoma" panose="020B0604030504040204" pitchFamily="34" charset="0"/>
              </a:defRPr>
            </a:lvl6pPr>
            <a:lvl7pPr marL="2971800" indent="-228600" algn="l" rtl="0" eaLnBrk="0" fontAlgn="base" hangingPunct="0">
              <a:spcBef>
                <a:spcPct val="0"/>
              </a:spcBef>
              <a:spcAft>
                <a:spcPct val="0"/>
              </a:spcAft>
              <a:defRPr kumimoji="1" sz="4400">
                <a:solidFill>
                  <a:schemeClr val="tx2"/>
                </a:solidFill>
                <a:latin typeface="Tahoma" panose="020B0604030504040204" pitchFamily="34" charset="0"/>
              </a:defRPr>
            </a:lvl7pPr>
            <a:lvl8pPr marL="3429000" indent="-228600" algn="l" rtl="0" eaLnBrk="0" fontAlgn="base" hangingPunct="0">
              <a:spcBef>
                <a:spcPct val="0"/>
              </a:spcBef>
              <a:spcAft>
                <a:spcPct val="0"/>
              </a:spcAft>
              <a:defRPr kumimoji="1" sz="4400">
                <a:solidFill>
                  <a:schemeClr val="tx2"/>
                </a:solidFill>
                <a:latin typeface="Tahoma" panose="020B0604030504040204" pitchFamily="34" charset="0"/>
              </a:defRPr>
            </a:lvl8pPr>
            <a:lvl9pPr marL="3886200" indent="-228600" algn="l" rtl="0" eaLnBrk="0" fontAlgn="base" hangingPunct="0">
              <a:spcBef>
                <a:spcPct val="0"/>
              </a:spcBef>
              <a:spcAft>
                <a:spcPct val="0"/>
              </a:spcAft>
              <a:defRPr kumimoji="1" sz="4400">
                <a:solidFill>
                  <a:schemeClr val="tx2"/>
                </a:solidFill>
                <a:latin typeface="Tahoma" panose="020B0604030504040204" pitchFamily="34" charset="0"/>
              </a:defRPr>
            </a:lvl9pPr>
          </a:lstStyle>
          <a:p>
            <a:pPr eaLnBrk="0" fontAlgn="base" hangingPunct="0">
              <a:spcAft>
                <a:spcPct val="0"/>
              </a:spcAft>
            </a:pPr>
            <a:fld id="{D469F937-5464-4E6E-9155-BDB5370D8E93}" type="slidenum">
              <a:rPr kumimoji="0" lang="ar-SA" altLang="ar-JO" sz="1400">
                <a:solidFill>
                  <a:srgbClr val="808080"/>
                </a:solidFill>
              </a:rPr>
              <a:pPr eaLnBrk="0" fontAlgn="base" hangingPunct="0">
                <a:spcAft>
                  <a:spcPct val="0"/>
                </a:spcAft>
              </a:pPr>
              <a:t>40</a:t>
            </a:fld>
            <a:endParaRPr kumimoji="0" lang="en-US" altLang="ar-JO" sz="1400">
              <a:solidFill>
                <a:srgbClr val="80808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1F967D4E-01D8-9696-213D-F82B6B58D2A5}"/>
              </a:ext>
            </a:extLst>
          </p:cNvPr>
          <p:cNvSpPr>
            <a:spLocks noGrp="1" noChangeArrowheads="1"/>
          </p:cNvSpPr>
          <p:nvPr>
            <p:ph type="title"/>
          </p:nvPr>
        </p:nvSpPr>
        <p:spPr>
          <a:xfrm>
            <a:off x="1524000" y="152400"/>
            <a:ext cx="9144000" cy="6705600"/>
          </a:xfrm>
        </p:spPr>
        <p:txBody>
          <a:bodyPr/>
          <a:lstStyle/>
          <a:p>
            <a:pPr algn="l"/>
            <a:r>
              <a:rPr lang="en-US" altLang="ar-JO" sz="3600" dirty="0">
                <a:latin typeface="Times New Roman" panose="02020603050405020304" pitchFamily="18" charset="0"/>
                <a:cs typeface="Times New Roman" panose="02020603050405020304" pitchFamily="18" charset="0"/>
              </a:rPr>
              <a:t> Guidelines:   </a:t>
            </a:r>
            <a:r>
              <a:rPr lang="ar-JO" altLang="ar-JO" sz="3600" dirty="0">
                <a:latin typeface="Times New Roman" panose="02020603050405020304" pitchFamily="18" charset="0"/>
                <a:cs typeface="Times New Roman" panose="02020603050405020304" pitchFamily="18" charset="0"/>
              </a:rPr>
              <a:t>القواعد الارشادية:</a:t>
            </a:r>
            <a:br>
              <a:rPr lang="en-US" altLang="ar-JO" sz="3600" dirty="0">
                <a:latin typeface="Times New Roman" panose="02020603050405020304" pitchFamily="18" charset="0"/>
                <a:cs typeface="Times New Roman" panose="02020603050405020304" pitchFamily="18" charset="0"/>
              </a:rPr>
            </a:br>
            <a:r>
              <a:rPr lang="en-US" altLang="ar-JO" sz="3600" dirty="0">
                <a:latin typeface="Times New Roman" panose="02020603050405020304" pitchFamily="18" charset="0"/>
                <a:cs typeface="Times New Roman" panose="02020603050405020304" pitchFamily="18" charset="0"/>
              </a:rPr>
              <a:t> </a:t>
            </a:r>
            <a:r>
              <a:rPr lang="en-US" altLang="ar-JO" sz="2800" b="1" dirty="0">
                <a:solidFill>
                  <a:schemeClr val="accent1"/>
                </a:solidFill>
                <a:latin typeface="Times New Roman" panose="02020603050405020304" pitchFamily="18" charset="0"/>
                <a:cs typeface="Times New Roman" panose="02020603050405020304" pitchFamily="18" charset="0"/>
              </a:rPr>
              <a:t>1- Identify Skills You Need to Teach</a:t>
            </a:r>
            <a:r>
              <a:rPr lang="en-US" altLang="ar-JO" sz="3600" dirty="0">
                <a:latin typeface="Times New Roman" panose="02020603050405020304" pitchFamily="18" charset="0"/>
                <a:cs typeface="Times New Roman" panose="02020603050405020304" pitchFamily="18" charset="0"/>
              </a:rPr>
              <a:t>, </a:t>
            </a:r>
            <a:r>
              <a:rPr lang="en-US" altLang="ar-JO" sz="2400" dirty="0">
                <a:latin typeface="Times New Roman" panose="02020603050405020304" pitchFamily="18" charset="0"/>
                <a:cs typeface="Times New Roman" panose="02020603050405020304" pitchFamily="18" charset="0"/>
              </a:rPr>
              <a:t>you </a:t>
            </a:r>
            <a:br>
              <a:rPr lang="en-US" altLang="ar-JO" sz="2400" dirty="0">
                <a:latin typeface="Times New Roman" panose="02020603050405020304" pitchFamily="18" charset="0"/>
                <a:cs typeface="Times New Roman" panose="02020603050405020304" pitchFamily="18" charset="0"/>
              </a:rPr>
            </a:br>
            <a:r>
              <a:rPr lang="en-US" altLang="ar-JO" sz="2400" dirty="0">
                <a:latin typeface="Times New Roman" panose="02020603050405020304" pitchFamily="18" charset="0"/>
                <a:cs typeface="Times New Roman" panose="02020603050405020304" pitchFamily="18" charset="0"/>
              </a:rPr>
              <a:t>  want to teach the </a:t>
            </a:r>
            <a:r>
              <a:rPr lang="en-US" altLang="ar-JO" sz="2400" dirty="0">
                <a:solidFill>
                  <a:schemeClr val="accent2"/>
                </a:solidFill>
                <a:latin typeface="Times New Roman" panose="02020603050405020304" pitchFamily="18" charset="0"/>
                <a:cs typeface="Times New Roman" panose="02020603050405020304" pitchFamily="18" charset="0"/>
              </a:rPr>
              <a:t>basic features</a:t>
            </a:r>
            <a:r>
              <a:rPr lang="en-US" altLang="ar-JO" sz="2400" dirty="0">
                <a:latin typeface="Times New Roman" panose="02020603050405020304" pitchFamily="18" charset="0"/>
                <a:cs typeface="Times New Roman" panose="02020603050405020304" pitchFamily="18" charset="0"/>
              </a:rPr>
              <a:t> of the program, but </a:t>
            </a:r>
            <a:br>
              <a:rPr lang="en-US" altLang="ar-JO" sz="2400" dirty="0">
                <a:latin typeface="Times New Roman" panose="02020603050405020304" pitchFamily="18" charset="0"/>
                <a:cs typeface="Times New Roman" panose="02020603050405020304" pitchFamily="18" charset="0"/>
              </a:rPr>
            </a:br>
            <a:r>
              <a:rPr lang="en-US" altLang="ar-JO" sz="2400" dirty="0">
                <a:latin typeface="Times New Roman" panose="02020603050405020304" pitchFamily="18" charset="0"/>
                <a:cs typeface="Times New Roman" panose="02020603050405020304" pitchFamily="18" charset="0"/>
              </a:rPr>
              <a:t>  actually any </a:t>
            </a:r>
            <a:r>
              <a:rPr lang="en-US" altLang="ar-JO" sz="2400" dirty="0">
                <a:solidFill>
                  <a:schemeClr val="accent2"/>
                </a:solidFill>
                <a:latin typeface="Times New Roman" panose="02020603050405020304" pitchFamily="18" charset="0"/>
                <a:cs typeface="Times New Roman" panose="02020603050405020304" pitchFamily="18" charset="0"/>
              </a:rPr>
              <a:t>action or scenario</a:t>
            </a:r>
            <a:r>
              <a:rPr lang="en-US" altLang="ar-JO" sz="2400" dirty="0">
                <a:latin typeface="Times New Roman" panose="02020603050405020304" pitchFamily="18" charset="0"/>
                <a:cs typeface="Times New Roman" panose="02020603050405020304" pitchFamily="18" charset="0"/>
              </a:rPr>
              <a:t> that the user would </a:t>
            </a:r>
            <a:br>
              <a:rPr lang="en-US" altLang="ar-JO" sz="2400" dirty="0">
                <a:latin typeface="Times New Roman" panose="02020603050405020304" pitchFamily="18" charset="0"/>
                <a:cs typeface="Times New Roman" panose="02020603050405020304" pitchFamily="18" charset="0"/>
              </a:rPr>
            </a:br>
            <a:r>
              <a:rPr lang="en-US" altLang="ar-JO" sz="2400" dirty="0">
                <a:latin typeface="Times New Roman" panose="02020603050405020304" pitchFamily="18" charset="0"/>
                <a:cs typeface="Times New Roman" panose="02020603050405020304" pitchFamily="18" charset="0"/>
              </a:rPr>
              <a:t>  participate in make a good problem for users in </a:t>
            </a:r>
            <a:br>
              <a:rPr lang="en-US" altLang="ar-JO" sz="2400" dirty="0">
                <a:latin typeface="Times New Roman" panose="02020603050405020304" pitchFamily="18" charset="0"/>
                <a:cs typeface="Times New Roman" panose="02020603050405020304" pitchFamily="18" charset="0"/>
              </a:rPr>
            </a:br>
            <a:r>
              <a:rPr lang="en-US" altLang="ar-JO" sz="2400" dirty="0">
                <a:latin typeface="Times New Roman" panose="02020603050405020304" pitchFamily="18" charset="0"/>
                <a:cs typeface="Times New Roman" panose="02020603050405020304" pitchFamily="18" charset="0"/>
              </a:rPr>
              <a:t>  tutorials.  </a:t>
            </a:r>
            <a:br>
              <a:rPr lang="en-US" altLang="ar-JO" sz="2400" dirty="0">
                <a:latin typeface="Times New Roman" panose="02020603050405020304" pitchFamily="18" charset="0"/>
                <a:cs typeface="Times New Roman" panose="02020603050405020304" pitchFamily="18" charset="0"/>
              </a:rPr>
            </a:br>
            <a:r>
              <a:rPr lang="ar-JO" altLang="ar-JO" sz="2400" dirty="0">
                <a:latin typeface="Times New Roman" panose="02020603050405020304" pitchFamily="18" charset="0"/>
                <a:cs typeface="Times New Roman" panose="02020603050405020304" pitchFamily="18" charset="0"/>
              </a:rPr>
              <a:t>1- تحديد المهارات التي تحتاج إلى تدريسها، أنت تريد تعليم الميزات الأساسية للبرنامج، ولكن في الواقع أي إجراء أو سيناريو يشارك فيه المستخدم يمثل مشكلة جيدة للمستخدمين في البرامج التعليمية.</a:t>
            </a:r>
            <a:br>
              <a:rPr lang="en-US" altLang="ar-JO" sz="2400" dirty="0">
                <a:latin typeface="Times New Roman" panose="02020603050405020304" pitchFamily="18" charset="0"/>
                <a:cs typeface="Times New Roman" panose="02020603050405020304" pitchFamily="18" charset="0"/>
              </a:rPr>
            </a:br>
            <a:r>
              <a:rPr lang="en-US" altLang="ar-JO" sz="2400" dirty="0">
                <a:latin typeface="Times New Roman" panose="02020603050405020304" pitchFamily="18" charset="0"/>
                <a:cs typeface="Times New Roman" panose="02020603050405020304" pitchFamily="18" charset="0"/>
              </a:rPr>
              <a:t>  Plan your tutorial around these tasks, and for each </a:t>
            </a:r>
            <a:br>
              <a:rPr lang="en-US" altLang="ar-JO" sz="2400" dirty="0">
                <a:latin typeface="Times New Roman" panose="02020603050405020304" pitchFamily="18" charset="0"/>
                <a:cs typeface="Times New Roman" panose="02020603050405020304" pitchFamily="18" charset="0"/>
              </a:rPr>
            </a:br>
            <a:r>
              <a:rPr lang="en-US" altLang="ar-JO" sz="2400" dirty="0">
                <a:latin typeface="Times New Roman" panose="02020603050405020304" pitchFamily="18" charset="0"/>
                <a:cs typeface="Times New Roman" panose="02020603050405020304" pitchFamily="18" charset="0"/>
              </a:rPr>
              <a:t>  task, </a:t>
            </a:r>
            <a:r>
              <a:rPr lang="en-US" altLang="ar-JO" sz="2400" dirty="0">
                <a:solidFill>
                  <a:srgbClr val="CC00FF"/>
                </a:solidFill>
                <a:latin typeface="Times New Roman" panose="02020603050405020304" pitchFamily="18" charset="0"/>
                <a:cs typeface="Times New Roman" panose="02020603050405020304" pitchFamily="18" charset="0"/>
              </a:rPr>
              <a:t>list </a:t>
            </a:r>
            <a:r>
              <a:rPr lang="en-US" altLang="ar-JO" sz="2400" dirty="0">
                <a:latin typeface="Times New Roman" panose="02020603050405020304" pitchFamily="18" charset="0"/>
                <a:cs typeface="Times New Roman" panose="02020603050405020304" pitchFamily="18" charset="0"/>
              </a:rPr>
              <a:t>the program skills that the user need</a:t>
            </a:r>
            <a:r>
              <a:rPr lang="en-US" altLang="ar-JO" sz="2400" dirty="0">
                <a:solidFill>
                  <a:schemeClr val="accent2"/>
                </a:solidFill>
                <a:latin typeface="Times New Roman" panose="02020603050405020304" pitchFamily="18" charset="0"/>
                <a:cs typeface="Times New Roman" panose="02020603050405020304" pitchFamily="18" charset="0"/>
              </a:rPr>
              <a:t>.</a:t>
            </a:r>
            <a:r>
              <a:rPr lang="en-US" altLang="ar-JO" sz="2400" dirty="0">
                <a:latin typeface="Times New Roman" panose="02020603050405020304" pitchFamily="18" charset="0"/>
                <a:cs typeface="Times New Roman" panose="02020603050405020304" pitchFamily="18" charset="0"/>
              </a:rPr>
              <a:t>  </a:t>
            </a:r>
            <a:br>
              <a:rPr lang="en-US" altLang="ar-JO" sz="2400" dirty="0">
                <a:latin typeface="Times New Roman" panose="02020603050405020304" pitchFamily="18" charset="0"/>
                <a:cs typeface="Times New Roman" panose="02020603050405020304" pitchFamily="18" charset="0"/>
              </a:rPr>
            </a:br>
            <a:r>
              <a:rPr lang="en-US" altLang="ar-JO" sz="2400" dirty="0">
                <a:latin typeface="Times New Roman" panose="02020603050405020304" pitchFamily="18" charset="0"/>
                <a:cs typeface="Times New Roman" panose="02020603050405020304" pitchFamily="18" charset="0"/>
              </a:rPr>
              <a:t>  </a:t>
            </a:r>
            <a:r>
              <a:rPr lang="en-US" altLang="ar-JO" sz="2400" dirty="0">
                <a:solidFill>
                  <a:srgbClr val="CC00FF"/>
                </a:solidFill>
                <a:latin typeface="Times New Roman" panose="02020603050405020304" pitchFamily="18" charset="0"/>
                <a:cs typeface="Times New Roman" panose="02020603050405020304" pitchFamily="18" charset="0"/>
              </a:rPr>
              <a:t>Identify</a:t>
            </a:r>
            <a:r>
              <a:rPr lang="en-US" altLang="ar-JO" sz="2400" dirty="0">
                <a:latin typeface="Times New Roman" panose="02020603050405020304" pitchFamily="18" charset="0"/>
                <a:cs typeface="Times New Roman" panose="02020603050405020304" pitchFamily="18" charset="0"/>
              </a:rPr>
              <a:t> the commands that the user should associate </a:t>
            </a:r>
            <a:br>
              <a:rPr lang="en-US" altLang="ar-JO" sz="2400" dirty="0">
                <a:latin typeface="Times New Roman" panose="02020603050405020304" pitchFamily="18" charset="0"/>
                <a:cs typeface="Times New Roman" panose="02020603050405020304" pitchFamily="18" charset="0"/>
              </a:rPr>
            </a:br>
            <a:r>
              <a:rPr lang="en-US" altLang="ar-JO" sz="2400" dirty="0">
                <a:latin typeface="Times New Roman" panose="02020603050405020304" pitchFamily="18" charset="0"/>
                <a:cs typeface="Times New Roman" panose="02020603050405020304" pitchFamily="18" charset="0"/>
              </a:rPr>
              <a:t>  with the skill and put </a:t>
            </a:r>
            <a:r>
              <a:rPr lang="en-US" altLang="ar-JO" sz="2400" dirty="0">
                <a:solidFill>
                  <a:schemeClr val="accent2"/>
                </a:solidFill>
                <a:latin typeface="Times New Roman" panose="02020603050405020304" pitchFamily="18" charset="0"/>
                <a:cs typeface="Times New Roman" panose="02020603050405020304" pitchFamily="18" charset="0"/>
              </a:rPr>
              <a:t>workplace task and program </a:t>
            </a:r>
            <a:br>
              <a:rPr lang="en-US" altLang="ar-JO" sz="2400" dirty="0">
                <a:solidFill>
                  <a:schemeClr val="accent2"/>
                </a:solidFill>
                <a:latin typeface="Times New Roman" panose="02020603050405020304" pitchFamily="18" charset="0"/>
                <a:cs typeface="Times New Roman" panose="02020603050405020304" pitchFamily="18" charset="0"/>
              </a:rPr>
            </a:br>
            <a:r>
              <a:rPr lang="en-US" altLang="ar-JO" sz="2400" dirty="0">
                <a:solidFill>
                  <a:schemeClr val="accent2"/>
                </a:solidFill>
                <a:latin typeface="Times New Roman" panose="02020603050405020304" pitchFamily="18" charset="0"/>
                <a:cs typeface="Times New Roman" panose="02020603050405020304" pitchFamily="18" charset="0"/>
              </a:rPr>
              <a:t>  skill </a:t>
            </a:r>
            <a:r>
              <a:rPr lang="en-US" altLang="ar-JO" sz="2400" dirty="0">
                <a:latin typeface="Times New Roman" panose="02020603050405020304" pitchFamily="18" charset="0"/>
                <a:cs typeface="Times New Roman" panose="02020603050405020304" pitchFamily="18" charset="0"/>
              </a:rPr>
              <a:t>together</a:t>
            </a:r>
            <a:r>
              <a:rPr lang="en-US" altLang="ar-JO" sz="2400" b="1" dirty="0">
                <a:latin typeface="Times New Roman" panose="02020603050405020304" pitchFamily="18" charset="0"/>
                <a:cs typeface="Times New Roman" panose="02020603050405020304" pitchFamily="18" charset="0"/>
              </a:rPr>
              <a:t> </a:t>
            </a:r>
            <a:br>
              <a:rPr lang="en-US" altLang="ar-JO" sz="2400" b="1" dirty="0">
                <a:latin typeface="Times New Roman" panose="02020603050405020304" pitchFamily="18" charset="0"/>
                <a:cs typeface="Times New Roman" panose="02020603050405020304" pitchFamily="18" charset="0"/>
              </a:rPr>
            </a:br>
            <a:r>
              <a:rPr lang="ar-JO" altLang="ar-JO" sz="2400" b="1" dirty="0">
                <a:latin typeface="Times New Roman" panose="02020603050405020304" pitchFamily="18" charset="0"/>
                <a:cs typeface="Times New Roman" panose="02020603050405020304" pitchFamily="18" charset="0"/>
              </a:rPr>
              <a:t>خطط لبرنامجك التعليمي حول هذه المهام، ولكل مهمة، قم بإدراج مهارات البرنامج التي يحتاجها المستخدم. حدد الأوامر التي يجب على المستخدم ربطها بالمهارة وقم بوضع مهمة مكان العمل ومهارة البرنامج معًا</a:t>
            </a:r>
            <a:endParaRPr lang="en-US" altLang="ar-JO" sz="3600" dirty="0">
              <a:latin typeface="Times New Roman" panose="02020603050405020304" pitchFamily="18" charset="0"/>
              <a:cs typeface="Times New Roman" panose="02020603050405020304" pitchFamily="18" charset="0"/>
            </a:endParaRPr>
          </a:p>
        </p:txBody>
      </p:sp>
      <p:sp>
        <p:nvSpPr>
          <p:cNvPr id="8195" name="Slide Number Placeholder 2">
            <a:extLst>
              <a:ext uri="{FF2B5EF4-FFF2-40B4-BE49-F238E27FC236}">
                <a16:creationId xmlns:a16="http://schemas.microsoft.com/office/drawing/2014/main" id="{0BBF6D5F-D5FF-79FF-33F1-C50133A283E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4400">
                <a:solidFill>
                  <a:schemeClr val="tx2"/>
                </a:solidFill>
                <a:latin typeface="Tahoma" panose="020B0604030504040204" pitchFamily="34" charset="0"/>
              </a:defRPr>
            </a:lvl1pPr>
            <a:lvl2pPr marL="742950" indent="-285750">
              <a:defRPr kumimoji="1" sz="4400">
                <a:solidFill>
                  <a:schemeClr val="tx2"/>
                </a:solidFill>
                <a:latin typeface="Tahoma" panose="020B0604030504040204" pitchFamily="34" charset="0"/>
              </a:defRPr>
            </a:lvl2pPr>
            <a:lvl3pPr marL="1143000" indent="-228600">
              <a:defRPr kumimoji="1" sz="4400">
                <a:solidFill>
                  <a:schemeClr val="tx2"/>
                </a:solidFill>
                <a:latin typeface="Tahoma" panose="020B0604030504040204" pitchFamily="34" charset="0"/>
              </a:defRPr>
            </a:lvl3pPr>
            <a:lvl4pPr marL="1600200" indent="-228600">
              <a:defRPr kumimoji="1" sz="4400">
                <a:solidFill>
                  <a:schemeClr val="tx2"/>
                </a:solidFill>
                <a:latin typeface="Tahoma" panose="020B0604030504040204" pitchFamily="34" charset="0"/>
              </a:defRPr>
            </a:lvl4pPr>
            <a:lvl5pPr marL="2057400" indent="-228600">
              <a:defRPr kumimoji="1" sz="4400">
                <a:solidFill>
                  <a:schemeClr val="tx2"/>
                </a:solidFill>
                <a:latin typeface="Tahoma" panose="020B0604030504040204" pitchFamily="34" charset="0"/>
              </a:defRPr>
            </a:lvl5pPr>
            <a:lvl6pPr marL="2514600" indent="-228600" algn="l" rtl="0" eaLnBrk="0" fontAlgn="base" hangingPunct="0">
              <a:spcBef>
                <a:spcPct val="0"/>
              </a:spcBef>
              <a:spcAft>
                <a:spcPct val="0"/>
              </a:spcAft>
              <a:defRPr kumimoji="1" sz="4400">
                <a:solidFill>
                  <a:schemeClr val="tx2"/>
                </a:solidFill>
                <a:latin typeface="Tahoma" panose="020B0604030504040204" pitchFamily="34" charset="0"/>
              </a:defRPr>
            </a:lvl6pPr>
            <a:lvl7pPr marL="2971800" indent="-228600" algn="l" rtl="0" eaLnBrk="0" fontAlgn="base" hangingPunct="0">
              <a:spcBef>
                <a:spcPct val="0"/>
              </a:spcBef>
              <a:spcAft>
                <a:spcPct val="0"/>
              </a:spcAft>
              <a:defRPr kumimoji="1" sz="4400">
                <a:solidFill>
                  <a:schemeClr val="tx2"/>
                </a:solidFill>
                <a:latin typeface="Tahoma" panose="020B0604030504040204" pitchFamily="34" charset="0"/>
              </a:defRPr>
            </a:lvl7pPr>
            <a:lvl8pPr marL="3429000" indent="-228600" algn="l" rtl="0" eaLnBrk="0" fontAlgn="base" hangingPunct="0">
              <a:spcBef>
                <a:spcPct val="0"/>
              </a:spcBef>
              <a:spcAft>
                <a:spcPct val="0"/>
              </a:spcAft>
              <a:defRPr kumimoji="1" sz="4400">
                <a:solidFill>
                  <a:schemeClr val="tx2"/>
                </a:solidFill>
                <a:latin typeface="Tahoma" panose="020B0604030504040204" pitchFamily="34" charset="0"/>
              </a:defRPr>
            </a:lvl8pPr>
            <a:lvl9pPr marL="3886200" indent="-228600" algn="l" rtl="0" eaLnBrk="0" fontAlgn="base" hangingPunct="0">
              <a:spcBef>
                <a:spcPct val="0"/>
              </a:spcBef>
              <a:spcAft>
                <a:spcPct val="0"/>
              </a:spcAft>
              <a:defRPr kumimoji="1" sz="4400">
                <a:solidFill>
                  <a:schemeClr val="tx2"/>
                </a:solidFill>
                <a:latin typeface="Tahoma" panose="020B0604030504040204" pitchFamily="34" charset="0"/>
              </a:defRPr>
            </a:lvl9pPr>
          </a:lstStyle>
          <a:p>
            <a:pPr eaLnBrk="0" fontAlgn="base" hangingPunct="0">
              <a:spcAft>
                <a:spcPct val="0"/>
              </a:spcAft>
            </a:pPr>
            <a:fld id="{F01C6034-3E02-4703-B54C-6A9156D34B5E}" type="slidenum">
              <a:rPr kumimoji="0" lang="ar-SA" altLang="ar-JO" sz="1400">
                <a:solidFill>
                  <a:srgbClr val="808080"/>
                </a:solidFill>
              </a:rPr>
              <a:pPr eaLnBrk="0" fontAlgn="base" hangingPunct="0">
                <a:spcAft>
                  <a:spcPct val="0"/>
                </a:spcAft>
              </a:pPr>
              <a:t>41</a:t>
            </a:fld>
            <a:endParaRPr kumimoji="0" lang="en-US" altLang="ar-JO" sz="1400">
              <a:solidFill>
                <a:srgbClr val="80808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973EF83B-DFE1-A51A-2835-BAA98764465E}"/>
              </a:ext>
            </a:extLst>
          </p:cNvPr>
          <p:cNvSpPr>
            <a:spLocks noGrp="1" noChangeArrowheads="1"/>
          </p:cNvSpPr>
          <p:nvPr>
            <p:ph type="title"/>
          </p:nvPr>
        </p:nvSpPr>
        <p:spPr>
          <a:xfrm>
            <a:off x="1524000" y="152400"/>
            <a:ext cx="9144000" cy="6360695"/>
          </a:xfrm>
        </p:spPr>
        <p:txBody>
          <a:bodyPr/>
          <a:lstStyle/>
          <a:p>
            <a:r>
              <a:rPr lang="en-US" altLang="ar-JO" sz="2400" b="1" dirty="0">
                <a:solidFill>
                  <a:schemeClr val="accent2"/>
                </a:solidFill>
                <a:latin typeface="Times New Roman" panose="02020603050405020304" pitchFamily="18" charset="0"/>
                <a:cs typeface="Times New Roman" panose="02020603050405020304" pitchFamily="18" charset="0"/>
              </a:rPr>
              <a:t> Tie Tasks to User Needs</a:t>
            </a:r>
            <a:r>
              <a:rPr lang="en-US" altLang="ar-JO" sz="2400" b="1" dirty="0">
                <a:latin typeface="Times New Roman" panose="02020603050405020304" pitchFamily="18" charset="0"/>
                <a:cs typeface="Times New Roman" panose="02020603050405020304" pitchFamily="18" charset="0"/>
              </a:rPr>
              <a:t>:      </a:t>
            </a:r>
            <a:br>
              <a:rPr lang="en-US" altLang="ar-JO" sz="2400" b="1" dirty="0">
                <a:latin typeface="Times New Roman" panose="02020603050405020304" pitchFamily="18" charset="0"/>
                <a:cs typeface="Times New Roman" panose="02020603050405020304" pitchFamily="18" charset="0"/>
              </a:rPr>
            </a:br>
            <a:r>
              <a:rPr lang="ar-JO" altLang="ar-JO" sz="2400" b="1" dirty="0">
                <a:latin typeface="Times New Roman" panose="02020603050405020304" pitchFamily="18" charset="0"/>
                <a:cs typeface="Times New Roman" panose="02020603050405020304" pitchFamily="18" charset="0"/>
              </a:rPr>
              <a:t>ربط المهام باحتياجات المستخدم:</a:t>
            </a:r>
            <a:br>
              <a:rPr lang="en-US" altLang="ar-JO" sz="3200" dirty="0">
                <a:latin typeface="Times New Roman" panose="02020603050405020304" pitchFamily="18" charset="0"/>
                <a:cs typeface="Times New Roman" panose="02020603050405020304" pitchFamily="18" charset="0"/>
              </a:rPr>
            </a:br>
            <a:r>
              <a:rPr lang="en-US" altLang="ar-JO" sz="3200" dirty="0">
                <a:latin typeface="Times New Roman" panose="02020603050405020304" pitchFamily="18" charset="0"/>
                <a:cs typeface="Times New Roman" panose="02020603050405020304" pitchFamily="18" charset="0"/>
              </a:rPr>
              <a:t>   </a:t>
            </a:r>
            <a:r>
              <a:rPr lang="en-US" altLang="ar-JO" sz="2000" b="1" dirty="0">
                <a:solidFill>
                  <a:srgbClr val="FF0000"/>
                </a:solidFill>
                <a:latin typeface="Times New Roman" panose="02020603050405020304" pitchFamily="18" charset="0"/>
                <a:cs typeface="Times New Roman" panose="02020603050405020304" pitchFamily="18" charset="0"/>
              </a:rPr>
              <a:t>F</a:t>
            </a:r>
            <a:r>
              <a:rPr lang="en-US" altLang="ar-JO" sz="2000" dirty="0">
                <a:latin typeface="Times New Roman" panose="02020603050405020304" pitchFamily="18" charset="0"/>
                <a:cs typeface="Times New Roman" panose="02020603050405020304" pitchFamily="18" charset="0"/>
              </a:rPr>
              <a:t>rom the task list decide on which task to treat in a </a:t>
            </a:r>
            <a:br>
              <a:rPr lang="en-US" altLang="ar-JO" sz="2000" dirty="0">
                <a:latin typeface="Times New Roman" panose="02020603050405020304" pitchFamily="18" charset="0"/>
                <a:cs typeface="Times New Roman" panose="02020603050405020304" pitchFamily="18" charset="0"/>
              </a:rPr>
            </a:br>
            <a:r>
              <a:rPr lang="en-US" altLang="ar-JO" sz="2000" dirty="0">
                <a:latin typeface="Times New Roman" panose="02020603050405020304" pitchFamily="18" charset="0"/>
                <a:cs typeface="Times New Roman" panose="02020603050405020304" pitchFamily="18" charset="0"/>
              </a:rPr>
              <a:t>    tutorial, use the following </a:t>
            </a:r>
            <a:r>
              <a:rPr lang="en-US" altLang="ar-JO" sz="2000" dirty="0">
                <a:solidFill>
                  <a:srgbClr val="CC00FF"/>
                </a:solidFill>
                <a:latin typeface="Times New Roman" panose="02020603050405020304" pitchFamily="18" charset="0"/>
                <a:cs typeface="Times New Roman" panose="02020603050405020304" pitchFamily="18" charset="0"/>
              </a:rPr>
              <a:t>guidelines</a:t>
            </a:r>
            <a:r>
              <a:rPr lang="en-US" altLang="ar-JO" sz="2000" dirty="0">
                <a:latin typeface="Times New Roman" panose="02020603050405020304" pitchFamily="18" charset="0"/>
                <a:cs typeface="Times New Roman" panose="02020603050405020304" pitchFamily="18" charset="0"/>
              </a:rPr>
              <a:t> to select your    </a:t>
            </a:r>
            <a:br>
              <a:rPr lang="en-US" altLang="ar-JO" sz="2000" dirty="0">
                <a:latin typeface="Times New Roman" panose="02020603050405020304" pitchFamily="18" charset="0"/>
                <a:cs typeface="Times New Roman" panose="02020603050405020304" pitchFamily="18" charset="0"/>
              </a:rPr>
            </a:br>
            <a:r>
              <a:rPr lang="en-US" altLang="ar-JO" sz="2000" dirty="0">
                <a:latin typeface="Times New Roman" panose="02020603050405020304" pitchFamily="18" charset="0"/>
                <a:cs typeface="Times New Roman" panose="02020603050405020304" pitchFamily="18" charset="0"/>
              </a:rPr>
              <a:t>    tasks:</a:t>
            </a:r>
            <a:br>
              <a:rPr lang="en-US" altLang="ar-JO" sz="2000" dirty="0">
                <a:latin typeface="Times New Roman" panose="02020603050405020304" pitchFamily="18" charset="0"/>
                <a:cs typeface="Times New Roman" panose="02020603050405020304" pitchFamily="18" charset="0"/>
              </a:rPr>
            </a:br>
            <a:r>
              <a:rPr lang="ar-JO" altLang="ar-JO" sz="2000" dirty="0">
                <a:latin typeface="Times New Roman" panose="02020603050405020304" pitchFamily="18" charset="0"/>
                <a:cs typeface="Times New Roman" panose="02020603050405020304" pitchFamily="18" charset="0"/>
              </a:rPr>
              <a:t>من قائمة المهام، حدد المهمة التي ستتعامل معها في البرنامج التعليمي، استخدم الإرشادات التالية لتحديد مهامك:</a:t>
            </a:r>
            <a:br>
              <a:rPr lang="en-US" altLang="ar-JO" sz="2000" dirty="0">
                <a:latin typeface="Times New Roman" panose="02020603050405020304" pitchFamily="18" charset="0"/>
                <a:cs typeface="Times New Roman" panose="02020603050405020304" pitchFamily="18" charset="0"/>
              </a:rPr>
            </a:br>
            <a:r>
              <a:rPr lang="en-US" altLang="ar-JO" sz="2000" dirty="0">
                <a:latin typeface="Times New Roman" panose="02020603050405020304" pitchFamily="18" charset="0"/>
                <a:cs typeface="Times New Roman" panose="02020603050405020304" pitchFamily="18" charset="0"/>
              </a:rPr>
              <a:t> </a:t>
            </a:r>
            <a:r>
              <a:rPr lang="en-US" altLang="ar-JO" sz="1800" dirty="0">
                <a:latin typeface="Times New Roman" panose="02020603050405020304" pitchFamily="18" charset="0"/>
                <a:cs typeface="Times New Roman" panose="02020603050405020304" pitchFamily="18" charset="0"/>
              </a:rPr>
              <a:t>- </a:t>
            </a:r>
            <a:r>
              <a:rPr lang="en-US" altLang="ar-JO" sz="2000" i="1" dirty="0">
                <a:solidFill>
                  <a:srgbClr val="FF0000"/>
                </a:solidFill>
                <a:latin typeface="Times New Roman" panose="02020603050405020304" pitchFamily="18" charset="0"/>
                <a:cs typeface="Times New Roman" panose="02020603050405020304" pitchFamily="18" charset="0"/>
              </a:rPr>
              <a:t>Central</a:t>
            </a:r>
            <a:r>
              <a:rPr lang="en-US" altLang="ar-JO" sz="2000" i="1" dirty="0">
                <a:latin typeface="Times New Roman" panose="02020603050405020304" pitchFamily="18" charset="0"/>
                <a:cs typeface="Times New Roman" panose="02020603050405020304" pitchFamily="18" charset="0"/>
              </a:rPr>
              <a:t> to job performance,</a:t>
            </a:r>
            <a:r>
              <a:rPr lang="en-US" altLang="ar-JO" sz="1800" dirty="0">
                <a:latin typeface="Times New Roman" panose="02020603050405020304" pitchFamily="18" charset="0"/>
                <a:cs typeface="Times New Roman" panose="02020603050405020304" pitchFamily="18" charset="0"/>
              </a:rPr>
              <a:t> reporting, printing, transfer</a:t>
            </a:r>
            <a:br>
              <a:rPr lang="en-US" altLang="ar-JO" sz="1800" dirty="0">
                <a:latin typeface="Times New Roman" panose="02020603050405020304" pitchFamily="18" charset="0"/>
                <a:cs typeface="Times New Roman" panose="02020603050405020304" pitchFamily="18" charset="0"/>
              </a:rPr>
            </a:br>
            <a:r>
              <a:rPr lang="en-US" altLang="ar-JO" sz="1800" dirty="0">
                <a:latin typeface="Times New Roman" panose="02020603050405020304" pitchFamily="18" charset="0"/>
                <a:cs typeface="Times New Roman" panose="02020603050405020304" pitchFamily="18" charset="0"/>
              </a:rPr>
              <a:t>    information.</a:t>
            </a:r>
            <a:br>
              <a:rPr lang="en-US" altLang="ar-JO" sz="1800" dirty="0">
                <a:latin typeface="Times New Roman" panose="02020603050405020304" pitchFamily="18" charset="0"/>
                <a:cs typeface="Times New Roman" panose="02020603050405020304" pitchFamily="18" charset="0"/>
              </a:rPr>
            </a:br>
            <a:r>
              <a:rPr lang="ar-JO" altLang="ar-JO" sz="1800" dirty="0">
                <a:latin typeface="Times New Roman" panose="02020603050405020304" pitchFamily="18" charset="0"/>
                <a:cs typeface="Times New Roman" panose="02020603050405020304" pitchFamily="18" charset="0"/>
              </a:rPr>
              <a:t>- محوري في الأداء الوظيفي وإعداد التقارير والطباعة ونقل المعلومات.</a:t>
            </a:r>
            <a:br>
              <a:rPr lang="en-US" altLang="ar-JO" sz="1800" dirty="0">
                <a:latin typeface="Times New Roman" panose="02020603050405020304" pitchFamily="18" charset="0"/>
                <a:cs typeface="Times New Roman" panose="02020603050405020304" pitchFamily="18" charset="0"/>
              </a:rPr>
            </a:br>
            <a:r>
              <a:rPr lang="en-US" altLang="ar-JO" sz="1800" dirty="0">
                <a:latin typeface="Times New Roman" panose="02020603050405020304" pitchFamily="18" charset="0"/>
                <a:cs typeface="Times New Roman" panose="02020603050405020304" pitchFamily="18" charset="0"/>
              </a:rPr>
              <a:t> - </a:t>
            </a:r>
            <a:r>
              <a:rPr lang="en-US" altLang="ar-JO" sz="2000" i="1" dirty="0">
                <a:solidFill>
                  <a:srgbClr val="FF0000"/>
                </a:solidFill>
                <a:latin typeface="Times New Roman" panose="02020603050405020304" pitchFamily="18" charset="0"/>
                <a:cs typeface="Times New Roman" panose="02020603050405020304" pitchFamily="18" charset="0"/>
              </a:rPr>
              <a:t>Essential</a:t>
            </a:r>
            <a:r>
              <a:rPr lang="en-US" altLang="ar-JO" sz="2000" i="1" dirty="0">
                <a:latin typeface="Times New Roman" panose="02020603050405020304" pitchFamily="18" charset="0"/>
                <a:cs typeface="Times New Roman" panose="02020603050405020304" pitchFamily="18" charset="0"/>
              </a:rPr>
              <a:t> for efficient software use</a:t>
            </a:r>
            <a:r>
              <a:rPr lang="en-US" altLang="ar-JO" sz="3200" dirty="0"/>
              <a:t> </a:t>
            </a:r>
            <a:r>
              <a:rPr lang="en-US" altLang="ar-JO" sz="1800" dirty="0">
                <a:latin typeface="Times New Roman" panose="02020603050405020304" pitchFamily="18" charset="0"/>
                <a:cs typeface="Times New Roman" panose="02020603050405020304" pitchFamily="18" charset="0"/>
              </a:rPr>
              <a:t>, file management, </a:t>
            </a:r>
            <a:br>
              <a:rPr lang="en-US" altLang="ar-JO" sz="1800" dirty="0">
                <a:latin typeface="Times New Roman" panose="02020603050405020304" pitchFamily="18" charset="0"/>
                <a:cs typeface="Times New Roman" panose="02020603050405020304" pitchFamily="18" charset="0"/>
              </a:rPr>
            </a:br>
            <a:r>
              <a:rPr lang="en-US" altLang="ar-JO" sz="1800" dirty="0">
                <a:latin typeface="Times New Roman" panose="02020603050405020304" pitchFamily="18" charset="0"/>
                <a:cs typeface="Times New Roman" panose="02020603050405020304" pitchFamily="18" charset="0"/>
              </a:rPr>
              <a:t>   security or basic handling.</a:t>
            </a:r>
            <a:br>
              <a:rPr lang="en-US" altLang="ar-JO" sz="1800" dirty="0">
                <a:latin typeface="Times New Roman" panose="02020603050405020304" pitchFamily="18" charset="0"/>
                <a:cs typeface="Times New Roman" panose="02020603050405020304" pitchFamily="18" charset="0"/>
              </a:rPr>
            </a:br>
            <a:r>
              <a:rPr lang="ar-JO" altLang="ar-JO" sz="1800" dirty="0">
                <a:latin typeface="Times New Roman" panose="02020603050405020304" pitchFamily="18" charset="0"/>
                <a:cs typeface="Times New Roman" panose="02020603050405020304" pitchFamily="18" charset="0"/>
              </a:rPr>
              <a:t>- ضروري للاستخدام الفعال للبرامج أو إدارة الملفات أو الأمان أو المعالجة الأساسية.</a:t>
            </a:r>
            <a:br>
              <a:rPr lang="en-US" altLang="ar-JO" sz="1800" dirty="0">
                <a:latin typeface="Times New Roman" panose="02020603050405020304" pitchFamily="18" charset="0"/>
                <a:cs typeface="Times New Roman" panose="02020603050405020304" pitchFamily="18" charset="0"/>
              </a:rPr>
            </a:br>
            <a:r>
              <a:rPr lang="en-US" altLang="ar-JO" sz="1800" dirty="0">
                <a:latin typeface="Times New Roman" panose="02020603050405020304" pitchFamily="18" charset="0"/>
                <a:cs typeface="Times New Roman" panose="02020603050405020304" pitchFamily="18" charset="0"/>
              </a:rPr>
              <a:t> - </a:t>
            </a:r>
            <a:r>
              <a:rPr lang="en-US" altLang="ar-JO" sz="2000" i="1" dirty="0">
                <a:solidFill>
                  <a:srgbClr val="FF0000"/>
                </a:solidFill>
                <a:latin typeface="Times New Roman" panose="02020603050405020304" pitchFamily="18" charset="0"/>
                <a:cs typeface="Times New Roman" panose="02020603050405020304" pitchFamily="18" charset="0"/>
              </a:rPr>
              <a:t>Performed</a:t>
            </a:r>
            <a:r>
              <a:rPr lang="en-US" altLang="ar-JO" sz="2000" i="1" dirty="0">
                <a:solidFill>
                  <a:schemeClr val="bg1"/>
                </a:solidFill>
                <a:latin typeface="Times New Roman" panose="02020603050405020304" pitchFamily="18" charset="0"/>
                <a:cs typeface="Times New Roman" panose="02020603050405020304" pitchFamily="18" charset="0"/>
              </a:rPr>
              <a:t> frequently</a:t>
            </a:r>
            <a:r>
              <a:rPr lang="en-US" altLang="ar-JO" sz="1800" dirty="0">
                <a:latin typeface="Times New Roman" panose="02020603050405020304" pitchFamily="18" charset="0"/>
                <a:cs typeface="Times New Roman" panose="02020603050405020304" pitchFamily="18" charset="0"/>
              </a:rPr>
              <a:t>, some task occurs so frequently so </a:t>
            </a:r>
            <a:br>
              <a:rPr lang="en-US" altLang="ar-JO" sz="1800" dirty="0">
                <a:latin typeface="Times New Roman" panose="02020603050405020304" pitchFamily="18" charset="0"/>
                <a:cs typeface="Times New Roman" panose="02020603050405020304" pitchFamily="18" charset="0"/>
              </a:rPr>
            </a:br>
            <a:r>
              <a:rPr lang="en-US" altLang="ar-JO" sz="1800" dirty="0">
                <a:latin typeface="Times New Roman" panose="02020603050405020304" pitchFamily="18" charset="0"/>
                <a:cs typeface="Times New Roman" panose="02020603050405020304" pitchFamily="18" charset="0"/>
              </a:rPr>
              <a:t>   you must teach them which task get done hourly or daily,  </a:t>
            </a:r>
            <a:br>
              <a:rPr lang="en-US" altLang="ar-JO" sz="1800" dirty="0">
                <a:latin typeface="Times New Roman" panose="02020603050405020304" pitchFamily="18" charset="0"/>
                <a:cs typeface="Times New Roman" panose="02020603050405020304" pitchFamily="18" charset="0"/>
              </a:rPr>
            </a:br>
            <a:r>
              <a:rPr lang="en-US" altLang="ar-JO" sz="1800" dirty="0">
                <a:latin typeface="Times New Roman" panose="02020603050405020304" pitchFamily="18" charset="0"/>
                <a:cs typeface="Times New Roman" panose="02020603050405020304" pitchFamily="18" charset="0"/>
              </a:rPr>
              <a:t>   some occurs within</a:t>
            </a:r>
            <a:r>
              <a:rPr lang="en-US" altLang="ar-JO" sz="1800" dirty="0">
                <a:solidFill>
                  <a:srgbClr val="CC00FF"/>
                </a:solidFill>
                <a:latin typeface="Times New Roman" panose="02020603050405020304" pitchFamily="18" charset="0"/>
                <a:cs typeface="Times New Roman" panose="02020603050405020304" pitchFamily="18" charset="0"/>
              </a:rPr>
              <a:t> preset</a:t>
            </a:r>
            <a:r>
              <a:rPr lang="en-US" altLang="ar-JO" sz="1800" dirty="0">
                <a:latin typeface="Times New Roman" panose="02020603050405020304" pitchFamily="18" charset="0"/>
                <a:cs typeface="Times New Roman" panose="02020603050405020304" pitchFamily="18" charset="0"/>
              </a:rPr>
              <a:t> sequences,</a:t>
            </a:r>
            <a:r>
              <a:rPr lang="en-US" altLang="ar-JO" sz="2000" b="1" dirty="0">
                <a:latin typeface="Times New Roman" panose="02020603050405020304" pitchFamily="18" charset="0"/>
                <a:cs typeface="Times New Roman" panose="02020603050405020304" pitchFamily="18" charset="0"/>
              </a:rPr>
              <a:t> </a:t>
            </a:r>
            <a:r>
              <a:rPr lang="en-US" altLang="ar-JO" sz="1600" dirty="0">
                <a:latin typeface="Times New Roman" panose="02020603050405020304" pitchFamily="18" charset="0"/>
                <a:cs typeface="Times New Roman" panose="02020603050405020304" pitchFamily="18" charset="0"/>
              </a:rPr>
              <a:t>Such as opening a file, </a:t>
            </a:r>
            <a:br>
              <a:rPr lang="en-US" altLang="ar-JO" sz="1600" dirty="0">
                <a:latin typeface="Times New Roman" panose="02020603050405020304" pitchFamily="18" charset="0"/>
                <a:cs typeface="Times New Roman" panose="02020603050405020304" pitchFamily="18" charset="0"/>
              </a:rPr>
            </a:br>
            <a:r>
              <a:rPr lang="en-US" altLang="ar-JO" sz="1600" dirty="0">
                <a:latin typeface="Times New Roman" panose="02020603050405020304" pitchFamily="18" charset="0"/>
                <a:cs typeface="Times New Roman" panose="02020603050405020304" pitchFamily="18" charset="0"/>
              </a:rPr>
              <a:t>   entering data, processing data,  printing data, and quitting the  program.</a:t>
            </a:r>
            <a:br>
              <a:rPr lang="en-US" altLang="ar-JO" sz="1600" dirty="0">
                <a:latin typeface="Times New Roman" panose="02020603050405020304" pitchFamily="18" charset="0"/>
                <a:cs typeface="Times New Roman" panose="02020603050405020304" pitchFamily="18" charset="0"/>
              </a:rPr>
            </a:br>
            <a:r>
              <a:rPr lang="ar-JO" altLang="ar-JO" sz="1600" dirty="0">
                <a:latin typeface="Times New Roman" panose="02020603050405020304" pitchFamily="18" charset="0"/>
                <a:cs typeface="Times New Roman" panose="02020603050405020304" pitchFamily="18" charset="0"/>
              </a:rPr>
              <a:t>- يتم تنفيذها بشكل متكرر، بعض المهام تحدث بشكل متكرر لذا يجب عليك تعليمهم أي مهمة يتم إنجازها كل ساعة أو يوميًا، وبعضها يحدث ضمن تسلسلات محددة مسبقًا، مثل فتح ملف، وإدخال البيانات، ومعالجة البيانات، وطباعة البيانات، والخروج من البرنامج.</a:t>
            </a:r>
            <a:endParaRPr lang="en-US" altLang="ar-JO" sz="1600" dirty="0">
              <a:latin typeface="Times New Roman" panose="02020603050405020304" pitchFamily="18" charset="0"/>
              <a:cs typeface="Times New Roman" panose="02020603050405020304" pitchFamily="18" charset="0"/>
            </a:endParaRPr>
          </a:p>
        </p:txBody>
      </p:sp>
      <p:sp>
        <p:nvSpPr>
          <p:cNvPr id="9219" name="Slide Number Placeholder 2">
            <a:extLst>
              <a:ext uri="{FF2B5EF4-FFF2-40B4-BE49-F238E27FC236}">
                <a16:creationId xmlns:a16="http://schemas.microsoft.com/office/drawing/2014/main" id="{793F3E82-F8D9-10E2-FA65-C2DAB176F3E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4400">
                <a:solidFill>
                  <a:schemeClr val="tx2"/>
                </a:solidFill>
                <a:latin typeface="Tahoma" panose="020B0604030504040204" pitchFamily="34" charset="0"/>
              </a:defRPr>
            </a:lvl1pPr>
            <a:lvl2pPr marL="742950" indent="-285750">
              <a:defRPr kumimoji="1" sz="4400">
                <a:solidFill>
                  <a:schemeClr val="tx2"/>
                </a:solidFill>
                <a:latin typeface="Tahoma" panose="020B0604030504040204" pitchFamily="34" charset="0"/>
              </a:defRPr>
            </a:lvl2pPr>
            <a:lvl3pPr marL="1143000" indent="-228600">
              <a:defRPr kumimoji="1" sz="4400">
                <a:solidFill>
                  <a:schemeClr val="tx2"/>
                </a:solidFill>
                <a:latin typeface="Tahoma" panose="020B0604030504040204" pitchFamily="34" charset="0"/>
              </a:defRPr>
            </a:lvl3pPr>
            <a:lvl4pPr marL="1600200" indent="-228600">
              <a:defRPr kumimoji="1" sz="4400">
                <a:solidFill>
                  <a:schemeClr val="tx2"/>
                </a:solidFill>
                <a:latin typeface="Tahoma" panose="020B0604030504040204" pitchFamily="34" charset="0"/>
              </a:defRPr>
            </a:lvl4pPr>
            <a:lvl5pPr marL="2057400" indent="-228600">
              <a:defRPr kumimoji="1" sz="4400">
                <a:solidFill>
                  <a:schemeClr val="tx2"/>
                </a:solidFill>
                <a:latin typeface="Tahoma" panose="020B0604030504040204" pitchFamily="34" charset="0"/>
              </a:defRPr>
            </a:lvl5pPr>
            <a:lvl6pPr marL="2514600" indent="-228600" algn="l" rtl="0" eaLnBrk="0" fontAlgn="base" hangingPunct="0">
              <a:spcBef>
                <a:spcPct val="0"/>
              </a:spcBef>
              <a:spcAft>
                <a:spcPct val="0"/>
              </a:spcAft>
              <a:defRPr kumimoji="1" sz="4400">
                <a:solidFill>
                  <a:schemeClr val="tx2"/>
                </a:solidFill>
                <a:latin typeface="Tahoma" panose="020B0604030504040204" pitchFamily="34" charset="0"/>
              </a:defRPr>
            </a:lvl6pPr>
            <a:lvl7pPr marL="2971800" indent="-228600" algn="l" rtl="0" eaLnBrk="0" fontAlgn="base" hangingPunct="0">
              <a:spcBef>
                <a:spcPct val="0"/>
              </a:spcBef>
              <a:spcAft>
                <a:spcPct val="0"/>
              </a:spcAft>
              <a:defRPr kumimoji="1" sz="4400">
                <a:solidFill>
                  <a:schemeClr val="tx2"/>
                </a:solidFill>
                <a:latin typeface="Tahoma" panose="020B0604030504040204" pitchFamily="34" charset="0"/>
              </a:defRPr>
            </a:lvl7pPr>
            <a:lvl8pPr marL="3429000" indent="-228600" algn="l" rtl="0" eaLnBrk="0" fontAlgn="base" hangingPunct="0">
              <a:spcBef>
                <a:spcPct val="0"/>
              </a:spcBef>
              <a:spcAft>
                <a:spcPct val="0"/>
              </a:spcAft>
              <a:defRPr kumimoji="1" sz="4400">
                <a:solidFill>
                  <a:schemeClr val="tx2"/>
                </a:solidFill>
                <a:latin typeface="Tahoma" panose="020B0604030504040204" pitchFamily="34" charset="0"/>
              </a:defRPr>
            </a:lvl8pPr>
            <a:lvl9pPr marL="3886200" indent="-228600" algn="l" rtl="0" eaLnBrk="0" fontAlgn="base" hangingPunct="0">
              <a:spcBef>
                <a:spcPct val="0"/>
              </a:spcBef>
              <a:spcAft>
                <a:spcPct val="0"/>
              </a:spcAft>
              <a:defRPr kumimoji="1" sz="4400">
                <a:solidFill>
                  <a:schemeClr val="tx2"/>
                </a:solidFill>
                <a:latin typeface="Tahoma" panose="020B0604030504040204" pitchFamily="34" charset="0"/>
              </a:defRPr>
            </a:lvl9pPr>
          </a:lstStyle>
          <a:p>
            <a:pPr eaLnBrk="0" fontAlgn="base" hangingPunct="0">
              <a:spcAft>
                <a:spcPct val="0"/>
              </a:spcAft>
            </a:pPr>
            <a:fld id="{4CA21A2A-6EED-488D-8F27-4F32F1EC0420}" type="slidenum">
              <a:rPr kumimoji="0" lang="ar-SA" altLang="ar-JO" sz="1400">
                <a:solidFill>
                  <a:srgbClr val="808080"/>
                </a:solidFill>
              </a:rPr>
              <a:pPr eaLnBrk="0" fontAlgn="base" hangingPunct="0">
                <a:spcAft>
                  <a:spcPct val="0"/>
                </a:spcAft>
              </a:pPr>
              <a:t>42</a:t>
            </a:fld>
            <a:endParaRPr kumimoji="0" lang="en-US" altLang="ar-JO" sz="1400">
              <a:solidFill>
                <a:srgbClr val="80808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2FA4120C-AD14-518D-8562-9C7B811F30AD}"/>
              </a:ext>
            </a:extLst>
          </p:cNvPr>
          <p:cNvSpPr>
            <a:spLocks noGrp="1" noChangeArrowheads="1"/>
          </p:cNvSpPr>
          <p:nvPr>
            <p:ph type="title"/>
          </p:nvPr>
        </p:nvSpPr>
        <p:spPr>
          <a:xfrm>
            <a:off x="1524000" y="152400"/>
            <a:ext cx="9144000" cy="6705600"/>
          </a:xfrm>
        </p:spPr>
        <p:txBody>
          <a:bodyPr/>
          <a:lstStyle/>
          <a:p>
            <a:r>
              <a:rPr lang="en-US" altLang="ar-JO" sz="2400" b="1" dirty="0">
                <a:latin typeface="Times New Roman" panose="02020603050405020304" pitchFamily="18" charset="0"/>
                <a:cs typeface="Times New Roman" panose="02020603050405020304" pitchFamily="18" charset="0"/>
              </a:rPr>
              <a:t>  </a:t>
            </a:r>
            <a:r>
              <a:rPr lang="en-US" altLang="ar-JO" sz="2800" b="1" dirty="0">
                <a:solidFill>
                  <a:schemeClr val="accent1"/>
                </a:solidFill>
                <a:latin typeface="Times New Roman" panose="02020603050405020304" pitchFamily="18" charset="0"/>
                <a:cs typeface="Times New Roman" panose="02020603050405020304" pitchFamily="18" charset="0"/>
              </a:rPr>
              <a:t>2- State Objectives As Real-World </a:t>
            </a:r>
            <a:br>
              <a:rPr lang="en-US" altLang="ar-JO" sz="2800" b="1" dirty="0">
                <a:solidFill>
                  <a:schemeClr val="accent1"/>
                </a:solidFill>
                <a:latin typeface="Times New Roman" panose="02020603050405020304" pitchFamily="18" charset="0"/>
                <a:cs typeface="Times New Roman" panose="02020603050405020304" pitchFamily="18" charset="0"/>
              </a:rPr>
            </a:br>
            <a:r>
              <a:rPr lang="en-US" altLang="ar-JO" sz="2800" b="1" dirty="0">
                <a:solidFill>
                  <a:schemeClr val="accent1"/>
                </a:solidFill>
                <a:latin typeface="Times New Roman" panose="02020603050405020304" pitchFamily="18" charset="0"/>
                <a:cs typeface="Times New Roman" panose="02020603050405020304" pitchFamily="18" charset="0"/>
              </a:rPr>
              <a:t>       Performance</a:t>
            </a:r>
            <a:r>
              <a:rPr lang="en-US" altLang="ar-JO" sz="2800" b="1" dirty="0">
                <a:latin typeface="Times New Roman" panose="02020603050405020304" pitchFamily="18" charset="0"/>
                <a:cs typeface="Times New Roman" panose="02020603050405020304" pitchFamily="18" charset="0"/>
              </a:rPr>
              <a:t>: </a:t>
            </a:r>
            <a:br>
              <a:rPr lang="en-US" altLang="ar-JO" sz="2800" b="1" dirty="0">
                <a:latin typeface="Times New Roman" panose="02020603050405020304" pitchFamily="18" charset="0"/>
                <a:cs typeface="Times New Roman" panose="02020603050405020304" pitchFamily="18" charset="0"/>
              </a:rPr>
            </a:br>
            <a:r>
              <a:rPr lang="ar-JO" altLang="ar-JO" sz="2800" b="1" dirty="0">
                <a:latin typeface="Times New Roman" panose="02020603050405020304" pitchFamily="18" charset="0"/>
                <a:cs typeface="Times New Roman" panose="02020603050405020304" pitchFamily="18" charset="0"/>
              </a:rPr>
              <a:t>2- أهداف الدولة كأداء في العالم الحقيقي:</a:t>
            </a:r>
            <a:r>
              <a:rPr lang="en-US" altLang="ar-JO" sz="2400" b="1" dirty="0">
                <a:latin typeface="Times New Roman" panose="02020603050405020304" pitchFamily="18" charset="0"/>
                <a:cs typeface="Times New Roman" panose="02020603050405020304" pitchFamily="18" charset="0"/>
              </a:rPr>
              <a:t>  </a:t>
            </a:r>
            <a:br>
              <a:rPr lang="en-US" altLang="ar-JO" sz="2400" b="1" dirty="0">
                <a:latin typeface="Times New Roman" panose="02020603050405020304" pitchFamily="18" charset="0"/>
                <a:cs typeface="Times New Roman" panose="02020603050405020304" pitchFamily="18" charset="0"/>
              </a:rPr>
            </a:br>
            <a:r>
              <a:rPr lang="en-US" altLang="ar-JO" sz="2400" b="1" dirty="0">
                <a:latin typeface="Times New Roman" panose="02020603050405020304" pitchFamily="18" charset="0"/>
                <a:cs typeface="Times New Roman" panose="02020603050405020304" pitchFamily="18" charset="0"/>
              </a:rPr>
              <a:t>  - </a:t>
            </a:r>
            <a:r>
              <a:rPr lang="en-US" altLang="ar-JO" sz="2400" dirty="0">
                <a:solidFill>
                  <a:srgbClr val="CC00FF"/>
                </a:solidFill>
                <a:latin typeface="Times New Roman" panose="02020603050405020304" pitchFamily="18" charset="0"/>
                <a:cs typeface="Times New Roman" panose="02020603050405020304" pitchFamily="18" charset="0"/>
              </a:rPr>
              <a:t>Objectives</a:t>
            </a:r>
            <a:r>
              <a:rPr lang="en-US" altLang="ar-JO" sz="2400" dirty="0">
                <a:latin typeface="Times New Roman" panose="02020603050405020304" pitchFamily="18" charset="0"/>
                <a:cs typeface="Times New Roman" panose="02020603050405020304" pitchFamily="18" charset="0"/>
              </a:rPr>
              <a:t> should appear as </a:t>
            </a:r>
            <a:r>
              <a:rPr lang="en-US" altLang="ar-JO" sz="2400" dirty="0">
                <a:solidFill>
                  <a:srgbClr val="CC00FF"/>
                </a:solidFill>
                <a:latin typeface="Times New Roman" panose="02020603050405020304" pitchFamily="18" charset="0"/>
                <a:cs typeface="Times New Roman" panose="02020603050405020304" pitchFamily="18" charset="0"/>
              </a:rPr>
              <a:t>skills</a:t>
            </a:r>
            <a:r>
              <a:rPr lang="en-US" altLang="ar-JO" sz="2400" dirty="0">
                <a:latin typeface="Times New Roman" panose="02020603050405020304" pitchFamily="18" charset="0"/>
                <a:cs typeface="Times New Roman" panose="02020603050405020304" pitchFamily="18" charset="0"/>
              </a:rPr>
              <a:t> that the user </a:t>
            </a:r>
            <a:br>
              <a:rPr lang="en-US" altLang="ar-JO" sz="2400" dirty="0">
                <a:latin typeface="Times New Roman" panose="02020603050405020304" pitchFamily="18" charset="0"/>
                <a:cs typeface="Times New Roman" panose="02020603050405020304" pitchFamily="18" charset="0"/>
              </a:rPr>
            </a:br>
            <a:r>
              <a:rPr lang="en-US" altLang="ar-JO" sz="2400" dirty="0">
                <a:latin typeface="Times New Roman" panose="02020603050405020304" pitchFamily="18" charset="0"/>
                <a:cs typeface="Times New Roman" panose="02020603050405020304" pitchFamily="18" charset="0"/>
              </a:rPr>
              <a:t>     should learn as a result of the tutorial. </a:t>
            </a:r>
            <a:br>
              <a:rPr lang="en-US" altLang="ar-JO" sz="2400" dirty="0">
                <a:latin typeface="Times New Roman" panose="02020603050405020304" pitchFamily="18" charset="0"/>
                <a:cs typeface="Times New Roman" panose="02020603050405020304" pitchFamily="18" charset="0"/>
              </a:rPr>
            </a:br>
            <a:r>
              <a:rPr lang="ar-JO" altLang="ar-JO" sz="2400" dirty="0">
                <a:latin typeface="Times New Roman" panose="02020603050405020304" pitchFamily="18" charset="0"/>
                <a:cs typeface="Times New Roman" panose="02020603050405020304" pitchFamily="18" charset="0"/>
              </a:rPr>
              <a:t>- يجب أن تظهر الأهداف كمهارات يجب على المستخدم تعلمها كنتيجة للبرنامج التعليمي.</a:t>
            </a:r>
            <a:br>
              <a:rPr lang="en-US" altLang="ar-JO" sz="2400" dirty="0">
                <a:latin typeface="Times New Roman" panose="02020603050405020304" pitchFamily="18" charset="0"/>
                <a:cs typeface="Times New Roman" panose="02020603050405020304" pitchFamily="18" charset="0"/>
              </a:rPr>
            </a:br>
            <a:r>
              <a:rPr lang="en-US" altLang="ar-JO" sz="2400" dirty="0">
                <a:latin typeface="Times New Roman" panose="02020603050405020304" pitchFamily="18" charset="0"/>
                <a:cs typeface="Times New Roman" panose="02020603050405020304" pitchFamily="18" charset="0"/>
              </a:rPr>
              <a:t>  - Often objectives sound like “ </a:t>
            </a:r>
            <a:r>
              <a:rPr lang="en-US" altLang="ar-JO" sz="2400" i="1" dirty="0">
                <a:latin typeface="Times New Roman" panose="02020603050405020304" pitchFamily="18" charset="0"/>
                <a:cs typeface="Times New Roman" panose="02020603050405020304" pitchFamily="18" charset="0"/>
              </a:rPr>
              <a:t>in chapter x, you will      </a:t>
            </a:r>
            <a:br>
              <a:rPr lang="en-US" altLang="ar-JO" sz="2400" i="1" dirty="0">
                <a:latin typeface="Times New Roman" panose="02020603050405020304" pitchFamily="18" charset="0"/>
                <a:cs typeface="Times New Roman" panose="02020603050405020304" pitchFamily="18" charset="0"/>
              </a:rPr>
            </a:br>
            <a:r>
              <a:rPr lang="en-US" altLang="ar-JO" sz="2400" i="1" dirty="0">
                <a:latin typeface="Times New Roman" panose="02020603050405020304" pitchFamily="18" charset="0"/>
                <a:cs typeface="Times New Roman" panose="02020603050405020304" pitchFamily="18" charset="0"/>
              </a:rPr>
              <a:t>     learn the following skill</a:t>
            </a:r>
            <a:r>
              <a:rPr lang="en-US" altLang="ar-JO" sz="2400" dirty="0">
                <a:latin typeface="Times New Roman" panose="02020603050405020304" pitchFamily="18" charset="0"/>
                <a:cs typeface="Times New Roman" panose="02020603050405020304" pitchFamily="18" charset="0"/>
              </a:rPr>
              <a:t>…” so tell the user what he </a:t>
            </a:r>
            <a:br>
              <a:rPr lang="en-US" altLang="ar-JO" sz="2400" dirty="0">
                <a:latin typeface="Times New Roman" panose="02020603050405020304" pitchFamily="18" charset="0"/>
                <a:cs typeface="Times New Roman" panose="02020603050405020304" pitchFamily="18" charset="0"/>
              </a:rPr>
            </a:br>
            <a:r>
              <a:rPr lang="en-US" altLang="ar-JO" sz="2400" dirty="0">
                <a:latin typeface="Times New Roman" panose="02020603050405020304" pitchFamily="18" charset="0"/>
                <a:cs typeface="Times New Roman" panose="02020603050405020304" pitchFamily="18" charset="0"/>
              </a:rPr>
              <a:t>    or she will</a:t>
            </a:r>
            <a:r>
              <a:rPr lang="en-US" altLang="ar-JO" sz="2400" dirty="0">
                <a:solidFill>
                  <a:schemeClr val="accent2"/>
                </a:solidFill>
                <a:latin typeface="Times New Roman" panose="02020603050405020304" pitchFamily="18" charset="0"/>
                <a:cs typeface="Times New Roman" panose="02020603050405020304" pitchFamily="18" charset="0"/>
              </a:rPr>
              <a:t> </a:t>
            </a:r>
            <a:r>
              <a:rPr lang="en-US" altLang="ar-JO" sz="2400" dirty="0">
                <a:latin typeface="Times New Roman" panose="02020603050405020304" pitchFamily="18" charset="0"/>
                <a:cs typeface="Times New Roman" panose="02020603050405020304" pitchFamily="18" charset="0"/>
              </a:rPr>
              <a:t>learn from the lesson, and put the </a:t>
            </a:r>
            <a:br>
              <a:rPr lang="en-US" altLang="ar-JO" sz="2400" dirty="0">
                <a:latin typeface="Times New Roman" panose="02020603050405020304" pitchFamily="18" charset="0"/>
                <a:cs typeface="Times New Roman" panose="02020603050405020304" pitchFamily="18" charset="0"/>
              </a:rPr>
            </a:br>
            <a:r>
              <a:rPr lang="en-US" altLang="ar-JO" sz="2400" dirty="0">
                <a:latin typeface="Times New Roman" panose="02020603050405020304" pitchFamily="18" charset="0"/>
                <a:cs typeface="Times New Roman" panose="02020603050405020304" pitchFamily="18" charset="0"/>
              </a:rPr>
              <a:t>    objectives in </a:t>
            </a:r>
            <a:r>
              <a:rPr lang="en-US" altLang="ar-JO" sz="2400" dirty="0">
                <a:solidFill>
                  <a:schemeClr val="accent2"/>
                </a:solidFill>
                <a:latin typeface="Times New Roman" panose="02020603050405020304" pitchFamily="18" charset="0"/>
                <a:cs typeface="Times New Roman" panose="02020603050405020304" pitchFamily="18" charset="0"/>
              </a:rPr>
              <a:t>measurable</a:t>
            </a:r>
            <a:r>
              <a:rPr lang="en-US" altLang="ar-JO" sz="2400" dirty="0">
                <a:latin typeface="Times New Roman" panose="02020603050405020304" pitchFamily="18" charset="0"/>
                <a:cs typeface="Times New Roman" panose="02020603050405020304" pitchFamily="18" charset="0"/>
              </a:rPr>
              <a:t> terms  ex. “ </a:t>
            </a:r>
            <a:r>
              <a:rPr lang="en-US" altLang="ar-JO" sz="2400" i="1" dirty="0">
                <a:latin typeface="Times New Roman" panose="02020603050405020304" pitchFamily="18" charset="0"/>
                <a:cs typeface="Times New Roman" panose="02020603050405020304" pitchFamily="18" charset="0"/>
              </a:rPr>
              <a:t>this lesson will </a:t>
            </a:r>
            <a:br>
              <a:rPr lang="en-US" altLang="ar-JO" sz="2400" i="1" dirty="0">
                <a:latin typeface="Times New Roman" panose="02020603050405020304" pitchFamily="18" charset="0"/>
                <a:cs typeface="Times New Roman" panose="02020603050405020304" pitchFamily="18" charset="0"/>
              </a:rPr>
            </a:br>
            <a:r>
              <a:rPr lang="en-US" altLang="ar-JO" sz="2400" i="1" dirty="0">
                <a:latin typeface="Times New Roman" panose="02020603050405020304" pitchFamily="18" charset="0"/>
                <a:cs typeface="Times New Roman" panose="02020603050405020304" pitchFamily="18" charset="0"/>
              </a:rPr>
              <a:t>    teach you to create a drawing with three colors</a:t>
            </a:r>
            <a:r>
              <a:rPr lang="en-US" altLang="ar-JO" sz="2400" dirty="0">
                <a:latin typeface="Times New Roman" panose="02020603050405020304" pitchFamily="18" charset="0"/>
                <a:cs typeface="Times New Roman" panose="02020603050405020304" pitchFamily="18" charset="0"/>
              </a:rPr>
              <a:t>”.  </a:t>
            </a:r>
            <a:br>
              <a:rPr lang="en-US" altLang="ar-JO" sz="2400" dirty="0">
                <a:latin typeface="Times New Roman" panose="02020603050405020304" pitchFamily="18" charset="0"/>
                <a:cs typeface="Times New Roman" panose="02020603050405020304" pitchFamily="18" charset="0"/>
              </a:rPr>
            </a:br>
            <a:r>
              <a:rPr lang="ar-JO" altLang="ar-JO" sz="2400" dirty="0">
                <a:latin typeface="Times New Roman" panose="02020603050405020304" pitchFamily="18" charset="0"/>
                <a:cs typeface="Times New Roman" panose="02020603050405020304" pitchFamily="18" charset="0"/>
              </a:rPr>
              <a:t>- غالبًا ما تبدو الأهداف مثل "في الفصل العاشر، ستتعلم المهارة التالية..." لذا أخبر المستخدم بما سيتعلمه من الدرس، وقم بوضع الأهداف في مصطلحات قابلة للقياس على سبيل المثال. "سيعلمك هذا الدرس إنشاء رسم بثلاثة ألوان".</a:t>
            </a:r>
            <a:br>
              <a:rPr lang="en-US" altLang="ar-JO" sz="2400" dirty="0">
                <a:latin typeface="Times New Roman" panose="02020603050405020304" pitchFamily="18" charset="0"/>
                <a:cs typeface="Times New Roman" panose="02020603050405020304" pitchFamily="18" charset="0"/>
              </a:rPr>
            </a:br>
            <a:r>
              <a:rPr lang="en-US" altLang="ar-JO" sz="2400" dirty="0">
                <a:latin typeface="Times New Roman" panose="02020603050405020304" pitchFamily="18" charset="0"/>
                <a:cs typeface="Times New Roman" panose="02020603050405020304" pitchFamily="18" charset="0"/>
              </a:rPr>
              <a:t>  -At the </a:t>
            </a:r>
            <a:r>
              <a:rPr lang="en-US" altLang="ar-JO" sz="2400" dirty="0">
                <a:solidFill>
                  <a:schemeClr val="bg1"/>
                </a:solidFill>
                <a:latin typeface="Times New Roman" panose="02020603050405020304" pitchFamily="18" charset="0"/>
                <a:cs typeface="Times New Roman" panose="02020603050405020304" pitchFamily="18" charset="0"/>
              </a:rPr>
              <a:t>end</a:t>
            </a:r>
            <a:r>
              <a:rPr lang="en-US" altLang="ar-JO" sz="2400" dirty="0">
                <a:solidFill>
                  <a:schemeClr val="accent2"/>
                </a:solidFill>
                <a:latin typeface="Times New Roman" panose="02020603050405020304" pitchFamily="18" charset="0"/>
                <a:cs typeface="Times New Roman" panose="02020603050405020304" pitchFamily="18" charset="0"/>
              </a:rPr>
              <a:t> review </a:t>
            </a:r>
            <a:r>
              <a:rPr lang="en-US" altLang="ar-JO" sz="2400" dirty="0">
                <a:latin typeface="Times New Roman" panose="02020603050405020304" pitchFamily="18" charset="0"/>
                <a:cs typeface="Times New Roman" panose="02020603050405020304" pitchFamily="18" charset="0"/>
              </a:rPr>
              <a:t>the objectives and </a:t>
            </a:r>
            <a:r>
              <a:rPr lang="en-US" altLang="ar-JO" sz="2400" dirty="0">
                <a:solidFill>
                  <a:schemeClr val="accent2"/>
                </a:solidFill>
                <a:latin typeface="Times New Roman" panose="02020603050405020304" pitchFamily="18" charset="0"/>
                <a:cs typeface="Times New Roman" panose="02020603050405020304" pitchFamily="18" charset="0"/>
              </a:rPr>
              <a:t>direct </a:t>
            </a:r>
            <a:r>
              <a:rPr lang="en-US" altLang="ar-JO" sz="2400" dirty="0">
                <a:solidFill>
                  <a:schemeClr val="bg1"/>
                </a:solidFill>
                <a:latin typeface="Times New Roman" panose="02020603050405020304" pitchFamily="18" charset="0"/>
                <a:cs typeface="Times New Roman" panose="02020603050405020304" pitchFamily="18" charset="0"/>
              </a:rPr>
              <a:t>the user</a:t>
            </a:r>
            <a:r>
              <a:rPr lang="en-US" altLang="ar-JO" sz="2400" dirty="0">
                <a:solidFill>
                  <a:schemeClr val="accent2"/>
                </a:solidFill>
                <a:latin typeface="Times New Roman" panose="02020603050405020304" pitchFamily="18" charset="0"/>
                <a:cs typeface="Times New Roman" panose="02020603050405020304" pitchFamily="18" charset="0"/>
              </a:rPr>
              <a:t> </a:t>
            </a:r>
            <a:br>
              <a:rPr lang="en-US" altLang="ar-JO" sz="2400" dirty="0">
                <a:solidFill>
                  <a:schemeClr val="accent2"/>
                </a:solidFill>
                <a:latin typeface="Times New Roman" panose="02020603050405020304" pitchFamily="18" charset="0"/>
                <a:cs typeface="Times New Roman" panose="02020603050405020304" pitchFamily="18" charset="0"/>
              </a:rPr>
            </a:br>
            <a:r>
              <a:rPr lang="en-US" altLang="ar-JO" sz="2400" dirty="0">
                <a:solidFill>
                  <a:schemeClr val="accent2"/>
                </a:solidFill>
                <a:latin typeface="Times New Roman" panose="02020603050405020304" pitchFamily="18" charset="0"/>
                <a:cs typeface="Times New Roman" panose="02020603050405020304" pitchFamily="18" charset="0"/>
              </a:rPr>
              <a:t>   toward</a:t>
            </a:r>
            <a:r>
              <a:rPr lang="en-US" altLang="ar-JO" sz="2400" dirty="0">
                <a:latin typeface="Times New Roman" panose="02020603050405020304" pitchFamily="18" charset="0"/>
                <a:cs typeface="Times New Roman" panose="02020603050405020304" pitchFamily="18" charset="0"/>
              </a:rPr>
              <a:t> the next lesson.</a:t>
            </a:r>
            <a:r>
              <a:rPr lang="en-US" altLang="ar-JO" sz="2400" b="1" dirty="0">
                <a:latin typeface="Times New Roman" panose="02020603050405020304" pitchFamily="18" charset="0"/>
                <a:cs typeface="Times New Roman" panose="02020603050405020304" pitchFamily="18" charset="0"/>
              </a:rPr>
              <a:t> </a:t>
            </a:r>
            <a:r>
              <a:rPr lang="en-US" altLang="ar-JO" sz="2000" b="1" dirty="0">
                <a:solidFill>
                  <a:srgbClr val="CC00FF"/>
                </a:solidFill>
                <a:latin typeface="Times New Roman" panose="02020603050405020304" pitchFamily="18" charset="0"/>
                <a:cs typeface="Times New Roman" panose="02020603050405020304" pitchFamily="18" charset="0"/>
              </a:rPr>
              <a:t> </a:t>
            </a:r>
            <a:br>
              <a:rPr lang="en-US" altLang="ar-JO" sz="2000" b="1" dirty="0">
                <a:solidFill>
                  <a:srgbClr val="CC00FF"/>
                </a:solidFill>
                <a:latin typeface="Times New Roman" panose="02020603050405020304" pitchFamily="18" charset="0"/>
                <a:cs typeface="Times New Roman" panose="02020603050405020304" pitchFamily="18" charset="0"/>
              </a:rPr>
            </a:br>
            <a:r>
              <a:rPr lang="ar-JO" altLang="ar-JO" sz="2000" b="1" dirty="0">
                <a:solidFill>
                  <a:srgbClr val="CC00FF"/>
                </a:solidFill>
                <a:latin typeface="Times New Roman" panose="02020603050405020304" pitchFamily="18" charset="0"/>
                <a:cs typeface="Times New Roman" panose="02020603050405020304" pitchFamily="18" charset="0"/>
              </a:rPr>
              <a:t>- في النهاية قم بمراجعة الأهداف وتوجيه المستخدم نحو الدرس التالي.</a:t>
            </a:r>
            <a:r>
              <a:rPr lang="en-US" altLang="ar-JO" sz="2800" b="1" dirty="0">
                <a:latin typeface="Times New Roman" panose="02020603050405020304" pitchFamily="18" charset="0"/>
                <a:cs typeface="Times New Roman" panose="02020603050405020304" pitchFamily="18" charset="0"/>
              </a:rPr>
              <a:t> </a:t>
            </a:r>
          </a:p>
        </p:txBody>
      </p:sp>
      <p:sp>
        <p:nvSpPr>
          <p:cNvPr id="10243" name="Slide Number Placeholder 2">
            <a:extLst>
              <a:ext uri="{FF2B5EF4-FFF2-40B4-BE49-F238E27FC236}">
                <a16:creationId xmlns:a16="http://schemas.microsoft.com/office/drawing/2014/main" id="{5907CA33-7F11-E3F0-4CCA-7CE0778DCD4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4400">
                <a:solidFill>
                  <a:schemeClr val="tx2"/>
                </a:solidFill>
                <a:latin typeface="Tahoma" panose="020B0604030504040204" pitchFamily="34" charset="0"/>
              </a:defRPr>
            </a:lvl1pPr>
            <a:lvl2pPr marL="742950" indent="-285750">
              <a:defRPr kumimoji="1" sz="4400">
                <a:solidFill>
                  <a:schemeClr val="tx2"/>
                </a:solidFill>
                <a:latin typeface="Tahoma" panose="020B0604030504040204" pitchFamily="34" charset="0"/>
              </a:defRPr>
            </a:lvl2pPr>
            <a:lvl3pPr marL="1143000" indent="-228600">
              <a:defRPr kumimoji="1" sz="4400">
                <a:solidFill>
                  <a:schemeClr val="tx2"/>
                </a:solidFill>
                <a:latin typeface="Tahoma" panose="020B0604030504040204" pitchFamily="34" charset="0"/>
              </a:defRPr>
            </a:lvl3pPr>
            <a:lvl4pPr marL="1600200" indent="-228600">
              <a:defRPr kumimoji="1" sz="4400">
                <a:solidFill>
                  <a:schemeClr val="tx2"/>
                </a:solidFill>
                <a:latin typeface="Tahoma" panose="020B0604030504040204" pitchFamily="34" charset="0"/>
              </a:defRPr>
            </a:lvl4pPr>
            <a:lvl5pPr marL="2057400" indent="-228600">
              <a:defRPr kumimoji="1" sz="4400">
                <a:solidFill>
                  <a:schemeClr val="tx2"/>
                </a:solidFill>
                <a:latin typeface="Tahoma" panose="020B0604030504040204" pitchFamily="34" charset="0"/>
              </a:defRPr>
            </a:lvl5pPr>
            <a:lvl6pPr marL="2514600" indent="-228600" algn="l" rtl="0" eaLnBrk="0" fontAlgn="base" hangingPunct="0">
              <a:spcBef>
                <a:spcPct val="0"/>
              </a:spcBef>
              <a:spcAft>
                <a:spcPct val="0"/>
              </a:spcAft>
              <a:defRPr kumimoji="1" sz="4400">
                <a:solidFill>
                  <a:schemeClr val="tx2"/>
                </a:solidFill>
                <a:latin typeface="Tahoma" panose="020B0604030504040204" pitchFamily="34" charset="0"/>
              </a:defRPr>
            </a:lvl6pPr>
            <a:lvl7pPr marL="2971800" indent="-228600" algn="l" rtl="0" eaLnBrk="0" fontAlgn="base" hangingPunct="0">
              <a:spcBef>
                <a:spcPct val="0"/>
              </a:spcBef>
              <a:spcAft>
                <a:spcPct val="0"/>
              </a:spcAft>
              <a:defRPr kumimoji="1" sz="4400">
                <a:solidFill>
                  <a:schemeClr val="tx2"/>
                </a:solidFill>
                <a:latin typeface="Tahoma" panose="020B0604030504040204" pitchFamily="34" charset="0"/>
              </a:defRPr>
            </a:lvl7pPr>
            <a:lvl8pPr marL="3429000" indent="-228600" algn="l" rtl="0" eaLnBrk="0" fontAlgn="base" hangingPunct="0">
              <a:spcBef>
                <a:spcPct val="0"/>
              </a:spcBef>
              <a:spcAft>
                <a:spcPct val="0"/>
              </a:spcAft>
              <a:defRPr kumimoji="1" sz="4400">
                <a:solidFill>
                  <a:schemeClr val="tx2"/>
                </a:solidFill>
                <a:latin typeface="Tahoma" panose="020B0604030504040204" pitchFamily="34" charset="0"/>
              </a:defRPr>
            </a:lvl8pPr>
            <a:lvl9pPr marL="3886200" indent="-228600" algn="l" rtl="0" eaLnBrk="0" fontAlgn="base" hangingPunct="0">
              <a:spcBef>
                <a:spcPct val="0"/>
              </a:spcBef>
              <a:spcAft>
                <a:spcPct val="0"/>
              </a:spcAft>
              <a:defRPr kumimoji="1" sz="4400">
                <a:solidFill>
                  <a:schemeClr val="tx2"/>
                </a:solidFill>
                <a:latin typeface="Tahoma" panose="020B0604030504040204" pitchFamily="34" charset="0"/>
              </a:defRPr>
            </a:lvl9pPr>
          </a:lstStyle>
          <a:p>
            <a:pPr eaLnBrk="0" fontAlgn="base" hangingPunct="0">
              <a:spcAft>
                <a:spcPct val="0"/>
              </a:spcAft>
            </a:pPr>
            <a:fld id="{69A971E1-8B90-4BC4-A6FE-DA44F589379D}" type="slidenum">
              <a:rPr kumimoji="0" lang="ar-SA" altLang="ar-JO" sz="1400">
                <a:solidFill>
                  <a:srgbClr val="808080"/>
                </a:solidFill>
              </a:rPr>
              <a:pPr eaLnBrk="0" fontAlgn="base" hangingPunct="0">
                <a:spcAft>
                  <a:spcPct val="0"/>
                </a:spcAft>
              </a:pPr>
              <a:t>43</a:t>
            </a:fld>
            <a:endParaRPr kumimoji="0" lang="en-US" altLang="ar-JO" sz="1400">
              <a:solidFill>
                <a:srgbClr val="808080"/>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F5901375-D1C2-1CFD-1832-BAF5D062B0AA}"/>
              </a:ext>
            </a:extLst>
          </p:cNvPr>
          <p:cNvSpPr>
            <a:spLocks noGrp="1" noChangeArrowheads="1"/>
          </p:cNvSpPr>
          <p:nvPr>
            <p:ph type="title"/>
          </p:nvPr>
        </p:nvSpPr>
        <p:spPr>
          <a:xfrm>
            <a:off x="1524000" y="152400"/>
            <a:ext cx="9144000" cy="6569242"/>
          </a:xfrm>
        </p:spPr>
        <p:txBody>
          <a:bodyPr/>
          <a:lstStyle/>
          <a:p>
            <a:r>
              <a:rPr lang="en-US" altLang="ar-JO" sz="3200" b="1" dirty="0">
                <a:solidFill>
                  <a:schemeClr val="accent1"/>
                </a:solidFill>
                <a:latin typeface="Times New Roman" panose="02020603050405020304" pitchFamily="18" charset="0"/>
                <a:cs typeface="Times New Roman" panose="02020603050405020304" pitchFamily="18" charset="0"/>
              </a:rPr>
              <a:t>  3- Choose the Right Type of Tutorial</a:t>
            </a:r>
            <a:r>
              <a:rPr lang="en-US" altLang="ar-JO" sz="3200" b="1" dirty="0">
                <a:solidFill>
                  <a:schemeClr val="bg1"/>
                </a:solidFill>
                <a:latin typeface="Times New Roman" panose="02020603050405020304" pitchFamily="18" charset="0"/>
                <a:cs typeface="Times New Roman" panose="02020603050405020304" pitchFamily="18" charset="0"/>
              </a:rPr>
              <a:t>.</a:t>
            </a:r>
            <a:br>
              <a:rPr lang="en-US" altLang="ar-JO" sz="3200" b="1" dirty="0">
                <a:solidFill>
                  <a:schemeClr val="bg1"/>
                </a:solidFill>
                <a:latin typeface="Times New Roman" panose="02020603050405020304" pitchFamily="18" charset="0"/>
                <a:cs typeface="Times New Roman" panose="02020603050405020304" pitchFamily="18" charset="0"/>
              </a:rPr>
            </a:br>
            <a:r>
              <a:rPr lang="ar-JO" altLang="ar-JO" sz="3200" b="1" dirty="0">
                <a:solidFill>
                  <a:schemeClr val="bg1"/>
                </a:solidFill>
                <a:latin typeface="Times New Roman" panose="02020603050405020304" pitchFamily="18" charset="0"/>
                <a:cs typeface="Times New Roman" panose="02020603050405020304" pitchFamily="18" charset="0"/>
              </a:rPr>
              <a:t>3- اختر النوع المناسب من البرنامج التعليمي.</a:t>
            </a:r>
            <a:br>
              <a:rPr lang="en-US" altLang="ar-JO" sz="3200" b="1" dirty="0">
                <a:solidFill>
                  <a:schemeClr val="bg1"/>
                </a:solidFill>
                <a:latin typeface="Times New Roman" panose="02020603050405020304" pitchFamily="18" charset="0"/>
                <a:cs typeface="Times New Roman" panose="02020603050405020304" pitchFamily="18" charset="0"/>
              </a:rPr>
            </a:br>
            <a:r>
              <a:rPr lang="en-US" altLang="ar-JO" sz="3200" b="1" dirty="0">
                <a:solidFill>
                  <a:schemeClr val="bg1"/>
                </a:solidFill>
                <a:latin typeface="Times New Roman" panose="02020603050405020304" pitchFamily="18" charset="0"/>
                <a:cs typeface="Times New Roman" panose="02020603050405020304" pitchFamily="18" charset="0"/>
              </a:rPr>
              <a:t>  </a:t>
            </a:r>
            <a:r>
              <a:rPr lang="en-US" altLang="ar-JO" sz="3200" b="1" dirty="0">
                <a:solidFill>
                  <a:srgbClr val="006666"/>
                </a:solidFill>
                <a:latin typeface="Times New Roman" panose="02020603050405020304" pitchFamily="18" charset="0"/>
                <a:cs typeface="Times New Roman" panose="02020603050405020304" pitchFamily="18" charset="0"/>
              </a:rPr>
              <a:t>A) The Guided Tour: </a:t>
            </a:r>
            <a:r>
              <a:rPr lang="en-US" altLang="ar-JO" sz="1800" dirty="0">
                <a:latin typeface="Times New Roman" panose="02020603050405020304" pitchFamily="18" charset="0"/>
                <a:cs typeface="Times New Roman" panose="02020603050405020304" pitchFamily="18" charset="0"/>
              </a:rPr>
              <a:t>It presents an </a:t>
            </a:r>
            <a:r>
              <a:rPr lang="en-US" altLang="ar-JO" sz="1800" b="1" dirty="0">
                <a:solidFill>
                  <a:schemeClr val="accent2"/>
                </a:solidFill>
                <a:latin typeface="Times New Roman" panose="02020603050405020304" pitchFamily="18" charset="0"/>
                <a:cs typeface="Times New Roman" panose="02020603050405020304" pitchFamily="18" charset="0"/>
              </a:rPr>
              <a:t>Overview</a:t>
            </a:r>
            <a:r>
              <a:rPr lang="en-US" altLang="ar-JO" sz="1800" dirty="0">
                <a:latin typeface="Times New Roman" panose="02020603050405020304" pitchFamily="18" charset="0"/>
                <a:cs typeface="Times New Roman" panose="02020603050405020304" pitchFamily="18" charset="0"/>
              </a:rPr>
              <a:t> of the     program features to a user unfamiliar with them.</a:t>
            </a:r>
            <a:br>
              <a:rPr lang="en-US" altLang="ar-JO" sz="1800" dirty="0">
                <a:latin typeface="Times New Roman" panose="02020603050405020304" pitchFamily="18" charset="0"/>
                <a:cs typeface="Times New Roman" panose="02020603050405020304" pitchFamily="18" charset="0"/>
              </a:rPr>
            </a:br>
            <a:r>
              <a:rPr lang="ar-JO" altLang="ar-JO" sz="1800" dirty="0">
                <a:latin typeface="Times New Roman" panose="02020603050405020304" pitchFamily="18" charset="0"/>
                <a:cs typeface="Times New Roman" panose="02020603050405020304" pitchFamily="18" charset="0"/>
              </a:rPr>
              <a:t>أ) الجولة الإرشادية: تقدم نظرة عامة على ميزات البرنامج لمستخدم ليس على دراية بها.</a:t>
            </a:r>
            <a:br>
              <a:rPr lang="en-US" altLang="ar-JO" sz="1800" dirty="0">
                <a:latin typeface="Times New Roman" panose="02020603050405020304" pitchFamily="18" charset="0"/>
                <a:cs typeface="Times New Roman" panose="02020603050405020304" pitchFamily="18" charset="0"/>
              </a:rPr>
            </a:br>
            <a:br>
              <a:rPr lang="en-US" altLang="ar-JO" sz="1800" dirty="0">
                <a:latin typeface="Times New Roman" panose="02020603050405020304" pitchFamily="18" charset="0"/>
                <a:cs typeface="Times New Roman" panose="02020603050405020304" pitchFamily="18" charset="0"/>
              </a:rPr>
            </a:br>
            <a:r>
              <a:rPr lang="en-US" altLang="ar-JO" sz="1800" dirty="0">
                <a:latin typeface="Times New Roman" panose="02020603050405020304" pitchFamily="18" charset="0"/>
                <a:cs typeface="Times New Roman" panose="02020603050405020304" pitchFamily="18" charset="0"/>
              </a:rPr>
              <a:t>   It is an overview of program features that informs and   </a:t>
            </a:r>
            <a:br>
              <a:rPr lang="en-US" altLang="ar-JO" sz="1800" dirty="0">
                <a:latin typeface="Times New Roman" panose="02020603050405020304" pitchFamily="18" charset="0"/>
                <a:cs typeface="Times New Roman" panose="02020603050405020304" pitchFamily="18" charset="0"/>
              </a:rPr>
            </a:br>
            <a:r>
              <a:rPr lang="en-US" altLang="ar-JO" sz="1800" dirty="0">
                <a:latin typeface="Times New Roman" panose="02020603050405020304" pitchFamily="18" charset="0"/>
                <a:cs typeface="Times New Roman" panose="02020603050405020304" pitchFamily="18" charset="0"/>
              </a:rPr>
              <a:t>   persuades the user as to the usefulness of the program in a  </a:t>
            </a:r>
            <a:br>
              <a:rPr lang="en-US" altLang="ar-JO" sz="1800" dirty="0">
                <a:latin typeface="Times New Roman" panose="02020603050405020304" pitchFamily="18" charset="0"/>
                <a:cs typeface="Times New Roman" panose="02020603050405020304" pitchFamily="18" charset="0"/>
              </a:rPr>
            </a:br>
            <a:r>
              <a:rPr lang="en-US" altLang="ar-JO" sz="1800" dirty="0">
                <a:latin typeface="Times New Roman" panose="02020603050405020304" pitchFamily="18" charset="0"/>
                <a:cs typeface="Times New Roman" panose="02020603050405020304" pitchFamily="18" charset="0"/>
              </a:rPr>
              <a:t>   low-interaction environment.</a:t>
            </a:r>
            <a:br>
              <a:rPr lang="en-US" altLang="ar-JO" sz="1800" dirty="0">
                <a:latin typeface="Times New Roman" panose="02020603050405020304" pitchFamily="18" charset="0"/>
                <a:cs typeface="Times New Roman" panose="02020603050405020304" pitchFamily="18" charset="0"/>
              </a:rPr>
            </a:br>
            <a:r>
              <a:rPr lang="ar-JO" altLang="ar-JO" sz="1800" dirty="0">
                <a:latin typeface="Times New Roman" panose="02020603050405020304" pitchFamily="18" charset="0"/>
                <a:cs typeface="Times New Roman" panose="02020603050405020304" pitchFamily="18" charset="0"/>
              </a:rPr>
              <a:t>إنها نظرة عامة على ميزات البرنامج التي تُعلم المستخدم وتقنعه بفائدة البرنامج في بيئة منخفضة التفاعل.</a:t>
            </a:r>
            <a:br>
              <a:rPr lang="en-US" altLang="ar-JO" sz="1800" dirty="0">
                <a:latin typeface="Times New Roman" panose="02020603050405020304" pitchFamily="18" charset="0"/>
                <a:cs typeface="Times New Roman" panose="02020603050405020304" pitchFamily="18" charset="0"/>
              </a:rPr>
            </a:br>
            <a:r>
              <a:rPr lang="en-US" altLang="ar-JO" sz="1800" dirty="0">
                <a:latin typeface="Times New Roman" panose="02020603050405020304" pitchFamily="18" charset="0"/>
                <a:cs typeface="Times New Roman" panose="02020603050405020304" pitchFamily="18" charset="0"/>
              </a:rPr>
              <a:t> </a:t>
            </a:r>
            <a:br>
              <a:rPr lang="en-US" altLang="ar-JO" sz="1800" dirty="0">
                <a:latin typeface="Times New Roman" panose="02020603050405020304" pitchFamily="18" charset="0"/>
                <a:cs typeface="Times New Roman" panose="02020603050405020304" pitchFamily="18" charset="0"/>
              </a:rPr>
            </a:br>
            <a:r>
              <a:rPr lang="en-US" altLang="ar-JO" sz="1800" dirty="0">
                <a:latin typeface="Times New Roman" panose="02020603050405020304" pitchFamily="18" charset="0"/>
                <a:cs typeface="Times New Roman" panose="02020603050405020304" pitchFamily="18" charset="0"/>
              </a:rPr>
              <a:t>  It focuses on the </a:t>
            </a:r>
            <a:r>
              <a:rPr lang="en-US" altLang="ar-JO" sz="1800" dirty="0">
                <a:solidFill>
                  <a:schemeClr val="accent2"/>
                </a:solidFill>
                <a:latin typeface="Times New Roman" panose="02020603050405020304" pitchFamily="18" charset="0"/>
                <a:cs typeface="Times New Roman" panose="02020603050405020304" pitchFamily="18" charset="0"/>
              </a:rPr>
              <a:t>entire program</a:t>
            </a:r>
            <a:r>
              <a:rPr lang="en-US" altLang="ar-JO" sz="1800" dirty="0">
                <a:latin typeface="Times New Roman" panose="02020603050405020304" pitchFamily="18" charset="0"/>
                <a:cs typeface="Times New Roman" panose="02020603050405020304" pitchFamily="18" charset="0"/>
              </a:rPr>
              <a:t> capabilities and user actions</a:t>
            </a:r>
            <a:br>
              <a:rPr lang="en-US" altLang="ar-JO" sz="1800" dirty="0">
                <a:latin typeface="Times New Roman" panose="02020603050405020304" pitchFamily="18" charset="0"/>
                <a:cs typeface="Times New Roman" panose="02020603050405020304" pitchFamily="18" charset="0"/>
              </a:rPr>
            </a:br>
            <a:r>
              <a:rPr lang="en-US" altLang="ar-JO" sz="1800" dirty="0">
                <a:latin typeface="Times New Roman" panose="02020603050405020304" pitchFamily="18" charset="0"/>
                <a:cs typeface="Times New Roman" panose="02020603050405020304" pitchFamily="18" charset="0"/>
              </a:rPr>
              <a:t>  like </a:t>
            </a:r>
            <a:r>
              <a:rPr lang="en-US" altLang="ar-JO" sz="1800" dirty="0">
                <a:solidFill>
                  <a:schemeClr val="accent2"/>
                </a:solidFill>
                <a:latin typeface="Times New Roman" panose="02020603050405020304" pitchFamily="18" charset="0"/>
                <a:cs typeface="Times New Roman" panose="02020603050405020304" pitchFamily="18" charset="0"/>
              </a:rPr>
              <a:t>main </a:t>
            </a:r>
            <a:r>
              <a:rPr lang="en-US" altLang="ar-JO" sz="1800" dirty="0">
                <a:latin typeface="Times New Roman" panose="02020603050405020304" pitchFamily="18" charset="0"/>
                <a:cs typeface="Times New Roman" panose="02020603050405020304" pitchFamily="18" charset="0"/>
              </a:rPr>
              <a:t>screens and </a:t>
            </a:r>
            <a:r>
              <a:rPr lang="en-US" altLang="ar-JO" sz="1800" dirty="0">
                <a:solidFill>
                  <a:schemeClr val="accent2"/>
                </a:solidFill>
                <a:latin typeface="Times New Roman" panose="02020603050405020304" pitchFamily="18" charset="0"/>
                <a:cs typeface="Times New Roman" panose="02020603050405020304" pitchFamily="18" charset="0"/>
              </a:rPr>
              <a:t>useful</a:t>
            </a:r>
            <a:r>
              <a:rPr lang="en-US" altLang="ar-JO" sz="1800" dirty="0">
                <a:latin typeface="Times New Roman" panose="02020603050405020304" pitchFamily="18" charset="0"/>
                <a:cs typeface="Times New Roman" panose="02020603050405020304" pitchFamily="18" charset="0"/>
              </a:rPr>
              <a:t> commands.</a:t>
            </a:r>
            <a:br>
              <a:rPr lang="en-US" altLang="ar-JO" sz="1800" dirty="0">
                <a:latin typeface="Times New Roman" panose="02020603050405020304" pitchFamily="18" charset="0"/>
                <a:cs typeface="Times New Roman" panose="02020603050405020304" pitchFamily="18" charset="0"/>
              </a:rPr>
            </a:br>
            <a:r>
              <a:rPr lang="ar-JO" altLang="ar-JO" sz="1800" dirty="0">
                <a:latin typeface="Times New Roman" panose="02020603050405020304" pitchFamily="18" charset="0"/>
                <a:cs typeface="Times New Roman" panose="02020603050405020304" pitchFamily="18" charset="0"/>
              </a:rPr>
              <a:t>وهو يركز على إمكانات البرنامج بأكملها وإجراءات المستخدم مثل الشاشات الرئيسية والأوامر المفيدة.</a:t>
            </a:r>
            <a:br>
              <a:rPr lang="en-US" altLang="ar-JO" sz="1800" dirty="0">
                <a:latin typeface="Times New Roman" panose="02020603050405020304" pitchFamily="18" charset="0"/>
                <a:cs typeface="Times New Roman" panose="02020603050405020304" pitchFamily="18" charset="0"/>
              </a:rPr>
            </a:br>
            <a:r>
              <a:rPr lang="en-US" altLang="ar-JO" sz="1800" dirty="0">
                <a:latin typeface="Times New Roman" panose="02020603050405020304" pitchFamily="18" charset="0"/>
                <a:cs typeface="Times New Roman" panose="02020603050405020304" pitchFamily="18" charset="0"/>
              </a:rPr>
              <a:t> </a:t>
            </a:r>
            <a:br>
              <a:rPr lang="en-US" altLang="ar-JO" sz="1800" dirty="0">
                <a:latin typeface="Times New Roman" panose="02020603050405020304" pitchFamily="18" charset="0"/>
                <a:cs typeface="Times New Roman" panose="02020603050405020304" pitchFamily="18" charset="0"/>
              </a:rPr>
            </a:br>
            <a:r>
              <a:rPr lang="en-US" altLang="ar-JO" sz="1800" dirty="0">
                <a:latin typeface="Times New Roman" panose="02020603050405020304" pitchFamily="18" charset="0"/>
                <a:cs typeface="Times New Roman" panose="02020603050405020304" pitchFamily="18" charset="0"/>
              </a:rPr>
              <a:t>  Usually the tour will follow a made-up example with a little</a:t>
            </a:r>
            <a:br>
              <a:rPr lang="en-US" altLang="ar-JO" sz="1800" dirty="0">
                <a:latin typeface="Times New Roman" panose="02020603050405020304" pitchFamily="18" charset="0"/>
                <a:cs typeface="Times New Roman" panose="02020603050405020304" pitchFamily="18" charset="0"/>
              </a:rPr>
            </a:br>
            <a:r>
              <a:rPr lang="en-US" altLang="ar-JO" sz="1800" dirty="0">
                <a:latin typeface="Times New Roman" panose="02020603050405020304" pitchFamily="18" charset="0"/>
                <a:cs typeface="Times New Roman" panose="02020603050405020304" pitchFamily="18" charset="0"/>
              </a:rPr>
              <a:t>  user interaction, it tells the </a:t>
            </a:r>
            <a:r>
              <a:rPr lang="en-US" altLang="ar-JO" sz="1800" dirty="0">
                <a:solidFill>
                  <a:schemeClr val="accent2"/>
                </a:solidFill>
                <a:latin typeface="Times New Roman" panose="02020603050405020304" pitchFamily="18" charset="0"/>
                <a:cs typeface="Times New Roman" panose="02020603050405020304" pitchFamily="18" charset="0"/>
              </a:rPr>
              <a:t>program features and it</a:t>
            </a:r>
            <a:r>
              <a:rPr lang="en-US" altLang="ar-JO" sz="1800" dirty="0">
                <a:latin typeface="Times New Roman" panose="02020603050405020304" pitchFamily="18" charset="0"/>
                <a:cs typeface="Times New Roman" panose="02020603050405020304" pitchFamily="18" charset="0"/>
              </a:rPr>
              <a:t> also helps</a:t>
            </a:r>
            <a:br>
              <a:rPr lang="en-US" altLang="ar-JO" sz="1800" dirty="0">
                <a:latin typeface="Times New Roman" panose="02020603050405020304" pitchFamily="18" charset="0"/>
                <a:cs typeface="Times New Roman" panose="02020603050405020304" pitchFamily="18" charset="0"/>
              </a:rPr>
            </a:br>
            <a:r>
              <a:rPr lang="en-US" altLang="ar-JO" sz="1800" dirty="0">
                <a:latin typeface="Times New Roman" panose="02020603050405020304" pitchFamily="18" charset="0"/>
                <a:cs typeface="Times New Roman" panose="02020603050405020304" pitchFamily="18" charset="0"/>
              </a:rPr>
              <a:t>  </a:t>
            </a:r>
            <a:r>
              <a:rPr lang="en-US" altLang="ar-JO" sz="1800" dirty="0">
                <a:solidFill>
                  <a:schemeClr val="accent2"/>
                </a:solidFill>
                <a:latin typeface="Times New Roman" panose="02020603050405020304" pitchFamily="18" charset="0"/>
                <a:cs typeface="Times New Roman" panose="02020603050405020304" pitchFamily="18" charset="0"/>
              </a:rPr>
              <a:t>convince</a:t>
            </a:r>
            <a:r>
              <a:rPr lang="en-US" altLang="ar-JO" sz="1800" dirty="0">
                <a:latin typeface="Times New Roman" panose="02020603050405020304" pitchFamily="18" charset="0"/>
                <a:cs typeface="Times New Roman" panose="02020603050405020304" pitchFamily="18" charset="0"/>
              </a:rPr>
              <a:t> the user of the usefulness of the program.</a:t>
            </a:r>
            <a:br>
              <a:rPr lang="en-US" altLang="ar-JO" sz="1800" dirty="0">
                <a:latin typeface="Times New Roman" panose="02020603050405020304" pitchFamily="18" charset="0"/>
                <a:cs typeface="Times New Roman" panose="02020603050405020304" pitchFamily="18" charset="0"/>
              </a:rPr>
            </a:br>
            <a:r>
              <a:rPr lang="ar-JO" altLang="ar-JO" sz="1800" dirty="0">
                <a:latin typeface="Times New Roman" panose="02020603050405020304" pitchFamily="18" charset="0"/>
                <a:cs typeface="Times New Roman" panose="02020603050405020304" pitchFamily="18" charset="0"/>
              </a:rPr>
              <a:t>عادةً ما تتبع الجولة مثالاً مبتكرًا مع القليل من تفاعل المستخدم، فهو يخبر ميزات البرنامج ويساعد أيضًا في إقناع المستخدم بفائدة البرنامج.</a:t>
            </a:r>
            <a:endParaRPr lang="en-US" altLang="ar-JO" sz="2800" b="1" dirty="0">
              <a:latin typeface="Times New Roman" panose="02020603050405020304" pitchFamily="18" charset="0"/>
              <a:cs typeface="Times New Roman" panose="02020603050405020304" pitchFamily="18" charset="0"/>
            </a:endParaRPr>
          </a:p>
        </p:txBody>
      </p:sp>
      <p:sp>
        <p:nvSpPr>
          <p:cNvPr id="11267" name="Slide Number Placeholder 2">
            <a:extLst>
              <a:ext uri="{FF2B5EF4-FFF2-40B4-BE49-F238E27FC236}">
                <a16:creationId xmlns:a16="http://schemas.microsoft.com/office/drawing/2014/main" id="{71CA6248-9BB5-0AED-9D5B-930520C7DCD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4400">
                <a:solidFill>
                  <a:schemeClr val="tx2"/>
                </a:solidFill>
                <a:latin typeface="Tahoma" panose="020B0604030504040204" pitchFamily="34" charset="0"/>
              </a:defRPr>
            </a:lvl1pPr>
            <a:lvl2pPr marL="742950" indent="-285750">
              <a:defRPr kumimoji="1" sz="4400">
                <a:solidFill>
                  <a:schemeClr val="tx2"/>
                </a:solidFill>
                <a:latin typeface="Tahoma" panose="020B0604030504040204" pitchFamily="34" charset="0"/>
              </a:defRPr>
            </a:lvl2pPr>
            <a:lvl3pPr marL="1143000" indent="-228600">
              <a:defRPr kumimoji="1" sz="4400">
                <a:solidFill>
                  <a:schemeClr val="tx2"/>
                </a:solidFill>
                <a:latin typeface="Tahoma" panose="020B0604030504040204" pitchFamily="34" charset="0"/>
              </a:defRPr>
            </a:lvl3pPr>
            <a:lvl4pPr marL="1600200" indent="-228600">
              <a:defRPr kumimoji="1" sz="4400">
                <a:solidFill>
                  <a:schemeClr val="tx2"/>
                </a:solidFill>
                <a:latin typeface="Tahoma" panose="020B0604030504040204" pitchFamily="34" charset="0"/>
              </a:defRPr>
            </a:lvl4pPr>
            <a:lvl5pPr marL="2057400" indent="-228600">
              <a:defRPr kumimoji="1" sz="4400">
                <a:solidFill>
                  <a:schemeClr val="tx2"/>
                </a:solidFill>
                <a:latin typeface="Tahoma" panose="020B0604030504040204" pitchFamily="34" charset="0"/>
              </a:defRPr>
            </a:lvl5pPr>
            <a:lvl6pPr marL="2514600" indent="-228600" algn="l" rtl="0" eaLnBrk="0" fontAlgn="base" hangingPunct="0">
              <a:spcBef>
                <a:spcPct val="0"/>
              </a:spcBef>
              <a:spcAft>
                <a:spcPct val="0"/>
              </a:spcAft>
              <a:defRPr kumimoji="1" sz="4400">
                <a:solidFill>
                  <a:schemeClr val="tx2"/>
                </a:solidFill>
                <a:latin typeface="Tahoma" panose="020B0604030504040204" pitchFamily="34" charset="0"/>
              </a:defRPr>
            </a:lvl6pPr>
            <a:lvl7pPr marL="2971800" indent="-228600" algn="l" rtl="0" eaLnBrk="0" fontAlgn="base" hangingPunct="0">
              <a:spcBef>
                <a:spcPct val="0"/>
              </a:spcBef>
              <a:spcAft>
                <a:spcPct val="0"/>
              </a:spcAft>
              <a:defRPr kumimoji="1" sz="4400">
                <a:solidFill>
                  <a:schemeClr val="tx2"/>
                </a:solidFill>
                <a:latin typeface="Tahoma" panose="020B0604030504040204" pitchFamily="34" charset="0"/>
              </a:defRPr>
            </a:lvl7pPr>
            <a:lvl8pPr marL="3429000" indent="-228600" algn="l" rtl="0" eaLnBrk="0" fontAlgn="base" hangingPunct="0">
              <a:spcBef>
                <a:spcPct val="0"/>
              </a:spcBef>
              <a:spcAft>
                <a:spcPct val="0"/>
              </a:spcAft>
              <a:defRPr kumimoji="1" sz="4400">
                <a:solidFill>
                  <a:schemeClr val="tx2"/>
                </a:solidFill>
                <a:latin typeface="Tahoma" panose="020B0604030504040204" pitchFamily="34" charset="0"/>
              </a:defRPr>
            </a:lvl8pPr>
            <a:lvl9pPr marL="3886200" indent="-228600" algn="l" rtl="0" eaLnBrk="0" fontAlgn="base" hangingPunct="0">
              <a:spcBef>
                <a:spcPct val="0"/>
              </a:spcBef>
              <a:spcAft>
                <a:spcPct val="0"/>
              </a:spcAft>
              <a:defRPr kumimoji="1" sz="4400">
                <a:solidFill>
                  <a:schemeClr val="tx2"/>
                </a:solidFill>
                <a:latin typeface="Tahoma" panose="020B0604030504040204" pitchFamily="34" charset="0"/>
              </a:defRPr>
            </a:lvl9pPr>
          </a:lstStyle>
          <a:p>
            <a:pPr eaLnBrk="0" fontAlgn="base" hangingPunct="0">
              <a:spcAft>
                <a:spcPct val="0"/>
              </a:spcAft>
            </a:pPr>
            <a:fld id="{D20B13A5-05D6-4E81-A3CE-CE1B018DD263}" type="slidenum">
              <a:rPr kumimoji="0" lang="ar-SA" altLang="ar-JO" sz="1400">
                <a:solidFill>
                  <a:srgbClr val="808080"/>
                </a:solidFill>
              </a:rPr>
              <a:pPr eaLnBrk="0" fontAlgn="base" hangingPunct="0">
                <a:spcAft>
                  <a:spcPct val="0"/>
                </a:spcAft>
              </a:pPr>
              <a:t>44</a:t>
            </a:fld>
            <a:endParaRPr kumimoji="0" lang="en-US" altLang="ar-JO" sz="1400">
              <a:solidFill>
                <a:srgbClr val="80808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BAA44451-BDDA-6CB2-EA0F-25A2872584EB}"/>
              </a:ext>
            </a:extLst>
          </p:cNvPr>
          <p:cNvSpPr>
            <a:spLocks noGrp="1" noChangeArrowheads="1"/>
          </p:cNvSpPr>
          <p:nvPr>
            <p:ph type="title"/>
          </p:nvPr>
        </p:nvSpPr>
        <p:spPr>
          <a:xfrm>
            <a:off x="1524000" y="152400"/>
            <a:ext cx="9144000" cy="6296526"/>
          </a:xfrm>
        </p:spPr>
        <p:txBody>
          <a:bodyPr/>
          <a:lstStyle/>
          <a:p>
            <a:pPr algn="l"/>
            <a:br>
              <a:rPr lang="en-US" altLang="ar-JO" sz="3200" b="1" dirty="0">
                <a:latin typeface="Times New Roman" panose="02020603050405020304" pitchFamily="18" charset="0"/>
                <a:cs typeface="Times New Roman" panose="02020603050405020304" pitchFamily="18" charset="0"/>
              </a:rPr>
            </a:br>
            <a:r>
              <a:rPr lang="en-US" altLang="ar-JO" sz="3200" b="1" dirty="0">
                <a:latin typeface="Times New Roman" panose="02020603050405020304" pitchFamily="18" charset="0"/>
                <a:cs typeface="Times New Roman" panose="02020603050405020304" pitchFamily="18" charset="0"/>
              </a:rPr>
              <a:t>  </a:t>
            </a:r>
            <a:r>
              <a:rPr lang="en-US" altLang="ar-JO" sz="2400" dirty="0">
                <a:latin typeface="Times New Roman" panose="02020603050405020304" pitchFamily="18" charset="0"/>
                <a:cs typeface="Times New Roman" panose="02020603050405020304" pitchFamily="18" charset="0"/>
              </a:rPr>
              <a:t>It can occurs </a:t>
            </a:r>
            <a:r>
              <a:rPr lang="en-US" altLang="ar-JO" sz="2400" dirty="0">
                <a:solidFill>
                  <a:schemeClr val="accent2"/>
                </a:solidFill>
                <a:latin typeface="Times New Roman" panose="02020603050405020304" pitchFamily="18" charset="0"/>
                <a:cs typeface="Times New Roman" panose="02020603050405020304" pitchFamily="18" charset="0"/>
              </a:rPr>
              <a:t>online or in print</a:t>
            </a:r>
            <a:r>
              <a:rPr lang="en-US" altLang="ar-JO" sz="2400" dirty="0">
                <a:latin typeface="Times New Roman" panose="02020603050405020304" pitchFamily="18" charset="0"/>
                <a:cs typeface="Times New Roman" panose="02020603050405020304" pitchFamily="18" charset="0"/>
              </a:rPr>
              <a:t>, in print it consists of </a:t>
            </a:r>
            <a:r>
              <a:rPr lang="en-US" altLang="ar-JO" sz="2400" dirty="0">
                <a:solidFill>
                  <a:schemeClr val="accent2"/>
                </a:solidFill>
                <a:latin typeface="Times New Roman" panose="02020603050405020304" pitchFamily="18" charset="0"/>
                <a:cs typeface="Times New Roman" panose="02020603050405020304" pitchFamily="18" charset="0"/>
              </a:rPr>
              <a:t>a    </a:t>
            </a:r>
            <a:br>
              <a:rPr lang="en-US" altLang="ar-JO" sz="2400" dirty="0">
                <a:solidFill>
                  <a:schemeClr val="accent2"/>
                </a:solidFill>
                <a:latin typeface="Times New Roman" panose="02020603050405020304" pitchFamily="18" charset="0"/>
                <a:cs typeface="Times New Roman" panose="02020603050405020304" pitchFamily="18" charset="0"/>
              </a:rPr>
            </a:br>
            <a:r>
              <a:rPr lang="en-US" altLang="ar-JO" sz="2400" dirty="0">
                <a:solidFill>
                  <a:schemeClr val="accent2"/>
                </a:solidFill>
                <a:latin typeface="Times New Roman" panose="02020603050405020304" pitchFamily="18" charset="0"/>
                <a:cs typeface="Times New Roman" panose="02020603050405020304" pitchFamily="18" charset="0"/>
              </a:rPr>
              <a:t>  booklet of</a:t>
            </a:r>
            <a:r>
              <a:rPr lang="en-US" altLang="ar-JO" sz="2400" dirty="0">
                <a:latin typeface="Times New Roman" panose="02020603050405020304" pitchFamily="18" charset="0"/>
                <a:cs typeface="Times New Roman" panose="02020603050405020304" pitchFamily="18" charset="0"/>
              </a:rPr>
              <a:t> the important features of the program.</a:t>
            </a:r>
            <a:br>
              <a:rPr lang="en-US" altLang="ar-JO" sz="2400" dirty="0">
                <a:latin typeface="Times New Roman" panose="02020603050405020304" pitchFamily="18" charset="0"/>
                <a:cs typeface="Times New Roman" panose="02020603050405020304" pitchFamily="18" charset="0"/>
              </a:rPr>
            </a:br>
            <a:r>
              <a:rPr lang="ar-JO" altLang="ar-JO" sz="2400" dirty="0">
                <a:latin typeface="Times New Roman" panose="02020603050405020304" pitchFamily="18" charset="0"/>
                <a:cs typeface="Times New Roman" panose="02020603050405020304" pitchFamily="18" charset="0"/>
              </a:rPr>
              <a:t>يمكن أن يتم ذلك عبر الإنترنت أو في شكل مطبوع، ويتكون في شكل مطبوع من كتيب بالميزات المهمة للبرنامج.</a:t>
            </a:r>
            <a:br>
              <a:rPr lang="en-US" altLang="ar-JO" sz="2400" dirty="0">
                <a:latin typeface="Times New Roman" panose="02020603050405020304" pitchFamily="18" charset="0"/>
                <a:cs typeface="Times New Roman" panose="02020603050405020304" pitchFamily="18" charset="0"/>
              </a:rPr>
            </a:br>
            <a:r>
              <a:rPr lang="en-US" altLang="ar-JO" sz="2400" dirty="0">
                <a:latin typeface="Times New Roman" panose="02020603050405020304" pitchFamily="18" charset="0"/>
                <a:cs typeface="Times New Roman" panose="02020603050405020304" pitchFamily="18" charset="0"/>
              </a:rPr>
              <a:t> </a:t>
            </a:r>
            <a:br>
              <a:rPr lang="en-US" altLang="ar-JO" sz="2400" dirty="0">
                <a:latin typeface="Times New Roman" panose="02020603050405020304" pitchFamily="18" charset="0"/>
                <a:cs typeface="Times New Roman" panose="02020603050405020304" pitchFamily="18" charset="0"/>
              </a:rPr>
            </a:br>
            <a:r>
              <a:rPr lang="en-US" altLang="ar-JO" sz="2400" dirty="0">
                <a:latin typeface="Times New Roman" panose="02020603050405020304" pitchFamily="18" charset="0"/>
                <a:cs typeface="Times New Roman" panose="02020603050405020304" pitchFamily="18" charset="0"/>
              </a:rPr>
              <a:t>  The online consists of</a:t>
            </a:r>
            <a:r>
              <a:rPr lang="en-US" altLang="ar-JO" sz="2400" dirty="0">
                <a:solidFill>
                  <a:schemeClr val="accent2"/>
                </a:solidFill>
                <a:latin typeface="Times New Roman" panose="02020603050405020304" pitchFamily="18" charset="0"/>
                <a:cs typeface="Times New Roman" panose="02020603050405020304" pitchFamily="18" charset="0"/>
              </a:rPr>
              <a:t> screens and messages</a:t>
            </a:r>
            <a:r>
              <a:rPr lang="en-US" altLang="ar-JO" sz="2400" dirty="0">
                <a:latin typeface="Times New Roman" panose="02020603050405020304" pitchFamily="18" charset="0"/>
                <a:cs typeface="Times New Roman" panose="02020603050405020304" pitchFamily="18" charset="0"/>
              </a:rPr>
              <a:t> boxes   </a:t>
            </a:r>
            <a:br>
              <a:rPr lang="en-US" altLang="ar-JO" sz="2400" dirty="0">
                <a:latin typeface="Times New Roman" panose="02020603050405020304" pitchFamily="18" charset="0"/>
                <a:cs typeface="Times New Roman" panose="02020603050405020304" pitchFamily="18" charset="0"/>
              </a:rPr>
            </a:br>
            <a:r>
              <a:rPr lang="en-US" altLang="ar-JO" sz="2400" dirty="0">
                <a:latin typeface="Times New Roman" panose="02020603050405020304" pitchFamily="18" charset="0"/>
                <a:cs typeface="Times New Roman" panose="02020603050405020304" pitchFamily="18" charset="0"/>
              </a:rPr>
              <a:t>   explaining the prominent features of the program.</a:t>
            </a:r>
            <a:br>
              <a:rPr lang="en-US" altLang="ar-JO" sz="2400" dirty="0">
                <a:latin typeface="Times New Roman" panose="02020603050405020304" pitchFamily="18" charset="0"/>
                <a:cs typeface="Times New Roman" panose="02020603050405020304" pitchFamily="18" charset="0"/>
              </a:rPr>
            </a:br>
            <a:r>
              <a:rPr lang="ar-JO" altLang="ar-JO" sz="2400" dirty="0">
                <a:latin typeface="Times New Roman" panose="02020603050405020304" pitchFamily="18" charset="0"/>
                <a:cs typeface="Times New Roman" panose="02020603050405020304" pitchFamily="18" charset="0"/>
              </a:rPr>
              <a:t>يتكون الموقع الإلكتروني من شاشات وصناديق رسائل تشرح أبرز مميزات البرنامج.</a:t>
            </a:r>
            <a:br>
              <a:rPr lang="en-US" altLang="ar-JO" sz="2400" dirty="0">
                <a:latin typeface="Times New Roman" panose="02020603050405020304" pitchFamily="18" charset="0"/>
                <a:cs typeface="Times New Roman" panose="02020603050405020304" pitchFamily="18" charset="0"/>
              </a:rPr>
            </a:br>
            <a:br>
              <a:rPr lang="en-US" altLang="ar-JO" sz="2400" dirty="0">
                <a:latin typeface="Times New Roman" panose="02020603050405020304" pitchFamily="18" charset="0"/>
                <a:cs typeface="Times New Roman" panose="02020603050405020304" pitchFamily="18" charset="0"/>
              </a:rPr>
            </a:br>
            <a:r>
              <a:rPr lang="en-US" altLang="ar-JO" sz="2400" dirty="0">
                <a:latin typeface="Times New Roman" panose="02020603050405020304" pitchFamily="18" charset="0"/>
                <a:cs typeface="Times New Roman" panose="02020603050405020304" pitchFamily="18" charset="0"/>
              </a:rPr>
              <a:t>  The guided tour emphasizes the </a:t>
            </a:r>
            <a:r>
              <a:rPr lang="en-US" altLang="ar-JO" sz="2400" dirty="0">
                <a:solidFill>
                  <a:schemeClr val="accent2"/>
                </a:solidFill>
                <a:latin typeface="Times New Roman" panose="02020603050405020304" pitchFamily="18" charset="0"/>
                <a:cs typeface="Times New Roman" panose="02020603050405020304" pitchFamily="18" charset="0"/>
              </a:rPr>
              <a:t>essential elements</a:t>
            </a:r>
            <a:r>
              <a:rPr lang="en-US" altLang="ar-JO" sz="2400" dirty="0">
                <a:latin typeface="Times New Roman" panose="02020603050405020304" pitchFamily="18" charset="0"/>
                <a:cs typeface="Times New Roman" panose="02020603050405020304" pitchFamily="18" charset="0"/>
              </a:rPr>
              <a:t> of </a:t>
            </a:r>
            <a:br>
              <a:rPr lang="en-US" altLang="ar-JO" sz="2400" dirty="0">
                <a:latin typeface="Times New Roman" panose="02020603050405020304" pitchFamily="18" charset="0"/>
                <a:cs typeface="Times New Roman" panose="02020603050405020304" pitchFamily="18" charset="0"/>
              </a:rPr>
            </a:br>
            <a:r>
              <a:rPr lang="en-US" altLang="ar-JO" sz="2400" dirty="0">
                <a:latin typeface="Times New Roman" panose="02020603050405020304" pitchFamily="18" charset="0"/>
                <a:cs typeface="Times New Roman" panose="02020603050405020304" pitchFamily="18" charset="0"/>
              </a:rPr>
              <a:t>   the program. See figure 2.5 for example.</a:t>
            </a:r>
            <a:br>
              <a:rPr lang="en-US" altLang="ar-JO" sz="2400" dirty="0">
                <a:latin typeface="Times New Roman" panose="02020603050405020304" pitchFamily="18" charset="0"/>
                <a:cs typeface="Times New Roman" panose="02020603050405020304" pitchFamily="18" charset="0"/>
              </a:rPr>
            </a:br>
            <a:r>
              <a:rPr lang="ar-JO" altLang="ar-JO" sz="2400" dirty="0">
                <a:latin typeface="Times New Roman" panose="02020603050405020304" pitchFamily="18" charset="0"/>
                <a:cs typeface="Times New Roman" panose="02020603050405020304" pitchFamily="18" charset="0"/>
              </a:rPr>
              <a:t>تؤكد الجولة المصحوبة بمرشدين على العناصر الأساسية للبرنامج. انظر الشكل 2.5 على سبيل المثال.</a:t>
            </a:r>
            <a:br>
              <a:rPr lang="en-US" altLang="ar-JO" sz="2400" dirty="0">
                <a:latin typeface="Times New Roman" panose="02020603050405020304" pitchFamily="18" charset="0"/>
                <a:cs typeface="Times New Roman" panose="02020603050405020304" pitchFamily="18" charset="0"/>
              </a:rPr>
            </a:br>
            <a:r>
              <a:rPr lang="en-US" altLang="ar-JO" sz="3200" dirty="0">
                <a:latin typeface="Times New Roman" panose="02020603050405020304" pitchFamily="18" charset="0"/>
                <a:cs typeface="Times New Roman" panose="02020603050405020304" pitchFamily="18" charset="0"/>
              </a:rPr>
              <a:t> </a:t>
            </a:r>
            <a:endParaRPr lang="en-US" altLang="ar-JO" sz="2800" dirty="0">
              <a:latin typeface="Times New Roman" panose="02020603050405020304" pitchFamily="18" charset="0"/>
              <a:cs typeface="Times New Roman" panose="02020603050405020304" pitchFamily="18" charset="0"/>
            </a:endParaRPr>
          </a:p>
        </p:txBody>
      </p:sp>
      <p:sp>
        <p:nvSpPr>
          <p:cNvPr id="12291" name="Slide Number Placeholder 2">
            <a:extLst>
              <a:ext uri="{FF2B5EF4-FFF2-40B4-BE49-F238E27FC236}">
                <a16:creationId xmlns:a16="http://schemas.microsoft.com/office/drawing/2014/main" id="{AC3B75BA-CFB9-40F3-FB95-E094CCC8089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4400">
                <a:solidFill>
                  <a:schemeClr val="tx2"/>
                </a:solidFill>
                <a:latin typeface="Tahoma" panose="020B0604030504040204" pitchFamily="34" charset="0"/>
              </a:defRPr>
            </a:lvl1pPr>
            <a:lvl2pPr marL="742950" indent="-285750">
              <a:defRPr kumimoji="1" sz="4400">
                <a:solidFill>
                  <a:schemeClr val="tx2"/>
                </a:solidFill>
                <a:latin typeface="Tahoma" panose="020B0604030504040204" pitchFamily="34" charset="0"/>
              </a:defRPr>
            </a:lvl2pPr>
            <a:lvl3pPr marL="1143000" indent="-228600">
              <a:defRPr kumimoji="1" sz="4400">
                <a:solidFill>
                  <a:schemeClr val="tx2"/>
                </a:solidFill>
                <a:latin typeface="Tahoma" panose="020B0604030504040204" pitchFamily="34" charset="0"/>
              </a:defRPr>
            </a:lvl3pPr>
            <a:lvl4pPr marL="1600200" indent="-228600">
              <a:defRPr kumimoji="1" sz="4400">
                <a:solidFill>
                  <a:schemeClr val="tx2"/>
                </a:solidFill>
                <a:latin typeface="Tahoma" panose="020B0604030504040204" pitchFamily="34" charset="0"/>
              </a:defRPr>
            </a:lvl4pPr>
            <a:lvl5pPr marL="2057400" indent="-228600">
              <a:defRPr kumimoji="1" sz="4400">
                <a:solidFill>
                  <a:schemeClr val="tx2"/>
                </a:solidFill>
                <a:latin typeface="Tahoma" panose="020B0604030504040204" pitchFamily="34" charset="0"/>
              </a:defRPr>
            </a:lvl5pPr>
            <a:lvl6pPr marL="2514600" indent="-228600" algn="l" rtl="0" eaLnBrk="0" fontAlgn="base" hangingPunct="0">
              <a:spcBef>
                <a:spcPct val="0"/>
              </a:spcBef>
              <a:spcAft>
                <a:spcPct val="0"/>
              </a:spcAft>
              <a:defRPr kumimoji="1" sz="4400">
                <a:solidFill>
                  <a:schemeClr val="tx2"/>
                </a:solidFill>
                <a:latin typeface="Tahoma" panose="020B0604030504040204" pitchFamily="34" charset="0"/>
              </a:defRPr>
            </a:lvl6pPr>
            <a:lvl7pPr marL="2971800" indent="-228600" algn="l" rtl="0" eaLnBrk="0" fontAlgn="base" hangingPunct="0">
              <a:spcBef>
                <a:spcPct val="0"/>
              </a:spcBef>
              <a:spcAft>
                <a:spcPct val="0"/>
              </a:spcAft>
              <a:defRPr kumimoji="1" sz="4400">
                <a:solidFill>
                  <a:schemeClr val="tx2"/>
                </a:solidFill>
                <a:latin typeface="Tahoma" panose="020B0604030504040204" pitchFamily="34" charset="0"/>
              </a:defRPr>
            </a:lvl7pPr>
            <a:lvl8pPr marL="3429000" indent="-228600" algn="l" rtl="0" eaLnBrk="0" fontAlgn="base" hangingPunct="0">
              <a:spcBef>
                <a:spcPct val="0"/>
              </a:spcBef>
              <a:spcAft>
                <a:spcPct val="0"/>
              </a:spcAft>
              <a:defRPr kumimoji="1" sz="4400">
                <a:solidFill>
                  <a:schemeClr val="tx2"/>
                </a:solidFill>
                <a:latin typeface="Tahoma" panose="020B0604030504040204" pitchFamily="34" charset="0"/>
              </a:defRPr>
            </a:lvl8pPr>
            <a:lvl9pPr marL="3886200" indent="-228600" algn="l" rtl="0" eaLnBrk="0" fontAlgn="base" hangingPunct="0">
              <a:spcBef>
                <a:spcPct val="0"/>
              </a:spcBef>
              <a:spcAft>
                <a:spcPct val="0"/>
              </a:spcAft>
              <a:defRPr kumimoji="1" sz="4400">
                <a:solidFill>
                  <a:schemeClr val="tx2"/>
                </a:solidFill>
                <a:latin typeface="Tahoma" panose="020B0604030504040204" pitchFamily="34" charset="0"/>
              </a:defRPr>
            </a:lvl9pPr>
          </a:lstStyle>
          <a:p>
            <a:pPr eaLnBrk="0" fontAlgn="base" hangingPunct="0">
              <a:spcAft>
                <a:spcPct val="0"/>
              </a:spcAft>
            </a:pPr>
            <a:fld id="{84DAA67A-2C63-42AB-A022-664A9589CF21}" type="slidenum">
              <a:rPr kumimoji="0" lang="ar-SA" altLang="ar-JO" sz="1400">
                <a:solidFill>
                  <a:srgbClr val="808080"/>
                </a:solidFill>
              </a:rPr>
              <a:pPr eaLnBrk="0" fontAlgn="base" hangingPunct="0">
                <a:spcAft>
                  <a:spcPct val="0"/>
                </a:spcAft>
              </a:pPr>
              <a:t>45</a:t>
            </a:fld>
            <a:endParaRPr kumimoji="0" lang="en-US" altLang="ar-JO" sz="1400">
              <a:solidFill>
                <a:srgbClr val="80808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Rectangle 5">
            <a:extLst>
              <a:ext uri="{FF2B5EF4-FFF2-40B4-BE49-F238E27FC236}">
                <a16:creationId xmlns:a16="http://schemas.microsoft.com/office/drawing/2014/main" id="{FA859E71-0D35-CAED-1A23-DAAC4890FFD3}"/>
              </a:ext>
            </a:extLst>
          </p:cNvPr>
          <p:cNvSpPr>
            <a:spLocks noGrp="1" noChangeArrowheads="1"/>
          </p:cNvSpPr>
          <p:nvPr>
            <p:ph type="title"/>
          </p:nvPr>
        </p:nvSpPr>
        <p:spPr/>
        <p:txBody>
          <a:bodyPr/>
          <a:lstStyle/>
          <a:p>
            <a:r>
              <a:rPr lang="en-US" altLang="ar-JO" sz="3600" dirty="0"/>
              <a:t> Example of Guided Tour </a:t>
            </a:r>
            <a:br>
              <a:rPr lang="en-US" altLang="ar-JO" sz="3600" dirty="0"/>
            </a:br>
            <a:r>
              <a:rPr lang="ar-JO" altLang="ar-JO" sz="3600" dirty="0"/>
              <a:t>مثال للجولة المصحوبة بمرشدين</a:t>
            </a:r>
            <a:endParaRPr lang="en-US" altLang="ar-JO" sz="3600" dirty="0"/>
          </a:p>
        </p:txBody>
      </p:sp>
      <p:pic>
        <p:nvPicPr>
          <p:cNvPr id="13315" name="Picture 4" descr="5">
            <a:extLst>
              <a:ext uri="{FF2B5EF4-FFF2-40B4-BE49-F238E27FC236}">
                <a16:creationId xmlns:a16="http://schemas.microsoft.com/office/drawing/2014/main" id="{DAB8925D-6816-8B8E-1E25-BB9CF4168AD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57400" y="1510450"/>
            <a:ext cx="7407442" cy="4890350"/>
          </a:xfrm>
          <a:noFill/>
        </p:spPr>
      </p:pic>
      <p:sp>
        <p:nvSpPr>
          <p:cNvPr id="13316" name="Slide Number Placeholder 3">
            <a:extLst>
              <a:ext uri="{FF2B5EF4-FFF2-40B4-BE49-F238E27FC236}">
                <a16:creationId xmlns:a16="http://schemas.microsoft.com/office/drawing/2014/main" id="{70318298-3289-8708-1D81-7DF35B0F6D5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4400">
                <a:solidFill>
                  <a:schemeClr val="tx2"/>
                </a:solidFill>
                <a:latin typeface="Tahoma" panose="020B0604030504040204" pitchFamily="34" charset="0"/>
              </a:defRPr>
            </a:lvl1pPr>
            <a:lvl2pPr marL="742950" indent="-285750">
              <a:defRPr kumimoji="1" sz="4400">
                <a:solidFill>
                  <a:schemeClr val="tx2"/>
                </a:solidFill>
                <a:latin typeface="Tahoma" panose="020B0604030504040204" pitchFamily="34" charset="0"/>
              </a:defRPr>
            </a:lvl2pPr>
            <a:lvl3pPr marL="1143000" indent="-228600">
              <a:defRPr kumimoji="1" sz="4400">
                <a:solidFill>
                  <a:schemeClr val="tx2"/>
                </a:solidFill>
                <a:latin typeface="Tahoma" panose="020B0604030504040204" pitchFamily="34" charset="0"/>
              </a:defRPr>
            </a:lvl3pPr>
            <a:lvl4pPr marL="1600200" indent="-228600">
              <a:defRPr kumimoji="1" sz="4400">
                <a:solidFill>
                  <a:schemeClr val="tx2"/>
                </a:solidFill>
                <a:latin typeface="Tahoma" panose="020B0604030504040204" pitchFamily="34" charset="0"/>
              </a:defRPr>
            </a:lvl4pPr>
            <a:lvl5pPr marL="2057400" indent="-228600">
              <a:defRPr kumimoji="1" sz="4400">
                <a:solidFill>
                  <a:schemeClr val="tx2"/>
                </a:solidFill>
                <a:latin typeface="Tahoma" panose="020B0604030504040204" pitchFamily="34" charset="0"/>
              </a:defRPr>
            </a:lvl5pPr>
            <a:lvl6pPr marL="2514600" indent="-228600" algn="l" rtl="0" eaLnBrk="0" fontAlgn="base" hangingPunct="0">
              <a:spcBef>
                <a:spcPct val="0"/>
              </a:spcBef>
              <a:spcAft>
                <a:spcPct val="0"/>
              </a:spcAft>
              <a:defRPr kumimoji="1" sz="4400">
                <a:solidFill>
                  <a:schemeClr val="tx2"/>
                </a:solidFill>
                <a:latin typeface="Tahoma" panose="020B0604030504040204" pitchFamily="34" charset="0"/>
              </a:defRPr>
            </a:lvl6pPr>
            <a:lvl7pPr marL="2971800" indent="-228600" algn="l" rtl="0" eaLnBrk="0" fontAlgn="base" hangingPunct="0">
              <a:spcBef>
                <a:spcPct val="0"/>
              </a:spcBef>
              <a:spcAft>
                <a:spcPct val="0"/>
              </a:spcAft>
              <a:defRPr kumimoji="1" sz="4400">
                <a:solidFill>
                  <a:schemeClr val="tx2"/>
                </a:solidFill>
                <a:latin typeface="Tahoma" panose="020B0604030504040204" pitchFamily="34" charset="0"/>
              </a:defRPr>
            </a:lvl7pPr>
            <a:lvl8pPr marL="3429000" indent="-228600" algn="l" rtl="0" eaLnBrk="0" fontAlgn="base" hangingPunct="0">
              <a:spcBef>
                <a:spcPct val="0"/>
              </a:spcBef>
              <a:spcAft>
                <a:spcPct val="0"/>
              </a:spcAft>
              <a:defRPr kumimoji="1" sz="4400">
                <a:solidFill>
                  <a:schemeClr val="tx2"/>
                </a:solidFill>
                <a:latin typeface="Tahoma" panose="020B0604030504040204" pitchFamily="34" charset="0"/>
              </a:defRPr>
            </a:lvl8pPr>
            <a:lvl9pPr marL="3886200" indent="-228600" algn="l" rtl="0" eaLnBrk="0" fontAlgn="base" hangingPunct="0">
              <a:spcBef>
                <a:spcPct val="0"/>
              </a:spcBef>
              <a:spcAft>
                <a:spcPct val="0"/>
              </a:spcAft>
              <a:defRPr kumimoji="1" sz="4400">
                <a:solidFill>
                  <a:schemeClr val="tx2"/>
                </a:solidFill>
                <a:latin typeface="Tahoma" panose="020B0604030504040204" pitchFamily="34" charset="0"/>
              </a:defRPr>
            </a:lvl9pPr>
          </a:lstStyle>
          <a:p>
            <a:pPr eaLnBrk="0" fontAlgn="base" hangingPunct="0">
              <a:spcAft>
                <a:spcPct val="0"/>
              </a:spcAft>
            </a:pPr>
            <a:fld id="{38920BE2-52FD-4AD6-B1F1-2C7DF78CE6D7}" type="slidenum">
              <a:rPr kumimoji="0" lang="ar-SA" altLang="ar-JO" sz="1400">
                <a:solidFill>
                  <a:srgbClr val="808080"/>
                </a:solidFill>
              </a:rPr>
              <a:pPr eaLnBrk="0" fontAlgn="base" hangingPunct="0">
                <a:spcAft>
                  <a:spcPct val="0"/>
                </a:spcAft>
              </a:pPr>
              <a:t>46</a:t>
            </a:fld>
            <a:endParaRPr kumimoji="0" lang="en-US" altLang="ar-JO" sz="1400">
              <a:solidFill>
                <a:srgbClr val="808080"/>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C6036F53-FA84-2C81-14D8-59C5AD92669D}"/>
              </a:ext>
            </a:extLst>
          </p:cNvPr>
          <p:cNvSpPr>
            <a:spLocks noGrp="1" noChangeArrowheads="1"/>
          </p:cNvSpPr>
          <p:nvPr>
            <p:ph type="title"/>
          </p:nvPr>
        </p:nvSpPr>
        <p:spPr>
          <a:xfrm>
            <a:off x="1524000" y="152400"/>
            <a:ext cx="9144000" cy="6344653"/>
          </a:xfrm>
        </p:spPr>
        <p:txBody>
          <a:bodyPr/>
          <a:lstStyle/>
          <a:p>
            <a:pPr algn="l"/>
            <a:r>
              <a:rPr lang="en-US" altLang="ar-JO" sz="3600" dirty="0"/>
              <a:t>     Guided Tour Definition</a:t>
            </a:r>
            <a:br>
              <a:rPr lang="en-US" altLang="ar-JO" sz="3600" dirty="0"/>
            </a:br>
            <a:r>
              <a:rPr lang="ar-JO" altLang="ar-JO" sz="3600" dirty="0"/>
              <a:t>تعريف الجولة الإرشادية</a:t>
            </a:r>
            <a:br>
              <a:rPr lang="en-US" altLang="ar-JO" sz="3600" dirty="0"/>
            </a:br>
            <a:br>
              <a:rPr lang="en-US" altLang="ar-JO" sz="3600" dirty="0"/>
            </a:br>
            <a:r>
              <a:rPr lang="en-US" altLang="ar-JO" sz="1800" dirty="0">
                <a:solidFill>
                  <a:schemeClr val="accent1"/>
                </a:solidFill>
              </a:rPr>
              <a:t>TOURISM </a:t>
            </a:r>
            <a:r>
              <a:rPr lang="en-US" altLang="ar-JO" sz="1800" dirty="0">
                <a:hlinkClick r:id="rId2" tooltip="short"/>
              </a:rPr>
              <a:t>short</a:t>
            </a:r>
            <a:r>
              <a:rPr lang="en-US" altLang="ar-JO" sz="1800" dirty="0"/>
              <a:t> </a:t>
            </a:r>
            <a:r>
              <a:rPr lang="en-US" altLang="ar-JO" sz="1800" dirty="0">
                <a:hlinkClick r:id="rId3" tooltip="journey"/>
              </a:rPr>
              <a:t>journey</a:t>
            </a:r>
            <a:r>
              <a:rPr lang="en-US" altLang="ar-JO" sz="1800" dirty="0"/>
              <a:t> </a:t>
            </a:r>
            <a:r>
              <a:rPr lang="en-US" altLang="ar-JO" sz="1800" dirty="0">
                <a:hlinkClick r:id="rId4" tooltip="around"/>
              </a:rPr>
              <a:t>around</a:t>
            </a:r>
            <a:r>
              <a:rPr lang="en-US" altLang="ar-JO" sz="1800" dirty="0"/>
              <a:t> </a:t>
            </a:r>
            <a:r>
              <a:rPr lang="en-US" altLang="ar-JO" sz="1800" dirty="0">
                <a:hlinkClick r:id="rId5" tooltip="a"/>
              </a:rPr>
              <a:t>a</a:t>
            </a:r>
            <a:r>
              <a:rPr lang="en-US" altLang="ar-JO" sz="1800" dirty="0"/>
              <a:t> </a:t>
            </a:r>
            <a:r>
              <a:rPr lang="en-US" altLang="ar-JO" sz="1800" dirty="0">
                <a:hlinkClick r:id="rId6" tooltip="building"/>
              </a:rPr>
              <a:t>building</a:t>
            </a:r>
            <a:r>
              <a:rPr lang="en-US" altLang="ar-JO" sz="1800" dirty="0"/>
              <a:t> </a:t>
            </a:r>
            <a:r>
              <a:rPr lang="en-US" altLang="ar-JO" sz="1800" dirty="0">
                <a:hlinkClick r:id="rId7" tooltip="or"/>
              </a:rPr>
              <a:t>or</a:t>
            </a:r>
            <a:r>
              <a:rPr lang="en-US" altLang="ar-JO" sz="1800" dirty="0"/>
              <a:t> </a:t>
            </a:r>
            <a:r>
              <a:rPr lang="en-US" altLang="ar-JO" sz="1800" dirty="0">
                <a:hlinkClick r:id="rId8" tooltip="place"/>
              </a:rPr>
              <a:t>place</a:t>
            </a:r>
            <a:r>
              <a:rPr lang="en-US" altLang="ar-JO" sz="1800" dirty="0"/>
              <a:t> </a:t>
            </a:r>
            <a:r>
              <a:rPr lang="en-US" altLang="ar-JO" sz="1800" dirty="0">
                <a:hlinkClick r:id="rId9" tooltip="with"/>
              </a:rPr>
              <a:t>with</a:t>
            </a:r>
            <a:r>
              <a:rPr lang="en-US" altLang="ar-JO" sz="1800" dirty="0"/>
              <a:t> </a:t>
            </a:r>
            <a:r>
              <a:rPr lang="en-US" altLang="ar-JO" sz="1800" dirty="0">
                <a:hlinkClick r:id="rId5" tooltip="a"/>
              </a:rPr>
              <a:t>a</a:t>
            </a:r>
            <a:r>
              <a:rPr lang="en-US" altLang="ar-JO" sz="1800" dirty="0"/>
              <a:t> </a:t>
            </a:r>
            <a:r>
              <a:rPr lang="en-US" altLang="ar-JO" sz="1800" dirty="0">
                <a:hlinkClick r:id="rId10" tooltip="person"/>
              </a:rPr>
              <a:t>person</a:t>
            </a:r>
            <a:r>
              <a:rPr lang="en-US" altLang="ar-JO" sz="1800" dirty="0"/>
              <a:t> </a:t>
            </a:r>
            <a:r>
              <a:rPr lang="en-US" altLang="ar-JO" sz="1800" dirty="0">
                <a:hlinkClick r:id="rId11" tooltip="who"/>
              </a:rPr>
              <a:t>who</a:t>
            </a:r>
            <a:r>
              <a:rPr lang="en-US" altLang="ar-JO" sz="1800" dirty="0"/>
              <a:t> </a:t>
            </a:r>
            <a:r>
              <a:rPr lang="en-US" altLang="ar-JO" sz="1800" dirty="0">
                <a:hlinkClick r:id="rId12" tooltip="tells"/>
              </a:rPr>
              <a:t>tells</a:t>
            </a:r>
            <a:r>
              <a:rPr lang="en-US" altLang="ar-JO" sz="1800" dirty="0"/>
              <a:t> </a:t>
            </a:r>
            <a:r>
              <a:rPr lang="en-US" altLang="ar-JO" sz="1800" dirty="0">
                <a:hlinkClick r:id="rId13" tooltip="you"/>
              </a:rPr>
              <a:t>you</a:t>
            </a:r>
            <a:r>
              <a:rPr lang="en-US" altLang="ar-JO" sz="1800" dirty="0"/>
              <a:t> </a:t>
            </a:r>
            <a:r>
              <a:rPr lang="en-US" altLang="ar-JO" sz="1800" dirty="0">
                <a:hlinkClick r:id="rId14" tooltip="about"/>
              </a:rPr>
              <a:t>about</a:t>
            </a:r>
            <a:r>
              <a:rPr lang="en-US" altLang="ar-JO" sz="1800" dirty="0"/>
              <a:t> </a:t>
            </a:r>
            <a:r>
              <a:rPr lang="en-US" altLang="ar-JO" sz="1800" dirty="0">
                <a:hlinkClick r:id="rId15" tooltip="what"/>
              </a:rPr>
              <a:t>what</a:t>
            </a:r>
            <a:r>
              <a:rPr lang="en-US" altLang="ar-JO" sz="1800" dirty="0"/>
              <a:t> </a:t>
            </a:r>
            <a:r>
              <a:rPr lang="en-US" altLang="ar-JO" sz="1800" dirty="0">
                <a:hlinkClick r:id="rId13" tooltip="you"/>
              </a:rPr>
              <a:t>you</a:t>
            </a:r>
            <a:r>
              <a:rPr lang="en-US" altLang="ar-JO" sz="1800" dirty="0"/>
              <a:t> are </a:t>
            </a:r>
            <a:r>
              <a:rPr lang="en-US" altLang="ar-JO" sz="1800" dirty="0">
                <a:hlinkClick r:id="rId16" tooltip="seeing"/>
              </a:rPr>
              <a:t>seeing</a:t>
            </a:r>
            <a:r>
              <a:rPr lang="en-US" altLang="ar-JO" sz="1800" dirty="0"/>
              <a:t> </a:t>
            </a:r>
            <a:r>
              <a:rPr lang="en-US" altLang="ar-JO" sz="1800" dirty="0">
                <a:hlinkClick r:id="rId7" tooltip="or"/>
              </a:rPr>
              <a:t>or</a:t>
            </a:r>
            <a:r>
              <a:rPr lang="en-US" altLang="ar-JO" sz="1800" dirty="0"/>
              <a:t> </a:t>
            </a:r>
            <a:r>
              <a:rPr lang="en-US" altLang="ar-JO" sz="1800" dirty="0">
                <a:hlinkClick r:id="rId9" tooltip="with"/>
              </a:rPr>
              <a:t>with</a:t>
            </a:r>
            <a:r>
              <a:rPr lang="en-US" altLang="ar-JO" sz="1800" dirty="0"/>
              <a:t> </a:t>
            </a:r>
            <a:r>
              <a:rPr lang="en-US" altLang="ar-JO" sz="1800" dirty="0">
                <a:hlinkClick r:id="rId5" tooltip="a"/>
              </a:rPr>
              <a:t>a</a:t>
            </a:r>
            <a:r>
              <a:rPr lang="en-US" altLang="ar-JO" sz="1800" dirty="0"/>
              <a:t> </a:t>
            </a:r>
            <a:r>
              <a:rPr lang="en-US" altLang="ar-JO" sz="1800" dirty="0">
                <a:hlinkClick r:id="rId17" tooltip="pair"/>
              </a:rPr>
              <a:t>pair</a:t>
            </a:r>
            <a:r>
              <a:rPr lang="en-US" altLang="ar-JO" sz="1800" dirty="0"/>
              <a:t> </a:t>
            </a:r>
            <a:r>
              <a:rPr lang="en-US" altLang="ar-JO" sz="1800" dirty="0">
                <a:hlinkClick r:id="rId18" tooltip="of"/>
              </a:rPr>
              <a:t>of</a:t>
            </a:r>
            <a:r>
              <a:rPr lang="en-US" altLang="ar-JO" sz="1800" dirty="0"/>
              <a:t> </a:t>
            </a:r>
            <a:br>
              <a:rPr lang="en-US" altLang="ar-JO" sz="1800" dirty="0"/>
            </a:br>
            <a:r>
              <a:rPr lang="en-US" altLang="ar-JO" sz="1800" dirty="0">
                <a:hlinkClick r:id="rId19" tooltip="headphones"/>
              </a:rPr>
              <a:t>headphones</a:t>
            </a:r>
            <a:r>
              <a:rPr lang="en-US" altLang="ar-JO" sz="1800" dirty="0"/>
              <a:t> </a:t>
            </a:r>
            <a:r>
              <a:rPr lang="en-US" altLang="ar-JO" sz="1800" dirty="0">
                <a:hlinkClick r:id="rId20" tooltip="on"/>
              </a:rPr>
              <a:t>on</a:t>
            </a:r>
            <a:r>
              <a:rPr lang="en-US" altLang="ar-JO" sz="1800" dirty="0"/>
              <a:t> </a:t>
            </a:r>
            <a:r>
              <a:rPr lang="en-US" altLang="ar-JO" sz="1800" dirty="0">
                <a:hlinkClick r:id="rId21" tooltip="which"/>
              </a:rPr>
              <a:t>which</a:t>
            </a:r>
            <a:r>
              <a:rPr lang="en-US" altLang="ar-JO" sz="1800" dirty="0"/>
              <a:t> </a:t>
            </a:r>
            <a:r>
              <a:rPr lang="en-US" altLang="ar-JO" sz="1800" dirty="0">
                <a:hlinkClick r:id="rId13" tooltip="you"/>
              </a:rPr>
              <a:t>you</a:t>
            </a:r>
            <a:r>
              <a:rPr lang="en-US" altLang="ar-JO" sz="1800" dirty="0"/>
              <a:t> </a:t>
            </a:r>
            <a:r>
              <a:rPr lang="en-US" altLang="ar-JO" sz="1800" dirty="0">
                <a:hlinkClick r:id="rId22" tooltip="can"/>
              </a:rPr>
              <a:t>can</a:t>
            </a:r>
            <a:r>
              <a:rPr lang="en-US" altLang="ar-JO" sz="1800" dirty="0"/>
              <a:t> </a:t>
            </a:r>
            <a:r>
              <a:rPr lang="en-US" altLang="ar-JO" sz="1800" dirty="0">
                <a:hlinkClick r:id="rId23" tooltip="listen"/>
              </a:rPr>
              <a:t>listen</a:t>
            </a:r>
            <a:r>
              <a:rPr lang="en-US" altLang="ar-JO" sz="1800" dirty="0"/>
              <a:t> </a:t>
            </a:r>
            <a:r>
              <a:rPr lang="en-US" altLang="ar-JO" sz="1800" dirty="0">
                <a:hlinkClick r:id="rId24" tooltip="to"/>
              </a:rPr>
              <a:t>to</a:t>
            </a:r>
            <a:r>
              <a:rPr lang="en-US" altLang="ar-JO" sz="1800" dirty="0"/>
              <a:t> </a:t>
            </a:r>
            <a:r>
              <a:rPr lang="en-US" altLang="ar-JO" sz="1800" dirty="0">
                <a:hlinkClick r:id="rId5" tooltip="a"/>
              </a:rPr>
              <a:t>a</a:t>
            </a:r>
            <a:r>
              <a:rPr lang="en-US" altLang="ar-JO" sz="1800" dirty="0"/>
              <a:t> </a:t>
            </a:r>
            <a:r>
              <a:rPr lang="en-US" altLang="ar-JO" sz="1800" dirty="0">
                <a:hlinkClick r:id="rId25" tooltip="recorded"/>
              </a:rPr>
              <a:t>recorded</a:t>
            </a:r>
            <a:r>
              <a:rPr lang="en-US" altLang="ar-JO" sz="1800" dirty="0"/>
              <a:t> </a:t>
            </a:r>
            <a:r>
              <a:rPr lang="en-US" altLang="ar-JO" sz="1800" dirty="0">
                <a:hlinkClick r:id="rId26" tooltip="description"/>
              </a:rPr>
              <a:t>description</a:t>
            </a:r>
            <a:r>
              <a:rPr lang="en-US" altLang="ar-JO" sz="1800" dirty="0"/>
              <a:t> </a:t>
            </a:r>
            <a:r>
              <a:rPr lang="en-US" altLang="ar-JO" sz="1800" dirty="0">
                <a:hlinkClick r:id="rId18" tooltip="of"/>
              </a:rPr>
              <a:t>of</a:t>
            </a:r>
            <a:r>
              <a:rPr lang="en-US" altLang="ar-JO" sz="1800" dirty="0"/>
              <a:t> </a:t>
            </a:r>
            <a:r>
              <a:rPr lang="en-US" altLang="ar-JO" sz="1800" dirty="0">
                <a:hlinkClick r:id="rId15" tooltip="what"/>
              </a:rPr>
              <a:t>what</a:t>
            </a:r>
            <a:r>
              <a:rPr lang="en-US" altLang="ar-JO" sz="1800" dirty="0"/>
              <a:t> </a:t>
            </a:r>
            <a:r>
              <a:rPr lang="en-US" altLang="ar-JO" sz="1800" dirty="0">
                <a:hlinkClick r:id="rId13" tooltip="you"/>
              </a:rPr>
              <a:t>you</a:t>
            </a:r>
            <a:r>
              <a:rPr lang="en-US" altLang="ar-JO" sz="1800" dirty="0"/>
              <a:t> </a:t>
            </a:r>
            <a:r>
              <a:rPr lang="en-US" altLang="ar-JO" sz="1800" dirty="0">
                <a:hlinkClick r:id="rId27" tooltip="are"/>
              </a:rPr>
              <a:t>are</a:t>
            </a:r>
            <a:r>
              <a:rPr lang="en-US" altLang="ar-JO" sz="1800" dirty="0"/>
              <a:t> </a:t>
            </a:r>
            <a:r>
              <a:rPr lang="en-US" altLang="ar-JO" sz="1800" dirty="0">
                <a:hlinkClick r:id="rId16" tooltip="seeing"/>
              </a:rPr>
              <a:t>seeing</a:t>
            </a:r>
            <a:r>
              <a:rPr lang="en-US" altLang="ar-JO" sz="1800" u="sng" dirty="0">
                <a:hlinkClick r:id="rId28" tooltip="Thesaurus entry for this meaning of  guided tour"/>
              </a:rPr>
              <a:t> </a:t>
            </a:r>
            <a:br>
              <a:rPr lang="en-US" altLang="ar-JO" sz="1800" u="sng" dirty="0">
                <a:hlinkClick r:id="rId28" tooltip="Thesaurus entry for this meaning of  guided tour"/>
              </a:rPr>
            </a:br>
            <a:r>
              <a:rPr lang="ar-JO" altLang="ar-JO" sz="1800" u="sng" dirty="0">
                <a:hlinkClick r:id="rId28" tooltip="Thesaurus entry for this meaning of  guided tour"/>
              </a:rPr>
              <a:t>السياحة رحلة قصيرة حول مبنى أو مكان مع شخص يخبرك بما تراه أو باستخدام زوج من سماعات الرأس التي يمكنك من خلالها الاستماع إلى وصف مسجل لما تراه</a:t>
            </a:r>
            <a:br>
              <a:rPr lang="en-US" altLang="ar-JO" sz="1800" u="sng" dirty="0">
                <a:hlinkClick r:id="rId28" tooltip="Thesaurus entry for this meaning of  guided tour"/>
              </a:rPr>
            </a:br>
            <a:r>
              <a:rPr lang="en-US" altLang="ar-JO" sz="1800" b="1" u="sng" dirty="0">
                <a:hlinkClick r:id="rId28" tooltip="Thesaurus entry for this meaning of  guided tour"/>
              </a:rPr>
              <a:t>Thesaurus</a:t>
            </a:r>
            <a:r>
              <a:rPr lang="en-US" altLang="ar-JO" sz="1800" u="sng" dirty="0">
                <a:hlinkClick r:id="rId28" tooltip="Thesaurus entry for this meaning of  guided tour"/>
              </a:rPr>
              <a:t> entry for this meaning of </a:t>
            </a:r>
            <a:r>
              <a:rPr lang="en-US" altLang="ar-JO" sz="1800" b="1" u="sng" dirty="0">
                <a:hlinkClick r:id="rId28" tooltip="Thesaurus entry for this meaning of  guided tour"/>
              </a:rPr>
              <a:t>guided</a:t>
            </a:r>
            <a:r>
              <a:rPr lang="en-US" altLang="ar-JO" sz="1800" u="sng" dirty="0">
                <a:hlinkClick r:id="rId28" tooltip="Thesaurus entry for this meaning of  guided tour"/>
              </a:rPr>
              <a:t> </a:t>
            </a:r>
            <a:r>
              <a:rPr lang="en-US" altLang="ar-JO" sz="1800" b="1" u="sng" dirty="0">
                <a:hlinkClick r:id="rId28" tooltip="Thesaurus entry for this meaning of  guided tour"/>
              </a:rPr>
              <a:t>tour</a:t>
            </a:r>
            <a:br>
              <a:rPr lang="en-US" altLang="ar-JO" sz="1800" b="1" u="sng" dirty="0"/>
            </a:br>
            <a:r>
              <a:rPr lang="ar-JO" altLang="ar-JO" sz="1800" b="1" u="sng" dirty="0"/>
              <a:t>إدخال المرادفات لهذا المعنى للجولة المصحوبة بمرشدين</a:t>
            </a:r>
            <a:br>
              <a:rPr lang="en-US" altLang="ar-JO" sz="1800" dirty="0"/>
            </a:br>
            <a:br>
              <a:rPr lang="en-US" altLang="ar-JO" sz="1800" dirty="0"/>
            </a:br>
            <a:r>
              <a:rPr lang="en-US" altLang="ar-JO" sz="1800" dirty="0">
                <a:solidFill>
                  <a:schemeClr val="accent1"/>
                </a:solidFill>
              </a:rPr>
              <a:t>COMPUTING</a:t>
            </a:r>
            <a:r>
              <a:rPr lang="en-US" altLang="ar-JO" sz="1800" dirty="0"/>
              <a:t> </a:t>
            </a:r>
            <a:r>
              <a:rPr lang="en-US" altLang="ar-JO" sz="1800" dirty="0">
                <a:hlinkClick r:id="rId29" tooltip="an"/>
              </a:rPr>
              <a:t>an</a:t>
            </a:r>
            <a:r>
              <a:rPr lang="en-US" altLang="ar-JO" sz="1800" dirty="0"/>
              <a:t> </a:t>
            </a:r>
            <a:r>
              <a:rPr lang="en-US" altLang="ar-JO" sz="1800" dirty="0">
                <a:hlinkClick r:id="rId30" tooltip="explanation"/>
              </a:rPr>
              <a:t>explanation</a:t>
            </a:r>
            <a:r>
              <a:rPr lang="en-US" altLang="ar-JO" sz="1800" dirty="0"/>
              <a:t> </a:t>
            </a:r>
            <a:r>
              <a:rPr lang="en-US" altLang="ar-JO" sz="1800" dirty="0">
                <a:hlinkClick r:id="rId18" tooltip="of"/>
              </a:rPr>
              <a:t>of</a:t>
            </a:r>
            <a:r>
              <a:rPr lang="en-US" altLang="ar-JO" sz="1800" dirty="0"/>
              <a:t> </a:t>
            </a:r>
            <a:r>
              <a:rPr lang="en-US" altLang="ar-JO" sz="1800" dirty="0">
                <a:hlinkClick r:id="rId31" tooltip="how"/>
              </a:rPr>
              <a:t>how</a:t>
            </a:r>
            <a:r>
              <a:rPr lang="en-US" altLang="ar-JO" sz="1800" dirty="0"/>
              <a:t> </a:t>
            </a:r>
            <a:r>
              <a:rPr lang="en-US" altLang="ar-JO" sz="1800" dirty="0">
                <a:hlinkClick r:id="rId24" tooltip="to"/>
              </a:rPr>
              <a:t>to</a:t>
            </a:r>
            <a:r>
              <a:rPr lang="en-US" altLang="ar-JO" sz="1800" dirty="0"/>
              <a:t> </a:t>
            </a:r>
            <a:r>
              <a:rPr lang="en-US" altLang="ar-JO" sz="1800" dirty="0">
                <a:hlinkClick r:id="rId32" tooltip="use"/>
              </a:rPr>
              <a:t>use</a:t>
            </a:r>
            <a:r>
              <a:rPr lang="en-US" altLang="ar-JO" sz="1800" dirty="0"/>
              <a:t> </a:t>
            </a:r>
            <a:r>
              <a:rPr lang="en-US" altLang="ar-JO" sz="1800" dirty="0">
                <a:hlinkClick r:id="rId5" tooltip="a"/>
              </a:rPr>
              <a:t>a</a:t>
            </a:r>
            <a:r>
              <a:rPr lang="en-US" altLang="ar-JO" sz="1800" dirty="0"/>
              <a:t> </a:t>
            </a:r>
            <a:r>
              <a:rPr lang="en-US" altLang="ar-JO" sz="1800" dirty="0">
                <a:hlinkClick r:id="rId33" tooltip="website"/>
              </a:rPr>
              <a:t>website</a:t>
            </a:r>
            <a:r>
              <a:rPr lang="en-US" altLang="ar-JO" sz="1800" dirty="0"/>
              <a:t> </a:t>
            </a:r>
            <a:r>
              <a:rPr lang="en-US" altLang="ar-JO" sz="1800" dirty="0">
                <a:hlinkClick r:id="rId7" tooltip="or"/>
              </a:rPr>
              <a:t>or</a:t>
            </a:r>
            <a:r>
              <a:rPr lang="en-US" altLang="ar-JO" sz="1800" dirty="0"/>
              <a:t> </a:t>
            </a:r>
            <a:r>
              <a:rPr lang="en-US" altLang="ar-JO" sz="1800" dirty="0">
                <a:hlinkClick r:id="rId5" tooltip="a"/>
              </a:rPr>
              <a:t>a</a:t>
            </a:r>
            <a:r>
              <a:rPr lang="en-US" altLang="ar-JO" sz="1800" dirty="0"/>
              <a:t> </a:t>
            </a:r>
            <a:r>
              <a:rPr lang="en-US" altLang="ar-JO" sz="1800" dirty="0">
                <a:hlinkClick r:id="rId34" tooltip="piece"/>
              </a:rPr>
              <a:t>piece</a:t>
            </a:r>
            <a:r>
              <a:rPr lang="en-US" altLang="ar-JO" sz="1800" dirty="0"/>
              <a:t> </a:t>
            </a:r>
            <a:r>
              <a:rPr lang="en-US" altLang="ar-JO" sz="1800" dirty="0">
                <a:hlinkClick r:id="rId18" tooltip="of"/>
              </a:rPr>
              <a:t>of</a:t>
            </a:r>
            <a:r>
              <a:rPr lang="en-US" altLang="ar-JO" sz="1800" dirty="0"/>
              <a:t> </a:t>
            </a:r>
            <a:r>
              <a:rPr lang="en-US" altLang="ar-JO" sz="1800" dirty="0">
                <a:hlinkClick r:id="rId35" tooltip="software"/>
              </a:rPr>
              <a:t>software</a:t>
            </a:r>
            <a:r>
              <a:rPr lang="en-US" altLang="ar-JO" sz="1800" dirty="0"/>
              <a:t> </a:t>
            </a:r>
            <a:r>
              <a:rPr lang="en-US" altLang="ar-JO" sz="1800" dirty="0">
                <a:hlinkClick r:id="rId36" tooltip="that"/>
              </a:rPr>
              <a:t>that</a:t>
            </a:r>
            <a:r>
              <a:rPr lang="en-US" altLang="ar-JO" sz="1800" dirty="0"/>
              <a:t> </a:t>
            </a:r>
            <a:r>
              <a:rPr lang="en-US" altLang="ar-JO" sz="1800" dirty="0">
                <a:hlinkClick r:id="rId13" tooltip="you"/>
              </a:rPr>
              <a:t>you</a:t>
            </a:r>
            <a:r>
              <a:rPr lang="en-US" altLang="ar-JO" sz="1800" dirty="0"/>
              <a:t> </a:t>
            </a:r>
            <a:r>
              <a:rPr lang="en-US" altLang="ar-JO" sz="1800" dirty="0">
                <a:hlinkClick r:id="rId37" tooltip="read"/>
              </a:rPr>
              <a:t>read</a:t>
            </a:r>
            <a:r>
              <a:rPr lang="en-US" altLang="ar-JO" sz="1800" dirty="0"/>
              <a:t> </a:t>
            </a:r>
            <a:r>
              <a:rPr lang="en-US" altLang="ar-JO" sz="1800" dirty="0">
                <a:hlinkClick r:id="rId20" tooltip="on"/>
              </a:rPr>
              <a:t>on</a:t>
            </a:r>
            <a:r>
              <a:rPr lang="en-US" altLang="ar-JO" sz="1800" dirty="0"/>
              <a:t> </a:t>
            </a:r>
            <a:r>
              <a:rPr lang="en-US" altLang="ar-JO" sz="1800" dirty="0">
                <a:hlinkClick r:id="rId5" tooltip="a"/>
              </a:rPr>
              <a:t>a</a:t>
            </a:r>
            <a:r>
              <a:rPr lang="en-US" altLang="ar-JO" sz="1800" dirty="0"/>
              <a:t> </a:t>
            </a:r>
            <a:r>
              <a:rPr lang="en-US" altLang="ar-JO" sz="1800" dirty="0">
                <a:hlinkClick r:id="rId38" tooltip="computer"/>
              </a:rPr>
              <a:t>computer</a:t>
            </a:r>
            <a:r>
              <a:rPr lang="en-US" altLang="ar-JO" sz="1800" dirty="0"/>
              <a:t> </a:t>
            </a:r>
            <a:r>
              <a:rPr lang="en-US" altLang="ar-JO" sz="1800" dirty="0">
                <a:hlinkClick r:id="rId39" tooltip="screen"/>
              </a:rPr>
              <a:t>screen</a:t>
            </a:r>
            <a:r>
              <a:rPr lang="en-US" altLang="ar-JO" sz="1800" dirty="0"/>
              <a:t> </a:t>
            </a:r>
            <a:r>
              <a:rPr lang="en-US" altLang="ar-JO" sz="1800" dirty="0">
                <a:hlinkClick r:id="rId40" tooltip="by"/>
              </a:rPr>
              <a:t>by</a:t>
            </a:r>
            <a:r>
              <a:rPr lang="en-US" altLang="ar-JO" sz="1800" dirty="0"/>
              <a:t> </a:t>
            </a:r>
            <a:r>
              <a:rPr lang="en-US" altLang="ar-JO" sz="1800" dirty="0">
                <a:hlinkClick r:id="rId41" tooltip="clicking"/>
              </a:rPr>
              <a:t>clicking</a:t>
            </a:r>
            <a:r>
              <a:rPr lang="en-US" altLang="ar-JO" sz="1800" dirty="0"/>
              <a:t> </a:t>
            </a:r>
            <a:r>
              <a:rPr lang="en-US" altLang="ar-JO" sz="1800" dirty="0">
                <a:hlinkClick r:id="rId20" tooltip="on"/>
              </a:rPr>
              <a:t>on</a:t>
            </a:r>
            <a:r>
              <a:rPr lang="en-US" altLang="ar-JO" sz="1800" dirty="0"/>
              <a:t> </a:t>
            </a:r>
            <a:r>
              <a:rPr lang="en-US" altLang="ar-JO" sz="1800" dirty="0">
                <a:hlinkClick r:id="rId5" tooltip="a"/>
              </a:rPr>
              <a:t>a</a:t>
            </a:r>
            <a:r>
              <a:rPr lang="en-US" altLang="ar-JO" sz="1800" dirty="0"/>
              <a:t> </a:t>
            </a:r>
            <a:br>
              <a:rPr lang="en-US" altLang="ar-JO" sz="1800" dirty="0"/>
            </a:br>
            <a:r>
              <a:rPr lang="en-US" altLang="ar-JO" sz="1800" dirty="0">
                <a:hlinkClick r:id="rId42" tooltip="series"/>
              </a:rPr>
              <a:t>series</a:t>
            </a:r>
            <a:r>
              <a:rPr lang="en-US" altLang="ar-JO" sz="1800" dirty="0"/>
              <a:t> </a:t>
            </a:r>
            <a:r>
              <a:rPr lang="en-US" altLang="ar-JO" sz="1800" dirty="0">
                <a:hlinkClick r:id="rId18" tooltip="of"/>
              </a:rPr>
              <a:t>of</a:t>
            </a:r>
            <a:r>
              <a:rPr lang="en-US" altLang="ar-JO" sz="1800" dirty="0"/>
              <a:t> </a:t>
            </a:r>
            <a:r>
              <a:rPr lang="en-US" altLang="ar-JO" sz="1800" dirty="0">
                <a:hlinkClick r:id="rId43" tooltip="buttons"/>
              </a:rPr>
              <a:t>buttons</a:t>
            </a:r>
            <a:r>
              <a:rPr lang="en-US" altLang="ar-JO" sz="1800" dirty="0"/>
              <a:t> </a:t>
            </a:r>
            <a:r>
              <a:rPr lang="en-US" altLang="ar-JO" sz="1800" dirty="0">
                <a:hlinkClick r:id="rId7" tooltip="or"/>
              </a:rPr>
              <a:t>or</a:t>
            </a:r>
            <a:r>
              <a:rPr lang="en-US" altLang="ar-JO" sz="1800" dirty="0"/>
              <a:t> </a:t>
            </a:r>
            <a:r>
              <a:rPr lang="en-US" altLang="ar-JO" sz="1800" dirty="0">
                <a:hlinkClick r:id="rId44" tooltip="links"/>
              </a:rPr>
              <a:t>links</a:t>
            </a:r>
            <a:br>
              <a:rPr lang="en-US" altLang="ar-JO" sz="1800" dirty="0"/>
            </a:br>
            <a:r>
              <a:rPr lang="ar-JO" altLang="ar-JO" sz="1800" dirty="0"/>
              <a:t>حساب شرح لكيفية استخدام موقع ويب أو جزء من البرنامج الذي تقرأه على شاشة الكمبيوتر من خلال النقر على سلسلة من الأزرار أو الروابط</a:t>
            </a:r>
            <a:br>
              <a:rPr lang="en-US" altLang="ar-JO" sz="1800" dirty="0"/>
            </a:br>
            <a:r>
              <a:rPr lang="en-US" altLang="ar-JO" sz="1800" dirty="0">
                <a:hlinkClick r:id="rId45" tooltip="Thesaurus entry for this meaning of  guided tour"/>
              </a:rPr>
              <a:t> </a:t>
            </a:r>
            <a:r>
              <a:rPr lang="en-US" altLang="ar-JO" sz="1800" b="1" dirty="0">
                <a:hlinkClick r:id="rId45" tooltip="Thesaurus entry for this meaning of  guided tour"/>
              </a:rPr>
              <a:t>Thesaurus</a:t>
            </a:r>
            <a:r>
              <a:rPr lang="en-US" altLang="ar-JO" sz="1800" dirty="0">
                <a:hlinkClick r:id="rId45" tooltip="Thesaurus entry for this meaning of  guided tour"/>
              </a:rPr>
              <a:t> entry for this meaning of </a:t>
            </a:r>
            <a:r>
              <a:rPr lang="en-US" altLang="ar-JO" sz="1800" b="1" dirty="0">
                <a:hlinkClick r:id="rId45" tooltip="Thesaurus entry for this meaning of  guided tour"/>
              </a:rPr>
              <a:t>guided</a:t>
            </a:r>
            <a:r>
              <a:rPr lang="en-US" altLang="ar-JO" sz="1800" dirty="0">
                <a:hlinkClick r:id="rId45" tooltip="Thesaurus entry for this meaning of  guided tour"/>
              </a:rPr>
              <a:t> </a:t>
            </a:r>
            <a:r>
              <a:rPr lang="en-US" altLang="ar-JO" sz="1800" b="1" dirty="0">
                <a:hlinkClick r:id="rId45" tooltip="Thesaurus entry for this meaning of  guided tour"/>
              </a:rPr>
              <a:t>tour</a:t>
            </a:r>
            <a:br>
              <a:rPr lang="en-US" altLang="ar-JO" sz="1800" b="1" dirty="0"/>
            </a:br>
            <a:r>
              <a:rPr lang="ar-JO" altLang="ar-JO" sz="1800" b="1" dirty="0"/>
              <a:t>إدخال المرادفات لهذا المعنى للجولة المصحوبة بمرشدين</a:t>
            </a:r>
            <a:endParaRPr lang="en-US" altLang="ar-JO" sz="1800" dirty="0"/>
          </a:p>
        </p:txBody>
      </p:sp>
      <p:sp>
        <p:nvSpPr>
          <p:cNvPr id="14339" name="Rectangle 3">
            <a:extLst>
              <a:ext uri="{FF2B5EF4-FFF2-40B4-BE49-F238E27FC236}">
                <a16:creationId xmlns:a16="http://schemas.microsoft.com/office/drawing/2014/main" id="{3478CD69-67BA-80F7-D5BB-10CDDB18D8BA}"/>
              </a:ext>
            </a:extLst>
          </p:cNvPr>
          <p:cNvSpPr>
            <a:spLocks noGrp="1" noChangeArrowheads="1"/>
          </p:cNvSpPr>
          <p:nvPr>
            <p:ph type="body" idx="1"/>
          </p:nvPr>
        </p:nvSpPr>
        <p:spPr>
          <a:xfrm>
            <a:off x="2790825" y="6858000"/>
            <a:ext cx="7772400" cy="76200"/>
          </a:xfrm>
        </p:spPr>
        <p:txBody>
          <a:bodyPr/>
          <a:lstStyle/>
          <a:p>
            <a:pPr>
              <a:lnSpc>
                <a:spcPct val="80000"/>
              </a:lnSpc>
            </a:pPr>
            <a:endParaRPr lang="en-US" altLang="ar-JO" sz="800" dirty="0"/>
          </a:p>
        </p:txBody>
      </p:sp>
      <p:sp>
        <p:nvSpPr>
          <p:cNvPr id="14340" name="Slide Number Placeholder 3">
            <a:extLst>
              <a:ext uri="{FF2B5EF4-FFF2-40B4-BE49-F238E27FC236}">
                <a16:creationId xmlns:a16="http://schemas.microsoft.com/office/drawing/2014/main" id="{8677FB42-C5F6-689F-23EA-4D2A5DB1992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4400">
                <a:solidFill>
                  <a:schemeClr val="tx2"/>
                </a:solidFill>
                <a:latin typeface="Tahoma" panose="020B0604030504040204" pitchFamily="34" charset="0"/>
              </a:defRPr>
            </a:lvl1pPr>
            <a:lvl2pPr marL="742950" indent="-285750">
              <a:defRPr kumimoji="1" sz="4400">
                <a:solidFill>
                  <a:schemeClr val="tx2"/>
                </a:solidFill>
                <a:latin typeface="Tahoma" panose="020B0604030504040204" pitchFamily="34" charset="0"/>
              </a:defRPr>
            </a:lvl2pPr>
            <a:lvl3pPr marL="1143000" indent="-228600">
              <a:defRPr kumimoji="1" sz="4400">
                <a:solidFill>
                  <a:schemeClr val="tx2"/>
                </a:solidFill>
                <a:latin typeface="Tahoma" panose="020B0604030504040204" pitchFamily="34" charset="0"/>
              </a:defRPr>
            </a:lvl3pPr>
            <a:lvl4pPr marL="1600200" indent="-228600">
              <a:defRPr kumimoji="1" sz="4400">
                <a:solidFill>
                  <a:schemeClr val="tx2"/>
                </a:solidFill>
                <a:latin typeface="Tahoma" panose="020B0604030504040204" pitchFamily="34" charset="0"/>
              </a:defRPr>
            </a:lvl4pPr>
            <a:lvl5pPr marL="2057400" indent="-228600">
              <a:defRPr kumimoji="1" sz="4400">
                <a:solidFill>
                  <a:schemeClr val="tx2"/>
                </a:solidFill>
                <a:latin typeface="Tahoma" panose="020B0604030504040204" pitchFamily="34" charset="0"/>
              </a:defRPr>
            </a:lvl5pPr>
            <a:lvl6pPr marL="2514600" indent="-228600" algn="l" rtl="0" eaLnBrk="0" fontAlgn="base" hangingPunct="0">
              <a:spcBef>
                <a:spcPct val="0"/>
              </a:spcBef>
              <a:spcAft>
                <a:spcPct val="0"/>
              </a:spcAft>
              <a:defRPr kumimoji="1" sz="4400">
                <a:solidFill>
                  <a:schemeClr val="tx2"/>
                </a:solidFill>
                <a:latin typeface="Tahoma" panose="020B0604030504040204" pitchFamily="34" charset="0"/>
              </a:defRPr>
            </a:lvl6pPr>
            <a:lvl7pPr marL="2971800" indent="-228600" algn="l" rtl="0" eaLnBrk="0" fontAlgn="base" hangingPunct="0">
              <a:spcBef>
                <a:spcPct val="0"/>
              </a:spcBef>
              <a:spcAft>
                <a:spcPct val="0"/>
              </a:spcAft>
              <a:defRPr kumimoji="1" sz="4400">
                <a:solidFill>
                  <a:schemeClr val="tx2"/>
                </a:solidFill>
                <a:latin typeface="Tahoma" panose="020B0604030504040204" pitchFamily="34" charset="0"/>
              </a:defRPr>
            </a:lvl7pPr>
            <a:lvl8pPr marL="3429000" indent="-228600" algn="l" rtl="0" eaLnBrk="0" fontAlgn="base" hangingPunct="0">
              <a:spcBef>
                <a:spcPct val="0"/>
              </a:spcBef>
              <a:spcAft>
                <a:spcPct val="0"/>
              </a:spcAft>
              <a:defRPr kumimoji="1" sz="4400">
                <a:solidFill>
                  <a:schemeClr val="tx2"/>
                </a:solidFill>
                <a:latin typeface="Tahoma" panose="020B0604030504040204" pitchFamily="34" charset="0"/>
              </a:defRPr>
            </a:lvl8pPr>
            <a:lvl9pPr marL="3886200" indent="-228600" algn="l" rtl="0" eaLnBrk="0" fontAlgn="base" hangingPunct="0">
              <a:spcBef>
                <a:spcPct val="0"/>
              </a:spcBef>
              <a:spcAft>
                <a:spcPct val="0"/>
              </a:spcAft>
              <a:defRPr kumimoji="1" sz="4400">
                <a:solidFill>
                  <a:schemeClr val="tx2"/>
                </a:solidFill>
                <a:latin typeface="Tahoma" panose="020B0604030504040204" pitchFamily="34" charset="0"/>
              </a:defRPr>
            </a:lvl9pPr>
          </a:lstStyle>
          <a:p>
            <a:pPr eaLnBrk="0" fontAlgn="base" hangingPunct="0">
              <a:spcAft>
                <a:spcPct val="0"/>
              </a:spcAft>
            </a:pPr>
            <a:fld id="{A8883EED-B080-4FC0-83F2-6532B5D04A0E}" type="slidenum">
              <a:rPr kumimoji="0" lang="ar-SA" altLang="ar-JO" sz="1400">
                <a:solidFill>
                  <a:srgbClr val="808080"/>
                </a:solidFill>
              </a:rPr>
              <a:pPr eaLnBrk="0" fontAlgn="base" hangingPunct="0">
                <a:spcAft>
                  <a:spcPct val="0"/>
                </a:spcAft>
              </a:pPr>
              <a:t>47</a:t>
            </a:fld>
            <a:endParaRPr kumimoji="0" lang="en-US" altLang="ar-JO" sz="1400">
              <a:solidFill>
                <a:srgbClr val="808080"/>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D42569D0-DD17-2220-A46A-AD892523831E}"/>
              </a:ext>
            </a:extLst>
          </p:cNvPr>
          <p:cNvSpPr>
            <a:spLocks noGrp="1" noChangeArrowheads="1"/>
          </p:cNvSpPr>
          <p:nvPr>
            <p:ph type="title"/>
          </p:nvPr>
        </p:nvSpPr>
        <p:spPr>
          <a:xfrm>
            <a:off x="1524000" y="152400"/>
            <a:ext cx="9144000" cy="6569242"/>
          </a:xfrm>
        </p:spPr>
        <p:txBody>
          <a:bodyPr/>
          <a:lstStyle/>
          <a:p>
            <a:pPr algn="l"/>
            <a:r>
              <a:rPr lang="en-US" altLang="ar-JO" sz="3200" b="1" dirty="0">
                <a:solidFill>
                  <a:srgbClr val="006666"/>
                </a:solidFill>
                <a:latin typeface="Times New Roman" panose="02020603050405020304" pitchFamily="18" charset="0"/>
                <a:cs typeface="Times New Roman" panose="02020603050405020304" pitchFamily="18" charset="0"/>
              </a:rPr>
              <a:t>  B) Demonstration</a:t>
            </a:r>
            <a:r>
              <a:rPr lang="en-US" altLang="ar-JO" sz="2800" b="1" dirty="0">
                <a:solidFill>
                  <a:srgbClr val="9900CC"/>
                </a:solidFill>
                <a:latin typeface="Times New Roman" panose="02020603050405020304" pitchFamily="18" charset="0"/>
                <a:cs typeface="Times New Roman" panose="02020603050405020304" pitchFamily="18" charset="0"/>
              </a:rPr>
              <a:t>, </a:t>
            </a:r>
            <a:r>
              <a:rPr lang="en-US" altLang="ar-JO" sz="2000" dirty="0">
                <a:solidFill>
                  <a:schemeClr val="bg1"/>
                </a:solidFill>
                <a:latin typeface="Times New Roman" panose="02020603050405020304" pitchFamily="18" charset="0"/>
                <a:cs typeface="Times New Roman" panose="02020603050405020304" pitchFamily="18" charset="0"/>
              </a:rPr>
              <a:t>design a demonstration when </a:t>
            </a:r>
            <a:br>
              <a:rPr lang="en-US" altLang="ar-JO" sz="2000" dirty="0">
                <a:solidFill>
                  <a:schemeClr val="bg1"/>
                </a:solidFill>
                <a:latin typeface="Times New Roman" panose="02020603050405020304" pitchFamily="18" charset="0"/>
                <a:cs typeface="Times New Roman" panose="02020603050405020304" pitchFamily="18" charset="0"/>
              </a:rPr>
            </a:br>
            <a:r>
              <a:rPr lang="en-US" altLang="ar-JO" sz="2000" dirty="0">
                <a:solidFill>
                  <a:schemeClr val="bg1"/>
                </a:solidFill>
                <a:latin typeface="Times New Roman" panose="02020603050405020304" pitchFamily="18" charset="0"/>
                <a:cs typeface="Times New Roman" panose="02020603050405020304" pitchFamily="18" charset="0"/>
              </a:rPr>
              <a:t>  you want to illustrate some </a:t>
            </a:r>
            <a:r>
              <a:rPr lang="en-US" altLang="ar-JO" sz="2000" dirty="0">
                <a:solidFill>
                  <a:schemeClr val="accent1"/>
                </a:solidFill>
                <a:latin typeface="Times New Roman" panose="02020603050405020304" pitchFamily="18" charset="0"/>
                <a:cs typeface="Times New Roman" panose="02020603050405020304" pitchFamily="18" charset="0"/>
              </a:rPr>
              <a:t>specific </a:t>
            </a:r>
            <a:r>
              <a:rPr lang="en-US" altLang="ar-JO" sz="2000" dirty="0">
                <a:latin typeface="Times New Roman" panose="02020603050405020304" pitchFamily="18" charset="0"/>
                <a:cs typeface="Times New Roman" panose="02020603050405020304" pitchFamily="18" charset="0"/>
              </a:rPr>
              <a:t>parts of a</a:t>
            </a:r>
            <a:r>
              <a:rPr lang="en-US" altLang="ar-JO" sz="2000" dirty="0">
                <a:solidFill>
                  <a:schemeClr val="accent1"/>
                </a:solidFill>
                <a:latin typeface="Times New Roman" panose="02020603050405020304" pitchFamily="18" charset="0"/>
                <a:cs typeface="Times New Roman" panose="02020603050405020304" pitchFamily="18" charset="0"/>
              </a:rPr>
              <a:t> program ,  </a:t>
            </a:r>
            <a:r>
              <a:rPr lang="en-US" altLang="ar-JO" sz="2000" dirty="0">
                <a:latin typeface="Times New Roman" panose="02020603050405020304" pitchFamily="18" charset="0"/>
                <a:cs typeface="Times New Roman" panose="02020603050405020304" pitchFamily="18" charset="0"/>
              </a:rPr>
              <a:t>perhaps for a </a:t>
            </a:r>
            <a:br>
              <a:rPr lang="en-US" altLang="ar-JO" sz="2000" dirty="0">
                <a:latin typeface="Times New Roman" panose="02020603050405020304" pitchFamily="18" charset="0"/>
                <a:cs typeface="Times New Roman" panose="02020603050405020304" pitchFamily="18" charset="0"/>
              </a:rPr>
            </a:br>
            <a:r>
              <a:rPr lang="en-US" altLang="ar-JO" sz="2000" dirty="0">
                <a:latin typeface="Times New Roman" panose="02020603050405020304" pitchFamily="18" charset="0"/>
                <a:cs typeface="Times New Roman" panose="02020603050405020304" pitchFamily="18" charset="0"/>
              </a:rPr>
              <a:t>  specific user, usually you use an </a:t>
            </a:r>
            <a:r>
              <a:rPr lang="en-US" altLang="ar-JO" sz="2000" dirty="0">
                <a:solidFill>
                  <a:schemeClr val="accent2"/>
                </a:solidFill>
                <a:latin typeface="Times New Roman" panose="02020603050405020304" pitchFamily="18" charset="0"/>
                <a:cs typeface="Times New Roman" panose="02020603050405020304" pitchFamily="18" charset="0"/>
              </a:rPr>
              <a:t>example </a:t>
            </a:r>
            <a:r>
              <a:rPr lang="en-US" altLang="ar-JO" sz="2000" dirty="0">
                <a:latin typeface="Times New Roman" panose="02020603050405020304" pitchFamily="18" charset="0"/>
                <a:cs typeface="Times New Roman" panose="02020603050405020304" pitchFamily="18" charset="0"/>
              </a:rPr>
              <a:t>of the program, often a </a:t>
            </a:r>
            <a:br>
              <a:rPr lang="en-US" altLang="ar-JO" sz="2000" dirty="0">
                <a:latin typeface="Times New Roman" panose="02020603050405020304" pitchFamily="18" charset="0"/>
                <a:cs typeface="Times New Roman" panose="02020603050405020304" pitchFamily="18" charset="0"/>
              </a:rPr>
            </a:br>
            <a:r>
              <a:rPr lang="en-US" altLang="ar-JO" sz="2000" dirty="0">
                <a:latin typeface="Times New Roman" panose="02020603050405020304" pitchFamily="18" charset="0"/>
                <a:cs typeface="Times New Roman" panose="02020603050405020304" pitchFamily="18" charset="0"/>
              </a:rPr>
              <a:t>  </a:t>
            </a:r>
            <a:r>
              <a:rPr lang="en-US" altLang="ar-JO" sz="2000" dirty="0">
                <a:solidFill>
                  <a:schemeClr val="accent2"/>
                </a:solidFill>
                <a:latin typeface="Times New Roman" panose="02020603050405020304" pitchFamily="18" charset="0"/>
                <a:cs typeface="Times New Roman" panose="02020603050405020304" pitchFamily="18" charset="0"/>
              </a:rPr>
              <a:t>limited version</a:t>
            </a:r>
            <a:r>
              <a:rPr lang="en-US" altLang="ar-JO" sz="2000" dirty="0">
                <a:latin typeface="Times New Roman" panose="02020603050405020304" pitchFamily="18" charset="0"/>
                <a:cs typeface="Times New Roman" panose="02020603050405020304" pitchFamily="18" charset="0"/>
              </a:rPr>
              <a:t> of the program. </a:t>
            </a:r>
            <a:br>
              <a:rPr lang="en-US" altLang="ar-JO" sz="2000" dirty="0">
                <a:latin typeface="Times New Roman" panose="02020603050405020304" pitchFamily="18" charset="0"/>
                <a:cs typeface="Times New Roman" panose="02020603050405020304" pitchFamily="18" charset="0"/>
              </a:rPr>
            </a:br>
            <a:r>
              <a:rPr lang="ar-JO" altLang="ar-JO" sz="2000" dirty="0">
                <a:latin typeface="Times New Roman" panose="02020603050405020304" pitchFamily="18" charset="0"/>
                <a:cs typeface="Times New Roman" panose="02020603050405020304" pitchFamily="18" charset="0"/>
              </a:rPr>
              <a:t>ب) العرض التوضيحي، قم بتصميم عرض توضيحي عندما تريد توضيح بعض أجزاء معينة من برنامج ما، ربما لمستخدم معين، وعادة ما تستخدم مثالاً للبرنامج، وغالبًا ما تكون نسخة محدودة من البرنامج.</a:t>
            </a:r>
            <a:br>
              <a:rPr lang="en-US" altLang="ar-JO" sz="2000" dirty="0">
                <a:latin typeface="Times New Roman" panose="02020603050405020304" pitchFamily="18" charset="0"/>
                <a:cs typeface="Times New Roman" panose="02020603050405020304" pitchFamily="18" charset="0"/>
              </a:rPr>
            </a:br>
            <a:r>
              <a:rPr lang="en-US" altLang="ar-JO" sz="2000" dirty="0">
                <a:latin typeface="Times New Roman" panose="02020603050405020304" pitchFamily="18" charset="0"/>
                <a:cs typeface="Times New Roman" panose="02020603050405020304" pitchFamily="18" charset="0"/>
              </a:rPr>
              <a:t>  </a:t>
            </a:r>
            <a:br>
              <a:rPr lang="en-US" altLang="ar-JO" sz="2000" dirty="0">
                <a:latin typeface="Times New Roman" panose="02020603050405020304" pitchFamily="18" charset="0"/>
                <a:cs typeface="Times New Roman" panose="02020603050405020304" pitchFamily="18" charset="0"/>
              </a:rPr>
            </a:br>
            <a:r>
              <a:rPr lang="en-US" altLang="ar-JO" sz="2000" dirty="0">
                <a:latin typeface="Times New Roman" panose="02020603050405020304" pitchFamily="18" charset="0"/>
                <a:cs typeface="Times New Roman" panose="02020603050405020304" pitchFamily="18" charset="0"/>
              </a:rPr>
              <a:t>  It is a more focused presentation of a particular program function being  </a:t>
            </a:r>
            <a:br>
              <a:rPr lang="en-US" altLang="ar-JO" sz="2000" dirty="0">
                <a:latin typeface="Times New Roman" panose="02020603050405020304" pitchFamily="18" charset="0"/>
                <a:cs typeface="Times New Roman" panose="02020603050405020304" pitchFamily="18" charset="0"/>
              </a:rPr>
            </a:br>
            <a:r>
              <a:rPr lang="en-US" altLang="ar-JO" sz="2000" dirty="0">
                <a:latin typeface="Times New Roman" panose="02020603050405020304" pitchFamily="18" charset="0"/>
                <a:cs typeface="Times New Roman" panose="02020603050405020304" pitchFamily="18" charset="0"/>
              </a:rPr>
              <a:t>  performed, which tends to be passively (</a:t>
            </a:r>
            <a:r>
              <a:rPr lang="en-US" altLang="ar-JO" sz="2000" b="1" dirty="0">
                <a:latin typeface="Times New Roman" panose="02020603050405020304" pitchFamily="18" charset="0"/>
                <a:cs typeface="Times New Roman" panose="02020603050405020304" pitchFamily="18" charset="0"/>
              </a:rPr>
              <a:t>negatively</a:t>
            </a:r>
            <a:r>
              <a:rPr lang="en-US" altLang="ar-JO" sz="2000" dirty="0">
                <a:latin typeface="Times New Roman" panose="02020603050405020304" pitchFamily="18" charset="0"/>
                <a:cs typeface="Times New Roman" panose="02020603050405020304" pitchFamily="18" charset="0"/>
              </a:rPr>
              <a:t>) viewed by users. </a:t>
            </a:r>
            <a:br>
              <a:rPr lang="en-US" altLang="ar-JO" sz="2000" dirty="0">
                <a:latin typeface="Times New Roman" panose="02020603050405020304" pitchFamily="18" charset="0"/>
                <a:cs typeface="Times New Roman" panose="02020603050405020304" pitchFamily="18" charset="0"/>
              </a:rPr>
            </a:br>
            <a:r>
              <a:rPr lang="ar-JO" altLang="ar-JO" sz="2000" dirty="0">
                <a:latin typeface="Times New Roman" panose="02020603050405020304" pitchFamily="18" charset="0"/>
                <a:cs typeface="Times New Roman" panose="02020603050405020304" pitchFamily="18" charset="0"/>
              </a:rPr>
              <a:t>إنه عرض أكثر تركيزًا لوظيفة برنامج معينة يتم تنفيذها، والتي تميل إلى أن ينظر إليها المستخدمون بشكل سلبي (سلبي).</a:t>
            </a:r>
            <a:br>
              <a:rPr lang="en-US" altLang="ar-JO" sz="2000" dirty="0">
                <a:latin typeface="Times New Roman" panose="02020603050405020304" pitchFamily="18" charset="0"/>
                <a:cs typeface="Times New Roman" panose="02020603050405020304" pitchFamily="18" charset="0"/>
              </a:rPr>
            </a:br>
            <a:r>
              <a:rPr lang="en-US" altLang="ar-JO" sz="2000" dirty="0">
                <a:latin typeface="Times New Roman" panose="02020603050405020304" pitchFamily="18" charset="0"/>
                <a:cs typeface="Times New Roman" panose="02020603050405020304" pitchFamily="18" charset="0"/>
              </a:rPr>
              <a:t>  The user will    </a:t>
            </a:r>
            <a:r>
              <a:rPr lang="en-US" altLang="ar-JO" sz="2000" dirty="0">
                <a:solidFill>
                  <a:schemeClr val="accent2"/>
                </a:solidFill>
                <a:latin typeface="Times New Roman" panose="02020603050405020304" pitchFamily="18" charset="0"/>
                <a:cs typeface="Times New Roman" panose="02020603050405020304" pitchFamily="18" charset="0"/>
              </a:rPr>
              <a:t>observe passively</a:t>
            </a:r>
            <a:r>
              <a:rPr lang="en-US" altLang="ar-JO" sz="2000" dirty="0">
                <a:latin typeface="Times New Roman" panose="02020603050405020304" pitchFamily="18" charset="0"/>
                <a:cs typeface="Times New Roman" panose="02020603050405020304" pitchFamily="18" charset="0"/>
              </a:rPr>
              <a:t>- no interaction- , like the guide tour, it </a:t>
            </a:r>
            <a:r>
              <a:rPr lang="en-US" altLang="ar-JO" sz="2000" dirty="0">
                <a:solidFill>
                  <a:schemeClr val="accent2"/>
                </a:solidFill>
                <a:latin typeface="Times New Roman" panose="02020603050405020304" pitchFamily="18" charset="0"/>
                <a:cs typeface="Times New Roman" panose="02020603050405020304" pitchFamily="18" charset="0"/>
              </a:rPr>
              <a:t>informs</a:t>
            </a:r>
            <a:r>
              <a:rPr lang="en-US" altLang="ar-JO" sz="2000" dirty="0">
                <a:latin typeface="Times New Roman" panose="02020603050405020304" pitchFamily="18" charset="0"/>
                <a:cs typeface="Times New Roman" panose="02020603050405020304" pitchFamily="18" charset="0"/>
              </a:rPr>
              <a:t> and      </a:t>
            </a:r>
            <a:r>
              <a:rPr lang="en-US" altLang="ar-JO" sz="2000" dirty="0">
                <a:solidFill>
                  <a:schemeClr val="accent2"/>
                </a:solidFill>
                <a:latin typeface="Times New Roman" panose="02020603050405020304" pitchFamily="18" charset="0"/>
                <a:cs typeface="Times New Roman" panose="02020603050405020304" pitchFamily="18" charset="0"/>
              </a:rPr>
              <a:t>persuades. </a:t>
            </a:r>
            <a:br>
              <a:rPr lang="en-US" altLang="ar-JO" sz="2000" dirty="0">
                <a:solidFill>
                  <a:schemeClr val="accent2"/>
                </a:solidFill>
                <a:latin typeface="Times New Roman" panose="02020603050405020304" pitchFamily="18" charset="0"/>
                <a:cs typeface="Times New Roman" panose="02020603050405020304" pitchFamily="18" charset="0"/>
              </a:rPr>
            </a:br>
            <a:r>
              <a:rPr lang="ar-JO" altLang="ar-JO" sz="2000" dirty="0">
                <a:solidFill>
                  <a:schemeClr val="accent2"/>
                </a:solidFill>
                <a:latin typeface="Times New Roman" panose="02020603050405020304" pitchFamily="18" charset="0"/>
                <a:cs typeface="Times New Roman" panose="02020603050405020304" pitchFamily="18" charset="0"/>
              </a:rPr>
              <a:t>سوف يلاحظ المستخدم بشكل سلبي - بدون أي تفاعل - مثل الجولة الإرشادية، فهو يعلم ويقنع.</a:t>
            </a:r>
            <a:br>
              <a:rPr lang="en-US" altLang="ar-JO" sz="2000" dirty="0">
                <a:solidFill>
                  <a:schemeClr val="accent2"/>
                </a:solidFill>
                <a:latin typeface="Times New Roman" panose="02020603050405020304" pitchFamily="18" charset="0"/>
                <a:cs typeface="Times New Roman" panose="02020603050405020304" pitchFamily="18" charset="0"/>
              </a:rPr>
            </a:br>
            <a:br>
              <a:rPr lang="en-US" altLang="ar-JO" sz="2000" dirty="0">
                <a:solidFill>
                  <a:schemeClr val="accent2"/>
                </a:solidFill>
                <a:latin typeface="Times New Roman" panose="02020603050405020304" pitchFamily="18" charset="0"/>
                <a:cs typeface="Times New Roman" panose="02020603050405020304" pitchFamily="18" charset="0"/>
              </a:rPr>
            </a:br>
            <a:r>
              <a:rPr lang="en-US" altLang="ar-JO" sz="2000" dirty="0">
                <a:solidFill>
                  <a:schemeClr val="accent2"/>
                </a:solidFill>
                <a:latin typeface="Times New Roman" panose="02020603050405020304" pitchFamily="18" charset="0"/>
                <a:cs typeface="Times New Roman" panose="02020603050405020304" pitchFamily="18" charset="0"/>
              </a:rPr>
              <a:t>  </a:t>
            </a:r>
            <a:r>
              <a:rPr lang="en-US" altLang="ar-JO" sz="2000" dirty="0">
                <a:latin typeface="Times New Roman" panose="02020603050405020304" pitchFamily="18" charset="0"/>
                <a:cs typeface="Times New Roman" panose="02020603050405020304" pitchFamily="18" charset="0"/>
              </a:rPr>
              <a:t>The tutorial instructs the user in </a:t>
            </a:r>
            <a:r>
              <a:rPr lang="en-US" altLang="ar-JO" sz="2000" dirty="0">
                <a:solidFill>
                  <a:schemeClr val="accent1"/>
                </a:solidFill>
                <a:latin typeface="Times New Roman" panose="02020603050405020304" pitchFamily="18" charset="0"/>
                <a:cs typeface="Times New Roman" panose="02020603050405020304" pitchFamily="18" charset="0"/>
              </a:rPr>
              <a:t>starting </a:t>
            </a:r>
            <a:r>
              <a:rPr lang="en-US" altLang="ar-JO" sz="2000" dirty="0">
                <a:latin typeface="Times New Roman" panose="02020603050405020304" pitchFamily="18" charset="0"/>
                <a:cs typeface="Times New Roman" panose="02020603050405020304" pitchFamily="18" charset="0"/>
              </a:rPr>
              <a:t>the program and </a:t>
            </a:r>
            <a:r>
              <a:rPr lang="en-US" altLang="ar-JO" sz="2000" dirty="0">
                <a:solidFill>
                  <a:schemeClr val="accent1"/>
                </a:solidFill>
                <a:latin typeface="Times New Roman" panose="02020603050405020304" pitchFamily="18" charset="0"/>
                <a:cs typeface="Times New Roman" panose="02020603050405020304" pitchFamily="18" charset="0"/>
              </a:rPr>
              <a:t>tells</a:t>
            </a:r>
            <a:r>
              <a:rPr lang="en-US" altLang="ar-JO" sz="2000" dirty="0">
                <a:latin typeface="Times New Roman" panose="02020603050405020304" pitchFamily="18" charset="0"/>
                <a:cs typeface="Times New Roman" panose="02020603050405020304" pitchFamily="18" charset="0"/>
              </a:rPr>
              <a:t> the user </a:t>
            </a:r>
            <a:br>
              <a:rPr lang="en-US" altLang="ar-JO" sz="2000" dirty="0">
                <a:latin typeface="Times New Roman" panose="02020603050405020304" pitchFamily="18" charset="0"/>
                <a:cs typeface="Times New Roman" panose="02020603050405020304" pitchFamily="18" charset="0"/>
              </a:rPr>
            </a:br>
            <a:r>
              <a:rPr lang="en-US" altLang="ar-JO" sz="2000" dirty="0">
                <a:latin typeface="Times New Roman" panose="02020603050405020304" pitchFamily="18" charset="0"/>
                <a:cs typeface="Times New Roman" panose="02020603050405020304" pitchFamily="18" charset="0"/>
              </a:rPr>
              <a:t>  what commands to use to perform the demonstrated procedure. See  </a:t>
            </a:r>
            <a:br>
              <a:rPr lang="en-US" altLang="ar-JO" sz="2000" dirty="0">
                <a:latin typeface="Times New Roman" panose="02020603050405020304" pitchFamily="18" charset="0"/>
                <a:cs typeface="Times New Roman" panose="02020603050405020304" pitchFamily="18" charset="0"/>
              </a:rPr>
            </a:br>
            <a:r>
              <a:rPr lang="en-US" altLang="ar-JO" sz="2000" dirty="0">
                <a:latin typeface="Times New Roman" panose="02020603050405020304" pitchFamily="18" charset="0"/>
                <a:cs typeface="Times New Roman" panose="02020603050405020304" pitchFamily="18" charset="0"/>
              </a:rPr>
              <a:t>  figure 2.6 for example.</a:t>
            </a:r>
            <a:br>
              <a:rPr lang="en-US" altLang="ar-JO" sz="2000" dirty="0">
                <a:latin typeface="Times New Roman" panose="02020603050405020304" pitchFamily="18" charset="0"/>
                <a:cs typeface="Times New Roman" panose="02020603050405020304" pitchFamily="18" charset="0"/>
              </a:rPr>
            </a:br>
            <a:r>
              <a:rPr lang="ar-JO" altLang="ar-JO" sz="2000" dirty="0">
                <a:latin typeface="Times New Roman" panose="02020603050405020304" pitchFamily="18" charset="0"/>
                <a:cs typeface="Times New Roman" panose="02020603050405020304" pitchFamily="18" charset="0"/>
              </a:rPr>
              <a:t>يرشد البرنامج التعليمي المستخدم إلى بدء تشغيل البرنامج ويخبر المستخدم بالأوامر التي يجب استخدامها لتنفيذ الإجراء الموضح. انظر الشكل 2.6 على سبيل المثال.</a:t>
            </a:r>
            <a:endParaRPr lang="en-US" altLang="ar-JO" sz="2800" b="1" dirty="0">
              <a:solidFill>
                <a:schemeClr val="bg1"/>
              </a:solidFill>
              <a:latin typeface="Times New Roman" panose="02020603050405020304" pitchFamily="18" charset="0"/>
              <a:cs typeface="Times New Roman" panose="02020603050405020304" pitchFamily="18" charset="0"/>
            </a:endParaRPr>
          </a:p>
        </p:txBody>
      </p:sp>
      <p:sp>
        <p:nvSpPr>
          <p:cNvPr id="15363" name="Slide Number Placeholder 2">
            <a:extLst>
              <a:ext uri="{FF2B5EF4-FFF2-40B4-BE49-F238E27FC236}">
                <a16:creationId xmlns:a16="http://schemas.microsoft.com/office/drawing/2014/main" id="{AAE69621-EF39-8C1F-F734-23724544E0D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4400">
                <a:solidFill>
                  <a:schemeClr val="tx2"/>
                </a:solidFill>
                <a:latin typeface="Tahoma" panose="020B0604030504040204" pitchFamily="34" charset="0"/>
              </a:defRPr>
            </a:lvl1pPr>
            <a:lvl2pPr marL="742950" indent="-285750">
              <a:defRPr kumimoji="1" sz="4400">
                <a:solidFill>
                  <a:schemeClr val="tx2"/>
                </a:solidFill>
                <a:latin typeface="Tahoma" panose="020B0604030504040204" pitchFamily="34" charset="0"/>
              </a:defRPr>
            </a:lvl2pPr>
            <a:lvl3pPr marL="1143000" indent="-228600">
              <a:defRPr kumimoji="1" sz="4400">
                <a:solidFill>
                  <a:schemeClr val="tx2"/>
                </a:solidFill>
                <a:latin typeface="Tahoma" panose="020B0604030504040204" pitchFamily="34" charset="0"/>
              </a:defRPr>
            </a:lvl3pPr>
            <a:lvl4pPr marL="1600200" indent="-228600">
              <a:defRPr kumimoji="1" sz="4400">
                <a:solidFill>
                  <a:schemeClr val="tx2"/>
                </a:solidFill>
                <a:latin typeface="Tahoma" panose="020B0604030504040204" pitchFamily="34" charset="0"/>
              </a:defRPr>
            </a:lvl4pPr>
            <a:lvl5pPr marL="2057400" indent="-228600">
              <a:defRPr kumimoji="1" sz="4400">
                <a:solidFill>
                  <a:schemeClr val="tx2"/>
                </a:solidFill>
                <a:latin typeface="Tahoma" panose="020B0604030504040204" pitchFamily="34" charset="0"/>
              </a:defRPr>
            </a:lvl5pPr>
            <a:lvl6pPr marL="2514600" indent="-228600" algn="l" rtl="0" eaLnBrk="0" fontAlgn="base" hangingPunct="0">
              <a:spcBef>
                <a:spcPct val="0"/>
              </a:spcBef>
              <a:spcAft>
                <a:spcPct val="0"/>
              </a:spcAft>
              <a:defRPr kumimoji="1" sz="4400">
                <a:solidFill>
                  <a:schemeClr val="tx2"/>
                </a:solidFill>
                <a:latin typeface="Tahoma" panose="020B0604030504040204" pitchFamily="34" charset="0"/>
              </a:defRPr>
            </a:lvl6pPr>
            <a:lvl7pPr marL="2971800" indent="-228600" algn="l" rtl="0" eaLnBrk="0" fontAlgn="base" hangingPunct="0">
              <a:spcBef>
                <a:spcPct val="0"/>
              </a:spcBef>
              <a:spcAft>
                <a:spcPct val="0"/>
              </a:spcAft>
              <a:defRPr kumimoji="1" sz="4400">
                <a:solidFill>
                  <a:schemeClr val="tx2"/>
                </a:solidFill>
                <a:latin typeface="Tahoma" panose="020B0604030504040204" pitchFamily="34" charset="0"/>
              </a:defRPr>
            </a:lvl7pPr>
            <a:lvl8pPr marL="3429000" indent="-228600" algn="l" rtl="0" eaLnBrk="0" fontAlgn="base" hangingPunct="0">
              <a:spcBef>
                <a:spcPct val="0"/>
              </a:spcBef>
              <a:spcAft>
                <a:spcPct val="0"/>
              </a:spcAft>
              <a:defRPr kumimoji="1" sz="4400">
                <a:solidFill>
                  <a:schemeClr val="tx2"/>
                </a:solidFill>
                <a:latin typeface="Tahoma" panose="020B0604030504040204" pitchFamily="34" charset="0"/>
              </a:defRPr>
            </a:lvl8pPr>
            <a:lvl9pPr marL="3886200" indent="-228600" algn="l" rtl="0" eaLnBrk="0" fontAlgn="base" hangingPunct="0">
              <a:spcBef>
                <a:spcPct val="0"/>
              </a:spcBef>
              <a:spcAft>
                <a:spcPct val="0"/>
              </a:spcAft>
              <a:defRPr kumimoji="1" sz="4400">
                <a:solidFill>
                  <a:schemeClr val="tx2"/>
                </a:solidFill>
                <a:latin typeface="Tahoma" panose="020B0604030504040204" pitchFamily="34" charset="0"/>
              </a:defRPr>
            </a:lvl9pPr>
          </a:lstStyle>
          <a:p>
            <a:pPr eaLnBrk="0" fontAlgn="base" hangingPunct="0">
              <a:spcAft>
                <a:spcPct val="0"/>
              </a:spcAft>
            </a:pPr>
            <a:fld id="{068017F1-1068-4807-B6C0-A1E9D46B8AC6}" type="slidenum">
              <a:rPr kumimoji="0" lang="ar-SA" altLang="ar-JO" sz="1400">
                <a:solidFill>
                  <a:srgbClr val="808080"/>
                </a:solidFill>
              </a:rPr>
              <a:pPr eaLnBrk="0" fontAlgn="base" hangingPunct="0">
                <a:spcAft>
                  <a:spcPct val="0"/>
                </a:spcAft>
              </a:pPr>
              <a:t>48</a:t>
            </a:fld>
            <a:endParaRPr kumimoji="0" lang="en-US" altLang="ar-JO" sz="1400">
              <a:solidFill>
                <a:srgbClr val="808080"/>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5">
            <a:extLst>
              <a:ext uri="{FF2B5EF4-FFF2-40B4-BE49-F238E27FC236}">
                <a16:creationId xmlns:a16="http://schemas.microsoft.com/office/drawing/2014/main" id="{9AE13F2A-86F2-2856-DA54-CF8F7DC37CC1}"/>
              </a:ext>
            </a:extLst>
          </p:cNvPr>
          <p:cNvSpPr>
            <a:spLocks noGrp="1" noChangeArrowheads="1"/>
          </p:cNvSpPr>
          <p:nvPr>
            <p:ph type="title"/>
          </p:nvPr>
        </p:nvSpPr>
        <p:spPr/>
        <p:txBody>
          <a:bodyPr/>
          <a:lstStyle/>
          <a:p>
            <a:r>
              <a:rPr lang="en-US" altLang="ar-JO" sz="4000" dirty="0"/>
              <a:t>Example of Tutorial Demonstration</a:t>
            </a:r>
            <a:br>
              <a:rPr lang="en-US" altLang="ar-JO" sz="4000" dirty="0"/>
            </a:br>
            <a:r>
              <a:rPr lang="ar-JO" altLang="ar-JO" sz="4000" dirty="0"/>
              <a:t>مثال على مظاهرة البرنامج التعليمي</a:t>
            </a:r>
            <a:endParaRPr lang="en-US" altLang="ar-JO" sz="4000" dirty="0"/>
          </a:p>
        </p:txBody>
      </p:sp>
      <p:pic>
        <p:nvPicPr>
          <p:cNvPr id="16387" name="Picture 4" descr="6">
            <a:extLst>
              <a:ext uri="{FF2B5EF4-FFF2-40B4-BE49-F238E27FC236}">
                <a16:creationId xmlns:a16="http://schemas.microsoft.com/office/drawing/2014/main" id="{89D694EE-547E-4F16-581F-37FE3861095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5000" y="1524000"/>
            <a:ext cx="8305800" cy="5334000"/>
          </a:xfrm>
          <a:noFill/>
        </p:spPr>
      </p:pic>
      <p:sp>
        <p:nvSpPr>
          <p:cNvPr id="16388" name="Slide Number Placeholder 3">
            <a:extLst>
              <a:ext uri="{FF2B5EF4-FFF2-40B4-BE49-F238E27FC236}">
                <a16:creationId xmlns:a16="http://schemas.microsoft.com/office/drawing/2014/main" id="{914AC93E-4D9E-8A42-599B-32A3AE8167D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4400">
                <a:solidFill>
                  <a:schemeClr val="tx2"/>
                </a:solidFill>
                <a:latin typeface="Tahoma" panose="020B0604030504040204" pitchFamily="34" charset="0"/>
              </a:defRPr>
            </a:lvl1pPr>
            <a:lvl2pPr marL="742950" indent="-285750">
              <a:defRPr kumimoji="1" sz="4400">
                <a:solidFill>
                  <a:schemeClr val="tx2"/>
                </a:solidFill>
                <a:latin typeface="Tahoma" panose="020B0604030504040204" pitchFamily="34" charset="0"/>
              </a:defRPr>
            </a:lvl2pPr>
            <a:lvl3pPr marL="1143000" indent="-228600">
              <a:defRPr kumimoji="1" sz="4400">
                <a:solidFill>
                  <a:schemeClr val="tx2"/>
                </a:solidFill>
                <a:latin typeface="Tahoma" panose="020B0604030504040204" pitchFamily="34" charset="0"/>
              </a:defRPr>
            </a:lvl3pPr>
            <a:lvl4pPr marL="1600200" indent="-228600">
              <a:defRPr kumimoji="1" sz="4400">
                <a:solidFill>
                  <a:schemeClr val="tx2"/>
                </a:solidFill>
                <a:latin typeface="Tahoma" panose="020B0604030504040204" pitchFamily="34" charset="0"/>
              </a:defRPr>
            </a:lvl4pPr>
            <a:lvl5pPr marL="2057400" indent="-228600">
              <a:defRPr kumimoji="1" sz="4400">
                <a:solidFill>
                  <a:schemeClr val="tx2"/>
                </a:solidFill>
                <a:latin typeface="Tahoma" panose="020B0604030504040204" pitchFamily="34" charset="0"/>
              </a:defRPr>
            </a:lvl5pPr>
            <a:lvl6pPr marL="2514600" indent="-228600" algn="l" rtl="0" eaLnBrk="0" fontAlgn="base" hangingPunct="0">
              <a:spcBef>
                <a:spcPct val="0"/>
              </a:spcBef>
              <a:spcAft>
                <a:spcPct val="0"/>
              </a:spcAft>
              <a:defRPr kumimoji="1" sz="4400">
                <a:solidFill>
                  <a:schemeClr val="tx2"/>
                </a:solidFill>
                <a:latin typeface="Tahoma" panose="020B0604030504040204" pitchFamily="34" charset="0"/>
              </a:defRPr>
            </a:lvl6pPr>
            <a:lvl7pPr marL="2971800" indent="-228600" algn="l" rtl="0" eaLnBrk="0" fontAlgn="base" hangingPunct="0">
              <a:spcBef>
                <a:spcPct val="0"/>
              </a:spcBef>
              <a:spcAft>
                <a:spcPct val="0"/>
              </a:spcAft>
              <a:defRPr kumimoji="1" sz="4400">
                <a:solidFill>
                  <a:schemeClr val="tx2"/>
                </a:solidFill>
                <a:latin typeface="Tahoma" panose="020B0604030504040204" pitchFamily="34" charset="0"/>
              </a:defRPr>
            </a:lvl7pPr>
            <a:lvl8pPr marL="3429000" indent="-228600" algn="l" rtl="0" eaLnBrk="0" fontAlgn="base" hangingPunct="0">
              <a:spcBef>
                <a:spcPct val="0"/>
              </a:spcBef>
              <a:spcAft>
                <a:spcPct val="0"/>
              </a:spcAft>
              <a:defRPr kumimoji="1" sz="4400">
                <a:solidFill>
                  <a:schemeClr val="tx2"/>
                </a:solidFill>
                <a:latin typeface="Tahoma" panose="020B0604030504040204" pitchFamily="34" charset="0"/>
              </a:defRPr>
            </a:lvl8pPr>
            <a:lvl9pPr marL="3886200" indent="-228600" algn="l" rtl="0" eaLnBrk="0" fontAlgn="base" hangingPunct="0">
              <a:spcBef>
                <a:spcPct val="0"/>
              </a:spcBef>
              <a:spcAft>
                <a:spcPct val="0"/>
              </a:spcAft>
              <a:defRPr kumimoji="1" sz="4400">
                <a:solidFill>
                  <a:schemeClr val="tx2"/>
                </a:solidFill>
                <a:latin typeface="Tahoma" panose="020B0604030504040204" pitchFamily="34" charset="0"/>
              </a:defRPr>
            </a:lvl9pPr>
          </a:lstStyle>
          <a:p>
            <a:pPr eaLnBrk="0" fontAlgn="base" hangingPunct="0">
              <a:spcAft>
                <a:spcPct val="0"/>
              </a:spcAft>
            </a:pPr>
            <a:fld id="{9E5A9407-B0BB-4751-A27A-2476AAEA112F}" type="slidenum">
              <a:rPr kumimoji="0" lang="ar-SA" altLang="ar-JO" sz="1400">
                <a:solidFill>
                  <a:srgbClr val="808080"/>
                </a:solidFill>
              </a:rPr>
              <a:pPr eaLnBrk="0" fontAlgn="base" hangingPunct="0">
                <a:spcAft>
                  <a:spcPct val="0"/>
                </a:spcAft>
              </a:pPr>
              <a:t>49</a:t>
            </a:fld>
            <a:endParaRPr kumimoji="0" lang="en-US" altLang="ar-JO" sz="1400">
              <a:solidFill>
                <a:srgbClr val="80808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a:buFont typeface="Wingdings" pitchFamily="2" charset="2"/>
              <a:buChar char="Ø"/>
            </a:pPr>
            <a:r>
              <a:rPr lang="en-US" dirty="0">
                <a:solidFill>
                  <a:schemeClr val="tx2"/>
                </a:solidFill>
                <a:latin typeface="Arial Rounded MT Bold" pitchFamily="34" charset="0"/>
              </a:rPr>
              <a:t>The Process of Software Documentation:   </a:t>
            </a:r>
            <a:r>
              <a:rPr lang="ar-JO" dirty="0">
                <a:solidFill>
                  <a:schemeClr val="tx2"/>
                </a:solidFill>
                <a:latin typeface="Arial Rounded MT Bold" pitchFamily="34" charset="0"/>
              </a:rPr>
              <a:t>عملية توثيق البرمجيات:</a:t>
            </a:r>
            <a:endParaRPr lang="en-US" dirty="0">
              <a:solidFill>
                <a:schemeClr val="tx2"/>
              </a:solidFill>
              <a:latin typeface="Arial Rounded MT Bold" pitchFamily="34" charset="0"/>
            </a:endParaRPr>
          </a:p>
          <a:p>
            <a:pPr marL="822960" lvl="3" algn="just">
              <a:spcBef>
                <a:spcPts val="600"/>
              </a:spcBef>
              <a:buSzPct val="70000"/>
              <a:buFont typeface="Wingdings" pitchFamily="2" charset="2"/>
              <a:buChar char="v"/>
            </a:pPr>
            <a:r>
              <a:rPr lang="en-US" sz="2000" dirty="0">
                <a:solidFill>
                  <a:schemeClr val="tx2"/>
                </a:solidFill>
                <a:latin typeface="Arial Rounded MT Bold" pitchFamily="34" charset="0"/>
              </a:rPr>
              <a:t>Analyzing your Users. </a:t>
            </a:r>
            <a:r>
              <a:rPr lang="ar-JO" sz="2000" dirty="0">
                <a:solidFill>
                  <a:schemeClr val="tx2"/>
                </a:solidFill>
                <a:latin typeface="Arial Rounded MT Bold" pitchFamily="34" charset="0"/>
              </a:rPr>
              <a:t>تحليل المستخدمين لديك.</a:t>
            </a:r>
            <a:endParaRPr lang="en-US" sz="2000" dirty="0">
              <a:solidFill>
                <a:schemeClr val="tx2"/>
              </a:solidFill>
              <a:latin typeface="Arial Rounded MT Bold" pitchFamily="34" charset="0"/>
            </a:endParaRPr>
          </a:p>
          <a:p>
            <a:pPr marL="822960" lvl="3" algn="just">
              <a:spcBef>
                <a:spcPts val="600"/>
              </a:spcBef>
              <a:buSzPct val="70000"/>
              <a:buFont typeface="Wingdings" pitchFamily="2" charset="2"/>
              <a:buChar char="v"/>
            </a:pPr>
            <a:r>
              <a:rPr lang="en-US" sz="2000" dirty="0">
                <a:solidFill>
                  <a:schemeClr val="tx2"/>
                </a:solidFill>
                <a:latin typeface="Arial Rounded MT Bold" pitchFamily="34" charset="0"/>
              </a:rPr>
              <a:t>Planning and writing your document. </a:t>
            </a:r>
            <a:r>
              <a:rPr lang="ar-JO" sz="2000" dirty="0">
                <a:solidFill>
                  <a:schemeClr val="tx2"/>
                </a:solidFill>
                <a:latin typeface="Arial Rounded MT Bold" pitchFamily="34" charset="0"/>
              </a:rPr>
              <a:t>تخطيط وكتابة المستند الخاص بك.</a:t>
            </a:r>
            <a:endParaRPr lang="en-US" sz="2000" dirty="0">
              <a:solidFill>
                <a:schemeClr val="tx2"/>
              </a:solidFill>
              <a:latin typeface="Arial Rounded MT Bold" pitchFamily="34" charset="0"/>
            </a:endParaRPr>
          </a:p>
          <a:p>
            <a:pPr marL="822960" lvl="3" algn="just">
              <a:spcBef>
                <a:spcPts val="600"/>
              </a:spcBef>
              <a:buSzPct val="70000"/>
              <a:buFont typeface="Wingdings" pitchFamily="2" charset="2"/>
              <a:buChar char="v"/>
            </a:pPr>
            <a:r>
              <a:rPr lang="en-US" sz="2000" dirty="0">
                <a:solidFill>
                  <a:schemeClr val="tx2"/>
                </a:solidFill>
                <a:latin typeface="Arial Rounded MT Bold" pitchFamily="34" charset="0"/>
              </a:rPr>
              <a:t>Getting useful reviews. </a:t>
            </a:r>
            <a:r>
              <a:rPr lang="ar-JO" sz="2000" dirty="0">
                <a:solidFill>
                  <a:schemeClr val="tx2"/>
                </a:solidFill>
                <a:latin typeface="Arial Rounded MT Bold" pitchFamily="34" charset="0"/>
              </a:rPr>
              <a:t>الحصول على مراجعات مفيدة.</a:t>
            </a:r>
            <a:endParaRPr lang="en-US" sz="2000" dirty="0">
              <a:solidFill>
                <a:schemeClr val="tx2"/>
              </a:solidFill>
              <a:latin typeface="Arial Rounded MT Bold" pitchFamily="34" charset="0"/>
            </a:endParaRPr>
          </a:p>
          <a:p>
            <a:pPr marL="822960" lvl="3" algn="just">
              <a:spcBef>
                <a:spcPts val="600"/>
              </a:spcBef>
              <a:buSzPct val="70000"/>
              <a:buFont typeface="Wingdings" pitchFamily="2" charset="2"/>
              <a:buChar char="v"/>
            </a:pPr>
            <a:r>
              <a:rPr lang="en-US" sz="2000" dirty="0">
                <a:solidFill>
                  <a:schemeClr val="tx2"/>
                </a:solidFill>
                <a:latin typeface="Arial Rounded MT Bold" pitchFamily="34" charset="0"/>
              </a:rPr>
              <a:t>Conducting usability tests. </a:t>
            </a:r>
            <a:r>
              <a:rPr lang="ar-JO" sz="2000" dirty="0">
                <a:solidFill>
                  <a:schemeClr val="tx2"/>
                </a:solidFill>
                <a:latin typeface="Arial Rounded MT Bold" pitchFamily="34" charset="0"/>
              </a:rPr>
              <a:t>إجراء اختبارات قابلية الاستخدام.</a:t>
            </a:r>
            <a:endParaRPr lang="en-US" sz="2000" dirty="0">
              <a:solidFill>
                <a:schemeClr val="tx2"/>
              </a:solidFill>
              <a:latin typeface="Arial Rounded MT Bold" pitchFamily="34" charset="0"/>
            </a:endParaRPr>
          </a:p>
          <a:p>
            <a:pPr marL="822960" lvl="3" algn="just">
              <a:spcBef>
                <a:spcPts val="600"/>
              </a:spcBef>
              <a:buSzPct val="70000"/>
              <a:buFont typeface="Wingdings" pitchFamily="2" charset="2"/>
              <a:buChar char="v"/>
            </a:pPr>
            <a:r>
              <a:rPr lang="en-US" sz="2000" dirty="0">
                <a:solidFill>
                  <a:schemeClr val="tx2"/>
                </a:solidFill>
                <a:latin typeface="Arial Rounded MT Bold" pitchFamily="34" charset="0"/>
              </a:rPr>
              <a:t>Editing and Fine tuning . </a:t>
            </a:r>
            <a:r>
              <a:rPr lang="ar-JO" sz="2000" dirty="0">
                <a:solidFill>
                  <a:schemeClr val="tx2"/>
                </a:solidFill>
                <a:latin typeface="Arial Rounded MT Bold" pitchFamily="34" charset="0"/>
              </a:rPr>
              <a:t>التحرير والضبط الدقيق.</a:t>
            </a:r>
            <a:endParaRPr lang="en-US" sz="2000" dirty="0">
              <a:solidFill>
                <a:schemeClr val="tx2"/>
              </a:solidFill>
              <a:latin typeface="Arial Rounded MT Bold" pitchFamily="34" charset="0"/>
            </a:endParaRPr>
          </a:p>
          <a:p>
            <a:pPr lvl="1">
              <a:buFont typeface="Wingdings" pitchFamily="2" charset="2"/>
              <a:buChar char="v"/>
            </a:pPr>
            <a:endParaRPr lang="en-US" dirty="0"/>
          </a:p>
          <a:p>
            <a:pPr>
              <a:buFont typeface="Wingdings" pitchFamily="2" charset="2"/>
              <a:buChar char="Ø"/>
            </a:pPr>
            <a:r>
              <a:rPr lang="en-US" dirty="0">
                <a:solidFill>
                  <a:schemeClr val="tx2"/>
                </a:solidFill>
                <a:latin typeface="Arial Rounded MT Bold" pitchFamily="34" charset="0"/>
              </a:rPr>
              <a:t>The tools of Software Documentation :   </a:t>
            </a:r>
            <a:r>
              <a:rPr lang="ar-JO" dirty="0">
                <a:solidFill>
                  <a:schemeClr val="tx2"/>
                </a:solidFill>
                <a:latin typeface="Arial Rounded MT Bold" pitchFamily="34" charset="0"/>
              </a:rPr>
              <a:t>أدوات التوثيق البرمجيات :</a:t>
            </a:r>
            <a:endParaRPr lang="en-US" dirty="0">
              <a:solidFill>
                <a:schemeClr val="tx2"/>
              </a:solidFill>
              <a:latin typeface="Arial Rounded MT Bold" pitchFamily="34" charset="0"/>
            </a:endParaRPr>
          </a:p>
          <a:p>
            <a:pPr marL="822960" lvl="3" algn="just">
              <a:spcBef>
                <a:spcPts val="600"/>
              </a:spcBef>
              <a:buSzPct val="70000"/>
              <a:buFont typeface="Wingdings" pitchFamily="2" charset="2"/>
              <a:buChar char="v"/>
            </a:pPr>
            <a:r>
              <a:rPr lang="en-US" sz="2000" dirty="0">
                <a:solidFill>
                  <a:schemeClr val="tx2"/>
                </a:solidFill>
                <a:latin typeface="Arial Rounded MT Bold" pitchFamily="34" charset="0"/>
              </a:rPr>
              <a:t>Using Graphics. </a:t>
            </a:r>
            <a:r>
              <a:rPr lang="ar-JO" sz="2000" dirty="0">
                <a:solidFill>
                  <a:schemeClr val="tx2"/>
                </a:solidFill>
                <a:latin typeface="Arial Rounded MT Bold" pitchFamily="34" charset="0"/>
              </a:rPr>
              <a:t>استخدام الرسومات.</a:t>
            </a:r>
            <a:endParaRPr lang="en-US" sz="2000" dirty="0">
              <a:solidFill>
                <a:schemeClr val="tx2"/>
              </a:solidFill>
              <a:latin typeface="Arial Rounded MT Bold" pitchFamily="34" charset="0"/>
            </a:endParaRPr>
          </a:p>
          <a:p>
            <a:pPr marL="822960" lvl="3" algn="just">
              <a:spcBef>
                <a:spcPts val="600"/>
              </a:spcBef>
              <a:buSzPct val="70000"/>
              <a:buFont typeface="Wingdings" pitchFamily="2" charset="2"/>
              <a:buChar char="v"/>
            </a:pPr>
            <a:r>
              <a:rPr lang="en-US" sz="2000" dirty="0">
                <a:solidFill>
                  <a:schemeClr val="tx2"/>
                </a:solidFill>
                <a:latin typeface="Arial Rounded MT Bold" pitchFamily="34" charset="0"/>
              </a:rPr>
              <a:t>Getting the Language Right. </a:t>
            </a:r>
            <a:r>
              <a:rPr lang="ar-JO" sz="2000" dirty="0">
                <a:solidFill>
                  <a:schemeClr val="tx2"/>
                </a:solidFill>
                <a:latin typeface="Arial Rounded MT Bold" pitchFamily="34" charset="0"/>
              </a:rPr>
              <a:t>الحصول على اللغة الصحيحة.</a:t>
            </a:r>
            <a:endParaRPr lang="en-US" sz="2000" dirty="0">
              <a:solidFill>
                <a:schemeClr val="tx2"/>
              </a:solidFill>
              <a:latin typeface="Arial Rounded MT Bold" pitchFamily="34" charset="0"/>
            </a:endParaRPr>
          </a:p>
          <a:p>
            <a:pPr marL="822960" lvl="3" algn="just">
              <a:spcBef>
                <a:spcPts val="600"/>
              </a:spcBef>
              <a:buSzPct val="70000"/>
              <a:buFont typeface="Wingdings" pitchFamily="2" charset="2"/>
              <a:buChar char="v"/>
            </a:pPr>
            <a:r>
              <a:rPr lang="en-US" sz="2000" dirty="0">
                <a:solidFill>
                  <a:schemeClr val="tx2"/>
                </a:solidFill>
                <a:latin typeface="Arial Rounded MT Bold" pitchFamily="34" charset="0"/>
              </a:rPr>
              <a:t>Layout pages and screen. </a:t>
            </a:r>
            <a:r>
              <a:rPr lang="ar-JO" sz="2000" dirty="0">
                <a:solidFill>
                  <a:schemeClr val="tx2"/>
                </a:solidFill>
                <a:latin typeface="Arial Rounded MT Bold" pitchFamily="34" charset="0"/>
              </a:rPr>
              <a:t>صفحات التخطيط والشاشة.</a:t>
            </a:r>
            <a:endParaRPr lang="en-US" sz="2000" dirty="0">
              <a:solidFill>
                <a:schemeClr val="tx2"/>
              </a:solidFill>
              <a:latin typeface="Arial Rounded MT Bold" pitchFamily="34" charset="0"/>
            </a:endParaRPr>
          </a:p>
          <a:p>
            <a:pPr marL="822960" lvl="3" algn="just">
              <a:spcBef>
                <a:spcPts val="600"/>
              </a:spcBef>
              <a:buSzPct val="70000"/>
              <a:buFont typeface="Wingdings" pitchFamily="2" charset="2"/>
              <a:buChar char="v"/>
            </a:pPr>
            <a:r>
              <a:rPr lang="en-US" sz="2000" dirty="0">
                <a:solidFill>
                  <a:schemeClr val="tx2"/>
                </a:solidFill>
                <a:latin typeface="Arial Rounded MT Bold" pitchFamily="34" charset="0"/>
              </a:rPr>
              <a:t>Designing Indexes. </a:t>
            </a:r>
            <a:r>
              <a:rPr lang="ar-JO" sz="2000" dirty="0">
                <a:solidFill>
                  <a:schemeClr val="tx2"/>
                </a:solidFill>
                <a:latin typeface="Arial Rounded MT Bold" pitchFamily="34" charset="0"/>
              </a:rPr>
              <a:t>تصميم الفهارس.</a:t>
            </a:r>
            <a:endParaRPr lang="en-US" sz="2000" dirty="0">
              <a:solidFill>
                <a:schemeClr val="tx2"/>
              </a:solidFill>
              <a:latin typeface="Arial Rounded MT Bold" pitchFamily="34" charset="0"/>
            </a:endParaRPr>
          </a:p>
        </p:txBody>
      </p:sp>
      <p:sp>
        <p:nvSpPr>
          <p:cNvPr id="4" name="Slide Number Placeholder 3"/>
          <p:cNvSpPr>
            <a:spLocks noGrp="1"/>
          </p:cNvSpPr>
          <p:nvPr>
            <p:ph type="sldNum" sz="quarter" idx="15"/>
          </p:nvPr>
        </p:nvSpPr>
        <p:spPr/>
        <p:txBody>
          <a:bodyPr/>
          <a:lstStyle/>
          <a:p>
            <a:pPr rtl="0"/>
            <a:fld id="{B6F15528-21DE-4FAA-801E-634DDDAF4B2B}" type="slidenum">
              <a:rPr lang="en-US">
                <a:latin typeface="Century Schoolbook"/>
              </a:rPr>
              <a:pPr rtl="0"/>
              <a:t>5</a:t>
            </a:fld>
            <a:endParaRPr lang="en-US">
              <a:latin typeface="Century Schoolbook"/>
            </a:endParaRPr>
          </a:p>
        </p:txBody>
      </p:sp>
      <p:sp>
        <p:nvSpPr>
          <p:cNvPr id="6" name="Rectangle 5"/>
          <p:cNvSpPr/>
          <p:nvPr/>
        </p:nvSpPr>
        <p:spPr>
          <a:xfrm>
            <a:off x="2422358" y="208548"/>
            <a:ext cx="7892715" cy="954107"/>
          </a:xfrm>
          <a:prstGeom prst="rect">
            <a:avLst/>
          </a:prstGeom>
        </p:spPr>
        <p:txBody>
          <a:bodyPr wrap="square">
            <a:spAutoFit/>
          </a:bodyPr>
          <a:lstStyle/>
          <a:p>
            <a:pPr algn="ctr" rtl="0"/>
            <a:r>
              <a:rPr lang="en-US" sz="2800" dirty="0">
                <a:solidFill>
                  <a:srgbClr val="F07F09"/>
                </a:solidFill>
                <a:latin typeface="Arial Rounded MT Bold" pitchFamily="34" charset="0"/>
              </a:rPr>
              <a:t>Writing software documentation Guidelines</a:t>
            </a:r>
          </a:p>
          <a:p>
            <a:pPr algn="ctr" rtl="0"/>
            <a:r>
              <a:rPr lang="ar-JO" sz="2800" dirty="0">
                <a:solidFill>
                  <a:prstClr val="black"/>
                </a:solidFill>
                <a:latin typeface="Century Schoolbook"/>
              </a:rPr>
              <a:t>كتابة المبادئ التوجيهية لتوثيق البرمجيات</a:t>
            </a:r>
            <a:endParaRPr lang="en-US" sz="2800" dirty="0">
              <a:solidFill>
                <a:prstClr val="black"/>
              </a:solidFill>
              <a:latin typeface="Century Schoolbook"/>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11C465F0-7748-5D5C-2996-12D865888C12}"/>
              </a:ext>
            </a:extLst>
          </p:cNvPr>
          <p:cNvSpPr>
            <a:spLocks noGrp="1" noChangeArrowheads="1"/>
          </p:cNvSpPr>
          <p:nvPr>
            <p:ph type="title"/>
          </p:nvPr>
        </p:nvSpPr>
        <p:spPr>
          <a:xfrm>
            <a:off x="1524000" y="300942"/>
            <a:ext cx="9144000" cy="6404658"/>
          </a:xfrm>
        </p:spPr>
        <p:txBody>
          <a:bodyPr/>
          <a:lstStyle/>
          <a:p>
            <a:r>
              <a:rPr lang="en-US" altLang="ar-JO" sz="3200" b="1" dirty="0">
                <a:solidFill>
                  <a:srgbClr val="006666"/>
                </a:solidFill>
                <a:latin typeface="Times New Roman" panose="02020603050405020304" pitchFamily="18" charset="0"/>
                <a:cs typeface="Times New Roman" panose="02020603050405020304" pitchFamily="18" charset="0"/>
              </a:rPr>
              <a:t>  C) The Quick Start   </a:t>
            </a:r>
            <a:r>
              <a:rPr lang="ar-JO" altLang="ar-JO" sz="3200" b="1" dirty="0">
                <a:solidFill>
                  <a:srgbClr val="006666"/>
                </a:solidFill>
                <a:latin typeface="Times New Roman" panose="02020603050405020304" pitchFamily="18" charset="0"/>
                <a:cs typeface="Times New Roman" panose="02020603050405020304" pitchFamily="18" charset="0"/>
              </a:rPr>
              <a:t>ج) البداية السريعة</a:t>
            </a:r>
            <a:br>
              <a:rPr lang="en-US" altLang="ar-JO" sz="3200" b="1" dirty="0">
                <a:latin typeface="Times New Roman" panose="02020603050405020304" pitchFamily="18" charset="0"/>
                <a:cs typeface="Times New Roman" panose="02020603050405020304" pitchFamily="18" charset="0"/>
              </a:rPr>
            </a:br>
            <a:r>
              <a:rPr lang="en-US" altLang="ar-JO" sz="3200" b="1" dirty="0">
                <a:latin typeface="Times New Roman" panose="02020603050405020304" pitchFamily="18" charset="0"/>
                <a:cs typeface="Times New Roman" panose="02020603050405020304" pitchFamily="18" charset="0"/>
              </a:rPr>
              <a:t> </a:t>
            </a:r>
            <a:r>
              <a:rPr lang="en-US" altLang="ar-JO" sz="1800" dirty="0">
                <a:latin typeface="Times New Roman" panose="02020603050405020304" pitchFamily="18" charset="0"/>
                <a:cs typeface="Times New Roman" panose="02020603050405020304" pitchFamily="18" charset="0"/>
              </a:rPr>
              <a:t>It differs from the previous two forms, it is for </a:t>
            </a:r>
            <a:r>
              <a:rPr lang="en-US" altLang="ar-JO" sz="1800" dirty="0">
                <a:solidFill>
                  <a:schemeClr val="accent2"/>
                </a:solidFill>
                <a:latin typeface="Times New Roman" panose="02020603050405020304" pitchFamily="18" charset="0"/>
                <a:cs typeface="Times New Roman" panose="02020603050405020304" pitchFamily="18" charset="0"/>
              </a:rPr>
              <a:t>experienced to </a:t>
            </a:r>
            <a:br>
              <a:rPr lang="en-US" altLang="ar-JO" sz="1800" dirty="0">
                <a:solidFill>
                  <a:schemeClr val="accent2"/>
                </a:solidFill>
                <a:latin typeface="Times New Roman" panose="02020603050405020304" pitchFamily="18" charset="0"/>
                <a:cs typeface="Times New Roman" panose="02020603050405020304" pitchFamily="18" charset="0"/>
              </a:rPr>
            </a:br>
            <a:r>
              <a:rPr lang="en-US" altLang="ar-JO" sz="1800" dirty="0">
                <a:solidFill>
                  <a:schemeClr val="accent2"/>
                </a:solidFill>
                <a:latin typeface="Times New Roman" panose="02020603050405020304" pitchFamily="18" charset="0"/>
                <a:cs typeface="Times New Roman" panose="02020603050405020304" pitchFamily="18" charset="0"/>
              </a:rPr>
              <a:t>    advanced </a:t>
            </a:r>
            <a:r>
              <a:rPr lang="en-US" altLang="ar-JO" sz="1800" dirty="0">
                <a:latin typeface="Times New Roman" panose="02020603050405020304" pitchFamily="18" charset="0"/>
                <a:cs typeface="Times New Roman" panose="02020603050405020304" pitchFamily="18" charset="0"/>
              </a:rPr>
              <a:t>users with domain knowledge who want to get going with a </a:t>
            </a:r>
            <a:br>
              <a:rPr lang="en-US" altLang="ar-JO" sz="1800" dirty="0">
                <a:latin typeface="Times New Roman" panose="02020603050405020304" pitchFamily="18" charset="0"/>
                <a:cs typeface="Times New Roman" panose="02020603050405020304" pitchFamily="18" charset="0"/>
              </a:rPr>
            </a:br>
            <a:r>
              <a:rPr lang="en-US" altLang="ar-JO" sz="1800" dirty="0">
                <a:latin typeface="Times New Roman" panose="02020603050405020304" pitchFamily="18" charset="0"/>
                <a:cs typeface="Times New Roman" panose="02020603050405020304" pitchFamily="18" charset="0"/>
              </a:rPr>
              <a:t>    program. </a:t>
            </a:r>
            <a:br>
              <a:rPr lang="en-US" altLang="ar-JO" sz="1800" dirty="0">
                <a:latin typeface="Times New Roman" panose="02020603050405020304" pitchFamily="18" charset="0"/>
                <a:cs typeface="Times New Roman" panose="02020603050405020304" pitchFamily="18" charset="0"/>
              </a:rPr>
            </a:br>
            <a:r>
              <a:rPr lang="ar-JO" altLang="ar-JO" sz="1800" dirty="0">
                <a:latin typeface="Times New Roman" panose="02020603050405020304" pitchFamily="18" charset="0"/>
                <a:cs typeface="Times New Roman" panose="02020603050405020304" pitchFamily="18" charset="0"/>
              </a:rPr>
              <a:t>إنه يختلف عن النموذجين السابقين، فهو مخصص للمستخدمين ذوي الخبرة والمتقدمين الذين لديهم معرفة بالمجال والذين يرغبون في البدء في استخدام البرنامج.</a:t>
            </a:r>
            <a:br>
              <a:rPr lang="en-US" altLang="ar-JO" sz="1800" dirty="0">
                <a:latin typeface="Times New Roman" panose="02020603050405020304" pitchFamily="18" charset="0"/>
                <a:cs typeface="Times New Roman" panose="02020603050405020304" pitchFamily="18" charset="0"/>
              </a:rPr>
            </a:br>
            <a:r>
              <a:rPr lang="en-US" altLang="ar-JO" sz="1800" dirty="0">
                <a:latin typeface="Times New Roman" panose="02020603050405020304" pitchFamily="18" charset="0"/>
                <a:cs typeface="Times New Roman" panose="02020603050405020304" pitchFamily="18" charset="0"/>
              </a:rPr>
              <a:t>  It involves significant user</a:t>
            </a:r>
            <a:r>
              <a:rPr lang="en-US" altLang="ar-JO" sz="1800" dirty="0">
                <a:solidFill>
                  <a:schemeClr val="accent2"/>
                </a:solidFill>
                <a:latin typeface="Times New Roman" panose="02020603050405020304" pitchFamily="18" charset="0"/>
                <a:cs typeface="Times New Roman" panose="02020603050405020304" pitchFamily="18" charset="0"/>
              </a:rPr>
              <a:t> interaction</a:t>
            </a:r>
            <a:r>
              <a:rPr lang="en-US" altLang="ar-JO" sz="1800" dirty="0">
                <a:latin typeface="Times New Roman" panose="02020603050405020304" pitchFamily="18" charset="0"/>
                <a:cs typeface="Times New Roman" panose="02020603050405020304" pitchFamily="18" charset="0"/>
              </a:rPr>
              <a:t> with the program itself, and </a:t>
            </a:r>
            <a:br>
              <a:rPr lang="en-US" altLang="ar-JO" sz="1800" dirty="0">
                <a:latin typeface="Times New Roman" panose="02020603050405020304" pitchFamily="18" charset="0"/>
                <a:cs typeface="Times New Roman" panose="02020603050405020304" pitchFamily="18" charset="0"/>
              </a:rPr>
            </a:br>
            <a:r>
              <a:rPr lang="en-US" altLang="ar-JO" sz="1800" dirty="0">
                <a:latin typeface="Times New Roman" panose="02020603050405020304" pitchFamily="18" charset="0"/>
                <a:cs typeface="Times New Roman" panose="02020603050405020304" pitchFamily="18" charset="0"/>
              </a:rPr>
              <a:t>   </a:t>
            </a:r>
            <a:r>
              <a:rPr lang="en-US" altLang="ar-JO" sz="1800" dirty="0">
                <a:solidFill>
                  <a:schemeClr val="accent2"/>
                </a:solidFill>
                <a:latin typeface="Times New Roman" panose="02020603050405020304" pitchFamily="18" charset="0"/>
                <a:cs typeface="Times New Roman" panose="02020603050405020304" pitchFamily="18" charset="0"/>
              </a:rPr>
              <a:t>rarely</a:t>
            </a:r>
            <a:r>
              <a:rPr lang="en-US" altLang="ar-JO" sz="1800" dirty="0">
                <a:latin typeface="Times New Roman" panose="02020603050405020304" pitchFamily="18" charset="0"/>
                <a:cs typeface="Times New Roman" panose="02020603050405020304" pitchFamily="18" charset="0"/>
              </a:rPr>
              <a:t> uses examples. </a:t>
            </a:r>
            <a:br>
              <a:rPr lang="en-US" altLang="ar-JO" sz="1800" dirty="0">
                <a:latin typeface="Times New Roman" panose="02020603050405020304" pitchFamily="18" charset="0"/>
                <a:cs typeface="Times New Roman" panose="02020603050405020304" pitchFamily="18" charset="0"/>
              </a:rPr>
            </a:br>
            <a:r>
              <a:rPr lang="ar-JO" altLang="ar-JO" sz="1800" dirty="0">
                <a:latin typeface="Times New Roman" panose="02020603050405020304" pitchFamily="18" charset="0"/>
                <a:cs typeface="Times New Roman" panose="02020603050405020304" pitchFamily="18" charset="0"/>
              </a:rPr>
              <a:t>وهو ينطوي على تفاعل كبير من جانب المستخدم مع البرنامج نفسه، ونادرًا ما يستخدم الأمثلة.</a:t>
            </a:r>
            <a:br>
              <a:rPr lang="en-US" altLang="ar-JO" sz="1800" dirty="0">
                <a:latin typeface="Times New Roman" panose="02020603050405020304" pitchFamily="18" charset="0"/>
                <a:cs typeface="Times New Roman" panose="02020603050405020304" pitchFamily="18" charset="0"/>
              </a:rPr>
            </a:br>
            <a:br>
              <a:rPr lang="en-US" altLang="ar-JO" sz="1800" dirty="0">
                <a:latin typeface="Times New Roman" panose="02020603050405020304" pitchFamily="18" charset="0"/>
                <a:cs typeface="Times New Roman" panose="02020603050405020304" pitchFamily="18" charset="0"/>
              </a:rPr>
            </a:br>
            <a:r>
              <a:rPr lang="en-US" altLang="ar-JO" sz="1800" dirty="0">
                <a:latin typeface="Times New Roman" panose="02020603050405020304" pitchFamily="18" charset="0"/>
                <a:cs typeface="Times New Roman" panose="02020603050405020304" pitchFamily="18" charset="0"/>
              </a:rPr>
              <a:t>  It is a form of </a:t>
            </a:r>
            <a:r>
              <a:rPr lang="en-US" altLang="ar-JO" sz="1800" b="1" dirty="0">
                <a:latin typeface="Times New Roman" panose="02020603050405020304" pitchFamily="18" charset="0"/>
                <a:cs typeface="Times New Roman" panose="02020603050405020304" pitchFamily="18" charset="0"/>
              </a:rPr>
              <a:t>documentation</a:t>
            </a:r>
            <a:r>
              <a:rPr lang="en-US" altLang="ar-JO" sz="1800" dirty="0">
                <a:latin typeface="Times New Roman" panose="02020603050405020304" pitchFamily="18" charset="0"/>
                <a:cs typeface="Times New Roman" panose="02020603050405020304" pitchFamily="18" charset="0"/>
              </a:rPr>
              <a:t> that is generally aimed at more advanced </a:t>
            </a:r>
            <a:br>
              <a:rPr lang="en-US" altLang="ar-JO" sz="1800" dirty="0">
                <a:latin typeface="Times New Roman" panose="02020603050405020304" pitchFamily="18" charset="0"/>
                <a:cs typeface="Times New Roman" panose="02020603050405020304" pitchFamily="18" charset="0"/>
              </a:rPr>
            </a:br>
            <a:r>
              <a:rPr lang="en-US" altLang="ar-JO" sz="1800" dirty="0">
                <a:latin typeface="Times New Roman" panose="02020603050405020304" pitchFamily="18" charset="0"/>
                <a:cs typeface="Times New Roman" panose="02020603050405020304" pitchFamily="18" charset="0"/>
              </a:rPr>
              <a:t>  users and provides the basic information that one needs to </a:t>
            </a:r>
            <a:r>
              <a:rPr lang="en-US" altLang="ar-JO" sz="1800" b="1" dirty="0">
                <a:solidFill>
                  <a:schemeClr val="accent2"/>
                </a:solidFill>
                <a:latin typeface="Times New Roman" panose="02020603050405020304" pitchFamily="18" charset="0"/>
                <a:cs typeface="Times New Roman" panose="02020603050405020304" pitchFamily="18" charset="0"/>
              </a:rPr>
              <a:t>dive</a:t>
            </a:r>
            <a:r>
              <a:rPr lang="en-US" altLang="ar-JO" sz="1800" dirty="0">
                <a:latin typeface="Times New Roman" panose="02020603050405020304" pitchFamily="18" charset="0"/>
                <a:cs typeface="Times New Roman" panose="02020603050405020304" pitchFamily="18" charset="0"/>
              </a:rPr>
              <a:t> into the  </a:t>
            </a:r>
            <a:br>
              <a:rPr lang="en-US" altLang="ar-JO" sz="1800" dirty="0">
                <a:latin typeface="Times New Roman" panose="02020603050405020304" pitchFamily="18" charset="0"/>
                <a:cs typeface="Times New Roman" panose="02020603050405020304" pitchFamily="18" charset="0"/>
              </a:rPr>
            </a:br>
            <a:r>
              <a:rPr lang="en-US" altLang="ar-JO" sz="1800" dirty="0">
                <a:latin typeface="Times New Roman" panose="02020603050405020304" pitchFamily="18" charset="0"/>
                <a:cs typeface="Times New Roman" panose="02020603050405020304" pitchFamily="18" charset="0"/>
              </a:rPr>
              <a:t>  program and interact with it on their own. This type </a:t>
            </a:r>
            <a:r>
              <a:rPr lang="en-US" altLang="ar-JO" sz="1800" b="1" dirty="0">
                <a:solidFill>
                  <a:srgbClr val="FF0000"/>
                </a:solidFill>
                <a:latin typeface="Times New Roman" panose="02020603050405020304" pitchFamily="18" charset="0"/>
                <a:cs typeface="Times New Roman" panose="02020603050405020304" pitchFamily="18" charset="0"/>
              </a:rPr>
              <a:t>help</a:t>
            </a:r>
            <a:r>
              <a:rPr lang="en-US" altLang="ar-JO" sz="1800" dirty="0">
                <a:latin typeface="Times New Roman" panose="02020603050405020304" pitchFamily="18" charset="0"/>
                <a:cs typeface="Times New Roman" panose="02020603050405020304" pitchFamily="18" charset="0"/>
              </a:rPr>
              <a:t> users get  </a:t>
            </a:r>
            <a:br>
              <a:rPr lang="en-US" altLang="ar-JO" sz="1800" dirty="0">
                <a:latin typeface="Times New Roman" panose="02020603050405020304" pitchFamily="18" charset="0"/>
                <a:cs typeface="Times New Roman" panose="02020603050405020304" pitchFamily="18" charset="0"/>
              </a:rPr>
            </a:br>
            <a:r>
              <a:rPr lang="en-US" altLang="ar-JO" sz="1800" dirty="0">
                <a:latin typeface="Times New Roman" panose="02020603050405020304" pitchFamily="18" charset="0"/>
                <a:cs typeface="Times New Roman" panose="02020603050405020304" pitchFamily="18" charset="0"/>
              </a:rPr>
              <a:t>  down to work,</a:t>
            </a:r>
            <a:r>
              <a:rPr lang="en-US" altLang="ar-JO" sz="1800" dirty="0">
                <a:solidFill>
                  <a:schemeClr val="accent2"/>
                </a:solidFill>
                <a:latin typeface="Times New Roman" panose="02020603050405020304" pitchFamily="18" charset="0"/>
                <a:cs typeface="Times New Roman" panose="02020603050405020304" pitchFamily="18" charset="0"/>
              </a:rPr>
              <a:t> </a:t>
            </a:r>
            <a:r>
              <a:rPr lang="en-US" altLang="ar-JO" sz="1800" dirty="0">
                <a:solidFill>
                  <a:schemeClr val="bg1"/>
                </a:solidFill>
                <a:latin typeface="Times New Roman" panose="02020603050405020304" pitchFamily="18" charset="0"/>
                <a:cs typeface="Times New Roman" panose="02020603050405020304" pitchFamily="18" charset="0"/>
              </a:rPr>
              <a:t>and cover the </a:t>
            </a:r>
            <a:r>
              <a:rPr lang="en-US" altLang="ar-JO" sz="1800" dirty="0">
                <a:solidFill>
                  <a:schemeClr val="accent2"/>
                </a:solidFill>
                <a:latin typeface="Times New Roman" panose="02020603050405020304" pitchFamily="18" charset="0"/>
                <a:cs typeface="Times New Roman" panose="02020603050405020304" pitchFamily="18" charset="0"/>
              </a:rPr>
              <a:t>basic and advanced</a:t>
            </a:r>
            <a:r>
              <a:rPr lang="en-US" altLang="ar-JO" sz="1800" dirty="0">
                <a:solidFill>
                  <a:schemeClr val="bg1"/>
                </a:solidFill>
                <a:latin typeface="Times New Roman" panose="02020603050405020304" pitchFamily="18" charset="0"/>
                <a:cs typeface="Times New Roman" panose="02020603050405020304" pitchFamily="18" charset="0"/>
              </a:rPr>
              <a:t> procedures.</a:t>
            </a:r>
            <a:br>
              <a:rPr lang="en-US" altLang="ar-JO" sz="1800" dirty="0">
                <a:solidFill>
                  <a:schemeClr val="bg1"/>
                </a:solidFill>
                <a:latin typeface="Times New Roman" panose="02020603050405020304" pitchFamily="18" charset="0"/>
                <a:cs typeface="Times New Roman" panose="02020603050405020304" pitchFamily="18" charset="0"/>
              </a:rPr>
            </a:br>
            <a:r>
              <a:rPr lang="ar-JO" altLang="ar-JO" sz="1800" dirty="0">
                <a:solidFill>
                  <a:schemeClr val="bg1"/>
                </a:solidFill>
                <a:latin typeface="Times New Roman" panose="02020603050405020304" pitchFamily="18" charset="0"/>
                <a:cs typeface="Times New Roman" panose="02020603050405020304" pitchFamily="18" charset="0"/>
              </a:rPr>
              <a:t>إنه شكل من أشكال التوثيق الذي يستهدف بشكل عام المستخدمين الأكثر تقدمًا ويوفر المعلومات الأساسية التي يحتاجها الشخص للتعمق في البرنامج والتفاعل معه بنفسه. يساعد هذا النوع المستخدمين على البدء في العمل، وتغطية الإجراءات الأساسية والمتقدمة.</a:t>
            </a:r>
            <a:br>
              <a:rPr lang="en-US" altLang="ar-JO" sz="1800" dirty="0">
                <a:solidFill>
                  <a:schemeClr val="bg1"/>
                </a:solidFill>
                <a:latin typeface="Times New Roman" panose="02020603050405020304" pitchFamily="18" charset="0"/>
                <a:cs typeface="Times New Roman" panose="02020603050405020304" pitchFamily="18" charset="0"/>
              </a:rPr>
            </a:br>
            <a:r>
              <a:rPr lang="en-US" altLang="ar-JO" sz="1800" dirty="0">
                <a:solidFill>
                  <a:schemeClr val="bg1"/>
                </a:solidFill>
                <a:latin typeface="Times New Roman" panose="02020603050405020304" pitchFamily="18" charset="0"/>
                <a:cs typeface="Times New Roman" panose="02020603050405020304" pitchFamily="18" charset="0"/>
              </a:rPr>
              <a:t>  </a:t>
            </a:r>
            <a:br>
              <a:rPr lang="en-US" altLang="ar-JO" sz="1800" dirty="0">
                <a:solidFill>
                  <a:schemeClr val="bg1"/>
                </a:solidFill>
                <a:latin typeface="Times New Roman" panose="02020603050405020304" pitchFamily="18" charset="0"/>
                <a:cs typeface="Times New Roman" panose="02020603050405020304" pitchFamily="18" charset="0"/>
              </a:rPr>
            </a:br>
            <a:r>
              <a:rPr lang="en-US" altLang="ar-JO" sz="1800" dirty="0">
                <a:solidFill>
                  <a:schemeClr val="bg1"/>
                </a:solidFill>
                <a:latin typeface="Times New Roman" panose="02020603050405020304" pitchFamily="18" charset="0"/>
                <a:cs typeface="Times New Roman" panose="02020603050405020304" pitchFamily="18" charset="0"/>
              </a:rPr>
              <a:t>  It consists of one page or folded cards that explain how to start the </a:t>
            </a:r>
            <a:br>
              <a:rPr lang="en-US" altLang="ar-JO" sz="1800" dirty="0">
                <a:solidFill>
                  <a:schemeClr val="bg1"/>
                </a:solidFill>
                <a:latin typeface="Times New Roman" panose="02020603050405020304" pitchFamily="18" charset="0"/>
                <a:cs typeface="Times New Roman" panose="02020603050405020304" pitchFamily="18" charset="0"/>
              </a:rPr>
            </a:br>
            <a:r>
              <a:rPr lang="en-US" altLang="ar-JO" sz="1800" dirty="0">
                <a:solidFill>
                  <a:schemeClr val="bg1"/>
                </a:solidFill>
                <a:latin typeface="Times New Roman" panose="02020603050405020304" pitchFamily="18" charset="0"/>
                <a:cs typeface="Times New Roman" panose="02020603050405020304" pitchFamily="18" charset="0"/>
              </a:rPr>
              <a:t>  program and list of commands. See  figure 2.7 for example</a:t>
            </a:r>
            <a:br>
              <a:rPr lang="en-US" altLang="ar-JO" sz="1800" dirty="0">
                <a:solidFill>
                  <a:schemeClr val="bg1"/>
                </a:solidFill>
                <a:latin typeface="Times New Roman" panose="02020603050405020304" pitchFamily="18" charset="0"/>
                <a:cs typeface="Times New Roman" panose="02020603050405020304" pitchFamily="18" charset="0"/>
              </a:rPr>
            </a:br>
            <a:r>
              <a:rPr lang="ar-JO" altLang="ar-JO" sz="1800" dirty="0">
                <a:solidFill>
                  <a:schemeClr val="bg1"/>
                </a:solidFill>
                <a:latin typeface="Times New Roman" panose="02020603050405020304" pitchFamily="18" charset="0"/>
                <a:cs typeface="Times New Roman" panose="02020603050405020304" pitchFamily="18" charset="0"/>
              </a:rPr>
              <a:t>ويتكون من صفحة واحدة أو بطاقات مطوية تشرح كيفية بدء البرنامج وقائمة الأوامر. انظر الشكل 2.7 على سبيل المثال</a:t>
            </a:r>
            <a:endParaRPr lang="en-US" altLang="ar-JO" sz="1800" dirty="0">
              <a:solidFill>
                <a:schemeClr val="bg1"/>
              </a:solidFill>
              <a:latin typeface="Times New Roman" panose="02020603050405020304" pitchFamily="18" charset="0"/>
              <a:cs typeface="Times New Roman" panose="02020603050405020304" pitchFamily="18" charset="0"/>
            </a:endParaRPr>
          </a:p>
        </p:txBody>
      </p:sp>
      <p:sp>
        <p:nvSpPr>
          <p:cNvPr id="17411" name="Slide Number Placeholder 2">
            <a:extLst>
              <a:ext uri="{FF2B5EF4-FFF2-40B4-BE49-F238E27FC236}">
                <a16:creationId xmlns:a16="http://schemas.microsoft.com/office/drawing/2014/main" id="{CE9C6F27-F5A6-AD95-DC8F-21ACA396549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4400">
                <a:solidFill>
                  <a:schemeClr val="tx2"/>
                </a:solidFill>
                <a:latin typeface="Tahoma" panose="020B0604030504040204" pitchFamily="34" charset="0"/>
              </a:defRPr>
            </a:lvl1pPr>
            <a:lvl2pPr marL="742950" indent="-285750">
              <a:defRPr kumimoji="1" sz="4400">
                <a:solidFill>
                  <a:schemeClr val="tx2"/>
                </a:solidFill>
                <a:latin typeface="Tahoma" panose="020B0604030504040204" pitchFamily="34" charset="0"/>
              </a:defRPr>
            </a:lvl2pPr>
            <a:lvl3pPr marL="1143000" indent="-228600">
              <a:defRPr kumimoji="1" sz="4400">
                <a:solidFill>
                  <a:schemeClr val="tx2"/>
                </a:solidFill>
                <a:latin typeface="Tahoma" panose="020B0604030504040204" pitchFamily="34" charset="0"/>
              </a:defRPr>
            </a:lvl3pPr>
            <a:lvl4pPr marL="1600200" indent="-228600">
              <a:defRPr kumimoji="1" sz="4400">
                <a:solidFill>
                  <a:schemeClr val="tx2"/>
                </a:solidFill>
                <a:latin typeface="Tahoma" panose="020B0604030504040204" pitchFamily="34" charset="0"/>
              </a:defRPr>
            </a:lvl4pPr>
            <a:lvl5pPr marL="2057400" indent="-228600">
              <a:defRPr kumimoji="1" sz="4400">
                <a:solidFill>
                  <a:schemeClr val="tx2"/>
                </a:solidFill>
                <a:latin typeface="Tahoma" panose="020B0604030504040204" pitchFamily="34" charset="0"/>
              </a:defRPr>
            </a:lvl5pPr>
            <a:lvl6pPr marL="2514600" indent="-228600" algn="l" rtl="0" eaLnBrk="0" fontAlgn="base" hangingPunct="0">
              <a:spcBef>
                <a:spcPct val="0"/>
              </a:spcBef>
              <a:spcAft>
                <a:spcPct val="0"/>
              </a:spcAft>
              <a:defRPr kumimoji="1" sz="4400">
                <a:solidFill>
                  <a:schemeClr val="tx2"/>
                </a:solidFill>
                <a:latin typeface="Tahoma" panose="020B0604030504040204" pitchFamily="34" charset="0"/>
              </a:defRPr>
            </a:lvl6pPr>
            <a:lvl7pPr marL="2971800" indent="-228600" algn="l" rtl="0" eaLnBrk="0" fontAlgn="base" hangingPunct="0">
              <a:spcBef>
                <a:spcPct val="0"/>
              </a:spcBef>
              <a:spcAft>
                <a:spcPct val="0"/>
              </a:spcAft>
              <a:defRPr kumimoji="1" sz="4400">
                <a:solidFill>
                  <a:schemeClr val="tx2"/>
                </a:solidFill>
                <a:latin typeface="Tahoma" panose="020B0604030504040204" pitchFamily="34" charset="0"/>
              </a:defRPr>
            </a:lvl7pPr>
            <a:lvl8pPr marL="3429000" indent="-228600" algn="l" rtl="0" eaLnBrk="0" fontAlgn="base" hangingPunct="0">
              <a:spcBef>
                <a:spcPct val="0"/>
              </a:spcBef>
              <a:spcAft>
                <a:spcPct val="0"/>
              </a:spcAft>
              <a:defRPr kumimoji="1" sz="4400">
                <a:solidFill>
                  <a:schemeClr val="tx2"/>
                </a:solidFill>
                <a:latin typeface="Tahoma" panose="020B0604030504040204" pitchFamily="34" charset="0"/>
              </a:defRPr>
            </a:lvl8pPr>
            <a:lvl9pPr marL="3886200" indent="-228600" algn="l" rtl="0" eaLnBrk="0" fontAlgn="base" hangingPunct="0">
              <a:spcBef>
                <a:spcPct val="0"/>
              </a:spcBef>
              <a:spcAft>
                <a:spcPct val="0"/>
              </a:spcAft>
              <a:defRPr kumimoji="1" sz="4400">
                <a:solidFill>
                  <a:schemeClr val="tx2"/>
                </a:solidFill>
                <a:latin typeface="Tahoma" panose="020B0604030504040204" pitchFamily="34" charset="0"/>
              </a:defRPr>
            </a:lvl9pPr>
          </a:lstStyle>
          <a:p>
            <a:pPr eaLnBrk="0" fontAlgn="base" hangingPunct="0">
              <a:spcAft>
                <a:spcPct val="0"/>
              </a:spcAft>
            </a:pPr>
            <a:fld id="{241AC26A-27CF-451A-B0D6-B99247018844}" type="slidenum">
              <a:rPr kumimoji="0" lang="ar-SA" altLang="ar-JO" sz="1400">
                <a:solidFill>
                  <a:srgbClr val="808080"/>
                </a:solidFill>
              </a:rPr>
              <a:pPr eaLnBrk="0" fontAlgn="base" hangingPunct="0">
                <a:spcAft>
                  <a:spcPct val="0"/>
                </a:spcAft>
              </a:pPr>
              <a:t>50</a:t>
            </a:fld>
            <a:endParaRPr kumimoji="0" lang="en-US" altLang="ar-JO" sz="1400">
              <a:solidFill>
                <a:srgbClr val="808080"/>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5">
            <a:extLst>
              <a:ext uri="{FF2B5EF4-FFF2-40B4-BE49-F238E27FC236}">
                <a16:creationId xmlns:a16="http://schemas.microsoft.com/office/drawing/2014/main" id="{40DE1961-67ED-1CA4-164A-3F0B3690848F}"/>
              </a:ext>
            </a:extLst>
          </p:cNvPr>
          <p:cNvSpPr>
            <a:spLocks noGrp="1" noChangeArrowheads="1"/>
          </p:cNvSpPr>
          <p:nvPr>
            <p:ph type="title"/>
          </p:nvPr>
        </p:nvSpPr>
        <p:spPr/>
        <p:txBody>
          <a:bodyPr/>
          <a:lstStyle/>
          <a:p>
            <a:r>
              <a:rPr lang="en-US" altLang="ar-JO" dirty="0"/>
              <a:t>Example of Quick start guide</a:t>
            </a:r>
            <a:br>
              <a:rPr lang="en-US" altLang="ar-JO" dirty="0"/>
            </a:br>
            <a:r>
              <a:rPr lang="ar-JO" altLang="ar-JO" dirty="0"/>
              <a:t>مثال على دليل البدء السريع</a:t>
            </a:r>
            <a:endParaRPr lang="en-US" altLang="ar-JO" dirty="0"/>
          </a:p>
        </p:txBody>
      </p:sp>
      <p:pic>
        <p:nvPicPr>
          <p:cNvPr id="18435" name="Picture 4" descr="7">
            <a:extLst>
              <a:ext uri="{FF2B5EF4-FFF2-40B4-BE49-F238E27FC236}">
                <a16:creationId xmlns:a16="http://schemas.microsoft.com/office/drawing/2014/main" id="{A1B9D930-30D2-8280-3679-1A317314905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12831" y="1666174"/>
            <a:ext cx="6178061" cy="4863580"/>
          </a:xfrm>
          <a:noFill/>
        </p:spPr>
      </p:pic>
      <p:sp>
        <p:nvSpPr>
          <p:cNvPr id="18436" name="Slide Number Placeholder 3">
            <a:extLst>
              <a:ext uri="{FF2B5EF4-FFF2-40B4-BE49-F238E27FC236}">
                <a16:creationId xmlns:a16="http://schemas.microsoft.com/office/drawing/2014/main" id="{B83082BE-A1D9-AF7C-FF43-6D98153C6BC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4400">
                <a:solidFill>
                  <a:schemeClr val="tx2"/>
                </a:solidFill>
                <a:latin typeface="Tahoma" panose="020B0604030504040204" pitchFamily="34" charset="0"/>
              </a:defRPr>
            </a:lvl1pPr>
            <a:lvl2pPr marL="742950" indent="-285750">
              <a:defRPr kumimoji="1" sz="4400">
                <a:solidFill>
                  <a:schemeClr val="tx2"/>
                </a:solidFill>
                <a:latin typeface="Tahoma" panose="020B0604030504040204" pitchFamily="34" charset="0"/>
              </a:defRPr>
            </a:lvl2pPr>
            <a:lvl3pPr marL="1143000" indent="-228600">
              <a:defRPr kumimoji="1" sz="4400">
                <a:solidFill>
                  <a:schemeClr val="tx2"/>
                </a:solidFill>
                <a:latin typeface="Tahoma" panose="020B0604030504040204" pitchFamily="34" charset="0"/>
              </a:defRPr>
            </a:lvl3pPr>
            <a:lvl4pPr marL="1600200" indent="-228600">
              <a:defRPr kumimoji="1" sz="4400">
                <a:solidFill>
                  <a:schemeClr val="tx2"/>
                </a:solidFill>
                <a:latin typeface="Tahoma" panose="020B0604030504040204" pitchFamily="34" charset="0"/>
              </a:defRPr>
            </a:lvl4pPr>
            <a:lvl5pPr marL="2057400" indent="-228600">
              <a:defRPr kumimoji="1" sz="4400">
                <a:solidFill>
                  <a:schemeClr val="tx2"/>
                </a:solidFill>
                <a:latin typeface="Tahoma" panose="020B0604030504040204" pitchFamily="34" charset="0"/>
              </a:defRPr>
            </a:lvl5pPr>
            <a:lvl6pPr marL="2514600" indent="-228600" algn="l" rtl="0" eaLnBrk="0" fontAlgn="base" hangingPunct="0">
              <a:spcBef>
                <a:spcPct val="0"/>
              </a:spcBef>
              <a:spcAft>
                <a:spcPct val="0"/>
              </a:spcAft>
              <a:defRPr kumimoji="1" sz="4400">
                <a:solidFill>
                  <a:schemeClr val="tx2"/>
                </a:solidFill>
                <a:latin typeface="Tahoma" panose="020B0604030504040204" pitchFamily="34" charset="0"/>
              </a:defRPr>
            </a:lvl6pPr>
            <a:lvl7pPr marL="2971800" indent="-228600" algn="l" rtl="0" eaLnBrk="0" fontAlgn="base" hangingPunct="0">
              <a:spcBef>
                <a:spcPct val="0"/>
              </a:spcBef>
              <a:spcAft>
                <a:spcPct val="0"/>
              </a:spcAft>
              <a:defRPr kumimoji="1" sz="4400">
                <a:solidFill>
                  <a:schemeClr val="tx2"/>
                </a:solidFill>
                <a:latin typeface="Tahoma" panose="020B0604030504040204" pitchFamily="34" charset="0"/>
              </a:defRPr>
            </a:lvl7pPr>
            <a:lvl8pPr marL="3429000" indent="-228600" algn="l" rtl="0" eaLnBrk="0" fontAlgn="base" hangingPunct="0">
              <a:spcBef>
                <a:spcPct val="0"/>
              </a:spcBef>
              <a:spcAft>
                <a:spcPct val="0"/>
              </a:spcAft>
              <a:defRPr kumimoji="1" sz="4400">
                <a:solidFill>
                  <a:schemeClr val="tx2"/>
                </a:solidFill>
                <a:latin typeface="Tahoma" panose="020B0604030504040204" pitchFamily="34" charset="0"/>
              </a:defRPr>
            </a:lvl8pPr>
            <a:lvl9pPr marL="3886200" indent="-228600" algn="l" rtl="0" eaLnBrk="0" fontAlgn="base" hangingPunct="0">
              <a:spcBef>
                <a:spcPct val="0"/>
              </a:spcBef>
              <a:spcAft>
                <a:spcPct val="0"/>
              </a:spcAft>
              <a:defRPr kumimoji="1" sz="4400">
                <a:solidFill>
                  <a:schemeClr val="tx2"/>
                </a:solidFill>
                <a:latin typeface="Tahoma" panose="020B0604030504040204" pitchFamily="34" charset="0"/>
              </a:defRPr>
            </a:lvl9pPr>
          </a:lstStyle>
          <a:p>
            <a:pPr eaLnBrk="0" fontAlgn="base" hangingPunct="0">
              <a:spcAft>
                <a:spcPct val="0"/>
              </a:spcAft>
            </a:pPr>
            <a:fld id="{3130297B-62BE-4DD5-B4BB-9D05763D3A5A}" type="slidenum">
              <a:rPr kumimoji="0" lang="ar-SA" altLang="ar-JO" sz="1400">
                <a:solidFill>
                  <a:srgbClr val="808080"/>
                </a:solidFill>
              </a:rPr>
              <a:pPr eaLnBrk="0" fontAlgn="base" hangingPunct="0">
                <a:spcAft>
                  <a:spcPct val="0"/>
                </a:spcAft>
              </a:pPr>
              <a:t>51</a:t>
            </a:fld>
            <a:endParaRPr kumimoji="0" lang="en-US" altLang="ar-JO" sz="1400">
              <a:solidFill>
                <a:srgbClr val="808080"/>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945B7C4-0AB0-798F-AE5C-C2AE35AAC00F}"/>
              </a:ext>
            </a:extLst>
          </p:cNvPr>
          <p:cNvSpPr>
            <a:spLocks noGrp="1" noChangeArrowheads="1"/>
          </p:cNvSpPr>
          <p:nvPr>
            <p:ph type="title"/>
          </p:nvPr>
        </p:nvSpPr>
        <p:spPr>
          <a:xfrm>
            <a:off x="1524000" y="152400"/>
            <a:ext cx="9144000" cy="6503043"/>
          </a:xfrm>
        </p:spPr>
        <p:txBody>
          <a:bodyPr/>
          <a:lstStyle/>
          <a:p>
            <a:pPr algn="l"/>
            <a:r>
              <a:rPr lang="en-US" altLang="ar-JO" sz="2800" b="1" dirty="0">
                <a:solidFill>
                  <a:srgbClr val="006666"/>
                </a:solidFill>
                <a:latin typeface="Times New Roman" panose="02020603050405020304" pitchFamily="18" charset="0"/>
                <a:cs typeface="Times New Roman" panose="02020603050405020304" pitchFamily="18" charset="0"/>
              </a:rPr>
              <a:t>  D) The Guided Exploration  </a:t>
            </a:r>
            <a:r>
              <a:rPr lang="ar-JO" altLang="ar-JO" sz="2800" b="1" dirty="0">
                <a:solidFill>
                  <a:srgbClr val="006666"/>
                </a:solidFill>
                <a:latin typeface="Times New Roman" panose="02020603050405020304" pitchFamily="18" charset="0"/>
                <a:cs typeface="Times New Roman" panose="02020603050405020304" pitchFamily="18" charset="0"/>
              </a:rPr>
              <a:t>د) الاستكشاف الموجه</a:t>
            </a:r>
            <a:br>
              <a:rPr lang="en-US" altLang="ar-JO" sz="2800" b="1" dirty="0">
                <a:solidFill>
                  <a:schemeClr val="bg1"/>
                </a:solidFill>
                <a:latin typeface="Times New Roman" panose="02020603050405020304" pitchFamily="18" charset="0"/>
                <a:cs typeface="Times New Roman" panose="02020603050405020304" pitchFamily="18" charset="0"/>
              </a:rPr>
            </a:br>
            <a:r>
              <a:rPr lang="en-US" altLang="ar-JO" sz="2800" b="1" dirty="0">
                <a:solidFill>
                  <a:schemeClr val="bg1"/>
                </a:solidFill>
                <a:latin typeface="Times New Roman" panose="02020603050405020304" pitchFamily="18" charset="0"/>
                <a:cs typeface="Times New Roman" panose="02020603050405020304" pitchFamily="18" charset="0"/>
              </a:rPr>
              <a:t>  T</a:t>
            </a:r>
            <a:r>
              <a:rPr lang="en-US" altLang="ar-JO" sz="2000" dirty="0">
                <a:solidFill>
                  <a:schemeClr val="bg1"/>
                </a:solidFill>
                <a:latin typeface="Times New Roman" panose="02020603050405020304" pitchFamily="18" charset="0"/>
                <a:cs typeface="Times New Roman" panose="02020603050405020304" pitchFamily="18" charset="0"/>
              </a:rPr>
              <a:t>his kind of tutorials contain </a:t>
            </a:r>
            <a:r>
              <a:rPr lang="en-US" altLang="ar-JO" sz="2000" dirty="0">
                <a:solidFill>
                  <a:schemeClr val="accent1"/>
                </a:solidFill>
                <a:latin typeface="Times New Roman" panose="02020603050405020304" pitchFamily="18" charset="0"/>
                <a:cs typeface="Times New Roman" panose="02020603050405020304" pitchFamily="18" charset="0"/>
              </a:rPr>
              <a:t>instructions</a:t>
            </a:r>
            <a:r>
              <a:rPr lang="en-US" altLang="ar-JO" sz="2000" dirty="0">
                <a:solidFill>
                  <a:schemeClr val="bg1"/>
                </a:solidFill>
                <a:latin typeface="Times New Roman" panose="02020603050405020304" pitchFamily="18" charset="0"/>
                <a:cs typeface="Times New Roman" panose="02020603050405020304" pitchFamily="18" charset="0"/>
              </a:rPr>
              <a:t> for the user to </a:t>
            </a:r>
            <a:r>
              <a:rPr lang="en-US" altLang="ar-JO" sz="2000" dirty="0">
                <a:solidFill>
                  <a:schemeClr val="accent1"/>
                </a:solidFill>
                <a:latin typeface="Times New Roman" panose="02020603050405020304" pitchFamily="18" charset="0"/>
                <a:cs typeface="Times New Roman" panose="02020603050405020304" pitchFamily="18" charset="0"/>
              </a:rPr>
              <a:t>“try out</a:t>
            </a:r>
            <a:r>
              <a:rPr lang="en-US" altLang="ar-JO" sz="2000" dirty="0">
                <a:solidFill>
                  <a:schemeClr val="bg1"/>
                </a:solidFill>
                <a:latin typeface="Times New Roman" panose="02020603050405020304" pitchFamily="18" charset="0"/>
                <a:cs typeface="Times New Roman" panose="02020603050405020304" pitchFamily="18" charset="0"/>
              </a:rPr>
              <a:t>”  </a:t>
            </a:r>
            <a:br>
              <a:rPr lang="en-US" altLang="ar-JO" sz="2000" dirty="0">
                <a:solidFill>
                  <a:schemeClr val="bg1"/>
                </a:solidFill>
                <a:latin typeface="Times New Roman" panose="02020603050405020304" pitchFamily="18" charset="0"/>
                <a:cs typeface="Times New Roman" panose="02020603050405020304" pitchFamily="18" charset="0"/>
              </a:rPr>
            </a:br>
            <a:r>
              <a:rPr lang="en-US" altLang="ar-JO" sz="2000" dirty="0">
                <a:solidFill>
                  <a:schemeClr val="bg1"/>
                </a:solidFill>
                <a:latin typeface="Times New Roman" panose="02020603050405020304" pitchFamily="18" charset="0"/>
                <a:cs typeface="Times New Roman" panose="02020603050405020304" pitchFamily="18" charset="0"/>
              </a:rPr>
              <a:t>    commands which encourage </a:t>
            </a:r>
            <a:r>
              <a:rPr lang="en-US" altLang="ar-JO" sz="2000" dirty="0">
                <a:solidFill>
                  <a:schemeClr val="accent1"/>
                </a:solidFill>
                <a:latin typeface="Times New Roman" panose="02020603050405020304" pitchFamily="18" charset="0"/>
                <a:cs typeface="Times New Roman" panose="02020603050405020304" pitchFamily="18" charset="0"/>
              </a:rPr>
              <a:t>exploration of the program</a:t>
            </a:r>
            <a:r>
              <a:rPr lang="en-US" altLang="ar-JO" sz="2000" dirty="0">
                <a:solidFill>
                  <a:schemeClr val="bg1"/>
                </a:solidFill>
                <a:latin typeface="Times New Roman" panose="02020603050405020304" pitchFamily="18" charset="0"/>
                <a:cs typeface="Times New Roman" panose="02020603050405020304" pitchFamily="18" charset="0"/>
              </a:rPr>
              <a:t>, but don’t</a:t>
            </a:r>
            <a:r>
              <a:rPr lang="en-US" altLang="ar-JO" sz="2000" dirty="0">
                <a:solidFill>
                  <a:schemeClr val="accent1"/>
                </a:solidFill>
                <a:latin typeface="Times New Roman" panose="02020603050405020304" pitchFamily="18" charset="0"/>
                <a:cs typeface="Times New Roman" panose="02020603050405020304" pitchFamily="18" charset="0"/>
              </a:rPr>
              <a:t> </a:t>
            </a:r>
            <a:br>
              <a:rPr lang="en-US" altLang="ar-JO" sz="2000" dirty="0">
                <a:solidFill>
                  <a:schemeClr val="accent1"/>
                </a:solidFill>
                <a:latin typeface="Times New Roman" panose="02020603050405020304" pitchFamily="18" charset="0"/>
                <a:cs typeface="Times New Roman" panose="02020603050405020304" pitchFamily="18" charset="0"/>
              </a:rPr>
            </a:br>
            <a:r>
              <a:rPr lang="en-US" altLang="ar-JO" sz="2000" dirty="0">
                <a:solidFill>
                  <a:schemeClr val="accent1"/>
                </a:solidFill>
                <a:latin typeface="Times New Roman" panose="02020603050405020304" pitchFamily="18" charset="0"/>
                <a:cs typeface="Times New Roman" panose="02020603050405020304" pitchFamily="18" charset="0"/>
              </a:rPr>
              <a:t>    </a:t>
            </a:r>
            <a:r>
              <a:rPr lang="en-US" altLang="ar-JO" sz="2000" dirty="0">
                <a:solidFill>
                  <a:schemeClr val="accent2"/>
                </a:solidFill>
                <a:latin typeface="Times New Roman" panose="02020603050405020304" pitchFamily="18" charset="0"/>
                <a:cs typeface="Times New Roman" panose="02020603050405020304" pitchFamily="18" charset="0"/>
              </a:rPr>
              <a:t>limit</a:t>
            </a:r>
            <a:r>
              <a:rPr lang="en-US" altLang="ar-JO" sz="2000" dirty="0">
                <a:solidFill>
                  <a:schemeClr val="bg1"/>
                </a:solidFill>
                <a:latin typeface="Times New Roman" panose="02020603050405020304" pitchFamily="18" charset="0"/>
                <a:cs typeface="Times New Roman" panose="02020603050405020304" pitchFamily="18" charset="0"/>
              </a:rPr>
              <a:t> the user as to exactly what to do. It contains a </a:t>
            </a:r>
            <a:r>
              <a:rPr lang="en-US" altLang="ar-JO" sz="2000" dirty="0">
                <a:latin typeface="Times New Roman" panose="02020603050405020304" pitchFamily="18" charset="0"/>
                <a:cs typeface="Times New Roman" panose="02020603050405020304" pitchFamily="18" charset="0"/>
              </a:rPr>
              <a:t>little discussion</a:t>
            </a:r>
            <a:r>
              <a:rPr lang="en-US" altLang="ar-JO" sz="2000" dirty="0">
                <a:solidFill>
                  <a:schemeClr val="bg1"/>
                </a:solidFill>
                <a:latin typeface="Times New Roman" panose="02020603050405020304" pitchFamily="18" charset="0"/>
                <a:cs typeface="Times New Roman" panose="02020603050405020304" pitchFamily="18" charset="0"/>
              </a:rPr>
              <a:t> to </a:t>
            </a:r>
            <a:br>
              <a:rPr lang="en-US" altLang="ar-JO" sz="2000" dirty="0">
                <a:solidFill>
                  <a:schemeClr val="bg1"/>
                </a:solidFill>
                <a:latin typeface="Times New Roman" panose="02020603050405020304" pitchFamily="18" charset="0"/>
                <a:cs typeface="Times New Roman" panose="02020603050405020304" pitchFamily="18" charset="0"/>
              </a:rPr>
            </a:br>
            <a:r>
              <a:rPr lang="en-US" altLang="ar-JO" sz="2000" dirty="0">
                <a:solidFill>
                  <a:schemeClr val="bg1"/>
                </a:solidFill>
                <a:latin typeface="Times New Roman" panose="02020603050405020304" pitchFamily="18" charset="0"/>
                <a:cs typeface="Times New Roman" panose="02020603050405020304" pitchFamily="18" charset="0"/>
              </a:rPr>
              <a:t>    give the users the experience they need. </a:t>
            </a:r>
            <a:br>
              <a:rPr lang="en-US" altLang="ar-JO" sz="2000" dirty="0">
                <a:solidFill>
                  <a:schemeClr val="bg1"/>
                </a:solidFill>
                <a:latin typeface="Times New Roman" panose="02020603050405020304" pitchFamily="18" charset="0"/>
                <a:cs typeface="Times New Roman" panose="02020603050405020304" pitchFamily="18" charset="0"/>
              </a:rPr>
            </a:br>
            <a:r>
              <a:rPr lang="ar-JO" altLang="ar-JO" sz="2000" dirty="0">
                <a:solidFill>
                  <a:schemeClr val="bg1"/>
                </a:solidFill>
                <a:latin typeface="Times New Roman" panose="02020603050405020304" pitchFamily="18" charset="0"/>
                <a:cs typeface="Times New Roman" panose="02020603050405020304" pitchFamily="18" charset="0"/>
              </a:rPr>
              <a:t>يحتوي هذا النوع من البرامج التعليمية على تعليمات للمستخدم "لتجربة" الأوامر التي تشجع على استكشاف البرنامج، ولكنها لا تقيد المستخدم بما يجب فعله بالضبط. يحتوي على القليل من المناقشة لمنح المستخدمين الخبرة التي يحتاجون إليها.</a:t>
            </a:r>
            <a:br>
              <a:rPr lang="en-US" altLang="ar-JO" sz="2000" dirty="0">
                <a:solidFill>
                  <a:schemeClr val="bg1"/>
                </a:solidFill>
                <a:latin typeface="Times New Roman" panose="02020603050405020304" pitchFamily="18" charset="0"/>
                <a:cs typeface="Times New Roman" panose="02020603050405020304" pitchFamily="18" charset="0"/>
              </a:rPr>
            </a:br>
            <a:br>
              <a:rPr lang="en-US" altLang="ar-JO" sz="2000" dirty="0">
                <a:solidFill>
                  <a:schemeClr val="bg1"/>
                </a:solidFill>
                <a:latin typeface="Times New Roman" panose="02020603050405020304" pitchFamily="18" charset="0"/>
                <a:cs typeface="Times New Roman" panose="02020603050405020304" pitchFamily="18" charset="0"/>
              </a:rPr>
            </a:br>
            <a:r>
              <a:rPr lang="en-US" altLang="ar-JO" sz="2000" dirty="0">
                <a:solidFill>
                  <a:schemeClr val="bg1"/>
                </a:solidFill>
                <a:latin typeface="Times New Roman" panose="02020603050405020304" pitchFamily="18" charset="0"/>
                <a:cs typeface="Times New Roman" panose="02020603050405020304" pitchFamily="18" charset="0"/>
              </a:rPr>
              <a:t>   It </a:t>
            </a:r>
            <a:r>
              <a:rPr lang="en-US" altLang="ar-JO" sz="2000" dirty="0">
                <a:latin typeface="Times New Roman" panose="02020603050405020304" pitchFamily="18" charset="0"/>
                <a:cs typeface="Times New Roman" panose="02020603050405020304" pitchFamily="18" charset="0"/>
              </a:rPr>
              <a:t>guides a user through a procedure, but allows for some   </a:t>
            </a:r>
            <a:br>
              <a:rPr lang="en-US" altLang="ar-JO" sz="2000" dirty="0">
                <a:latin typeface="Times New Roman" panose="02020603050405020304" pitchFamily="18" charset="0"/>
                <a:cs typeface="Times New Roman" panose="02020603050405020304" pitchFamily="18" charset="0"/>
              </a:rPr>
            </a:br>
            <a:r>
              <a:rPr lang="en-US" altLang="ar-JO" sz="2000" dirty="0">
                <a:latin typeface="Times New Roman" panose="02020603050405020304" pitchFamily="18" charset="0"/>
                <a:cs typeface="Times New Roman" panose="02020603050405020304" pitchFamily="18" charset="0"/>
              </a:rPr>
              <a:t>   experimentation on their own.</a:t>
            </a:r>
            <a:br>
              <a:rPr lang="en-US" altLang="ar-JO" sz="2000" dirty="0">
                <a:latin typeface="Times New Roman" panose="02020603050405020304" pitchFamily="18" charset="0"/>
                <a:cs typeface="Times New Roman" panose="02020603050405020304" pitchFamily="18" charset="0"/>
              </a:rPr>
            </a:br>
            <a:r>
              <a:rPr lang="ar-JO" altLang="ar-JO" sz="2000" dirty="0">
                <a:latin typeface="Times New Roman" panose="02020603050405020304" pitchFamily="18" charset="0"/>
                <a:cs typeface="Times New Roman" panose="02020603050405020304" pitchFamily="18" charset="0"/>
              </a:rPr>
              <a:t>فهو يرشد المستخدم خلال إجراء ما، لكنه يسمح ببعض التجارب بنفسه.</a:t>
            </a:r>
            <a:br>
              <a:rPr lang="en-US" altLang="ar-JO" sz="2000" dirty="0">
                <a:latin typeface="Times New Roman" panose="02020603050405020304" pitchFamily="18" charset="0"/>
                <a:cs typeface="Times New Roman" panose="02020603050405020304" pitchFamily="18" charset="0"/>
              </a:rPr>
            </a:br>
            <a:br>
              <a:rPr lang="en-US" altLang="ar-JO" sz="2000" dirty="0">
                <a:latin typeface="Times New Roman" panose="02020603050405020304" pitchFamily="18" charset="0"/>
                <a:cs typeface="Times New Roman" panose="02020603050405020304" pitchFamily="18" charset="0"/>
              </a:rPr>
            </a:br>
            <a:r>
              <a:rPr lang="en-US" altLang="ar-JO" sz="2000" dirty="0">
                <a:solidFill>
                  <a:schemeClr val="bg1"/>
                </a:solidFill>
                <a:latin typeface="Times New Roman" panose="02020603050405020304" pitchFamily="18" charset="0"/>
                <a:cs typeface="Times New Roman" panose="02020603050405020304" pitchFamily="18" charset="0"/>
              </a:rPr>
              <a:t>   Usually it takes a form of </a:t>
            </a:r>
            <a:r>
              <a:rPr lang="en-US" altLang="ar-JO" sz="2000" dirty="0">
                <a:solidFill>
                  <a:schemeClr val="accent1"/>
                </a:solidFill>
                <a:latin typeface="Times New Roman" panose="02020603050405020304" pitchFamily="18" charset="0"/>
                <a:cs typeface="Times New Roman" panose="02020603050405020304" pitchFamily="18" charset="0"/>
              </a:rPr>
              <a:t>short </a:t>
            </a:r>
            <a:r>
              <a:rPr lang="en-US" altLang="ar-JO" sz="2000" dirty="0">
                <a:latin typeface="Times New Roman" panose="02020603050405020304" pitchFamily="18" charset="0"/>
                <a:cs typeface="Times New Roman" panose="02020603050405020304" pitchFamily="18" charset="0"/>
              </a:rPr>
              <a:t>tutorial </a:t>
            </a:r>
            <a:r>
              <a:rPr lang="en-US" altLang="ar-JO" sz="2000" dirty="0">
                <a:solidFill>
                  <a:schemeClr val="bg1"/>
                </a:solidFill>
                <a:latin typeface="Times New Roman" panose="02020603050405020304" pitchFamily="18" charset="0"/>
                <a:cs typeface="Times New Roman" panose="02020603050405020304" pitchFamily="18" charset="0"/>
              </a:rPr>
              <a:t>manuals, may or may not  </a:t>
            </a:r>
            <a:br>
              <a:rPr lang="en-US" altLang="ar-JO" sz="2000" dirty="0">
                <a:solidFill>
                  <a:schemeClr val="bg1"/>
                </a:solidFill>
                <a:latin typeface="Times New Roman" panose="02020603050405020304" pitchFamily="18" charset="0"/>
                <a:cs typeface="Times New Roman" panose="02020603050405020304" pitchFamily="18" charset="0"/>
              </a:rPr>
            </a:br>
            <a:r>
              <a:rPr lang="en-US" altLang="ar-JO" sz="2000" dirty="0">
                <a:solidFill>
                  <a:schemeClr val="bg1"/>
                </a:solidFill>
                <a:latin typeface="Times New Roman" panose="02020603050405020304" pitchFamily="18" charset="0"/>
                <a:cs typeface="Times New Roman" panose="02020603050405020304" pitchFamily="18" charset="0"/>
              </a:rPr>
              <a:t>   </a:t>
            </a:r>
            <a:r>
              <a:rPr lang="en-US" altLang="ar-JO" sz="2000" dirty="0">
                <a:latin typeface="Times New Roman" panose="02020603050405020304" pitchFamily="18" charset="0"/>
                <a:cs typeface="Times New Roman" panose="02020603050405020304" pitchFamily="18" charset="0"/>
              </a:rPr>
              <a:t>provide some </a:t>
            </a:r>
            <a:r>
              <a:rPr lang="en-US" altLang="ar-JO" sz="2000" dirty="0">
                <a:solidFill>
                  <a:schemeClr val="accent2"/>
                </a:solidFill>
                <a:latin typeface="Times New Roman" panose="02020603050405020304" pitchFamily="18" charset="0"/>
                <a:cs typeface="Times New Roman" panose="02020603050405020304" pitchFamily="18" charset="0"/>
              </a:rPr>
              <a:t>scenarios</a:t>
            </a:r>
            <a:r>
              <a:rPr lang="en-US" altLang="ar-JO" sz="2000" dirty="0">
                <a:latin typeface="Times New Roman" panose="02020603050405020304" pitchFamily="18" charset="0"/>
                <a:cs typeface="Times New Roman" panose="02020603050405020304" pitchFamily="18" charset="0"/>
              </a:rPr>
              <a:t> (examples to follow)</a:t>
            </a:r>
            <a:r>
              <a:rPr lang="en-US" altLang="ar-JO" sz="2000" dirty="0">
                <a:solidFill>
                  <a:schemeClr val="bg1"/>
                </a:solidFill>
                <a:latin typeface="Times New Roman" panose="02020603050405020304" pitchFamily="18" charset="0"/>
                <a:cs typeface="Times New Roman" panose="02020603050405020304" pitchFamily="18" charset="0"/>
              </a:rPr>
              <a:t>, may </a:t>
            </a:r>
            <a:r>
              <a:rPr lang="en-US" altLang="ar-JO" sz="2000" dirty="0">
                <a:latin typeface="Times New Roman" panose="02020603050405020304" pitchFamily="18" charset="0"/>
                <a:cs typeface="Times New Roman" panose="02020603050405020304" pitchFamily="18" charset="0"/>
              </a:rPr>
              <a:t>include</a:t>
            </a:r>
            <a:r>
              <a:rPr lang="en-US" altLang="ar-JO" sz="2000" dirty="0">
                <a:solidFill>
                  <a:schemeClr val="accent1"/>
                </a:solidFill>
                <a:latin typeface="Times New Roman" panose="02020603050405020304" pitchFamily="18" charset="0"/>
                <a:cs typeface="Times New Roman" panose="02020603050405020304" pitchFamily="18" charset="0"/>
              </a:rPr>
              <a:t> objectives </a:t>
            </a:r>
            <a:br>
              <a:rPr lang="en-US" altLang="ar-JO" sz="2000" dirty="0">
                <a:solidFill>
                  <a:schemeClr val="accent1"/>
                </a:solidFill>
                <a:latin typeface="Times New Roman" panose="02020603050405020304" pitchFamily="18" charset="0"/>
                <a:cs typeface="Times New Roman" panose="02020603050405020304" pitchFamily="18" charset="0"/>
              </a:rPr>
            </a:br>
            <a:r>
              <a:rPr lang="en-US" altLang="ar-JO" sz="2000" dirty="0">
                <a:solidFill>
                  <a:schemeClr val="accent1"/>
                </a:solidFill>
                <a:latin typeface="Times New Roman" panose="02020603050405020304" pitchFamily="18" charset="0"/>
                <a:cs typeface="Times New Roman" panose="02020603050405020304" pitchFamily="18" charset="0"/>
              </a:rPr>
              <a:t>   and summaries</a:t>
            </a:r>
            <a:r>
              <a:rPr lang="en-US" altLang="ar-JO" sz="2000" dirty="0">
                <a:solidFill>
                  <a:schemeClr val="bg1"/>
                </a:solidFill>
                <a:latin typeface="Times New Roman" panose="02020603050405020304" pitchFamily="18" charset="0"/>
                <a:cs typeface="Times New Roman" panose="02020603050405020304" pitchFamily="18" charset="0"/>
              </a:rPr>
              <a:t> to give </a:t>
            </a:r>
            <a:r>
              <a:rPr lang="en-US" altLang="ar-JO" sz="2000" dirty="0">
                <a:latin typeface="Times New Roman" panose="02020603050405020304" pitchFamily="18" charset="0"/>
                <a:cs typeface="Times New Roman" panose="02020603050405020304" pitchFamily="18" charset="0"/>
              </a:rPr>
              <a:t>the user </a:t>
            </a:r>
            <a:r>
              <a:rPr lang="en-US" altLang="ar-JO" sz="2000" dirty="0">
                <a:solidFill>
                  <a:schemeClr val="accent2"/>
                </a:solidFill>
                <a:latin typeface="Times New Roman" panose="02020603050405020304" pitchFamily="18" charset="0"/>
                <a:cs typeface="Times New Roman" panose="02020603050405020304" pitchFamily="18" charset="0"/>
              </a:rPr>
              <a:t>direction</a:t>
            </a:r>
            <a:r>
              <a:rPr lang="en-US" altLang="ar-JO" sz="2000" dirty="0">
                <a:latin typeface="Times New Roman" panose="02020603050405020304" pitchFamily="18" charset="0"/>
                <a:cs typeface="Times New Roman" panose="02020603050405020304" pitchFamily="18" charset="0"/>
              </a:rPr>
              <a:t> but do not </a:t>
            </a:r>
            <a:r>
              <a:rPr lang="en-US" altLang="ar-JO" sz="2000" dirty="0">
                <a:solidFill>
                  <a:schemeClr val="accent2"/>
                </a:solidFill>
                <a:latin typeface="Times New Roman" panose="02020603050405020304" pitchFamily="18" charset="0"/>
                <a:cs typeface="Times New Roman" panose="02020603050405020304" pitchFamily="18" charset="0"/>
              </a:rPr>
              <a:t>constrain</a:t>
            </a:r>
            <a:r>
              <a:rPr lang="en-US" altLang="ar-JO" sz="2000" dirty="0">
                <a:latin typeface="Times New Roman" panose="02020603050405020304" pitchFamily="18" charset="0"/>
                <a:cs typeface="Times New Roman" panose="02020603050405020304" pitchFamily="18" charset="0"/>
              </a:rPr>
              <a:t> him to </a:t>
            </a:r>
            <a:br>
              <a:rPr lang="en-US" altLang="ar-JO" sz="2000" dirty="0">
                <a:latin typeface="Times New Roman" panose="02020603050405020304" pitchFamily="18" charset="0"/>
                <a:cs typeface="Times New Roman" panose="02020603050405020304" pitchFamily="18" charset="0"/>
              </a:rPr>
            </a:br>
            <a:r>
              <a:rPr lang="en-US" altLang="ar-JO" sz="2000" dirty="0">
                <a:latin typeface="Times New Roman" panose="02020603050405020304" pitchFamily="18" charset="0"/>
                <a:cs typeface="Times New Roman" panose="02020603050405020304" pitchFamily="18" charset="0"/>
              </a:rPr>
              <a:t>   learn specific commands.</a:t>
            </a:r>
            <a:r>
              <a:rPr lang="en-US" altLang="ar-JO" sz="2000" dirty="0">
                <a:solidFill>
                  <a:schemeClr val="bg1"/>
                </a:solidFill>
                <a:latin typeface="Times New Roman" panose="02020603050405020304" pitchFamily="18" charset="0"/>
                <a:cs typeface="Times New Roman" panose="02020603050405020304" pitchFamily="18" charset="0"/>
              </a:rPr>
              <a:t>  See figure 2.8 for example.</a:t>
            </a:r>
            <a:br>
              <a:rPr lang="en-US" altLang="ar-JO" sz="2000" dirty="0">
                <a:solidFill>
                  <a:schemeClr val="bg1"/>
                </a:solidFill>
                <a:latin typeface="Times New Roman" panose="02020603050405020304" pitchFamily="18" charset="0"/>
                <a:cs typeface="Times New Roman" panose="02020603050405020304" pitchFamily="18" charset="0"/>
              </a:rPr>
            </a:br>
            <a:r>
              <a:rPr lang="ar-JO" altLang="ar-JO" sz="2000" dirty="0">
                <a:solidFill>
                  <a:schemeClr val="bg1"/>
                </a:solidFill>
                <a:latin typeface="Times New Roman" panose="02020603050405020304" pitchFamily="18" charset="0"/>
                <a:cs typeface="Times New Roman" panose="02020603050405020304" pitchFamily="18" charset="0"/>
              </a:rPr>
              <a:t>عادةً ما يستغرق الأمر شكلاً من أشكال الأدلة التعليمية القصيرة، وقد يقدم أو لا يقدم بعض السيناريوهات (أمثلة للمتابعة)، وقد يتضمن أهدافًا وملخصات لإعطاء التوجيه للمستخدم ولكن لا تجبره على تعلم أوامر محددة. انظر الشكل 2.8 على سبيل المثال.</a:t>
            </a:r>
            <a:endParaRPr lang="en-US" altLang="ar-JO" sz="2000" dirty="0">
              <a:solidFill>
                <a:schemeClr val="bg1"/>
              </a:solidFill>
              <a:latin typeface="Times New Roman" panose="02020603050405020304" pitchFamily="18" charset="0"/>
              <a:cs typeface="Times New Roman" panose="02020603050405020304" pitchFamily="18" charset="0"/>
            </a:endParaRPr>
          </a:p>
        </p:txBody>
      </p:sp>
      <p:sp>
        <p:nvSpPr>
          <p:cNvPr id="19459" name="Slide Number Placeholder 2">
            <a:extLst>
              <a:ext uri="{FF2B5EF4-FFF2-40B4-BE49-F238E27FC236}">
                <a16:creationId xmlns:a16="http://schemas.microsoft.com/office/drawing/2014/main" id="{6F451711-3D31-469A-ADBB-D869FA006B1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4400">
                <a:solidFill>
                  <a:schemeClr val="tx2"/>
                </a:solidFill>
                <a:latin typeface="Tahoma" panose="020B0604030504040204" pitchFamily="34" charset="0"/>
              </a:defRPr>
            </a:lvl1pPr>
            <a:lvl2pPr marL="742950" indent="-285750">
              <a:defRPr kumimoji="1" sz="4400">
                <a:solidFill>
                  <a:schemeClr val="tx2"/>
                </a:solidFill>
                <a:latin typeface="Tahoma" panose="020B0604030504040204" pitchFamily="34" charset="0"/>
              </a:defRPr>
            </a:lvl2pPr>
            <a:lvl3pPr marL="1143000" indent="-228600">
              <a:defRPr kumimoji="1" sz="4400">
                <a:solidFill>
                  <a:schemeClr val="tx2"/>
                </a:solidFill>
                <a:latin typeface="Tahoma" panose="020B0604030504040204" pitchFamily="34" charset="0"/>
              </a:defRPr>
            </a:lvl3pPr>
            <a:lvl4pPr marL="1600200" indent="-228600">
              <a:defRPr kumimoji="1" sz="4400">
                <a:solidFill>
                  <a:schemeClr val="tx2"/>
                </a:solidFill>
                <a:latin typeface="Tahoma" panose="020B0604030504040204" pitchFamily="34" charset="0"/>
              </a:defRPr>
            </a:lvl4pPr>
            <a:lvl5pPr marL="2057400" indent="-228600">
              <a:defRPr kumimoji="1" sz="4400">
                <a:solidFill>
                  <a:schemeClr val="tx2"/>
                </a:solidFill>
                <a:latin typeface="Tahoma" panose="020B0604030504040204" pitchFamily="34" charset="0"/>
              </a:defRPr>
            </a:lvl5pPr>
            <a:lvl6pPr marL="2514600" indent="-228600" algn="l" rtl="0" eaLnBrk="0" fontAlgn="base" hangingPunct="0">
              <a:spcBef>
                <a:spcPct val="0"/>
              </a:spcBef>
              <a:spcAft>
                <a:spcPct val="0"/>
              </a:spcAft>
              <a:defRPr kumimoji="1" sz="4400">
                <a:solidFill>
                  <a:schemeClr val="tx2"/>
                </a:solidFill>
                <a:latin typeface="Tahoma" panose="020B0604030504040204" pitchFamily="34" charset="0"/>
              </a:defRPr>
            </a:lvl6pPr>
            <a:lvl7pPr marL="2971800" indent="-228600" algn="l" rtl="0" eaLnBrk="0" fontAlgn="base" hangingPunct="0">
              <a:spcBef>
                <a:spcPct val="0"/>
              </a:spcBef>
              <a:spcAft>
                <a:spcPct val="0"/>
              </a:spcAft>
              <a:defRPr kumimoji="1" sz="4400">
                <a:solidFill>
                  <a:schemeClr val="tx2"/>
                </a:solidFill>
                <a:latin typeface="Tahoma" panose="020B0604030504040204" pitchFamily="34" charset="0"/>
              </a:defRPr>
            </a:lvl7pPr>
            <a:lvl8pPr marL="3429000" indent="-228600" algn="l" rtl="0" eaLnBrk="0" fontAlgn="base" hangingPunct="0">
              <a:spcBef>
                <a:spcPct val="0"/>
              </a:spcBef>
              <a:spcAft>
                <a:spcPct val="0"/>
              </a:spcAft>
              <a:defRPr kumimoji="1" sz="4400">
                <a:solidFill>
                  <a:schemeClr val="tx2"/>
                </a:solidFill>
                <a:latin typeface="Tahoma" panose="020B0604030504040204" pitchFamily="34" charset="0"/>
              </a:defRPr>
            </a:lvl8pPr>
            <a:lvl9pPr marL="3886200" indent="-228600" algn="l" rtl="0" eaLnBrk="0" fontAlgn="base" hangingPunct="0">
              <a:spcBef>
                <a:spcPct val="0"/>
              </a:spcBef>
              <a:spcAft>
                <a:spcPct val="0"/>
              </a:spcAft>
              <a:defRPr kumimoji="1" sz="4400">
                <a:solidFill>
                  <a:schemeClr val="tx2"/>
                </a:solidFill>
                <a:latin typeface="Tahoma" panose="020B0604030504040204" pitchFamily="34" charset="0"/>
              </a:defRPr>
            </a:lvl9pPr>
          </a:lstStyle>
          <a:p>
            <a:pPr eaLnBrk="0" fontAlgn="base" hangingPunct="0">
              <a:spcAft>
                <a:spcPct val="0"/>
              </a:spcAft>
            </a:pPr>
            <a:fld id="{98133061-A2AC-4469-A1AE-9B09E4DEF030}" type="slidenum">
              <a:rPr kumimoji="0" lang="ar-SA" altLang="ar-JO" sz="1400">
                <a:solidFill>
                  <a:srgbClr val="808080"/>
                </a:solidFill>
              </a:rPr>
              <a:pPr eaLnBrk="0" fontAlgn="base" hangingPunct="0">
                <a:spcAft>
                  <a:spcPct val="0"/>
                </a:spcAft>
              </a:pPr>
              <a:t>52</a:t>
            </a:fld>
            <a:endParaRPr kumimoji="0" lang="en-US" altLang="ar-JO" sz="1400" dirty="0">
              <a:solidFill>
                <a:srgbClr val="808080"/>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5">
            <a:extLst>
              <a:ext uri="{FF2B5EF4-FFF2-40B4-BE49-F238E27FC236}">
                <a16:creationId xmlns:a16="http://schemas.microsoft.com/office/drawing/2014/main" id="{345AC897-DEC0-D3B1-B772-40BE6F499086}"/>
              </a:ext>
            </a:extLst>
          </p:cNvPr>
          <p:cNvSpPr>
            <a:spLocks noGrp="1" noChangeArrowheads="1"/>
          </p:cNvSpPr>
          <p:nvPr>
            <p:ph type="title"/>
          </p:nvPr>
        </p:nvSpPr>
        <p:spPr/>
        <p:txBody>
          <a:bodyPr/>
          <a:lstStyle/>
          <a:p>
            <a:r>
              <a:rPr lang="en-US" altLang="ar-JO"/>
              <a:t>Example of Guided exploration</a:t>
            </a:r>
          </a:p>
        </p:txBody>
      </p:sp>
      <p:pic>
        <p:nvPicPr>
          <p:cNvPr id="20483" name="Picture 4" descr="8">
            <a:extLst>
              <a:ext uri="{FF2B5EF4-FFF2-40B4-BE49-F238E27FC236}">
                <a16:creationId xmlns:a16="http://schemas.microsoft.com/office/drawing/2014/main" id="{180B7B5E-40F8-34ED-23A1-ECA96FA2110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09800" y="1143000"/>
            <a:ext cx="7696200" cy="5257800"/>
          </a:xfrm>
          <a:noFill/>
        </p:spPr>
      </p:pic>
      <p:sp>
        <p:nvSpPr>
          <p:cNvPr id="20484" name="Slide Number Placeholder 3">
            <a:extLst>
              <a:ext uri="{FF2B5EF4-FFF2-40B4-BE49-F238E27FC236}">
                <a16:creationId xmlns:a16="http://schemas.microsoft.com/office/drawing/2014/main" id="{F509A371-CB83-38B9-D91A-7BC6FA80DCE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4400">
                <a:solidFill>
                  <a:schemeClr val="tx2"/>
                </a:solidFill>
                <a:latin typeface="Tahoma" panose="020B0604030504040204" pitchFamily="34" charset="0"/>
              </a:defRPr>
            </a:lvl1pPr>
            <a:lvl2pPr marL="742950" indent="-285750">
              <a:defRPr kumimoji="1" sz="4400">
                <a:solidFill>
                  <a:schemeClr val="tx2"/>
                </a:solidFill>
                <a:latin typeface="Tahoma" panose="020B0604030504040204" pitchFamily="34" charset="0"/>
              </a:defRPr>
            </a:lvl2pPr>
            <a:lvl3pPr marL="1143000" indent="-228600">
              <a:defRPr kumimoji="1" sz="4400">
                <a:solidFill>
                  <a:schemeClr val="tx2"/>
                </a:solidFill>
                <a:latin typeface="Tahoma" panose="020B0604030504040204" pitchFamily="34" charset="0"/>
              </a:defRPr>
            </a:lvl3pPr>
            <a:lvl4pPr marL="1600200" indent="-228600">
              <a:defRPr kumimoji="1" sz="4400">
                <a:solidFill>
                  <a:schemeClr val="tx2"/>
                </a:solidFill>
                <a:latin typeface="Tahoma" panose="020B0604030504040204" pitchFamily="34" charset="0"/>
              </a:defRPr>
            </a:lvl4pPr>
            <a:lvl5pPr marL="2057400" indent="-228600">
              <a:defRPr kumimoji="1" sz="4400">
                <a:solidFill>
                  <a:schemeClr val="tx2"/>
                </a:solidFill>
                <a:latin typeface="Tahoma" panose="020B0604030504040204" pitchFamily="34" charset="0"/>
              </a:defRPr>
            </a:lvl5pPr>
            <a:lvl6pPr marL="2514600" indent="-228600" algn="l" rtl="0" eaLnBrk="0" fontAlgn="base" hangingPunct="0">
              <a:spcBef>
                <a:spcPct val="0"/>
              </a:spcBef>
              <a:spcAft>
                <a:spcPct val="0"/>
              </a:spcAft>
              <a:defRPr kumimoji="1" sz="4400">
                <a:solidFill>
                  <a:schemeClr val="tx2"/>
                </a:solidFill>
                <a:latin typeface="Tahoma" panose="020B0604030504040204" pitchFamily="34" charset="0"/>
              </a:defRPr>
            </a:lvl6pPr>
            <a:lvl7pPr marL="2971800" indent="-228600" algn="l" rtl="0" eaLnBrk="0" fontAlgn="base" hangingPunct="0">
              <a:spcBef>
                <a:spcPct val="0"/>
              </a:spcBef>
              <a:spcAft>
                <a:spcPct val="0"/>
              </a:spcAft>
              <a:defRPr kumimoji="1" sz="4400">
                <a:solidFill>
                  <a:schemeClr val="tx2"/>
                </a:solidFill>
                <a:latin typeface="Tahoma" panose="020B0604030504040204" pitchFamily="34" charset="0"/>
              </a:defRPr>
            </a:lvl7pPr>
            <a:lvl8pPr marL="3429000" indent="-228600" algn="l" rtl="0" eaLnBrk="0" fontAlgn="base" hangingPunct="0">
              <a:spcBef>
                <a:spcPct val="0"/>
              </a:spcBef>
              <a:spcAft>
                <a:spcPct val="0"/>
              </a:spcAft>
              <a:defRPr kumimoji="1" sz="4400">
                <a:solidFill>
                  <a:schemeClr val="tx2"/>
                </a:solidFill>
                <a:latin typeface="Tahoma" panose="020B0604030504040204" pitchFamily="34" charset="0"/>
              </a:defRPr>
            </a:lvl8pPr>
            <a:lvl9pPr marL="3886200" indent="-228600" algn="l" rtl="0" eaLnBrk="0" fontAlgn="base" hangingPunct="0">
              <a:spcBef>
                <a:spcPct val="0"/>
              </a:spcBef>
              <a:spcAft>
                <a:spcPct val="0"/>
              </a:spcAft>
              <a:defRPr kumimoji="1" sz="4400">
                <a:solidFill>
                  <a:schemeClr val="tx2"/>
                </a:solidFill>
                <a:latin typeface="Tahoma" panose="020B0604030504040204" pitchFamily="34" charset="0"/>
              </a:defRPr>
            </a:lvl9pPr>
          </a:lstStyle>
          <a:p>
            <a:pPr eaLnBrk="0" fontAlgn="base" hangingPunct="0">
              <a:spcAft>
                <a:spcPct val="0"/>
              </a:spcAft>
            </a:pPr>
            <a:fld id="{45388D8F-5893-4066-8A19-B162AA8CB4C3}" type="slidenum">
              <a:rPr kumimoji="0" lang="ar-SA" altLang="ar-JO" sz="1400">
                <a:solidFill>
                  <a:srgbClr val="808080"/>
                </a:solidFill>
              </a:rPr>
              <a:pPr eaLnBrk="0" fontAlgn="base" hangingPunct="0">
                <a:spcAft>
                  <a:spcPct val="0"/>
                </a:spcAft>
              </a:pPr>
              <a:t>53</a:t>
            </a:fld>
            <a:endParaRPr kumimoji="0" lang="en-US" altLang="ar-JO" sz="1400">
              <a:solidFill>
                <a:srgbClr val="808080"/>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237EE672-5D17-2C01-11DB-73EBDB9FA22D}"/>
              </a:ext>
            </a:extLst>
          </p:cNvPr>
          <p:cNvSpPr>
            <a:spLocks noGrp="1" noChangeArrowheads="1"/>
          </p:cNvSpPr>
          <p:nvPr>
            <p:ph type="title"/>
          </p:nvPr>
        </p:nvSpPr>
        <p:spPr>
          <a:xfrm>
            <a:off x="1524000" y="152400"/>
            <a:ext cx="9144000" cy="6705600"/>
          </a:xfrm>
        </p:spPr>
        <p:txBody>
          <a:bodyPr/>
          <a:lstStyle/>
          <a:p>
            <a:r>
              <a:rPr lang="en-US" altLang="ar-JO" sz="3200" b="1">
                <a:latin typeface="Times New Roman" panose="02020603050405020304" pitchFamily="18" charset="0"/>
                <a:cs typeface="Times New Roman" panose="02020603050405020304" pitchFamily="18" charset="0"/>
              </a:rPr>
              <a:t>  </a:t>
            </a:r>
            <a:r>
              <a:rPr lang="en-US" altLang="ar-JO" sz="3600" b="1">
                <a:solidFill>
                  <a:srgbClr val="006666"/>
                </a:solidFill>
                <a:latin typeface="Times New Roman" panose="02020603050405020304" pitchFamily="18" charset="0"/>
                <a:cs typeface="Times New Roman" panose="02020603050405020304" pitchFamily="18" charset="0"/>
              </a:rPr>
              <a:t>E) The Instruction Manual</a:t>
            </a:r>
            <a:br>
              <a:rPr lang="en-US" altLang="ar-JO" sz="3200" b="1">
                <a:latin typeface="Times New Roman" panose="02020603050405020304" pitchFamily="18" charset="0"/>
                <a:cs typeface="Times New Roman" panose="02020603050405020304" pitchFamily="18" charset="0"/>
              </a:rPr>
            </a:br>
            <a:r>
              <a:rPr lang="en-US" altLang="ar-JO" sz="3200" b="1">
                <a:latin typeface="Times New Roman" panose="02020603050405020304" pitchFamily="18" charset="0"/>
                <a:cs typeface="Times New Roman" panose="02020603050405020304" pitchFamily="18" charset="0"/>
              </a:rPr>
              <a:t>  </a:t>
            </a:r>
            <a:r>
              <a:rPr lang="en-US" altLang="ar-JO" sz="2800" b="1">
                <a:latin typeface="Times New Roman" panose="02020603050405020304" pitchFamily="18" charset="0"/>
                <a:cs typeface="Times New Roman" panose="02020603050405020304" pitchFamily="18" charset="0"/>
              </a:rPr>
              <a:t>- Def: </a:t>
            </a:r>
            <a:r>
              <a:rPr lang="en-US" altLang="ar-JO" sz="2800"/>
              <a:t>A </a:t>
            </a:r>
            <a:r>
              <a:rPr lang="en-US" altLang="ar-JO" sz="2800" b="1"/>
              <a:t>manual</a:t>
            </a:r>
            <a:r>
              <a:rPr lang="en-US" altLang="ar-JO" sz="2800"/>
              <a:t> usually accompanying a technical </a:t>
            </a:r>
            <a:br>
              <a:rPr lang="en-US" altLang="ar-JO" sz="2800"/>
            </a:br>
            <a:r>
              <a:rPr lang="en-US" altLang="ar-JO" sz="2800"/>
              <a:t>    device and explaining how to install or operate it. </a:t>
            </a:r>
            <a:br>
              <a:rPr lang="en-US" altLang="ar-JO" sz="2800"/>
            </a:br>
            <a:r>
              <a:rPr lang="en-US" altLang="ar-JO" sz="2800"/>
              <a:t>  </a:t>
            </a:r>
            <a:r>
              <a:rPr lang="en-US" altLang="ar-JO" sz="2400">
                <a:latin typeface="Times New Roman" panose="02020603050405020304" pitchFamily="18" charset="0"/>
                <a:cs typeface="Times New Roman" panose="02020603050405020304" pitchFamily="18" charset="0"/>
              </a:rPr>
              <a:t>It focuses on users who intend to</a:t>
            </a:r>
            <a:r>
              <a:rPr lang="en-US" altLang="ar-JO" sz="2400">
                <a:solidFill>
                  <a:schemeClr val="accent2"/>
                </a:solidFill>
                <a:latin typeface="Times New Roman" panose="02020603050405020304" pitchFamily="18" charset="0"/>
                <a:cs typeface="Times New Roman" panose="02020603050405020304" pitchFamily="18" charset="0"/>
              </a:rPr>
              <a:t> operate</a:t>
            </a:r>
            <a:r>
              <a:rPr lang="en-US" altLang="ar-JO" sz="2400">
                <a:latin typeface="Times New Roman" panose="02020603050405020304" pitchFamily="18" charset="0"/>
                <a:cs typeface="Times New Roman" panose="02020603050405020304" pitchFamily="18" charset="0"/>
              </a:rPr>
              <a:t> a program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or expect to have to learn a number of</a:t>
            </a:r>
            <a:r>
              <a:rPr lang="en-US" altLang="ar-JO" sz="2400">
                <a:solidFill>
                  <a:schemeClr val="accent2"/>
                </a:solidFill>
                <a:latin typeface="Times New Roman" panose="02020603050405020304" pitchFamily="18" charset="0"/>
                <a:cs typeface="Times New Roman" panose="02020603050405020304" pitchFamily="18" charset="0"/>
              </a:rPr>
              <a:t> complicated </a:t>
            </a:r>
            <a:br>
              <a:rPr lang="en-US" altLang="ar-JO" sz="2400">
                <a:solidFill>
                  <a:schemeClr val="accent2"/>
                </a:solidFill>
                <a:latin typeface="Times New Roman" panose="02020603050405020304" pitchFamily="18" charset="0"/>
                <a:cs typeface="Times New Roman" panose="02020603050405020304" pitchFamily="18" charset="0"/>
              </a:rPr>
            </a:br>
            <a:r>
              <a:rPr lang="en-US" altLang="ar-JO" sz="2400">
                <a:solidFill>
                  <a:schemeClr val="accent2"/>
                </a:solidFill>
                <a:latin typeface="Times New Roman" panose="02020603050405020304" pitchFamily="18" charset="0"/>
                <a:cs typeface="Times New Roman" panose="02020603050405020304" pitchFamily="18" charset="0"/>
              </a:rPr>
              <a:t>   </a:t>
            </a:r>
            <a:r>
              <a:rPr lang="en-US" altLang="ar-JO" sz="2400">
                <a:latin typeface="Times New Roman" panose="02020603050405020304" pitchFamily="18" charset="0"/>
                <a:cs typeface="Times New Roman" panose="02020603050405020304" pitchFamily="18" charset="0"/>
              </a:rPr>
              <a:t>commands and functions. </a:t>
            </a:r>
            <a:br>
              <a:rPr lang="en-US" altLang="ar-JO" sz="2400">
                <a:latin typeface="Times New Roman" panose="02020603050405020304" pitchFamily="18" charset="0"/>
                <a:cs typeface="Times New Roman" panose="02020603050405020304" pitchFamily="18" charset="0"/>
              </a:rPr>
            </a:b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It attempts to teach as much of the software as possible through a full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series of interactive lessons.    It consists of</a:t>
            </a:r>
            <a:r>
              <a:rPr lang="en-US" altLang="ar-JO" sz="2400">
                <a:solidFill>
                  <a:schemeClr val="accent2"/>
                </a:solidFill>
                <a:latin typeface="Times New Roman" panose="02020603050405020304" pitchFamily="18" charset="0"/>
                <a:cs typeface="Times New Roman" panose="02020603050405020304" pitchFamily="18" charset="0"/>
              </a:rPr>
              <a:t> lessons</a:t>
            </a:r>
            <a:r>
              <a:rPr lang="en-US" altLang="ar-JO" sz="2400">
                <a:latin typeface="Times New Roman" panose="02020603050405020304" pitchFamily="18" charset="0"/>
                <a:cs typeface="Times New Roman" panose="02020603050405020304" pitchFamily="18" charset="0"/>
              </a:rPr>
              <a:t>, each focuses on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specific objective, usually tied with</a:t>
            </a:r>
            <a:r>
              <a:rPr lang="en-US" altLang="ar-JO" sz="2400">
                <a:solidFill>
                  <a:schemeClr val="accent2"/>
                </a:solidFill>
                <a:latin typeface="Times New Roman" panose="02020603050405020304" pitchFamily="18" charset="0"/>
                <a:cs typeface="Times New Roman" panose="02020603050405020304" pitchFamily="18" charset="0"/>
              </a:rPr>
              <a:t> specific </a:t>
            </a:r>
            <a:r>
              <a:rPr lang="en-US" altLang="ar-JO" sz="2400">
                <a:latin typeface="Times New Roman" panose="02020603050405020304" pitchFamily="18" charset="0"/>
                <a:cs typeface="Times New Roman" panose="02020603050405020304" pitchFamily="18" charset="0"/>
              </a:rPr>
              <a:t>set of command.</a:t>
            </a:r>
            <a:br>
              <a:rPr lang="en-US" altLang="ar-JO" sz="2400">
                <a:latin typeface="Times New Roman" panose="02020603050405020304" pitchFamily="18" charset="0"/>
                <a:cs typeface="Times New Roman" panose="02020603050405020304" pitchFamily="18" charset="0"/>
              </a:rPr>
            </a:b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This type of teaching relies on the principles of</a:t>
            </a:r>
            <a:r>
              <a:rPr lang="en-US" altLang="ar-JO" sz="2400">
                <a:solidFill>
                  <a:schemeClr val="accent2"/>
                </a:solidFill>
                <a:latin typeface="Times New Roman" panose="02020603050405020304" pitchFamily="18" charset="0"/>
                <a:cs typeface="Times New Roman" panose="02020603050405020304" pitchFamily="18" charset="0"/>
              </a:rPr>
              <a:t> accumulative </a:t>
            </a:r>
            <a:r>
              <a:rPr lang="en-US" altLang="ar-JO" sz="2400">
                <a:latin typeface="Times New Roman" panose="02020603050405020304" pitchFamily="18" charset="0"/>
                <a:cs typeface="Times New Roman" panose="02020603050405020304" pitchFamily="18" charset="0"/>
              </a:rPr>
              <a:t>learning,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you learn one </a:t>
            </a:r>
            <a:r>
              <a:rPr lang="en-US" altLang="ar-JO" sz="2400">
                <a:solidFill>
                  <a:schemeClr val="accent2"/>
                </a:solidFill>
                <a:latin typeface="Times New Roman" panose="02020603050405020304" pitchFamily="18" charset="0"/>
                <a:cs typeface="Times New Roman" panose="02020603050405020304" pitchFamily="18" charset="0"/>
              </a:rPr>
              <a:t>skill</a:t>
            </a:r>
            <a:r>
              <a:rPr lang="en-US" altLang="ar-JO" sz="2400">
                <a:latin typeface="Times New Roman" panose="02020603050405020304" pitchFamily="18" charset="0"/>
                <a:cs typeface="Times New Roman" panose="02020603050405020304" pitchFamily="18" charset="0"/>
              </a:rPr>
              <a:t> before you take on another, more advanced one.</a:t>
            </a:r>
            <a:endParaRPr lang="en-US" altLang="ar-JO" sz="3200" b="1">
              <a:latin typeface="Times New Roman" panose="02020603050405020304" pitchFamily="18" charset="0"/>
              <a:cs typeface="Times New Roman" panose="02020603050405020304" pitchFamily="18" charset="0"/>
            </a:endParaRPr>
          </a:p>
        </p:txBody>
      </p:sp>
      <p:sp>
        <p:nvSpPr>
          <p:cNvPr id="21507" name="Slide Number Placeholder 2">
            <a:extLst>
              <a:ext uri="{FF2B5EF4-FFF2-40B4-BE49-F238E27FC236}">
                <a16:creationId xmlns:a16="http://schemas.microsoft.com/office/drawing/2014/main" id="{C2317F4A-9B6E-9396-A6E2-D0316CFFC04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4400">
                <a:solidFill>
                  <a:schemeClr val="tx2"/>
                </a:solidFill>
                <a:latin typeface="Tahoma" panose="020B0604030504040204" pitchFamily="34" charset="0"/>
              </a:defRPr>
            </a:lvl1pPr>
            <a:lvl2pPr marL="742950" indent="-285750">
              <a:defRPr kumimoji="1" sz="4400">
                <a:solidFill>
                  <a:schemeClr val="tx2"/>
                </a:solidFill>
                <a:latin typeface="Tahoma" panose="020B0604030504040204" pitchFamily="34" charset="0"/>
              </a:defRPr>
            </a:lvl2pPr>
            <a:lvl3pPr marL="1143000" indent="-228600">
              <a:defRPr kumimoji="1" sz="4400">
                <a:solidFill>
                  <a:schemeClr val="tx2"/>
                </a:solidFill>
                <a:latin typeface="Tahoma" panose="020B0604030504040204" pitchFamily="34" charset="0"/>
              </a:defRPr>
            </a:lvl3pPr>
            <a:lvl4pPr marL="1600200" indent="-228600">
              <a:defRPr kumimoji="1" sz="4400">
                <a:solidFill>
                  <a:schemeClr val="tx2"/>
                </a:solidFill>
                <a:latin typeface="Tahoma" panose="020B0604030504040204" pitchFamily="34" charset="0"/>
              </a:defRPr>
            </a:lvl4pPr>
            <a:lvl5pPr marL="2057400" indent="-228600">
              <a:defRPr kumimoji="1" sz="4400">
                <a:solidFill>
                  <a:schemeClr val="tx2"/>
                </a:solidFill>
                <a:latin typeface="Tahoma" panose="020B0604030504040204" pitchFamily="34" charset="0"/>
              </a:defRPr>
            </a:lvl5pPr>
            <a:lvl6pPr marL="2514600" indent="-228600" algn="l" rtl="0" eaLnBrk="0" fontAlgn="base" hangingPunct="0">
              <a:spcBef>
                <a:spcPct val="0"/>
              </a:spcBef>
              <a:spcAft>
                <a:spcPct val="0"/>
              </a:spcAft>
              <a:defRPr kumimoji="1" sz="4400">
                <a:solidFill>
                  <a:schemeClr val="tx2"/>
                </a:solidFill>
                <a:latin typeface="Tahoma" panose="020B0604030504040204" pitchFamily="34" charset="0"/>
              </a:defRPr>
            </a:lvl6pPr>
            <a:lvl7pPr marL="2971800" indent="-228600" algn="l" rtl="0" eaLnBrk="0" fontAlgn="base" hangingPunct="0">
              <a:spcBef>
                <a:spcPct val="0"/>
              </a:spcBef>
              <a:spcAft>
                <a:spcPct val="0"/>
              </a:spcAft>
              <a:defRPr kumimoji="1" sz="4400">
                <a:solidFill>
                  <a:schemeClr val="tx2"/>
                </a:solidFill>
                <a:latin typeface="Tahoma" panose="020B0604030504040204" pitchFamily="34" charset="0"/>
              </a:defRPr>
            </a:lvl7pPr>
            <a:lvl8pPr marL="3429000" indent="-228600" algn="l" rtl="0" eaLnBrk="0" fontAlgn="base" hangingPunct="0">
              <a:spcBef>
                <a:spcPct val="0"/>
              </a:spcBef>
              <a:spcAft>
                <a:spcPct val="0"/>
              </a:spcAft>
              <a:defRPr kumimoji="1" sz="4400">
                <a:solidFill>
                  <a:schemeClr val="tx2"/>
                </a:solidFill>
                <a:latin typeface="Tahoma" panose="020B0604030504040204" pitchFamily="34" charset="0"/>
              </a:defRPr>
            </a:lvl8pPr>
            <a:lvl9pPr marL="3886200" indent="-228600" algn="l" rtl="0" eaLnBrk="0" fontAlgn="base" hangingPunct="0">
              <a:spcBef>
                <a:spcPct val="0"/>
              </a:spcBef>
              <a:spcAft>
                <a:spcPct val="0"/>
              </a:spcAft>
              <a:defRPr kumimoji="1" sz="4400">
                <a:solidFill>
                  <a:schemeClr val="tx2"/>
                </a:solidFill>
                <a:latin typeface="Tahoma" panose="020B0604030504040204" pitchFamily="34" charset="0"/>
              </a:defRPr>
            </a:lvl9pPr>
          </a:lstStyle>
          <a:p>
            <a:pPr eaLnBrk="0" fontAlgn="base" hangingPunct="0">
              <a:spcAft>
                <a:spcPct val="0"/>
              </a:spcAft>
            </a:pPr>
            <a:fld id="{9D14A2E9-FFDC-4D15-AE93-25429D48DAAD}" type="slidenum">
              <a:rPr kumimoji="0" lang="ar-SA" altLang="ar-JO" sz="1400">
                <a:solidFill>
                  <a:srgbClr val="808080"/>
                </a:solidFill>
              </a:rPr>
              <a:pPr eaLnBrk="0" fontAlgn="base" hangingPunct="0">
                <a:spcAft>
                  <a:spcPct val="0"/>
                </a:spcAft>
              </a:pPr>
              <a:t>54</a:t>
            </a:fld>
            <a:endParaRPr kumimoji="0" lang="en-US" altLang="ar-JO" sz="1400">
              <a:solidFill>
                <a:srgbClr val="808080"/>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E3D86301-F98C-6EAF-279E-20D2CBDBB131}"/>
              </a:ext>
            </a:extLst>
          </p:cNvPr>
          <p:cNvSpPr>
            <a:spLocks noGrp="1" noChangeArrowheads="1"/>
          </p:cNvSpPr>
          <p:nvPr>
            <p:ph type="title"/>
          </p:nvPr>
        </p:nvSpPr>
        <p:spPr>
          <a:xfrm>
            <a:off x="1524000" y="152400"/>
            <a:ext cx="9144000" cy="6705600"/>
          </a:xfrm>
        </p:spPr>
        <p:txBody>
          <a:bodyPr/>
          <a:lstStyle/>
          <a:p>
            <a:r>
              <a:rPr lang="en-US" altLang="ar-JO" sz="3600">
                <a:latin typeface="Times New Roman" panose="02020603050405020304" pitchFamily="18" charset="0"/>
                <a:cs typeface="Times New Roman" panose="02020603050405020304" pitchFamily="18" charset="0"/>
              </a:rPr>
              <a:t>  </a:t>
            </a:r>
            <a:br>
              <a:rPr lang="en-US" altLang="ar-JO" sz="3600">
                <a:latin typeface="Times New Roman" panose="02020603050405020304" pitchFamily="18" charset="0"/>
                <a:cs typeface="Times New Roman" panose="02020603050405020304" pitchFamily="18" charset="0"/>
              </a:rPr>
            </a:br>
            <a:br>
              <a:rPr lang="en-US" altLang="ar-JO" sz="3600">
                <a:latin typeface="Times New Roman" panose="02020603050405020304" pitchFamily="18" charset="0"/>
                <a:cs typeface="Times New Roman" panose="02020603050405020304" pitchFamily="18" charset="0"/>
              </a:rPr>
            </a:br>
            <a:r>
              <a:rPr lang="en-US" altLang="ar-JO" sz="3600">
                <a:latin typeface="Times New Roman" panose="02020603050405020304" pitchFamily="18" charset="0"/>
                <a:cs typeface="Times New Roman" panose="02020603050405020304" pitchFamily="18" charset="0"/>
              </a:rPr>
              <a:t>  </a:t>
            </a:r>
            <a:r>
              <a:rPr lang="en-US" altLang="ar-JO" sz="2400">
                <a:latin typeface="Times New Roman" panose="02020603050405020304" pitchFamily="18" charset="0"/>
                <a:cs typeface="Times New Roman" panose="02020603050405020304" pitchFamily="18" charset="0"/>
              </a:rPr>
              <a:t>This kind of tutorial contains a great deal of </a:t>
            </a:r>
            <a:r>
              <a:rPr lang="en-US" altLang="ar-JO" sz="2400">
                <a:solidFill>
                  <a:schemeClr val="accent2"/>
                </a:solidFill>
                <a:latin typeface="Times New Roman" panose="02020603050405020304" pitchFamily="18" charset="0"/>
                <a:cs typeface="Times New Roman" panose="02020603050405020304" pitchFamily="18" charset="0"/>
              </a:rPr>
              <a:t>user interaction</a:t>
            </a:r>
            <a:r>
              <a:rPr lang="en-US" altLang="ar-JO" sz="2400">
                <a:latin typeface="Times New Roman" panose="02020603050405020304" pitchFamily="18" charset="0"/>
                <a:cs typeface="Times New Roman" panose="02020603050405020304" pitchFamily="18" charset="0"/>
              </a:rPr>
              <a:t>, but not as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much as the guided exploration, often contains </a:t>
            </a:r>
            <a:r>
              <a:rPr lang="en-US" altLang="ar-JO" sz="2400">
                <a:solidFill>
                  <a:schemeClr val="accent1"/>
                </a:solidFill>
                <a:latin typeface="Times New Roman" panose="02020603050405020304" pitchFamily="18" charset="0"/>
                <a:cs typeface="Times New Roman" panose="02020603050405020304" pitchFamily="18" charset="0"/>
              </a:rPr>
              <a:t>practice </a:t>
            </a:r>
            <a:r>
              <a:rPr lang="en-US" altLang="ar-JO" sz="2400">
                <a:latin typeface="Times New Roman" panose="02020603050405020304" pitchFamily="18" charset="0"/>
                <a:cs typeface="Times New Roman" panose="02020603050405020304" pitchFamily="18" charset="0"/>
              </a:rPr>
              <a:t>sessions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and/or </a:t>
            </a:r>
            <a:r>
              <a:rPr lang="en-US" altLang="ar-JO" sz="2400">
                <a:solidFill>
                  <a:schemeClr val="accent1"/>
                </a:solidFill>
                <a:latin typeface="Times New Roman" panose="02020603050405020304" pitchFamily="18" charset="0"/>
                <a:cs typeface="Times New Roman" panose="02020603050405020304" pitchFamily="18" charset="0"/>
              </a:rPr>
              <a:t>evaluation </a:t>
            </a:r>
            <a:r>
              <a:rPr lang="en-US" altLang="ar-JO" sz="2400">
                <a:latin typeface="Times New Roman" panose="02020603050405020304" pitchFamily="18" charset="0"/>
                <a:cs typeface="Times New Roman" panose="02020603050405020304" pitchFamily="18" charset="0"/>
              </a:rPr>
              <a:t>test to see if the user learn the materials.</a:t>
            </a:r>
            <a:br>
              <a:rPr lang="en-US" altLang="ar-JO" sz="2400">
                <a:latin typeface="Times New Roman" panose="02020603050405020304" pitchFamily="18" charset="0"/>
                <a:cs typeface="Times New Roman" panose="02020603050405020304" pitchFamily="18" charset="0"/>
              </a:rPr>
            </a:b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It takes the form of a </a:t>
            </a:r>
            <a:r>
              <a:rPr lang="en-US" altLang="ar-JO" sz="2400">
                <a:solidFill>
                  <a:schemeClr val="accent1"/>
                </a:solidFill>
                <a:latin typeface="Times New Roman" panose="02020603050405020304" pitchFamily="18" charset="0"/>
                <a:cs typeface="Times New Roman" panose="02020603050405020304" pitchFamily="18" charset="0"/>
              </a:rPr>
              <a:t>separate </a:t>
            </a:r>
            <a:r>
              <a:rPr lang="en-US" altLang="ar-JO" sz="2400">
                <a:latin typeface="Times New Roman" panose="02020603050405020304" pitchFamily="18" charset="0"/>
                <a:cs typeface="Times New Roman" panose="02020603050405020304" pitchFamily="18" charset="0"/>
              </a:rPr>
              <a:t>tutorial manual or section of a manual,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usually follows </a:t>
            </a:r>
            <a:r>
              <a:rPr lang="en-US" altLang="ar-JO" sz="2400">
                <a:solidFill>
                  <a:schemeClr val="accent1"/>
                </a:solidFill>
                <a:latin typeface="Times New Roman" panose="02020603050405020304" pitchFamily="18" charset="0"/>
                <a:cs typeface="Times New Roman" panose="02020603050405020304" pitchFamily="18" charset="0"/>
              </a:rPr>
              <a:t>scenarios </a:t>
            </a:r>
            <a:r>
              <a:rPr lang="en-US" altLang="ar-JO" sz="2400">
                <a:latin typeface="Times New Roman" panose="02020603050405020304" pitchFamily="18" charset="0"/>
                <a:cs typeface="Times New Roman" panose="02020603050405020304" pitchFamily="18" charset="0"/>
              </a:rPr>
              <a:t>or present problems for user to solve, so you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may have to develop </a:t>
            </a:r>
            <a:r>
              <a:rPr lang="en-US" altLang="ar-JO" sz="2400">
                <a:solidFill>
                  <a:srgbClr val="FF33CC"/>
                </a:solidFill>
                <a:latin typeface="Times New Roman" panose="02020603050405020304" pitchFamily="18" charset="0"/>
                <a:cs typeface="Times New Roman" panose="02020603050405020304" pitchFamily="18" charset="0"/>
              </a:rPr>
              <a:t>data sets</a:t>
            </a:r>
            <a:r>
              <a:rPr lang="en-US" altLang="ar-JO" sz="2400">
                <a:latin typeface="Times New Roman" panose="02020603050405020304" pitchFamily="18" charset="0"/>
                <a:cs typeface="Times New Roman" panose="02020603050405020304" pitchFamily="18" charset="0"/>
              </a:rPr>
              <a:t>, </a:t>
            </a:r>
            <a:r>
              <a:rPr lang="en-US" altLang="ar-JO" sz="2400">
                <a:solidFill>
                  <a:srgbClr val="FF33CC"/>
                </a:solidFill>
                <a:latin typeface="Times New Roman" panose="02020603050405020304" pitchFamily="18" charset="0"/>
                <a:cs typeface="Times New Roman" panose="02020603050405020304" pitchFamily="18" charset="0"/>
              </a:rPr>
              <a:t>document</a:t>
            </a:r>
            <a:r>
              <a:rPr lang="en-US" altLang="ar-JO" sz="2400">
                <a:latin typeface="Times New Roman" panose="02020603050405020304" pitchFamily="18" charset="0"/>
                <a:cs typeface="Times New Roman" panose="02020603050405020304" pitchFamily="18" charset="0"/>
              </a:rPr>
              <a:t>, </a:t>
            </a:r>
            <a:r>
              <a:rPr lang="en-US" altLang="ar-JO" sz="2400">
                <a:solidFill>
                  <a:srgbClr val="FF33CC"/>
                </a:solidFill>
                <a:latin typeface="Times New Roman" panose="02020603050405020304" pitchFamily="18" charset="0"/>
                <a:cs typeface="Times New Roman" panose="02020603050405020304" pitchFamily="18" charset="0"/>
              </a:rPr>
              <a:t>templates</a:t>
            </a:r>
            <a:r>
              <a:rPr lang="en-US" altLang="ar-JO" sz="2400">
                <a:latin typeface="Times New Roman" panose="02020603050405020304" pitchFamily="18" charset="0"/>
                <a:cs typeface="Times New Roman" panose="02020603050405020304" pitchFamily="18" charset="0"/>
              </a:rPr>
              <a:t>, </a:t>
            </a:r>
            <a:r>
              <a:rPr lang="en-US" altLang="ar-JO" sz="2400">
                <a:solidFill>
                  <a:srgbClr val="FF33CC"/>
                </a:solidFill>
                <a:latin typeface="Times New Roman" panose="02020603050405020304" pitchFamily="18" charset="0"/>
                <a:cs typeface="Times New Roman" panose="02020603050405020304" pitchFamily="18" charset="0"/>
              </a:rPr>
              <a:t>databases</a:t>
            </a:r>
            <a:r>
              <a:rPr lang="en-US" altLang="ar-JO" sz="2400">
                <a:latin typeface="Times New Roman" panose="02020603050405020304" pitchFamily="18" charset="0"/>
                <a:cs typeface="Times New Roman" panose="02020603050405020304" pitchFamily="18" charset="0"/>
              </a:rPr>
              <a:t> or other</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elements the program requires for working.</a:t>
            </a:r>
            <a:r>
              <a:rPr lang="en-US" altLang="ar-JO" sz="2400" b="1">
                <a:latin typeface="Times New Roman" panose="02020603050405020304" pitchFamily="18" charset="0"/>
                <a:cs typeface="Times New Roman" panose="02020603050405020304" pitchFamily="18" charset="0"/>
              </a:rPr>
              <a:t> </a:t>
            </a:r>
            <a:r>
              <a:rPr lang="en-US" altLang="ar-JO" sz="2400">
                <a:latin typeface="Times New Roman" panose="02020603050405020304" pitchFamily="18" charset="0"/>
                <a:cs typeface="Times New Roman" panose="02020603050405020304" pitchFamily="18" charset="0"/>
              </a:rPr>
              <a:t>See figure 2.9 for example</a:t>
            </a:r>
            <a:endParaRPr lang="en-US" altLang="ar-JO" sz="2400" b="1">
              <a:latin typeface="Times New Roman" panose="02020603050405020304" pitchFamily="18" charset="0"/>
              <a:cs typeface="Times New Roman" panose="02020603050405020304" pitchFamily="18" charset="0"/>
            </a:endParaRPr>
          </a:p>
        </p:txBody>
      </p:sp>
      <p:sp>
        <p:nvSpPr>
          <p:cNvPr id="22531" name="Slide Number Placeholder 2">
            <a:extLst>
              <a:ext uri="{FF2B5EF4-FFF2-40B4-BE49-F238E27FC236}">
                <a16:creationId xmlns:a16="http://schemas.microsoft.com/office/drawing/2014/main" id="{4E8D8BA7-63DD-450D-6DE3-0A95C971BFA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4400">
                <a:solidFill>
                  <a:schemeClr val="tx2"/>
                </a:solidFill>
                <a:latin typeface="Tahoma" panose="020B0604030504040204" pitchFamily="34" charset="0"/>
              </a:defRPr>
            </a:lvl1pPr>
            <a:lvl2pPr marL="742950" indent="-285750">
              <a:defRPr kumimoji="1" sz="4400">
                <a:solidFill>
                  <a:schemeClr val="tx2"/>
                </a:solidFill>
                <a:latin typeface="Tahoma" panose="020B0604030504040204" pitchFamily="34" charset="0"/>
              </a:defRPr>
            </a:lvl2pPr>
            <a:lvl3pPr marL="1143000" indent="-228600">
              <a:defRPr kumimoji="1" sz="4400">
                <a:solidFill>
                  <a:schemeClr val="tx2"/>
                </a:solidFill>
                <a:latin typeface="Tahoma" panose="020B0604030504040204" pitchFamily="34" charset="0"/>
              </a:defRPr>
            </a:lvl3pPr>
            <a:lvl4pPr marL="1600200" indent="-228600">
              <a:defRPr kumimoji="1" sz="4400">
                <a:solidFill>
                  <a:schemeClr val="tx2"/>
                </a:solidFill>
                <a:latin typeface="Tahoma" panose="020B0604030504040204" pitchFamily="34" charset="0"/>
              </a:defRPr>
            </a:lvl4pPr>
            <a:lvl5pPr marL="2057400" indent="-228600">
              <a:defRPr kumimoji="1" sz="4400">
                <a:solidFill>
                  <a:schemeClr val="tx2"/>
                </a:solidFill>
                <a:latin typeface="Tahoma" panose="020B0604030504040204" pitchFamily="34" charset="0"/>
              </a:defRPr>
            </a:lvl5pPr>
            <a:lvl6pPr marL="2514600" indent="-228600" algn="l" rtl="0" eaLnBrk="0" fontAlgn="base" hangingPunct="0">
              <a:spcBef>
                <a:spcPct val="0"/>
              </a:spcBef>
              <a:spcAft>
                <a:spcPct val="0"/>
              </a:spcAft>
              <a:defRPr kumimoji="1" sz="4400">
                <a:solidFill>
                  <a:schemeClr val="tx2"/>
                </a:solidFill>
                <a:latin typeface="Tahoma" panose="020B0604030504040204" pitchFamily="34" charset="0"/>
              </a:defRPr>
            </a:lvl6pPr>
            <a:lvl7pPr marL="2971800" indent="-228600" algn="l" rtl="0" eaLnBrk="0" fontAlgn="base" hangingPunct="0">
              <a:spcBef>
                <a:spcPct val="0"/>
              </a:spcBef>
              <a:spcAft>
                <a:spcPct val="0"/>
              </a:spcAft>
              <a:defRPr kumimoji="1" sz="4400">
                <a:solidFill>
                  <a:schemeClr val="tx2"/>
                </a:solidFill>
                <a:latin typeface="Tahoma" panose="020B0604030504040204" pitchFamily="34" charset="0"/>
              </a:defRPr>
            </a:lvl7pPr>
            <a:lvl8pPr marL="3429000" indent="-228600" algn="l" rtl="0" eaLnBrk="0" fontAlgn="base" hangingPunct="0">
              <a:spcBef>
                <a:spcPct val="0"/>
              </a:spcBef>
              <a:spcAft>
                <a:spcPct val="0"/>
              </a:spcAft>
              <a:defRPr kumimoji="1" sz="4400">
                <a:solidFill>
                  <a:schemeClr val="tx2"/>
                </a:solidFill>
                <a:latin typeface="Tahoma" panose="020B0604030504040204" pitchFamily="34" charset="0"/>
              </a:defRPr>
            </a:lvl8pPr>
            <a:lvl9pPr marL="3886200" indent="-228600" algn="l" rtl="0" eaLnBrk="0" fontAlgn="base" hangingPunct="0">
              <a:spcBef>
                <a:spcPct val="0"/>
              </a:spcBef>
              <a:spcAft>
                <a:spcPct val="0"/>
              </a:spcAft>
              <a:defRPr kumimoji="1" sz="4400">
                <a:solidFill>
                  <a:schemeClr val="tx2"/>
                </a:solidFill>
                <a:latin typeface="Tahoma" panose="020B0604030504040204" pitchFamily="34" charset="0"/>
              </a:defRPr>
            </a:lvl9pPr>
          </a:lstStyle>
          <a:p>
            <a:pPr eaLnBrk="0" fontAlgn="base" hangingPunct="0">
              <a:spcAft>
                <a:spcPct val="0"/>
              </a:spcAft>
            </a:pPr>
            <a:fld id="{5BB4E578-2D98-4D8E-9B16-CDB057F5BEB3}" type="slidenum">
              <a:rPr kumimoji="0" lang="ar-SA" altLang="ar-JO" sz="1400">
                <a:solidFill>
                  <a:srgbClr val="808080"/>
                </a:solidFill>
              </a:rPr>
              <a:pPr eaLnBrk="0" fontAlgn="base" hangingPunct="0">
                <a:spcAft>
                  <a:spcPct val="0"/>
                </a:spcAft>
              </a:pPr>
              <a:t>55</a:t>
            </a:fld>
            <a:endParaRPr kumimoji="0" lang="en-US" altLang="ar-JO" sz="1400">
              <a:solidFill>
                <a:srgbClr val="808080"/>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5">
            <a:extLst>
              <a:ext uri="{FF2B5EF4-FFF2-40B4-BE49-F238E27FC236}">
                <a16:creationId xmlns:a16="http://schemas.microsoft.com/office/drawing/2014/main" id="{973BE31E-84F0-6758-0939-AEA04F6D917F}"/>
              </a:ext>
            </a:extLst>
          </p:cNvPr>
          <p:cNvSpPr>
            <a:spLocks noGrp="1" noChangeArrowheads="1"/>
          </p:cNvSpPr>
          <p:nvPr>
            <p:ph type="title"/>
          </p:nvPr>
        </p:nvSpPr>
        <p:spPr/>
        <p:txBody>
          <a:bodyPr/>
          <a:lstStyle/>
          <a:p>
            <a:r>
              <a:rPr lang="en-US" altLang="ar-JO" sz="4000"/>
              <a:t>Example of an instructional manual</a:t>
            </a:r>
          </a:p>
        </p:txBody>
      </p:sp>
      <p:pic>
        <p:nvPicPr>
          <p:cNvPr id="23555" name="Picture 4" descr="9">
            <a:extLst>
              <a:ext uri="{FF2B5EF4-FFF2-40B4-BE49-F238E27FC236}">
                <a16:creationId xmlns:a16="http://schemas.microsoft.com/office/drawing/2014/main" id="{EAD5E70E-34D9-C67B-BFF9-7AAA079C528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5000" y="1447800"/>
            <a:ext cx="8763000" cy="5029200"/>
          </a:xfrm>
          <a:noFill/>
        </p:spPr>
      </p:pic>
      <p:sp>
        <p:nvSpPr>
          <p:cNvPr id="23556" name="Slide Number Placeholder 3">
            <a:extLst>
              <a:ext uri="{FF2B5EF4-FFF2-40B4-BE49-F238E27FC236}">
                <a16:creationId xmlns:a16="http://schemas.microsoft.com/office/drawing/2014/main" id="{B9D99D45-88C3-E29B-EE69-53B70633506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4400">
                <a:solidFill>
                  <a:schemeClr val="tx2"/>
                </a:solidFill>
                <a:latin typeface="Tahoma" panose="020B0604030504040204" pitchFamily="34" charset="0"/>
              </a:defRPr>
            </a:lvl1pPr>
            <a:lvl2pPr marL="742950" indent="-285750">
              <a:defRPr kumimoji="1" sz="4400">
                <a:solidFill>
                  <a:schemeClr val="tx2"/>
                </a:solidFill>
                <a:latin typeface="Tahoma" panose="020B0604030504040204" pitchFamily="34" charset="0"/>
              </a:defRPr>
            </a:lvl2pPr>
            <a:lvl3pPr marL="1143000" indent="-228600">
              <a:defRPr kumimoji="1" sz="4400">
                <a:solidFill>
                  <a:schemeClr val="tx2"/>
                </a:solidFill>
                <a:latin typeface="Tahoma" panose="020B0604030504040204" pitchFamily="34" charset="0"/>
              </a:defRPr>
            </a:lvl3pPr>
            <a:lvl4pPr marL="1600200" indent="-228600">
              <a:defRPr kumimoji="1" sz="4400">
                <a:solidFill>
                  <a:schemeClr val="tx2"/>
                </a:solidFill>
                <a:latin typeface="Tahoma" panose="020B0604030504040204" pitchFamily="34" charset="0"/>
              </a:defRPr>
            </a:lvl4pPr>
            <a:lvl5pPr marL="2057400" indent="-228600">
              <a:defRPr kumimoji="1" sz="4400">
                <a:solidFill>
                  <a:schemeClr val="tx2"/>
                </a:solidFill>
                <a:latin typeface="Tahoma" panose="020B0604030504040204" pitchFamily="34" charset="0"/>
              </a:defRPr>
            </a:lvl5pPr>
            <a:lvl6pPr marL="2514600" indent="-228600" algn="l" rtl="0" eaLnBrk="0" fontAlgn="base" hangingPunct="0">
              <a:spcBef>
                <a:spcPct val="0"/>
              </a:spcBef>
              <a:spcAft>
                <a:spcPct val="0"/>
              </a:spcAft>
              <a:defRPr kumimoji="1" sz="4400">
                <a:solidFill>
                  <a:schemeClr val="tx2"/>
                </a:solidFill>
                <a:latin typeface="Tahoma" panose="020B0604030504040204" pitchFamily="34" charset="0"/>
              </a:defRPr>
            </a:lvl6pPr>
            <a:lvl7pPr marL="2971800" indent="-228600" algn="l" rtl="0" eaLnBrk="0" fontAlgn="base" hangingPunct="0">
              <a:spcBef>
                <a:spcPct val="0"/>
              </a:spcBef>
              <a:spcAft>
                <a:spcPct val="0"/>
              </a:spcAft>
              <a:defRPr kumimoji="1" sz="4400">
                <a:solidFill>
                  <a:schemeClr val="tx2"/>
                </a:solidFill>
                <a:latin typeface="Tahoma" panose="020B0604030504040204" pitchFamily="34" charset="0"/>
              </a:defRPr>
            </a:lvl7pPr>
            <a:lvl8pPr marL="3429000" indent="-228600" algn="l" rtl="0" eaLnBrk="0" fontAlgn="base" hangingPunct="0">
              <a:spcBef>
                <a:spcPct val="0"/>
              </a:spcBef>
              <a:spcAft>
                <a:spcPct val="0"/>
              </a:spcAft>
              <a:defRPr kumimoji="1" sz="4400">
                <a:solidFill>
                  <a:schemeClr val="tx2"/>
                </a:solidFill>
                <a:latin typeface="Tahoma" panose="020B0604030504040204" pitchFamily="34" charset="0"/>
              </a:defRPr>
            </a:lvl8pPr>
            <a:lvl9pPr marL="3886200" indent="-228600" algn="l" rtl="0" eaLnBrk="0" fontAlgn="base" hangingPunct="0">
              <a:spcBef>
                <a:spcPct val="0"/>
              </a:spcBef>
              <a:spcAft>
                <a:spcPct val="0"/>
              </a:spcAft>
              <a:defRPr kumimoji="1" sz="4400">
                <a:solidFill>
                  <a:schemeClr val="tx2"/>
                </a:solidFill>
                <a:latin typeface="Tahoma" panose="020B0604030504040204" pitchFamily="34" charset="0"/>
              </a:defRPr>
            </a:lvl9pPr>
          </a:lstStyle>
          <a:p>
            <a:pPr eaLnBrk="0" fontAlgn="base" hangingPunct="0">
              <a:spcAft>
                <a:spcPct val="0"/>
              </a:spcAft>
            </a:pPr>
            <a:fld id="{2592B763-ECE0-40A4-9819-DFBB9D5C1C89}" type="slidenum">
              <a:rPr kumimoji="0" lang="ar-SA" altLang="ar-JO" sz="1400">
                <a:solidFill>
                  <a:srgbClr val="808080"/>
                </a:solidFill>
              </a:rPr>
              <a:pPr eaLnBrk="0" fontAlgn="base" hangingPunct="0">
                <a:spcAft>
                  <a:spcPct val="0"/>
                </a:spcAft>
              </a:pPr>
              <a:t>56</a:t>
            </a:fld>
            <a:endParaRPr kumimoji="0" lang="en-US" altLang="ar-JO" sz="1400">
              <a:solidFill>
                <a:srgbClr val="808080"/>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74C9D93F-EC2D-621E-C4C0-34B449BCEF19}"/>
              </a:ext>
            </a:extLst>
          </p:cNvPr>
          <p:cNvSpPr>
            <a:spLocks noGrp="1" noChangeArrowheads="1"/>
          </p:cNvSpPr>
          <p:nvPr>
            <p:ph type="title"/>
          </p:nvPr>
        </p:nvSpPr>
        <p:spPr>
          <a:xfrm>
            <a:off x="1524000" y="152400"/>
            <a:ext cx="9144000" cy="6705600"/>
          </a:xfrm>
        </p:spPr>
        <p:txBody>
          <a:bodyPr/>
          <a:lstStyle/>
          <a:p>
            <a:r>
              <a:rPr lang="en-US" altLang="ar-JO" sz="3600" b="1">
                <a:solidFill>
                  <a:schemeClr val="accent1"/>
                </a:solidFill>
                <a:latin typeface="Times New Roman" panose="02020603050405020304" pitchFamily="18" charset="0"/>
                <a:cs typeface="Times New Roman" panose="02020603050405020304" pitchFamily="18" charset="0"/>
              </a:rPr>
              <a:t>  4- Present Skills in A Logical, Cumulative </a:t>
            </a:r>
            <a:br>
              <a:rPr lang="en-US" altLang="ar-JO" sz="3600" b="1">
                <a:solidFill>
                  <a:schemeClr val="accent1"/>
                </a:solidFill>
                <a:latin typeface="Times New Roman" panose="02020603050405020304" pitchFamily="18" charset="0"/>
                <a:cs typeface="Times New Roman" panose="02020603050405020304" pitchFamily="18" charset="0"/>
              </a:rPr>
            </a:br>
            <a:r>
              <a:rPr lang="en-US" altLang="ar-JO" sz="3600" b="1">
                <a:solidFill>
                  <a:schemeClr val="accent1"/>
                </a:solidFill>
                <a:latin typeface="Times New Roman" panose="02020603050405020304" pitchFamily="18" charset="0"/>
                <a:cs typeface="Times New Roman" panose="02020603050405020304" pitchFamily="18" charset="0"/>
              </a:rPr>
              <a:t>  Structure</a:t>
            </a:r>
            <a:r>
              <a:rPr lang="en-US" altLang="ar-JO" sz="3600" b="1">
                <a:latin typeface="Times New Roman" panose="02020603050405020304" pitchFamily="18" charset="0"/>
                <a:cs typeface="Times New Roman" panose="02020603050405020304" pitchFamily="18" charset="0"/>
              </a:rPr>
              <a:t>, </a:t>
            </a:r>
            <a:r>
              <a:rPr lang="en-US" altLang="ar-JO" sz="3200">
                <a:latin typeface="Times New Roman" panose="02020603050405020304" pitchFamily="18" charset="0"/>
                <a:cs typeface="Times New Roman" panose="02020603050405020304" pitchFamily="18" charset="0"/>
              </a:rPr>
              <a:t>in guide one and two we saw how you </a:t>
            </a:r>
            <a:br>
              <a:rPr lang="en-US" altLang="ar-JO" sz="3200">
                <a:latin typeface="Times New Roman" panose="02020603050405020304" pitchFamily="18" charset="0"/>
                <a:cs typeface="Times New Roman" panose="02020603050405020304" pitchFamily="18" charset="0"/>
              </a:rPr>
            </a:br>
            <a:r>
              <a:rPr lang="en-US" altLang="ar-JO" sz="3200">
                <a:latin typeface="Times New Roman" panose="02020603050405020304" pitchFamily="18" charset="0"/>
                <a:cs typeface="Times New Roman" panose="02020603050405020304" pitchFamily="18" charset="0"/>
              </a:rPr>
              <a:t>  need to articulate the program features in the form of </a:t>
            </a:r>
            <a:br>
              <a:rPr lang="en-US" altLang="ar-JO" sz="3200">
                <a:latin typeface="Times New Roman" panose="02020603050405020304" pitchFamily="18" charset="0"/>
                <a:cs typeface="Times New Roman" panose="02020603050405020304" pitchFamily="18" charset="0"/>
              </a:rPr>
            </a:br>
            <a:r>
              <a:rPr lang="en-US" altLang="ar-JO" sz="3200">
                <a:latin typeface="Times New Roman" panose="02020603050405020304" pitchFamily="18" charset="0"/>
                <a:cs typeface="Times New Roman" panose="02020603050405020304" pitchFamily="18" charset="0"/>
              </a:rPr>
              <a:t>  </a:t>
            </a:r>
            <a:r>
              <a:rPr lang="en-US" altLang="ar-JO" sz="3200">
                <a:solidFill>
                  <a:srgbClr val="FF33CC"/>
                </a:solidFill>
                <a:latin typeface="Times New Roman" panose="02020603050405020304" pitchFamily="18" charset="0"/>
                <a:cs typeface="Times New Roman" panose="02020603050405020304" pitchFamily="18" charset="0"/>
              </a:rPr>
              <a:t>instructional </a:t>
            </a:r>
            <a:r>
              <a:rPr lang="en-US" altLang="ar-JO" sz="3200">
                <a:latin typeface="Times New Roman" panose="02020603050405020304" pitchFamily="18" charset="0"/>
                <a:cs typeface="Times New Roman" panose="02020603050405020304" pitchFamily="18" charset="0"/>
              </a:rPr>
              <a:t>objectives, and how to </a:t>
            </a:r>
            <a:r>
              <a:rPr lang="en-US" altLang="ar-JO" sz="3200">
                <a:solidFill>
                  <a:srgbClr val="FF33CC"/>
                </a:solidFill>
                <a:latin typeface="Times New Roman" panose="02020603050405020304" pitchFamily="18" charset="0"/>
                <a:cs typeface="Times New Roman" panose="02020603050405020304" pitchFamily="18" charset="0"/>
              </a:rPr>
              <a:t>tie </a:t>
            </a:r>
            <a:r>
              <a:rPr lang="en-US" altLang="ar-JO" sz="3200">
                <a:latin typeface="Times New Roman" panose="02020603050405020304" pitchFamily="18" charset="0"/>
                <a:cs typeface="Times New Roman" panose="02020603050405020304" pitchFamily="18" charset="0"/>
              </a:rPr>
              <a:t>these to the </a:t>
            </a:r>
            <a:br>
              <a:rPr lang="en-US" altLang="ar-JO" sz="3200">
                <a:latin typeface="Times New Roman" panose="02020603050405020304" pitchFamily="18" charset="0"/>
                <a:cs typeface="Times New Roman" panose="02020603050405020304" pitchFamily="18" charset="0"/>
              </a:rPr>
            </a:br>
            <a:r>
              <a:rPr lang="en-US" altLang="ar-JO" sz="3200">
                <a:latin typeface="Times New Roman" panose="02020603050405020304" pitchFamily="18" charset="0"/>
                <a:cs typeface="Times New Roman" panose="02020603050405020304" pitchFamily="18" charset="0"/>
              </a:rPr>
              <a:t>  relevant</a:t>
            </a:r>
            <a:r>
              <a:rPr lang="en-US" altLang="ar-JO" sz="3200">
                <a:solidFill>
                  <a:srgbClr val="FF33CC"/>
                </a:solidFill>
                <a:latin typeface="Times New Roman" panose="02020603050405020304" pitchFamily="18" charset="0"/>
                <a:cs typeface="Times New Roman" panose="02020603050405020304" pitchFamily="18" charset="0"/>
              </a:rPr>
              <a:t> tasks </a:t>
            </a:r>
            <a:r>
              <a:rPr lang="en-US" altLang="ar-JO" sz="3200">
                <a:latin typeface="Times New Roman" panose="02020603050405020304" pitchFamily="18" charset="0"/>
                <a:cs typeface="Times New Roman" panose="02020603050405020304" pitchFamily="18" charset="0"/>
              </a:rPr>
              <a:t>in the program. However, the job of </a:t>
            </a:r>
            <a:br>
              <a:rPr lang="en-US" altLang="ar-JO" sz="3200">
                <a:latin typeface="Times New Roman" panose="02020603050405020304" pitchFamily="18" charset="0"/>
                <a:cs typeface="Times New Roman" panose="02020603050405020304" pitchFamily="18" charset="0"/>
              </a:rPr>
            </a:br>
            <a:r>
              <a:rPr lang="en-US" altLang="ar-JO" sz="3200">
                <a:latin typeface="Times New Roman" panose="02020603050405020304" pitchFamily="18" charset="0"/>
                <a:cs typeface="Times New Roman" panose="02020603050405020304" pitchFamily="18" charset="0"/>
              </a:rPr>
              <a:t>  designing tutorials requires you to </a:t>
            </a:r>
            <a:r>
              <a:rPr lang="en-US" altLang="ar-JO" sz="3200">
                <a:solidFill>
                  <a:srgbClr val="FF33CC"/>
                </a:solidFill>
                <a:latin typeface="Times New Roman" panose="02020603050405020304" pitchFamily="18" charset="0"/>
                <a:cs typeface="Times New Roman" panose="02020603050405020304" pitchFamily="18" charset="0"/>
              </a:rPr>
              <a:t>assemble </a:t>
            </a:r>
            <a:r>
              <a:rPr lang="en-US" altLang="ar-JO" sz="3200">
                <a:latin typeface="Times New Roman" panose="02020603050405020304" pitchFamily="18" charset="0"/>
                <a:cs typeface="Times New Roman" panose="02020603050405020304" pitchFamily="18" charset="0"/>
              </a:rPr>
              <a:t>the task </a:t>
            </a:r>
            <a:br>
              <a:rPr lang="en-US" altLang="ar-JO" sz="3200">
                <a:latin typeface="Times New Roman" panose="02020603050405020304" pitchFamily="18" charset="0"/>
                <a:cs typeface="Times New Roman" panose="02020603050405020304" pitchFamily="18" charset="0"/>
              </a:rPr>
            </a:br>
            <a:r>
              <a:rPr lang="en-US" altLang="ar-JO" sz="3200">
                <a:latin typeface="Times New Roman" panose="02020603050405020304" pitchFamily="18" charset="0"/>
                <a:cs typeface="Times New Roman" panose="02020603050405020304" pitchFamily="18" charset="0"/>
              </a:rPr>
              <a:t>  in a </a:t>
            </a:r>
            <a:r>
              <a:rPr lang="en-US" altLang="ar-JO" sz="3200">
                <a:solidFill>
                  <a:srgbClr val="FF33CC"/>
                </a:solidFill>
                <a:latin typeface="Times New Roman" panose="02020603050405020304" pitchFamily="18" charset="0"/>
                <a:cs typeface="Times New Roman" panose="02020603050405020304" pitchFamily="18" charset="0"/>
              </a:rPr>
              <a:t>logical order</a:t>
            </a:r>
            <a:r>
              <a:rPr lang="en-US" altLang="ar-JO" sz="3200">
                <a:latin typeface="Times New Roman" panose="02020603050405020304" pitchFamily="18" charset="0"/>
                <a:cs typeface="Times New Roman" panose="02020603050405020304" pitchFamily="18" charset="0"/>
              </a:rPr>
              <a:t> of lesson.</a:t>
            </a:r>
            <a:r>
              <a:rPr lang="en-US" altLang="ar-JO" sz="2800" b="1">
                <a:latin typeface="Times New Roman" panose="02020603050405020304" pitchFamily="18" charset="0"/>
                <a:cs typeface="Times New Roman" panose="02020603050405020304" pitchFamily="18" charset="0"/>
              </a:rPr>
              <a:t> </a:t>
            </a:r>
            <a:br>
              <a:rPr lang="en-US" altLang="ar-JO" sz="2800" b="1">
                <a:latin typeface="Times New Roman" panose="02020603050405020304" pitchFamily="18" charset="0"/>
                <a:cs typeface="Times New Roman" panose="02020603050405020304" pitchFamily="18" charset="0"/>
              </a:rPr>
            </a:br>
            <a:br>
              <a:rPr lang="en-US" altLang="ar-JO" sz="2800" b="1">
                <a:latin typeface="Times New Roman" panose="02020603050405020304" pitchFamily="18" charset="0"/>
                <a:cs typeface="Times New Roman" panose="02020603050405020304" pitchFamily="18" charset="0"/>
              </a:rPr>
            </a:br>
            <a:r>
              <a:rPr lang="en-US" altLang="ar-JO" sz="2800" b="1">
                <a:latin typeface="Times New Roman" panose="02020603050405020304" pitchFamily="18" charset="0"/>
                <a:cs typeface="Times New Roman" panose="02020603050405020304" pitchFamily="18" charset="0"/>
              </a:rPr>
              <a:t>  </a:t>
            </a:r>
            <a:r>
              <a:rPr lang="en-US" altLang="ar-JO" sz="2800">
                <a:latin typeface="Times New Roman" panose="02020603050405020304" pitchFamily="18" charset="0"/>
                <a:cs typeface="Times New Roman" panose="02020603050405020304" pitchFamily="18" charset="0"/>
              </a:rPr>
              <a:t>For example in an accounting program scenario (</a:t>
            </a:r>
            <a:r>
              <a:rPr lang="en-US" altLang="ar-JO" sz="2800" i="1">
                <a:solidFill>
                  <a:schemeClr val="accent2"/>
                </a:solidFill>
                <a:latin typeface="Times New Roman" panose="02020603050405020304" pitchFamily="18" charset="0"/>
                <a:cs typeface="Times New Roman" panose="02020603050405020304" pitchFamily="18" charset="0"/>
              </a:rPr>
              <a:t>checking for </a:t>
            </a:r>
            <a:br>
              <a:rPr lang="en-US" altLang="ar-JO" sz="2800" i="1">
                <a:solidFill>
                  <a:schemeClr val="accent2"/>
                </a:solidFill>
                <a:latin typeface="Times New Roman" panose="02020603050405020304" pitchFamily="18" charset="0"/>
                <a:cs typeface="Times New Roman" panose="02020603050405020304" pitchFamily="18" charset="0"/>
              </a:rPr>
            </a:br>
            <a:r>
              <a:rPr lang="en-US" altLang="ar-JO" sz="2800" i="1">
                <a:solidFill>
                  <a:schemeClr val="accent2"/>
                </a:solidFill>
                <a:latin typeface="Times New Roman" panose="02020603050405020304" pitchFamily="18" charset="0"/>
                <a:cs typeface="Times New Roman" panose="02020603050405020304" pitchFamily="18" charset="0"/>
              </a:rPr>
              <a:t>  payment of a bill</a:t>
            </a:r>
            <a:r>
              <a:rPr lang="en-US" altLang="ar-JO" sz="2800">
                <a:latin typeface="Times New Roman" panose="02020603050405020304" pitchFamily="18" charset="0"/>
                <a:cs typeface="Times New Roman" panose="02020603050405020304" pitchFamily="18" charset="0"/>
              </a:rPr>
              <a:t>), you might need these tasks: </a:t>
            </a:r>
            <a:r>
              <a:rPr lang="en-US" altLang="ar-JO" sz="2800">
                <a:solidFill>
                  <a:schemeClr val="accent2"/>
                </a:solidFill>
                <a:latin typeface="Times New Roman" panose="02020603050405020304" pitchFamily="18" charset="0"/>
                <a:cs typeface="Times New Roman" panose="02020603050405020304" pitchFamily="18" charset="0"/>
              </a:rPr>
              <a:t>looking</a:t>
            </a:r>
            <a:r>
              <a:rPr lang="en-US" altLang="ar-JO" sz="2800">
                <a:solidFill>
                  <a:schemeClr val="accent1"/>
                </a:solidFill>
                <a:latin typeface="Times New Roman" panose="02020603050405020304" pitchFamily="18" charset="0"/>
                <a:cs typeface="Times New Roman" panose="02020603050405020304" pitchFamily="18" charset="0"/>
              </a:rPr>
              <a:t> </a:t>
            </a:r>
            <a:r>
              <a:rPr lang="en-US" altLang="ar-JO" sz="2800">
                <a:latin typeface="Times New Roman" panose="02020603050405020304" pitchFamily="18" charset="0"/>
                <a:cs typeface="Times New Roman" panose="02020603050405020304" pitchFamily="18" charset="0"/>
              </a:rPr>
              <a:t>up a </a:t>
            </a:r>
            <a:br>
              <a:rPr lang="en-US" altLang="ar-JO" sz="2800">
                <a:latin typeface="Times New Roman" panose="02020603050405020304" pitchFamily="18" charset="0"/>
                <a:cs typeface="Times New Roman" panose="02020603050405020304" pitchFamily="18" charset="0"/>
              </a:rPr>
            </a:br>
            <a:r>
              <a:rPr lang="en-US" altLang="ar-JO" sz="2800">
                <a:latin typeface="Times New Roman" panose="02020603050405020304" pitchFamily="18" charset="0"/>
                <a:cs typeface="Times New Roman" panose="02020603050405020304" pitchFamily="18" charset="0"/>
              </a:rPr>
              <a:t>  record, </a:t>
            </a:r>
            <a:r>
              <a:rPr lang="en-US" altLang="ar-JO" sz="2800">
                <a:solidFill>
                  <a:schemeClr val="accent2"/>
                </a:solidFill>
                <a:latin typeface="Times New Roman" panose="02020603050405020304" pitchFamily="18" charset="0"/>
                <a:cs typeface="Times New Roman" panose="02020603050405020304" pitchFamily="18" charset="0"/>
              </a:rPr>
              <a:t>checking</a:t>
            </a:r>
            <a:r>
              <a:rPr lang="en-US" altLang="ar-JO" sz="2800">
                <a:latin typeface="Times New Roman" panose="02020603050405020304" pitchFamily="18" charset="0"/>
                <a:cs typeface="Times New Roman" panose="02020603050405020304" pitchFamily="18" charset="0"/>
              </a:rPr>
              <a:t> the appropriate screen for payment, </a:t>
            </a:r>
            <a:r>
              <a:rPr lang="en-US" altLang="ar-JO" sz="2800">
                <a:solidFill>
                  <a:schemeClr val="accent2"/>
                </a:solidFill>
                <a:latin typeface="Times New Roman" panose="02020603050405020304" pitchFamily="18" charset="0"/>
                <a:cs typeface="Times New Roman" panose="02020603050405020304" pitchFamily="18" charset="0"/>
              </a:rPr>
              <a:t>closing</a:t>
            </a:r>
            <a:r>
              <a:rPr lang="en-US" altLang="ar-JO" sz="2800">
                <a:solidFill>
                  <a:schemeClr val="accent1"/>
                </a:solidFill>
                <a:latin typeface="Times New Roman" panose="02020603050405020304" pitchFamily="18" charset="0"/>
                <a:cs typeface="Times New Roman" panose="02020603050405020304" pitchFamily="18" charset="0"/>
              </a:rPr>
              <a:t> </a:t>
            </a:r>
            <a:br>
              <a:rPr lang="en-US" altLang="ar-JO" sz="2800">
                <a:solidFill>
                  <a:schemeClr val="accent1"/>
                </a:solidFill>
                <a:latin typeface="Times New Roman" panose="02020603050405020304" pitchFamily="18" charset="0"/>
                <a:cs typeface="Times New Roman" panose="02020603050405020304" pitchFamily="18" charset="0"/>
              </a:rPr>
            </a:br>
            <a:r>
              <a:rPr lang="en-US" altLang="ar-JO" sz="2800">
                <a:solidFill>
                  <a:schemeClr val="accent1"/>
                </a:solidFill>
                <a:latin typeface="Times New Roman" panose="02020603050405020304" pitchFamily="18" charset="0"/>
                <a:cs typeface="Times New Roman" panose="02020603050405020304" pitchFamily="18" charset="0"/>
              </a:rPr>
              <a:t>  </a:t>
            </a:r>
            <a:r>
              <a:rPr lang="en-US" altLang="ar-JO" sz="2800">
                <a:latin typeface="Times New Roman" panose="02020603050405020304" pitchFamily="18" charset="0"/>
                <a:cs typeface="Times New Roman" panose="02020603050405020304" pitchFamily="18" charset="0"/>
              </a:rPr>
              <a:t>the screen, and</a:t>
            </a:r>
            <a:r>
              <a:rPr lang="en-US" altLang="ar-JO" sz="2800">
                <a:solidFill>
                  <a:schemeClr val="accent1"/>
                </a:solidFill>
                <a:latin typeface="Times New Roman" panose="02020603050405020304" pitchFamily="18" charset="0"/>
                <a:cs typeface="Times New Roman" panose="02020603050405020304" pitchFamily="18" charset="0"/>
              </a:rPr>
              <a:t> </a:t>
            </a:r>
            <a:r>
              <a:rPr lang="en-US" altLang="ar-JO" sz="2800">
                <a:solidFill>
                  <a:schemeClr val="accent2"/>
                </a:solidFill>
                <a:latin typeface="Times New Roman" panose="02020603050405020304" pitchFamily="18" charset="0"/>
                <a:cs typeface="Times New Roman" panose="02020603050405020304" pitchFamily="18" charset="0"/>
              </a:rPr>
              <a:t>printing</a:t>
            </a:r>
            <a:r>
              <a:rPr lang="en-US" altLang="ar-JO" sz="2800">
                <a:latin typeface="Times New Roman" panose="02020603050405020304" pitchFamily="18" charset="0"/>
                <a:cs typeface="Times New Roman" panose="02020603050405020304" pitchFamily="18" charset="0"/>
              </a:rPr>
              <a:t> an invoice for the customer.</a:t>
            </a:r>
            <a:endParaRPr lang="en-US" altLang="ar-JO" sz="3200" b="1">
              <a:latin typeface="Times New Roman" panose="02020603050405020304" pitchFamily="18" charset="0"/>
              <a:cs typeface="Times New Roman" panose="02020603050405020304" pitchFamily="18" charset="0"/>
            </a:endParaRPr>
          </a:p>
        </p:txBody>
      </p:sp>
      <p:sp>
        <p:nvSpPr>
          <p:cNvPr id="24579" name="Slide Number Placeholder 2">
            <a:extLst>
              <a:ext uri="{FF2B5EF4-FFF2-40B4-BE49-F238E27FC236}">
                <a16:creationId xmlns:a16="http://schemas.microsoft.com/office/drawing/2014/main" id="{808F5045-76CB-FAF4-6AD3-733795ED06D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4400">
                <a:solidFill>
                  <a:schemeClr val="tx2"/>
                </a:solidFill>
                <a:latin typeface="Tahoma" panose="020B0604030504040204" pitchFamily="34" charset="0"/>
              </a:defRPr>
            </a:lvl1pPr>
            <a:lvl2pPr marL="742950" indent="-285750">
              <a:defRPr kumimoji="1" sz="4400">
                <a:solidFill>
                  <a:schemeClr val="tx2"/>
                </a:solidFill>
                <a:latin typeface="Tahoma" panose="020B0604030504040204" pitchFamily="34" charset="0"/>
              </a:defRPr>
            </a:lvl2pPr>
            <a:lvl3pPr marL="1143000" indent="-228600">
              <a:defRPr kumimoji="1" sz="4400">
                <a:solidFill>
                  <a:schemeClr val="tx2"/>
                </a:solidFill>
                <a:latin typeface="Tahoma" panose="020B0604030504040204" pitchFamily="34" charset="0"/>
              </a:defRPr>
            </a:lvl3pPr>
            <a:lvl4pPr marL="1600200" indent="-228600">
              <a:defRPr kumimoji="1" sz="4400">
                <a:solidFill>
                  <a:schemeClr val="tx2"/>
                </a:solidFill>
                <a:latin typeface="Tahoma" panose="020B0604030504040204" pitchFamily="34" charset="0"/>
              </a:defRPr>
            </a:lvl4pPr>
            <a:lvl5pPr marL="2057400" indent="-228600">
              <a:defRPr kumimoji="1" sz="4400">
                <a:solidFill>
                  <a:schemeClr val="tx2"/>
                </a:solidFill>
                <a:latin typeface="Tahoma" panose="020B0604030504040204" pitchFamily="34" charset="0"/>
              </a:defRPr>
            </a:lvl5pPr>
            <a:lvl6pPr marL="2514600" indent="-228600" algn="l" rtl="0" eaLnBrk="0" fontAlgn="base" hangingPunct="0">
              <a:spcBef>
                <a:spcPct val="0"/>
              </a:spcBef>
              <a:spcAft>
                <a:spcPct val="0"/>
              </a:spcAft>
              <a:defRPr kumimoji="1" sz="4400">
                <a:solidFill>
                  <a:schemeClr val="tx2"/>
                </a:solidFill>
                <a:latin typeface="Tahoma" panose="020B0604030504040204" pitchFamily="34" charset="0"/>
              </a:defRPr>
            </a:lvl6pPr>
            <a:lvl7pPr marL="2971800" indent="-228600" algn="l" rtl="0" eaLnBrk="0" fontAlgn="base" hangingPunct="0">
              <a:spcBef>
                <a:spcPct val="0"/>
              </a:spcBef>
              <a:spcAft>
                <a:spcPct val="0"/>
              </a:spcAft>
              <a:defRPr kumimoji="1" sz="4400">
                <a:solidFill>
                  <a:schemeClr val="tx2"/>
                </a:solidFill>
                <a:latin typeface="Tahoma" panose="020B0604030504040204" pitchFamily="34" charset="0"/>
              </a:defRPr>
            </a:lvl7pPr>
            <a:lvl8pPr marL="3429000" indent="-228600" algn="l" rtl="0" eaLnBrk="0" fontAlgn="base" hangingPunct="0">
              <a:spcBef>
                <a:spcPct val="0"/>
              </a:spcBef>
              <a:spcAft>
                <a:spcPct val="0"/>
              </a:spcAft>
              <a:defRPr kumimoji="1" sz="4400">
                <a:solidFill>
                  <a:schemeClr val="tx2"/>
                </a:solidFill>
                <a:latin typeface="Tahoma" panose="020B0604030504040204" pitchFamily="34" charset="0"/>
              </a:defRPr>
            </a:lvl8pPr>
            <a:lvl9pPr marL="3886200" indent="-228600" algn="l" rtl="0" eaLnBrk="0" fontAlgn="base" hangingPunct="0">
              <a:spcBef>
                <a:spcPct val="0"/>
              </a:spcBef>
              <a:spcAft>
                <a:spcPct val="0"/>
              </a:spcAft>
              <a:defRPr kumimoji="1" sz="4400">
                <a:solidFill>
                  <a:schemeClr val="tx2"/>
                </a:solidFill>
                <a:latin typeface="Tahoma" panose="020B0604030504040204" pitchFamily="34" charset="0"/>
              </a:defRPr>
            </a:lvl9pPr>
          </a:lstStyle>
          <a:p>
            <a:pPr eaLnBrk="0" fontAlgn="base" hangingPunct="0">
              <a:spcAft>
                <a:spcPct val="0"/>
              </a:spcAft>
            </a:pPr>
            <a:fld id="{1A415522-1E78-40F1-B7B1-45C60977FA3A}" type="slidenum">
              <a:rPr kumimoji="0" lang="ar-SA" altLang="ar-JO" sz="1400">
                <a:solidFill>
                  <a:srgbClr val="808080"/>
                </a:solidFill>
              </a:rPr>
              <a:pPr eaLnBrk="0" fontAlgn="base" hangingPunct="0">
                <a:spcAft>
                  <a:spcPct val="0"/>
                </a:spcAft>
              </a:pPr>
              <a:t>57</a:t>
            </a:fld>
            <a:endParaRPr kumimoji="0" lang="en-US" altLang="ar-JO" sz="1400">
              <a:solidFill>
                <a:srgbClr val="808080"/>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62B4F35F-1293-D87D-0899-A84C2F178B40}"/>
              </a:ext>
            </a:extLst>
          </p:cNvPr>
          <p:cNvSpPr>
            <a:spLocks noGrp="1" noChangeArrowheads="1"/>
          </p:cNvSpPr>
          <p:nvPr>
            <p:ph type="title"/>
          </p:nvPr>
        </p:nvSpPr>
        <p:spPr>
          <a:xfrm>
            <a:off x="1524000" y="152400"/>
            <a:ext cx="9144000" cy="6705600"/>
          </a:xfrm>
        </p:spPr>
        <p:txBody>
          <a:bodyPr/>
          <a:lstStyle/>
          <a:p>
            <a:r>
              <a:rPr lang="en-US" altLang="ar-JO" sz="3600" b="1">
                <a:solidFill>
                  <a:schemeClr val="accent1"/>
                </a:solidFill>
                <a:latin typeface="Times New Roman" panose="02020603050405020304" pitchFamily="18" charset="0"/>
                <a:cs typeface="Times New Roman" panose="02020603050405020304" pitchFamily="18" charset="0"/>
              </a:rPr>
              <a:t>  5-</a:t>
            </a:r>
            <a:r>
              <a:rPr lang="en-US" altLang="ar-JO">
                <a:solidFill>
                  <a:schemeClr val="accent1"/>
                </a:solidFill>
                <a:latin typeface="Times New Roman" panose="02020603050405020304" pitchFamily="18" charset="0"/>
                <a:cs typeface="Times New Roman" panose="02020603050405020304" pitchFamily="18" charset="0"/>
              </a:rPr>
              <a:t> </a:t>
            </a:r>
            <a:r>
              <a:rPr lang="en-US" altLang="ar-JO" sz="3600" b="1">
                <a:solidFill>
                  <a:schemeClr val="accent1"/>
                </a:solidFill>
                <a:latin typeface="Times New Roman" panose="02020603050405020304" pitchFamily="18" charset="0"/>
                <a:cs typeface="Times New Roman" panose="02020603050405020304" pitchFamily="18" charset="0"/>
              </a:rPr>
              <a:t>Offer Highly Specific Instructions</a:t>
            </a:r>
            <a:r>
              <a:rPr lang="en-US" altLang="ar-JO" sz="3600">
                <a:solidFill>
                  <a:schemeClr val="accent1"/>
                </a:solidFill>
                <a:latin typeface="Times New Roman" panose="02020603050405020304" pitchFamily="18" charset="0"/>
                <a:cs typeface="Times New Roman" panose="02020603050405020304" pitchFamily="18" charset="0"/>
              </a:rPr>
              <a:t>,</a:t>
            </a:r>
            <a:r>
              <a:rPr lang="en-US" altLang="ar-JO">
                <a:latin typeface="Times New Roman" panose="02020603050405020304" pitchFamily="18" charset="0"/>
                <a:cs typeface="Times New Roman" panose="02020603050405020304" pitchFamily="18" charset="0"/>
              </a:rPr>
              <a:t> </a:t>
            </a:r>
            <a:r>
              <a:rPr lang="en-US" altLang="ar-JO" sz="2400">
                <a:latin typeface="Times New Roman" panose="02020603050405020304" pitchFamily="18" charset="0"/>
                <a:cs typeface="Times New Roman" panose="02020603050405020304" pitchFamily="18" charset="0"/>
              </a:rPr>
              <a:t>your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instruction or lessons should focus on a specific </a:t>
            </a:r>
            <a:r>
              <a:rPr lang="en-US" altLang="ar-JO" sz="2400">
                <a:solidFill>
                  <a:schemeClr val="accent2"/>
                </a:solidFill>
                <a:latin typeface="Times New Roman" panose="02020603050405020304" pitchFamily="18" charset="0"/>
                <a:cs typeface="Times New Roman" panose="02020603050405020304" pitchFamily="18" charset="0"/>
              </a:rPr>
              <a:t>scenario</a:t>
            </a:r>
            <a:r>
              <a:rPr lang="en-US" altLang="ar-JO" sz="2400">
                <a:latin typeface="Times New Roman" panose="02020603050405020304" pitchFamily="18" charset="0"/>
                <a:cs typeface="Times New Roman" panose="02020603050405020304" pitchFamily="18" charset="0"/>
              </a:rPr>
              <a:t> or </a:t>
            </a:r>
            <a:r>
              <a:rPr lang="en-US" altLang="ar-JO" sz="2400">
                <a:solidFill>
                  <a:schemeClr val="accent2"/>
                </a:solidFill>
                <a:latin typeface="Times New Roman" panose="02020603050405020304" pitchFamily="18" charset="0"/>
                <a:cs typeface="Times New Roman" panose="02020603050405020304" pitchFamily="18" charset="0"/>
              </a:rPr>
              <a:t>problem</a:t>
            </a:r>
            <a:r>
              <a:rPr lang="en-US" altLang="ar-JO" sz="2400">
                <a:solidFill>
                  <a:srgbClr val="006666"/>
                </a:solidFill>
                <a:latin typeface="Times New Roman" panose="02020603050405020304" pitchFamily="18" charset="0"/>
                <a:cs typeface="Times New Roman" panose="02020603050405020304" pitchFamily="18" charset="0"/>
              </a:rPr>
              <a:t> </a:t>
            </a:r>
            <a:br>
              <a:rPr lang="en-US" altLang="ar-JO" sz="2400">
                <a:solidFill>
                  <a:srgbClr val="006666"/>
                </a:solidFill>
                <a:latin typeface="Times New Roman" panose="02020603050405020304" pitchFamily="18" charset="0"/>
                <a:cs typeface="Times New Roman" panose="02020603050405020304" pitchFamily="18" charset="0"/>
              </a:rPr>
            </a:br>
            <a:r>
              <a:rPr lang="en-US" altLang="ar-JO" sz="2400">
                <a:solidFill>
                  <a:srgbClr val="006666"/>
                </a:solidFill>
                <a:latin typeface="Times New Roman" panose="02020603050405020304" pitchFamily="18" charset="0"/>
                <a:cs typeface="Times New Roman" panose="02020603050405020304" pitchFamily="18" charset="0"/>
              </a:rPr>
              <a:t>   </a:t>
            </a:r>
            <a:r>
              <a:rPr lang="en-US" altLang="ar-JO" sz="2400">
                <a:latin typeface="Times New Roman" panose="02020603050405020304" pitchFamily="18" charset="0"/>
                <a:cs typeface="Times New Roman" panose="02020603050405020304" pitchFamily="18" charset="0"/>
              </a:rPr>
              <a:t>that the user would recognize.</a:t>
            </a:r>
            <a:r>
              <a:rPr lang="en-US" altLang="ar-JO" sz="3200">
                <a:latin typeface="Times New Roman" panose="02020603050405020304" pitchFamily="18" charset="0"/>
                <a:cs typeface="Times New Roman" panose="02020603050405020304" pitchFamily="18" charset="0"/>
              </a:rPr>
              <a:t> </a:t>
            </a:r>
            <a:br>
              <a:rPr lang="en-US" altLang="ar-JO" sz="3200">
                <a:latin typeface="Times New Roman" panose="02020603050405020304" pitchFamily="18" charset="0"/>
                <a:cs typeface="Times New Roman" panose="02020603050405020304" pitchFamily="18" charset="0"/>
              </a:rPr>
            </a:br>
            <a:r>
              <a:rPr lang="en-US" altLang="ar-JO" sz="3200">
                <a:latin typeface="Times New Roman" panose="02020603050405020304" pitchFamily="18" charset="0"/>
                <a:cs typeface="Times New Roman" panose="02020603050405020304" pitchFamily="18" charset="0"/>
              </a:rPr>
              <a:t>  </a:t>
            </a:r>
            <a:r>
              <a:rPr lang="en-US" altLang="ar-JO" sz="2400">
                <a:latin typeface="Times New Roman" panose="02020603050405020304" pitchFamily="18" charset="0"/>
                <a:cs typeface="Times New Roman" panose="02020603050405020304" pitchFamily="18" charset="0"/>
              </a:rPr>
              <a:t>By soliciting very specific actions and information from their users,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tutorials promote real-world skill building as well as confidence and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interest in the program. Some examples of specific instructions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include: Specific data, Tools, Screens, Commands.</a:t>
            </a:r>
            <a:br>
              <a:rPr lang="en-US" altLang="ar-JO" sz="2400">
                <a:latin typeface="Times New Roman" panose="02020603050405020304" pitchFamily="18" charset="0"/>
                <a:cs typeface="Times New Roman" panose="02020603050405020304" pitchFamily="18" charset="0"/>
              </a:rPr>
            </a:br>
            <a:br>
              <a:rPr lang="en-US" altLang="ar-JO" sz="2400">
                <a:latin typeface="Times New Roman" panose="02020603050405020304" pitchFamily="18" charset="0"/>
                <a:cs typeface="Times New Roman" panose="02020603050405020304" pitchFamily="18" charset="0"/>
              </a:rPr>
            </a:br>
            <a:r>
              <a:rPr lang="en-US" altLang="ar-JO" sz="3200">
                <a:latin typeface="Times New Roman" panose="02020603050405020304" pitchFamily="18" charset="0"/>
                <a:cs typeface="Times New Roman" panose="02020603050405020304" pitchFamily="18" charset="0"/>
              </a:rPr>
              <a:t>   </a:t>
            </a:r>
            <a:r>
              <a:rPr lang="en-US" altLang="ar-JO" sz="2400">
                <a:latin typeface="Times New Roman" panose="02020603050405020304" pitchFamily="18" charset="0"/>
                <a:cs typeface="Times New Roman" panose="02020603050405020304" pitchFamily="18" charset="0"/>
              </a:rPr>
              <a:t>It should include a </a:t>
            </a:r>
            <a:r>
              <a:rPr lang="en-US" altLang="ar-JO" sz="2400">
                <a:solidFill>
                  <a:schemeClr val="accent2"/>
                </a:solidFill>
                <a:latin typeface="Times New Roman" panose="02020603050405020304" pitchFamily="18" charset="0"/>
                <a:cs typeface="Times New Roman" panose="02020603050405020304" pitchFamily="18" charset="0"/>
              </a:rPr>
              <a:t>specific</a:t>
            </a:r>
            <a:r>
              <a:rPr lang="en-US" altLang="ar-JO" sz="2400">
                <a:solidFill>
                  <a:srgbClr val="FF33CC"/>
                </a:solidFill>
                <a:latin typeface="Times New Roman" panose="02020603050405020304" pitchFamily="18" charset="0"/>
                <a:cs typeface="Times New Roman" panose="02020603050405020304" pitchFamily="18" charset="0"/>
              </a:rPr>
              <a:t> </a:t>
            </a:r>
            <a:r>
              <a:rPr lang="en-US" altLang="ar-JO" sz="2400">
                <a:latin typeface="Times New Roman" panose="02020603050405020304" pitchFamily="18" charset="0"/>
                <a:cs typeface="Times New Roman" panose="02020603050405020304" pitchFamily="18" charset="0"/>
              </a:rPr>
              <a:t>details not a </a:t>
            </a:r>
            <a:r>
              <a:rPr lang="en-US" altLang="ar-JO" sz="2400">
                <a:solidFill>
                  <a:schemeClr val="accent2"/>
                </a:solidFill>
                <a:latin typeface="Times New Roman" panose="02020603050405020304" pitchFamily="18" charset="0"/>
                <a:cs typeface="Times New Roman" panose="02020603050405020304" pitchFamily="18" charset="0"/>
              </a:rPr>
              <a:t>generic </a:t>
            </a:r>
            <a:r>
              <a:rPr lang="en-US" altLang="ar-JO" sz="2400">
                <a:latin typeface="Times New Roman" panose="02020603050405020304" pitchFamily="18" charset="0"/>
                <a:cs typeface="Times New Roman" panose="02020603050405020304" pitchFamily="18" charset="0"/>
              </a:rPr>
              <a:t>instruction such as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“enter a number” instead “enter 1234”.</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Often users with new software feel</a:t>
            </a:r>
            <a:r>
              <a:rPr lang="en-US" altLang="ar-JO" sz="2400">
                <a:solidFill>
                  <a:srgbClr val="FF33CC"/>
                </a:solidFill>
                <a:latin typeface="Times New Roman" panose="02020603050405020304" pitchFamily="18" charset="0"/>
                <a:cs typeface="Times New Roman" panose="02020603050405020304" pitchFamily="18" charset="0"/>
              </a:rPr>
              <a:t> insecure</a:t>
            </a:r>
            <a:r>
              <a:rPr lang="en-US" altLang="ar-JO" sz="2400">
                <a:latin typeface="Times New Roman" panose="02020603050405020304" pitchFamily="18" charset="0"/>
                <a:cs typeface="Times New Roman" panose="02020603050405020304" pitchFamily="18" charset="0"/>
              </a:rPr>
              <a:t> about new program, they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may think they will </a:t>
            </a:r>
            <a:r>
              <a:rPr lang="en-US" altLang="ar-JO" sz="2400">
                <a:solidFill>
                  <a:srgbClr val="FF33CC"/>
                </a:solidFill>
                <a:latin typeface="Times New Roman" panose="02020603050405020304" pitchFamily="18" charset="0"/>
                <a:cs typeface="Times New Roman" panose="02020603050405020304" pitchFamily="18" charset="0"/>
              </a:rPr>
              <a:t>break some hardware</a:t>
            </a:r>
            <a:r>
              <a:rPr lang="en-US" altLang="ar-JO" sz="2400">
                <a:latin typeface="Times New Roman" panose="02020603050405020304" pitchFamily="18" charset="0"/>
                <a:cs typeface="Times New Roman" panose="02020603050405020304" pitchFamily="18" charset="0"/>
              </a:rPr>
              <a:t> or </a:t>
            </a:r>
            <a:r>
              <a:rPr lang="en-US" altLang="ar-JO" sz="2400">
                <a:solidFill>
                  <a:srgbClr val="FF33CC"/>
                </a:solidFill>
                <a:latin typeface="Times New Roman" panose="02020603050405020304" pitchFamily="18" charset="0"/>
                <a:cs typeface="Times New Roman" panose="02020603050405020304" pitchFamily="18" charset="0"/>
              </a:rPr>
              <a:t>lose</a:t>
            </a:r>
            <a:r>
              <a:rPr lang="en-US" altLang="ar-JO" sz="2400">
                <a:latin typeface="Times New Roman" panose="02020603050405020304" pitchFamily="18" charset="0"/>
                <a:cs typeface="Times New Roman" panose="02020603050405020304" pitchFamily="18" charset="0"/>
              </a:rPr>
              <a:t> some data they see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time spent learning new software as time </a:t>
            </a:r>
            <a:r>
              <a:rPr lang="en-US" altLang="ar-JO" sz="2400">
                <a:solidFill>
                  <a:srgbClr val="FF33CC"/>
                </a:solidFill>
                <a:latin typeface="Times New Roman" panose="02020603050405020304" pitchFamily="18" charset="0"/>
                <a:cs typeface="Times New Roman" panose="02020603050405020304" pitchFamily="18" charset="0"/>
              </a:rPr>
              <a:t>spent away</a:t>
            </a:r>
            <a:r>
              <a:rPr lang="en-US" altLang="ar-JO" sz="2400">
                <a:latin typeface="Times New Roman" panose="02020603050405020304" pitchFamily="18" charset="0"/>
                <a:cs typeface="Times New Roman" panose="02020603050405020304" pitchFamily="18" charset="0"/>
              </a:rPr>
              <a:t> from their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job, or they feel </a:t>
            </a:r>
            <a:r>
              <a:rPr lang="en-US" altLang="ar-JO" sz="2400">
                <a:solidFill>
                  <a:srgbClr val="FF33CC"/>
                </a:solidFill>
                <a:latin typeface="Times New Roman" panose="02020603050405020304" pitchFamily="18" charset="0"/>
                <a:cs typeface="Times New Roman" panose="02020603050405020304" pitchFamily="18" charset="0"/>
              </a:rPr>
              <a:t>stupid going to class</a:t>
            </a:r>
            <a:r>
              <a:rPr lang="en-US" altLang="ar-JO" sz="2400">
                <a:latin typeface="Times New Roman" panose="02020603050405020304" pitchFamily="18" charset="0"/>
                <a:cs typeface="Times New Roman" panose="02020603050405020304" pitchFamily="18" charset="0"/>
              </a:rPr>
              <a:t> or trying to learn a new system.</a:t>
            </a:r>
          </a:p>
        </p:txBody>
      </p:sp>
      <p:sp>
        <p:nvSpPr>
          <p:cNvPr id="25603" name="Slide Number Placeholder 2">
            <a:extLst>
              <a:ext uri="{FF2B5EF4-FFF2-40B4-BE49-F238E27FC236}">
                <a16:creationId xmlns:a16="http://schemas.microsoft.com/office/drawing/2014/main" id="{624530D6-09C9-7A38-45E3-256068802E4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4400">
                <a:solidFill>
                  <a:schemeClr val="tx2"/>
                </a:solidFill>
                <a:latin typeface="Tahoma" panose="020B0604030504040204" pitchFamily="34" charset="0"/>
              </a:defRPr>
            </a:lvl1pPr>
            <a:lvl2pPr marL="742950" indent="-285750">
              <a:defRPr kumimoji="1" sz="4400">
                <a:solidFill>
                  <a:schemeClr val="tx2"/>
                </a:solidFill>
                <a:latin typeface="Tahoma" panose="020B0604030504040204" pitchFamily="34" charset="0"/>
              </a:defRPr>
            </a:lvl2pPr>
            <a:lvl3pPr marL="1143000" indent="-228600">
              <a:defRPr kumimoji="1" sz="4400">
                <a:solidFill>
                  <a:schemeClr val="tx2"/>
                </a:solidFill>
                <a:latin typeface="Tahoma" panose="020B0604030504040204" pitchFamily="34" charset="0"/>
              </a:defRPr>
            </a:lvl3pPr>
            <a:lvl4pPr marL="1600200" indent="-228600">
              <a:defRPr kumimoji="1" sz="4400">
                <a:solidFill>
                  <a:schemeClr val="tx2"/>
                </a:solidFill>
                <a:latin typeface="Tahoma" panose="020B0604030504040204" pitchFamily="34" charset="0"/>
              </a:defRPr>
            </a:lvl4pPr>
            <a:lvl5pPr marL="2057400" indent="-228600">
              <a:defRPr kumimoji="1" sz="4400">
                <a:solidFill>
                  <a:schemeClr val="tx2"/>
                </a:solidFill>
                <a:latin typeface="Tahoma" panose="020B0604030504040204" pitchFamily="34" charset="0"/>
              </a:defRPr>
            </a:lvl5pPr>
            <a:lvl6pPr marL="2514600" indent="-228600" algn="l" rtl="0" eaLnBrk="0" fontAlgn="base" hangingPunct="0">
              <a:spcBef>
                <a:spcPct val="0"/>
              </a:spcBef>
              <a:spcAft>
                <a:spcPct val="0"/>
              </a:spcAft>
              <a:defRPr kumimoji="1" sz="4400">
                <a:solidFill>
                  <a:schemeClr val="tx2"/>
                </a:solidFill>
                <a:latin typeface="Tahoma" panose="020B0604030504040204" pitchFamily="34" charset="0"/>
              </a:defRPr>
            </a:lvl6pPr>
            <a:lvl7pPr marL="2971800" indent="-228600" algn="l" rtl="0" eaLnBrk="0" fontAlgn="base" hangingPunct="0">
              <a:spcBef>
                <a:spcPct val="0"/>
              </a:spcBef>
              <a:spcAft>
                <a:spcPct val="0"/>
              </a:spcAft>
              <a:defRPr kumimoji="1" sz="4400">
                <a:solidFill>
                  <a:schemeClr val="tx2"/>
                </a:solidFill>
                <a:latin typeface="Tahoma" panose="020B0604030504040204" pitchFamily="34" charset="0"/>
              </a:defRPr>
            </a:lvl7pPr>
            <a:lvl8pPr marL="3429000" indent="-228600" algn="l" rtl="0" eaLnBrk="0" fontAlgn="base" hangingPunct="0">
              <a:spcBef>
                <a:spcPct val="0"/>
              </a:spcBef>
              <a:spcAft>
                <a:spcPct val="0"/>
              </a:spcAft>
              <a:defRPr kumimoji="1" sz="4400">
                <a:solidFill>
                  <a:schemeClr val="tx2"/>
                </a:solidFill>
                <a:latin typeface="Tahoma" panose="020B0604030504040204" pitchFamily="34" charset="0"/>
              </a:defRPr>
            </a:lvl8pPr>
            <a:lvl9pPr marL="3886200" indent="-228600" algn="l" rtl="0" eaLnBrk="0" fontAlgn="base" hangingPunct="0">
              <a:spcBef>
                <a:spcPct val="0"/>
              </a:spcBef>
              <a:spcAft>
                <a:spcPct val="0"/>
              </a:spcAft>
              <a:defRPr kumimoji="1" sz="4400">
                <a:solidFill>
                  <a:schemeClr val="tx2"/>
                </a:solidFill>
                <a:latin typeface="Tahoma" panose="020B0604030504040204" pitchFamily="34" charset="0"/>
              </a:defRPr>
            </a:lvl9pPr>
          </a:lstStyle>
          <a:p>
            <a:pPr eaLnBrk="0" fontAlgn="base" hangingPunct="0">
              <a:spcAft>
                <a:spcPct val="0"/>
              </a:spcAft>
            </a:pPr>
            <a:fld id="{C6BF4A24-5175-498A-8CB6-A87F22C049B4}" type="slidenum">
              <a:rPr kumimoji="0" lang="ar-SA" altLang="ar-JO" sz="1400">
                <a:solidFill>
                  <a:srgbClr val="808080"/>
                </a:solidFill>
              </a:rPr>
              <a:pPr eaLnBrk="0" fontAlgn="base" hangingPunct="0">
                <a:spcAft>
                  <a:spcPct val="0"/>
                </a:spcAft>
              </a:pPr>
              <a:t>58</a:t>
            </a:fld>
            <a:endParaRPr kumimoji="0" lang="en-US" altLang="ar-JO" sz="1400">
              <a:solidFill>
                <a:srgbClr val="808080"/>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F7C31774-E2ED-07F9-5266-9AA67F9BDC74}"/>
              </a:ext>
            </a:extLst>
          </p:cNvPr>
          <p:cNvSpPr>
            <a:spLocks noGrp="1" noChangeArrowheads="1"/>
          </p:cNvSpPr>
          <p:nvPr>
            <p:ph type="title"/>
          </p:nvPr>
        </p:nvSpPr>
        <p:spPr>
          <a:xfrm>
            <a:off x="1524000" y="152400"/>
            <a:ext cx="9144000" cy="6705600"/>
          </a:xfrm>
        </p:spPr>
        <p:txBody>
          <a:bodyPr/>
          <a:lstStyle/>
          <a:p>
            <a:r>
              <a:rPr lang="en-US" altLang="ar-JO" sz="3600" b="1">
                <a:solidFill>
                  <a:schemeClr val="accent1"/>
                </a:solidFill>
                <a:latin typeface="Times New Roman" panose="02020603050405020304" pitchFamily="18" charset="0"/>
                <a:cs typeface="Times New Roman" panose="02020603050405020304" pitchFamily="18" charset="0"/>
              </a:rPr>
              <a:t>   6- Give Practice and Feedback at Each Skill  </a:t>
            </a:r>
            <a:br>
              <a:rPr lang="en-US" altLang="ar-JO" sz="3600" b="1">
                <a:solidFill>
                  <a:schemeClr val="accent1"/>
                </a:solidFill>
                <a:latin typeface="Times New Roman" panose="02020603050405020304" pitchFamily="18" charset="0"/>
                <a:cs typeface="Times New Roman" panose="02020603050405020304" pitchFamily="18" charset="0"/>
              </a:rPr>
            </a:br>
            <a:r>
              <a:rPr lang="en-US" altLang="ar-JO" sz="3600" b="1">
                <a:solidFill>
                  <a:schemeClr val="accent1"/>
                </a:solidFill>
                <a:latin typeface="Times New Roman" panose="02020603050405020304" pitchFamily="18" charset="0"/>
                <a:cs typeface="Times New Roman" panose="02020603050405020304" pitchFamily="18" charset="0"/>
              </a:rPr>
              <a:t>   Level.</a:t>
            </a:r>
            <a:br>
              <a:rPr lang="en-US" altLang="ar-JO" sz="3200" b="1">
                <a:latin typeface="Times New Roman" panose="02020603050405020304" pitchFamily="18" charset="0"/>
                <a:cs typeface="Times New Roman" panose="02020603050405020304" pitchFamily="18" charset="0"/>
              </a:rPr>
            </a:br>
            <a:r>
              <a:rPr lang="en-US" altLang="ar-JO" sz="3200" b="1">
                <a:latin typeface="Times New Roman" panose="02020603050405020304" pitchFamily="18" charset="0"/>
                <a:cs typeface="Times New Roman" panose="02020603050405020304" pitchFamily="18" charset="0"/>
              </a:rPr>
              <a:t>  </a:t>
            </a:r>
            <a:r>
              <a:rPr lang="en-US" altLang="ar-JO" sz="3200" u="sng">
                <a:solidFill>
                  <a:srgbClr val="9900CC"/>
                </a:solidFill>
                <a:latin typeface="Times New Roman" panose="02020603050405020304" pitchFamily="18" charset="0"/>
                <a:cs typeface="Times New Roman" panose="02020603050405020304" pitchFamily="18" charset="0"/>
              </a:rPr>
              <a:t>Build</a:t>
            </a:r>
            <a:r>
              <a:rPr lang="en-US" altLang="ar-JO" sz="3200" u="sng">
                <a:latin typeface="Times New Roman" panose="02020603050405020304" pitchFamily="18" charset="0"/>
                <a:cs typeface="Times New Roman" panose="02020603050405020304" pitchFamily="18" charset="0"/>
              </a:rPr>
              <a:t> a pattern of expositions</a:t>
            </a:r>
            <a:r>
              <a:rPr lang="en-US" altLang="ar-JO" sz="3200">
                <a:latin typeface="Times New Roman" panose="02020603050405020304" pitchFamily="18" charset="0"/>
                <a:cs typeface="Times New Roman" panose="02020603050405020304" pitchFamily="18" charset="0"/>
              </a:rPr>
              <a:t>:</a:t>
            </a:r>
            <a:r>
              <a:rPr lang="en-US" altLang="ar-JO" sz="3600">
                <a:latin typeface="Times New Roman" panose="02020603050405020304" pitchFamily="18" charset="0"/>
                <a:cs typeface="Times New Roman" panose="02020603050405020304" pitchFamily="18" charset="0"/>
              </a:rPr>
              <a:t> </a:t>
            </a:r>
            <a:r>
              <a:rPr lang="en-US" altLang="ar-JO" sz="2400">
                <a:latin typeface="Times New Roman" panose="02020603050405020304" pitchFamily="18" charset="0"/>
                <a:cs typeface="Times New Roman" panose="02020603050405020304" pitchFamily="18" charset="0"/>
              </a:rPr>
              <a:t>repeat the following rhythm:</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a:t>
            </a:r>
            <a:r>
              <a:rPr lang="en-US" altLang="ar-JO" sz="2800">
                <a:latin typeface="Times New Roman" panose="02020603050405020304" pitchFamily="18" charset="0"/>
                <a:cs typeface="Times New Roman" panose="02020603050405020304" pitchFamily="18" charset="0"/>
              </a:rPr>
              <a:t>- give action to take,</a:t>
            </a:r>
            <a:r>
              <a:rPr lang="en-US" altLang="ar-JO" sz="3200">
                <a:latin typeface="Times New Roman" panose="02020603050405020304" pitchFamily="18" charset="0"/>
                <a:cs typeface="Times New Roman" panose="02020603050405020304" pitchFamily="18" charset="0"/>
              </a:rPr>
              <a:t> </a:t>
            </a:r>
            <a:r>
              <a:rPr lang="en-US" altLang="ar-JO" sz="2800" i="1">
                <a:solidFill>
                  <a:srgbClr val="FF33CC"/>
                </a:solidFill>
                <a:latin typeface="Times New Roman" panose="02020603050405020304" pitchFamily="18" charset="0"/>
                <a:cs typeface="Times New Roman" panose="02020603050405020304" pitchFamily="18" charset="0"/>
              </a:rPr>
              <a:t> select Open.. From the file menu</a:t>
            </a:r>
            <a:r>
              <a:rPr lang="en-US" altLang="ar-JO" sz="2800">
                <a:latin typeface="Times New Roman" panose="02020603050405020304" pitchFamily="18" charset="0"/>
                <a:cs typeface="Times New Roman" panose="02020603050405020304" pitchFamily="18" charset="0"/>
              </a:rPr>
              <a:t>.</a:t>
            </a:r>
            <a:br>
              <a:rPr lang="en-US" altLang="ar-JO" sz="2800">
                <a:latin typeface="Times New Roman" panose="02020603050405020304" pitchFamily="18" charset="0"/>
                <a:cs typeface="Times New Roman" panose="02020603050405020304" pitchFamily="18" charset="0"/>
              </a:rPr>
            </a:br>
            <a:r>
              <a:rPr lang="en-US" altLang="ar-JO" sz="2800">
                <a:latin typeface="Times New Roman" panose="02020603050405020304" pitchFamily="18" charset="0"/>
                <a:cs typeface="Times New Roman" panose="02020603050405020304" pitchFamily="18" charset="0"/>
              </a:rPr>
              <a:t>   - explain the result, </a:t>
            </a:r>
            <a:r>
              <a:rPr lang="en-US" altLang="ar-JO" sz="2800" i="1">
                <a:solidFill>
                  <a:srgbClr val="FF33CC"/>
                </a:solidFill>
                <a:latin typeface="Times New Roman" panose="02020603050405020304" pitchFamily="18" charset="0"/>
                <a:cs typeface="Times New Roman" panose="02020603050405020304" pitchFamily="18" charset="0"/>
              </a:rPr>
              <a:t>the program will display an empty file.</a:t>
            </a:r>
            <a:br>
              <a:rPr lang="en-US" altLang="ar-JO" sz="2800" i="1">
                <a:solidFill>
                  <a:srgbClr val="FF33CC"/>
                </a:solidFill>
                <a:latin typeface="Times New Roman" panose="02020603050405020304" pitchFamily="18" charset="0"/>
                <a:cs typeface="Times New Roman" panose="02020603050405020304" pitchFamily="18" charset="0"/>
              </a:rPr>
            </a:br>
            <a:br>
              <a:rPr lang="en-US" altLang="ar-JO" sz="3200" b="1" i="1">
                <a:solidFill>
                  <a:srgbClr val="FF33CC"/>
                </a:solidFill>
                <a:latin typeface="Times New Roman" panose="02020603050405020304" pitchFamily="18" charset="0"/>
                <a:cs typeface="Times New Roman" panose="02020603050405020304" pitchFamily="18" charset="0"/>
              </a:rPr>
            </a:br>
            <a:r>
              <a:rPr lang="en-US" altLang="ar-JO" sz="3200" b="1" i="1">
                <a:solidFill>
                  <a:srgbClr val="FF33CC"/>
                </a:solidFill>
                <a:latin typeface="Times New Roman" panose="02020603050405020304" pitchFamily="18" charset="0"/>
                <a:cs typeface="Times New Roman" panose="02020603050405020304" pitchFamily="18" charset="0"/>
              </a:rPr>
              <a:t>   </a:t>
            </a:r>
            <a:r>
              <a:rPr lang="en-US" altLang="ar-JO" sz="3200" b="1" u="sng">
                <a:solidFill>
                  <a:srgbClr val="9900CC"/>
                </a:solidFill>
                <a:latin typeface="Times New Roman" panose="02020603050405020304" pitchFamily="18" charset="0"/>
                <a:cs typeface="Times New Roman" panose="02020603050405020304" pitchFamily="18" charset="0"/>
              </a:rPr>
              <a:t>Pace</a:t>
            </a:r>
            <a:r>
              <a:rPr lang="en-US" altLang="ar-JO" sz="3200" u="sng">
                <a:latin typeface="Times New Roman" panose="02020603050405020304" pitchFamily="18" charset="0"/>
                <a:cs typeface="Times New Roman" panose="02020603050405020304" pitchFamily="18" charset="0"/>
              </a:rPr>
              <a:t>(walk with slow regular steps) the tutorial</a:t>
            </a:r>
            <a:r>
              <a:rPr lang="en-US" altLang="ar-JO" sz="3200">
                <a:latin typeface="Times New Roman" panose="02020603050405020304" pitchFamily="18" charset="0"/>
                <a:cs typeface="Times New Roman" panose="02020603050405020304" pitchFamily="18" charset="0"/>
              </a:rPr>
              <a:t>, </a:t>
            </a:r>
            <a:r>
              <a:rPr lang="en-US" altLang="ar-JO" sz="2800">
                <a:latin typeface="Times New Roman" panose="02020603050405020304" pitchFamily="18" charset="0"/>
                <a:cs typeface="Times New Roman" panose="02020603050405020304" pitchFamily="18" charset="0"/>
              </a:rPr>
              <a:t>keep  </a:t>
            </a:r>
            <a:br>
              <a:rPr lang="en-US" altLang="ar-JO" sz="2800">
                <a:latin typeface="Times New Roman" panose="02020603050405020304" pitchFamily="18" charset="0"/>
                <a:cs typeface="Times New Roman" panose="02020603050405020304" pitchFamily="18" charset="0"/>
              </a:rPr>
            </a:br>
            <a:r>
              <a:rPr lang="en-US" altLang="ar-JO" sz="2800">
                <a:latin typeface="Times New Roman" panose="02020603050405020304" pitchFamily="18" charset="0"/>
                <a:cs typeface="Times New Roman" panose="02020603050405020304" pitchFamily="18" charset="0"/>
              </a:rPr>
              <a:t>   lessons down to a bout</a:t>
            </a:r>
            <a:r>
              <a:rPr lang="en-US" altLang="ar-JO" sz="2800">
                <a:solidFill>
                  <a:srgbClr val="9900CC"/>
                </a:solidFill>
                <a:latin typeface="Times New Roman" panose="02020603050405020304" pitchFamily="18" charset="0"/>
                <a:cs typeface="Times New Roman" panose="02020603050405020304" pitchFamily="18" charset="0"/>
              </a:rPr>
              <a:t> </a:t>
            </a:r>
            <a:r>
              <a:rPr lang="en-US" altLang="ar-JO" sz="2800">
                <a:solidFill>
                  <a:schemeClr val="accent2"/>
                </a:solidFill>
                <a:latin typeface="Times New Roman" panose="02020603050405020304" pitchFamily="18" charset="0"/>
                <a:cs typeface="Times New Roman" panose="02020603050405020304" pitchFamily="18" charset="0"/>
              </a:rPr>
              <a:t>10-12 minutes</a:t>
            </a:r>
            <a:r>
              <a:rPr lang="en-US" altLang="ar-JO" sz="2800">
                <a:latin typeface="Times New Roman" panose="02020603050405020304" pitchFamily="18" charset="0"/>
                <a:cs typeface="Times New Roman" panose="02020603050405020304" pitchFamily="18" charset="0"/>
              </a:rPr>
              <a:t> each, this will help </a:t>
            </a:r>
            <a:br>
              <a:rPr lang="en-US" altLang="ar-JO" sz="2800">
                <a:latin typeface="Times New Roman" panose="02020603050405020304" pitchFamily="18" charset="0"/>
                <a:cs typeface="Times New Roman" panose="02020603050405020304" pitchFamily="18" charset="0"/>
              </a:rPr>
            </a:br>
            <a:r>
              <a:rPr lang="en-US" altLang="ar-JO" sz="2800">
                <a:latin typeface="Times New Roman" panose="02020603050405020304" pitchFamily="18" charset="0"/>
                <a:cs typeface="Times New Roman" panose="02020603050405020304" pitchFamily="18" charset="0"/>
              </a:rPr>
              <a:t>   them</a:t>
            </a:r>
            <a:r>
              <a:rPr lang="en-US" altLang="ar-JO" sz="2800">
                <a:solidFill>
                  <a:srgbClr val="CC00FF"/>
                </a:solidFill>
                <a:latin typeface="Times New Roman" panose="02020603050405020304" pitchFamily="18" charset="0"/>
                <a:cs typeface="Times New Roman" panose="02020603050405020304" pitchFamily="18" charset="0"/>
              </a:rPr>
              <a:t> </a:t>
            </a:r>
            <a:r>
              <a:rPr lang="en-US" altLang="ar-JO" sz="2800">
                <a:solidFill>
                  <a:schemeClr val="accent2"/>
                </a:solidFill>
                <a:latin typeface="Times New Roman" panose="02020603050405020304" pitchFamily="18" charset="0"/>
                <a:cs typeface="Times New Roman" panose="02020603050405020304" pitchFamily="18" charset="0"/>
              </a:rPr>
              <a:t>concentrate</a:t>
            </a:r>
            <a:r>
              <a:rPr lang="en-US" altLang="ar-JO" sz="2800">
                <a:solidFill>
                  <a:srgbClr val="CC00FF"/>
                </a:solidFill>
                <a:latin typeface="Times New Roman" panose="02020603050405020304" pitchFamily="18" charset="0"/>
                <a:cs typeface="Times New Roman" panose="02020603050405020304" pitchFamily="18" charset="0"/>
              </a:rPr>
              <a:t> </a:t>
            </a:r>
            <a:r>
              <a:rPr lang="en-US" altLang="ar-JO" sz="2800">
                <a:latin typeface="Times New Roman" panose="02020603050405020304" pitchFamily="18" charset="0"/>
                <a:cs typeface="Times New Roman" panose="02020603050405020304" pitchFamily="18" charset="0"/>
              </a:rPr>
              <a:t>well. They may get</a:t>
            </a:r>
            <a:r>
              <a:rPr lang="en-US" altLang="ar-JO" sz="2800">
                <a:solidFill>
                  <a:srgbClr val="CC00FF"/>
                </a:solidFill>
                <a:latin typeface="Times New Roman" panose="02020603050405020304" pitchFamily="18" charset="0"/>
                <a:cs typeface="Times New Roman" panose="02020603050405020304" pitchFamily="18" charset="0"/>
              </a:rPr>
              <a:t> </a:t>
            </a:r>
            <a:r>
              <a:rPr lang="en-US" altLang="ar-JO" sz="2800">
                <a:latin typeface="Times New Roman" panose="02020603050405020304" pitchFamily="18" charset="0"/>
                <a:cs typeface="Times New Roman" panose="02020603050405020304" pitchFamily="18" charset="0"/>
              </a:rPr>
              <a:t>called away</a:t>
            </a:r>
            <a:r>
              <a:rPr lang="en-US" altLang="ar-JO" sz="2800">
                <a:solidFill>
                  <a:srgbClr val="CC00FF"/>
                </a:solidFill>
                <a:latin typeface="Times New Roman" panose="02020603050405020304" pitchFamily="18" charset="0"/>
                <a:cs typeface="Times New Roman" panose="02020603050405020304" pitchFamily="18" charset="0"/>
              </a:rPr>
              <a:t> </a:t>
            </a:r>
            <a:r>
              <a:rPr lang="en-US" altLang="ar-JO" sz="2800">
                <a:latin typeface="Times New Roman" panose="02020603050405020304" pitchFamily="18" charset="0"/>
                <a:cs typeface="Times New Roman" panose="02020603050405020304" pitchFamily="18" charset="0"/>
              </a:rPr>
              <a:t>during a </a:t>
            </a:r>
            <a:br>
              <a:rPr lang="en-US" altLang="ar-JO" sz="2800">
                <a:latin typeface="Times New Roman" panose="02020603050405020304" pitchFamily="18" charset="0"/>
                <a:cs typeface="Times New Roman" panose="02020603050405020304" pitchFamily="18" charset="0"/>
              </a:rPr>
            </a:br>
            <a:r>
              <a:rPr lang="en-US" altLang="ar-JO" sz="2800">
                <a:latin typeface="Times New Roman" panose="02020603050405020304" pitchFamily="18" charset="0"/>
                <a:cs typeface="Times New Roman" panose="02020603050405020304" pitchFamily="18" charset="0"/>
              </a:rPr>
              <a:t>   training session, so give them a chance to </a:t>
            </a:r>
            <a:r>
              <a:rPr lang="en-US" altLang="ar-JO" sz="2800">
                <a:solidFill>
                  <a:schemeClr val="accent2"/>
                </a:solidFill>
                <a:latin typeface="Times New Roman" panose="02020603050405020304" pitchFamily="18" charset="0"/>
                <a:cs typeface="Times New Roman" panose="02020603050405020304" pitchFamily="18" charset="0"/>
              </a:rPr>
              <a:t>quit </a:t>
            </a:r>
            <a:r>
              <a:rPr lang="en-US" altLang="ar-JO" sz="2800">
                <a:latin typeface="Times New Roman" panose="02020603050405020304" pitchFamily="18" charset="0"/>
                <a:cs typeface="Times New Roman" panose="02020603050405020304" pitchFamily="18" charset="0"/>
              </a:rPr>
              <a:t>during a </a:t>
            </a:r>
            <a:br>
              <a:rPr lang="en-US" altLang="ar-JO" sz="2800">
                <a:latin typeface="Times New Roman" panose="02020603050405020304" pitchFamily="18" charset="0"/>
                <a:cs typeface="Times New Roman" panose="02020603050405020304" pitchFamily="18" charset="0"/>
              </a:rPr>
            </a:br>
            <a:r>
              <a:rPr lang="en-US" altLang="ar-JO" sz="2800">
                <a:latin typeface="Times New Roman" panose="02020603050405020304" pitchFamily="18" charset="0"/>
                <a:cs typeface="Times New Roman" panose="02020603050405020304" pitchFamily="18" charset="0"/>
              </a:rPr>
              <a:t>   session without losing data and having to</a:t>
            </a:r>
            <a:r>
              <a:rPr lang="en-US" altLang="ar-JO" sz="2800">
                <a:solidFill>
                  <a:srgbClr val="9900CC"/>
                </a:solidFill>
                <a:latin typeface="Times New Roman" panose="02020603050405020304" pitchFamily="18" charset="0"/>
                <a:cs typeface="Times New Roman" panose="02020603050405020304" pitchFamily="18" charset="0"/>
              </a:rPr>
              <a:t> </a:t>
            </a:r>
            <a:r>
              <a:rPr lang="en-US" altLang="ar-JO" sz="2800">
                <a:solidFill>
                  <a:schemeClr val="accent2"/>
                </a:solidFill>
                <a:latin typeface="Times New Roman" panose="02020603050405020304" pitchFamily="18" charset="0"/>
                <a:cs typeface="Times New Roman" panose="02020603050405020304" pitchFamily="18" charset="0"/>
              </a:rPr>
              <a:t>restart</a:t>
            </a:r>
            <a:r>
              <a:rPr lang="en-US" altLang="ar-JO" sz="2800">
                <a:latin typeface="Times New Roman" panose="02020603050405020304" pitchFamily="18" charset="0"/>
                <a:cs typeface="Times New Roman" panose="02020603050405020304" pitchFamily="18" charset="0"/>
              </a:rPr>
              <a:t> later</a:t>
            </a:r>
            <a:r>
              <a:rPr lang="en-US" altLang="ar-JO" sz="2800" b="1">
                <a:latin typeface="Times New Roman" panose="02020603050405020304" pitchFamily="18" charset="0"/>
                <a:cs typeface="Times New Roman" panose="02020603050405020304" pitchFamily="18" charset="0"/>
              </a:rPr>
              <a:t>.</a:t>
            </a:r>
          </a:p>
        </p:txBody>
      </p:sp>
      <p:sp>
        <p:nvSpPr>
          <p:cNvPr id="26627" name="Slide Number Placeholder 2">
            <a:extLst>
              <a:ext uri="{FF2B5EF4-FFF2-40B4-BE49-F238E27FC236}">
                <a16:creationId xmlns:a16="http://schemas.microsoft.com/office/drawing/2014/main" id="{36F956A4-C6CD-6AA9-F9E3-42EEB2B1237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4400">
                <a:solidFill>
                  <a:schemeClr val="tx2"/>
                </a:solidFill>
                <a:latin typeface="Tahoma" panose="020B0604030504040204" pitchFamily="34" charset="0"/>
              </a:defRPr>
            </a:lvl1pPr>
            <a:lvl2pPr marL="742950" indent="-285750">
              <a:defRPr kumimoji="1" sz="4400">
                <a:solidFill>
                  <a:schemeClr val="tx2"/>
                </a:solidFill>
                <a:latin typeface="Tahoma" panose="020B0604030504040204" pitchFamily="34" charset="0"/>
              </a:defRPr>
            </a:lvl2pPr>
            <a:lvl3pPr marL="1143000" indent="-228600">
              <a:defRPr kumimoji="1" sz="4400">
                <a:solidFill>
                  <a:schemeClr val="tx2"/>
                </a:solidFill>
                <a:latin typeface="Tahoma" panose="020B0604030504040204" pitchFamily="34" charset="0"/>
              </a:defRPr>
            </a:lvl3pPr>
            <a:lvl4pPr marL="1600200" indent="-228600">
              <a:defRPr kumimoji="1" sz="4400">
                <a:solidFill>
                  <a:schemeClr val="tx2"/>
                </a:solidFill>
                <a:latin typeface="Tahoma" panose="020B0604030504040204" pitchFamily="34" charset="0"/>
              </a:defRPr>
            </a:lvl4pPr>
            <a:lvl5pPr marL="2057400" indent="-228600">
              <a:defRPr kumimoji="1" sz="4400">
                <a:solidFill>
                  <a:schemeClr val="tx2"/>
                </a:solidFill>
                <a:latin typeface="Tahoma" panose="020B0604030504040204" pitchFamily="34" charset="0"/>
              </a:defRPr>
            </a:lvl5pPr>
            <a:lvl6pPr marL="2514600" indent="-228600" algn="l" rtl="0" eaLnBrk="0" fontAlgn="base" hangingPunct="0">
              <a:spcBef>
                <a:spcPct val="0"/>
              </a:spcBef>
              <a:spcAft>
                <a:spcPct val="0"/>
              </a:spcAft>
              <a:defRPr kumimoji="1" sz="4400">
                <a:solidFill>
                  <a:schemeClr val="tx2"/>
                </a:solidFill>
                <a:latin typeface="Tahoma" panose="020B0604030504040204" pitchFamily="34" charset="0"/>
              </a:defRPr>
            </a:lvl6pPr>
            <a:lvl7pPr marL="2971800" indent="-228600" algn="l" rtl="0" eaLnBrk="0" fontAlgn="base" hangingPunct="0">
              <a:spcBef>
                <a:spcPct val="0"/>
              </a:spcBef>
              <a:spcAft>
                <a:spcPct val="0"/>
              </a:spcAft>
              <a:defRPr kumimoji="1" sz="4400">
                <a:solidFill>
                  <a:schemeClr val="tx2"/>
                </a:solidFill>
                <a:latin typeface="Tahoma" panose="020B0604030504040204" pitchFamily="34" charset="0"/>
              </a:defRPr>
            </a:lvl7pPr>
            <a:lvl8pPr marL="3429000" indent="-228600" algn="l" rtl="0" eaLnBrk="0" fontAlgn="base" hangingPunct="0">
              <a:spcBef>
                <a:spcPct val="0"/>
              </a:spcBef>
              <a:spcAft>
                <a:spcPct val="0"/>
              </a:spcAft>
              <a:defRPr kumimoji="1" sz="4400">
                <a:solidFill>
                  <a:schemeClr val="tx2"/>
                </a:solidFill>
                <a:latin typeface="Tahoma" panose="020B0604030504040204" pitchFamily="34" charset="0"/>
              </a:defRPr>
            </a:lvl8pPr>
            <a:lvl9pPr marL="3886200" indent="-228600" algn="l" rtl="0" eaLnBrk="0" fontAlgn="base" hangingPunct="0">
              <a:spcBef>
                <a:spcPct val="0"/>
              </a:spcBef>
              <a:spcAft>
                <a:spcPct val="0"/>
              </a:spcAft>
              <a:defRPr kumimoji="1" sz="4400">
                <a:solidFill>
                  <a:schemeClr val="tx2"/>
                </a:solidFill>
                <a:latin typeface="Tahoma" panose="020B0604030504040204" pitchFamily="34" charset="0"/>
              </a:defRPr>
            </a:lvl9pPr>
          </a:lstStyle>
          <a:p>
            <a:pPr eaLnBrk="0" fontAlgn="base" hangingPunct="0">
              <a:spcAft>
                <a:spcPct val="0"/>
              </a:spcAft>
            </a:pPr>
            <a:fld id="{9347E4F0-A8A8-4061-9BB5-5FE56ACE0E11}" type="slidenum">
              <a:rPr kumimoji="0" lang="ar-SA" altLang="ar-JO" sz="1400">
                <a:solidFill>
                  <a:srgbClr val="808080"/>
                </a:solidFill>
              </a:rPr>
              <a:pPr eaLnBrk="0" fontAlgn="base" hangingPunct="0">
                <a:spcAft>
                  <a:spcPct val="0"/>
                </a:spcAft>
              </a:pPr>
              <a:t>59</a:t>
            </a:fld>
            <a:endParaRPr kumimoji="0" lang="en-US" altLang="ar-JO" sz="1400">
              <a:solidFill>
                <a:srgbClr val="80808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144378"/>
            <a:ext cx="7467600" cy="1143000"/>
          </a:xfrm>
        </p:spPr>
        <p:txBody>
          <a:bodyPr/>
          <a:lstStyle/>
          <a:p>
            <a:pPr algn="ctr"/>
            <a:r>
              <a:rPr lang="en-US" cap="none" dirty="0">
                <a:solidFill>
                  <a:schemeClr val="accent1"/>
                </a:solidFill>
                <a:latin typeface="Arial Rounded MT Bold" pitchFamily="34" charset="0"/>
              </a:rPr>
              <a:t>Understanding Task Orientation</a:t>
            </a:r>
            <a:br>
              <a:rPr lang="en-US" cap="none" dirty="0">
                <a:solidFill>
                  <a:schemeClr val="accent1"/>
                </a:solidFill>
                <a:latin typeface="Arial Rounded MT Bold" pitchFamily="34" charset="0"/>
              </a:rPr>
            </a:br>
            <a:r>
              <a:rPr lang="ar-JO" cap="none" dirty="0">
                <a:solidFill>
                  <a:schemeClr val="accent1"/>
                </a:solidFill>
                <a:latin typeface="Arial Rounded MT Bold" pitchFamily="34" charset="0"/>
              </a:rPr>
              <a:t>فهم اتجاه المهمة</a:t>
            </a:r>
            <a:r>
              <a:rPr lang="en-US" cap="none" dirty="0">
                <a:solidFill>
                  <a:schemeClr val="accent1"/>
                </a:solidFill>
                <a:latin typeface="Arial Rounded MT Bold" pitchFamily="34" charset="0"/>
              </a:rPr>
              <a:t> </a:t>
            </a:r>
            <a:endParaRPr lang="en-US" dirty="0"/>
          </a:p>
        </p:txBody>
      </p:sp>
      <p:sp>
        <p:nvSpPr>
          <p:cNvPr id="3" name="Content Placeholder 2"/>
          <p:cNvSpPr>
            <a:spLocks noGrp="1"/>
          </p:cNvSpPr>
          <p:nvPr>
            <p:ph sz="quarter" idx="1"/>
          </p:nvPr>
        </p:nvSpPr>
        <p:spPr>
          <a:xfrm>
            <a:off x="1981200" y="1600200"/>
            <a:ext cx="7848600" cy="4873752"/>
          </a:xfrm>
        </p:spPr>
        <p:txBody>
          <a:bodyPr/>
          <a:lstStyle/>
          <a:p>
            <a:pPr>
              <a:buFont typeface="Wingdings" pitchFamily="2" charset="2"/>
              <a:buChar char="q"/>
            </a:pPr>
            <a:r>
              <a:rPr lang="en-US" dirty="0">
                <a:solidFill>
                  <a:schemeClr val="tx2"/>
                </a:solidFill>
                <a:latin typeface="Arial Rounded MT Bold" pitchFamily="34" charset="0"/>
              </a:rPr>
              <a:t>Def:</a:t>
            </a:r>
          </a:p>
          <a:p>
            <a:pPr lvl="1" algn="just">
              <a:buFont typeface="Wingdings" pitchFamily="2" charset="2"/>
              <a:buChar char="Ø"/>
            </a:pPr>
            <a:r>
              <a:rPr lang="en-US" dirty="0">
                <a:solidFill>
                  <a:schemeClr val="tx2"/>
                </a:solidFill>
                <a:latin typeface="Arial Rounded MT Bold" pitchFamily="34" charset="0"/>
              </a:rPr>
              <a:t>Is an approach to software documentation that present information in chronological order based on the user’s workplace sequence .</a:t>
            </a:r>
          </a:p>
          <a:p>
            <a:pPr lvl="1" algn="just" rtl="1">
              <a:buFont typeface="Wingdings" pitchFamily="2" charset="2"/>
              <a:buChar char="Ø"/>
            </a:pPr>
            <a:r>
              <a:rPr lang="ar-JO" dirty="0">
                <a:solidFill>
                  <a:schemeClr val="tx2"/>
                </a:solidFill>
                <a:latin typeface="Arial Rounded MT Bold" pitchFamily="34" charset="0"/>
              </a:rPr>
              <a:t>هو أسلوب لتوثيق البرامج يقدم المعلومات بترتيب زمني بناءً على تسلسل مكان عمل المستخدم.</a:t>
            </a:r>
            <a:endParaRPr lang="en-US" dirty="0">
              <a:solidFill>
                <a:schemeClr val="tx2"/>
              </a:solidFill>
              <a:latin typeface="Arial Rounded MT Bold" pitchFamily="34" charset="0"/>
            </a:endParaRPr>
          </a:p>
          <a:p>
            <a:endParaRPr lang="en-US" dirty="0"/>
          </a:p>
          <a:p>
            <a:endParaRPr lang="en-US" dirty="0"/>
          </a:p>
          <a:p>
            <a:pPr algn="just">
              <a:buFont typeface="Wingdings" pitchFamily="2" charset="2"/>
              <a:buChar char="q"/>
            </a:pPr>
            <a:r>
              <a:rPr lang="en-US" dirty="0">
                <a:solidFill>
                  <a:schemeClr val="tx2"/>
                </a:solidFill>
                <a:latin typeface="Arial Rounded MT Bold" pitchFamily="34" charset="0"/>
              </a:rPr>
              <a:t>It encourages the successful application of software to workplace objectives.</a:t>
            </a:r>
          </a:p>
          <a:p>
            <a:pPr algn="just" rtl="1">
              <a:buFont typeface="Wingdings" pitchFamily="2" charset="2"/>
              <a:buChar char="q"/>
            </a:pPr>
            <a:r>
              <a:rPr lang="ar-JO" dirty="0">
                <a:solidFill>
                  <a:schemeClr val="tx2"/>
                </a:solidFill>
                <a:latin typeface="Arial Rounded MT Bold" pitchFamily="34" charset="0"/>
              </a:rPr>
              <a:t>ويشجع التطبيق الناجح للبرمجيات لأهداف مكان العمل.</a:t>
            </a:r>
            <a:endParaRPr lang="en-US" dirty="0"/>
          </a:p>
        </p:txBody>
      </p:sp>
      <p:sp>
        <p:nvSpPr>
          <p:cNvPr id="4" name="Slide Number Placeholder 3"/>
          <p:cNvSpPr>
            <a:spLocks noGrp="1"/>
          </p:cNvSpPr>
          <p:nvPr>
            <p:ph type="sldNum" sz="quarter" idx="15"/>
          </p:nvPr>
        </p:nvSpPr>
        <p:spPr/>
        <p:txBody>
          <a:bodyPr/>
          <a:lstStyle/>
          <a:p>
            <a:pPr rtl="0"/>
            <a:fld id="{B6F15528-21DE-4FAA-801E-634DDDAF4B2B}" type="slidenum">
              <a:rPr lang="en-US">
                <a:latin typeface="Century Schoolbook"/>
              </a:rPr>
              <a:pPr rtl="0"/>
              <a:t>6</a:t>
            </a:fld>
            <a:endParaRPr lang="en-US">
              <a:latin typeface="Century Schoolbook"/>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426C025D-B901-0002-0D35-804AACAF8023}"/>
              </a:ext>
            </a:extLst>
          </p:cNvPr>
          <p:cNvSpPr>
            <a:spLocks noGrp="1" noChangeArrowheads="1"/>
          </p:cNvSpPr>
          <p:nvPr>
            <p:ph type="title"/>
          </p:nvPr>
        </p:nvSpPr>
        <p:spPr>
          <a:xfrm>
            <a:off x="1524000" y="152400"/>
            <a:ext cx="9144000" cy="6705600"/>
          </a:xfrm>
        </p:spPr>
        <p:txBody>
          <a:bodyPr/>
          <a:lstStyle/>
          <a:p>
            <a:r>
              <a:rPr lang="en-US" altLang="ar-JO" sz="3600" b="1">
                <a:latin typeface="Times New Roman" panose="02020603050405020304" pitchFamily="18" charset="0"/>
                <a:cs typeface="Times New Roman" panose="02020603050405020304" pitchFamily="18" charset="0"/>
              </a:rPr>
              <a:t>    </a:t>
            </a:r>
            <a:r>
              <a:rPr lang="en-US" altLang="ar-JO" sz="4000" b="1">
                <a:solidFill>
                  <a:schemeClr val="accent1"/>
                </a:solidFill>
                <a:latin typeface="Times New Roman" panose="02020603050405020304" pitchFamily="18" charset="0"/>
                <a:cs typeface="Times New Roman" panose="02020603050405020304" pitchFamily="18" charset="0"/>
              </a:rPr>
              <a:t>7- Try Your Tutorial</a:t>
            </a:r>
            <a:br>
              <a:rPr lang="en-US" altLang="ar-JO" sz="4000" b="1">
                <a:solidFill>
                  <a:schemeClr val="accent1"/>
                </a:solidFill>
                <a:latin typeface="Times New Roman" panose="02020603050405020304" pitchFamily="18" charset="0"/>
                <a:cs typeface="Times New Roman" panose="02020603050405020304" pitchFamily="18" charset="0"/>
              </a:rPr>
            </a:br>
            <a:r>
              <a:rPr lang="en-US" altLang="ar-JO" sz="4000">
                <a:latin typeface="Times New Roman" panose="02020603050405020304" pitchFamily="18" charset="0"/>
                <a:cs typeface="Times New Roman" panose="02020603050405020304" pitchFamily="18" charset="0"/>
              </a:rPr>
              <a:t> </a:t>
            </a:r>
            <a:r>
              <a:rPr lang="en-US" altLang="ar-JO" sz="2400">
                <a:latin typeface="Times New Roman" panose="02020603050405020304" pitchFamily="18" charset="0"/>
                <a:cs typeface="Times New Roman" panose="02020603050405020304" pitchFamily="18" charset="0"/>
              </a:rPr>
              <a:t>Test it in a lab. You should base your testing on the tutorial </a:t>
            </a:r>
            <a:r>
              <a:rPr lang="en-US" altLang="ar-JO" sz="2400">
                <a:solidFill>
                  <a:srgbClr val="FF33CC"/>
                </a:solidFill>
                <a:latin typeface="Times New Roman" panose="02020603050405020304" pitchFamily="18" charset="0"/>
                <a:cs typeface="Times New Roman" panose="02020603050405020304" pitchFamily="18" charset="0"/>
              </a:rPr>
              <a:t>objectives</a:t>
            </a:r>
            <a:r>
              <a:rPr lang="en-US" altLang="ar-JO" sz="2400">
                <a:latin typeface="Times New Roman" panose="02020603050405020304" pitchFamily="18" charset="0"/>
                <a:cs typeface="Times New Roman" panose="02020603050405020304" pitchFamily="18" charset="0"/>
              </a:rPr>
              <a:t>.</a:t>
            </a:r>
            <a:br>
              <a:rPr lang="en-US" altLang="ar-JO" sz="2400">
                <a:latin typeface="Times New Roman" panose="02020603050405020304" pitchFamily="18" charset="0"/>
                <a:cs typeface="Times New Roman" panose="02020603050405020304" pitchFamily="18" charset="0"/>
              </a:rPr>
            </a:b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Design the test, also to focus on the design elements such the cuing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system, the effectiveness of the graphics, and style of writing steps.</a:t>
            </a:r>
            <a:br>
              <a:rPr lang="en-US" altLang="ar-JO" sz="2400">
                <a:latin typeface="Times New Roman" panose="02020603050405020304" pitchFamily="18" charset="0"/>
                <a:cs typeface="Times New Roman" panose="02020603050405020304" pitchFamily="18" charset="0"/>
              </a:rPr>
            </a:b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If you do not have a real user try to </a:t>
            </a:r>
            <a:r>
              <a:rPr lang="en-US" altLang="ar-JO" sz="2400">
                <a:solidFill>
                  <a:schemeClr val="accent2"/>
                </a:solidFill>
                <a:latin typeface="Times New Roman" panose="02020603050405020304" pitchFamily="18" charset="0"/>
                <a:cs typeface="Times New Roman" panose="02020603050405020304" pitchFamily="18" charset="0"/>
              </a:rPr>
              <a:t>mock-up</a:t>
            </a:r>
            <a:r>
              <a:rPr lang="en-US" altLang="ar-JO" sz="2400">
                <a:latin typeface="Times New Roman" panose="02020603050405020304" pitchFamily="18" charset="0"/>
                <a:cs typeface="Times New Roman" panose="02020603050405020304" pitchFamily="18" charset="0"/>
              </a:rPr>
              <a:t> the situation with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someone of similar background as the user. </a:t>
            </a:r>
            <a:br>
              <a:rPr lang="en-US" altLang="ar-JO" sz="2400">
                <a:latin typeface="Times New Roman" panose="02020603050405020304" pitchFamily="18" charset="0"/>
                <a:cs typeface="Times New Roman" panose="02020603050405020304" pitchFamily="18" charset="0"/>
              </a:rPr>
            </a:br>
            <a:br>
              <a:rPr lang="en-US" altLang="ar-JO" sz="2400">
                <a:solidFill>
                  <a:schemeClr val="accent2"/>
                </a:solidFill>
                <a:latin typeface="Times New Roman" panose="02020603050405020304" pitchFamily="18" charset="0"/>
                <a:cs typeface="Times New Roman" panose="02020603050405020304" pitchFamily="18" charset="0"/>
              </a:rPr>
            </a:br>
            <a:r>
              <a:rPr lang="en-US" altLang="ar-JO" sz="2400">
                <a:solidFill>
                  <a:schemeClr val="accent2"/>
                </a:solidFill>
                <a:latin typeface="Times New Roman" panose="02020603050405020304" pitchFamily="18" charset="0"/>
                <a:cs typeface="Times New Roman" panose="02020603050405020304" pitchFamily="18" charset="0"/>
              </a:rPr>
              <a:t>  </a:t>
            </a:r>
            <a:r>
              <a:rPr lang="en-US" altLang="ar-JO" sz="2400">
                <a:latin typeface="Times New Roman" panose="02020603050405020304" pitchFamily="18" charset="0"/>
                <a:cs typeface="Times New Roman" panose="02020603050405020304" pitchFamily="18" charset="0"/>
              </a:rPr>
              <a:t>Like any </a:t>
            </a:r>
            <a:r>
              <a:rPr lang="en-US" altLang="ar-JO" sz="2400" b="1">
                <a:latin typeface="Times New Roman" panose="02020603050405020304" pitchFamily="18" charset="0"/>
                <a:cs typeface="Times New Roman" panose="02020603050405020304" pitchFamily="18" charset="0"/>
              </a:rPr>
              <a:t>documentation</a:t>
            </a:r>
            <a:r>
              <a:rPr lang="en-US" altLang="ar-JO" sz="2400">
                <a:latin typeface="Times New Roman" panose="02020603050405020304" pitchFamily="18" charset="0"/>
                <a:cs typeface="Times New Roman" panose="02020603050405020304" pitchFamily="18" charset="0"/>
              </a:rPr>
              <a:t>, tutorials should undergo a thorough usability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test. There are a variety of methods for doing so, but the most revealing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information often comes from observation of an actual user making use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of it in a realistic scenario.</a:t>
            </a:r>
            <a:endParaRPr lang="en-US" altLang="ar-JO"/>
          </a:p>
        </p:txBody>
      </p:sp>
      <p:sp>
        <p:nvSpPr>
          <p:cNvPr id="27651" name="Slide Number Placeholder 2">
            <a:extLst>
              <a:ext uri="{FF2B5EF4-FFF2-40B4-BE49-F238E27FC236}">
                <a16:creationId xmlns:a16="http://schemas.microsoft.com/office/drawing/2014/main" id="{98F3C3BB-7AEB-5338-B4A5-73B23978C6F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4400">
                <a:solidFill>
                  <a:schemeClr val="tx2"/>
                </a:solidFill>
                <a:latin typeface="Tahoma" panose="020B0604030504040204" pitchFamily="34" charset="0"/>
              </a:defRPr>
            </a:lvl1pPr>
            <a:lvl2pPr marL="742950" indent="-285750">
              <a:defRPr kumimoji="1" sz="4400">
                <a:solidFill>
                  <a:schemeClr val="tx2"/>
                </a:solidFill>
                <a:latin typeface="Tahoma" panose="020B0604030504040204" pitchFamily="34" charset="0"/>
              </a:defRPr>
            </a:lvl2pPr>
            <a:lvl3pPr marL="1143000" indent="-228600">
              <a:defRPr kumimoji="1" sz="4400">
                <a:solidFill>
                  <a:schemeClr val="tx2"/>
                </a:solidFill>
                <a:latin typeface="Tahoma" panose="020B0604030504040204" pitchFamily="34" charset="0"/>
              </a:defRPr>
            </a:lvl3pPr>
            <a:lvl4pPr marL="1600200" indent="-228600">
              <a:defRPr kumimoji="1" sz="4400">
                <a:solidFill>
                  <a:schemeClr val="tx2"/>
                </a:solidFill>
                <a:latin typeface="Tahoma" panose="020B0604030504040204" pitchFamily="34" charset="0"/>
              </a:defRPr>
            </a:lvl4pPr>
            <a:lvl5pPr marL="2057400" indent="-228600">
              <a:defRPr kumimoji="1" sz="4400">
                <a:solidFill>
                  <a:schemeClr val="tx2"/>
                </a:solidFill>
                <a:latin typeface="Tahoma" panose="020B0604030504040204" pitchFamily="34" charset="0"/>
              </a:defRPr>
            </a:lvl5pPr>
            <a:lvl6pPr marL="2514600" indent="-228600" algn="l" rtl="0" eaLnBrk="0" fontAlgn="base" hangingPunct="0">
              <a:spcBef>
                <a:spcPct val="0"/>
              </a:spcBef>
              <a:spcAft>
                <a:spcPct val="0"/>
              </a:spcAft>
              <a:defRPr kumimoji="1" sz="4400">
                <a:solidFill>
                  <a:schemeClr val="tx2"/>
                </a:solidFill>
                <a:latin typeface="Tahoma" panose="020B0604030504040204" pitchFamily="34" charset="0"/>
              </a:defRPr>
            </a:lvl6pPr>
            <a:lvl7pPr marL="2971800" indent="-228600" algn="l" rtl="0" eaLnBrk="0" fontAlgn="base" hangingPunct="0">
              <a:spcBef>
                <a:spcPct val="0"/>
              </a:spcBef>
              <a:spcAft>
                <a:spcPct val="0"/>
              </a:spcAft>
              <a:defRPr kumimoji="1" sz="4400">
                <a:solidFill>
                  <a:schemeClr val="tx2"/>
                </a:solidFill>
                <a:latin typeface="Tahoma" panose="020B0604030504040204" pitchFamily="34" charset="0"/>
              </a:defRPr>
            </a:lvl7pPr>
            <a:lvl8pPr marL="3429000" indent="-228600" algn="l" rtl="0" eaLnBrk="0" fontAlgn="base" hangingPunct="0">
              <a:spcBef>
                <a:spcPct val="0"/>
              </a:spcBef>
              <a:spcAft>
                <a:spcPct val="0"/>
              </a:spcAft>
              <a:defRPr kumimoji="1" sz="4400">
                <a:solidFill>
                  <a:schemeClr val="tx2"/>
                </a:solidFill>
                <a:latin typeface="Tahoma" panose="020B0604030504040204" pitchFamily="34" charset="0"/>
              </a:defRPr>
            </a:lvl8pPr>
            <a:lvl9pPr marL="3886200" indent="-228600" algn="l" rtl="0" eaLnBrk="0" fontAlgn="base" hangingPunct="0">
              <a:spcBef>
                <a:spcPct val="0"/>
              </a:spcBef>
              <a:spcAft>
                <a:spcPct val="0"/>
              </a:spcAft>
              <a:defRPr kumimoji="1" sz="4400">
                <a:solidFill>
                  <a:schemeClr val="tx2"/>
                </a:solidFill>
                <a:latin typeface="Tahoma" panose="020B0604030504040204" pitchFamily="34" charset="0"/>
              </a:defRPr>
            </a:lvl9pPr>
          </a:lstStyle>
          <a:p>
            <a:pPr eaLnBrk="0" fontAlgn="base" hangingPunct="0">
              <a:spcAft>
                <a:spcPct val="0"/>
              </a:spcAft>
            </a:pPr>
            <a:fld id="{4D7259B0-4FAC-4CF3-8E4A-771B2D231A9F}" type="slidenum">
              <a:rPr kumimoji="0" lang="ar-SA" altLang="ar-JO" sz="1400">
                <a:solidFill>
                  <a:srgbClr val="808080"/>
                </a:solidFill>
              </a:rPr>
              <a:pPr eaLnBrk="0" fontAlgn="base" hangingPunct="0">
                <a:spcAft>
                  <a:spcPct val="0"/>
                </a:spcAft>
              </a:pPr>
              <a:t>60</a:t>
            </a:fld>
            <a:endParaRPr kumimoji="0" lang="en-US" altLang="ar-JO" sz="1400">
              <a:solidFill>
                <a:srgbClr val="808080"/>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2D57CA25-26A1-0F06-6724-2AD4EDBC5AC3}"/>
              </a:ext>
            </a:extLst>
          </p:cNvPr>
          <p:cNvSpPr>
            <a:spLocks noGrp="1" noChangeArrowheads="1"/>
          </p:cNvSpPr>
          <p:nvPr>
            <p:ph type="title"/>
          </p:nvPr>
        </p:nvSpPr>
        <p:spPr>
          <a:xfrm>
            <a:off x="1524000" y="152400"/>
            <a:ext cx="9144000" cy="6705600"/>
          </a:xfrm>
        </p:spPr>
        <p:txBody>
          <a:bodyPr/>
          <a:lstStyle/>
          <a:p>
            <a:r>
              <a:rPr lang="en-US" altLang="ar-JO" sz="3600" b="1">
                <a:solidFill>
                  <a:srgbClr val="9900CC"/>
                </a:solidFill>
                <a:latin typeface="Times New Roman" panose="02020603050405020304" pitchFamily="18" charset="0"/>
                <a:cs typeface="Times New Roman" panose="02020603050405020304" pitchFamily="18" charset="0"/>
              </a:rPr>
              <a:t>   Designing Tutorials</a:t>
            </a:r>
            <a:r>
              <a:rPr lang="en-US" altLang="ar-JO" sz="3200" b="1">
                <a:latin typeface="Times New Roman" panose="02020603050405020304" pitchFamily="18" charset="0"/>
                <a:cs typeface="Times New Roman" panose="02020603050405020304" pitchFamily="18" charset="0"/>
              </a:rPr>
              <a:t> </a:t>
            </a:r>
            <a:br>
              <a:rPr lang="en-US" altLang="ar-JO" sz="3200" b="1">
                <a:latin typeface="Times New Roman" panose="02020603050405020304" pitchFamily="18" charset="0"/>
                <a:cs typeface="Times New Roman" panose="02020603050405020304" pitchFamily="18" charset="0"/>
              </a:rPr>
            </a:br>
            <a:r>
              <a:rPr lang="en-US" altLang="ar-JO" sz="3200" b="1">
                <a:latin typeface="Times New Roman" panose="02020603050405020304" pitchFamily="18" charset="0"/>
                <a:cs typeface="Times New Roman" panose="02020603050405020304" pitchFamily="18" charset="0"/>
              </a:rPr>
              <a:t>  W</a:t>
            </a:r>
            <a:r>
              <a:rPr lang="en-US" altLang="ar-JO" sz="3200">
                <a:latin typeface="Times New Roman" panose="02020603050405020304" pitchFamily="18" charset="0"/>
                <a:cs typeface="Times New Roman" panose="02020603050405020304" pitchFamily="18" charset="0"/>
              </a:rPr>
              <a:t>e should start with the knowledge of</a:t>
            </a:r>
            <a:r>
              <a:rPr lang="en-US" altLang="ar-JO" sz="3200">
                <a:solidFill>
                  <a:srgbClr val="CC00FF"/>
                </a:solidFill>
                <a:latin typeface="Times New Roman" panose="02020603050405020304" pitchFamily="18" charset="0"/>
                <a:cs typeface="Times New Roman" panose="02020603050405020304" pitchFamily="18" charset="0"/>
              </a:rPr>
              <a:t> :</a:t>
            </a:r>
            <a:br>
              <a:rPr lang="en-US" altLang="ar-JO" sz="3200">
                <a:solidFill>
                  <a:srgbClr val="CC00FF"/>
                </a:solidFill>
                <a:latin typeface="Times New Roman" panose="02020603050405020304" pitchFamily="18" charset="0"/>
                <a:cs typeface="Times New Roman" panose="02020603050405020304" pitchFamily="18" charset="0"/>
              </a:rPr>
            </a:br>
            <a:r>
              <a:rPr lang="en-US" altLang="ar-JO" sz="3200">
                <a:solidFill>
                  <a:srgbClr val="CC00FF"/>
                </a:solidFill>
                <a:latin typeface="Times New Roman" panose="02020603050405020304" pitchFamily="18" charset="0"/>
                <a:cs typeface="Times New Roman" panose="02020603050405020304" pitchFamily="18" charset="0"/>
              </a:rPr>
              <a:t>  </a:t>
            </a:r>
            <a:r>
              <a:rPr lang="en-US" altLang="ar-JO" sz="3200">
                <a:solidFill>
                  <a:schemeClr val="accent1"/>
                </a:solidFill>
                <a:latin typeface="Times New Roman" panose="02020603050405020304" pitchFamily="18" charset="0"/>
                <a:cs typeface="Times New Roman" panose="02020603050405020304" pitchFamily="18" charset="0"/>
              </a:rPr>
              <a:t>How</a:t>
            </a:r>
            <a:r>
              <a:rPr lang="en-US" altLang="ar-JO" sz="3200">
                <a:latin typeface="Times New Roman" panose="02020603050405020304" pitchFamily="18" charset="0"/>
                <a:cs typeface="Times New Roman" panose="02020603050405020304" pitchFamily="18" charset="0"/>
              </a:rPr>
              <a:t> tutorials work and </a:t>
            </a:r>
            <a:r>
              <a:rPr lang="en-US" altLang="ar-JO" sz="3200">
                <a:solidFill>
                  <a:schemeClr val="accent1"/>
                </a:solidFill>
                <a:latin typeface="Times New Roman" panose="02020603050405020304" pitchFamily="18" charset="0"/>
                <a:cs typeface="Times New Roman" panose="02020603050405020304" pitchFamily="18" charset="0"/>
              </a:rPr>
              <a:t>When </a:t>
            </a:r>
            <a:r>
              <a:rPr lang="en-US" altLang="ar-JO" sz="3200">
                <a:latin typeface="Times New Roman" panose="02020603050405020304" pitchFamily="18" charset="0"/>
                <a:cs typeface="Times New Roman" panose="02020603050405020304" pitchFamily="18" charset="0"/>
              </a:rPr>
              <a:t>the user need them.</a:t>
            </a:r>
            <a:br>
              <a:rPr lang="en-US" altLang="ar-JO" sz="3200">
                <a:latin typeface="Times New Roman" panose="02020603050405020304" pitchFamily="18" charset="0"/>
                <a:cs typeface="Times New Roman" panose="02020603050405020304" pitchFamily="18" charset="0"/>
              </a:rPr>
            </a:br>
            <a:r>
              <a:rPr lang="en-US" altLang="ar-JO" sz="3200">
                <a:latin typeface="Times New Roman" panose="02020603050405020304" pitchFamily="18" charset="0"/>
                <a:cs typeface="Times New Roman" panose="02020603050405020304" pitchFamily="18" charset="0"/>
              </a:rPr>
              <a:t> </a:t>
            </a:r>
            <a:br>
              <a:rPr lang="en-US" altLang="ar-JO" sz="3200">
                <a:latin typeface="Times New Roman" panose="02020603050405020304" pitchFamily="18" charset="0"/>
                <a:cs typeface="Times New Roman" panose="02020603050405020304" pitchFamily="18" charset="0"/>
              </a:rPr>
            </a:br>
            <a:r>
              <a:rPr lang="en-US" altLang="ar-JO" sz="3200">
                <a:latin typeface="Times New Roman" panose="02020603050405020304" pitchFamily="18" charset="0"/>
                <a:cs typeface="Times New Roman" panose="02020603050405020304" pitchFamily="18" charset="0"/>
              </a:rPr>
              <a:t>   Because not all documentation sets contains </a:t>
            </a:r>
            <a:br>
              <a:rPr lang="en-US" altLang="ar-JO" sz="3200">
                <a:latin typeface="Times New Roman" panose="02020603050405020304" pitchFamily="18" charset="0"/>
                <a:cs typeface="Times New Roman" panose="02020603050405020304" pitchFamily="18" charset="0"/>
              </a:rPr>
            </a:br>
            <a:r>
              <a:rPr lang="en-US" altLang="ar-JO" sz="3200">
                <a:latin typeface="Times New Roman" panose="02020603050405020304" pitchFamily="18" charset="0"/>
                <a:cs typeface="Times New Roman" panose="02020603050405020304" pitchFamily="18" charset="0"/>
              </a:rPr>
              <a:t>   tutorials, we should know when to use this form of </a:t>
            </a:r>
            <a:br>
              <a:rPr lang="en-US" altLang="ar-JO" sz="3200">
                <a:latin typeface="Times New Roman" panose="02020603050405020304" pitchFamily="18" charset="0"/>
                <a:cs typeface="Times New Roman" panose="02020603050405020304" pitchFamily="18" charset="0"/>
              </a:rPr>
            </a:br>
            <a:r>
              <a:rPr lang="en-US" altLang="ar-JO" sz="3200">
                <a:latin typeface="Times New Roman" panose="02020603050405020304" pitchFamily="18" charset="0"/>
                <a:cs typeface="Times New Roman" panose="02020603050405020304" pitchFamily="18" charset="0"/>
              </a:rPr>
              <a:t>   documentation, and when to apply others.</a:t>
            </a:r>
            <a:br>
              <a:rPr lang="en-US" altLang="ar-JO" sz="3200">
                <a:latin typeface="Times New Roman" panose="02020603050405020304" pitchFamily="18" charset="0"/>
                <a:cs typeface="Times New Roman" panose="02020603050405020304" pitchFamily="18" charset="0"/>
              </a:rPr>
            </a:br>
            <a:br>
              <a:rPr lang="en-US" altLang="ar-JO" sz="3200">
                <a:latin typeface="Times New Roman" panose="02020603050405020304" pitchFamily="18" charset="0"/>
                <a:cs typeface="Times New Roman" panose="02020603050405020304" pitchFamily="18" charset="0"/>
              </a:rPr>
            </a:br>
            <a:r>
              <a:rPr lang="en-US" altLang="ar-JO" sz="3200">
                <a:latin typeface="Times New Roman" panose="02020603050405020304" pitchFamily="18" charset="0"/>
                <a:cs typeface="Times New Roman" panose="02020603050405020304" pitchFamily="18" charset="0"/>
              </a:rPr>
              <a:t>   The following will help you make the</a:t>
            </a:r>
            <a:r>
              <a:rPr lang="en-US" altLang="ar-JO" sz="3200">
                <a:solidFill>
                  <a:srgbClr val="9900CC"/>
                </a:solidFill>
                <a:latin typeface="Times New Roman" panose="02020603050405020304" pitchFamily="18" charset="0"/>
                <a:cs typeface="Times New Roman" panose="02020603050405020304" pitchFamily="18" charset="0"/>
              </a:rPr>
              <a:t> </a:t>
            </a:r>
            <a:r>
              <a:rPr lang="en-US" altLang="ar-JO" sz="3200">
                <a:solidFill>
                  <a:schemeClr val="accent1"/>
                </a:solidFill>
                <a:latin typeface="Times New Roman" panose="02020603050405020304" pitchFamily="18" charset="0"/>
                <a:cs typeface="Times New Roman" panose="02020603050405020304" pitchFamily="18" charset="0"/>
              </a:rPr>
              <a:t>decision</a:t>
            </a:r>
            <a:r>
              <a:rPr lang="en-US" altLang="ar-JO" sz="3200">
                <a:latin typeface="Times New Roman" panose="02020603050405020304" pitchFamily="18" charset="0"/>
                <a:cs typeface="Times New Roman" panose="02020603050405020304" pitchFamily="18" charset="0"/>
              </a:rPr>
              <a:t> by </a:t>
            </a:r>
            <a:br>
              <a:rPr lang="en-US" altLang="ar-JO" sz="3200">
                <a:latin typeface="Times New Roman" panose="02020603050405020304" pitchFamily="18" charset="0"/>
                <a:cs typeface="Times New Roman" panose="02020603050405020304" pitchFamily="18" charset="0"/>
              </a:rPr>
            </a:br>
            <a:r>
              <a:rPr lang="en-US" altLang="ar-JO" sz="3200">
                <a:latin typeface="Times New Roman" panose="02020603050405020304" pitchFamily="18" charset="0"/>
                <a:cs typeface="Times New Roman" panose="02020603050405020304" pitchFamily="18" charset="0"/>
              </a:rPr>
              <a:t>   examining some of the </a:t>
            </a:r>
            <a:r>
              <a:rPr lang="en-US" altLang="ar-JO" sz="3200">
                <a:solidFill>
                  <a:schemeClr val="accent2"/>
                </a:solidFill>
                <a:latin typeface="Times New Roman" panose="02020603050405020304" pitchFamily="18" charset="0"/>
                <a:cs typeface="Times New Roman" panose="02020603050405020304" pitchFamily="18" charset="0"/>
              </a:rPr>
              <a:t>basic elements</a:t>
            </a:r>
            <a:r>
              <a:rPr lang="en-US" altLang="ar-JO" sz="3200">
                <a:latin typeface="Times New Roman" panose="02020603050405020304" pitchFamily="18" charset="0"/>
                <a:cs typeface="Times New Roman" panose="02020603050405020304" pitchFamily="18" charset="0"/>
              </a:rPr>
              <a:t> of tutorials:</a:t>
            </a:r>
            <a:r>
              <a:rPr lang="en-US" altLang="ar-JO" sz="3200" b="1">
                <a:latin typeface="Times New Roman" panose="02020603050405020304" pitchFamily="18" charset="0"/>
                <a:cs typeface="Times New Roman" panose="02020603050405020304" pitchFamily="18" charset="0"/>
              </a:rPr>
              <a:t> </a:t>
            </a:r>
            <a:br>
              <a:rPr lang="en-US" altLang="ar-JO" sz="3200" b="1">
                <a:latin typeface="Times New Roman" panose="02020603050405020304" pitchFamily="18" charset="0"/>
                <a:cs typeface="Times New Roman" panose="02020603050405020304" pitchFamily="18" charset="0"/>
              </a:rPr>
            </a:br>
            <a:r>
              <a:rPr lang="en-US" altLang="ar-JO" sz="4000" b="1">
                <a:latin typeface="Times New Roman" panose="02020603050405020304" pitchFamily="18" charset="0"/>
                <a:cs typeface="Times New Roman" panose="02020603050405020304" pitchFamily="18" charset="0"/>
              </a:rPr>
              <a:t> </a:t>
            </a:r>
            <a:r>
              <a:rPr lang="en-US" altLang="ar-JO" sz="3600" b="1">
                <a:latin typeface="Times New Roman" panose="02020603050405020304" pitchFamily="18" charset="0"/>
                <a:cs typeface="Times New Roman" panose="02020603050405020304" pitchFamily="18" charset="0"/>
              </a:rPr>
              <a:t> </a:t>
            </a:r>
          </a:p>
        </p:txBody>
      </p:sp>
      <p:sp>
        <p:nvSpPr>
          <p:cNvPr id="28675" name="Slide Number Placeholder 2">
            <a:extLst>
              <a:ext uri="{FF2B5EF4-FFF2-40B4-BE49-F238E27FC236}">
                <a16:creationId xmlns:a16="http://schemas.microsoft.com/office/drawing/2014/main" id="{E93F9820-9645-53AE-A49E-B13A27F8241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4400">
                <a:solidFill>
                  <a:schemeClr val="tx2"/>
                </a:solidFill>
                <a:latin typeface="Tahoma" panose="020B0604030504040204" pitchFamily="34" charset="0"/>
              </a:defRPr>
            </a:lvl1pPr>
            <a:lvl2pPr marL="742950" indent="-285750">
              <a:defRPr kumimoji="1" sz="4400">
                <a:solidFill>
                  <a:schemeClr val="tx2"/>
                </a:solidFill>
                <a:latin typeface="Tahoma" panose="020B0604030504040204" pitchFamily="34" charset="0"/>
              </a:defRPr>
            </a:lvl2pPr>
            <a:lvl3pPr marL="1143000" indent="-228600">
              <a:defRPr kumimoji="1" sz="4400">
                <a:solidFill>
                  <a:schemeClr val="tx2"/>
                </a:solidFill>
                <a:latin typeface="Tahoma" panose="020B0604030504040204" pitchFamily="34" charset="0"/>
              </a:defRPr>
            </a:lvl3pPr>
            <a:lvl4pPr marL="1600200" indent="-228600">
              <a:defRPr kumimoji="1" sz="4400">
                <a:solidFill>
                  <a:schemeClr val="tx2"/>
                </a:solidFill>
                <a:latin typeface="Tahoma" panose="020B0604030504040204" pitchFamily="34" charset="0"/>
              </a:defRPr>
            </a:lvl4pPr>
            <a:lvl5pPr marL="2057400" indent="-228600">
              <a:defRPr kumimoji="1" sz="4400">
                <a:solidFill>
                  <a:schemeClr val="tx2"/>
                </a:solidFill>
                <a:latin typeface="Tahoma" panose="020B0604030504040204" pitchFamily="34" charset="0"/>
              </a:defRPr>
            </a:lvl5pPr>
            <a:lvl6pPr marL="2514600" indent="-228600" algn="l" rtl="0" eaLnBrk="0" fontAlgn="base" hangingPunct="0">
              <a:spcBef>
                <a:spcPct val="0"/>
              </a:spcBef>
              <a:spcAft>
                <a:spcPct val="0"/>
              </a:spcAft>
              <a:defRPr kumimoji="1" sz="4400">
                <a:solidFill>
                  <a:schemeClr val="tx2"/>
                </a:solidFill>
                <a:latin typeface="Tahoma" panose="020B0604030504040204" pitchFamily="34" charset="0"/>
              </a:defRPr>
            </a:lvl6pPr>
            <a:lvl7pPr marL="2971800" indent="-228600" algn="l" rtl="0" eaLnBrk="0" fontAlgn="base" hangingPunct="0">
              <a:spcBef>
                <a:spcPct val="0"/>
              </a:spcBef>
              <a:spcAft>
                <a:spcPct val="0"/>
              </a:spcAft>
              <a:defRPr kumimoji="1" sz="4400">
                <a:solidFill>
                  <a:schemeClr val="tx2"/>
                </a:solidFill>
                <a:latin typeface="Tahoma" panose="020B0604030504040204" pitchFamily="34" charset="0"/>
              </a:defRPr>
            </a:lvl7pPr>
            <a:lvl8pPr marL="3429000" indent="-228600" algn="l" rtl="0" eaLnBrk="0" fontAlgn="base" hangingPunct="0">
              <a:spcBef>
                <a:spcPct val="0"/>
              </a:spcBef>
              <a:spcAft>
                <a:spcPct val="0"/>
              </a:spcAft>
              <a:defRPr kumimoji="1" sz="4400">
                <a:solidFill>
                  <a:schemeClr val="tx2"/>
                </a:solidFill>
                <a:latin typeface="Tahoma" panose="020B0604030504040204" pitchFamily="34" charset="0"/>
              </a:defRPr>
            </a:lvl8pPr>
            <a:lvl9pPr marL="3886200" indent="-228600" algn="l" rtl="0" eaLnBrk="0" fontAlgn="base" hangingPunct="0">
              <a:spcBef>
                <a:spcPct val="0"/>
              </a:spcBef>
              <a:spcAft>
                <a:spcPct val="0"/>
              </a:spcAft>
              <a:defRPr kumimoji="1" sz="4400">
                <a:solidFill>
                  <a:schemeClr val="tx2"/>
                </a:solidFill>
                <a:latin typeface="Tahoma" panose="020B0604030504040204" pitchFamily="34" charset="0"/>
              </a:defRPr>
            </a:lvl9pPr>
          </a:lstStyle>
          <a:p>
            <a:pPr eaLnBrk="0" fontAlgn="base" hangingPunct="0">
              <a:spcAft>
                <a:spcPct val="0"/>
              </a:spcAft>
            </a:pPr>
            <a:fld id="{2E46DE19-E743-417F-9D7C-4247C67E2F5E}" type="slidenum">
              <a:rPr kumimoji="0" lang="ar-SA" altLang="ar-JO" sz="1400">
                <a:solidFill>
                  <a:srgbClr val="808080"/>
                </a:solidFill>
              </a:rPr>
              <a:pPr eaLnBrk="0" fontAlgn="base" hangingPunct="0">
                <a:spcAft>
                  <a:spcPct val="0"/>
                </a:spcAft>
              </a:pPr>
              <a:t>61</a:t>
            </a:fld>
            <a:endParaRPr kumimoji="0" lang="en-US" altLang="ar-JO" sz="1400">
              <a:solidFill>
                <a:srgbClr val="808080"/>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6B3BC5D2-761B-7E28-37C8-AB1B827301F2}"/>
              </a:ext>
            </a:extLst>
          </p:cNvPr>
          <p:cNvSpPr>
            <a:spLocks noGrp="1" noChangeArrowheads="1"/>
          </p:cNvSpPr>
          <p:nvPr>
            <p:ph type="title"/>
          </p:nvPr>
        </p:nvSpPr>
        <p:spPr>
          <a:xfrm>
            <a:off x="1524000" y="152400"/>
            <a:ext cx="9144000" cy="6705600"/>
          </a:xfrm>
        </p:spPr>
        <p:txBody>
          <a:bodyPr/>
          <a:lstStyle/>
          <a:p>
            <a:br>
              <a:rPr lang="en-US" altLang="ar-JO" sz="3200" b="1">
                <a:solidFill>
                  <a:schemeClr val="accent1"/>
                </a:solidFill>
                <a:latin typeface="Times New Roman" panose="02020603050405020304" pitchFamily="18" charset="0"/>
                <a:cs typeface="Times New Roman" panose="02020603050405020304" pitchFamily="18" charset="0"/>
              </a:rPr>
            </a:br>
            <a:r>
              <a:rPr lang="en-US" altLang="ar-JO" sz="3200" b="1">
                <a:solidFill>
                  <a:schemeClr val="accent1"/>
                </a:solidFill>
                <a:latin typeface="Times New Roman" panose="02020603050405020304" pitchFamily="18" charset="0"/>
                <a:cs typeface="Times New Roman" panose="02020603050405020304" pitchFamily="18" charset="0"/>
              </a:rPr>
              <a:t>  </a:t>
            </a:r>
            <a:r>
              <a:rPr lang="en-US" altLang="ar-JO" sz="3200" b="1" u="sng">
                <a:solidFill>
                  <a:schemeClr val="accent1"/>
                </a:solidFill>
                <a:latin typeface="Times New Roman" panose="02020603050405020304" pitchFamily="18" charset="0"/>
                <a:cs typeface="Times New Roman" panose="02020603050405020304" pitchFamily="18" charset="0"/>
              </a:rPr>
              <a:t>1-Intention to Teach</a:t>
            </a:r>
            <a:r>
              <a:rPr lang="en-US" altLang="ar-JO" sz="3200" b="1">
                <a:latin typeface="Times New Roman" panose="02020603050405020304" pitchFamily="18" charset="0"/>
                <a:cs typeface="Times New Roman" panose="02020603050405020304" pitchFamily="18" charset="0"/>
              </a:rPr>
              <a:t>, </a:t>
            </a:r>
            <a:r>
              <a:rPr lang="en-US" altLang="ar-JO" sz="2800">
                <a:latin typeface="Times New Roman" panose="02020603050405020304" pitchFamily="18" charset="0"/>
                <a:cs typeface="Times New Roman" panose="02020603050405020304" pitchFamily="18" charset="0"/>
              </a:rPr>
              <a:t>with tutorials you want the user to  </a:t>
            </a:r>
            <a:br>
              <a:rPr lang="en-US" altLang="ar-JO" sz="2800">
                <a:latin typeface="Times New Roman" panose="02020603050405020304" pitchFamily="18" charset="0"/>
                <a:cs typeface="Times New Roman" panose="02020603050405020304" pitchFamily="18" charset="0"/>
              </a:rPr>
            </a:br>
            <a:r>
              <a:rPr lang="en-US" altLang="ar-JO" sz="2800">
                <a:latin typeface="Times New Roman" panose="02020603050405020304" pitchFamily="18" charset="0"/>
                <a:cs typeface="Times New Roman" panose="02020603050405020304" pitchFamily="18" charset="0"/>
              </a:rPr>
              <a:t>  gain a </a:t>
            </a:r>
            <a:r>
              <a:rPr lang="en-US" altLang="ar-JO" sz="2800">
                <a:solidFill>
                  <a:srgbClr val="FF9900"/>
                </a:solidFill>
                <a:latin typeface="Times New Roman" panose="02020603050405020304" pitchFamily="18" charset="0"/>
                <a:cs typeface="Times New Roman" panose="02020603050405020304" pitchFamily="18" charset="0"/>
              </a:rPr>
              <a:t>familiarity</a:t>
            </a:r>
            <a:r>
              <a:rPr lang="en-US" altLang="ar-JO" sz="2800">
                <a:latin typeface="Times New Roman" panose="02020603050405020304" pitchFamily="18" charset="0"/>
                <a:cs typeface="Times New Roman" panose="02020603050405020304" pitchFamily="18" charset="0"/>
              </a:rPr>
              <a:t> with skills and </a:t>
            </a:r>
            <a:r>
              <a:rPr lang="en-US" altLang="ar-JO" sz="2800">
                <a:solidFill>
                  <a:srgbClr val="FF9900"/>
                </a:solidFill>
                <a:latin typeface="Times New Roman" panose="02020603050405020304" pitchFamily="18" charset="0"/>
                <a:cs typeface="Times New Roman" panose="02020603050405020304" pitchFamily="18" charset="0"/>
              </a:rPr>
              <a:t>remember</a:t>
            </a:r>
            <a:r>
              <a:rPr lang="en-US" altLang="ar-JO" sz="2800">
                <a:latin typeface="Times New Roman" panose="02020603050405020304" pitchFamily="18" charset="0"/>
                <a:cs typeface="Times New Roman" panose="02020603050405020304" pitchFamily="18" charset="0"/>
              </a:rPr>
              <a:t> them to perform </a:t>
            </a:r>
            <a:br>
              <a:rPr lang="en-US" altLang="ar-JO" sz="2800">
                <a:latin typeface="Times New Roman" panose="02020603050405020304" pitchFamily="18" charset="0"/>
                <a:cs typeface="Times New Roman" panose="02020603050405020304" pitchFamily="18" charset="0"/>
              </a:rPr>
            </a:br>
            <a:r>
              <a:rPr lang="en-US" altLang="ar-JO" sz="2800">
                <a:latin typeface="Times New Roman" panose="02020603050405020304" pitchFamily="18" charset="0"/>
                <a:cs typeface="Times New Roman" panose="02020603050405020304" pitchFamily="18" charset="0"/>
              </a:rPr>
              <a:t>  tasks later on from their memory. </a:t>
            </a:r>
            <a:br>
              <a:rPr lang="en-US" altLang="ar-JO" sz="2800">
                <a:latin typeface="Times New Roman" panose="02020603050405020304" pitchFamily="18" charset="0"/>
                <a:cs typeface="Times New Roman" panose="02020603050405020304" pitchFamily="18" charset="0"/>
              </a:rPr>
            </a:br>
            <a:br>
              <a:rPr lang="en-US" altLang="ar-JO" sz="2800">
                <a:latin typeface="Times New Roman" panose="02020603050405020304" pitchFamily="18" charset="0"/>
                <a:cs typeface="Times New Roman" panose="02020603050405020304" pitchFamily="18" charset="0"/>
              </a:rPr>
            </a:br>
            <a:r>
              <a:rPr lang="en-US" altLang="ar-JO" sz="2800">
                <a:latin typeface="Times New Roman" panose="02020603050405020304" pitchFamily="18" charset="0"/>
                <a:cs typeface="Times New Roman" panose="02020603050405020304" pitchFamily="18" charset="0"/>
              </a:rPr>
              <a:t>  Documentation like this operates on the teaching level of task   </a:t>
            </a:r>
            <a:br>
              <a:rPr lang="en-US" altLang="ar-JO" sz="2800">
                <a:latin typeface="Times New Roman" panose="02020603050405020304" pitchFamily="18" charset="0"/>
                <a:cs typeface="Times New Roman" panose="02020603050405020304" pitchFamily="18" charset="0"/>
              </a:rPr>
            </a:br>
            <a:r>
              <a:rPr lang="en-US" altLang="ar-JO" sz="2800">
                <a:latin typeface="Times New Roman" panose="02020603050405020304" pitchFamily="18" charset="0"/>
                <a:cs typeface="Times New Roman" panose="02020603050405020304" pitchFamily="18" charset="0"/>
              </a:rPr>
              <a:t>  orientation, which means you must create a </a:t>
            </a:r>
            <a:r>
              <a:rPr lang="en-US" altLang="ar-JO" sz="2800">
                <a:solidFill>
                  <a:schemeClr val="accent1"/>
                </a:solidFill>
                <a:latin typeface="Times New Roman" panose="02020603050405020304" pitchFamily="18" charset="0"/>
                <a:cs typeface="Times New Roman" panose="02020603050405020304" pitchFamily="18" charset="0"/>
              </a:rPr>
              <a:t>close </a:t>
            </a:r>
            <a:r>
              <a:rPr lang="en-US" altLang="ar-JO" sz="2800">
                <a:latin typeface="Times New Roman" panose="02020603050405020304" pitchFamily="18" charset="0"/>
                <a:cs typeface="Times New Roman" panose="02020603050405020304" pitchFamily="18" charset="0"/>
              </a:rPr>
              <a:t>relationship </a:t>
            </a:r>
            <a:br>
              <a:rPr lang="en-US" altLang="ar-JO" sz="2800">
                <a:latin typeface="Times New Roman" panose="02020603050405020304" pitchFamily="18" charset="0"/>
                <a:cs typeface="Times New Roman" panose="02020603050405020304" pitchFamily="18" charset="0"/>
              </a:rPr>
            </a:br>
            <a:r>
              <a:rPr lang="en-US" altLang="ar-JO" sz="2800">
                <a:latin typeface="Times New Roman" panose="02020603050405020304" pitchFamily="18" charset="0"/>
                <a:cs typeface="Times New Roman" panose="02020603050405020304" pitchFamily="18" charset="0"/>
              </a:rPr>
              <a:t>  between the </a:t>
            </a:r>
            <a:r>
              <a:rPr lang="en-US" altLang="ar-JO" sz="2800" i="1">
                <a:solidFill>
                  <a:schemeClr val="accent2"/>
                </a:solidFill>
                <a:latin typeface="Times New Roman" panose="02020603050405020304" pitchFamily="18" charset="0"/>
                <a:cs typeface="Times New Roman" panose="02020603050405020304" pitchFamily="18" charset="0"/>
              </a:rPr>
              <a:t>persona</a:t>
            </a:r>
            <a:r>
              <a:rPr lang="en-US" altLang="ar-JO" sz="2800">
                <a:latin typeface="Times New Roman" panose="02020603050405020304" pitchFamily="18" charset="0"/>
                <a:cs typeface="Times New Roman" panose="02020603050405020304" pitchFamily="18" charset="0"/>
              </a:rPr>
              <a:t> of the writer and the reader. </a:t>
            </a:r>
            <a:br>
              <a:rPr lang="en-US" altLang="ar-JO" sz="2800">
                <a:latin typeface="Times New Roman" panose="02020603050405020304" pitchFamily="18" charset="0"/>
                <a:cs typeface="Times New Roman" panose="02020603050405020304" pitchFamily="18" charset="0"/>
              </a:rPr>
            </a:br>
            <a:br>
              <a:rPr lang="en-US" altLang="ar-JO" sz="2800">
                <a:latin typeface="Times New Roman" panose="02020603050405020304" pitchFamily="18" charset="0"/>
                <a:cs typeface="Times New Roman" panose="02020603050405020304" pitchFamily="18" charset="0"/>
              </a:rPr>
            </a:br>
            <a:r>
              <a:rPr lang="en-US" altLang="ar-JO" sz="2800">
                <a:latin typeface="Times New Roman" panose="02020603050405020304" pitchFamily="18" charset="0"/>
                <a:cs typeface="Times New Roman" panose="02020603050405020304" pitchFamily="18" charset="0"/>
              </a:rPr>
              <a:t>  So you limit the user awareness to</a:t>
            </a:r>
            <a:r>
              <a:rPr lang="en-US" altLang="ar-JO" sz="2800">
                <a:solidFill>
                  <a:schemeClr val="accent1"/>
                </a:solidFill>
                <a:latin typeface="Times New Roman" panose="02020603050405020304" pitchFamily="18" charset="0"/>
                <a:cs typeface="Times New Roman" panose="02020603050405020304" pitchFamily="18" charset="0"/>
              </a:rPr>
              <a:t> one way</a:t>
            </a:r>
            <a:r>
              <a:rPr lang="en-US" altLang="ar-JO" sz="2800">
                <a:latin typeface="Times New Roman" panose="02020603050405020304" pitchFamily="18" charset="0"/>
                <a:cs typeface="Times New Roman" panose="02020603050405020304" pitchFamily="18" charset="0"/>
              </a:rPr>
              <a:t>, </a:t>
            </a:r>
            <a:r>
              <a:rPr lang="en-US" altLang="ar-JO" sz="2800">
                <a:solidFill>
                  <a:schemeClr val="accent1"/>
                </a:solidFill>
                <a:latin typeface="Times New Roman" panose="02020603050405020304" pitchFamily="18" charset="0"/>
                <a:cs typeface="Times New Roman" panose="02020603050405020304" pitchFamily="18" charset="0"/>
              </a:rPr>
              <a:t>one option</a:t>
            </a:r>
            <a:r>
              <a:rPr lang="en-US" altLang="ar-JO" sz="2800">
                <a:latin typeface="Times New Roman" panose="02020603050405020304" pitchFamily="18" charset="0"/>
                <a:cs typeface="Times New Roman" panose="02020603050405020304" pitchFamily="18" charset="0"/>
              </a:rPr>
              <a:t>, </a:t>
            </a:r>
            <a:r>
              <a:rPr lang="en-US" altLang="ar-JO" sz="2800">
                <a:solidFill>
                  <a:schemeClr val="accent1"/>
                </a:solidFill>
                <a:latin typeface="Times New Roman" panose="02020603050405020304" pitchFamily="18" charset="0"/>
                <a:cs typeface="Times New Roman" panose="02020603050405020304" pitchFamily="18" charset="0"/>
              </a:rPr>
              <a:t>one </a:t>
            </a:r>
            <a:br>
              <a:rPr lang="en-US" altLang="ar-JO" sz="2800">
                <a:solidFill>
                  <a:schemeClr val="accent1"/>
                </a:solidFill>
                <a:latin typeface="Times New Roman" panose="02020603050405020304" pitchFamily="18" charset="0"/>
                <a:cs typeface="Times New Roman" panose="02020603050405020304" pitchFamily="18" charset="0"/>
              </a:rPr>
            </a:br>
            <a:r>
              <a:rPr lang="en-US" altLang="ar-JO" sz="2800">
                <a:solidFill>
                  <a:schemeClr val="accent1"/>
                </a:solidFill>
                <a:latin typeface="Times New Roman" panose="02020603050405020304" pitchFamily="18" charset="0"/>
                <a:cs typeface="Times New Roman" panose="02020603050405020304" pitchFamily="18" charset="0"/>
              </a:rPr>
              <a:t>  skill</a:t>
            </a:r>
            <a:r>
              <a:rPr lang="en-US" altLang="ar-JO" sz="2800">
                <a:latin typeface="Times New Roman" panose="02020603050405020304" pitchFamily="18" charset="0"/>
                <a:cs typeface="Times New Roman" panose="02020603050405020304" pitchFamily="18" charset="0"/>
              </a:rPr>
              <a:t> and this will take great deal of </a:t>
            </a:r>
            <a:r>
              <a:rPr lang="en-US" altLang="ar-JO" sz="2800">
                <a:solidFill>
                  <a:schemeClr val="accent2"/>
                </a:solidFill>
                <a:latin typeface="Times New Roman" panose="02020603050405020304" pitchFamily="18" charset="0"/>
                <a:cs typeface="Times New Roman" panose="02020603050405020304" pitchFamily="18" charset="0"/>
              </a:rPr>
              <a:t>control</a:t>
            </a:r>
            <a:r>
              <a:rPr lang="en-US" altLang="ar-JO" sz="2800">
                <a:latin typeface="Times New Roman" panose="02020603050405020304" pitchFamily="18" charset="0"/>
                <a:cs typeface="Times New Roman" panose="02020603050405020304" pitchFamily="18" charset="0"/>
              </a:rPr>
              <a:t> and </a:t>
            </a:r>
            <a:r>
              <a:rPr lang="en-US" altLang="ar-JO" sz="2800">
                <a:solidFill>
                  <a:schemeClr val="accent2"/>
                </a:solidFill>
                <a:latin typeface="Times New Roman" panose="02020603050405020304" pitchFamily="18" charset="0"/>
                <a:cs typeface="Times New Roman" panose="02020603050405020304" pitchFamily="18" charset="0"/>
              </a:rPr>
              <a:t>structuring</a:t>
            </a:r>
            <a:r>
              <a:rPr lang="en-US" altLang="ar-JO" sz="2800">
                <a:latin typeface="Times New Roman" panose="02020603050405020304" pitchFamily="18" charset="0"/>
                <a:cs typeface="Times New Roman" panose="02020603050405020304" pitchFamily="18" charset="0"/>
              </a:rPr>
              <a:t> of   </a:t>
            </a:r>
            <a:br>
              <a:rPr lang="en-US" altLang="ar-JO" sz="2800">
                <a:latin typeface="Times New Roman" panose="02020603050405020304" pitchFamily="18" charset="0"/>
                <a:cs typeface="Times New Roman" panose="02020603050405020304" pitchFamily="18" charset="0"/>
              </a:rPr>
            </a:br>
            <a:r>
              <a:rPr lang="en-US" altLang="ar-JO" sz="2800">
                <a:latin typeface="Times New Roman" panose="02020603050405020304" pitchFamily="18" charset="0"/>
                <a:cs typeface="Times New Roman" panose="02020603050405020304" pitchFamily="18" charset="0"/>
              </a:rPr>
              <a:t>  the user’s interaction with the material.</a:t>
            </a:r>
            <a:endParaRPr lang="en-US" altLang="ar-JO" sz="3600" b="1">
              <a:latin typeface="Times New Roman" panose="02020603050405020304" pitchFamily="18" charset="0"/>
              <a:cs typeface="Times New Roman" panose="02020603050405020304" pitchFamily="18" charset="0"/>
            </a:endParaRPr>
          </a:p>
        </p:txBody>
      </p:sp>
      <p:sp>
        <p:nvSpPr>
          <p:cNvPr id="29699" name="Slide Number Placeholder 2">
            <a:extLst>
              <a:ext uri="{FF2B5EF4-FFF2-40B4-BE49-F238E27FC236}">
                <a16:creationId xmlns:a16="http://schemas.microsoft.com/office/drawing/2014/main" id="{435139D9-761C-69B8-0E7F-F9588FB588B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4400">
                <a:solidFill>
                  <a:schemeClr val="tx2"/>
                </a:solidFill>
                <a:latin typeface="Tahoma" panose="020B0604030504040204" pitchFamily="34" charset="0"/>
              </a:defRPr>
            </a:lvl1pPr>
            <a:lvl2pPr marL="742950" indent="-285750">
              <a:defRPr kumimoji="1" sz="4400">
                <a:solidFill>
                  <a:schemeClr val="tx2"/>
                </a:solidFill>
                <a:latin typeface="Tahoma" panose="020B0604030504040204" pitchFamily="34" charset="0"/>
              </a:defRPr>
            </a:lvl2pPr>
            <a:lvl3pPr marL="1143000" indent="-228600">
              <a:defRPr kumimoji="1" sz="4400">
                <a:solidFill>
                  <a:schemeClr val="tx2"/>
                </a:solidFill>
                <a:latin typeface="Tahoma" panose="020B0604030504040204" pitchFamily="34" charset="0"/>
              </a:defRPr>
            </a:lvl3pPr>
            <a:lvl4pPr marL="1600200" indent="-228600">
              <a:defRPr kumimoji="1" sz="4400">
                <a:solidFill>
                  <a:schemeClr val="tx2"/>
                </a:solidFill>
                <a:latin typeface="Tahoma" panose="020B0604030504040204" pitchFamily="34" charset="0"/>
              </a:defRPr>
            </a:lvl4pPr>
            <a:lvl5pPr marL="2057400" indent="-228600">
              <a:defRPr kumimoji="1" sz="4400">
                <a:solidFill>
                  <a:schemeClr val="tx2"/>
                </a:solidFill>
                <a:latin typeface="Tahoma" panose="020B0604030504040204" pitchFamily="34" charset="0"/>
              </a:defRPr>
            </a:lvl5pPr>
            <a:lvl6pPr marL="2514600" indent="-228600" algn="l" rtl="0" eaLnBrk="0" fontAlgn="base" hangingPunct="0">
              <a:spcBef>
                <a:spcPct val="0"/>
              </a:spcBef>
              <a:spcAft>
                <a:spcPct val="0"/>
              </a:spcAft>
              <a:defRPr kumimoji="1" sz="4400">
                <a:solidFill>
                  <a:schemeClr val="tx2"/>
                </a:solidFill>
                <a:latin typeface="Tahoma" panose="020B0604030504040204" pitchFamily="34" charset="0"/>
              </a:defRPr>
            </a:lvl6pPr>
            <a:lvl7pPr marL="2971800" indent="-228600" algn="l" rtl="0" eaLnBrk="0" fontAlgn="base" hangingPunct="0">
              <a:spcBef>
                <a:spcPct val="0"/>
              </a:spcBef>
              <a:spcAft>
                <a:spcPct val="0"/>
              </a:spcAft>
              <a:defRPr kumimoji="1" sz="4400">
                <a:solidFill>
                  <a:schemeClr val="tx2"/>
                </a:solidFill>
                <a:latin typeface="Tahoma" panose="020B0604030504040204" pitchFamily="34" charset="0"/>
              </a:defRPr>
            </a:lvl7pPr>
            <a:lvl8pPr marL="3429000" indent="-228600" algn="l" rtl="0" eaLnBrk="0" fontAlgn="base" hangingPunct="0">
              <a:spcBef>
                <a:spcPct val="0"/>
              </a:spcBef>
              <a:spcAft>
                <a:spcPct val="0"/>
              </a:spcAft>
              <a:defRPr kumimoji="1" sz="4400">
                <a:solidFill>
                  <a:schemeClr val="tx2"/>
                </a:solidFill>
                <a:latin typeface="Tahoma" panose="020B0604030504040204" pitchFamily="34" charset="0"/>
              </a:defRPr>
            </a:lvl8pPr>
            <a:lvl9pPr marL="3886200" indent="-228600" algn="l" rtl="0" eaLnBrk="0" fontAlgn="base" hangingPunct="0">
              <a:spcBef>
                <a:spcPct val="0"/>
              </a:spcBef>
              <a:spcAft>
                <a:spcPct val="0"/>
              </a:spcAft>
              <a:defRPr kumimoji="1" sz="4400">
                <a:solidFill>
                  <a:schemeClr val="tx2"/>
                </a:solidFill>
                <a:latin typeface="Tahoma" panose="020B0604030504040204" pitchFamily="34" charset="0"/>
              </a:defRPr>
            </a:lvl9pPr>
          </a:lstStyle>
          <a:p>
            <a:pPr eaLnBrk="0" fontAlgn="base" hangingPunct="0">
              <a:spcAft>
                <a:spcPct val="0"/>
              </a:spcAft>
            </a:pPr>
            <a:fld id="{9B1BEA80-2227-4B8F-9712-B4FB568DCBFE}" type="slidenum">
              <a:rPr kumimoji="0" lang="ar-SA" altLang="ar-JO" sz="1400">
                <a:solidFill>
                  <a:srgbClr val="808080"/>
                </a:solidFill>
              </a:rPr>
              <a:pPr eaLnBrk="0" fontAlgn="base" hangingPunct="0">
                <a:spcAft>
                  <a:spcPct val="0"/>
                </a:spcAft>
              </a:pPr>
              <a:t>62</a:t>
            </a:fld>
            <a:endParaRPr kumimoji="0" lang="en-US" altLang="ar-JO" sz="1400">
              <a:solidFill>
                <a:srgbClr val="808080"/>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731605FA-81BF-4E42-640D-8BF115889B20}"/>
              </a:ext>
            </a:extLst>
          </p:cNvPr>
          <p:cNvSpPr>
            <a:spLocks noGrp="1" noChangeArrowheads="1"/>
          </p:cNvSpPr>
          <p:nvPr>
            <p:ph type="title"/>
          </p:nvPr>
        </p:nvSpPr>
        <p:spPr>
          <a:xfrm>
            <a:off x="1524000" y="152400"/>
            <a:ext cx="9144000" cy="6705600"/>
          </a:xfrm>
        </p:spPr>
        <p:txBody>
          <a:bodyPr/>
          <a:lstStyle/>
          <a:p>
            <a:r>
              <a:rPr lang="en-US" altLang="ar-JO" sz="3200" b="1">
                <a:solidFill>
                  <a:schemeClr val="accent1"/>
                </a:solidFill>
                <a:latin typeface="Times New Roman" panose="02020603050405020304" pitchFamily="18" charset="0"/>
                <a:cs typeface="Times New Roman" panose="02020603050405020304" pitchFamily="18" charset="0"/>
              </a:rPr>
              <a:t>   </a:t>
            </a:r>
            <a:r>
              <a:rPr lang="en-US" altLang="ar-JO" sz="3200" b="1" u="sng">
                <a:solidFill>
                  <a:schemeClr val="accent1"/>
                </a:solidFill>
                <a:latin typeface="Times New Roman" panose="02020603050405020304" pitchFamily="18" charset="0"/>
                <a:cs typeface="Times New Roman" panose="02020603050405020304" pitchFamily="18" charset="0"/>
              </a:rPr>
              <a:t>2- Selectivity in Choosing Material</a:t>
            </a:r>
            <a:r>
              <a:rPr lang="en-US" altLang="ar-JO" sz="3200">
                <a:latin typeface="Times New Roman" panose="02020603050405020304" pitchFamily="18" charset="0"/>
                <a:cs typeface="Times New Roman" panose="02020603050405020304" pitchFamily="18" charset="0"/>
              </a:rPr>
              <a:t>, you know that  </a:t>
            </a:r>
            <a:br>
              <a:rPr lang="en-US" altLang="ar-JO" sz="3200">
                <a:latin typeface="Times New Roman" panose="02020603050405020304" pitchFamily="18" charset="0"/>
                <a:cs typeface="Times New Roman" panose="02020603050405020304" pitchFamily="18" charset="0"/>
              </a:rPr>
            </a:br>
            <a:r>
              <a:rPr lang="en-US" altLang="ar-JO" sz="3200">
                <a:latin typeface="Times New Roman" panose="02020603050405020304" pitchFamily="18" charset="0"/>
                <a:cs typeface="Times New Roman" panose="02020603050405020304" pitchFamily="18" charset="0"/>
              </a:rPr>
              <a:t>  you can not teach all </a:t>
            </a:r>
            <a:r>
              <a:rPr lang="en-US" altLang="ar-JO" sz="3200">
                <a:solidFill>
                  <a:srgbClr val="CC00FF"/>
                </a:solidFill>
                <a:latin typeface="Times New Roman" panose="02020603050405020304" pitchFamily="18" charset="0"/>
                <a:cs typeface="Times New Roman" panose="02020603050405020304" pitchFamily="18" charset="0"/>
              </a:rPr>
              <a:t>functions of the program</a:t>
            </a:r>
            <a:r>
              <a:rPr lang="en-US" altLang="ar-JO" sz="3200">
                <a:latin typeface="Times New Roman" panose="02020603050405020304" pitchFamily="18" charset="0"/>
                <a:cs typeface="Times New Roman" panose="02020603050405020304" pitchFamily="18" charset="0"/>
              </a:rPr>
              <a:t>. To do </a:t>
            </a:r>
            <a:br>
              <a:rPr lang="en-US" altLang="ar-JO" sz="3200">
                <a:latin typeface="Times New Roman" panose="02020603050405020304" pitchFamily="18" charset="0"/>
                <a:cs typeface="Times New Roman" panose="02020603050405020304" pitchFamily="18" charset="0"/>
              </a:rPr>
            </a:br>
            <a:r>
              <a:rPr lang="en-US" altLang="ar-JO" sz="3200">
                <a:latin typeface="Times New Roman" panose="02020603050405020304" pitchFamily="18" charset="0"/>
                <a:cs typeface="Times New Roman" panose="02020603050405020304" pitchFamily="18" charset="0"/>
              </a:rPr>
              <a:t>  so would take many books. This need for selectivity </a:t>
            </a:r>
            <a:br>
              <a:rPr lang="en-US" altLang="ar-JO" sz="3200">
                <a:latin typeface="Times New Roman" panose="02020603050405020304" pitchFamily="18" charset="0"/>
                <a:cs typeface="Times New Roman" panose="02020603050405020304" pitchFamily="18" charset="0"/>
              </a:rPr>
            </a:br>
            <a:r>
              <a:rPr lang="en-US" altLang="ar-JO" sz="3200">
                <a:latin typeface="Times New Roman" panose="02020603050405020304" pitchFamily="18" charset="0"/>
                <a:cs typeface="Times New Roman" panose="02020603050405020304" pitchFamily="18" charset="0"/>
              </a:rPr>
              <a:t>  means that you must know your user very well and </a:t>
            </a:r>
            <a:br>
              <a:rPr lang="en-US" altLang="ar-JO" sz="3200">
                <a:latin typeface="Times New Roman" panose="02020603050405020304" pitchFamily="18" charset="0"/>
                <a:cs typeface="Times New Roman" panose="02020603050405020304" pitchFamily="18" charset="0"/>
              </a:rPr>
            </a:br>
            <a:r>
              <a:rPr lang="en-US" altLang="ar-JO" sz="3200">
                <a:latin typeface="Times New Roman" panose="02020603050405020304" pitchFamily="18" charset="0"/>
                <a:cs typeface="Times New Roman" panose="02020603050405020304" pitchFamily="18" charset="0"/>
              </a:rPr>
              <a:t>  which </a:t>
            </a:r>
            <a:r>
              <a:rPr lang="en-US" altLang="ar-JO" sz="3200">
                <a:solidFill>
                  <a:schemeClr val="accent2"/>
                </a:solidFill>
                <a:latin typeface="Times New Roman" panose="02020603050405020304" pitchFamily="18" charset="0"/>
                <a:cs typeface="Times New Roman" panose="02020603050405020304" pitchFamily="18" charset="0"/>
              </a:rPr>
              <a:t>essential tasks </a:t>
            </a:r>
            <a:r>
              <a:rPr lang="en-US" altLang="ar-JO" sz="3200">
                <a:latin typeface="Times New Roman" panose="02020603050405020304" pitchFamily="18" charset="0"/>
                <a:cs typeface="Times New Roman" panose="02020603050405020304" pitchFamily="18" charset="0"/>
              </a:rPr>
              <a:t>need learning and </a:t>
            </a:r>
            <a:r>
              <a:rPr lang="en-US" altLang="ar-JO" sz="3200">
                <a:solidFill>
                  <a:schemeClr val="accent2"/>
                </a:solidFill>
                <a:latin typeface="Times New Roman" panose="02020603050405020304" pitchFamily="18" charset="0"/>
                <a:cs typeface="Times New Roman" panose="02020603050405020304" pitchFamily="18" charset="0"/>
              </a:rPr>
              <a:t>which don’t, </a:t>
            </a:r>
            <a:br>
              <a:rPr lang="en-US" altLang="ar-JO" sz="3200">
                <a:solidFill>
                  <a:schemeClr val="accent2"/>
                </a:solidFill>
                <a:latin typeface="Times New Roman" panose="02020603050405020304" pitchFamily="18" charset="0"/>
                <a:cs typeface="Times New Roman" panose="02020603050405020304" pitchFamily="18" charset="0"/>
              </a:rPr>
            </a:br>
            <a:r>
              <a:rPr lang="en-US" altLang="ar-JO" sz="3200">
                <a:solidFill>
                  <a:schemeClr val="accent2"/>
                </a:solidFill>
                <a:latin typeface="Times New Roman" panose="02020603050405020304" pitchFamily="18" charset="0"/>
                <a:cs typeface="Times New Roman" panose="02020603050405020304" pitchFamily="18" charset="0"/>
              </a:rPr>
              <a:t>  </a:t>
            </a:r>
            <a:r>
              <a:rPr lang="en-US" altLang="ar-JO" sz="3200">
                <a:latin typeface="Times New Roman" panose="02020603050405020304" pitchFamily="18" charset="0"/>
                <a:cs typeface="Times New Roman" panose="02020603050405020304" pitchFamily="18" charset="0"/>
              </a:rPr>
              <a:t>so you select the essential ones.</a:t>
            </a:r>
            <a:r>
              <a:rPr lang="en-US" altLang="ar-JO" sz="3600" b="1">
                <a:latin typeface="Times New Roman" panose="02020603050405020304" pitchFamily="18" charset="0"/>
                <a:cs typeface="Times New Roman" panose="02020603050405020304" pitchFamily="18" charset="0"/>
              </a:rPr>
              <a:t> </a:t>
            </a:r>
            <a:br>
              <a:rPr lang="en-US" altLang="ar-JO" sz="3600" b="1">
                <a:latin typeface="Times New Roman" panose="02020603050405020304" pitchFamily="18" charset="0"/>
                <a:cs typeface="Times New Roman" panose="02020603050405020304" pitchFamily="18" charset="0"/>
              </a:rPr>
            </a:br>
            <a:br>
              <a:rPr lang="en-US" altLang="ar-JO" sz="3600" b="1">
                <a:latin typeface="Times New Roman" panose="02020603050405020304" pitchFamily="18" charset="0"/>
                <a:cs typeface="Times New Roman" panose="02020603050405020304" pitchFamily="18" charset="0"/>
              </a:rPr>
            </a:br>
            <a:r>
              <a:rPr lang="en-US" altLang="ar-JO" sz="3600" b="1">
                <a:latin typeface="Times New Roman" panose="02020603050405020304" pitchFamily="18" charset="0"/>
                <a:cs typeface="Times New Roman" panose="02020603050405020304" pitchFamily="18" charset="0"/>
              </a:rPr>
              <a:t>  </a:t>
            </a:r>
            <a:r>
              <a:rPr lang="en-US" altLang="ar-JO" sz="3200">
                <a:latin typeface="Times New Roman" panose="02020603050405020304" pitchFamily="18" charset="0"/>
                <a:cs typeface="Times New Roman" panose="02020603050405020304" pitchFamily="18" charset="0"/>
              </a:rPr>
              <a:t>In the user analysis we narrow down the users from   </a:t>
            </a:r>
            <a:br>
              <a:rPr lang="en-US" altLang="ar-JO" sz="3200">
                <a:latin typeface="Times New Roman" panose="02020603050405020304" pitchFamily="18" charset="0"/>
                <a:cs typeface="Times New Roman" panose="02020603050405020304" pitchFamily="18" charset="0"/>
              </a:rPr>
            </a:br>
            <a:r>
              <a:rPr lang="en-US" altLang="ar-JO" sz="3200">
                <a:latin typeface="Times New Roman" panose="02020603050405020304" pitchFamily="18" charset="0"/>
                <a:cs typeface="Times New Roman" panose="02020603050405020304" pitchFamily="18" charset="0"/>
              </a:rPr>
              <a:t>  </a:t>
            </a:r>
            <a:r>
              <a:rPr lang="en-US" altLang="ar-JO" sz="3200">
                <a:solidFill>
                  <a:schemeClr val="accent2"/>
                </a:solidFill>
                <a:latin typeface="Times New Roman" panose="02020603050405020304" pitchFamily="18" charset="0"/>
                <a:cs typeface="Times New Roman" panose="02020603050405020304" pitchFamily="18" charset="0"/>
              </a:rPr>
              <a:t>all users</a:t>
            </a:r>
            <a:r>
              <a:rPr lang="en-US" altLang="ar-JO" sz="3200">
                <a:latin typeface="Times New Roman" panose="02020603050405020304" pitchFamily="18" charset="0"/>
                <a:cs typeface="Times New Roman" panose="02020603050405020304" pitchFamily="18" charset="0"/>
              </a:rPr>
              <a:t> to </a:t>
            </a:r>
            <a:r>
              <a:rPr lang="en-US" altLang="ar-JO" sz="3200">
                <a:solidFill>
                  <a:schemeClr val="accent2"/>
                </a:solidFill>
                <a:latin typeface="Times New Roman" panose="02020603050405020304" pitchFamily="18" charset="0"/>
                <a:cs typeface="Times New Roman" panose="02020603050405020304" pitchFamily="18" charset="0"/>
              </a:rPr>
              <a:t>potential users</a:t>
            </a:r>
            <a:r>
              <a:rPr lang="en-US" altLang="ar-JO" sz="3200">
                <a:latin typeface="Times New Roman" panose="02020603050405020304" pitchFamily="18" charset="0"/>
                <a:cs typeface="Times New Roman" panose="02020603050405020304" pitchFamily="18" charset="0"/>
              </a:rPr>
              <a:t> then to </a:t>
            </a:r>
            <a:r>
              <a:rPr lang="en-US" altLang="ar-JO" sz="3200">
                <a:solidFill>
                  <a:schemeClr val="accent2"/>
                </a:solidFill>
                <a:latin typeface="Times New Roman" panose="02020603050405020304" pitchFamily="18" charset="0"/>
                <a:cs typeface="Times New Roman" panose="02020603050405020304" pitchFamily="18" charset="0"/>
              </a:rPr>
              <a:t>user types</a:t>
            </a:r>
            <a:r>
              <a:rPr lang="en-US" altLang="ar-JO" sz="3200">
                <a:latin typeface="Times New Roman" panose="02020603050405020304" pitchFamily="18" charset="0"/>
                <a:cs typeface="Times New Roman" panose="02020603050405020304" pitchFamily="18" charset="0"/>
              </a:rPr>
              <a:t>, then to </a:t>
            </a:r>
            <a:br>
              <a:rPr lang="en-US" altLang="ar-JO" sz="3200">
                <a:latin typeface="Times New Roman" panose="02020603050405020304" pitchFamily="18" charset="0"/>
                <a:cs typeface="Times New Roman" panose="02020603050405020304" pitchFamily="18" charset="0"/>
              </a:rPr>
            </a:br>
            <a:r>
              <a:rPr lang="en-US" altLang="ar-JO" sz="3200">
                <a:latin typeface="Times New Roman" panose="02020603050405020304" pitchFamily="18" charset="0"/>
                <a:cs typeface="Times New Roman" panose="02020603050405020304" pitchFamily="18" charset="0"/>
              </a:rPr>
              <a:t>  usual </a:t>
            </a:r>
            <a:r>
              <a:rPr lang="en-US" altLang="ar-JO" sz="3200">
                <a:solidFill>
                  <a:schemeClr val="accent2"/>
                </a:solidFill>
                <a:latin typeface="Times New Roman" panose="02020603050405020304" pitchFamily="18" charset="0"/>
                <a:cs typeface="Times New Roman" panose="02020603050405020304" pitchFamily="18" charset="0"/>
              </a:rPr>
              <a:t>scenarios </a:t>
            </a:r>
            <a:r>
              <a:rPr lang="en-US" altLang="ar-JO" sz="3200">
                <a:latin typeface="Times New Roman" panose="02020603050405020304" pitchFamily="18" charset="0"/>
                <a:cs typeface="Times New Roman" panose="02020603050405020304" pitchFamily="18" charset="0"/>
              </a:rPr>
              <a:t>of use of the programs, and finally to </a:t>
            </a:r>
            <a:br>
              <a:rPr lang="en-US" altLang="ar-JO" sz="3200">
                <a:latin typeface="Times New Roman" panose="02020603050405020304" pitchFamily="18" charset="0"/>
                <a:cs typeface="Times New Roman" panose="02020603050405020304" pitchFamily="18" charset="0"/>
              </a:rPr>
            </a:br>
            <a:r>
              <a:rPr lang="en-US" altLang="ar-JO" sz="3200">
                <a:latin typeface="Times New Roman" panose="02020603050405020304" pitchFamily="18" charset="0"/>
                <a:cs typeface="Times New Roman" panose="02020603050405020304" pitchFamily="18" charset="0"/>
              </a:rPr>
              <a:t>  the typical-use scenario, and this scenario should </a:t>
            </a:r>
            <a:br>
              <a:rPr lang="en-US" altLang="ar-JO" sz="3200">
                <a:latin typeface="Times New Roman" panose="02020603050405020304" pitchFamily="18" charset="0"/>
                <a:cs typeface="Times New Roman" panose="02020603050405020304" pitchFamily="18" charset="0"/>
              </a:rPr>
            </a:br>
            <a:r>
              <a:rPr lang="en-US" altLang="ar-JO" sz="3200">
                <a:latin typeface="Times New Roman" panose="02020603050405020304" pitchFamily="18" charset="0"/>
                <a:cs typeface="Times New Roman" panose="02020603050405020304" pitchFamily="18" charset="0"/>
              </a:rPr>
              <a:t>  represent the</a:t>
            </a:r>
            <a:r>
              <a:rPr lang="en-US" altLang="ar-JO" sz="3200">
                <a:solidFill>
                  <a:srgbClr val="006666"/>
                </a:solidFill>
                <a:latin typeface="Times New Roman" panose="02020603050405020304" pitchFamily="18" charset="0"/>
                <a:cs typeface="Times New Roman" panose="02020603050405020304" pitchFamily="18" charset="0"/>
              </a:rPr>
              <a:t> </a:t>
            </a:r>
            <a:r>
              <a:rPr lang="en-US" altLang="ar-JO" sz="3200">
                <a:solidFill>
                  <a:schemeClr val="accent2"/>
                </a:solidFill>
                <a:latin typeface="Times New Roman" panose="02020603050405020304" pitchFamily="18" charset="0"/>
                <a:cs typeface="Times New Roman" panose="02020603050405020304" pitchFamily="18" charset="0"/>
              </a:rPr>
              <a:t>fundamental tasks </a:t>
            </a:r>
            <a:r>
              <a:rPr lang="en-US" altLang="ar-JO" sz="3200">
                <a:latin typeface="Times New Roman" panose="02020603050405020304" pitchFamily="18" charset="0"/>
                <a:cs typeface="Times New Roman" panose="02020603050405020304" pitchFamily="18" charset="0"/>
              </a:rPr>
              <a:t>of them all</a:t>
            </a:r>
            <a:r>
              <a:rPr lang="en-US" altLang="ar-JO" sz="3200">
                <a:solidFill>
                  <a:srgbClr val="006666"/>
                </a:solidFill>
                <a:latin typeface="Times New Roman" panose="02020603050405020304" pitchFamily="18" charset="0"/>
                <a:cs typeface="Times New Roman" panose="02020603050405020304" pitchFamily="18" charset="0"/>
              </a:rPr>
              <a:t>.</a:t>
            </a:r>
          </a:p>
        </p:txBody>
      </p:sp>
      <p:sp>
        <p:nvSpPr>
          <p:cNvPr id="30723" name="Slide Number Placeholder 2">
            <a:extLst>
              <a:ext uri="{FF2B5EF4-FFF2-40B4-BE49-F238E27FC236}">
                <a16:creationId xmlns:a16="http://schemas.microsoft.com/office/drawing/2014/main" id="{42505212-6714-3F32-DA3A-7DFC0009C3B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4400">
                <a:solidFill>
                  <a:schemeClr val="tx2"/>
                </a:solidFill>
                <a:latin typeface="Tahoma" panose="020B0604030504040204" pitchFamily="34" charset="0"/>
              </a:defRPr>
            </a:lvl1pPr>
            <a:lvl2pPr marL="742950" indent="-285750">
              <a:defRPr kumimoji="1" sz="4400">
                <a:solidFill>
                  <a:schemeClr val="tx2"/>
                </a:solidFill>
                <a:latin typeface="Tahoma" panose="020B0604030504040204" pitchFamily="34" charset="0"/>
              </a:defRPr>
            </a:lvl2pPr>
            <a:lvl3pPr marL="1143000" indent="-228600">
              <a:defRPr kumimoji="1" sz="4400">
                <a:solidFill>
                  <a:schemeClr val="tx2"/>
                </a:solidFill>
                <a:latin typeface="Tahoma" panose="020B0604030504040204" pitchFamily="34" charset="0"/>
              </a:defRPr>
            </a:lvl3pPr>
            <a:lvl4pPr marL="1600200" indent="-228600">
              <a:defRPr kumimoji="1" sz="4400">
                <a:solidFill>
                  <a:schemeClr val="tx2"/>
                </a:solidFill>
                <a:latin typeface="Tahoma" panose="020B0604030504040204" pitchFamily="34" charset="0"/>
              </a:defRPr>
            </a:lvl4pPr>
            <a:lvl5pPr marL="2057400" indent="-228600">
              <a:defRPr kumimoji="1" sz="4400">
                <a:solidFill>
                  <a:schemeClr val="tx2"/>
                </a:solidFill>
                <a:latin typeface="Tahoma" panose="020B0604030504040204" pitchFamily="34" charset="0"/>
              </a:defRPr>
            </a:lvl5pPr>
            <a:lvl6pPr marL="2514600" indent="-228600" algn="l" rtl="0" eaLnBrk="0" fontAlgn="base" hangingPunct="0">
              <a:spcBef>
                <a:spcPct val="0"/>
              </a:spcBef>
              <a:spcAft>
                <a:spcPct val="0"/>
              </a:spcAft>
              <a:defRPr kumimoji="1" sz="4400">
                <a:solidFill>
                  <a:schemeClr val="tx2"/>
                </a:solidFill>
                <a:latin typeface="Tahoma" panose="020B0604030504040204" pitchFamily="34" charset="0"/>
              </a:defRPr>
            </a:lvl6pPr>
            <a:lvl7pPr marL="2971800" indent="-228600" algn="l" rtl="0" eaLnBrk="0" fontAlgn="base" hangingPunct="0">
              <a:spcBef>
                <a:spcPct val="0"/>
              </a:spcBef>
              <a:spcAft>
                <a:spcPct val="0"/>
              </a:spcAft>
              <a:defRPr kumimoji="1" sz="4400">
                <a:solidFill>
                  <a:schemeClr val="tx2"/>
                </a:solidFill>
                <a:latin typeface="Tahoma" panose="020B0604030504040204" pitchFamily="34" charset="0"/>
              </a:defRPr>
            </a:lvl7pPr>
            <a:lvl8pPr marL="3429000" indent="-228600" algn="l" rtl="0" eaLnBrk="0" fontAlgn="base" hangingPunct="0">
              <a:spcBef>
                <a:spcPct val="0"/>
              </a:spcBef>
              <a:spcAft>
                <a:spcPct val="0"/>
              </a:spcAft>
              <a:defRPr kumimoji="1" sz="4400">
                <a:solidFill>
                  <a:schemeClr val="tx2"/>
                </a:solidFill>
                <a:latin typeface="Tahoma" panose="020B0604030504040204" pitchFamily="34" charset="0"/>
              </a:defRPr>
            </a:lvl8pPr>
            <a:lvl9pPr marL="3886200" indent="-228600" algn="l" rtl="0" eaLnBrk="0" fontAlgn="base" hangingPunct="0">
              <a:spcBef>
                <a:spcPct val="0"/>
              </a:spcBef>
              <a:spcAft>
                <a:spcPct val="0"/>
              </a:spcAft>
              <a:defRPr kumimoji="1" sz="4400">
                <a:solidFill>
                  <a:schemeClr val="tx2"/>
                </a:solidFill>
                <a:latin typeface="Tahoma" panose="020B0604030504040204" pitchFamily="34" charset="0"/>
              </a:defRPr>
            </a:lvl9pPr>
          </a:lstStyle>
          <a:p>
            <a:pPr eaLnBrk="0" fontAlgn="base" hangingPunct="0">
              <a:spcAft>
                <a:spcPct val="0"/>
              </a:spcAft>
            </a:pPr>
            <a:fld id="{56A659D3-AAB4-4619-BF65-237908DFB837}" type="slidenum">
              <a:rPr kumimoji="0" lang="ar-SA" altLang="ar-JO" sz="1400">
                <a:solidFill>
                  <a:srgbClr val="808080"/>
                </a:solidFill>
              </a:rPr>
              <a:pPr eaLnBrk="0" fontAlgn="base" hangingPunct="0">
                <a:spcAft>
                  <a:spcPct val="0"/>
                </a:spcAft>
              </a:pPr>
              <a:t>63</a:t>
            </a:fld>
            <a:endParaRPr kumimoji="0" lang="en-US" altLang="ar-JO" sz="1400">
              <a:solidFill>
                <a:srgbClr val="808080"/>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E04D828A-9D80-1F82-5571-58737C4F25F9}"/>
              </a:ext>
            </a:extLst>
          </p:cNvPr>
          <p:cNvSpPr>
            <a:spLocks noGrp="1" noChangeArrowheads="1"/>
          </p:cNvSpPr>
          <p:nvPr>
            <p:ph type="title"/>
          </p:nvPr>
        </p:nvSpPr>
        <p:spPr>
          <a:xfrm>
            <a:off x="1524000" y="152400"/>
            <a:ext cx="9144000" cy="6705600"/>
          </a:xfrm>
        </p:spPr>
        <p:txBody>
          <a:bodyPr/>
          <a:lstStyle/>
          <a:p>
            <a:br>
              <a:rPr lang="en-US" altLang="ar-JO" sz="3200" b="1">
                <a:solidFill>
                  <a:schemeClr val="accent1"/>
                </a:solidFill>
                <a:latin typeface="Times New Roman" panose="02020603050405020304" pitchFamily="18" charset="0"/>
                <a:cs typeface="Times New Roman" panose="02020603050405020304" pitchFamily="18" charset="0"/>
              </a:rPr>
            </a:br>
            <a:r>
              <a:rPr lang="en-US" altLang="ar-JO" sz="3200" b="1">
                <a:solidFill>
                  <a:schemeClr val="accent1"/>
                </a:solidFill>
                <a:latin typeface="Times New Roman" panose="02020603050405020304" pitchFamily="18" charset="0"/>
                <a:cs typeface="Times New Roman" panose="02020603050405020304" pitchFamily="18" charset="0"/>
              </a:rPr>
              <a:t>  </a:t>
            </a:r>
            <a:r>
              <a:rPr lang="en-US" altLang="ar-JO" sz="3200" b="1" u="sng">
                <a:solidFill>
                  <a:schemeClr val="accent1"/>
                </a:solidFill>
                <a:latin typeface="Times New Roman" panose="02020603050405020304" pitchFamily="18" charset="0"/>
                <a:cs typeface="Times New Roman" panose="02020603050405020304" pitchFamily="18" charset="0"/>
              </a:rPr>
              <a:t>3- Stand Alone Design</a:t>
            </a:r>
            <a:r>
              <a:rPr lang="en-US" altLang="ar-JO" sz="3200" b="1">
                <a:latin typeface="Times New Roman" panose="02020603050405020304" pitchFamily="18" charset="0"/>
                <a:cs typeface="Times New Roman" panose="02020603050405020304" pitchFamily="18" charset="0"/>
              </a:rPr>
              <a:t>, T</a:t>
            </a:r>
            <a:r>
              <a:rPr lang="en-US" altLang="ar-JO" sz="3200">
                <a:latin typeface="Times New Roman" panose="02020603050405020304" pitchFamily="18" charset="0"/>
                <a:cs typeface="Times New Roman" panose="02020603050405020304" pitchFamily="18" charset="0"/>
              </a:rPr>
              <a:t>he users only have the </a:t>
            </a:r>
            <a:br>
              <a:rPr lang="en-US" altLang="ar-JO" sz="3200">
                <a:latin typeface="Times New Roman" panose="02020603050405020304" pitchFamily="18" charset="0"/>
                <a:cs typeface="Times New Roman" panose="02020603050405020304" pitchFamily="18" charset="0"/>
              </a:rPr>
            </a:br>
            <a:r>
              <a:rPr lang="en-US" altLang="ar-JO" sz="3200">
                <a:latin typeface="Times New Roman" panose="02020603050405020304" pitchFamily="18" charset="0"/>
                <a:cs typeface="Times New Roman" panose="02020603050405020304" pitchFamily="18" charset="0"/>
              </a:rPr>
              <a:t>  tutorial section</a:t>
            </a:r>
            <a:r>
              <a:rPr lang="en-US" altLang="ar-JO" sz="3200">
                <a:solidFill>
                  <a:schemeClr val="accent2"/>
                </a:solidFill>
                <a:latin typeface="Times New Roman" panose="02020603050405020304" pitchFamily="18" charset="0"/>
                <a:cs typeface="Times New Roman" panose="02020603050405020304" pitchFamily="18" charset="0"/>
              </a:rPr>
              <a:t> </a:t>
            </a:r>
            <a:r>
              <a:rPr lang="en-US" altLang="ar-JO" sz="3200">
                <a:latin typeface="Times New Roman" panose="02020603050405020304" pitchFamily="18" charset="0"/>
                <a:cs typeface="Times New Roman" panose="02020603050405020304" pitchFamily="18" charset="0"/>
              </a:rPr>
              <a:t>to</a:t>
            </a:r>
            <a:r>
              <a:rPr lang="en-US" altLang="ar-JO" sz="3200">
                <a:solidFill>
                  <a:schemeClr val="accent2"/>
                </a:solidFill>
                <a:latin typeface="Times New Roman" panose="02020603050405020304" pitchFamily="18" charset="0"/>
                <a:cs typeface="Times New Roman" panose="02020603050405020304" pitchFamily="18" charset="0"/>
              </a:rPr>
              <a:t> rely</a:t>
            </a:r>
            <a:r>
              <a:rPr lang="en-US" altLang="ar-JO" sz="3200">
                <a:latin typeface="Times New Roman" panose="02020603050405020304" pitchFamily="18" charset="0"/>
                <a:cs typeface="Times New Roman" panose="02020603050405020304" pitchFamily="18" charset="0"/>
              </a:rPr>
              <a:t> on to learn a program, no </a:t>
            </a:r>
            <a:br>
              <a:rPr lang="en-US" altLang="ar-JO" sz="3200">
                <a:latin typeface="Times New Roman" panose="02020603050405020304" pitchFamily="18" charset="0"/>
                <a:cs typeface="Times New Roman" panose="02020603050405020304" pitchFamily="18" charset="0"/>
              </a:rPr>
            </a:br>
            <a:r>
              <a:rPr lang="en-US" altLang="ar-JO" sz="3200">
                <a:latin typeface="Times New Roman" panose="02020603050405020304" pitchFamily="18" charset="0"/>
                <a:cs typeface="Times New Roman" panose="02020603050405020304" pitchFamily="18" charset="0"/>
              </a:rPr>
              <a:t>  </a:t>
            </a:r>
            <a:r>
              <a:rPr lang="en-US" altLang="ar-JO" sz="3200">
                <a:solidFill>
                  <a:schemeClr val="accent2"/>
                </a:solidFill>
                <a:latin typeface="Times New Roman" panose="02020603050405020304" pitchFamily="18" charset="0"/>
                <a:cs typeface="Times New Roman" panose="02020603050405020304" pitchFamily="18" charset="0"/>
              </a:rPr>
              <a:t>teacher or advisor </a:t>
            </a:r>
            <a:r>
              <a:rPr lang="en-US" altLang="ar-JO" sz="3200">
                <a:latin typeface="Times New Roman" panose="02020603050405020304" pitchFamily="18" charset="0"/>
                <a:cs typeface="Times New Roman" panose="02020603050405020304" pitchFamily="18" charset="0"/>
              </a:rPr>
              <a:t>to talk to, so the document has to </a:t>
            </a:r>
            <a:br>
              <a:rPr lang="en-US" altLang="ar-JO" sz="3200">
                <a:latin typeface="Times New Roman" panose="02020603050405020304" pitchFamily="18" charset="0"/>
                <a:cs typeface="Times New Roman" panose="02020603050405020304" pitchFamily="18" charset="0"/>
              </a:rPr>
            </a:br>
            <a:r>
              <a:rPr lang="en-US" altLang="ar-JO" sz="3200">
                <a:latin typeface="Times New Roman" panose="02020603050405020304" pitchFamily="18" charset="0"/>
                <a:cs typeface="Times New Roman" panose="02020603050405020304" pitchFamily="18" charset="0"/>
              </a:rPr>
              <a:t>  do the work of these. </a:t>
            </a:r>
            <a:br>
              <a:rPr lang="en-US" altLang="ar-JO" sz="3200">
                <a:latin typeface="Times New Roman" panose="02020603050405020304" pitchFamily="18" charset="0"/>
                <a:cs typeface="Times New Roman" panose="02020603050405020304" pitchFamily="18" charset="0"/>
              </a:rPr>
            </a:br>
            <a:br>
              <a:rPr lang="en-US" altLang="ar-JO" sz="3200">
                <a:latin typeface="Times New Roman" panose="02020603050405020304" pitchFamily="18" charset="0"/>
                <a:cs typeface="Times New Roman" panose="02020603050405020304" pitchFamily="18" charset="0"/>
              </a:rPr>
            </a:br>
            <a:r>
              <a:rPr lang="en-US" altLang="ar-JO" sz="3200">
                <a:latin typeface="Times New Roman" panose="02020603050405020304" pitchFamily="18" charset="0"/>
                <a:cs typeface="Times New Roman" panose="02020603050405020304" pitchFamily="18" charset="0"/>
              </a:rPr>
              <a:t>  Such “self instructional” documentation, should take   </a:t>
            </a:r>
            <a:br>
              <a:rPr lang="en-US" altLang="ar-JO" sz="3200">
                <a:latin typeface="Times New Roman" panose="02020603050405020304" pitchFamily="18" charset="0"/>
                <a:cs typeface="Times New Roman" panose="02020603050405020304" pitchFamily="18" charset="0"/>
              </a:rPr>
            </a:br>
            <a:r>
              <a:rPr lang="en-US" altLang="ar-JO" sz="3200">
                <a:latin typeface="Times New Roman" panose="02020603050405020304" pitchFamily="18" charset="0"/>
                <a:cs typeface="Times New Roman" panose="02020603050405020304" pitchFamily="18" charset="0"/>
              </a:rPr>
              <a:t>  the place of </a:t>
            </a:r>
            <a:r>
              <a:rPr lang="en-US" altLang="ar-JO" sz="3200">
                <a:solidFill>
                  <a:schemeClr val="accent2"/>
                </a:solidFill>
                <a:latin typeface="Times New Roman" panose="02020603050405020304" pitchFamily="18" charset="0"/>
                <a:cs typeface="Times New Roman" panose="02020603050405020304" pitchFamily="18" charset="0"/>
              </a:rPr>
              <a:t>teacher</a:t>
            </a:r>
            <a:r>
              <a:rPr lang="en-US" altLang="ar-JO" sz="3200">
                <a:latin typeface="Times New Roman" panose="02020603050405020304" pitchFamily="18" charset="0"/>
                <a:cs typeface="Times New Roman" panose="02020603050405020304" pitchFamily="18" charset="0"/>
              </a:rPr>
              <a:t>, </a:t>
            </a:r>
            <a:r>
              <a:rPr lang="en-US" altLang="ar-JO" sz="3200">
                <a:solidFill>
                  <a:schemeClr val="accent2"/>
                </a:solidFill>
                <a:latin typeface="Times New Roman" panose="02020603050405020304" pitchFamily="18" charset="0"/>
                <a:cs typeface="Times New Roman" panose="02020603050405020304" pitchFamily="18" charset="0"/>
              </a:rPr>
              <a:t>textbook</a:t>
            </a:r>
            <a:r>
              <a:rPr lang="en-US" altLang="ar-JO" sz="3200">
                <a:latin typeface="Times New Roman" panose="02020603050405020304" pitchFamily="18" charset="0"/>
                <a:cs typeface="Times New Roman" panose="02020603050405020304" pitchFamily="18" charset="0"/>
              </a:rPr>
              <a:t>, </a:t>
            </a:r>
            <a:r>
              <a:rPr lang="en-US" altLang="ar-JO" sz="3200">
                <a:solidFill>
                  <a:schemeClr val="accent2"/>
                </a:solidFill>
                <a:latin typeface="Times New Roman" panose="02020603050405020304" pitchFamily="18" charset="0"/>
                <a:cs typeface="Times New Roman" panose="02020603050405020304" pitchFamily="18" charset="0"/>
              </a:rPr>
              <a:t>workbook</a:t>
            </a:r>
            <a:r>
              <a:rPr lang="en-US" altLang="ar-JO" sz="3200">
                <a:latin typeface="Times New Roman" panose="02020603050405020304" pitchFamily="18" charset="0"/>
                <a:cs typeface="Times New Roman" panose="02020603050405020304" pitchFamily="18" charset="0"/>
              </a:rPr>
              <a:t>, </a:t>
            </a:r>
            <a:r>
              <a:rPr lang="en-US" altLang="ar-JO" sz="3200">
                <a:solidFill>
                  <a:schemeClr val="accent2"/>
                </a:solidFill>
                <a:latin typeface="Times New Roman" panose="02020603050405020304" pitchFamily="18" charset="0"/>
                <a:cs typeface="Times New Roman" panose="02020603050405020304" pitchFamily="18" charset="0"/>
              </a:rPr>
              <a:t>lectures</a:t>
            </a:r>
            <a:r>
              <a:rPr lang="en-US" altLang="ar-JO" sz="3200">
                <a:latin typeface="Times New Roman" panose="02020603050405020304" pitchFamily="18" charset="0"/>
                <a:cs typeface="Times New Roman" panose="02020603050405020304" pitchFamily="18" charset="0"/>
              </a:rPr>
              <a:t>,   </a:t>
            </a:r>
            <a:br>
              <a:rPr lang="en-US" altLang="ar-JO" sz="3200">
                <a:latin typeface="Times New Roman" panose="02020603050405020304" pitchFamily="18" charset="0"/>
                <a:cs typeface="Times New Roman" panose="02020603050405020304" pitchFamily="18" charset="0"/>
              </a:rPr>
            </a:br>
            <a:r>
              <a:rPr lang="en-US" altLang="ar-JO" sz="3200">
                <a:latin typeface="Times New Roman" panose="02020603050405020304" pitchFamily="18" charset="0"/>
                <a:cs typeface="Times New Roman" panose="02020603050405020304" pitchFamily="18" charset="0"/>
              </a:rPr>
              <a:t>  </a:t>
            </a:r>
            <a:r>
              <a:rPr lang="en-US" altLang="ar-JO" sz="3200">
                <a:solidFill>
                  <a:schemeClr val="accent2"/>
                </a:solidFill>
                <a:latin typeface="Times New Roman" panose="02020603050405020304" pitchFamily="18" charset="0"/>
                <a:cs typeface="Times New Roman" panose="02020603050405020304" pitchFamily="18" charset="0"/>
              </a:rPr>
              <a:t>question and answer </a:t>
            </a:r>
            <a:r>
              <a:rPr lang="en-US" altLang="ar-JO" sz="3200">
                <a:latin typeface="Times New Roman" panose="02020603050405020304" pitchFamily="18" charset="0"/>
                <a:cs typeface="Times New Roman" panose="02020603050405020304" pitchFamily="18" charset="0"/>
              </a:rPr>
              <a:t>session. </a:t>
            </a:r>
            <a:br>
              <a:rPr lang="en-US" altLang="ar-JO" sz="3200">
                <a:latin typeface="Times New Roman" panose="02020603050405020304" pitchFamily="18" charset="0"/>
                <a:cs typeface="Times New Roman" panose="02020603050405020304" pitchFamily="18" charset="0"/>
              </a:rPr>
            </a:br>
            <a:br>
              <a:rPr lang="en-US" altLang="ar-JO" sz="3200">
                <a:latin typeface="Times New Roman" panose="02020603050405020304" pitchFamily="18" charset="0"/>
                <a:cs typeface="Times New Roman" panose="02020603050405020304" pitchFamily="18" charset="0"/>
              </a:rPr>
            </a:br>
            <a:r>
              <a:rPr lang="en-US" altLang="ar-JO" sz="3200">
                <a:latin typeface="Times New Roman" panose="02020603050405020304" pitchFamily="18" charset="0"/>
                <a:cs typeface="Times New Roman" panose="02020603050405020304" pitchFamily="18" charset="0"/>
              </a:rPr>
              <a:t>  The tutorial section of the manual becomes the  </a:t>
            </a:r>
            <a:br>
              <a:rPr lang="en-US" altLang="ar-JO" sz="3200">
                <a:latin typeface="Times New Roman" panose="02020603050405020304" pitchFamily="18" charset="0"/>
                <a:cs typeface="Times New Roman" panose="02020603050405020304" pitchFamily="18" charset="0"/>
              </a:rPr>
            </a:br>
            <a:r>
              <a:rPr lang="en-US" altLang="ar-JO" sz="3200">
                <a:latin typeface="Times New Roman" panose="02020603050405020304" pitchFamily="18" charset="0"/>
                <a:cs typeface="Times New Roman" panose="02020603050405020304" pitchFamily="18" charset="0"/>
              </a:rPr>
              <a:t>   teaching environment.</a:t>
            </a:r>
          </a:p>
        </p:txBody>
      </p:sp>
      <p:sp>
        <p:nvSpPr>
          <p:cNvPr id="31747" name="Slide Number Placeholder 2">
            <a:extLst>
              <a:ext uri="{FF2B5EF4-FFF2-40B4-BE49-F238E27FC236}">
                <a16:creationId xmlns:a16="http://schemas.microsoft.com/office/drawing/2014/main" id="{0B236C7A-3E0C-D20B-7D46-D917299A047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4400">
                <a:solidFill>
                  <a:schemeClr val="tx2"/>
                </a:solidFill>
                <a:latin typeface="Tahoma" panose="020B0604030504040204" pitchFamily="34" charset="0"/>
              </a:defRPr>
            </a:lvl1pPr>
            <a:lvl2pPr marL="742950" indent="-285750">
              <a:defRPr kumimoji="1" sz="4400">
                <a:solidFill>
                  <a:schemeClr val="tx2"/>
                </a:solidFill>
                <a:latin typeface="Tahoma" panose="020B0604030504040204" pitchFamily="34" charset="0"/>
              </a:defRPr>
            </a:lvl2pPr>
            <a:lvl3pPr marL="1143000" indent="-228600">
              <a:defRPr kumimoji="1" sz="4400">
                <a:solidFill>
                  <a:schemeClr val="tx2"/>
                </a:solidFill>
                <a:latin typeface="Tahoma" panose="020B0604030504040204" pitchFamily="34" charset="0"/>
              </a:defRPr>
            </a:lvl3pPr>
            <a:lvl4pPr marL="1600200" indent="-228600">
              <a:defRPr kumimoji="1" sz="4400">
                <a:solidFill>
                  <a:schemeClr val="tx2"/>
                </a:solidFill>
                <a:latin typeface="Tahoma" panose="020B0604030504040204" pitchFamily="34" charset="0"/>
              </a:defRPr>
            </a:lvl4pPr>
            <a:lvl5pPr marL="2057400" indent="-228600">
              <a:defRPr kumimoji="1" sz="4400">
                <a:solidFill>
                  <a:schemeClr val="tx2"/>
                </a:solidFill>
                <a:latin typeface="Tahoma" panose="020B0604030504040204" pitchFamily="34" charset="0"/>
              </a:defRPr>
            </a:lvl5pPr>
            <a:lvl6pPr marL="2514600" indent="-228600" algn="l" rtl="0" eaLnBrk="0" fontAlgn="base" hangingPunct="0">
              <a:spcBef>
                <a:spcPct val="0"/>
              </a:spcBef>
              <a:spcAft>
                <a:spcPct val="0"/>
              </a:spcAft>
              <a:defRPr kumimoji="1" sz="4400">
                <a:solidFill>
                  <a:schemeClr val="tx2"/>
                </a:solidFill>
                <a:latin typeface="Tahoma" panose="020B0604030504040204" pitchFamily="34" charset="0"/>
              </a:defRPr>
            </a:lvl6pPr>
            <a:lvl7pPr marL="2971800" indent="-228600" algn="l" rtl="0" eaLnBrk="0" fontAlgn="base" hangingPunct="0">
              <a:spcBef>
                <a:spcPct val="0"/>
              </a:spcBef>
              <a:spcAft>
                <a:spcPct val="0"/>
              </a:spcAft>
              <a:defRPr kumimoji="1" sz="4400">
                <a:solidFill>
                  <a:schemeClr val="tx2"/>
                </a:solidFill>
                <a:latin typeface="Tahoma" panose="020B0604030504040204" pitchFamily="34" charset="0"/>
              </a:defRPr>
            </a:lvl7pPr>
            <a:lvl8pPr marL="3429000" indent="-228600" algn="l" rtl="0" eaLnBrk="0" fontAlgn="base" hangingPunct="0">
              <a:spcBef>
                <a:spcPct val="0"/>
              </a:spcBef>
              <a:spcAft>
                <a:spcPct val="0"/>
              </a:spcAft>
              <a:defRPr kumimoji="1" sz="4400">
                <a:solidFill>
                  <a:schemeClr val="tx2"/>
                </a:solidFill>
                <a:latin typeface="Tahoma" panose="020B0604030504040204" pitchFamily="34" charset="0"/>
              </a:defRPr>
            </a:lvl8pPr>
            <a:lvl9pPr marL="3886200" indent="-228600" algn="l" rtl="0" eaLnBrk="0" fontAlgn="base" hangingPunct="0">
              <a:spcBef>
                <a:spcPct val="0"/>
              </a:spcBef>
              <a:spcAft>
                <a:spcPct val="0"/>
              </a:spcAft>
              <a:defRPr kumimoji="1" sz="4400">
                <a:solidFill>
                  <a:schemeClr val="tx2"/>
                </a:solidFill>
                <a:latin typeface="Tahoma" panose="020B0604030504040204" pitchFamily="34" charset="0"/>
              </a:defRPr>
            </a:lvl9pPr>
          </a:lstStyle>
          <a:p>
            <a:pPr eaLnBrk="0" fontAlgn="base" hangingPunct="0">
              <a:spcAft>
                <a:spcPct val="0"/>
              </a:spcAft>
            </a:pPr>
            <a:fld id="{8911CE6E-7CCB-4C6C-9695-6101F2A714EA}" type="slidenum">
              <a:rPr kumimoji="0" lang="ar-SA" altLang="ar-JO" sz="1400">
                <a:solidFill>
                  <a:srgbClr val="808080"/>
                </a:solidFill>
              </a:rPr>
              <a:pPr eaLnBrk="0" fontAlgn="base" hangingPunct="0">
                <a:spcAft>
                  <a:spcPct val="0"/>
                </a:spcAft>
              </a:pPr>
              <a:t>64</a:t>
            </a:fld>
            <a:endParaRPr kumimoji="0" lang="en-US" altLang="ar-JO" sz="1400">
              <a:solidFill>
                <a:srgbClr val="808080"/>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418304DD-A770-F106-A1D5-0B1D306750E7}"/>
              </a:ext>
            </a:extLst>
          </p:cNvPr>
          <p:cNvSpPr>
            <a:spLocks noGrp="1" noChangeArrowheads="1"/>
          </p:cNvSpPr>
          <p:nvPr>
            <p:ph type="title"/>
          </p:nvPr>
        </p:nvSpPr>
        <p:spPr>
          <a:xfrm>
            <a:off x="1524000" y="152400"/>
            <a:ext cx="9144000" cy="6705600"/>
          </a:xfrm>
        </p:spPr>
        <p:txBody>
          <a:bodyPr/>
          <a:lstStyle/>
          <a:p>
            <a:r>
              <a:rPr lang="en-US" altLang="ar-JO" sz="4000" b="1">
                <a:solidFill>
                  <a:srgbClr val="996600"/>
                </a:solidFill>
                <a:latin typeface="Times New Roman" panose="02020603050405020304" pitchFamily="18" charset="0"/>
                <a:cs typeface="Times New Roman" panose="02020603050405020304" pitchFamily="18" charset="0"/>
              </a:rPr>
              <a:t>   Tutorial Users Need Special Care</a:t>
            </a:r>
            <a:r>
              <a:rPr lang="en-US" altLang="ar-JO" sz="4000">
                <a:solidFill>
                  <a:srgbClr val="996600"/>
                </a:solidFill>
                <a:latin typeface="Times New Roman" panose="02020603050405020304" pitchFamily="18" charset="0"/>
                <a:cs typeface="Times New Roman" panose="02020603050405020304" pitchFamily="18" charset="0"/>
              </a:rPr>
              <a:t>:</a:t>
            </a:r>
            <a:r>
              <a:rPr lang="en-US" altLang="ar-JO">
                <a:latin typeface="Times New Roman" panose="02020603050405020304" pitchFamily="18" charset="0"/>
                <a:cs typeface="Times New Roman" panose="02020603050405020304" pitchFamily="18" charset="0"/>
              </a:rPr>
              <a:t> </a:t>
            </a:r>
            <a:r>
              <a:rPr lang="en-US" altLang="ar-JO" sz="3200">
                <a:latin typeface="Times New Roman" panose="02020603050405020304" pitchFamily="18" charset="0"/>
                <a:cs typeface="Times New Roman" panose="02020603050405020304" pitchFamily="18" charset="0"/>
              </a:rPr>
              <a:t>Because most of the tutorial users are </a:t>
            </a:r>
            <a:r>
              <a:rPr lang="en-US" altLang="ar-JO" sz="3200">
                <a:solidFill>
                  <a:schemeClr val="accent2"/>
                </a:solidFill>
                <a:latin typeface="Times New Roman" panose="02020603050405020304" pitchFamily="18" charset="0"/>
                <a:cs typeface="Times New Roman" panose="02020603050405020304" pitchFamily="18" charset="0"/>
              </a:rPr>
              <a:t>adult</a:t>
            </a:r>
            <a:r>
              <a:rPr lang="en-US" altLang="ar-JO" sz="3200">
                <a:latin typeface="Times New Roman" panose="02020603050405020304" pitchFamily="18" charset="0"/>
                <a:cs typeface="Times New Roman" panose="02020603050405020304" pitchFamily="18" charset="0"/>
              </a:rPr>
              <a:t> they require </a:t>
            </a:r>
            <a:r>
              <a:rPr lang="en-US" altLang="ar-JO" sz="3200">
                <a:solidFill>
                  <a:schemeClr val="accent2"/>
                </a:solidFill>
                <a:latin typeface="Times New Roman" panose="02020603050405020304" pitchFamily="18" charset="0"/>
                <a:cs typeface="Times New Roman" panose="02020603050405020304" pitchFamily="18" charset="0"/>
              </a:rPr>
              <a:t>special </a:t>
            </a:r>
            <a:r>
              <a:rPr lang="en-US" altLang="ar-JO" sz="3200">
                <a:latin typeface="Times New Roman" panose="02020603050405020304" pitchFamily="18" charset="0"/>
                <a:cs typeface="Times New Roman" panose="02020603050405020304" pitchFamily="18" charset="0"/>
              </a:rPr>
              <a:t>considerations, there are </a:t>
            </a:r>
            <a:r>
              <a:rPr lang="en-US" altLang="ar-JO" sz="3200">
                <a:solidFill>
                  <a:schemeClr val="accent2"/>
                </a:solidFill>
                <a:latin typeface="Times New Roman" panose="02020603050405020304" pitchFamily="18" charset="0"/>
                <a:cs typeface="Times New Roman" panose="02020603050405020304" pitchFamily="18" charset="0"/>
              </a:rPr>
              <a:t>oriented </a:t>
            </a:r>
            <a:r>
              <a:rPr lang="en-US" altLang="ar-JO" sz="3200">
                <a:latin typeface="Times New Roman" panose="02020603050405020304" pitchFamily="18" charset="0"/>
                <a:cs typeface="Times New Roman" panose="02020603050405020304" pitchFamily="18" charset="0"/>
              </a:rPr>
              <a:t>toward goals: </a:t>
            </a:r>
            <a:br>
              <a:rPr lang="en-US" altLang="ar-JO" sz="3200">
                <a:latin typeface="Times New Roman" panose="02020603050405020304" pitchFamily="18" charset="0"/>
                <a:cs typeface="Times New Roman" panose="02020603050405020304" pitchFamily="18" charset="0"/>
              </a:rPr>
            </a:br>
            <a:r>
              <a:rPr lang="en-US" altLang="ar-JO" sz="3200">
                <a:latin typeface="Times New Roman" panose="02020603050405020304" pitchFamily="18" charset="0"/>
                <a:cs typeface="Times New Roman" panose="02020603050405020304" pitchFamily="18" charset="0"/>
              </a:rPr>
              <a:t>  </a:t>
            </a:r>
            <a:r>
              <a:rPr lang="en-US" altLang="ar-JO" sz="3200" b="1">
                <a:latin typeface="Times New Roman" panose="02020603050405020304" pitchFamily="18" charset="0"/>
                <a:cs typeface="Times New Roman" panose="02020603050405020304" pitchFamily="18" charset="0"/>
              </a:rPr>
              <a:t>- </a:t>
            </a:r>
            <a:r>
              <a:rPr lang="en-US" altLang="ar-JO" sz="2800">
                <a:latin typeface="Times New Roman" panose="02020603050405020304" pitchFamily="18" charset="0"/>
                <a:cs typeface="Times New Roman" panose="02020603050405020304" pitchFamily="18" charset="0"/>
              </a:rPr>
              <a:t>They want to know why they have to</a:t>
            </a:r>
            <a:r>
              <a:rPr lang="en-US" altLang="ar-JO" sz="2800">
                <a:solidFill>
                  <a:srgbClr val="FF33CC"/>
                </a:solidFill>
                <a:latin typeface="Times New Roman" panose="02020603050405020304" pitchFamily="18" charset="0"/>
                <a:cs typeface="Times New Roman" panose="02020603050405020304" pitchFamily="18" charset="0"/>
              </a:rPr>
              <a:t> learn</a:t>
            </a:r>
            <a:r>
              <a:rPr lang="en-US" altLang="ar-JO" sz="2800">
                <a:latin typeface="Times New Roman" panose="02020603050405020304" pitchFamily="18" charset="0"/>
                <a:cs typeface="Times New Roman" panose="02020603050405020304" pitchFamily="18" charset="0"/>
              </a:rPr>
              <a:t> something and </a:t>
            </a:r>
            <a:br>
              <a:rPr lang="en-US" altLang="ar-JO" sz="2800">
                <a:latin typeface="Times New Roman" panose="02020603050405020304" pitchFamily="18" charset="0"/>
                <a:cs typeface="Times New Roman" panose="02020603050405020304" pitchFamily="18" charset="0"/>
              </a:rPr>
            </a:br>
            <a:r>
              <a:rPr lang="en-US" altLang="ar-JO" sz="2800">
                <a:latin typeface="Times New Roman" panose="02020603050405020304" pitchFamily="18" charset="0"/>
                <a:cs typeface="Times New Roman" panose="02020603050405020304" pitchFamily="18" charset="0"/>
              </a:rPr>
              <a:t>    </a:t>
            </a:r>
            <a:r>
              <a:rPr lang="en-US" altLang="ar-JO" sz="2800">
                <a:solidFill>
                  <a:srgbClr val="FF33CC"/>
                </a:solidFill>
                <a:latin typeface="Times New Roman" panose="02020603050405020304" pitchFamily="18" charset="0"/>
                <a:cs typeface="Times New Roman" panose="02020603050405020304" pitchFamily="18" charset="0"/>
              </a:rPr>
              <a:t>what good</a:t>
            </a:r>
            <a:r>
              <a:rPr lang="en-US" altLang="ar-JO" sz="2800">
                <a:latin typeface="Times New Roman" panose="02020603050405020304" pitchFamily="18" charset="0"/>
                <a:cs typeface="Times New Roman" panose="02020603050405020304" pitchFamily="18" charset="0"/>
              </a:rPr>
              <a:t> it will do for them.</a:t>
            </a:r>
            <a:br>
              <a:rPr lang="en-US" altLang="ar-JO" sz="2800">
                <a:latin typeface="Times New Roman" panose="02020603050405020304" pitchFamily="18" charset="0"/>
                <a:cs typeface="Times New Roman" panose="02020603050405020304" pitchFamily="18" charset="0"/>
              </a:rPr>
            </a:br>
            <a:r>
              <a:rPr lang="en-US" altLang="ar-JO" sz="2800">
                <a:latin typeface="Times New Roman" panose="02020603050405020304" pitchFamily="18" charset="0"/>
                <a:cs typeface="Times New Roman" panose="02020603050405020304" pitchFamily="18" charset="0"/>
              </a:rPr>
              <a:t>  - They like to have </a:t>
            </a:r>
            <a:r>
              <a:rPr lang="en-US" altLang="ar-JO" sz="2800">
                <a:solidFill>
                  <a:srgbClr val="FF33CC"/>
                </a:solidFill>
                <a:latin typeface="Times New Roman" panose="02020603050405020304" pitchFamily="18" charset="0"/>
                <a:cs typeface="Times New Roman" panose="02020603050405020304" pitchFamily="18" charset="0"/>
              </a:rPr>
              <a:t>control </a:t>
            </a:r>
            <a:r>
              <a:rPr lang="en-US" altLang="ar-JO" sz="2800">
                <a:latin typeface="Times New Roman" panose="02020603050405020304" pitchFamily="18" charset="0"/>
                <a:cs typeface="Times New Roman" panose="02020603050405020304" pitchFamily="18" charset="0"/>
              </a:rPr>
              <a:t>of their learning</a:t>
            </a:r>
            <a:br>
              <a:rPr lang="en-US" altLang="ar-JO" sz="2800">
                <a:latin typeface="Times New Roman" panose="02020603050405020304" pitchFamily="18" charset="0"/>
                <a:cs typeface="Times New Roman" panose="02020603050405020304" pitchFamily="18" charset="0"/>
              </a:rPr>
            </a:br>
            <a:r>
              <a:rPr lang="en-US" altLang="ar-JO" sz="2800">
                <a:latin typeface="Times New Roman" panose="02020603050405020304" pitchFamily="18" charset="0"/>
                <a:cs typeface="Times New Roman" panose="02020603050405020304" pitchFamily="18" charset="0"/>
              </a:rPr>
              <a:t>  - They do not like to </a:t>
            </a:r>
            <a:r>
              <a:rPr lang="en-US" altLang="ar-JO" sz="2800">
                <a:solidFill>
                  <a:srgbClr val="FF33CC"/>
                </a:solidFill>
                <a:latin typeface="Times New Roman" panose="02020603050405020304" pitchFamily="18" charset="0"/>
                <a:cs typeface="Times New Roman" panose="02020603050405020304" pitchFamily="18" charset="0"/>
              </a:rPr>
              <a:t>make mistakes</a:t>
            </a:r>
            <a:r>
              <a:rPr lang="en-US" altLang="ar-JO" sz="2800">
                <a:latin typeface="Times New Roman" panose="02020603050405020304" pitchFamily="18" charset="0"/>
                <a:cs typeface="Times New Roman" panose="02020603050405020304" pitchFamily="18" charset="0"/>
              </a:rPr>
              <a:t> and often they do not  </a:t>
            </a:r>
            <a:br>
              <a:rPr lang="en-US" altLang="ar-JO" sz="2800">
                <a:latin typeface="Times New Roman" panose="02020603050405020304" pitchFamily="18" charset="0"/>
                <a:cs typeface="Times New Roman" panose="02020603050405020304" pitchFamily="18" charset="0"/>
              </a:rPr>
            </a:br>
            <a:r>
              <a:rPr lang="en-US" altLang="ar-JO" sz="2800">
                <a:latin typeface="Times New Roman" panose="02020603050405020304" pitchFamily="18" charset="0"/>
                <a:cs typeface="Times New Roman" panose="02020603050405020304" pitchFamily="18" charset="0"/>
              </a:rPr>
              <a:t>    realize the value of making mistakes in the learning process.</a:t>
            </a:r>
            <a:br>
              <a:rPr lang="en-US" altLang="ar-JO" sz="2800">
                <a:latin typeface="Times New Roman" panose="02020603050405020304" pitchFamily="18" charset="0"/>
                <a:cs typeface="Times New Roman" panose="02020603050405020304" pitchFamily="18" charset="0"/>
              </a:rPr>
            </a:br>
            <a:r>
              <a:rPr lang="en-US" altLang="ar-JO" sz="2800">
                <a:latin typeface="Times New Roman" panose="02020603050405020304" pitchFamily="18" charset="0"/>
                <a:cs typeface="Times New Roman" panose="02020603050405020304" pitchFamily="18" charset="0"/>
              </a:rPr>
              <a:t>  - They think of themselves as </a:t>
            </a:r>
            <a:r>
              <a:rPr lang="en-US" altLang="ar-JO" sz="2800">
                <a:solidFill>
                  <a:srgbClr val="FF33CC"/>
                </a:solidFill>
                <a:latin typeface="Times New Roman" panose="02020603050405020304" pitchFamily="18" charset="0"/>
                <a:cs typeface="Times New Roman" panose="02020603050405020304" pitchFamily="18" charset="0"/>
              </a:rPr>
              <a:t>self-motivated </a:t>
            </a:r>
            <a:r>
              <a:rPr lang="en-US" altLang="ar-JO" sz="2800">
                <a:latin typeface="Times New Roman" panose="02020603050405020304" pitchFamily="18" charset="0"/>
                <a:cs typeface="Times New Roman" panose="02020603050405020304" pitchFamily="18" charset="0"/>
              </a:rPr>
              <a:t>and self-assured</a:t>
            </a:r>
            <a:r>
              <a:rPr lang="en-US" altLang="ar-JO" sz="2800">
                <a:solidFill>
                  <a:srgbClr val="FF33CC"/>
                </a:solidFill>
                <a:latin typeface="Times New Roman" panose="02020603050405020304" pitchFamily="18" charset="0"/>
                <a:cs typeface="Times New Roman" panose="02020603050405020304" pitchFamily="18" charset="0"/>
              </a:rPr>
              <a:t>.</a:t>
            </a:r>
            <a:br>
              <a:rPr lang="en-US" altLang="ar-JO" sz="2800">
                <a:solidFill>
                  <a:srgbClr val="FF33CC"/>
                </a:solidFill>
                <a:latin typeface="Times New Roman" panose="02020603050405020304" pitchFamily="18" charset="0"/>
                <a:cs typeface="Times New Roman" panose="02020603050405020304" pitchFamily="18" charset="0"/>
              </a:rPr>
            </a:br>
            <a:r>
              <a:rPr lang="en-US" altLang="ar-JO" sz="2800">
                <a:solidFill>
                  <a:srgbClr val="FF33CC"/>
                </a:solidFill>
                <a:latin typeface="Times New Roman" panose="02020603050405020304" pitchFamily="18" charset="0"/>
                <a:cs typeface="Times New Roman" panose="02020603050405020304" pitchFamily="18" charset="0"/>
              </a:rPr>
              <a:t> </a:t>
            </a:r>
            <a:r>
              <a:rPr lang="en-US" altLang="ar-JO" sz="2800">
                <a:latin typeface="Times New Roman" panose="02020603050405020304" pitchFamily="18" charset="0"/>
                <a:cs typeface="Times New Roman" panose="02020603050405020304" pitchFamily="18" charset="0"/>
              </a:rPr>
              <a:t> </a:t>
            </a:r>
            <a:r>
              <a:rPr lang="en-US" altLang="ar-JO" sz="3200" b="1">
                <a:latin typeface="Times New Roman" panose="02020603050405020304" pitchFamily="18" charset="0"/>
                <a:cs typeface="Times New Roman" panose="02020603050405020304" pitchFamily="18" charset="0"/>
              </a:rPr>
              <a:t> So, … </a:t>
            </a:r>
          </a:p>
        </p:txBody>
      </p:sp>
      <p:sp>
        <p:nvSpPr>
          <p:cNvPr id="32771" name="Slide Number Placeholder 2">
            <a:extLst>
              <a:ext uri="{FF2B5EF4-FFF2-40B4-BE49-F238E27FC236}">
                <a16:creationId xmlns:a16="http://schemas.microsoft.com/office/drawing/2014/main" id="{329C2C22-AA5A-8662-1A5D-D2D928B5690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4400">
                <a:solidFill>
                  <a:schemeClr val="tx2"/>
                </a:solidFill>
                <a:latin typeface="Tahoma" panose="020B0604030504040204" pitchFamily="34" charset="0"/>
              </a:defRPr>
            </a:lvl1pPr>
            <a:lvl2pPr marL="742950" indent="-285750">
              <a:defRPr kumimoji="1" sz="4400">
                <a:solidFill>
                  <a:schemeClr val="tx2"/>
                </a:solidFill>
                <a:latin typeface="Tahoma" panose="020B0604030504040204" pitchFamily="34" charset="0"/>
              </a:defRPr>
            </a:lvl2pPr>
            <a:lvl3pPr marL="1143000" indent="-228600">
              <a:defRPr kumimoji="1" sz="4400">
                <a:solidFill>
                  <a:schemeClr val="tx2"/>
                </a:solidFill>
                <a:latin typeface="Tahoma" panose="020B0604030504040204" pitchFamily="34" charset="0"/>
              </a:defRPr>
            </a:lvl3pPr>
            <a:lvl4pPr marL="1600200" indent="-228600">
              <a:defRPr kumimoji="1" sz="4400">
                <a:solidFill>
                  <a:schemeClr val="tx2"/>
                </a:solidFill>
                <a:latin typeface="Tahoma" panose="020B0604030504040204" pitchFamily="34" charset="0"/>
              </a:defRPr>
            </a:lvl4pPr>
            <a:lvl5pPr marL="2057400" indent="-228600">
              <a:defRPr kumimoji="1" sz="4400">
                <a:solidFill>
                  <a:schemeClr val="tx2"/>
                </a:solidFill>
                <a:latin typeface="Tahoma" panose="020B0604030504040204" pitchFamily="34" charset="0"/>
              </a:defRPr>
            </a:lvl5pPr>
            <a:lvl6pPr marL="2514600" indent="-228600" algn="l" rtl="0" eaLnBrk="0" fontAlgn="base" hangingPunct="0">
              <a:spcBef>
                <a:spcPct val="0"/>
              </a:spcBef>
              <a:spcAft>
                <a:spcPct val="0"/>
              </a:spcAft>
              <a:defRPr kumimoji="1" sz="4400">
                <a:solidFill>
                  <a:schemeClr val="tx2"/>
                </a:solidFill>
                <a:latin typeface="Tahoma" panose="020B0604030504040204" pitchFamily="34" charset="0"/>
              </a:defRPr>
            </a:lvl6pPr>
            <a:lvl7pPr marL="2971800" indent="-228600" algn="l" rtl="0" eaLnBrk="0" fontAlgn="base" hangingPunct="0">
              <a:spcBef>
                <a:spcPct val="0"/>
              </a:spcBef>
              <a:spcAft>
                <a:spcPct val="0"/>
              </a:spcAft>
              <a:defRPr kumimoji="1" sz="4400">
                <a:solidFill>
                  <a:schemeClr val="tx2"/>
                </a:solidFill>
                <a:latin typeface="Tahoma" panose="020B0604030504040204" pitchFamily="34" charset="0"/>
              </a:defRPr>
            </a:lvl7pPr>
            <a:lvl8pPr marL="3429000" indent="-228600" algn="l" rtl="0" eaLnBrk="0" fontAlgn="base" hangingPunct="0">
              <a:spcBef>
                <a:spcPct val="0"/>
              </a:spcBef>
              <a:spcAft>
                <a:spcPct val="0"/>
              </a:spcAft>
              <a:defRPr kumimoji="1" sz="4400">
                <a:solidFill>
                  <a:schemeClr val="tx2"/>
                </a:solidFill>
                <a:latin typeface="Tahoma" panose="020B0604030504040204" pitchFamily="34" charset="0"/>
              </a:defRPr>
            </a:lvl8pPr>
            <a:lvl9pPr marL="3886200" indent="-228600" algn="l" rtl="0" eaLnBrk="0" fontAlgn="base" hangingPunct="0">
              <a:spcBef>
                <a:spcPct val="0"/>
              </a:spcBef>
              <a:spcAft>
                <a:spcPct val="0"/>
              </a:spcAft>
              <a:defRPr kumimoji="1" sz="4400">
                <a:solidFill>
                  <a:schemeClr val="tx2"/>
                </a:solidFill>
                <a:latin typeface="Tahoma" panose="020B0604030504040204" pitchFamily="34" charset="0"/>
              </a:defRPr>
            </a:lvl9pPr>
          </a:lstStyle>
          <a:p>
            <a:pPr eaLnBrk="0" fontAlgn="base" hangingPunct="0">
              <a:spcAft>
                <a:spcPct val="0"/>
              </a:spcAft>
            </a:pPr>
            <a:fld id="{2E2752E6-12F1-445C-B7D5-5C1BBA42E388}" type="slidenum">
              <a:rPr kumimoji="0" lang="ar-SA" altLang="ar-JO" sz="1400">
                <a:solidFill>
                  <a:srgbClr val="808080"/>
                </a:solidFill>
              </a:rPr>
              <a:pPr eaLnBrk="0" fontAlgn="base" hangingPunct="0">
                <a:spcAft>
                  <a:spcPct val="0"/>
                </a:spcAft>
              </a:pPr>
              <a:t>65</a:t>
            </a:fld>
            <a:endParaRPr kumimoji="0" lang="en-US" altLang="ar-JO" sz="1400">
              <a:solidFill>
                <a:srgbClr val="808080"/>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B41A1F95-F23C-11AA-4545-80A7337B8DBC}"/>
              </a:ext>
            </a:extLst>
          </p:cNvPr>
          <p:cNvSpPr>
            <a:spLocks noGrp="1" noChangeArrowheads="1"/>
          </p:cNvSpPr>
          <p:nvPr>
            <p:ph type="title"/>
          </p:nvPr>
        </p:nvSpPr>
        <p:spPr>
          <a:xfrm>
            <a:off x="1524000" y="152400"/>
            <a:ext cx="9144000" cy="6705600"/>
          </a:xfrm>
        </p:spPr>
        <p:txBody>
          <a:bodyPr/>
          <a:lstStyle/>
          <a:p>
            <a:r>
              <a:rPr lang="en-US" altLang="ar-JO" sz="3200">
                <a:latin typeface="Times New Roman" panose="02020603050405020304" pitchFamily="18" charset="0"/>
                <a:cs typeface="Times New Roman" panose="02020603050405020304" pitchFamily="18" charset="0"/>
              </a:rPr>
              <a:t>  The more we know about these styles, the better we </a:t>
            </a:r>
            <a:br>
              <a:rPr lang="en-US" altLang="ar-JO" sz="3200">
                <a:latin typeface="Times New Roman" panose="02020603050405020304" pitchFamily="18" charset="0"/>
                <a:cs typeface="Times New Roman" panose="02020603050405020304" pitchFamily="18" charset="0"/>
              </a:rPr>
            </a:br>
            <a:r>
              <a:rPr lang="en-US" altLang="ar-JO" sz="3200">
                <a:latin typeface="Times New Roman" panose="02020603050405020304" pitchFamily="18" charset="0"/>
                <a:cs typeface="Times New Roman" panose="02020603050405020304" pitchFamily="18" charset="0"/>
              </a:rPr>
              <a:t>  </a:t>
            </a:r>
            <a:r>
              <a:rPr lang="en-US" altLang="ar-JO" sz="3200">
                <a:solidFill>
                  <a:schemeClr val="accent2"/>
                </a:solidFill>
                <a:latin typeface="Times New Roman" panose="02020603050405020304" pitchFamily="18" charset="0"/>
                <a:cs typeface="Times New Roman" panose="02020603050405020304" pitchFamily="18" charset="0"/>
              </a:rPr>
              <a:t>design effective</a:t>
            </a:r>
            <a:r>
              <a:rPr lang="en-US" altLang="ar-JO" sz="3200">
                <a:latin typeface="Times New Roman" panose="02020603050405020304" pitchFamily="18" charset="0"/>
                <a:cs typeface="Times New Roman" panose="02020603050405020304" pitchFamily="18" charset="0"/>
              </a:rPr>
              <a:t> documentation for them, we need to </a:t>
            </a:r>
            <a:br>
              <a:rPr lang="en-US" altLang="ar-JO" sz="3200">
                <a:latin typeface="Times New Roman" panose="02020603050405020304" pitchFamily="18" charset="0"/>
                <a:cs typeface="Times New Roman" panose="02020603050405020304" pitchFamily="18" charset="0"/>
              </a:rPr>
            </a:br>
            <a:r>
              <a:rPr lang="en-US" altLang="ar-JO" sz="3200">
                <a:latin typeface="Times New Roman" panose="02020603050405020304" pitchFamily="18" charset="0"/>
                <a:cs typeface="Times New Roman" panose="02020603050405020304" pitchFamily="18" charset="0"/>
              </a:rPr>
              <a:t>  know how to build a tutorial module that</a:t>
            </a:r>
            <a:r>
              <a:rPr lang="en-US" altLang="ar-JO" sz="3200">
                <a:solidFill>
                  <a:srgbClr val="FF33CC"/>
                </a:solidFill>
                <a:latin typeface="Times New Roman" panose="02020603050405020304" pitchFamily="18" charset="0"/>
                <a:cs typeface="Times New Roman" panose="02020603050405020304" pitchFamily="18" charset="0"/>
              </a:rPr>
              <a:t> </a:t>
            </a:r>
            <a:r>
              <a:rPr lang="en-US" altLang="ar-JO" sz="3200">
                <a:solidFill>
                  <a:schemeClr val="accent2"/>
                </a:solidFill>
                <a:latin typeface="Times New Roman" panose="02020603050405020304" pitchFamily="18" charset="0"/>
                <a:cs typeface="Times New Roman" panose="02020603050405020304" pitchFamily="18" charset="0"/>
              </a:rPr>
              <a:t>avoid </a:t>
            </a:r>
            <a:br>
              <a:rPr lang="en-US" altLang="ar-JO" sz="3200">
                <a:solidFill>
                  <a:schemeClr val="accent2"/>
                </a:solidFill>
                <a:latin typeface="Times New Roman" panose="02020603050405020304" pitchFamily="18" charset="0"/>
                <a:cs typeface="Times New Roman" panose="02020603050405020304" pitchFamily="18" charset="0"/>
              </a:rPr>
            </a:br>
            <a:r>
              <a:rPr lang="en-US" altLang="ar-JO" sz="3200">
                <a:solidFill>
                  <a:schemeClr val="accent2"/>
                </a:solidFill>
                <a:latin typeface="Times New Roman" panose="02020603050405020304" pitchFamily="18" charset="0"/>
                <a:cs typeface="Times New Roman" panose="02020603050405020304" pitchFamily="18" charset="0"/>
              </a:rPr>
              <a:t>  public display</a:t>
            </a:r>
            <a:r>
              <a:rPr lang="en-US" altLang="ar-JO" sz="3200">
                <a:solidFill>
                  <a:srgbClr val="006666"/>
                </a:solidFill>
                <a:latin typeface="Times New Roman" panose="02020603050405020304" pitchFamily="18" charset="0"/>
                <a:cs typeface="Times New Roman" panose="02020603050405020304" pitchFamily="18" charset="0"/>
              </a:rPr>
              <a:t> </a:t>
            </a:r>
            <a:r>
              <a:rPr lang="en-US" altLang="ar-JO" sz="3200">
                <a:latin typeface="Times New Roman" panose="02020603050405020304" pitchFamily="18" charset="0"/>
                <a:cs typeface="Times New Roman" panose="02020603050405020304" pitchFamily="18" charset="0"/>
              </a:rPr>
              <a:t>of a user’s mistakes, </a:t>
            </a:r>
            <a:r>
              <a:rPr lang="en-US" altLang="ar-JO" sz="3200">
                <a:solidFill>
                  <a:schemeClr val="accent2"/>
                </a:solidFill>
                <a:latin typeface="Times New Roman" panose="02020603050405020304" pitchFamily="18" charset="0"/>
                <a:cs typeface="Times New Roman" panose="02020603050405020304" pitchFamily="18" charset="0"/>
              </a:rPr>
              <a:t>limit the lesson </a:t>
            </a:r>
            <a:br>
              <a:rPr lang="en-US" altLang="ar-JO" sz="3200">
                <a:solidFill>
                  <a:schemeClr val="accent2"/>
                </a:solidFill>
                <a:latin typeface="Times New Roman" panose="02020603050405020304" pitchFamily="18" charset="0"/>
                <a:cs typeface="Times New Roman" panose="02020603050405020304" pitchFamily="18" charset="0"/>
              </a:rPr>
            </a:br>
            <a:r>
              <a:rPr lang="en-US" altLang="ar-JO" sz="3200">
                <a:solidFill>
                  <a:schemeClr val="accent2"/>
                </a:solidFill>
                <a:latin typeface="Times New Roman" panose="02020603050405020304" pitchFamily="18" charset="0"/>
                <a:cs typeface="Times New Roman" panose="02020603050405020304" pitchFamily="18" charset="0"/>
              </a:rPr>
              <a:t>  times</a:t>
            </a:r>
            <a:r>
              <a:rPr lang="en-US" altLang="ar-JO" sz="3200">
                <a:latin typeface="Times New Roman" panose="02020603050405020304" pitchFamily="18" charset="0"/>
                <a:cs typeface="Times New Roman" panose="02020603050405020304" pitchFamily="18" charset="0"/>
              </a:rPr>
              <a:t>, give positive</a:t>
            </a:r>
            <a:r>
              <a:rPr lang="en-US" altLang="ar-JO" sz="3200">
                <a:solidFill>
                  <a:schemeClr val="accent1"/>
                </a:solidFill>
                <a:latin typeface="Times New Roman" panose="02020603050405020304" pitchFamily="18" charset="0"/>
                <a:cs typeface="Times New Roman" panose="02020603050405020304" pitchFamily="18" charset="0"/>
              </a:rPr>
              <a:t> </a:t>
            </a:r>
            <a:r>
              <a:rPr lang="en-US" altLang="ar-JO" sz="3200">
                <a:solidFill>
                  <a:schemeClr val="accent2"/>
                </a:solidFill>
                <a:latin typeface="Times New Roman" panose="02020603050405020304" pitchFamily="18" charset="0"/>
                <a:cs typeface="Times New Roman" panose="02020603050405020304" pitchFamily="18" charset="0"/>
              </a:rPr>
              <a:t>feedback</a:t>
            </a:r>
            <a:r>
              <a:rPr lang="en-US" altLang="ar-JO" sz="3200">
                <a:latin typeface="Times New Roman" panose="02020603050405020304" pitchFamily="18" charset="0"/>
                <a:cs typeface="Times New Roman" panose="02020603050405020304" pitchFamily="18" charset="0"/>
              </a:rPr>
              <a:t>, and </a:t>
            </a:r>
            <a:r>
              <a:rPr lang="en-US" altLang="ar-JO" sz="3200">
                <a:solidFill>
                  <a:schemeClr val="accent2"/>
                </a:solidFill>
                <a:latin typeface="Times New Roman" panose="02020603050405020304" pitchFamily="18" charset="0"/>
                <a:cs typeface="Times New Roman" panose="02020603050405020304" pitchFamily="18" charset="0"/>
              </a:rPr>
              <a:t>inspire</a:t>
            </a:r>
            <a:r>
              <a:rPr lang="en-US" altLang="ar-JO" sz="3200">
                <a:solidFill>
                  <a:srgbClr val="996600"/>
                </a:solidFill>
                <a:latin typeface="Times New Roman" panose="02020603050405020304" pitchFamily="18" charset="0"/>
                <a:cs typeface="Times New Roman" panose="02020603050405020304" pitchFamily="18" charset="0"/>
              </a:rPr>
              <a:t> </a:t>
            </a:r>
            <a:r>
              <a:rPr lang="en-US" altLang="ar-JO" sz="3200">
                <a:latin typeface="Times New Roman" panose="02020603050405020304" pitchFamily="18" charset="0"/>
                <a:cs typeface="Times New Roman" panose="02020603050405020304" pitchFamily="18" charset="0"/>
              </a:rPr>
              <a:t>a self </a:t>
            </a:r>
            <a:br>
              <a:rPr lang="en-US" altLang="ar-JO" sz="3200">
                <a:latin typeface="Times New Roman" panose="02020603050405020304" pitchFamily="18" charset="0"/>
                <a:cs typeface="Times New Roman" panose="02020603050405020304" pitchFamily="18" charset="0"/>
              </a:rPr>
            </a:br>
            <a:r>
              <a:rPr lang="en-US" altLang="ar-JO" sz="3200">
                <a:latin typeface="Times New Roman" panose="02020603050405020304" pitchFamily="18" charset="0"/>
                <a:cs typeface="Times New Roman" panose="02020603050405020304" pitchFamily="18" charset="0"/>
              </a:rPr>
              <a:t>  direction in the steps.</a:t>
            </a:r>
            <a:br>
              <a:rPr lang="en-US" altLang="ar-JO" sz="3200">
                <a:latin typeface="Times New Roman" panose="02020603050405020304" pitchFamily="18" charset="0"/>
                <a:cs typeface="Times New Roman" panose="02020603050405020304" pitchFamily="18" charset="0"/>
              </a:rPr>
            </a:br>
            <a:r>
              <a:rPr lang="en-US" altLang="ar-JO" sz="3200">
                <a:latin typeface="Times New Roman" panose="02020603050405020304" pitchFamily="18" charset="0"/>
                <a:cs typeface="Times New Roman" panose="02020603050405020304" pitchFamily="18" charset="0"/>
              </a:rPr>
              <a:t> </a:t>
            </a:r>
            <a:br>
              <a:rPr lang="en-US" altLang="ar-JO" sz="3200">
                <a:latin typeface="Times New Roman" panose="02020603050405020304" pitchFamily="18" charset="0"/>
                <a:cs typeface="Times New Roman" panose="02020603050405020304" pitchFamily="18" charset="0"/>
              </a:rPr>
            </a:br>
            <a:r>
              <a:rPr lang="en-US" altLang="ar-JO" sz="3200">
                <a:latin typeface="Times New Roman" panose="02020603050405020304" pitchFamily="18" charset="0"/>
                <a:cs typeface="Times New Roman" panose="02020603050405020304" pitchFamily="18" charset="0"/>
              </a:rPr>
              <a:t>  We can accomplish this by studying how we</a:t>
            </a:r>
            <a:r>
              <a:rPr lang="en-US" altLang="ar-JO" sz="3200">
                <a:solidFill>
                  <a:srgbClr val="CC00FF"/>
                </a:solidFill>
                <a:latin typeface="Times New Roman" panose="02020603050405020304" pitchFamily="18" charset="0"/>
                <a:cs typeface="Times New Roman" panose="02020603050405020304" pitchFamily="18" charset="0"/>
              </a:rPr>
              <a:t> learn </a:t>
            </a:r>
            <a:br>
              <a:rPr lang="en-US" altLang="ar-JO" sz="3200">
                <a:solidFill>
                  <a:srgbClr val="CC00FF"/>
                </a:solidFill>
                <a:latin typeface="Times New Roman" panose="02020603050405020304" pitchFamily="18" charset="0"/>
                <a:cs typeface="Times New Roman" panose="02020603050405020304" pitchFamily="18" charset="0"/>
              </a:rPr>
            </a:br>
            <a:r>
              <a:rPr lang="en-US" altLang="ar-JO" sz="3200">
                <a:solidFill>
                  <a:srgbClr val="CC00FF"/>
                </a:solidFill>
                <a:latin typeface="Times New Roman" panose="02020603050405020304" pitchFamily="18" charset="0"/>
                <a:cs typeface="Times New Roman" panose="02020603050405020304" pitchFamily="18" charset="0"/>
              </a:rPr>
              <a:t>  </a:t>
            </a:r>
            <a:r>
              <a:rPr lang="en-US" altLang="ar-JO" sz="3200">
                <a:latin typeface="Times New Roman" panose="02020603050405020304" pitchFamily="18" charset="0"/>
                <a:cs typeface="Times New Roman" panose="02020603050405020304" pitchFamily="18" charset="0"/>
              </a:rPr>
              <a:t>programs, and how</a:t>
            </a:r>
            <a:r>
              <a:rPr lang="en-US" altLang="ar-JO" sz="3200">
                <a:solidFill>
                  <a:srgbClr val="CC00FF"/>
                </a:solidFill>
                <a:latin typeface="Times New Roman" panose="02020603050405020304" pitchFamily="18" charset="0"/>
                <a:cs typeface="Times New Roman" panose="02020603050405020304" pitchFamily="18" charset="0"/>
              </a:rPr>
              <a:t> others do</a:t>
            </a:r>
            <a:r>
              <a:rPr lang="en-US" altLang="ar-JO" sz="3200">
                <a:latin typeface="Times New Roman" panose="02020603050405020304" pitchFamily="18" charset="0"/>
                <a:cs typeface="Times New Roman" panose="02020603050405020304" pitchFamily="18" charset="0"/>
              </a:rPr>
              <a:t>, and by applying the </a:t>
            </a:r>
            <a:br>
              <a:rPr lang="en-US" altLang="ar-JO" sz="3200">
                <a:latin typeface="Times New Roman" panose="02020603050405020304" pitchFamily="18" charset="0"/>
                <a:cs typeface="Times New Roman" panose="02020603050405020304" pitchFamily="18" charset="0"/>
              </a:rPr>
            </a:br>
            <a:r>
              <a:rPr lang="en-US" altLang="ar-JO" sz="3200">
                <a:latin typeface="Times New Roman" panose="02020603050405020304" pitchFamily="18" charset="0"/>
                <a:cs typeface="Times New Roman" panose="02020603050405020304" pitchFamily="18" charset="0"/>
              </a:rPr>
              <a:t>  principles of </a:t>
            </a:r>
            <a:r>
              <a:rPr lang="en-US" altLang="ar-JO" sz="3200">
                <a:solidFill>
                  <a:srgbClr val="CC00FF"/>
                </a:solidFill>
                <a:latin typeface="Times New Roman" panose="02020603050405020304" pitchFamily="18" charset="0"/>
                <a:cs typeface="Times New Roman" panose="02020603050405020304" pitchFamily="18" charset="0"/>
              </a:rPr>
              <a:t>task analysis</a:t>
            </a:r>
            <a:r>
              <a:rPr lang="en-US" altLang="ar-JO" sz="3200">
                <a:latin typeface="Times New Roman" panose="02020603050405020304" pitchFamily="18" charset="0"/>
                <a:cs typeface="Times New Roman" panose="02020603050405020304" pitchFamily="18" charset="0"/>
              </a:rPr>
              <a:t> to the documentation </a:t>
            </a:r>
            <a:br>
              <a:rPr lang="en-US" altLang="ar-JO" sz="3200">
                <a:latin typeface="Times New Roman" panose="02020603050405020304" pitchFamily="18" charset="0"/>
                <a:cs typeface="Times New Roman" panose="02020603050405020304" pitchFamily="18" charset="0"/>
              </a:rPr>
            </a:br>
            <a:r>
              <a:rPr lang="en-US" altLang="ar-JO" sz="3200">
                <a:latin typeface="Times New Roman" panose="02020603050405020304" pitchFamily="18" charset="0"/>
                <a:cs typeface="Times New Roman" panose="02020603050405020304" pitchFamily="18" charset="0"/>
              </a:rPr>
              <a:t>  situation. The following </a:t>
            </a:r>
            <a:r>
              <a:rPr lang="en-US" altLang="ar-JO" sz="3200" b="1">
                <a:solidFill>
                  <a:schemeClr val="accent1"/>
                </a:solidFill>
                <a:latin typeface="Times New Roman" panose="02020603050405020304" pitchFamily="18" charset="0"/>
                <a:cs typeface="Times New Roman" panose="02020603050405020304" pitchFamily="18" charset="0"/>
              </a:rPr>
              <a:t>Two design</a:t>
            </a:r>
            <a:r>
              <a:rPr lang="en-US" altLang="ar-JO" sz="3200" b="1">
                <a:latin typeface="Times New Roman" panose="02020603050405020304" pitchFamily="18" charset="0"/>
                <a:cs typeface="Times New Roman" panose="02020603050405020304" pitchFamily="18" charset="0"/>
              </a:rPr>
              <a:t> </a:t>
            </a:r>
            <a:r>
              <a:rPr lang="en-US" altLang="ar-JO" sz="3200" b="1">
                <a:solidFill>
                  <a:schemeClr val="accent1"/>
                </a:solidFill>
                <a:latin typeface="Times New Roman" panose="02020603050405020304" pitchFamily="18" charset="0"/>
                <a:cs typeface="Times New Roman" panose="02020603050405020304" pitchFamily="18" charset="0"/>
              </a:rPr>
              <a:t>approaches</a:t>
            </a:r>
            <a:r>
              <a:rPr lang="en-US" altLang="ar-JO" sz="3200" b="1">
                <a:latin typeface="Times New Roman" panose="02020603050405020304" pitchFamily="18" charset="0"/>
                <a:cs typeface="Times New Roman" panose="02020603050405020304" pitchFamily="18" charset="0"/>
              </a:rPr>
              <a:t>        	</a:t>
            </a:r>
            <a:r>
              <a:rPr lang="en-US" altLang="ar-JO" sz="3200">
                <a:latin typeface="Times New Roman" panose="02020603050405020304" pitchFamily="18" charset="0"/>
                <a:cs typeface="Times New Roman" panose="02020603050405020304" pitchFamily="18" charset="0"/>
              </a:rPr>
              <a:t>need to be examined:</a:t>
            </a:r>
            <a:br>
              <a:rPr lang="en-US" altLang="ar-JO" sz="3200">
                <a:latin typeface="Times New Roman" panose="02020603050405020304" pitchFamily="18" charset="0"/>
                <a:cs typeface="Times New Roman" panose="02020603050405020304" pitchFamily="18" charset="0"/>
              </a:rPr>
            </a:br>
            <a:endParaRPr lang="en-US" altLang="ar-JO" sz="3200">
              <a:latin typeface="Times New Roman" panose="02020603050405020304" pitchFamily="18" charset="0"/>
              <a:cs typeface="Times New Roman" panose="02020603050405020304" pitchFamily="18" charset="0"/>
            </a:endParaRPr>
          </a:p>
        </p:txBody>
      </p:sp>
      <p:sp>
        <p:nvSpPr>
          <p:cNvPr id="33795" name="Slide Number Placeholder 2">
            <a:extLst>
              <a:ext uri="{FF2B5EF4-FFF2-40B4-BE49-F238E27FC236}">
                <a16:creationId xmlns:a16="http://schemas.microsoft.com/office/drawing/2014/main" id="{01E8BB5F-1828-67DA-676D-8E37B089BEF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4400">
                <a:solidFill>
                  <a:schemeClr val="tx2"/>
                </a:solidFill>
                <a:latin typeface="Tahoma" panose="020B0604030504040204" pitchFamily="34" charset="0"/>
              </a:defRPr>
            </a:lvl1pPr>
            <a:lvl2pPr marL="742950" indent="-285750">
              <a:defRPr kumimoji="1" sz="4400">
                <a:solidFill>
                  <a:schemeClr val="tx2"/>
                </a:solidFill>
                <a:latin typeface="Tahoma" panose="020B0604030504040204" pitchFamily="34" charset="0"/>
              </a:defRPr>
            </a:lvl2pPr>
            <a:lvl3pPr marL="1143000" indent="-228600">
              <a:defRPr kumimoji="1" sz="4400">
                <a:solidFill>
                  <a:schemeClr val="tx2"/>
                </a:solidFill>
                <a:latin typeface="Tahoma" panose="020B0604030504040204" pitchFamily="34" charset="0"/>
              </a:defRPr>
            </a:lvl3pPr>
            <a:lvl4pPr marL="1600200" indent="-228600">
              <a:defRPr kumimoji="1" sz="4400">
                <a:solidFill>
                  <a:schemeClr val="tx2"/>
                </a:solidFill>
                <a:latin typeface="Tahoma" panose="020B0604030504040204" pitchFamily="34" charset="0"/>
              </a:defRPr>
            </a:lvl4pPr>
            <a:lvl5pPr marL="2057400" indent="-228600">
              <a:defRPr kumimoji="1" sz="4400">
                <a:solidFill>
                  <a:schemeClr val="tx2"/>
                </a:solidFill>
                <a:latin typeface="Tahoma" panose="020B0604030504040204" pitchFamily="34" charset="0"/>
              </a:defRPr>
            </a:lvl5pPr>
            <a:lvl6pPr marL="2514600" indent="-228600" algn="l" rtl="0" eaLnBrk="0" fontAlgn="base" hangingPunct="0">
              <a:spcBef>
                <a:spcPct val="0"/>
              </a:spcBef>
              <a:spcAft>
                <a:spcPct val="0"/>
              </a:spcAft>
              <a:defRPr kumimoji="1" sz="4400">
                <a:solidFill>
                  <a:schemeClr val="tx2"/>
                </a:solidFill>
                <a:latin typeface="Tahoma" panose="020B0604030504040204" pitchFamily="34" charset="0"/>
              </a:defRPr>
            </a:lvl6pPr>
            <a:lvl7pPr marL="2971800" indent="-228600" algn="l" rtl="0" eaLnBrk="0" fontAlgn="base" hangingPunct="0">
              <a:spcBef>
                <a:spcPct val="0"/>
              </a:spcBef>
              <a:spcAft>
                <a:spcPct val="0"/>
              </a:spcAft>
              <a:defRPr kumimoji="1" sz="4400">
                <a:solidFill>
                  <a:schemeClr val="tx2"/>
                </a:solidFill>
                <a:latin typeface="Tahoma" panose="020B0604030504040204" pitchFamily="34" charset="0"/>
              </a:defRPr>
            </a:lvl7pPr>
            <a:lvl8pPr marL="3429000" indent="-228600" algn="l" rtl="0" eaLnBrk="0" fontAlgn="base" hangingPunct="0">
              <a:spcBef>
                <a:spcPct val="0"/>
              </a:spcBef>
              <a:spcAft>
                <a:spcPct val="0"/>
              </a:spcAft>
              <a:defRPr kumimoji="1" sz="4400">
                <a:solidFill>
                  <a:schemeClr val="tx2"/>
                </a:solidFill>
                <a:latin typeface="Tahoma" panose="020B0604030504040204" pitchFamily="34" charset="0"/>
              </a:defRPr>
            </a:lvl8pPr>
            <a:lvl9pPr marL="3886200" indent="-228600" algn="l" rtl="0" eaLnBrk="0" fontAlgn="base" hangingPunct="0">
              <a:spcBef>
                <a:spcPct val="0"/>
              </a:spcBef>
              <a:spcAft>
                <a:spcPct val="0"/>
              </a:spcAft>
              <a:defRPr kumimoji="1" sz="4400">
                <a:solidFill>
                  <a:schemeClr val="tx2"/>
                </a:solidFill>
                <a:latin typeface="Tahoma" panose="020B0604030504040204" pitchFamily="34" charset="0"/>
              </a:defRPr>
            </a:lvl9pPr>
          </a:lstStyle>
          <a:p>
            <a:pPr eaLnBrk="0" fontAlgn="base" hangingPunct="0">
              <a:spcAft>
                <a:spcPct val="0"/>
              </a:spcAft>
            </a:pPr>
            <a:fld id="{66257039-323C-4CD7-B604-108EDBAB2B02}" type="slidenum">
              <a:rPr kumimoji="0" lang="ar-SA" altLang="ar-JO" sz="1400">
                <a:solidFill>
                  <a:srgbClr val="808080"/>
                </a:solidFill>
              </a:rPr>
              <a:pPr eaLnBrk="0" fontAlgn="base" hangingPunct="0">
                <a:spcAft>
                  <a:spcPct val="0"/>
                </a:spcAft>
              </a:pPr>
              <a:t>66</a:t>
            </a:fld>
            <a:endParaRPr kumimoji="0" lang="en-US" altLang="ar-JO" sz="1400">
              <a:solidFill>
                <a:srgbClr val="808080"/>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859B540B-8936-23CA-785A-174AF1948EEA}"/>
              </a:ext>
            </a:extLst>
          </p:cNvPr>
          <p:cNvSpPr>
            <a:spLocks noGrp="1" noChangeArrowheads="1"/>
          </p:cNvSpPr>
          <p:nvPr>
            <p:ph type="title"/>
          </p:nvPr>
        </p:nvSpPr>
        <p:spPr>
          <a:xfrm>
            <a:off x="1524000" y="152400"/>
            <a:ext cx="9144000" cy="6705600"/>
          </a:xfrm>
        </p:spPr>
        <p:txBody>
          <a:bodyPr/>
          <a:lstStyle/>
          <a:p>
            <a:r>
              <a:rPr lang="en-US" altLang="ar-JO" sz="3200" b="1">
                <a:latin typeface="Times New Roman" panose="02020603050405020304" pitchFamily="18" charset="0"/>
                <a:cs typeface="Times New Roman" panose="02020603050405020304" pitchFamily="18" charset="0"/>
              </a:rPr>
              <a:t>    </a:t>
            </a:r>
            <a:r>
              <a:rPr lang="en-US" altLang="ar-JO" sz="3200" b="1">
                <a:solidFill>
                  <a:schemeClr val="accent2"/>
                </a:solidFill>
                <a:latin typeface="Times New Roman" panose="02020603050405020304" pitchFamily="18" charset="0"/>
                <a:cs typeface="Times New Roman" panose="02020603050405020304" pitchFamily="18" charset="0"/>
              </a:rPr>
              <a:t>-The Elaborative Approach</a:t>
            </a:r>
            <a:r>
              <a:rPr lang="en-US" altLang="ar-JO" sz="3600" b="1">
                <a:latin typeface="Times New Roman" panose="02020603050405020304" pitchFamily="18" charset="0"/>
                <a:cs typeface="Times New Roman" panose="02020603050405020304" pitchFamily="18" charset="0"/>
              </a:rPr>
              <a:t>, </a:t>
            </a:r>
            <a:r>
              <a:rPr lang="en-US" altLang="ar-JO" sz="3200">
                <a:latin typeface="Times New Roman" panose="02020603050405020304" pitchFamily="18" charset="0"/>
                <a:cs typeface="Times New Roman" panose="02020603050405020304" pitchFamily="18" charset="0"/>
              </a:rPr>
              <a:t>It includes elements </a:t>
            </a:r>
            <a:br>
              <a:rPr lang="en-US" altLang="ar-JO" sz="3200">
                <a:latin typeface="Times New Roman" panose="02020603050405020304" pitchFamily="18" charset="0"/>
                <a:cs typeface="Times New Roman" panose="02020603050405020304" pitchFamily="18" charset="0"/>
              </a:rPr>
            </a:br>
            <a:r>
              <a:rPr lang="en-US" altLang="ar-JO" sz="3200">
                <a:latin typeface="Times New Roman" panose="02020603050405020304" pitchFamily="18" charset="0"/>
                <a:cs typeface="Times New Roman" panose="02020603050405020304" pitchFamily="18" charset="0"/>
              </a:rPr>
              <a:t>  of a good</a:t>
            </a:r>
            <a:r>
              <a:rPr lang="en-US" altLang="ar-JO" sz="3200">
                <a:solidFill>
                  <a:schemeClr val="accent1"/>
                </a:solidFill>
                <a:latin typeface="Times New Roman" panose="02020603050405020304" pitchFamily="18" charset="0"/>
                <a:cs typeface="Times New Roman" panose="02020603050405020304" pitchFamily="18" charset="0"/>
              </a:rPr>
              <a:t> storytelling</a:t>
            </a:r>
            <a:r>
              <a:rPr lang="en-US" altLang="ar-JO" sz="3200">
                <a:latin typeface="Times New Roman" panose="02020603050405020304" pitchFamily="18" charset="0"/>
                <a:cs typeface="Times New Roman" panose="02020603050405020304" pitchFamily="18" charset="0"/>
              </a:rPr>
              <a:t>, describe </a:t>
            </a:r>
            <a:r>
              <a:rPr lang="en-US" altLang="ar-JO" sz="3200">
                <a:solidFill>
                  <a:schemeClr val="accent1"/>
                </a:solidFill>
                <a:latin typeface="Times New Roman" panose="02020603050405020304" pitchFamily="18" charset="0"/>
                <a:cs typeface="Times New Roman" panose="02020603050405020304" pitchFamily="18" charset="0"/>
              </a:rPr>
              <a:t>scenario </a:t>
            </a:r>
            <a:r>
              <a:rPr lang="en-US" altLang="ar-JO" sz="3200">
                <a:latin typeface="Times New Roman" panose="02020603050405020304" pitchFamily="18" charset="0"/>
                <a:cs typeface="Times New Roman" panose="02020603050405020304" pitchFamily="18" charset="0"/>
              </a:rPr>
              <a:t>carefully and  </a:t>
            </a:r>
            <a:br>
              <a:rPr lang="en-US" altLang="ar-JO" sz="3200">
                <a:latin typeface="Times New Roman" panose="02020603050405020304" pitchFamily="18" charset="0"/>
                <a:cs typeface="Times New Roman" panose="02020603050405020304" pitchFamily="18" charset="0"/>
              </a:rPr>
            </a:br>
            <a:r>
              <a:rPr lang="en-US" altLang="ar-JO" sz="3200">
                <a:latin typeface="Times New Roman" panose="02020603050405020304" pitchFamily="18" charset="0"/>
                <a:cs typeface="Times New Roman" panose="02020603050405020304" pitchFamily="18" charset="0"/>
              </a:rPr>
              <a:t>  slowly. This responds to the </a:t>
            </a:r>
            <a:r>
              <a:rPr lang="en-US" altLang="ar-JO" sz="3200">
                <a:solidFill>
                  <a:schemeClr val="accent1"/>
                </a:solidFill>
                <a:latin typeface="Times New Roman" panose="02020603050405020304" pitchFamily="18" charset="0"/>
                <a:cs typeface="Times New Roman" panose="02020603050405020304" pitchFamily="18" charset="0"/>
              </a:rPr>
              <a:t>need</a:t>
            </a:r>
            <a:r>
              <a:rPr lang="en-US" altLang="ar-JO" sz="3200">
                <a:latin typeface="Times New Roman" panose="02020603050405020304" pitchFamily="18" charset="0"/>
                <a:cs typeface="Times New Roman" panose="02020603050405020304" pitchFamily="18" charset="0"/>
              </a:rPr>
              <a:t> of the new-to-</a:t>
            </a:r>
            <a:br>
              <a:rPr lang="en-US" altLang="ar-JO" sz="3200">
                <a:latin typeface="Times New Roman" panose="02020603050405020304" pitchFamily="18" charset="0"/>
                <a:cs typeface="Times New Roman" panose="02020603050405020304" pitchFamily="18" charset="0"/>
              </a:rPr>
            </a:br>
            <a:r>
              <a:rPr lang="en-US" altLang="ar-JO" sz="3200">
                <a:latin typeface="Times New Roman" panose="02020603050405020304" pitchFamily="18" charset="0"/>
                <a:cs typeface="Times New Roman" panose="02020603050405020304" pitchFamily="18" charset="0"/>
              </a:rPr>
              <a:t>  computer user, it borrows element of instructional </a:t>
            </a:r>
            <a:br>
              <a:rPr lang="en-US" altLang="ar-JO" sz="3200">
                <a:latin typeface="Times New Roman" panose="02020603050405020304" pitchFamily="18" charset="0"/>
                <a:cs typeface="Times New Roman" panose="02020603050405020304" pitchFamily="18" charset="0"/>
              </a:rPr>
            </a:br>
            <a:r>
              <a:rPr lang="en-US" altLang="ar-JO" sz="3200">
                <a:latin typeface="Times New Roman" panose="02020603050405020304" pitchFamily="18" charset="0"/>
                <a:cs typeface="Times New Roman" panose="02020603050405020304" pitchFamily="18" charset="0"/>
              </a:rPr>
              <a:t>  principles from the field of instructional design when </a:t>
            </a:r>
            <a:br>
              <a:rPr lang="en-US" altLang="ar-JO" sz="3200">
                <a:latin typeface="Times New Roman" panose="02020603050405020304" pitchFamily="18" charset="0"/>
                <a:cs typeface="Times New Roman" panose="02020603050405020304" pitchFamily="18" charset="0"/>
              </a:rPr>
            </a:br>
            <a:r>
              <a:rPr lang="en-US" altLang="ar-JO" sz="3200">
                <a:latin typeface="Times New Roman" panose="02020603050405020304" pitchFamily="18" charset="0"/>
                <a:cs typeface="Times New Roman" panose="02020603050405020304" pitchFamily="18" charset="0"/>
              </a:rPr>
              <a:t>  teaching </a:t>
            </a:r>
            <a:r>
              <a:rPr lang="en-US" altLang="ar-JO" sz="3200">
                <a:solidFill>
                  <a:schemeClr val="accent1"/>
                </a:solidFill>
                <a:latin typeface="Times New Roman" panose="02020603050405020304" pitchFamily="18" charset="0"/>
                <a:cs typeface="Times New Roman" panose="02020603050405020304" pitchFamily="18" charset="0"/>
              </a:rPr>
              <a:t>abstract</a:t>
            </a:r>
            <a:r>
              <a:rPr lang="en-US" altLang="ar-JO" sz="3200">
                <a:latin typeface="Times New Roman" panose="02020603050405020304" pitchFamily="18" charset="0"/>
                <a:cs typeface="Times New Roman" panose="02020603050405020304" pitchFamily="18" charset="0"/>
              </a:rPr>
              <a:t> and highly technical material.</a:t>
            </a:r>
            <a:br>
              <a:rPr lang="en-US" altLang="ar-JO" sz="3200">
                <a:latin typeface="Times New Roman" panose="02020603050405020304" pitchFamily="18" charset="0"/>
                <a:cs typeface="Times New Roman" panose="02020603050405020304" pitchFamily="18" charset="0"/>
              </a:rPr>
            </a:br>
            <a:br>
              <a:rPr lang="en-US" altLang="ar-JO" sz="3200">
                <a:latin typeface="Times New Roman" panose="02020603050405020304" pitchFamily="18" charset="0"/>
                <a:cs typeface="Times New Roman" panose="02020603050405020304" pitchFamily="18" charset="0"/>
              </a:rPr>
            </a:br>
            <a:r>
              <a:rPr lang="en-US" altLang="ar-JO" sz="3200">
                <a:latin typeface="Times New Roman" panose="02020603050405020304" pitchFamily="18" charset="0"/>
                <a:cs typeface="Times New Roman" panose="02020603050405020304" pitchFamily="18" charset="0"/>
              </a:rPr>
              <a:t>   When you use elaboration approach you should use </a:t>
            </a:r>
            <a:br>
              <a:rPr lang="en-US" altLang="ar-JO" sz="3200">
                <a:latin typeface="Times New Roman" panose="02020603050405020304" pitchFamily="18" charset="0"/>
                <a:cs typeface="Times New Roman" panose="02020603050405020304" pitchFamily="18" charset="0"/>
              </a:rPr>
            </a:br>
            <a:r>
              <a:rPr lang="en-US" altLang="ar-JO" sz="3200">
                <a:latin typeface="Times New Roman" panose="02020603050405020304" pitchFamily="18" charset="0"/>
                <a:cs typeface="Times New Roman" panose="02020603050405020304" pitchFamily="18" charset="0"/>
              </a:rPr>
              <a:t>   </a:t>
            </a:r>
            <a:r>
              <a:rPr lang="en-US" altLang="ar-JO" sz="3200">
                <a:solidFill>
                  <a:schemeClr val="accent1"/>
                </a:solidFill>
                <a:latin typeface="Times New Roman" panose="02020603050405020304" pitchFamily="18" charset="0"/>
                <a:cs typeface="Times New Roman" panose="02020603050405020304" pitchFamily="18" charset="0"/>
              </a:rPr>
              <a:t>lots of examples, table of commands</a:t>
            </a:r>
            <a:r>
              <a:rPr lang="en-US" altLang="ar-JO" sz="3200">
                <a:latin typeface="Times New Roman" panose="02020603050405020304" pitchFamily="18" charset="0"/>
                <a:cs typeface="Times New Roman" panose="02020603050405020304" pitchFamily="18" charset="0"/>
              </a:rPr>
              <a:t> in conjunction </a:t>
            </a:r>
            <a:br>
              <a:rPr lang="en-US" altLang="ar-JO" sz="3200">
                <a:latin typeface="Times New Roman" panose="02020603050405020304" pitchFamily="18" charset="0"/>
                <a:cs typeface="Times New Roman" panose="02020603050405020304" pitchFamily="18" charset="0"/>
              </a:rPr>
            </a:br>
            <a:r>
              <a:rPr lang="en-US" altLang="ar-JO" sz="3200">
                <a:latin typeface="Times New Roman" panose="02020603050405020304" pitchFamily="18" charset="0"/>
                <a:cs typeface="Times New Roman" panose="02020603050405020304" pitchFamily="18" charset="0"/>
              </a:rPr>
              <a:t>   with </a:t>
            </a:r>
            <a:r>
              <a:rPr lang="en-US" altLang="ar-JO" sz="3200">
                <a:solidFill>
                  <a:schemeClr val="accent1"/>
                </a:solidFill>
                <a:latin typeface="Times New Roman" panose="02020603050405020304" pitchFamily="18" charset="0"/>
                <a:cs typeface="Times New Roman" panose="02020603050405020304" pitchFamily="18" charset="0"/>
              </a:rPr>
              <a:t>accurately </a:t>
            </a:r>
            <a:r>
              <a:rPr lang="en-US" altLang="ar-JO" sz="3200">
                <a:latin typeface="Times New Roman" panose="02020603050405020304" pitchFamily="18" charset="0"/>
                <a:cs typeface="Times New Roman" panose="02020603050405020304" pitchFamily="18" charset="0"/>
              </a:rPr>
              <a:t>design steps. </a:t>
            </a:r>
            <a:br>
              <a:rPr lang="en-US" altLang="ar-JO" sz="3200">
                <a:latin typeface="Times New Roman" panose="02020603050405020304" pitchFamily="18" charset="0"/>
                <a:cs typeface="Times New Roman" panose="02020603050405020304" pitchFamily="18" charset="0"/>
              </a:rPr>
            </a:br>
            <a:r>
              <a:rPr lang="en-US" altLang="ar-JO" sz="3200">
                <a:latin typeface="Times New Roman" panose="02020603050405020304" pitchFamily="18" charset="0"/>
                <a:cs typeface="Times New Roman" panose="02020603050405020304" pitchFamily="18" charset="0"/>
              </a:rPr>
              <a:t>  You should always consider using this approach with </a:t>
            </a:r>
            <a:br>
              <a:rPr lang="en-US" altLang="ar-JO" sz="3200">
                <a:latin typeface="Times New Roman" panose="02020603050405020304" pitchFamily="18" charset="0"/>
                <a:cs typeface="Times New Roman" panose="02020603050405020304" pitchFamily="18" charset="0"/>
              </a:rPr>
            </a:br>
            <a:r>
              <a:rPr lang="en-US" altLang="ar-JO" sz="3200">
                <a:latin typeface="Times New Roman" panose="02020603050405020304" pitchFamily="18" charset="0"/>
                <a:cs typeface="Times New Roman" panose="02020603050405020304" pitchFamily="18" charset="0"/>
              </a:rPr>
              <a:t>   </a:t>
            </a:r>
            <a:r>
              <a:rPr lang="en-US" altLang="ar-JO" sz="3200">
                <a:solidFill>
                  <a:schemeClr val="accent2"/>
                </a:solidFill>
                <a:latin typeface="Times New Roman" panose="02020603050405020304" pitchFamily="18" charset="0"/>
                <a:cs typeface="Times New Roman" panose="02020603050405020304" pitchFamily="18" charset="0"/>
              </a:rPr>
              <a:t>novice users.</a:t>
            </a:r>
            <a:endParaRPr lang="en-US" altLang="ar-JO" sz="3200" b="1">
              <a:latin typeface="Times New Roman" panose="02020603050405020304" pitchFamily="18" charset="0"/>
              <a:cs typeface="Times New Roman" panose="02020603050405020304" pitchFamily="18" charset="0"/>
            </a:endParaRPr>
          </a:p>
        </p:txBody>
      </p:sp>
      <p:sp>
        <p:nvSpPr>
          <p:cNvPr id="34819" name="Slide Number Placeholder 2">
            <a:extLst>
              <a:ext uri="{FF2B5EF4-FFF2-40B4-BE49-F238E27FC236}">
                <a16:creationId xmlns:a16="http://schemas.microsoft.com/office/drawing/2014/main" id="{B4AE1E46-744E-6992-640A-DD61D8466E7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4400">
                <a:solidFill>
                  <a:schemeClr val="tx2"/>
                </a:solidFill>
                <a:latin typeface="Tahoma" panose="020B0604030504040204" pitchFamily="34" charset="0"/>
              </a:defRPr>
            </a:lvl1pPr>
            <a:lvl2pPr marL="742950" indent="-285750">
              <a:defRPr kumimoji="1" sz="4400">
                <a:solidFill>
                  <a:schemeClr val="tx2"/>
                </a:solidFill>
                <a:latin typeface="Tahoma" panose="020B0604030504040204" pitchFamily="34" charset="0"/>
              </a:defRPr>
            </a:lvl2pPr>
            <a:lvl3pPr marL="1143000" indent="-228600">
              <a:defRPr kumimoji="1" sz="4400">
                <a:solidFill>
                  <a:schemeClr val="tx2"/>
                </a:solidFill>
                <a:latin typeface="Tahoma" panose="020B0604030504040204" pitchFamily="34" charset="0"/>
              </a:defRPr>
            </a:lvl3pPr>
            <a:lvl4pPr marL="1600200" indent="-228600">
              <a:defRPr kumimoji="1" sz="4400">
                <a:solidFill>
                  <a:schemeClr val="tx2"/>
                </a:solidFill>
                <a:latin typeface="Tahoma" panose="020B0604030504040204" pitchFamily="34" charset="0"/>
              </a:defRPr>
            </a:lvl4pPr>
            <a:lvl5pPr marL="2057400" indent="-228600">
              <a:defRPr kumimoji="1" sz="4400">
                <a:solidFill>
                  <a:schemeClr val="tx2"/>
                </a:solidFill>
                <a:latin typeface="Tahoma" panose="020B0604030504040204" pitchFamily="34" charset="0"/>
              </a:defRPr>
            </a:lvl5pPr>
            <a:lvl6pPr marL="2514600" indent="-228600" algn="l" rtl="0" eaLnBrk="0" fontAlgn="base" hangingPunct="0">
              <a:spcBef>
                <a:spcPct val="0"/>
              </a:spcBef>
              <a:spcAft>
                <a:spcPct val="0"/>
              </a:spcAft>
              <a:defRPr kumimoji="1" sz="4400">
                <a:solidFill>
                  <a:schemeClr val="tx2"/>
                </a:solidFill>
                <a:latin typeface="Tahoma" panose="020B0604030504040204" pitchFamily="34" charset="0"/>
              </a:defRPr>
            </a:lvl6pPr>
            <a:lvl7pPr marL="2971800" indent="-228600" algn="l" rtl="0" eaLnBrk="0" fontAlgn="base" hangingPunct="0">
              <a:spcBef>
                <a:spcPct val="0"/>
              </a:spcBef>
              <a:spcAft>
                <a:spcPct val="0"/>
              </a:spcAft>
              <a:defRPr kumimoji="1" sz="4400">
                <a:solidFill>
                  <a:schemeClr val="tx2"/>
                </a:solidFill>
                <a:latin typeface="Tahoma" panose="020B0604030504040204" pitchFamily="34" charset="0"/>
              </a:defRPr>
            </a:lvl7pPr>
            <a:lvl8pPr marL="3429000" indent="-228600" algn="l" rtl="0" eaLnBrk="0" fontAlgn="base" hangingPunct="0">
              <a:spcBef>
                <a:spcPct val="0"/>
              </a:spcBef>
              <a:spcAft>
                <a:spcPct val="0"/>
              </a:spcAft>
              <a:defRPr kumimoji="1" sz="4400">
                <a:solidFill>
                  <a:schemeClr val="tx2"/>
                </a:solidFill>
                <a:latin typeface="Tahoma" panose="020B0604030504040204" pitchFamily="34" charset="0"/>
              </a:defRPr>
            </a:lvl8pPr>
            <a:lvl9pPr marL="3886200" indent="-228600" algn="l" rtl="0" eaLnBrk="0" fontAlgn="base" hangingPunct="0">
              <a:spcBef>
                <a:spcPct val="0"/>
              </a:spcBef>
              <a:spcAft>
                <a:spcPct val="0"/>
              </a:spcAft>
              <a:defRPr kumimoji="1" sz="4400">
                <a:solidFill>
                  <a:schemeClr val="tx2"/>
                </a:solidFill>
                <a:latin typeface="Tahoma" panose="020B0604030504040204" pitchFamily="34" charset="0"/>
              </a:defRPr>
            </a:lvl9pPr>
          </a:lstStyle>
          <a:p>
            <a:pPr eaLnBrk="0" fontAlgn="base" hangingPunct="0">
              <a:spcAft>
                <a:spcPct val="0"/>
              </a:spcAft>
            </a:pPr>
            <a:fld id="{5EABDE7E-9BB4-48FF-A666-2D458590065A}" type="slidenum">
              <a:rPr kumimoji="0" lang="ar-SA" altLang="ar-JO" sz="1400">
                <a:solidFill>
                  <a:srgbClr val="808080"/>
                </a:solidFill>
              </a:rPr>
              <a:pPr eaLnBrk="0" fontAlgn="base" hangingPunct="0">
                <a:spcAft>
                  <a:spcPct val="0"/>
                </a:spcAft>
              </a:pPr>
              <a:t>67</a:t>
            </a:fld>
            <a:endParaRPr kumimoji="0" lang="en-US" altLang="ar-JO" sz="1400">
              <a:solidFill>
                <a:srgbClr val="808080"/>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1B9CA1ED-05AE-2B56-7E33-4DCDA0EF0D3B}"/>
              </a:ext>
            </a:extLst>
          </p:cNvPr>
          <p:cNvSpPr>
            <a:spLocks noGrp="1" noChangeArrowheads="1"/>
          </p:cNvSpPr>
          <p:nvPr>
            <p:ph type="title"/>
          </p:nvPr>
        </p:nvSpPr>
        <p:spPr>
          <a:xfrm>
            <a:off x="1524000" y="0"/>
            <a:ext cx="9144000" cy="6705600"/>
          </a:xfrm>
        </p:spPr>
        <p:txBody>
          <a:bodyPr/>
          <a:lstStyle/>
          <a:p>
            <a:br>
              <a:rPr lang="en-US" altLang="ar-JO" sz="3200">
                <a:latin typeface="Times New Roman" panose="02020603050405020304" pitchFamily="18" charset="0"/>
                <a:cs typeface="Times New Roman" panose="02020603050405020304" pitchFamily="18" charset="0"/>
              </a:rPr>
            </a:br>
            <a:r>
              <a:rPr lang="en-US" altLang="ar-JO" sz="3200">
                <a:latin typeface="Times New Roman" panose="02020603050405020304" pitchFamily="18" charset="0"/>
                <a:cs typeface="Times New Roman" panose="02020603050405020304" pitchFamily="18" charset="0"/>
              </a:rPr>
              <a:t>   The design of the elaboration manual follows the  </a:t>
            </a:r>
            <a:br>
              <a:rPr lang="en-US" altLang="ar-JO" sz="3200">
                <a:latin typeface="Times New Roman" panose="02020603050405020304" pitchFamily="18" charset="0"/>
                <a:cs typeface="Times New Roman" panose="02020603050405020304" pitchFamily="18" charset="0"/>
              </a:rPr>
            </a:br>
            <a:r>
              <a:rPr lang="en-US" altLang="ar-JO" sz="3200">
                <a:latin typeface="Times New Roman" panose="02020603050405020304" pitchFamily="18" charset="0"/>
                <a:cs typeface="Times New Roman" panose="02020603050405020304" pitchFamily="18" charset="0"/>
              </a:rPr>
              <a:t>  traditional </a:t>
            </a:r>
            <a:r>
              <a:rPr lang="en-US" altLang="ar-JO" sz="3200">
                <a:solidFill>
                  <a:schemeClr val="accent1"/>
                </a:solidFill>
                <a:latin typeface="Times New Roman" panose="02020603050405020304" pitchFamily="18" charset="0"/>
                <a:cs typeface="Times New Roman" panose="02020603050405020304" pitchFamily="18" charset="0"/>
              </a:rPr>
              <a:t>principles </a:t>
            </a:r>
            <a:r>
              <a:rPr lang="en-US" altLang="ar-JO" sz="3200">
                <a:latin typeface="Times New Roman" panose="02020603050405020304" pitchFamily="18" charset="0"/>
                <a:cs typeface="Times New Roman" panose="02020603050405020304" pitchFamily="18" charset="0"/>
              </a:rPr>
              <a:t>of lesson design</a:t>
            </a:r>
            <a:r>
              <a:rPr lang="en-US" altLang="ar-JO" sz="3600" b="1">
                <a:latin typeface="Times New Roman" panose="02020603050405020304" pitchFamily="18" charset="0"/>
                <a:cs typeface="Times New Roman" panose="02020603050405020304" pitchFamily="18" charset="0"/>
              </a:rPr>
              <a:t>:</a:t>
            </a:r>
            <a:br>
              <a:rPr lang="en-US" altLang="ar-JO" sz="3600" b="1">
                <a:latin typeface="Times New Roman" panose="02020603050405020304" pitchFamily="18" charset="0"/>
                <a:cs typeface="Times New Roman" panose="02020603050405020304" pitchFamily="18" charset="0"/>
              </a:rPr>
            </a:br>
            <a:br>
              <a:rPr lang="en-US" altLang="ar-JO" sz="3600" b="1">
                <a:latin typeface="Times New Roman" panose="02020603050405020304" pitchFamily="18" charset="0"/>
                <a:cs typeface="Times New Roman" panose="02020603050405020304" pitchFamily="18" charset="0"/>
              </a:rPr>
            </a:br>
            <a:r>
              <a:rPr lang="en-US" altLang="ar-JO" sz="3600" b="1">
                <a:latin typeface="Times New Roman" panose="02020603050405020304" pitchFamily="18" charset="0"/>
                <a:cs typeface="Times New Roman" panose="02020603050405020304" pitchFamily="18" charset="0"/>
              </a:rPr>
              <a:t>  </a:t>
            </a:r>
            <a:r>
              <a:rPr lang="en-US" altLang="ar-JO" sz="2800">
                <a:latin typeface="Times New Roman" panose="02020603050405020304" pitchFamily="18" charset="0"/>
                <a:cs typeface="Times New Roman" panose="02020603050405020304" pitchFamily="18" charset="0"/>
              </a:rPr>
              <a:t>1- Instruction results in </a:t>
            </a:r>
            <a:r>
              <a:rPr lang="en-US" altLang="ar-JO" sz="2800">
                <a:solidFill>
                  <a:schemeClr val="accent2"/>
                </a:solidFill>
                <a:latin typeface="Times New Roman" panose="02020603050405020304" pitchFamily="18" charset="0"/>
                <a:cs typeface="Times New Roman" panose="02020603050405020304" pitchFamily="18" charset="0"/>
              </a:rPr>
              <a:t>articulated skills</a:t>
            </a:r>
            <a:r>
              <a:rPr lang="en-US" altLang="ar-JO" sz="2800">
                <a:latin typeface="Times New Roman" panose="02020603050405020304" pitchFamily="18" charset="0"/>
                <a:cs typeface="Times New Roman" panose="02020603050405020304" pitchFamily="18" charset="0"/>
              </a:rPr>
              <a:t>.</a:t>
            </a:r>
            <a:br>
              <a:rPr lang="en-US" altLang="ar-JO" sz="2800">
                <a:latin typeface="Times New Roman" panose="02020603050405020304" pitchFamily="18" charset="0"/>
                <a:cs typeface="Times New Roman" panose="02020603050405020304" pitchFamily="18" charset="0"/>
              </a:rPr>
            </a:br>
            <a:r>
              <a:rPr lang="en-US" altLang="ar-JO" sz="2800">
                <a:latin typeface="Times New Roman" panose="02020603050405020304" pitchFamily="18" charset="0"/>
                <a:cs typeface="Times New Roman" panose="02020603050405020304" pitchFamily="18" charset="0"/>
              </a:rPr>
              <a:t>   2- Skills transfer capability to </a:t>
            </a:r>
            <a:r>
              <a:rPr lang="en-US" altLang="ar-JO" sz="2800">
                <a:solidFill>
                  <a:schemeClr val="accent2"/>
                </a:solidFill>
                <a:latin typeface="Times New Roman" panose="02020603050405020304" pitchFamily="18" charset="0"/>
                <a:cs typeface="Times New Roman" panose="02020603050405020304" pitchFamily="18" charset="0"/>
              </a:rPr>
              <a:t>real world  performance. </a:t>
            </a:r>
            <a:br>
              <a:rPr lang="en-US" altLang="ar-JO" sz="2800">
                <a:solidFill>
                  <a:schemeClr val="accent2"/>
                </a:solidFill>
                <a:latin typeface="Times New Roman" panose="02020603050405020304" pitchFamily="18" charset="0"/>
                <a:cs typeface="Times New Roman" panose="02020603050405020304" pitchFamily="18" charset="0"/>
              </a:rPr>
            </a:br>
            <a:r>
              <a:rPr lang="en-US" altLang="ar-JO" sz="2800">
                <a:solidFill>
                  <a:schemeClr val="accent2"/>
                </a:solidFill>
                <a:latin typeface="Times New Roman" panose="02020603050405020304" pitchFamily="18" charset="0"/>
                <a:cs typeface="Times New Roman" panose="02020603050405020304" pitchFamily="18" charset="0"/>
              </a:rPr>
              <a:t>   </a:t>
            </a:r>
            <a:r>
              <a:rPr lang="en-US" altLang="ar-JO" sz="2800">
                <a:latin typeface="Times New Roman" panose="02020603050405020304" pitchFamily="18" charset="0"/>
                <a:cs typeface="Times New Roman" panose="02020603050405020304" pitchFamily="18" charset="0"/>
              </a:rPr>
              <a:t>3- Steps should present skills in </a:t>
            </a:r>
            <a:r>
              <a:rPr lang="en-US" altLang="ar-JO" sz="2800">
                <a:solidFill>
                  <a:schemeClr val="accent2"/>
                </a:solidFill>
                <a:latin typeface="Times New Roman" panose="02020603050405020304" pitchFamily="18" charset="0"/>
                <a:cs typeface="Times New Roman" panose="02020603050405020304" pitchFamily="18" charset="0"/>
              </a:rPr>
              <a:t>a logical</a:t>
            </a:r>
            <a:r>
              <a:rPr lang="en-US" altLang="ar-JO" sz="2800">
                <a:latin typeface="Times New Roman" panose="02020603050405020304" pitchFamily="18" charset="0"/>
                <a:cs typeface="Times New Roman" panose="02020603050405020304" pitchFamily="18" charset="0"/>
              </a:rPr>
              <a:t>, </a:t>
            </a:r>
            <a:r>
              <a:rPr lang="en-US" altLang="ar-JO" sz="2800">
                <a:solidFill>
                  <a:schemeClr val="accent2"/>
                </a:solidFill>
                <a:latin typeface="Times New Roman" panose="02020603050405020304" pitchFamily="18" charset="0"/>
                <a:cs typeface="Times New Roman" panose="02020603050405020304" pitchFamily="18" charset="0"/>
              </a:rPr>
              <a:t>cumulative</a:t>
            </a:r>
            <a:r>
              <a:rPr lang="en-US" altLang="ar-JO" sz="2800">
                <a:latin typeface="Times New Roman" panose="02020603050405020304" pitchFamily="18" charset="0"/>
                <a:cs typeface="Times New Roman" panose="02020603050405020304" pitchFamily="18" charset="0"/>
              </a:rPr>
              <a:t>  </a:t>
            </a:r>
            <a:br>
              <a:rPr lang="en-US" altLang="ar-JO" sz="2800">
                <a:latin typeface="Times New Roman" panose="02020603050405020304" pitchFamily="18" charset="0"/>
                <a:cs typeface="Times New Roman" panose="02020603050405020304" pitchFamily="18" charset="0"/>
              </a:rPr>
            </a:br>
            <a:r>
              <a:rPr lang="en-US" altLang="ar-JO" sz="2800">
                <a:latin typeface="Times New Roman" panose="02020603050405020304" pitchFamily="18" charset="0"/>
                <a:cs typeface="Times New Roman" panose="02020603050405020304" pitchFamily="18" charset="0"/>
              </a:rPr>
              <a:t>      structure.</a:t>
            </a:r>
            <a:br>
              <a:rPr lang="en-US" altLang="ar-JO" sz="2800">
                <a:latin typeface="Times New Roman" panose="02020603050405020304" pitchFamily="18" charset="0"/>
                <a:cs typeface="Times New Roman" panose="02020603050405020304" pitchFamily="18" charset="0"/>
              </a:rPr>
            </a:br>
            <a:r>
              <a:rPr lang="en-US" altLang="ar-JO" sz="2800">
                <a:latin typeface="Times New Roman" panose="02020603050405020304" pitchFamily="18" charset="0"/>
                <a:cs typeface="Times New Roman" panose="02020603050405020304" pitchFamily="18" charset="0"/>
              </a:rPr>
              <a:t>   4- Highly </a:t>
            </a:r>
            <a:r>
              <a:rPr lang="en-US" altLang="ar-JO" sz="2800">
                <a:solidFill>
                  <a:schemeClr val="accent2"/>
                </a:solidFill>
                <a:latin typeface="Times New Roman" panose="02020603050405020304" pitchFamily="18" charset="0"/>
                <a:cs typeface="Times New Roman" panose="02020603050405020304" pitchFamily="18" charset="0"/>
              </a:rPr>
              <a:t>specific instructions</a:t>
            </a:r>
            <a:r>
              <a:rPr lang="en-US" altLang="ar-JO" sz="2800">
                <a:latin typeface="Times New Roman" panose="02020603050405020304" pitchFamily="18" charset="0"/>
                <a:cs typeface="Times New Roman" panose="02020603050405020304" pitchFamily="18" charset="0"/>
              </a:rPr>
              <a:t> work best.</a:t>
            </a:r>
            <a:br>
              <a:rPr lang="en-US" altLang="ar-JO" sz="2800">
                <a:latin typeface="Times New Roman" panose="02020603050405020304" pitchFamily="18" charset="0"/>
                <a:cs typeface="Times New Roman" panose="02020603050405020304" pitchFamily="18" charset="0"/>
              </a:rPr>
            </a:br>
            <a:r>
              <a:rPr lang="en-US" altLang="ar-JO" sz="2800">
                <a:latin typeface="Times New Roman" panose="02020603050405020304" pitchFamily="18" charset="0"/>
                <a:cs typeface="Times New Roman" panose="02020603050405020304" pitchFamily="18" charset="0"/>
              </a:rPr>
              <a:t>   5- Give </a:t>
            </a:r>
            <a:r>
              <a:rPr lang="en-US" altLang="ar-JO" sz="2800">
                <a:solidFill>
                  <a:schemeClr val="accent2"/>
                </a:solidFill>
                <a:latin typeface="Times New Roman" panose="02020603050405020304" pitchFamily="18" charset="0"/>
                <a:cs typeface="Times New Roman" panose="02020603050405020304" pitchFamily="18" charset="0"/>
              </a:rPr>
              <a:t>practice and feedback</a:t>
            </a:r>
            <a:r>
              <a:rPr lang="en-US" altLang="ar-JO" sz="2800">
                <a:latin typeface="Times New Roman" panose="02020603050405020304" pitchFamily="18" charset="0"/>
                <a:cs typeface="Times New Roman" panose="02020603050405020304" pitchFamily="18" charset="0"/>
              </a:rPr>
              <a:t> at each skill level.</a:t>
            </a:r>
            <a:br>
              <a:rPr lang="en-US" altLang="ar-JO" sz="2800">
                <a:latin typeface="Times New Roman" panose="02020603050405020304" pitchFamily="18" charset="0"/>
                <a:cs typeface="Times New Roman" panose="02020603050405020304" pitchFamily="18" charset="0"/>
              </a:rPr>
            </a:br>
            <a:r>
              <a:rPr lang="en-US" altLang="ar-JO" sz="2800">
                <a:latin typeface="Times New Roman" panose="02020603050405020304" pitchFamily="18" charset="0"/>
                <a:cs typeface="Times New Roman" panose="02020603050405020304" pitchFamily="18" charset="0"/>
              </a:rPr>
              <a:t>   6- </a:t>
            </a:r>
            <a:r>
              <a:rPr lang="en-US" altLang="ar-JO" sz="2800">
                <a:solidFill>
                  <a:schemeClr val="accent2"/>
                </a:solidFill>
                <a:latin typeface="Times New Roman" panose="02020603050405020304" pitchFamily="18" charset="0"/>
                <a:cs typeface="Times New Roman" panose="02020603050405020304" pitchFamily="18" charset="0"/>
              </a:rPr>
              <a:t>Master</a:t>
            </a:r>
            <a:r>
              <a:rPr lang="en-US" altLang="ar-JO" sz="2800">
                <a:latin typeface="Times New Roman" panose="02020603050405020304" pitchFamily="18" charset="0"/>
                <a:cs typeface="Times New Roman" panose="02020603050405020304" pitchFamily="18" charset="0"/>
              </a:rPr>
              <a:t> one skill</a:t>
            </a:r>
            <a:r>
              <a:rPr lang="en-US" altLang="ar-JO" sz="2800">
                <a:solidFill>
                  <a:schemeClr val="accent2"/>
                </a:solidFill>
                <a:latin typeface="Times New Roman" panose="02020603050405020304" pitchFamily="18" charset="0"/>
                <a:cs typeface="Times New Roman" panose="02020603050405020304" pitchFamily="18" charset="0"/>
              </a:rPr>
              <a:t> before</a:t>
            </a:r>
            <a:r>
              <a:rPr lang="en-US" altLang="ar-JO" sz="2800">
                <a:latin typeface="Times New Roman" panose="02020603050405020304" pitchFamily="18" charset="0"/>
                <a:cs typeface="Times New Roman" panose="02020603050405020304" pitchFamily="18" charset="0"/>
              </a:rPr>
              <a:t> you going to the next.</a:t>
            </a:r>
            <a:endParaRPr lang="en-US" altLang="ar-JO" sz="3200">
              <a:latin typeface="Times New Roman" panose="02020603050405020304" pitchFamily="18" charset="0"/>
              <a:cs typeface="Times New Roman" panose="02020603050405020304" pitchFamily="18" charset="0"/>
            </a:endParaRPr>
          </a:p>
        </p:txBody>
      </p:sp>
      <p:sp>
        <p:nvSpPr>
          <p:cNvPr id="35843" name="Slide Number Placeholder 2">
            <a:extLst>
              <a:ext uri="{FF2B5EF4-FFF2-40B4-BE49-F238E27FC236}">
                <a16:creationId xmlns:a16="http://schemas.microsoft.com/office/drawing/2014/main" id="{70A2F385-12E5-B6A6-E149-AAAFA19E6D6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4400">
                <a:solidFill>
                  <a:schemeClr val="tx2"/>
                </a:solidFill>
                <a:latin typeface="Tahoma" panose="020B0604030504040204" pitchFamily="34" charset="0"/>
              </a:defRPr>
            </a:lvl1pPr>
            <a:lvl2pPr marL="742950" indent="-285750">
              <a:defRPr kumimoji="1" sz="4400">
                <a:solidFill>
                  <a:schemeClr val="tx2"/>
                </a:solidFill>
                <a:latin typeface="Tahoma" panose="020B0604030504040204" pitchFamily="34" charset="0"/>
              </a:defRPr>
            </a:lvl2pPr>
            <a:lvl3pPr marL="1143000" indent="-228600">
              <a:defRPr kumimoji="1" sz="4400">
                <a:solidFill>
                  <a:schemeClr val="tx2"/>
                </a:solidFill>
                <a:latin typeface="Tahoma" panose="020B0604030504040204" pitchFamily="34" charset="0"/>
              </a:defRPr>
            </a:lvl3pPr>
            <a:lvl4pPr marL="1600200" indent="-228600">
              <a:defRPr kumimoji="1" sz="4400">
                <a:solidFill>
                  <a:schemeClr val="tx2"/>
                </a:solidFill>
                <a:latin typeface="Tahoma" panose="020B0604030504040204" pitchFamily="34" charset="0"/>
              </a:defRPr>
            </a:lvl4pPr>
            <a:lvl5pPr marL="2057400" indent="-228600">
              <a:defRPr kumimoji="1" sz="4400">
                <a:solidFill>
                  <a:schemeClr val="tx2"/>
                </a:solidFill>
                <a:latin typeface="Tahoma" panose="020B0604030504040204" pitchFamily="34" charset="0"/>
              </a:defRPr>
            </a:lvl5pPr>
            <a:lvl6pPr marL="2514600" indent="-228600" algn="l" rtl="0" eaLnBrk="0" fontAlgn="base" hangingPunct="0">
              <a:spcBef>
                <a:spcPct val="0"/>
              </a:spcBef>
              <a:spcAft>
                <a:spcPct val="0"/>
              </a:spcAft>
              <a:defRPr kumimoji="1" sz="4400">
                <a:solidFill>
                  <a:schemeClr val="tx2"/>
                </a:solidFill>
                <a:latin typeface="Tahoma" panose="020B0604030504040204" pitchFamily="34" charset="0"/>
              </a:defRPr>
            </a:lvl6pPr>
            <a:lvl7pPr marL="2971800" indent="-228600" algn="l" rtl="0" eaLnBrk="0" fontAlgn="base" hangingPunct="0">
              <a:spcBef>
                <a:spcPct val="0"/>
              </a:spcBef>
              <a:spcAft>
                <a:spcPct val="0"/>
              </a:spcAft>
              <a:defRPr kumimoji="1" sz="4400">
                <a:solidFill>
                  <a:schemeClr val="tx2"/>
                </a:solidFill>
                <a:latin typeface="Tahoma" panose="020B0604030504040204" pitchFamily="34" charset="0"/>
              </a:defRPr>
            </a:lvl7pPr>
            <a:lvl8pPr marL="3429000" indent="-228600" algn="l" rtl="0" eaLnBrk="0" fontAlgn="base" hangingPunct="0">
              <a:spcBef>
                <a:spcPct val="0"/>
              </a:spcBef>
              <a:spcAft>
                <a:spcPct val="0"/>
              </a:spcAft>
              <a:defRPr kumimoji="1" sz="4400">
                <a:solidFill>
                  <a:schemeClr val="tx2"/>
                </a:solidFill>
                <a:latin typeface="Tahoma" panose="020B0604030504040204" pitchFamily="34" charset="0"/>
              </a:defRPr>
            </a:lvl8pPr>
            <a:lvl9pPr marL="3886200" indent="-228600" algn="l" rtl="0" eaLnBrk="0" fontAlgn="base" hangingPunct="0">
              <a:spcBef>
                <a:spcPct val="0"/>
              </a:spcBef>
              <a:spcAft>
                <a:spcPct val="0"/>
              </a:spcAft>
              <a:defRPr kumimoji="1" sz="4400">
                <a:solidFill>
                  <a:schemeClr val="tx2"/>
                </a:solidFill>
                <a:latin typeface="Tahoma" panose="020B0604030504040204" pitchFamily="34" charset="0"/>
              </a:defRPr>
            </a:lvl9pPr>
          </a:lstStyle>
          <a:p>
            <a:pPr eaLnBrk="0" fontAlgn="base" hangingPunct="0">
              <a:spcAft>
                <a:spcPct val="0"/>
              </a:spcAft>
            </a:pPr>
            <a:fld id="{A4B58926-7340-4955-83F2-90B4B99D45EE}" type="slidenum">
              <a:rPr kumimoji="0" lang="ar-SA" altLang="ar-JO" sz="1400">
                <a:solidFill>
                  <a:srgbClr val="808080"/>
                </a:solidFill>
              </a:rPr>
              <a:pPr eaLnBrk="0" fontAlgn="base" hangingPunct="0">
                <a:spcAft>
                  <a:spcPct val="0"/>
                </a:spcAft>
              </a:pPr>
              <a:t>68</a:t>
            </a:fld>
            <a:endParaRPr kumimoji="0" lang="en-US" altLang="ar-JO" sz="1400">
              <a:solidFill>
                <a:srgbClr val="808080"/>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3064C46C-7A53-B0F6-DE3E-554870E93B8E}"/>
              </a:ext>
            </a:extLst>
          </p:cNvPr>
          <p:cNvSpPr>
            <a:spLocks noGrp="1" noChangeArrowheads="1"/>
          </p:cNvSpPr>
          <p:nvPr>
            <p:ph type="title"/>
          </p:nvPr>
        </p:nvSpPr>
        <p:spPr>
          <a:xfrm>
            <a:off x="1524000" y="152400"/>
            <a:ext cx="9144000" cy="6705600"/>
          </a:xfrm>
        </p:spPr>
        <p:txBody>
          <a:bodyPr/>
          <a:lstStyle/>
          <a:p>
            <a:r>
              <a:rPr lang="en-US" altLang="ar-JO" sz="3600" b="1">
                <a:solidFill>
                  <a:schemeClr val="accent2"/>
                </a:solidFill>
                <a:latin typeface="Times New Roman" panose="02020603050405020304" pitchFamily="18" charset="0"/>
                <a:cs typeface="Times New Roman" panose="02020603050405020304" pitchFamily="18" charset="0"/>
              </a:rPr>
              <a:t>   -The Minimalist Approach</a:t>
            </a:r>
            <a:r>
              <a:rPr lang="en-US" altLang="ar-JO" sz="3600" b="1">
                <a:latin typeface="Times New Roman" panose="02020603050405020304" pitchFamily="18" charset="0"/>
                <a:cs typeface="Times New Roman" panose="02020603050405020304" pitchFamily="18" charset="0"/>
              </a:rPr>
              <a:t>, </a:t>
            </a:r>
            <a:r>
              <a:rPr lang="en-US" altLang="ar-JO" sz="3200">
                <a:latin typeface="Times New Roman" panose="02020603050405020304" pitchFamily="18" charset="0"/>
                <a:cs typeface="Times New Roman" panose="02020603050405020304" pitchFamily="18" charset="0"/>
              </a:rPr>
              <a:t>the people who </a:t>
            </a:r>
            <a:br>
              <a:rPr lang="en-US" altLang="ar-JO" sz="3200">
                <a:latin typeface="Times New Roman" panose="02020603050405020304" pitchFamily="18" charset="0"/>
                <a:cs typeface="Times New Roman" panose="02020603050405020304" pitchFamily="18" charset="0"/>
              </a:rPr>
            </a:br>
            <a:r>
              <a:rPr lang="en-US" altLang="ar-JO" sz="3200">
                <a:latin typeface="Times New Roman" panose="02020603050405020304" pitchFamily="18" charset="0"/>
                <a:cs typeface="Times New Roman" panose="02020603050405020304" pitchFamily="18" charset="0"/>
              </a:rPr>
              <a:t>  support this approach have the following </a:t>
            </a:r>
            <a:r>
              <a:rPr lang="en-US" altLang="ar-JO" sz="3200">
                <a:solidFill>
                  <a:schemeClr val="accent1"/>
                </a:solidFill>
                <a:latin typeface="Times New Roman" panose="02020603050405020304" pitchFamily="18" charset="0"/>
                <a:cs typeface="Times New Roman" panose="02020603050405020304" pitchFamily="18" charset="0"/>
              </a:rPr>
              <a:t>reasoning</a:t>
            </a:r>
            <a:r>
              <a:rPr lang="en-US" altLang="ar-JO" sz="3200">
                <a:latin typeface="Times New Roman" panose="02020603050405020304" pitchFamily="18" charset="0"/>
                <a:cs typeface="Times New Roman" panose="02020603050405020304" pitchFamily="18" charset="0"/>
              </a:rPr>
              <a:t>: </a:t>
            </a:r>
            <a:br>
              <a:rPr lang="en-US" altLang="ar-JO" sz="3200">
                <a:latin typeface="Times New Roman" panose="02020603050405020304" pitchFamily="18" charset="0"/>
                <a:cs typeface="Times New Roman" panose="02020603050405020304" pitchFamily="18" charset="0"/>
              </a:rPr>
            </a:br>
            <a:r>
              <a:rPr lang="en-US" altLang="ar-JO" sz="3200">
                <a:latin typeface="Times New Roman" panose="02020603050405020304" pitchFamily="18" charset="0"/>
                <a:cs typeface="Times New Roman" panose="02020603050405020304" pitchFamily="18" charset="0"/>
              </a:rPr>
              <a:t>   </a:t>
            </a:r>
            <a:r>
              <a:rPr lang="en-US" altLang="ar-JO" sz="3200" u="sng">
                <a:latin typeface="Times New Roman" panose="02020603050405020304" pitchFamily="18" charset="0"/>
                <a:cs typeface="Times New Roman" panose="02020603050405020304" pitchFamily="18" charset="0"/>
              </a:rPr>
              <a:t>- </a:t>
            </a:r>
            <a:r>
              <a:rPr lang="en-US" altLang="ar-JO" sz="3200" u="sng">
                <a:solidFill>
                  <a:srgbClr val="FF33CC"/>
                </a:solidFill>
                <a:latin typeface="Times New Roman" panose="02020603050405020304" pitchFamily="18" charset="0"/>
                <a:cs typeface="Times New Roman" panose="02020603050405020304" pitchFamily="18" charset="0"/>
              </a:rPr>
              <a:t>Users jump the gun:</a:t>
            </a:r>
            <a:r>
              <a:rPr lang="en-US" altLang="ar-JO" sz="3200">
                <a:latin typeface="Times New Roman" panose="02020603050405020304" pitchFamily="18" charset="0"/>
                <a:cs typeface="Times New Roman" panose="02020603050405020304" pitchFamily="18" charset="0"/>
              </a:rPr>
              <a:t> </a:t>
            </a:r>
            <a:r>
              <a:rPr lang="en-US" altLang="ar-JO" sz="2800">
                <a:latin typeface="Times New Roman" panose="02020603050405020304" pitchFamily="18" charset="0"/>
                <a:cs typeface="Times New Roman" panose="02020603050405020304" pitchFamily="18" charset="0"/>
              </a:rPr>
              <a:t>they like to get start right away and  </a:t>
            </a:r>
            <a:br>
              <a:rPr lang="en-US" altLang="ar-JO" sz="2800">
                <a:latin typeface="Times New Roman" panose="02020603050405020304" pitchFamily="18" charset="0"/>
                <a:cs typeface="Times New Roman" panose="02020603050405020304" pitchFamily="18" charset="0"/>
              </a:rPr>
            </a:br>
            <a:r>
              <a:rPr lang="en-US" altLang="ar-JO" sz="2800">
                <a:latin typeface="Times New Roman" panose="02020603050405020304" pitchFamily="18" charset="0"/>
                <a:cs typeface="Times New Roman" panose="02020603050405020304" pitchFamily="18" charset="0"/>
              </a:rPr>
              <a:t>   they resist to read info for introduction or orientation.</a:t>
            </a:r>
            <a:br>
              <a:rPr lang="en-US" altLang="ar-JO" sz="2800">
                <a:latin typeface="Times New Roman" panose="02020603050405020304" pitchFamily="18" charset="0"/>
                <a:cs typeface="Times New Roman" panose="02020603050405020304" pitchFamily="18" charset="0"/>
              </a:rPr>
            </a:br>
            <a:br>
              <a:rPr lang="en-US" altLang="ar-JO" sz="2800">
                <a:latin typeface="Times New Roman" panose="02020603050405020304" pitchFamily="18" charset="0"/>
                <a:cs typeface="Times New Roman" panose="02020603050405020304" pitchFamily="18" charset="0"/>
              </a:rPr>
            </a:br>
            <a:r>
              <a:rPr lang="en-US" altLang="ar-JO" sz="3200">
                <a:latin typeface="Times New Roman" panose="02020603050405020304" pitchFamily="18" charset="0"/>
                <a:cs typeface="Times New Roman" panose="02020603050405020304" pitchFamily="18" charset="0"/>
              </a:rPr>
              <a:t>   </a:t>
            </a:r>
            <a:r>
              <a:rPr lang="en-US" altLang="ar-JO" sz="3200" u="sng">
                <a:latin typeface="Times New Roman" panose="02020603050405020304" pitchFamily="18" charset="0"/>
                <a:cs typeface="Times New Roman" panose="02020603050405020304" pitchFamily="18" charset="0"/>
              </a:rPr>
              <a:t>- </a:t>
            </a:r>
            <a:r>
              <a:rPr lang="en-US" altLang="ar-JO" sz="3200" u="sng">
                <a:solidFill>
                  <a:srgbClr val="FF33CC"/>
                </a:solidFill>
                <a:latin typeface="Times New Roman" panose="02020603050405020304" pitchFamily="18" charset="0"/>
                <a:cs typeface="Times New Roman" panose="02020603050405020304" pitchFamily="18" charset="0"/>
              </a:rPr>
              <a:t>Users will skip info</a:t>
            </a:r>
            <a:r>
              <a:rPr lang="en-US" altLang="ar-JO" sz="3200">
                <a:latin typeface="Times New Roman" panose="02020603050405020304" pitchFamily="18" charset="0"/>
                <a:cs typeface="Times New Roman" panose="02020603050405020304" pitchFamily="18" charset="0"/>
              </a:rPr>
              <a:t>: </a:t>
            </a:r>
            <a:r>
              <a:rPr lang="en-US" altLang="ar-JO" sz="2800">
                <a:latin typeface="Times New Roman" panose="02020603050405020304" pitchFamily="18" charset="0"/>
                <a:cs typeface="Times New Roman" panose="02020603050405020304" pitchFamily="18" charset="0"/>
              </a:rPr>
              <a:t>users rarely read introduction and </a:t>
            </a:r>
            <a:br>
              <a:rPr lang="en-US" altLang="ar-JO" sz="2800">
                <a:latin typeface="Times New Roman" panose="02020603050405020304" pitchFamily="18" charset="0"/>
                <a:cs typeface="Times New Roman" panose="02020603050405020304" pitchFamily="18" charset="0"/>
              </a:rPr>
            </a:br>
            <a:r>
              <a:rPr lang="en-US" altLang="ar-JO" sz="2800">
                <a:latin typeface="Times New Roman" panose="02020603050405020304" pitchFamily="18" charset="0"/>
                <a:cs typeface="Times New Roman" panose="02020603050405020304" pitchFamily="18" charset="0"/>
              </a:rPr>
              <a:t>    they flipped quickly  through the first pages of manuals.</a:t>
            </a:r>
            <a:br>
              <a:rPr lang="en-US" altLang="ar-JO" sz="2800">
                <a:latin typeface="Times New Roman" panose="02020603050405020304" pitchFamily="18" charset="0"/>
                <a:cs typeface="Times New Roman" panose="02020603050405020304" pitchFamily="18" charset="0"/>
              </a:rPr>
            </a:br>
            <a:r>
              <a:rPr lang="en-US" altLang="ar-JO" sz="2800" b="1">
                <a:latin typeface="Times New Roman" panose="02020603050405020304" pitchFamily="18" charset="0"/>
                <a:cs typeface="Times New Roman" panose="02020603050405020304" pitchFamily="18" charset="0"/>
              </a:rPr>
              <a:t> </a:t>
            </a:r>
            <a:br>
              <a:rPr lang="en-US" altLang="ar-JO" sz="2800" b="1">
                <a:latin typeface="Times New Roman" panose="02020603050405020304" pitchFamily="18" charset="0"/>
                <a:cs typeface="Times New Roman" panose="02020603050405020304" pitchFamily="18" charset="0"/>
              </a:rPr>
            </a:br>
            <a:r>
              <a:rPr lang="en-US" altLang="ar-JO" sz="3200" b="1">
                <a:latin typeface="Times New Roman" panose="02020603050405020304" pitchFamily="18" charset="0"/>
                <a:cs typeface="Times New Roman" panose="02020603050405020304" pitchFamily="18" charset="0"/>
              </a:rPr>
              <a:t>    </a:t>
            </a:r>
            <a:r>
              <a:rPr lang="en-US" altLang="ar-JO" sz="3200" u="sng">
                <a:latin typeface="Times New Roman" panose="02020603050405020304" pitchFamily="18" charset="0"/>
                <a:cs typeface="Times New Roman" panose="02020603050405020304" pitchFamily="18" charset="0"/>
              </a:rPr>
              <a:t>-</a:t>
            </a:r>
            <a:r>
              <a:rPr lang="en-US" altLang="ar-JO" sz="3200" u="sng">
                <a:solidFill>
                  <a:srgbClr val="FF33CC"/>
                </a:solidFill>
                <a:latin typeface="Times New Roman" panose="02020603050405020304" pitchFamily="18" charset="0"/>
                <a:cs typeface="Times New Roman" panose="02020603050405020304" pitchFamily="18" charset="0"/>
              </a:rPr>
              <a:t> Users like to lead:</a:t>
            </a:r>
            <a:r>
              <a:rPr lang="en-US" altLang="ar-JO" sz="3200">
                <a:latin typeface="Times New Roman" panose="02020603050405020304" pitchFamily="18" charset="0"/>
                <a:cs typeface="Times New Roman" panose="02020603050405020304" pitchFamily="18" charset="0"/>
              </a:rPr>
              <a:t> </a:t>
            </a:r>
            <a:r>
              <a:rPr lang="en-US" altLang="ar-JO" sz="2800">
                <a:latin typeface="Times New Roman" panose="02020603050405020304" pitchFamily="18" charset="0"/>
                <a:cs typeface="Times New Roman" panose="02020603050405020304" pitchFamily="18" charset="0"/>
              </a:rPr>
              <a:t>people like to create their own   </a:t>
            </a:r>
            <a:br>
              <a:rPr lang="en-US" altLang="ar-JO" sz="2800">
                <a:latin typeface="Times New Roman" panose="02020603050405020304" pitchFamily="18" charset="0"/>
                <a:cs typeface="Times New Roman" panose="02020603050405020304" pitchFamily="18" charset="0"/>
              </a:rPr>
            </a:br>
            <a:r>
              <a:rPr lang="en-US" altLang="ar-JO" sz="2800">
                <a:latin typeface="Times New Roman" panose="02020603050405020304" pitchFamily="18" charset="0"/>
                <a:cs typeface="Times New Roman" panose="02020603050405020304" pitchFamily="18" charset="0"/>
              </a:rPr>
              <a:t>     perspective on their training, they like to take charge of </a:t>
            </a:r>
            <a:br>
              <a:rPr lang="en-US" altLang="ar-JO" sz="2800">
                <a:latin typeface="Times New Roman" panose="02020603050405020304" pitchFamily="18" charset="0"/>
                <a:cs typeface="Times New Roman" panose="02020603050405020304" pitchFamily="18" charset="0"/>
              </a:rPr>
            </a:br>
            <a:r>
              <a:rPr lang="en-US" altLang="ar-JO" sz="2800">
                <a:latin typeface="Times New Roman" panose="02020603050405020304" pitchFamily="18" charset="0"/>
                <a:cs typeface="Times New Roman" panose="02020603050405020304" pitchFamily="18" charset="0"/>
              </a:rPr>
              <a:t>     situation, they like to control and don’t like manipulative </a:t>
            </a:r>
            <a:br>
              <a:rPr lang="en-US" altLang="ar-JO" sz="2800">
                <a:latin typeface="Times New Roman" panose="02020603050405020304" pitchFamily="18" charset="0"/>
                <a:cs typeface="Times New Roman" panose="02020603050405020304" pitchFamily="18" charset="0"/>
              </a:rPr>
            </a:br>
            <a:r>
              <a:rPr lang="en-US" altLang="ar-JO" sz="2800">
                <a:latin typeface="Times New Roman" panose="02020603050405020304" pitchFamily="18" charset="0"/>
                <a:cs typeface="Times New Roman" panose="02020603050405020304" pitchFamily="18" charset="0"/>
              </a:rPr>
              <a:t>     instructional strategies.</a:t>
            </a:r>
            <a:endParaRPr lang="en-US" altLang="ar-JO" sz="3200" b="1">
              <a:latin typeface="Times New Roman" panose="02020603050405020304" pitchFamily="18" charset="0"/>
              <a:cs typeface="Times New Roman" panose="02020603050405020304" pitchFamily="18" charset="0"/>
            </a:endParaRPr>
          </a:p>
        </p:txBody>
      </p:sp>
      <p:sp>
        <p:nvSpPr>
          <p:cNvPr id="36867" name="Slide Number Placeholder 2">
            <a:extLst>
              <a:ext uri="{FF2B5EF4-FFF2-40B4-BE49-F238E27FC236}">
                <a16:creationId xmlns:a16="http://schemas.microsoft.com/office/drawing/2014/main" id="{059F1B0C-B7AF-7D85-9AE9-CE224E36FBC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4400">
                <a:solidFill>
                  <a:schemeClr val="tx2"/>
                </a:solidFill>
                <a:latin typeface="Tahoma" panose="020B0604030504040204" pitchFamily="34" charset="0"/>
              </a:defRPr>
            </a:lvl1pPr>
            <a:lvl2pPr marL="742950" indent="-285750">
              <a:defRPr kumimoji="1" sz="4400">
                <a:solidFill>
                  <a:schemeClr val="tx2"/>
                </a:solidFill>
                <a:latin typeface="Tahoma" panose="020B0604030504040204" pitchFamily="34" charset="0"/>
              </a:defRPr>
            </a:lvl2pPr>
            <a:lvl3pPr marL="1143000" indent="-228600">
              <a:defRPr kumimoji="1" sz="4400">
                <a:solidFill>
                  <a:schemeClr val="tx2"/>
                </a:solidFill>
                <a:latin typeface="Tahoma" panose="020B0604030504040204" pitchFamily="34" charset="0"/>
              </a:defRPr>
            </a:lvl3pPr>
            <a:lvl4pPr marL="1600200" indent="-228600">
              <a:defRPr kumimoji="1" sz="4400">
                <a:solidFill>
                  <a:schemeClr val="tx2"/>
                </a:solidFill>
                <a:latin typeface="Tahoma" panose="020B0604030504040204" pitchFamily="34" charset="0"/>
              </a:defRPr>
            </a:lvl4pPr>
            <a:lvl5pPr marL="2057400" indent="-228600">
              <a:defRPr kumimoji="1" sz="4400">
                <a:solidFill>
                  <a:schemeClr val="tx2"/>
                </a:solidFill>
                <a:latin typeface="Tahoma" panose="020B0604030504040204" pitchFamily="34" charset="0"/>
              </a:defRPr>
            </a:lvl5pPr>
            <a:lvl6pPr marL="2514600" indent="-228600" algn="l" rtl="0" eaLnBrk="0" fontAlgn="base" hangingPunct="0">
              <a:spcBef>
                <a:spcPct val="0"/>
              </a:spcBef>
              <a:spcAft>
                <a:spcPct val="0"/>
              </a:spcAft>
              <a:defRPr kumimoji="1" sz="4400">
                <a:solidFill>
                  <a:schemeClr val="tx2"/>
                </a:solidFill>
                <a:latin typeface="Tahoma" panose="020B0604030504040204" pitchFamily="34" charset="0"/>
              </a:defRPr>
            </a:lvl6pPr>
            <a:lvl7pPr marL="2971800" indent="-228600" algn="l" rtl="0" eaLnBrk="0" fontAlgn="base" hangingPunct="0">
              <a:spcBef>
                <a:spcPct val="0"/>
              </a:spcBef>
              <a:spcAft>
                <a:spcPct val="0"/>
              </a:spcAft>
              <a:defRPr kumimoji="1" sz="4400">
                <a:solidFill>
                  <a:schemeClr val="tx2"/>
                </a:solidFill>
                <a:latin typeface="Tahoma" panose="020B0604030504040204" pitchFamily="34" charset="0"/>
              </a:defRPr>
            </a:lvl7pPr>
            <a:lvl8pPr marL="3429000" indent="-228600" algn="l" rtl="0" eaLnBrk="0" fontAlgn="base" hangingPunct="0">
              <a:spcBef>
                <a:spcPct val="0"/>
              </a:spcBef>
              <a:spcAft>
                <a:spcPct val="0"/>
              </a:spcAft>
              <a:defRPr kumimoji="1" sz="4400">
                <a:solidFill>
                  <a:schemeClr val="tx2"/>
                </a:solidFill>
                <a:latin typeface="Tahoma" panose="020B0604030504040204" pitchFamily="34" charset="0"/>
              </a:defRPr>
            </a:lvl8pPr>
            <a:lvl9pPr marL="3886200" indent="-228600" algn="l" rtl="0" eaLnBrk="0" fontAlgn="base" hangingPunct="0">
              <a:spcBef>
                <a:spcPct val="0"/>
              </a:spcBef>
              <a:spcAft>
                <a:spcPct val="0"/>
              </a:spcAft>
              <a:defRPr kumimoji="1" sz="4400">
                <a:solidFill>
                  <a:schemeClr val="tx2"/>
                </a:solidFill>
                <a:latin typeface="Tahoma" panose="020B0604030504040204" pitchFamily="34" charset="0"/>
              </a:defRPr>
            </a:lvl9pPr>
          </a:lstStyle>
          <a:p>
            <a:pPr eaLnBrk="0" fontAlgn="base" hangingPunct="0">
              <a:spcAft>
                <a:spcPct val="0"/>
              </a:spcAft>
            </a:pPr>
            <a:fld id="{577A3922-778D-49B2-9394-61857D344DC4}" type="slidenum">
              <a:rPr kumimoji="0" lang="ar-SA" altLang="ar-JO" sz="1400">
                <a:solidFill>
                  <a:srgbClr val="808080"/>
                </a:solidFill>
              </a:rPr>
              <a:pPr eaLnBrk="0" fontAlgn="base" hangingPunct="0">
                <a:spcAft>
                  <a:spcPct val="0"/>
                </a:spcAft>
              </a:pPr>
              <a:t>69</a:t>
            </a:fld>
            <a:endParaRPr kumimoji="0" lang="en-US" altLang="ar-JO" sz="1400">
              <a:solidFill>
                <a:srgbClr val="80808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981200" y="1600200"/>
            <a:ext cx="8001000" cy="4873752"/>
          </a:xfrm>
        </p:spPr>
        <p:txBody>
          <a:bodyPr>
            <a:normAutofit fontScale="92500" lnSpcReduction="20000"/>
          </a:bodyPr>
          <a:lstStyle/>
          <a:p>
            <a:r>
              <a:rPr lang="en-US" dirty="0">
                <a:solidFill>
                  <a:schemeClr val="tx2"/>
                </a:solidFill>
                <a:latin typeface="Arial Rounded MT Bold" pitchFamily="34" charset="0"/>
              </a:rPr>
              <a:t>Understanding task Orientation helps Software Documentation writers to  achieve two goals:</a:t>
            </a:r>
          </a:p>
          <a:p>
            <a:pPr algn="r" rtl="1"/>
            <a:r>
              <a:rPr lang="ar-JO" dirty="0">
                <a:solidFill>
                  <a:schemeClr val="tx2"/>
                </a:solidFill>
                <a:latin typeface="Arial Rounded MT Bold" pitchFamily="34" charset="0"/>
              </a:rPr>
              <a:t>يساعد فهم اتجاه المهمة كاتبي وثائق البرامج على تحقيق هدفين:</a:t>
            </a:r>
            <a:endParaRPr lang="en-US" dirty="0">
              <a:solidFill>
                <a:schemeClr val="tx2"/>
              </a:solidFill>
              <a:latin typeface="Arial Rounded MT Bold" pitchFamily="34" charset="0"/>
            </a:endParaRPr>
          </a:p>
          <a:p>
            <a:endParaRPr lang="en-US" sz="2100" dirty="0">
              <a:solidFill>
                <a:schemeClr val="tx2"/>
              </a:solidFill>
              <a:latin typeface="Arial Rounded MT Bold" pitchFamily="34" charset="0"/>
            </a:endParaRPr>
          </a:p>
          <a:p>
            <a:pPr lvl="1">
              <a:buFont typeface="Wingdings" pitchFamily="2" charset="2"/>
              <a:buChar char="v"/>
            </a:pPr>
            <a:r>
              <a:rPr lang="en-US" dirty="0">
                <a:solidFill>
                  <a:schemeClr val="tx2"/>
                </a:solidFill>
                <a:latin typeface="Arial Rounded MT Bold" pitchFamily="34" charset="0"/>
              </a:rPr>
              <a:t>Encourage the users to learn the program (</a:t>
            </a:r>
            <a:r>
              <a:rPr lang="en-US" dirty="0">
                <a:solidFill>
                  <a:schemeClr val="accent1"/>
                </a:solidFill>
                <a:latin typeface="Arial Rounded MT Bold" pitchFamily="34" charset="0"/>
              </a:rPr>
              <a:t>Proficiency</a:t>
            </a:r>
            <a:r>
              <a:rPr lang="en-US" dirty="0">
                <a:solidFill>
                  <a:schemeClr val="tx2"/>
                </a:solidFill>
                <a:latin typeface="Arial Rounded MT Bold" pitchFamily="34" charset="0"/>
              </a:rPr>
              <a:t>)</a:t>
            </a:r>
          </a:p>
          <a:p>
            <a:pPr lvl="1" algn="r" rtl="1">
              <a:buFont typeface="Wingdings" pitchFamily="2" charset="2"/>
              <a:buChar char="v"/>
            </a:pPr>
            <a:r>
              <a:rPr lang="ar-JO" dirty="0">
                <a:solidFill>
                  <a:schemeClr val="tx2"/>
                </a:solidFill>
                <a:latin typeface="Arial Rounded MT Bold" pitchFamily="34" charset="0"/>
              </a:rPr>
              <a:t>تشجيع المستخدمين على تعلم البرنامج (الكفاءة)</a:t>
            </a:r>
            <a:endParaRPr lang="en-US" dirty="0">
              <a:solidFill>
                <a:schemeClr val="tx2"/>
              </a:solidFill>
              <a:latin typeface="Arial Rounded MT Bold" pitchFamily="34" charset="0"/>
            </a:endParaRPr>
          </a:p>
          <a:p>
            <a:pPr lvl="1">
              <a:buFont typeface="Wingdings" pitchFamily="2" charset="2"/>
              <a:buChar char="v"/>
            </a:pPr>
            <a:r>
              <a:rPr lang="en-US" dirty="0">
                <a:solidFill>
                  <a:schemeClr val="tx2"/>
                </a:solidFill>
                <a:latin typeface="Arial Rounded MT Bold" pitchFamily="34" charset="0"/>
              </a:rPr>
              <a:t>Encourage the users to apply the program to problem in the workplace (</a:t>
            </a:r>
            <a:r>
              <a:rPr lang="en-US" dirty="0">
                <a:solidFill>
                  <a:schemeClr val="accent1"/>
                </a:solidFill>
                <a:latin typeface="Arial Rounded MT Bold" pitchFamily="34" charset="0"/>
              </a:rPr>
              <a:t>Efficiency</a:t>
            </a:r>
            <a:r>
              <a:rPr lang="en-US" dirty="0">
                <a:solidFill>
                  <a:schemeClr val="tx2"/>
                </a:solidFill>
                <a:latin typeface="Arial Rounded MT Bold" pitchFamily="34" charset="0"/>
              </a:rPr>
              <a:t>)</a:t>
            </a:r>
          </a:p>
          <a:p>
            <a:pPr lvl="1" algn="r" rtl="1">
              <a:buFont typeface="Wingdings" pitchFamily="2" charset="2"/>
              <a:buChar char="v"/>
            </a:pPr>
            <a:r>
              <a:rPr lang="ar-JO" dirty="0">
                <a:solidFill>
                  <a:schemeClr val="tx2"/>
                </a:solidFill>
                <a:latin typeface="Arial Rounded MT Bold" pitchFamily="34" charset="0"/>
              </a:rPr>
              <a:t>تشجيع المستخدمين على تطبيق البرنامج على المشاكل في مكان العمل (الكفاءة)</a:t>
            </a:r>
            <a:endParaRPr lang="en-US" dirty="0">
              <a:solidFill>
                <a:schemeClr val="tx2"/>
              </a:solidFill>
              <a:latin typeface="Arial Rounded MT Bold" pitchFamily="34" charset="0"/>
            </a:endParaRPr>
          </a:p>
          <a:p>
            <a:pPr lvl="1">
              <a:buFont typeface="Wingdings" pitchFamily="2" charset="2"/>
              <a:buChar char="v"/>
            </a:pPr>
            <a:endParaRPr lang="en-US" dirty="0"/>
          </a:p>
          <a:p>
            <a:pPr>
              <a:buFont typeface="Courier New" pitchFamily="49" charset="0"/>
              <a:buChar char="o"/>
            </a:pPr>
            <a:r>
              <a:rPr lang="en-US" dirty="0">
                <a:solidFill>
                  <a:schemeClr val="tx2"/>
                </a:solidFill>
                <a:latin typeface="Arial Rounded MT Bold" pitchFamily="34" charset="0"/>
              </a:rPr>
              <a:t>It adapt the software to the user’s job, rather than making the user adapt to the software.</a:t>
            </a:r>
          </a:p>
          <a:p>
            <a:pPr algn="r" rtl="1">
              <a:buFont typeface="Courier New" pitchFamily="49" charset="0"/>
              <a:buChar char="o"/>
            </a:pPr>
            <a:r>
              <a:rPr lang="ar-JO" dirty="0">
                <a:solidFill>
                  <a:schemeClr val="tx2"/>
                </a:solidFill>
                <a:latin typeface="Arial Rounded MT Bold" pitchFamily="34" charset="0"/>
              </a:rPr>
              <a:t>فهو يكيف البرنامج مع وظيفة المستخدم، بدلاً من جعل المستخدم يتكيف مع البرنامج.</a:t>
            </a:r>
            <a:endParaRPr lang="en-US" dirty="0">
              <a:solidFill>
                <a:schemeClr val="tx2"/>
              </a:solidFill>
              <a:latin typeface="Arial Rounded MT Bold" pitchFamily="34" charset="0"/>
            </a:endParaRPr>
          </a:p>
          <a:p>
            <a:pPr>
              <a:buFont typeface="Courier New" pitchFamily="49" charset="0"/>
              <a:buChar char="o"/>
            </a:pPr>
            <a:endParaRPr lang="en-US" dirty="0">
              <a:solidFill>
                <a:schemeClr val="tx2"/>
              </a:solidFill>
              <a:latin typeface="Arial Rounded MT Bold" pitchFamily="34" charset="0"/>
            </a:endParaRPr>
          </a:p>
          <a:p>
            <a:pPr>
              <a:buFont typeface="Courier New" pitchFamily="49" charset="0"/>
              <a:buChar char="o"/>
            </a:pPr>
            <a:r>
              <a:rPr lang="en-US" dirty="0">
                <a:solidFill>
                  <a:schemeClr val="tx2"/>
                </a:solidFill>
                <a:latin typeface="Arial Rounded MT Bold" pitchFamily="34" charset="0"/>
              </a:rPr>
              <a:t>It make the software usable. </a:t>
            </a:r>
            <a:r>
              <a:rPr lang="ar-JO" dirty="0">
                <a:solidFill>
                  <a:schemeClr val="tx2"/>
                </a:solidFill>
                <a:latin typeface="Arial Rounded MT Bold" pitchFamily="34" charset="0"/>
              </a:rPr>
              <a:t>يجعل البرنامج قابلاً للاستخدام.</a:t>
            </a:r>
            <a:endParaRPr lang="en-US" dirty="0">
              <a:solidFill>
                <a:schemeClr val="tx2"/>
              </a:solidFill>
              <a:latin typeface="Arial Rounded MT Bold" pitchFamily="34" charset="0"/>
            </a:endParaRPr>
          </a:p>
        </p:txBody>
      </p:sp>
      <p:sp>
        <p:nvSpPr>
          <p:cNvPr id="4" name="Slide Number Placeholder 3"/>
          <p:cNvSpPr>
            <a:spLocks noGrp="1"/>
          </p:cNvSpPr>
          <p:nvPr>
            <p:ph type="sldNum" sz="quarter" idx="15"/>
          </p:nvPr>
        </p:nvSpPr>
        <p:spPr/>
        <p:txBody>
          <a:bodyPr/>
          <a:lstStyle/>
          <a:p>
            <a:pPr rtl="0"/>
            <a:fld id="{B6F15528-21DE-4FAA-801E-634DDDAF4B2B}" type="slidenum">
              <a:rPr lang="en-US">
                <a:latin typeface="Century Schoolbook"/>
              </a:rPr>
              <a:pPr rtl="0"/>
              <a:t>7</a:t>
            </a:fld>
            <a:endParaRPr lang="en-US">
              <a:latin typeface="Century Schoolbook"/>
            </a:endParaRPr>
          </a:p>
        </p:txBody>
      </p:sp>
      <p:sp>
        <p:nvSpPr>
          <p:cNvPr id="6" name="Title 1"/>
          <p:cNvSpPr>
            <a:spLocks noGrp="1"/>
          </p:cNvSpPr>
          <p:nvPr>
            <p:ph type="title"/>
          </p:nvPr>
        </p:nvSpPr>
        <p:spPr>
          <a:xfrm>
            <a:off x="1981200" y="128336"/>
            <a:ext cx="7467600" cy="1143000"/>
          </a:xfrm>
        </p:spPr>
        <p:txBody>
          <a:bodyPr/>
          <a:lstStyle/>
          <a:p>
            <a:pPr algn="ctr"/>
            <a:r>
              <a:rPr lang="en-US" cap="none" dirty="0">
                <a:solidFill>
                  <a:schemeClr val="accent1"/>
                </a:solidFill>
                <a:latin typeface="Arial Rounded MT Bold" pitchFamily="34" charset="0"/>
              </a:rPr>
              <a:t>Understanding Task Orientation</a:t>
            </a:r>
            <a:br>
              <a:rPr lang="en-US" cap="none" dirty="0">
                <a:solidFill>
                  <a:schemeClr val="accent1"/>
                </a:solidFill>
                <a:latin typeface="Arial Rounded MT Bold" pitchFamily="34" charset="0"/>
              </a:rPr>
            </a:br>
            <a:r>
              <a:rPr lang="ar-JO" cap="none" dirty="0">
                <a:solidFill>
                  <a:schemeClr val="accent1"/>
                </a:solidFill>
                <a:latin typeface="Arial Rounded MT Bold" pitchFamily="34" charset="0"/>
              </a:rPr>
              <a:t>فهم اتجاه المهمة</a:t>
            </a:r>
            <a:r>
              <a:rPr lang="en-US" cap="none" dirty="0">
                <a:solidFill>
                  <a:schemeClr val="accent1"/>
                </a:solidFill>
                <a:latin typeface="Arial Rounded MT Bold" pitchFamily="34" charset="0"/>
              </a:rPr>
              <a:t> </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0BA1E7F1-F020-EF9A-75D5-B18A79A4828B}"/>
              </a:ext>
            </a:extLst>
          </p:cNvPr>
          <p:cNvSpPr>
            <a:spLocks noGrp="1" noChangeArrowheads="1"/>
          </p:cNvSpPr>
          <p:nvPr>
            <p:ph type="title"/>
          </p:nvPr>
        </p:nvSpPr>
        <p:spPr>
          <a:xfrm>
            <a:off x="1524000" y="152400"/>
            <a:ext cx="9144000" cy="6705600"/>
          </a:xfrm>
        </p:spPr>
        <p:txBody>
          <a:bodyPr/>
          <a:lstStyle/>
          <a:p>
            <a:r>
              <a:rPr lang="en-US" altLang="ar-JO" sz="3200" b="1">
                <a:latin typeface="Times New Roman" panose="02020603050405020304" pitchFamily="18" charset="0"/>
                <a:cs typeface="Times New Roman" panose="02020603050405020304" pitchFamily="18" charset="0"/>
              </a:rPr>
              <a:t>   The following are the </a:t>
            </a:r>
            <a:r>
              <a:rPr lang="en-US" altLang="ar-JO" sz="3200" b="1">
                <a:solidFill>
                  <a:schemeClr val="accent2"/>
                </a:solidFill>
                <a:latin typeface="Times New Roman" panose="02020603050405020304" pitchFamily="18" charset="0"/>
                <a:cs typeface="Times New Roman" panose="02020603050405020304" pitchFamily="18" charset="0"/>
              </a:rPr>
              <a:t>principles</a:t>
            </a:r>
            <a:r>
              <a:rPr lang="en-US" altLang="ar-JO" sz="3200" b="1">
                <a:latin typeface="Times New Roman" panose="02020603050405020304" pitchFamily="18" charset="0"/>
                <a:cs typeface="Times New Roman" panose="02020603050405020304" pitchFamily="18" charset="0"/>
              </a:rPr>
              <a:t> of this approach:</a:t>
            </a:r>
            <a:br>
              <a:rPr lang="en-US" altLang="ar-JO" sz="2800" b="1">
                <a:latin typeface="Times New Roman" panose="02020603050405020304" pitchFamily="18" charset="0"/>
                <a:cs typeface="Times New Roman" panose="02020603050405020304" pitchFamily="18" charset="0"/>
              </a:rPr>
            </a:br>
            <a:r>
              <a:rPr lang="en-US" altLang="ar-JO" sz="2800" b="1">
                <a:latin typeface="Times New Roman" panose="02020603050405020304" pitchFamily="18" charset="0"/>
                <a:cs typeface="Times New Roman" panose="02020603050405020304" pitchFamily="18" charset="0"/>
              </a:rPr>
              <a:t>   </a:t>
            </a:r>
            <a:r>
              <a:rPr lang="en-US" altLang="ar-JO" sz="3200">
                <a:solidFill>
                  <a:schemeClr val="accent1"/>
                </a:solidFill>
                <a:latin typeface="Times New Roman" panose="02020603050405020304" pitchFamily="18" charset="0"/>
                <a:cs typeface="Times New Roman" panose="02020603050405020304" pitchFamily="18" charset="0"/>
              </a:rPr>
              <a:t>1- Focus on real task and activities</a:t>
            </a:r>
            <a:r>
              <a:rPr lang="en-US" altLang="ar-JO" sz="3200">
                <a:latin typeface="Times New Roman" panose="02020603050405020304" pitchFamily="18" charset="0"/>
                <a:cs typeface="Times New Roman" panose="02020603050405020304" pitchFamily="18" charset="0"/>
              </a:rPr>
              <a:t>. Software is not   </a:t>
            </a:r>
            <a:br>
              <a:rPr lang="en-US" altLang="ar-JO" sz="3200">
                <a:latin typeface="Times New Roman" panose="02020603050405020304" pitchFamily="18" charset="0"/>
                <a:cs typeface="Times New Roman" panose="02020603050405020304" pitchFamily="18" charset="0"/>
              </a:rPr>
            </a:br>
            <a:r>
              <a:rPr lang="en-US" altLang="ar-JO" sz="3200">
                <a:latin typeface="Times New Roman" panose="02020603050405020304" pitchFamily="18" charset="0"/>
                <a:cs typeface="Times New Roman" panose="02020603050405020304" pitchFamily="18" charset="0"/>
              </a:rPr>
              <a:t>  an end product in itself, but a tool to accomplish </a:t>
            </a:r>
            <a:br>
              <a:rPr lang="en-US" altLang="ar-JO" sz="3200">
                <a:latin typeface="Times New Roman" panose="02020603050405020304" pitchFamily="18" charset="0"/>
                <a:cs typeface="Times New Roman" panose="02020603050405020304" pitchFamily="18" charset="0"/>
              </a:rPr>
            </a:br>
            <a:r>
              <a:rPr lang="en-US" altLang="ar-JO" sz="3200">
                <a:latin typeface="Times New Roman" panose="02020603050405020304" pitchFamily="18" charset="0"/>
                <a:cs typeface="Times New Roman" panose="02020603050405020304" pitchFamily="18" charset="0"/>
              </a:rPr>
              <a:t>  workplace task. </a:t>
            </a:r>
            <a:r>
              <a:rPr lang="en-US" altLang="ar-JO" sz="2800" i="1">
                <a:latin typeface="Times New Roman" panose="02020603050405020304" pitchFamily="18" charset="0"/>
                <a:cs typeface="Times New Roman" panose="02020603050405020304" pitchFamily="18" charset="0"/>
              </a:rPr>
              <a:t>People are not as interested in using their </a:t>
            </a:r>
            <a:br>
              <a:rPr lang="en-US" altLang="ar-JO" sz="2800" i="1">
                <a:latin typeface="Times New Roman" panose="02020603050405020304" pitchFamily="18" charset="0"/>
                <a:cs typeface="Times New Roman" panose="02020603050405020304" pitchFamily="18" charset="0"/>
              </a:rPr>
            </a:br>
            <a:r>
              <a:rPr lang="en-US" altLang="ar-JO" sz="2800" i="1">
                <a:latin typeface="Times New Roman" panose="02020603050405020304" pitchFamily="18" charset="0"/>
                <a:cs typeface="Times New Roman" panose="02020603050405020304" pitchFamily="18" charset="0"/>
              </a:rPr>
              <a:t>   camera software as they are in taking picture.</a:t>
            </a:r>
            <a:br>
              <a:rPr lang="en-US" altLang="ar-JO" sz="2800" i="1">
                <a:latin typeface="Times New Roman" panose="02020603050405020304" pitchFamily="18" charset="0"/>
                <a:cs typeface="Times New Roman" panose="02020603050405020304" pitchFamily="18" charset="0"/>
              </a:rPr>
            </a:br>
            <a:br>
              <a:rPr lang="en-US" altLang="ar-JO" sz="2800" i="1">
                <a:latin typeface="Times New Roman" panose="02020603050405020304" pitchFamily="18" charset="0"/>
                <a:cs typeface="Times New Roman" panose="02020603050405020304" pitchFamily="18" charset="0"/>
              </a:rPr>
            </a:br>
            <a:r>
              <a:rPr lang="en-US" altLang="ar-JO" sz="2800" i="1">
                <a:latin typeface="Times New Roman" panose="02020603050405020304" pitchFamily="18" charset="0"/>
                <a:cs typeface="Times New Roman" panose="02020603050405020304" pitchFamily="18" charset="0"/>
              </a:rPr>
              <a:t> </a:t>
            </a:r>
            <a:r>
              <a:rPr lang="en-US" altLang="ar-JO" sz="3200">
                <a:latin typeface="Times New Roman" panose="02020603050405020304" pitchFamily="18" charset="0"/>
                <a:cs typeface="Times New Roman" panose="02020603050405020304" pitchFamily="18" charset="0"/>
              </a:rPr>
              <a:t>  </a:t>
            </a:r>
            <a:r>
              <a:rPr lang="en-US" altLang="ar-JO" sz="3200">
                <a:solidFill>
                  <a:schemeClr val="accent1"/>
                </a:solidFill>
                <a:latin typeface="Times New Roman" panose="02020603050405020304" pitchFamily="18" charset="0"/>
                <a:cs typeface="Times New Roman" panose="02020603050405020304" pitchFamily="18" charset="0"/>
              </a:rPr>
              <a:t>2- Slash the verbiage</a:t>
            </a:r>
            <a:r>
              <a:rPr lang="en-US" altLang="ar-JO" sz="3200">
                <a:latin typeface="Times New Roman" panose="02020603050405020304" pitchFamily="18" charset="0"/>
                <a:cs typeface="Times New Roman" panose="02020603050405020304" pitchFamily="18" charset="0"/>
              </a:rPr>
              <a:t>, support reading to do, study  </a:t>
            </a:r>
            <a:br>
              <a:rPr lang="en-US" altLang="ar-JO" sz="3200">
                <a:latin typeface="Times New Roman" panose="02020603050405020304" pitchFamily="18" charset="0"/>
                <a:cs typeface="Times New Roman" panose="02020603050405020304" pitchFamily="18" charset="0"/>
              </a:rPr>
            </a:br>
            <a:r>
              <a:rPr lang="en-US" altLang="ar-JO" sz="3200">
                <a:latin typeface="Times New Roman" panose="02020603050405020304" pitchFamily="18" charset="0"/>
                <a:cs typeface="Times New Roman" panose="02020603050405020304" pitchFamily="18" charset="0"/>
              </a:rPr>
              <a:t>  and locate. Users read to locate necessary info rather </a:t>
            </a:r>
            <a:br>
              <a:rPr lang="en-US" altLang="ar-JO" sz="3200">
                <a:latin typeface="Times New Roman" panose="02020603050405020304" pitchFamily="18" charset="0"/>
                <a:cs typeface="Times New Roman" panose="02020603050405020304" pitchFamily="18" charset="0"/>
              </a:rPr>
            </a:br>
            <a:r>
              <a:rPr lang="en-US" altLang="ar-JO" sz="3200">
                <a:latin typeface="Times New Roman" panose="02020603050405020304" pitchFamily="18" charset="0"/>
                <a:cs typeface="Times New Roman" panose="02020603050405020304" pitchFamily="18" charset="0"/>
              </a:rPr>
              <a:t>  than from front to back like reading a novel. So , the </a:t>
            </a:r>
            <a:br>
              <a:rPr lang="en-US" altLang="ar-JO" sz="3200">
                <a:latin typeface="Times New Roman" panose="02020603050405020304" pitchFamily="18" charset="0"/>
                <a:cs typeface="Times New Roman" panose="02020603050405020304" pitchFamily="18" charset="0"/>
              </a:rPr>
            </a:br>
            <a:r>
              <a:rPr lang="en-US" altLang="ar-JO" sz="3200">
                <a:latin typeface="Times New Roman" panose="02020603050405020304" pitchFamily="18" charset="0"/>
                <a:cs typeface="Times New Roman" panose="02020603050405020304" pitchFamily="18" charset="0"/>
              </a:rPr>
              <a:t>  introduction, overviews, illustrative examples, </a:t>
            </a:r>
            <a:br>
              <a:rPr lang="en-US" altLang="ar-JO" sz="3200">
                <a:latin typeface="Times New Roman" panose="02020603050405020304" pitchFamily="18" charset="0"/>
                <a:cs typeface="Times New Roman" panose="02020603050405020304" pitchFamily="18" charset="0"/>
              </a:rPr>
            </a:br>
            <a:r>
              <a:rPr lang="en-US" altLang="ar-JO" sz="3200">
                <a:latin typeface="Times New Roman" panose="02020603050405020304" pitchFamily="18" charset="0"/>
                <a:cs typeface="Times New Roman" panose="02020603050405020304" pitchFamily="18" charset="0"/>
              </a:rPr>
              <a:t>  statement of objectives, exercises, all will be </a:t>
            </a:r>
            <a:r>
              <a:rPr lang="en-US" altLang="ar-JO" sz="3200">
                <a:solidFill>
                  <a:schemeClr val="accent2"/>
                </a:solidFill>
                <a:latin typeface="Times New Roman" panose="02020603050405020304" pitchFamily="18" charset="0"/>
                <a:cs typeface="Times New Roman" panose="02020603050405020304" pitchFamily="18" charset="0"/>
              </a:rPr>
              <a:t>slashed </a:t>
            </a:r>
            <a:br>
              <a:rPr lang="en-US" altLang="ar-JO" sz="3200">
                <a:solidFill>
                  <a:schemeClr val="accent2"/>
                </a:solidFill>
                <a:latin typeface="Times New Roman" panose="02020603050405020304" pitchFamily="18" charset="0"/>
                <a:cs typeface="Times New Roman" panose="02020603050405020304" pitchFamily="18" charset="0"/>
              </a:rPr>
            </a:br>
            <a:r>
              <a:rPr lang="en-US" altLang="ar-JO" sz="3200">
                <a:solidFill>
                  <a:schemeClr val="accent2"/>
                </a:solidFill>
                <a:latin typeface="Times New Roman" panose="02020603050405020304" pitchFamily="18" charset="0"/>
                <a:cs typeface="Times New Roman" panose="02020603050405020304" pitchFamily="18" charset="0"/>
              </a:rPr>
              <a:t>  out</a:t>
            </a:r>
            <a:r>
              <a:rPr lang="en-US" altLang="ar-JO" sz="3200">
                <a:latin typeface="Times New Roman" panose="02020603050405020304" pitchFamily="18" charset="0"/>
                <a:cs typeface="Times New Roman" panose="02020603050405020304" pitchFamily="18" charset="0"/>
              </a:rPr>
              <a:t> like a long-haired recruit getting a haircut at the </a:t>
            </a:r>
            <a:br>
              <a:rPr lang="en-US" altLang="ar-JO" sz="3200">
                <a:latin typeface="Times New Roman" panose="02020603050405020304" pitchFamily="18" charset="0"/>
                <a:cs typeface="Times New Roman" panose="02020603050405020304" pitchFamily="18" charset="0"/>
              </a:rPr>
            </a:br>
            <a:r>
              <a:rPr lang="en-US" altLang="ar-JO" sz="3200">
                <a:latin typeface="Times New Roman" panose="02020603050405020304" pitchFamily="18" charset="0"/>
                <a:cs typeface="Times New Roman" panose="02020603050405020304" pitchFamily="18" charset="0"/>
              </a:rPr>
              <a:t>  army barber shop</a:t>
            </a:r>
            <a:r>
              <a:rPr lang="en-US" altLang="ar-JO" sz="2800">
                <a:latin typeface="Times New Roman" panose="02020603050405020304" pitchFamily="18" charset="0"/>
                <a:cs typeface="Times New Roman" panose="02020603050405020304" pitchFamily="18" charset="0"/>
              </a:rPr>
              <a:t>.</a:t>
            </a:r>
            <a:r>
              <a:rPr lang="en-US" altLang="ar-JO" sz="3200">
                <a:latin typeface="Times New Roman" panose="02020603050405020304" pitchFamily="18" charset="0"/>
                <a:cs typeface="Times New Roman" panose="02020603050405020304" pitchFamily="18" charset="0"/>
              </a:rPr>
              <a:t> </a:t>
            </a:r>
            <a:br>
              <a:rPr lang="en-US" altLang="ar-JO" sz="3200">
                <a:solidFill>
                  <a:schemeClr val="accent1"/>
                </a:solidFill>
                <a:latin typeface="Times New Roman" panose="02020603050405020304" pitchFamily="18" charset="0"/>
                <a:cs typeface="Times New Roman" panose="02020603050405020304" pitchFamily="18" charset="0"/>
              </a:rPr>
            </a:br>
            <a:endParaRPr lang="en-US" altLang="ar-JO" sz="3200">
              <a:solidFill>
                <a:schemeClr val="accent1"/>
              </a:solidFill>
              <a:latin typeface="Times New Roman" panose="02020603050405020304" pitchFamily="18" charset="0"/>
              <a:cs typeface="Times New Roman" panose="02020603050405020304" pitchFamily="18" charset="0"/>
            </a:endParaRPr>
          </a:p>
        </p:txBody>
      </p:sp>
      <p:sp>
        <p:nvSpPr>
          <p:cNvPr id="37891" name="Slide Number Placeholder 2">
            <a:extLst>
              <a:ext uri="{FF2B5EF4-FFF2-40B4-BE49-F238E27FC236}">
                <a16:creationId xmlns:a16="http://schemas.microsoft.com/office/drawing/2014/main" id="{7716406C-6A42-F8C5-A677-7FE4D769B04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4400">
                <a:solidFill>
                  <a:schemeClr val="tx2"/>
                </a:solidFill>
                <a:latin typeface="Tahoma" panose="020B0604030504040204" pitchFamily="34" charset="0"/>
              </a:defRPr>
            </a:lvl1pPr>
            <a:lvl2pPr marL="742950" indent="-285750">
              <a:defRPr kumimoji="1" sz="4400">
                <a:solidFill>
                  <a:schemeClr val="tx2"/>
                </a:solidFill>
                <a:latin typeface="Tahoma" panose="020B0604030504040204" pitchFamily="34" charset="0"/>
              </a:defRPr>
            </a:lvl2pPr>
            <a:lvl3pPr marL="1143000" indent="-228600">
              <a:defRPr kumimoji="1" sz="4400">
                <a:solidFill>
                  <a:schemeClr val="tx2"/>
                </a:solidFill>
                <a:latin typeface="Tahoma" panose="020B0604030504040204" pitchFamily="34" charset="0"/>
              </a:defRPr>
            </a:lvl3pPr>
            <a:lvl4pPr marL="1600200" indent="-228600">
              <a:defRPr kumimoji="1" sz="4400">
                <a:solidFill>
                  <a:schemeClr val="tx2"/>
                </a:solidFill>
                <a:latin typeface="Tahoma" panose="020B0604030504040204" pitchFamily="34" charset="0"/>
              </a:defRPr>
            </a:lvl4pPr>
            <a:lvl5pPr marL="2057400" indent="-228600">
              <a:defRPr kumimoji="1" sz="4400">
                <a:solidFill>
                  <a:schemeClr val="tx2"/>
                </a:solidFill>
                <a:latin typeface="Tahoma" panose="020B0604030504040204" pitchFamily="34" charset="0"/>
              </a:defRPr>
            </a:lvl5pPr>
            <a:lvl6pPr marL="2514600" indent="-228600" algn="l" rtl="0" eaLnBrk="0" fontAlgn="base" hangingPunct="0">
              <a:spcBef>
                <a:spcPct val="0"/>
              </a:spcBef>
              <a:spcAft>
                <a:spcPct val="0"/>
              </a:spcAft>
              <a:defRPr kumimoji="1" sz="4400">
                <a:solidFill>
                  <a:schemeClr val="tx2"/>
                </a:solidFill>
                <a:latin typeface="Tahoma" panose="020B0604030504040204" pitchFamily="34" charset="0"/>
              </a:defRPr>
            </a:lvl6pPr>
            <a:lvl7pPr marL="2971800" indent="-228600" algn="l" rtl="0" eaLnBrk="0" fontAlgn="base" hangingPunct="0">
              <a:spcBef>
                <a:spcPct val="0"/>
              </a:spcBef>
              <a:spcAft>
                <a:spcPct val="0"/>
              </a:spcAft>
              <a:defRPr kumimoji="1" sz="4400">
                <a:solidFill>
                  <a:schemeClr val="tx2"/>
                </a:solidFill>
                <a:latin typeface="Tahoma" panose="020B0604030504040204" pitchFamily="34" charset="0"/>
              </a:defRPr>
            </a:lvl7pPr>
            <a:lvl8pPr marL="3429000" indent="-228600" algn="l" rtl="0" eaLnBrk="0" fontAlgn="base" hangingPunct="0">
              <a:spcBef>
                <a:spcPct val="0"/>
              </a:spcBef>
              <a:spcAft>
                <a:spcPct val="0"/>
              </a:spcAft>
              <a:defRPr kumimoji="1" sz="4400">
                <a:solidFill>
                  <a:schemeClr val="tx2"/>
                </a:solidFill>
                <a:latin typeface="Tahoma" panose="020B0604030504040204" pitchFamily="34" charset="0"/>
              </a:defRPr>
            </a:lvl8pPr>
            <a:lvl9pPr marL="3886200" indent="-228600" algn="l" rtl="0" eaLnBrk="0" fontAlgn="base" hangingPunct="0">
              <a:spcBef>
                <a:spcPct val="0"/>
              </a:spcBef>
              <a:spcAft>
                <a:spcPct val="0"/>
              </a:spcAft>
              <a:defRPr kumimoji="1" sz="4400">
                <a:solidFill>
                  <a:schemeClr val="tx2"/>
                </a:solidFill>
                <a:latin typeface="Tahoma" panose="020B0604030504040204" pitchFamily="34" charset="0"/>
              </a:defRPr>
            </a:lvl9pPr>
          </a:lstStyle>
          <a:p>
            <a:pPr eaLnBrk="0" fontAlgn="base" hangingPunct="0">
              <a:spcAft>
                <a:spcPct val="0"/>
              </a:spcAft>
            </a:pPr>
            <a:fld id="{FD5C77B3-1B89-4876-9A3F-14633126A7F0}" type="slidenum">
              <a:rPr kumimoji="0" lang="ar-SA" altLang="ar-JO" sz="1400">
                <a:solidFill>
                  <a:srgbClr val="808080"/>
                </a:solidFill>
              </a:rPr>
              <a:pPr eaLnBrk="0" fontAlgn="base" hangingPunct="0">
                <a:spcAft>
                  <a:spcPct val="0"/>
                </a:spcAft>
              </a:pPr>
              <a:t>70</a:t>
            </a:fld>
            <a:endParaRPr kumimoji="0" lang="en-US" altLang="ar-JO" sz="1400">
              <a:solidFill>
                <a:srgbClr val="808080"/>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4491EC68-7AA4-922D-B133-1BA6A50EA4F2}"/>
              </a:ext>
            </a:extLst>
          </p:cNvPr>
          <p:cNvSpPr>
            <a:spLocks noGrp="1" noChangeArrowheads="1"/>
          </p:cNvSpPr>
          <p:nvPr>
            <p:ph type="title"/>
          </p:nvPr>
        </p:nvSpPr>
        <p:spPr>
          <a:xfrm>
            <a:off x="1524000" y="152400"/>
            <a:ext cx="9144000" cy="6705600"/>
          </a:xfrm>
        </p:spPr>
        <p:txBody>
          <a:bodyPr/>
          <a:lstStyle/>
          <a:p>
            <a:r>
              <a:rPr lang="en-US" altLang="ar-JO" sz="3200">
                <a:solidFill>
                  <a:schemeClr val="accent1"/>
                </a:solidFill>
                <a:latin typeface="Times New Roman" panose="02020603050405020304" pitchFamily="18" charset="0"/>
                <a:cs typeface="Times New Roman" panose="02020603050405020304" pitchFamily="18" charset="0"/>
              </a:rPr>
              <a:t>   3- Encourage Exploration</a:t>
            </a:r>
            <a:r>
              <a:rPr lang="en-US" altLang="ar-JO" sz="3200">
                <a:latin typeface="Times New Roman" panose="02020603050405020304" pitchFamily="18" charset="0"/>
                <a:cs typeface="Times New Roman" panose="02020603050405020304" pitchFamily="18" charset="0"/>
              </a:rPr>
              <a:t>, choose an action oriented </a:t>
            </a:r>
            <a:br>
              <a:rPr lang="en-US" altLang="ar-JO" sz="3200">
                <a:latin typeface="Times New Roman" panose="02020603050405020304" pitchFamily="18" charset="0"/>
                <a:cs typeface="Times New Roman" panose="02020603050405020304" pitchFamily="18" charset="0"/>
              </a:rPr>
            </a:br>
            <a:r>
              <a:rPr lang="en-US" altLang="ar-JO" sz="3200">
                <a:latin typeface="Times New Roman" panose="02020603050405020304" pitchFamily="18" charset="0"/>
                <a:cs typeface="Times New Roman" panose="02020603050405020304" pitchFamily="18" charset="0"/>
              </a:rPr>
              <a:t>  approach, people like to go their </a:t>
            </a:r>
            <a:r>
              <a:rPr lang="en-US" altLang="ar-JO" sz="3200">
                <a:solidFill>
                  <a:srgbClr val="CC00FF"/>
                </a:solidFill>
                <a:latin typeface="Times New Roman" panose="02020603050405020304" pitchFamily="18" charset="0"/>
                <a:cs typeface="Times New Roman" panose="02020603050405020304" pitchFamily="18" charset="0"/>
              </a:rPr>
              <a:t>own way</a:t>
            </a:r>
            <a:r>
              <a:rPr lang="en-US" altLang="ar-JO" sz="3200">
                <a:latin typeface="Times New Roman" panose="02020603050405020304" pitchFamily="18" charset="0"/>
                <a:cs typeface="Times New Roman" panose="02020603050405020304" pitchFamily="18" charset="0"/>
              </a:rPr>
              <a:t>, so </a:t>
            </a:r>
            <a:br>
              <a:rPr lang="en-US" altLang="ar-JO" sz="3200">
                <a:latin typeface="Times New Roman" panose="02020603050405020304" pitchFamily="18" charset="0"/>
                <a:cs typeface="Times New Roman" panose="02020603050405020304" pitchFamily="18" charset="0"/>
              </a:rPr>
            </a:br>
            <a:r>
              <a:rPr lang="en-US" altLang="ar-JO" sz="3200">
                <a:latin typeface="Times New Roman" panose="02020603050405020304" pitchFamily="18" charset="0"/>
                <a:cs typeface="Times New Roman" panose="02020603050405020304" pitchFamily="18" charset="0"/>
              </a:rPr>
              <a:t>  encourage practice, </a:t>
            </a:r>
            <a:r>
              <a:rPr lang="en-US" altLang="ar-JO" sz="3200">
                <a:solidFill>
                  <a:schemeClr val="accent2"/>
                </a:solidFill>
                <a:latin typeface="Times New Roman" panose="02020603050405020304" pitchFamily="18" charset="0"/>
                <a:cs typeface="Times New Roman" panose="02020603050405020304" pitchFamily="18" charset="0"/>
              </a:rPr>
              <a:t>“try it out</a:t>
            </a:r>
            <a:r>
              <a:rPr lang="en-US" altLang="ar-JO" sz="3200">
                <a:latin typeface="Times New Roman" panose="02020603050405020304" pitchFamily="18" charset="0"/>
                <a:cs typeface="Times New Roman" panose="02020603050405020304" pitchFamily="18" charset="0"/>
              </a:rPr>
              <a:t>”, they want to know </a:t>
            </a:r>
            <a:br>
              <a:rPr lang="en-US" altLang="ar-JO" sz="3200">
                <a:latin typeface="Times New Roman" panose="02020603050405020304" pitchFamily="18" charset="0"/>
                <a:cs typeface="Times New Roman" panose="02020603050405020304" pitchFamily="18" charset="0"/>
              </a:rPr>
            </a:br>
            <a:r>
              <a:rPr lang="en-US" altLang="ar-JO" sz="3200">
                <a:latin typeface="Times New Roman" panose="02020603050405020304" pitchFamily="18" charset="0"/>
                <a:cs typeface="Times New Roman" panose="02020603050405020304" pitchFamily="18" charset="0"/>
              </a:rPr>
              <a:t>  what is inside the box, what happens if they press this </a:t>
            </a:r>
            <a:br>
              <a:rPr lang="en-US" altLang="ar-JO" sz="3200">
                <a:latin typeface="Times New Roman" panose="02020603050405020304" pitchFamily="18" charset="0"/>
                <a:cs typeface="Times New Roman" panose="02020603050405020304" pitchFamily="18" charset="0"/>
              </a:rPr>
            </a:br>
            <a:r>
              <a:rPr lang="en-US" altLang="ar-JO" sz="3200">
                <a:latin typeface="Times New Roman" panose="02020603050405020304" pitchFamily="18" charset="0"/>
                <a:cs typeface="Times New Roman" panose="02020603050405020304" pitchFamily="18" charset="0"/>
              </a:rPr>
              <a:t>  key</a:t>
            </a:r>
            <a:r>
              <a:rPr lang="en-US" altLang="ar-JO" sz="2800">
                <a:latin typeface="Times New Roman" panose="02020603050405020304" pitchFamily="18" charset="0"/>
                <a:cs typeface="Times New Roman" panose="02020603050405020304" pitchFamily="18" charset="0"/>
              </a:rPr>
              <a:t>.</a:t>
            </a:r>
            <a:br>
              <a:rPr lang="en-US" altLang="ar-JO" sz="2800">
                <a:latin typeface="Times New Roman" panose="02020603050405020304" pitchFamily="18" charset="0"/>
                <a:cs typeface="Times New Roman" panose="02020603050405020304" pitchFamily="18" charset="0"/>
              </a:rPr>
            </a:br>
            <a:br>
              <a:rPr lang="en-US" altLang="ar-JO" sz="3200">
                <a:solidFill>
                  <a:schemeClr val="accent1"/>
                </a:solidFill>
                <a:latin typeface="Times New Roman" panose="02020603050405020304" pitchFamily="18" charset="0"/>
                <a:cs typeface="Times New Roman" panose="02020603050405020304" pitchFamily="18" charset="0"/>
              </a:rPr>
            </a:br>
            <a:r>
              <a:rPr lang="en-US" altLang="ar-JO" sz="3200">
                <a:solidFill>
                  <a:schemeClr val="accent1"/>
                </a:solidFill>
                <a:latin typeface="Times New Roman" panose="02020603050405020304" pitchFamily="18" charset="0"/>
                <a:cs typeface="Times New Roman" panose="02020603050405020304" pitchFamily="18" charset="0"/>
              </a:rPr>
              <a:t>   4- Support Error Recognition and Recovery</a:t>
            </a:r>
            <a:r>
              <a:rPr lang="en-US" altLang="ar-JO" sz="3200">
                <a:latin typeface="Times New Roman" panose="02020603050405020304" pitchFamily="18" charset="0"/>
                <a:cs typeface="Times New Roman" panose="02020603050405020304" pitchFamily="18" charset="0"/>
              </a:rPr>
              <a:t>, you </a:t>
            </a:r>
            <a:br>
              <a:rPr lang="en-US" altLang="ar-JO" sz="3200">
                <a:latin typeface="Times New Roman" panose="02020603050405020304" pitchFamily="18" charset="0"/>
                <a:cs typeface="Times New Roman" panose="02020603050405020304" pitchFamily="18" charset="0"/>
              </a:rPr>
            </a:br>
            <a:r>
              <a:rPr lang="en-US" altLang="ar-JO" sz="3200">
                <a:latin typeface="Times New Roman" panose="02020603050405020304" pitchFamily="18" charset="0"/>
                <a:cs typeface="Times New Roman" panose="02020603050405020304" pitchFamily="18" charset="0"/>
              </a:rPr>
              <a:t>  should make it easy for user to </a:t>
            </a:r>
            <a:r>
              <a:rPr lang="en-US" altLang="ar-JO" sz="3200">
                <a:solidFill>
                  <a:schemeClr val="accent2"/>
                </a:solidFill>
                <a:latin typeface="Times New Roman" panose="02020603050405020304" pitchFamily="18" charset="0"/>
                <a:cs typeface="Times New Roman" panose="02020603050405020304" pitchFamily="18" charset="0"/>
              </a:rPr>
              <a:t>get out</a:t>
            </a:r>
            <a:r>
              <a:rPr lang="en-US" altLang="ar-JO" sz="3200">
                <a:solidFill>
                  <a:srgbClr val="FF33CC"/>
                </a:solidFill>
                <a:latin typeface="Times New Roman" panose="02020603050405020304" pitchFamily="18" charset="0"/>
                <a:cs typeface="Times New Roman" panose="02020603050405020304" pitchFamily="18" charset="0"/>
              </a:rPr>
              <a:t> </a:t>
            </a:r>
            <a:r>
              <a:rPr lang="en-US" altLang="ar-JO" sz="3200">
                <a:latin typeface="Times New Roman" panose="02020603050405020304" pitchFamily="18" charset="0"/>
                <a:cs typeface="Times New Roman" panose="02020603050405020304" pitchFamily="18" charset="0"/>
              </a:rPr>
              <a:t>of trouble, you </a:t>
            </a:r>
            <a:br>
              <a:rPr lang="en-US" altLang="ar-JO" sz="3200">
                <a:latin typeface="Times New Roman" panose="02020603050405020304" pitchFamily="18" charset="0"/>
                <a:cs typeface="Times New Roman" panose="02020603050405020304" pitchFamily="18" charset="0"/>
              </a:rPr>
            </a:br>
            <a:r>
              <a:rPr lang="en-US" altLang="ar-JO" sz="3200">
                <a:latin typeface="Times New Roman" panose="02020603050405020304" pitchFamily="18" charset="0"/>
                <a:cs typeface="Times New Roman" panose="02020603050405020304" pitchFamily="18" charset="0"/>
              </a:rPr>
              <a:t>  should find out the </a:t>
            </a:r>
            <a:r>
              <a:rPr lang="en-US" altLang="ar-JO" sz="3200">
                <a:solidFill>
                  <a:srgbClr val="FF33CC"/>
                </a:solidFill>
                <a:latin typeface="Times New Roman" panose="02020603050405020304" pitchFamily="18" charset="0"/>
                <a:cs typeface="Times New Roman" panose="02020603050405020304" pitchFamily="18" charset="0"/>
              </a:rPr>
              <a:t>common </a:t>
            </a:r>
            <a:r>
              <a:rPr lang="en-US" altLang="ar-JO" sz="3200">
                <a:latin typeface="Times New Roman" panose="02020603050405020304" pitchFamily="18" charset="0"/>
                <a:cs typeface="Times New Roman" panose="02020603050405020304" pitchFamily="18" charset="0"/>
              </a:rPr>
              <a:t>errors and try to include </a:t>
            </a:r>
            <a:br>
              <a:rPr lang="en-US" altLang="ar-JO" sz="3200">
                <a:latin typeface="Times New Roman" panose="02020603050405020304" pitchFamily="18" charset="0"/>
                <a:cs typeface="Times New Roman" panose="02020603050405020304" pitchFamily="18" charset="0"/>
              </a:rPr>
            </a:br>
            <a:r>
              <a:rPr lang="en-US" altLang="ar-JO" sz="3200">
                <a:latin typeface="Times New Roman" panose="02020603050405020304" pitchFamily="18" charset="0"/>
                <a:cs typeface="Times New Roman" panose="02020603050405020304" pitchFamily="18" charset="0"/>
              </a:rPr>
              <a:t>  info for </a:t>
            </a:r>
            <a:r>
              <a:rPr lang="en-US" altLang="ar-JO" sz="3200">
                <a:solidFill>
                  <a:srgbClr val="FF33CC"/>
                </a:solidFill>
                <a:latin typeface="Times New Roman" panose="02020603050405020304" pitchFamily="18" charset="0"/>
                <a:cs typeface="Times New Roman" panose="02020603050405020304" pitchFamily="18" charset="0"/>
              </a:rPr>
              <a:t>recovering </a:t>
            </a:r>
            <a:r>
              <a:rPr lang="en-US" altLang="ar-JO" sz="3200">
                <a:latin typeface="Times New Roman" panose="02020603050405020304" pitchFamily="18" charset="0"/>
                <a:cs typeface="Times New Roman" panose="02020603050405020304" pitchFamily="18" charset="0"/>
              </a:rPr>
              <a:t>from mistakes.Turn the user loose  </a:t>
            </a:r>
            <a:br>
              <a:rPr lang="en-US" altLang="ar-JO" sz="3200">
                <a:latin typeface="Times New Roman" panose="02020603050405020304" pitchFamily="18" charset="0"/>
                <a:cs typeface="Times New Roman" panose="02020603050405020304" pitchFamily="18" charset="0"/>
              </a:rPr>
            </a:br>
            <a:r>
              <a:rPr lang="en-US" altLang="ar-JO" sz="3200">
                <a:latin typeface="Times New Roman" panose="02020603050405020304" pitchFamily="18" charset="0"/>
                <a:cs typeface="Times New Roman" panose="02020603050405020304" pitchFamily="18" charset="0"/>
              </a:rPr>
              <a:t>  but give the steps to recover</a:t>
            </a:r>
            <a:r>
              <a:rPr lang="en-US" altLang="ar-JO" sz="2800">
                <a:latin typeface="Times New Roman" panose="02020603050405020304" pitchFamily="18" charset="0"/>
                <a:cs typeface="Times New Roman" panose="02020603050405020304" pitchFamily="18" charset="0"/>
              </a:rPr>
              <a:t>. “ </a:t>
            </a:r>
            <a:r>
              <a:rPr lang="en-US" altLang="ar-JO" sz="2800" i="1">
                <a:latin typeface="Times New Roman" panose="02020603050405020304" pitchFamily="18" charset="0"/>
                <a:cs typeface="Times New Roman" panose="02020603050405020304" pitchFamily="18" charset="0"/>
              </a:rPr>
              <a:t>if you make a mistake </a:t>
            </a:r>
            <a:br>
              <a:rPr lang="en-US" altLang="ar-JO" sz="2800" i="1">
                <a:latin typeface="Times New Roman" panose="02020603050405020304" pitchFamily="18" charset="0"/>
                <a:cs typeface="Times New Roman" panose="02020603050405020304" pitchFamily="18" charset="0"/>
              </a:rPr>
            </a:br>
            <a:r>
              <a:rPr lang="en-US" altLang="ar-JO" sz="2800" i="1">
                <a:latin typeface="Times New Roman" panose="02020603050405020304" pitchFamily="18" charset="0"/>
                <a:cs typeface="Times New Roman" panose="02020603050405020304" pitchFamily="18" charset="0"/>
              </a:rPr>
              <a:t>   typing, use the backspace key</a:t>
            </a:r>
            <a:r>
              <a:rPr lang="en-US" altLang="ar-JO" sz="2800">
                <a:latin typeface="Times New Roman" panose="02020603050405020304" pitchFamily="18" charset="0"/>
                <a:cs typeface="Times New Roman" panose="02020603050405020304" pitchFamily="18" charset="0"/>
              </a:rPr>
              <a:t>”, also “ </a:t>
            </a:r>
            <a:r>
              <a:rPr lang="en-US" altLang="ar-JO" sz="2800" i="1">
                <a:latin typeface="Times New Roman" panose="02020603050405020304" pitchFamily="18" charset="0"/>
                <a:cs typeface="Times New Roman" panose="02020603050405020304" pitchFamily="18" charset="0"/>
              </a:rPr>
              <a:t>you can always restart </a:t>
            </a:r>
            <a:br>
              <a:rPr lang="en-US" altLang="ar-JO" sz="2800" i="1">
                <a:latin typeface="Times New Roman" panose="02020603050405020304" pitchFamily="18" charset="0"/>
                <a:cs typeface="Times New Roman" panose="02020603050405020304" pitchFamily="18" charset="0"/>
              </a:rPr>
            </a:br>
            <a:r>
              <a:rPr lang="en-US" altLang="ar-JO" sz="2800" i="1">
                <a:latin typeface="Times New Roman" panose="02020603050405020304" pitchFamily="18" charset="0"/>
                <a:cs typeface="Times New Roman" panose="02020603050405020304" pitchFamily="18" charset="0"/>
              </a:rPr>
              <a:t>   the system without damaging the data</a:t>
            </a:r>
            <a:r>
              <a:rPr lang="en-US" altLang="ar-JO" sz="2800">
                <a:latin typeface="Times New Roman" panose="02020603050405020304" pitchFamily="18" charset="0"/>
                <a:cs typeface="Times New Roman" panose="02020603050405020304" pitchFamily="18" charset="0"/>
              </a:rPr>
              <a:t>”.</a:t>
            </a:r>
          </a:p>
        </p:txBody>
      </p:sp>
      <p:sp>
        <p:nvSpPr>
          <p:cNvPr id="38915" name="Slide Number Placeholder 2">
            <a:extLst>
              <a:ext uri="{FF2B5EF4-FFF2-40B4-BE49-F238E27FC236}">
                <a16:creationId xmlns:a16="http://schemas.microsoft.com/office/drawing/2014/main" id="{9EC5AC59-32D5-08E4-200A-111920C1AFF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4400">
                <a:solidFill>
                  <a:schemeClr val="tx2"/>
                </a:solidFill>
                <a:latin typeface="Tahoma" panose="020B0604030504040204" pitchFamily="34" charset="0"/>
              </a:defRPr>
            </a:lvl1pPr>
            <a:lvl2pPr marL="742950" indent="-285750">
              <a:defRPr kumimoji="1" sz="4400">
                <a:solidFill>
                  <a:schemeClr val="tx2"/>
                </a:solidFill>
                <a:latin typeface="Tahoma" panose="020B0604030504040204" pitchFamily="34" charset="0"/>
              </a:defRPr>
            </a:lvl2pPr>
            <a:lvl3pPr marL="1143000" indent="-228600">
              <a:defRPr kumimoji="1" sz="4400">
                <a:solidFill>
                  <a:schemeClr val="tx2"/>
                </a:solidFill>
                <a:latin typeface="Tahoma" panose="020B0604030504040204" pitchFamily="34" charset="0"/>
              </a:defRPr>
            </a:lvl3pPr>
            <a:lvl4pPr marL="1600200" indent="-228600">
              <a:defRPr kumimoji="1" sz="4400">
                <a:solidFill>
                  <a:schemeClr val="tx2"/>
                </a:solidFill>
                <a:latin typeface="Tahoma" panose="020B0604030504040204" pitchFamily="34" charset="0"/>
              </a:defRPr>
            </a:lvl4pPr>
            <a:lvl5pPr marL="2057400" indent="-228600">
              <a:defRPr kumimoji="1" sz="4400">
                <a:solidFill>
                  <a:schemeClr val="tx2"/>
                </a:solidFill>
                <a:latin typeface="Tahoma" panose="020B0604030504040204" pitchFamily="34" charset="0"/>
              </a:defRPr>
            </a:lvl5pPr>
            <a:lvl6pPr marL="2514600" indent="-228600" algn="l" rtl="0" eaLnBrk="0" fontAlgn="base" hangingPunct="0">
              <a:spcBef>
                <a:spcPct val="0"/>
              </a:spcBef>
              <a:spcAft>
                <a:spcPct val="0"/>
              </a:spcAft>
              <a:defRPr kumimoji="1" sz="4400">
                <a:solidFill>
                  <a:schemeClr val="tx2"/>
                </a:solidFill>
                <a:latin typeface="Tahoma" panose="020B0604030504040204" pitchFamily="34" charset="0"/>
              </a:defRPr>
            </a:lvl6pPr>
            <a:lvl7pPr marL="2971800" indent="-228600" algn="l" rtl="0" eaLnBrk="0" fontAlgn="base" hangingPunct="0">
              <a:spcBef>
                <a:spcPct val="0"/>
              </a:spcBef>
              <a:spcAft>
                <a:spcPct val="0"/>
              </a:spcAft>
              <a:defRPr kumimoji="1" sz="4400">
                <a:solidFill>
                  <a:schemeClr val="tx2"/>
                </a:solidFill>
                <a:latin typeface="Tahoma" panose="020B0604030504040204" pitchFamily="34" charset="0"/>
              </a:defRPr>
            </a:lvl7pPr>
            <a:lvl8pPr marL="3429000" indent="-228600" algn="l" rtl="0" eaLnBrk="0" fontAlgn="base" hangingPunct="0">
              <a:spcBef>
                <a:spcPct val="0"/>
              </a:spcBef>
              <a:spcAft>
                <a:spcPct val="0"/>
              </a:spcAft>
              <a:defRPr kumimoji="1" sz="4400">
                <a:solidFill>
                  <a:schemeClr val="tx2"/>
                </a:solidFill>
                <a:latin typeface="Tahoma" panose="020B0604030504040204" pitchFamily="34" charset="0"/>
              </a:defRPr>
            </a:lvl8pPr>
            <a:lvl9pPr marL="3886200" indent="-228600" algn="l" rtl="0" eaLnBrk="0" fontAlgn="base" hangingPunct="0">
              <a:spcBef>
                <a:spcPct val="0"/>
              </a:spcBef>
              <a:spcAft>
                <a:spcPct val="0"/>
              </a:spcAft>
              <a:defRPr kumimoji="1" sz="4400">
                <a:solidFill>
                  <a:schemeClr val="tx2"/>
                </a:solidFill>
                <a:latin typeface="Tahoma" panose="020B0604030504040204" pitchFamily="34" charset="0"/>
              </a:defRPr>
            </a:lvl9pPr>
          </a:lstStyle>
          <a:p>
            <a:pPr eaLnBrk="0" fontAlgn="base" hangingPunct="0">
              <a:spcAft>
                <a:spcPct val="0"/>
              </a:spcAft>
            </a:pPr>
            <a:fld id="{D2D93E10-C91B-4990-8666-572AB2A7A9B9}" type="slidenum">
              <a:rPr kumimoji="0" lang="ar-SA" altLang="ar-JO" sz="1400">
                <a:solidFill>
                  <a:srgbClr val="808080"/>
                </a:solidFill>
              </a:rPr>
              <a:pPr eaLnBrk="0" fontAlgn="base" hangingPunct="0">
                <a:spcAft>
                  <a:spcPct val="0"/>
                </a:spcAft>
              </a:pPr>
              <a:t>71</a:t>
            </a:fld>
            <a:endParaRPr kumimoji="0" lang="en-US" altLang="ar-JO" sz="1400">
              <a:solidFill>
                <a:srgbClr val="808080"/>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54B9C621-20C9-1D39-BCD4-F98CC938B58B}"/>
              </a:ext>
            </a:extLst>
          </p:cNvPr>
          <p:cNvSpPr>
            <a:spLocks noGrp="1" noChangeArrowheads="1"/>
          </p:cNvSpPr>
          <p:nvPr>
            <p:ph type="title"/>
          </p:nvPr>
        </p:nvSpPr>
        <p:spPr>
          <a:xfrm>
            <a:off x="1524000" y="152400"/>
            <a:ext cx="9144000" cy="6705600"/>
          </a:xfrm>
        </p:spPr>
        <p:txBody>
          <a:bodyPr/>
          <a:lstStyle/>
          <a:p>
            <a:r>
              <a:rPr lang="en-US" altLang="ar-JO" sz="3600" b="1">
                <a:latin typeface="Times New Roman" panose="02020603050405020304" pitchFamily="18" charset="0"/>
                <a:cs typeface="Times New Roman" panose="02020603050405020304" pitchFamily="18" charset="0"/>
              </a:rPr>
              <a:t>  Comparing the Two Approaches:</a:t>
            </a:r>
            <a:br>
              <a:rPr lang="en-US" altLang="ar-JO" sz="3600" b="1">
                <a:solidFill>
                  <a:srgbClr val="FF33CC"/>
                </a:solidFill>
                <a:latin typeface="Times New Roman" panose="02020603050405020304" pitchFamily="18" charset="0"/>
                <a:cs typeface="Times New Roman" panose="02020603050405020304" pitchFamily="18" charset="0"/>
              </a:rPr>
            </a:br>
            <a:r>
              <a:rPr lang="en-US" altLang="ar-JO" sz="3600" b="1">
                <a:solidFill>
                  <a:srgbClr val="FF33CC"/>
                </a:solidFill>
                <a:latin typeface="Times New Roman" panose="02020603050405020304" pitchFamily="18" charset="0"/>
                <a:cs typeface="Times New Roman" panose="02020603050405020304" pitchFamily="18" charset="0"/>
              </a:rPr>
              <a:t> </a:t>
            </a:r>
            <a:r>
              <a:rPr lang="en-US" altLang="ar-JO" sz="2400">
                <a:solidFill>
                  <a:schemeClr val="accent2"/>
                </a:solidFill>
                <a:latin typeface="Times New Roman" panose="02020603050405020304" pitchFamily="18" charset="0"/>
                <a:cs typeface="Times New Roman" panose="02020603050405020304" pitchFamily="18" charset="0"/>
              </a:rPr>
              <a:t>1-</a:t>
            </a:r>
            <a:r>
              <a:rPr lang="en-US" altLang="ar-JO" sz="2400">
                <a:latin typeface="Times New Roman" panose="02020603050405020304" pitchFamily="18" charset="0"/>
                <a:cs typeface="Times New Roman" panose="02020603050405020304" pitchFamily="18" charset="0"/>
              </a:rPr>
              <a:t> The first used in programs with: </a:t>
            </a:r>
            <a:r>
              <a:rPr lang="en-US" altLang="ar-JO" sz="2400">
                <a:solidFill>
                  <a:schemeClr val="bg1"/>
                </a:solidFill>
                <a:latin typeface="Times New Roman" panose="02020603050405020304" pitchFamily="18" charset="0"/>
                <a:cs typeface="Times New Roman" panose="02020603050405020304" pitchFamily="18" charset="0"/>
              </a:rPr>
              <a:t>highly </a:t>
            </a:r>
            <a:r>
              <a:rPr lang="en-US" altLang="ar-JO" sz="2400">
                <a:solidFill>
                  <a:schemeClr val="accent1"/>
                </a:solidFill>
                <a:latin typeface="Times New Roman" panose="02020603050405020304" pitchFamily="18" charset="0"/>
                <a:cs typeface="Times New Roman" panose="02020603050405020304" pitchFamily="18" charset="0"/>
              </a:rPr>
              <a:t>abstract</a:t>
            </a:r>
            <a:r>
              <a:rPr lang="en-US" altLang="ar-JO" sz="2400">
                <a:solidFill>
                  <a:schemeClr val="bg1"/>
                </a:solidFill>
                <a:latin typeface="Times New Roman" panose="02020603050405020304" pitchFamily="18" charset="0"/>
                <a:cs typeface="Times New Roman" panose="02020603050405020304" pitchFamily="18" charset="0"/>
              </a:rPr>
              <a:t> concepts,    </a:t>
            </a:r>
            <a:br>
              <a:rPr lang="en-US" altLang="ar-JO" sz="2400">
                <a:solidFill>
                  <a:schemeClr val="bg1"/>
                </a:solidFill>
                <a:latin typeface="Times New Roman" panose="02020603050405020304" pitchFamily="18" charset="0"/>
                <a:cs typeface="Times New Roman" panose="02020603050405020304" pitchFamily="18" charset="0"/>
              </a:rPr>
            </a:br>
            <a:r>
              <a:rPr lang="en-US" altLang="ar-JO" sz="2400">
                <a:solidFill>
                  <a:schemeClr val="bg1"/>
                </a:solidFill>
                <a:latin typeface="Times New Roman" panose="02020603050405020304" pitchFamily="18" charset="0"/>
                <a:cs typeface="Times New Roman" panose="02020603050405020304" pitchFamily="18" charset="0"/>
              </a:rPr>
              <a:t>       </a:t>
            </a:r>
            <a:r>
              <a:rPr lang="en-US" altLang="ar-JO" sz="2400">
                <a:solidFill>
                  <a:schemeClr val="accent1"/>
                </a:solidFill>
                <a:latin typeface="Times New Roman" panose="02020603050405020304" pitchFamily="18" charset="0"/>
                <a:cs typeface="Times New Roman" panose="02020603050405020304" pitchFamily="18" charset="0"/>
              </a:rPr>
              <a:t>complicated</a:t>
            </a:r>
            <a:r>
              <a:rPr lang="en-US" altLang="ar-JO" sz="2400">
                <a:solidFill>
                  <a:srgbClr val="9900CC"/>
                </a:solidFill>
                <a:latin typeface="Times New Roman" panose="02020603050405020304" pitchFamily="18" charset="0"/>
                <a:cs typeface="Times New Roman" panose="02020603050405020304" pitchFamily="18" charset="0"/>
              </a:rPr>
              <a:t> </a:t>
            </a:r>
            <a:r>
              <a:rPr lang="en-US" altLang="ar-JO" sz="2400">
                <a:latin typeface="Times New Roman" panose="02020603050405020304" pitchFamily="18" charset="0"/>
                <a:cs typeface="Times New Roman" panose="02020603050405020304" pitchFamily="18" charset="0"/>
              </a:rPr>
              <a:t>procedures, </a:t>
            </a:r>
            <a:r>
              <a:rPr lang="en-US" altLang="ar-JO" sz="2400">
                <a:solidFill>
                  <a:schemeClr val="accent1"/>
                </a:solidFill>
                <a:latin typeface="Times New Roman" panose="02020603050405020304" pitchFamily="18" charset="0"/>
                <a:cs typeface="Times New Roman" panose="02020603050405020304" pitchFamily="18" charset="0"/>
              </a:rPr>
              <a:t>large</a:t>
            </a:r>
            <a:r>
              <a:rPr lang="en-US" altLang="ar-JO" sz="2400">
                <a:latin typeface="Times New Roman" panose="02020603050405020304" pitchFamily="18" charset="0"/>
                <a:cs typeface="Times New Roman" panose="02020603050405020304" pitchFamily="18" charset="0"/>
              </a:rPr>
              <a:t> systems.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The second used in programs: getting started </a:t>
            </a:r>
            <a:r>
              <a:rPr lang="en-US" altLang="ar-JO" sz="2400">
                <a:solidFill>
                  <a:schemeClr val="accent1"/>
                </a:solidFill>
                <a:latin typeface="Times New Roman" panose="02020603050405020304" pitchFamily="18" charset="0"/>
                <a:cs typeface="Times New Roman" panose="02020603050405020304" pitchFamily="18" charset="0"/>
              </a:rPr>
              <a:t>booklet, guided tours,  </a:t>
            </a:r>
            <a:br>
              <a:rPr lang="en-US" altLang="ar-JO" sz="2400">
                <a:solidFill>
                  <a:schemeClr val="accent1"/>
                </a:solidFill>
                <a:latin typeface="Times New Roman" panose="02020603050405020304" pitchFamily="18" charset="0"/>
                <a:cs typeface="Times New Roman" panose="02020603050405020304" pitchFamily="18" charset="0"/>
              </a:rPr>
            </a:br>
            <a:r>
              <a:rPr lang="en-US" altLang="ar-JO" sz="2400">
                <a:solidFill>
                  <a:schemeClr val="accent1"/>
                </a:solidFill>
                <a:latin typeface="Times New Roman" panose="02020603050405020304" pitchFamily="18" charset="0"/>
                <a:cs typeface="Times New Roman" panose="02020603050405020304" pitchFamily="18" charset="0"/>
              </a:rPr>
              <a:t>        demos, </a:t>
            </a:r>
            <a:r>
              <a:rPr lang="en-US" altLang="ar-JO" sz="2400">
                <a:latin typeface="Times New Roman" panose="02020603050405020304" pitchFamily="18" charset="0"/>
                <a:cs typeface="Times New Roman" panose="02020603050405020304" pitchFamily="18" charset="0"/>
              </a:rPr>
              <a:t>programs requiring </a:t>
            </a:r>
            <a:r>
              <a:rPr lang="en-US" altLang="ar-JO" sz="2400">
                <a:solidFill>
                  <a:schemeClr val="accent1"/>
                </a:solidFill>
                <a:latin typeface="Times New Roman" panose="02020603050405020304" pitchFamily="18" charset="0"/>
                <a:cs typeface="Times New Roman" panose="02020603050405020304" pitchFamily="18" charset="0"/>
              </a:rPr>
              <a:t>creativity</a:t>
            </a:r>
            <a:r>
              <a:rPr lang="en-US" altLang="ar-JO" sz="2400">
                <a:latin typeface="Times New Roman" panose="02020603050405020304" pitchFamily="18" charset="0"/>
                <a:cs typeface="Times New Roman" panose="02020603050405020304" pitchFamily="18" charset="0"/>
              </a:rPr>
              <a:t> by the users.</a:t>
            </a:r>
            <a:br>
              <a:rPr lang="en-US" altLang="ar-JO" sz="2400">
                <a:latin typeface="Times New Roman" panose="02020603050405020304" pitchFamily="18" charset="0"/>
                <a:cs typeface="Times New Roman" panose="02020603050405020304" pitchFamily="18" charset="0"/>
              </a:rPr>
            </a:b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a:t>
            </a:r>
            <a:r>
              <a:rPr lang="en-US" altLang="ar-JO" sz="2400">
                <a:solidFill>
                  <a:schemeClr val="accent2"/>
                </a:solidFill>
                <a:latin typeface="Times New Roman" panose="02020603050405020304" pitchFamily="18" charset="0"/>
                <a:cs typeface="Times New Roman" panose="02020603050405020304" pitchFamily="18" charset="0"/>
              </a:rPr>
              <a:t>2-</a:t>
            </a:r>
            <a:r>
              <a:rPr lang="en-US" altLang="ar-JO" sz="2400">
                <a:latin typeface="Times New Roman" panose="02020603050405020304" pitchFamily="18" charset="0"/>
                <a:cs typeface="Times New Roman" panose="02020603050405020304" pitchFamily="18" charset="0"/>
              </a:rPr>
              <a:t> Advantages of the first are: good for users who </a:t>
            </a:r>
            <a:r>
              <a:rPr lang="en-US" altLang="ar-JO" sz="2400">
                <a:solidFill>
                  <a:schemeClr val="accent1"/>
                </a:solidFill>
                <a:latin typeface="Times New Roman" panose="02020603050405020304" pitchFamily="18" charset="0"/>
                <a:cs typeface="Times New Roman" panose="02020603050405020304" pitchFamily="18" charset="0"/>
              </a:rPr>
              <a:t>like structure</a:t>
            </a:r>
            <a:r>
              <a:rPr lang="en-US" altLang="ar-JO" sz="2400">
                <a:latin typeface="Times New Roman" panose="02020603050405020304" pitchFamily="18" charset="0"/>
                <a:cs typeface="Times New Roman" panose="02020603050405020304" pitchFamily="18" charset="0"/>
              </a:rPr>
              <a:t>, good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for </a:t>
            </a:r>
            <a:r>
              <a:rPr lang="en-US" altLang="ar-JO" sz="2400">
                <a:solidFill>
                  <a:schemeClr val="accent1"/>
                </a:solidFill>
                <a:latin typeface="Times New Roman" panose="02020603050405020304" pitchFamily="18" charset="0"/>
                <a:cs typeface="Times New Roman" panose="02020603050405020304" pitchFamily="18" charset="0"/>
              </a:rPr>
              <a:t>first time</a:t>
            </a:r>
            <a:r>
              <a:rPr lang="en-US" altLang="ar-JO" sz="2400">
                <a:latin typeface="Times New Roman" panose="02020603050405020304" pitchFamily="18" charset="0"/>
                <a:cs typeface="Times New Roman" panose="02020603050405020304" pitchFamily="18" charset="0"/>
              </a:rPr>
              <a:t> users, </a:t>
            </a:r>
            <a:r>
              <a:rPr lang="en-US" altLang="ar-JO" sz="2400">
                <a:solidFill>
                  <a:schemeClr val="accent1"/>
                </a:solidFill>
                <a:latin typeface="Times New Roman" panose="02020603050405020304" pitchFamily="18" charset="0"/>
                <a:cs typeface="Times New Roman" panose="02020603050405020304" pitchFamily="18" charset="0"/>
              </a:rPr>
              <a:t>traditional.</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Advantages of the second are: </a:t>
            </a:r>
            <a:r>
              <a:rPr lang="en-US" altLang="ar-JO" sz="2400">
                <a:solidFill>
                  <a:schemeClr val="accent1"/>
                </a:solidFill>
                <a:latin typeface="Times New Roman" panose="02020603050405020304" pitchFamily="18" charset="0"/>
                <a:cs typeface="Times New Roman" panose="02020603050405020304" pitchFamily="18" charset="0"/>
              </a:rPr>
              <a:t>cuts</a:t>
            </a:r>
            <a:r>
              <a:rPr lang="en-US" altLang="ar-JO" sz="2400">
                <a:latin typeface="Times New Roman" panose="02020603050405020304" pitchFamily="18" charset="0"/>
                <a:cs typeface="Times New Roman" panose="02020603050405020304" pitchFamily="18" charset="0"/>
              </a:rPr>
              <a:t> writing time, less document</a:t>
            </a:r>
            <a:r>
              <a:rPr lang="en-US" altLang="ar-JO" sz="2400">
                <a:solidFill>
                  <a:srgbClr val="996600"/>
                </a:solidFill>
                <a:latin typeface="Times New Roman" panose="02020603050405020304" pitchFamily="18" charset="0"/>
                <a:cs typeface="Times New Roman" panose="02020603050405020304" pitchFamily="18" charset="0"/>
              </a:rPr>
              <a:t> </a:t>
            </a:r>
            <a:br>
              <a:rPr lang="en-US" altLang="ar-JO" sz="2400">
                <a:solidFill>
                  <a:srgbClr val="996600"/>
                </a:solidFill>
                <a:latin typeface="Times New Roman" panose="02020603050405020304" pitchFamily="18" charset="0"/>
                <a:cs typeface="Times New Roman" panose="02020603050405020304" pitchFamily="18" charset="0"/>
              </a:rPr>
            </a:br>
            <a:r>
              <a:rPr lang="en-US" altLang="ar-JO" sz="2400">
                <a:solidFill>
                  <a:srgbClr val="996600"/>
                </a:solidFill>
                <a:latin typeface="Times New Roman" panose="02020603050405020304" pitchFamily="18" charset="0"/>
                <a:cs typeface="Times New Roman" panose="02020603050405020304" pitchFamily="18" charset="0"/>
              </a:rPr>
              <a:t>       </a:t>
            </a:r>
            <a:r>
              <a:rPr lang="en-US" altLang="ar-JO" sz="2400">
                <a:solidFill>
                  <a:schemeClr val="accent1"/>
                </a:solidFill>
                <a:latin typeface="Times New Roman" panose="02020603050405020304" pitchFamily="18" charset="0"/>
                <a:cs typeface="Times New Roman" panose="02020603050405020304" pitchFamily="18" charset="0"/>
              </a:rPr>
              <a:t>length, interesting.</a:t>
            </a:r>
            <a:br>
              <a:rPr lang="en-US" altLang="ar-JO" sz="2400">
                <a:solidFill>
                  <a:schemeClr val="accent1"/>
                </a:solidFill>
                <a:latin typeface="Times New Roman" panose="02020603050405020304" pitchFamily="18" charset="0"/>
                <a:cs typeface="Times New Roman" panose="02020603050405020304" pitchFamily="18" charset="0"/>
              </a:rPr>
            </a:b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a:t>
            </a:r>
            <a:r>
              <a:rPr lang="en-US" altLang="ar-JO" sz="2400">
                <a:solidFill>
                  <a:schemeClr val="accent2"/>
                </a:solidFill>
                <a:latin typeface="Times New Roman" panose="02020603050405020304" pitchFamily="18" charset="0"/>
                <a:cs typeface="Times New Roman" panose="02020603050405020304" pitchFamily="18" charset="0"/>
              </a:rPr>
              <a:t>3-</a:t>
            </a:r>
            <a:r>
              <a:rPr lang="en-US" altLang="ar-JO" sz="2400">
                <a:latin typeface="Times New Roman" panose="02020603050405020304" pitchFamily="18" charset="0"/>
                <a:cs typeface="Times New Roman" panose="02020603050405020304" pitchFamily="18" charset="0"/>
              </a:rPr>
              <a:t> Disadvantages of the first are: </a:t>
            </a:r>
            <a:r>
              <a:rPr lang="en-US" altLang="ar-JO" sz="2400">
                <a:solidFill>
                  <a:schemeClr val="accent1"/>
                </a:solidFill>
                <a:latin typeface="Times New Roman" panose="02020603050405020304" pitchFamily="18" charset="0"/>
                <a:cs typeface="Times New Roman" panose="02020603050405020304" pitchFamily="18" charset="0"/>
              </a:rPr>
              <a:t>limits</a:t>
            </a:r>
            <a:r>
              <a:rPr lang="en-US" altLang="ar-JO" sz="2400">
                <a:latin typeface="Times New Roman" panose="02020603050405020304" pitchFamily="18" charset="0"/>
                <a:cs typeface="Times New Roman" panose="02020603050405020304" pitchFamily="18" charset="0"/>
              </a:rPr>
              <a:t> document writers to one</a:t>
            </a:r>
            <a:r>
              <a:rPr lang="en-US" altLang="ar-JO" sz="2400">
                <a:solidFill>
                  <a:srgbClr val="CC00FF"/>
                </a:solidFill>
                <a:latin typeface="Times New Roman" panose="02020603050405020304" pitchFamily="18" charset="0"/>
                <a:cs typeface="Times New Roman" panose="02020603050405020304" pitchFamily="18" charset="0"/>
              </a:rPr>
              <a:t> </a:t>
            </a:r>
            <a:r>
              <a:rPr lang="en-US" altLang="ar-JO" sz="2400">
                <a:latin typeface="Times New Roman" panose="02020603050405020304" pitchFamily="18" charset="0"/>
                <a:cs typeface="Times New Roman" panose="02020603050405020304" pitchFamily="18" charset="0"/>
              </a:rPr>
              <a:t>or two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scenarios, boring</a:t>
            </a:r>
            <a:r>
              <a:rPr lang="en-US" altLang="ar-JO" sz="2400">
                <a:solidFill>
                  <a:srgbClr val="9900CC"/>
                </a:solidFill>
                <a:latin typeface="Times New Roman" panose="02020603050405020304" pitchFamily="18" charset="0"/>
                <a:cs typeface="Times New Roman" panose="02020603050405020304" pitchFamily="18" charset="0"/>
              </a:rPr>
              <a:t>.</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Disadvantages of the second are: may </a:t>
            </a:r>
            <a:r>
              <a:rPr lang="en-US" altLang="ar-JO" sz="2400">
                <a:solidFill>
                  <a:schemeClr val="accent1"/>
                </a:solidFill>
                <a:latin typeface="Times New Roman" panose="02020603050405020304" pitchFamily="18" charset="0"/>
                <a:cs typeface="Times New Roman" panose="02020603050405020304" pitchFamily="18" charset="0"/>
              </a:rPr>
              <a:t>frustrate</a:t>
            </a:r>
            <a:r>
              <a:rPr lang="en-US" altLang="ar-JO" sz="2400">
                <a:latin typeface="Times New Roman" panose="02020603050405020304" pitchFamily="18" charset="0"/>
                <a:cs typeface="Times New Roman" panose="02020603050405020304" pitchFamily="18" charset="0"/>
              </a:rPr>
              <a:t> the first time user,   </a:t>
            </a:r>
            <a:br>
              <a:rPr lang="en-US" altLang="ar-JO" sz="2400">
                <a:latin typeface="Times New Roman" panose="02020603050405020304" pitchFamily="18" charset="0"/>
                <a:cs typeface="Times New Roman" panose="02020603050405020304" pitchFamily="18" charset="0"/>
              </a:rPr>
            </a:br>
            <a:r>
              <a:rPr lang="en-US" altLang="ar-JO" sz="2400">
                <a:latin typeface="Times New Roman" panose="02020603050405020304" pitchFamily="18" charset="0"/>
                <a:cs typeface="Times New Roman" panose="02020603050405020304" pitchFamily="18" charset="0"/>
              </a:rPr>
              <a:t>      may </a:t>
            </a:r>
            <a:r>
              <a:rPr lang="en-US" altLang="ar-JO" sz="2400">
                <a:solidFill>
                  <a:schemeClr val="accent1"/>
                </a:solidFill>
                <a:latin typeface="Times New Roman" panose="02020603050405020304" pitchFamily="18" charset="0"/>
                <a:cs typeface="Times New Roman" panose="02020603050405020304" pitchFamily="18" charset="0"/>
              </a:rPr>
              <a:t>backfire, increase testing time.</a:t>
            </a:r>
          </a:p>
        </p:txBody>
      </p:sp>
      <p:sp>
        <p:nvSpPr>
          <p:cNvPr id="39939" name="Slide Number Placeholder 2">
            <a:extLst>
              <a:ext uri="{FF2B5EF4-FFF2-40B4-BE49-F238E27FC236}">
                <a16:creationId xmlns:a16="http://schemas.microsoft.com/office/drawing/2014/main" id="{49162EE7-0D1D-06DE-A5BB-834934A9FD0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4400">
                <a:solidFill>
                  <a:schemeClr val="tx2"/>
                </a:solidFill>
                <a:latin typeface="Tahoma" panose="020B0604030504040204" pitchFamily="34" charset="0"/>
              </a:defRPr>
            </a:lvl1pPr>
            <a:lvl2pPr marL="742950" indent="-285750">
              <a:defRPr kumimoji="1" sz="4400">
                <a:solidFill>
                  <a:schemeClr val="tx2"/>
                </a:solidFill>
                <a:latin typeface="Tahoma" panose="020B0604030504040204" pitchFamily="34" charset="0"/>
              </a:defRPr>
            </a:lvl2pPr>
            <a:lvl3pPr marL="1143000" indent="-228600">
              <a:defRPr kumimoji="1" sz="4400">
                <a:solidFill>
                  <a:schemeClr val="tx2"/>
                </a:solidFill>
                <a:latin typeface="Tahoma" panose="020B0604030504040204" pitchFamily="34" charset="0"/>
              </a:defRPr>
            </a:lvl3pPr>
            <a:lvl4pPr marL="1600200" indent="-228600">
              <a:defRPr kumimoji="1" sz="4400">
                <a:solidFill>
                  <a:schemeClr val="tx2"/>
                </a:solidFill>
                <a:latin typeface="Tahoma" panose="020B0604030504040204" pitchFamily="34" charset="0"/>
              </a:defRPr>
            </a:lvl4pPr>
            <a:lvl5pPr marL="2057400" indent="-228600">
              <a:defRPr kumimoji="1" sz="4400">
                <a:solidFill>
                  <a:schemeClr val="tx2"/>
                </a:solidFill>
                <a:latin typeface="Tahoma" panose="020B0604030504040204" pitchFamily="34" charset="0"/>
              </a:defRPr>
            </a:lvl5pPr>
            <a:lvl6pPr marL="2514600" indent="-228600" algn="l" rtl="0" eaLnBrk="0" fontAlgn="base" hangingPunct="0">
              <a:spcBef>
                <a:spcPct val="0"/>
              </a:spcBef>
              <a:spcAft>
                <a:spcPct val="0"/>
              </a:spcAft>
              <a:defRPr kumimoji="1" sz="4400">
                <a:solidFill>
                  <a:schemeClr val="tx2"/>
                </a:solidFill>
                <a:latin typeface="Tahoma" panose="020B0604030504040204" pitchFamily="34" charset="0"/>
              </a:defRPr>
            </a:lvl6pPr>
            <a:lvl7pPr marL="2971800" indent="-228600" algn="l" rtl="0" eaLnBrk="0" fontAlgn="base" hangingPunct="0">
              <a:spcBef>
                <a:spcPct val="0"/>
              </a:spcBef>
              <a:spcAft>
                <a:spcPct val="0"/>
              </a:spcAft>
              <a:defRPr kumimoji="1" sz="4400">
                <a:solidFill>
                  <a:schemeClr val="tx2"/>
                </a:solidFill>
                <a:latin typeface="Tahoma" panose="020B0604030504040204" pitchFamily="34" charset="0"/>
              </a:defRPr>
            </a:lvl7pPr>
            <a:lvl8pPr marL="3429000" indent="-228600" algn="l" rtl="0" eaLnBrk="0" fontAlgn="base" hangingPunct="0">
              <a:spcBef>
                <a:spcPct val="0"/>
              </a:spcBef>
              <a:spcAft>
                <a:spcPct val="0"/>
              </a:spcAft>
              <a:defRPr kumimoji="1" sz="4400">
                <a:solidFill>
                  <a:schemeClr val="tx2"/>
                </a:solidFill>
                <a:latin typeface="Tahoma" panose="020B0604030504040204" pitchFamily="34" charset="0"/>
              </a:defRPr>
            </a:lvl8pPr>
            <a:lvl9pPr marL="3886200" indent="-228600" algn="l" rtl="0" eaLnBrk="0" fontAlgn="base" hangingPunct="0">
              <a:spcBef>
                <a:spcPct val="0"/>
              </a:spcBef>
              <a:spcAft>
                <a:spcPct val="0"/>
              </a:spcAft>
              <a:defRPr kumimoji="1" sz="4400">
                <a:solidFill>
                  <a:schemeClr val="tx2"/>
                </a:solidFill>
                <a:latin typeface="Tahoma" panose="020B0604030504040204" pitchFamily="34" charset="0"/>
              </a:defRPr>
            </a:lvl9pPr>
          </a:lstStyle>
          <a:p>
            <a:pPr eaLnBrk="0" fontAlgn="base" hangingPunct="0">
              <a:spcAft>
                <a:spcPct val="0"/>
              </a:spcAft>
            </a:pPr>
            <a:fld id="{7AD6959E-77C1-404B-BC88-FC449023C72B}" type="slidenum">
              <a:rPr kumimoji="0" lang="ar-SA" altLang="ar-JO" sz="1400">
                <a:solidFill>
                  <a:srgbClr val="808080"/>
                </a:solidFill>
              </a:rPr>
              <a:pPr eaLnBrk="0" fontAlgn="base" hangingPunct="0">
                <a:spcAft>
                  <a:spcPct val="0"/>
                </a:spcAft>
              </a:pPr>
              <a:t>72</a:t>
            </a:fld>
            <a:endParaRPr kumimoji="0" lang="en-US" altLang="ar-JO" sz="1400">
              <a:solidFill>
                <a:srgbClr val="808080"/>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1026">
            <a:extLst>
              <a:ext uri="{FF2B5EF4-FFF2-40B4-BE49-F238E27FC236}">
                <a16:creationId xmlns:a16="http://schemas.microsoft.com/office/drawing/2014/main" id="{22FDC49D-4D13-D560-5AE9-8ABD0DCB71A5}"/>
              </a:ext>
            </a:extLst>
          </p:cNvPr>
          <p:cNvSpPr>
            <a:spLocks noGrp="1" noChangeArrowheads="1"/>
          </p:cNvSpPr>
          <p:nvPr>
            <p:ph type="title"/>
          </p:nvPr>
        </p:nvSpPr>
        <p:spPr>
          <a:xfrm>
            <a:off x="1524000" y="152400"/>
            <a:ext cx="9144000" cy="6705600"/>
          </a:xfrm>
        </p:spPr>
        <p:txBody>
          <a:bodyPr/>
          <a:lstStyle/>
          <a:p>
            <a:br>
              <a:rPr lang="en-US" altLang="en-US">
                <a:latin typeface="Times New Roman" panose="02020603050405020304" pitchFamily="18" charset="0"/>
                <a:cs typeface="Times New Roman" panose="02020603050405020304" pitchFamily="18" charset="0"/>
              </a:rPr>
            </a:br>
            <a:br>
              <a:rPr lang="en-US" altLang="en-US">
                <a:latin typeface="Times New Roman" panose="02020603050405020304" pitchFamily="18" charset="0"/>
                <a:cs typeface="Times New Roman" panose="02020603050405020304" pitchFamily="18" charset="0"/>
              </a:rPr>
            </a:br>
            <a:r>
              <a:rPr lang="en-US" altLang="en-US">
                <a:latin typeface="Times New Roman" panose="02020603050405020304" pitchFamily="18" charset="0"/>
                <a:cs typeface="Times New Roman" panose="02020603050405020304" pitchFamily="18" charset="0"/>
              </a:rPr>
              <a:t>                </a:t>
            </a:r>
            <a:r>
              <a:rPr lang="en-US" altLang="en-US">
                <a:solidFill>
                  <a:schemeClr val="accent1"/>
                </a:solidFill>
                <a:latin typeface="Times New Roman" panose="02020603050405020304" pitchFamily="18" charset="0"/>
                <a:cs typeface="Times New Roman" panose="02020603050405020304" pitchFamily="18" charset="0"/>
              </a:rPr>
              <a:t>Part One</a:t>
            </a:r>
            <a:br>
              <a:rPr lang="en-US" altLang="en-US">
                <a:latin typeface="Times New Roman" panose="02020603050405020304" pitchFamily="18" charset="0"/>
                <a:cs typeface="Times New Roman" panose="02020603050405020304" pitchFamily="18" charset="0"/>
              </a:rPr>
            </a:br>
            <a:r>
              <a:rPr lang="en-US" altLang="en-US">
                <a:latin typeface="Times New Roman" panose="02020603050405020304" pitchFamily="18" charset="0"/>
                <a:cs typeface="Times New Roman" panose="02020603050405020304" pitchFamily="18" charset="0"/>
              </a:rPr>
              <a:t>      </a:t>
            </a:r>
            <a:r>
              <a:rPr lang="en-US" altLang="en-US">
                <a:solidFill>
                  <a:srgbClr val="9900CC"/>
                </a:solidFill>
                <a:latin typeface="Times New Roman" panose="02020603050405020304" pitchFamily="18" charset="0"/>
                <a:cs typeface="Times New Roman" panose="02020603050405020304" pitchFamily="18" charset="0"/>
              </a:rPr>
              <a:t>The Forms of Software        </a:t>
            </a:r>
            <a:br>
              <a:rPr lang="en-US" altLang="en-US">
                <a:solidFill>
                  <a:srgbClr val="9900CC"/>
                </a:solidFill>
                <a:latin typeface="Times New Roman" panose="02020603050405020304" pitchFamily="18" charset="0"/>
                <a:cs typeface="Times New Roman" panose="02020603050405020304" pitchFamily="18" charset="0"/>
              </a:rPr>
            </a:br>
            <a:r>
              <a:rPr lang="en-US" altLang="en-US">
                <a:solidFill>
                  <a:srgbClr val="9900CC"/>
                </a:solidFill>
                <a:latin typeface="Times New Roman" panose="02020603050405020304" pitchFamily="18" charset="0"/>
                <a:cs typeface="Times New Roman" panose="02020603050405020304" pitchFamily="18" charset="0"/>
              </a:rPr>
              <a:t>           Documentation</a:t>
            </a:r>
            <a:br>
              <a:rPr lang="en-US" altLang="en-US">
                <a:latin typeface="Times New Roman" panose="02020603050405020304" pitchFamily="18" charset="0"/>
                <a:cs typeface="Times New Roman" panose="02020603050405020304" pitchFamily="18" charset="0"/>
              </a:rPr>
            </a:br>
            <a:br>
              <a:rPr lang="en-US" altLang="en-US">
                <a:latin typeface="Times New Roman" panose="02020603050405020304" pitchFamily="18" charset="0"/>
                <a:cs typeface="Times New Roman" panose="02020603050405020304" pitchFamily="18" charset="0"/>
              </a:rPr>
            </a:br>
            <a:r>
              <a:rPr lang="en-US" altLang="en-US">
                <a:latin typeface="Times New Roman" panose="02020603050405020304" pitchFamily="18" charset="0"/>
                <a:cs typeface="Times New Roman" panose="02020603050405020304" pitchFamily="18" charset="0"/>
              </a:rPr>
              <a:t>      </a:t>
            </a:r>
            <a:r>
              <a:rPr lang="en-US" altLang="en-US" sz="3200" b="1">
                <a:solidFill>
                  <a:schemeClr val="accent1"/>
                </a:solidFill>
                <a:latin typeface="Times New Roman" panose="02020603050405020304" pitchFamily="18" charset="0"/>
                <a:cs typeface="Times New Roman" panose="02020603050405020304" pitchFamily="18" charset="0"/>
              </a:rPr>
              <a:t>chapter2</a:t>
            </a:r>
            <a:r>
              <a:rPr lang="en-US" altLang="en-US" sz="3200">
                <a:solidFill>
                  <a:schemeClr val="accent1"/>
                </a:solidFill>
                <a:latin typeface="Times New Roman" panose="02020603050405020304" pitchFamily="18" charset="0"/>
                <a:cs typeface="Times New Roman" panose="02020603050405020304" pitchFamily="18" charset="0"/>
              </a:rPr>
              <a:t>:</a:t>
            </a:r>
            <a:r>
              <a:rPr lang="en-US" altLang="en-US" sz="3200">
                <a:latin typeface="Times New Roman" panose="02020603050405020304" pitchFamily="18" charset="0"/>
                <a:cs typeface="Times New Roman" panose="02020603050405020304" pitchFamily="18" charset="0"/>
              </a:rPr>
              <a:t> </a:t>
            </a:r>
            <a:r>
              <a:rPr lang="en-US" altLang="en-US" sz="3200" b="1">
                <a:solidFill>
                  <a:schemeClr val="accent1"/>
                </a:solidFill>
                <a:latin typeface="Times New Roman" panose="02020603050405020304" pitchFamily="18" charset="0"/>
                <a:cs typeface="Times New Roman" panose="02020603050405020304" pitchFamily="18" charset="0"/>
              </a:rPr>
              <a:t>Writing to Teach-    Tutorials</a:t>
            </a:r>
            <a:br>
              <a:rPr lang="en-US" altLang="en-US" sz="3200" b="1">
                <a:solidFill>
                  <a:schemeClr val="accent1"/>
                </a:solidFill>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 </a:t>
            </a:r>
            <a:r>
              <a:rPr lang="en-US" altLang="en-US" b="1">
                <a:solidFill>
                  <a:schemeClr val="accent2"/>
                </a:solidFill>
                <a:latin typeface="Times New Roman" panose="02020603050405020304" pitchFamily="18" charset="0"/>
                <a:cs typeface="Times New Roman" panose="02020603050405020304" pitchFamily="18" charset="0"/>
              </a:rPr>
              <a:t>chapter3</a:t>
            </a:r>
            <a:r>
              <a:rPr lang="en-US" altLang="en-US" sz="3200" b="1">
                <a:solidFill>
                  <a:schemeClr val="accent2"/>
                </a:solidFill>
                <a:latin typeface="Times New Roman" panose="02020603050405020304" pitchFamily="18" charset="0"/>
                <a:cs typeface="Times New Roman" panose="02020603050405020304" pitchFamily="18" charset="0"/>
              </a:rPr>
              <a:t>:  writing to guide-Procedures</a:t>
            </a:r>
            <a:br>
              <a:rPr lang="en-US" altLang="en-US" sz="3200" b="1">
                <a:latin typeface="Times New Roman" panose="02020603050405020304" pitchFamily="18" charset="0"/>
                <a:cs typeface="Times New Roman" panose="02020603050405020304" pitchFamily="18" charset="0"/>
              </a:rPr>
            </a:br>
            <a:r>
              <a:rPr lang="en-US" altLang="en-US" sz="3200" b="1">
                <a:latin typeface="Times New Roman" panose="02020603050405020304" pitchFamily="18" charset="0"/>
                <a:cs typeface="Times New Roman" panose="02020603050405020304" pitchFamily="18" charset="0"/>
              </a:rPr>
              <a:t>        </a:t>
            </a:r>
            <a:r>
              <a:rPr lang="en-US" altLang="en-US" sz="3200" b="1">
                <a:solidFill>
                  <a:srgbClr val="9900CC"/>
                </a:solidFill>
                <a:latin typeface="Times New Roman" panose="02020603050405020304" pitchFamily="18" charset="0"/>
                <a:cs typeface="Times New Roman" panose="02020603050405020304" pitchFamily="18" charset="0"/>
              </a:rPr>
              <a:t>chapter4:  writing to support-  References</a:t>
            </a:r>
            <a:r>
              <a:rPr lang="en-US" altLang="en-US" sz="3200" b="1">
                <a:latin typeface="Times New Roman" panose="02020603050405020304" pitchFamily="18" charset="0"/>
                <a:cs typeface="Times New Roman" panose="02020603050405020304" pitchFamily="18" charset="0"/>
              </a:rPr>
              <a:t> </a:t>
            </a:r>
          </a:p>
        </p:txBody>
      </p:sp>
      <p:sp>
        <p:nvSpPr>
          <p:cNvPr id="4099" name="Slide Number Placeholder 2">
            <a:extLst>
              <a:ext uri="{FF2B5EF4-FFF2-40B4-BE49-F238E27FC236}">
                <a16:creationId xmlns:a16="http://schemas.microsoft.com/office/drawing/2014/main" id="{DA56BD2C-773D-E549-FD4C-9C5E28241E5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ahoma" panose="020B0604030504040204" pitchFamily="34" charset="0"/>
              </a:defRPr>
            </a:lvl1pPr>
            <a:lvl2pPr marL="742950" indent="-285750">
              <a:spcBef>
                <a:spcPct val="20000"/>
              </a:spcBef>
              <a:buChar char="–"/>
              <a:defRPr kumimoji="1" sz="2800">
                <a:solidFill>
                  <a:schemeClr val="tx1"/>
                </a:solidFill>
                <a:latin typeface="Tahoma" panose="020B0604030504040204" pitchFamily="34" charset="0"/>
              </a:defRPr>
            </a:lvl2pPr>
            <a:lvl3pPr marL="1143000" indent="-228600">
              <a:spcBef>
                <a:spcPct val="20000"/>
              </a:spcBef>
              <a:buChar char="•"/>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har char="»"/>
              <a:defRPr kumimoji="1" sz="2000">
                <a:solidFill>
                  <a:schemeClr val="tx1"/>
                </a:solidFill>
                <a:latin typeface="Tahoma" panose="020B0604030504040204" pitchFamily="34" charset="0"/>
              </a:defRPr>
            </a:lvl5pPr>
            <a:lvl6pPr marL="25146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6pPr>
            <a:lvl7pPr marL="29718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7pPr>
            <a:lvl8pPr marL="34290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8pPr>
            <a:lvl9pPr marL="38862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9pPr>
          </a:lstStyle>
          <a:p>
            <a:pPr eaLnBrk="0" fontAlgn="base" hangingPunct="0">
              <a:spcBef>
                <a:spcPct val="50000"/>
              </a:spcBef>
              <a:spcAft>
                <a:spcPct val="0"/>
              </a:spcAft>
              <a:buNone/>
            </a:pPr>
            <a:fld id="{D129BB31-38ED-4BDC-BC6B-DB3B338CBFD0}" type="slidenum">
              <a:rPr kumimoji="0" lang="ar-SA" altLang="en-US" sz="1400">
                <a:solidFill>
                  <a:srgbClr val="808080"/>
                </a:solidFill>
              </a:rPr>
              <a:pPr eaLnBrk="0" fontAlgn="base" hangingPunct="0">
                <a:spcBef>
                  <a:spcPct val="50000"/>
                </a:spcBef>
                <a:spcAft>
                  <a:spcPct val="0"/>
                </a:spcAft>
                <a:buNone/>
              </a:pPr>
              <a:t>73</a:t>
            </a:fld>
            <a:endParaRPr kumimoji="0" lang="en-US" altLang="en-US" sz="1400">
              <a:solidFill>
                <a:srgbClr val="808080"/>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CBB37C2-3681-BD8D-750F-8887F0598AC2}"/>
              </a:ext>
            </a:extLst>
          </p:cNvPr>
          <p:cNvSpPr>
            <a:spLocks noGrp="1" noChangeArrowheads="1"/>
          </p:cNvSpPr>
          <p:nvPr>
            <p:ph type="title"/>
          </p:nvPr>
        </p:nvSpPr>
        <p:spPr>
          <a:xfrm>
            <a:off x="1524000" y="152400"/>
            <a:ext cx="9144000" cy="6705600"/>
          </a:xfrm>
        </p:spPr>
        <p:txBody>
          <a:bodyPr/>
          <a:lstStyle/>
          <a:p>
            <a:br>
              <a:rPr lang="en-US" altLang="en-US">
                <a:latin typeface="Times New Roman" panose="02020603050405020304" pitchFamily="18" charset="0"/>
                <a:cs typeface="Times New Roman" panose="02020603050405020304" pitchFamily="18" charset="0"/>
              </a:rPr>
            </a:br>
            <a:br>
              <a:rPr lang="en-US" altLang="en-US">
                <a:latin typeface="Times New Roman" panose="02020603050405020304" pitchFamily="18" charset="0"/>
                <a:cs typeface="Times New Roman" panose="02020603050405020304" pitchFamily="18" charset="0"/>
              </a:rPr>
            </a:br>
            <a:br>
              <a:rPr lang="en-US" altLang="en-US">
                <a:latin typeface="Times New Roman" panose="02020603050405020304" pitchFamily="18" charset="0"/>
                <a:cs typeface="Times New Roman" panose="02020603050405020304" pitchFamily="18" charset="0"/>
              </a:rPr>
            </a:br>
            <a:r>
              <a:rPr lang="en-US" altLang="en-US">
                <a:latin typeface="Times New Roman" panose="02020603050405020304" pitchFamily="18" charset="0"/>
                <a:cs typeface="Times New Roman" panose="02020603050405020304" pitchFamily="18" charset="0"/>
              </a:rPr>
              <a:t>              </a:t>
            </a:r>
            <a:r>
              <a:rPr lang="en-US" altLang="en-US" b="1">
                <a:solidFill>
                  <a:schemeClr val="accent2"/>
                </a:solidFill>
                <a:latin typeface="Times New Roman" panose="02020603050405020304" pitchFamily="18" charset="0"/>
                <a:cs typeface="Times New Roman" panose="02020603050405020304" pitchFamily="18" charset="0"/>
              </a:rPr>
              <a:t>Chapter  3</a:t>
            </a:r>
            <a:br>
              <a:rPr lang="en-US" altLang="en-US" b="1">
                <a:solidFill>
                  <a:schemeClr val="accent2"/>
                </a:solidFill>
                <a:latin typeface="Times New Roman" panose="02020603050405020304" pitchFamily="18" charset="0"/>
                <a:cs typeface="Times New Roman" panose="02020603050405020304" pitchFamily="18" charset="0"/>
              </a:rPr>
            </a:br>
            <a:r>
              <a:rPr lang="en-US" altLang="en-US" b="1">
                <a:solidFill>
                  <a:schemeClr val="accent2"/>
                </a:solidFill>
                <a:latin typeface="Times New Roman" panose="02020603050405020304" pitchFamily="18" charset="0"/>
                <a:cs typeface="Times New Roman" panose="02020603050405020304" pitchFamily="18" charset="0"/>
              </a:rPr>
              <a:t>   Writing to Guide- Procedures</a:t>
            </a:r>
            <a:endParaRPr lang="en-US" altLang="en-US">
              <a:latin typeface="Times New Roman" panose="02020603050405020304" pitchFamily="18" charset="0"/>
              <a:cs typeface="Times New Roman" panose="02020603050405020304" pitchFamily="18" charset="0"/>
            </a:endParaRPr>
          </a:p>
        </p:txBody>
      </p:sp>
      <p:sp>
        <p:nvSpPr>
          <p:cNvPr id="5123" name="Slide Number Placeholder 2">
            <a:extLst>
              <a:ext uri="{FF2B5EF4-FFF2-40B4-BE49-F238E27FC236}">
                <a16:creationId xmlns:a16="http://schemas.microsoft.com/office/drawing/2014/main" id="{6C8B3465-0578-35B9-D591-C532CA5DA73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ahoma" panose="020B0604030504040204" pitchFamily="34" charset="0"/>
              </a:defRPr>
            </a:lvl1pPr>
            <a:lvl2pPr marL="742950" indent="-285750">
              <a:spcBef>
                <a:spcPct val="20000"/>
              </a:spcBef>
              <a:buChar char="–"/>
              <a:defRPr kumimoji="1" sz="2800">
                <a:solidFill>
                  <a:schemeClr val="tx1"/>
                </a:solidFill>
                <a:latin typeface="Tahoma" panose="020B0604030504040204" pitchFamily="34" charset="0"/>
              </a:defRPr>
            </a:lvl2pPr>
            <a:lvl3pPr marL="1143000" indent="-228600">
              <a:spcBef>
                <a:spcPct val="20000"/>
              </a:spcBef>
              <a:buChar char="•"/>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har char="»"/>
              <a:defRPr kumimoji="1" sz="2000">
                <a:solidFill>
                  <a:schemeClr val="tx1"/>
                </a:solidFill>
                <a:latin typeface="Tahoma" panose="020B0604030504040204" pitchFamily="34" charset="0"/>
              </a:defRPr>
            </a:lvl5pPr>
            <a:lvl6pPr marL="25146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6pPr>
            <a:lvl7pPr marL="29718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7pPr>
            <a:lvl8pPr marL="34290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8pPr>
            <a:lvl9pPr marL="38862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9pPr>
          </a:lstStyle>
          <a:p>
            <a:pPr eaLnBrk="0" fontAlgn="base" hangingPunct="0">
              <a:spcBef>
                <a:spcPct val="50000"/>
              </a:spcBef>
              <a:spcAft>
                <a:spcPct val="0"/>
              </a:spcAft>
              <a:buNone/>
            </a:pPr>
            <a:fld id="{FA05FEEE-1E7F-403F-AD6F-5ACEDC69A031}" type="slidenum">
              <a:rPr kumimoji="0" lang="ar-SA" altLang="en-US" sz="1400">
                <a:solidFill>
                  <a:srgbClr val="808080"/>
                </a:solidFill>
              </a:rPr>
              <a:pPr eaLnBrk="0" fontAlgn="base" hangingPunct="0">
                <a:spcBef>
                  <a:spcPct val="50000"/>
                </a:spcBef>
                <a:spcAft>
                  <a:spcPct val="0"/>
                </a:spcAft>
                <a:buNone/>
              </a:pPr>
              <a:t>74</a:t>
            </a:fld>
            <a:endParaRPr kumimoji="0" lang="en-US" altLang="en-US" sz="1400">
              <a:solidFill>
                <a:srgbClr val="808080"/>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DB8EE847-0BAE-34C5-02BA-4B042178B957}"/>
              </a:ext>
            </a:extLst>
          </p:cNvPr>
          <p:cNvSpPr>
            <a:spLocks noGrp="1" noChangeArrowheads="1"/>
          </p:cNvSpPr>
          <p:nvPr>
            <p:ph type="title"/>
          </p:nvPr>
        </p:nvSpPr>
        <p:spPr>
          <a:xfrm>
            <a:off x="1524000" y="152400"/>
            <a:ext cx="9144000" cy="6705600"/>
          </a:xfrm>
        </p:spPr>
        <p:txBody>
          <a:bodyPr/>
          <a:lstStyle/>
          <a:p>
            <a:r>
              <a:rPr lang="en-US" altLang="en-US" sz="3600" b="1">
                <a:solidFill>
                  <a:schemeClr val="accent1"/>
                </a:solidFill>
                <a:latin typeface="Times New Roman" panose="02020603050405020304" pitchFamily="18" charset="0"/>
                <a:cs typeface="Times New Roman" panose="02020603050405020304" pitchFamily="18" charset="0"/>
              </a:rPr>
              <a:t>   Guidance Information</a:t>
            </a:r>
            <a:r>
              <a:rPr lang="en-US" altLang="en-US" sz="3600" b="1">
                <a:latin typeface="Times New Roman" panose="02020603050405020304" pitchFamily="18" charset="0"/>
                <a:cs typeface="Times New Roman" panose="02020603050405020304" pitchFamily="18" charset="0"/>
              </a:rPr>
              <a:t>,</a:t>
            </a:r>
            <a:r>
              <a:rPr lang="en-US" altLang="en-US" sz="3200" b="1">
                <a:latin typeface="Times New Roman" panose="02020603050405020304" pitchFamily="18" charset="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also known as </a:t>
            </a:r>
            <a:r>
              <a:rPr lang="en-US" altLang="en-US" sz="3200">
                <a:solidFill>
                  <a:schemeClr val="accent2"/>
                </a:solidFill>
                <a:latin typeface="Times New Roman" panose="02020603050405020304" pitchFamily="18" charset="0"/>
                <a:cs typeface="Times New Roman" panose="02020603050405020304" pitchFamily="18" charset="0"/>
              </a:rPr>
              <a:t>step-by-</a:t>
            </a:r>
            <a:br>
              <a:rPr lang="en-US" altLang="en-US" sz="3200">
                <a:solidFill>
                  <a:schemeClr val="accent2"/>
                </a:solidFill>
                <a:latin typeface="Times New Roman" panose="02020603050405020304" pitchFamily="18" charset="0"/>
                <a:cs typeface="Times New Roman" panose="02020603050405020304" pitchFamily="18" charset="0"/>
              </a:rPr>
            </a:br>
            <a:r>
              <a:rPr lang="en-US" altLang="en-US" sz="3200">
                <a:solidFill>
                  <a:schemeClr val="accent2"/>
                </a:solidFill>
                <a:latin typeface="Times New Roman" panose="02020603050405020304" pitchFamily="18" charset="0"/>
                <a:cs typeface="Times New Roman" panose="02020603050405020304" pitchFamily="18" charset="0"/>
              </a:rPr>
              <a:t>  step</a:t>
            </a:r>
            <a:r>
              <a:rPr lang="en-US" altLang="en-US" sz="3200">
                <a:solidFill>
                  <a:schemeClr val="accent1"/>
                </a:solidFill>
                <a:latin typeface="Times New Roman" panose="02020603050405020304" pitchFamily="18" charset="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instruction or</a:t>
            </a:r>
            <a:r>
              <a:rPr lang="en-US" altLang="en-US" sz="3200">
                <a:solidFill>
                  <a:schemeClr val="accent1"/>
                </a:solidFill>
                <a:latin typeface="Times New Roman" panose="02020603050405020304" pitchFamily="18" charset="0"/>
                <a:cs typeface="Times New Roman" panose="02020603050405020304" pitchFamily="18" charset="0"/>
              </a:rPr>
              <a:t> </a:t>
            </a:r>
            <a:r>
              <a:rPr lang="en-US" altLang="en-US" sz="3200">
                <a:solidFill>
                  <a:schemeClr val="accent2"/>
                </a:solidFill>
                <a:latin typeface="Times New Roman" panose="02020603050405020304" pitchFamily="18" charset="0"/>
                <a:cs typeface="Times New Roman" panose="02020603050405020304" pitchFamily="18" charset="0"/>
              </a:rPr>
              <a:t>procedures</a:t>
            </a:r>
            <a:r>
              <a:rPr lang="en-US" altLang="en-US" sz="3200">
                <a:latin typeface="Times New Roman" panose="02020603050405020304" pitchFamily="18" charset="0"/>
                <a:cs typeface="Times New Roman" panose="02020603050405020304" pitchFamily="18" charset="0"/>
              </a:rPr>
              <a:t>, makes up the heart of </a:t>
            </a: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  all task oriented documentation system. Guidance </a:t>
            </a: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  means that the user </a:t>
            </a:r>
            <a:r>
              <a:rPr lang="en-US" altLang="en-US" sz="3200">
                <a:solidFill>
                  <a:srgbClr val="FF33CC"/>
                </a:solidFill>
                <a:latin typeface="Times New Roman" panose="02020603050405020304" pitchFamily="18" charset="0"/>
                <a:cs typeface="Times New Roman" panose="02020603050405020304" pitchFamily="18" charset="0"/>
              </a:rPr>
              <a:t>forfeit</a:t>
            </a:r>
            <a:r>
              <a:rPr lang="en-US" altLang="en-US" sz="3200">
                <a:latin typeface="Times New Roman" panose="02020603050405020304" pitchFamily="18" charset="0"/>
                <a:cs typeface="Times New Roman" panose="02020603050405020304" pitchFamily="18" charset="0"/>
              </a:rPr>
              <a:t> a certain amount of control </a:t>
            </a: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  to the manual in order to perform a discrete task, then </a:t>
            </a: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  he or she will </a:t>
            </a:r>
            <a:r>
              <a:rPr lang="en-US" altLang="en-US" sz="3200">
                <a:solidFill>
                  <a:srgbClr val="FF33CC"/>
                </a:solidFill>
                <a:latin typeface="Times New Roman" panose="02020603050405020304" pitchFamily="18" charset="0"/>
                <a:cs typeface="Times New Roman" panose="02020603050405020304" pitchFamily="18" charset="0"/>
              </a:rPr>
              <a:t>resumes </a:t>
            </a:r>
            <a:r>
              <a:rPr lang="en-US" altLang="en-US" sz="3200">
                <a:latin typeface="Times New Roman" panose="02020603050405020304" pitchFamily="18" charset="0"/>
                <a:cs typeface="Times New Roman" panose="02020603050405020304" pitchFamily="18" charset="0"/>
              </a:rPr>
              <a:t>control again.</a:t>
            </a:r>
            <a:br>
              <a:rPr lang="en-US" altLang="en-US" sz="3200">
                <a:latin typeface="Times New Roman" panose="02020603050405020304" pitchFamily="18" charset="0"/>
                <a:cs typeface="Times New Roman" panose="02020603050405020304" pitchFamily="18" charset="0"/>
              </a:rPr>
            </a:b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    Procedures consist of </a:t>
            </a:r>
            <a:r>
              <a:rPr lang="en-US" altLang="en-US" sz="3200">
                <a:solidFill>
                  <a:srgbClr val="CC00FF"/>
                </a:solidFill>
                <a:latin typeface="Times New Roman" panose="02020603050405020304" pitchFamily="18" charset="0"/>
                <a:cs typeface="Times New Roman" panose="02020603050405020304" pitchFamily="18" charset="0"/>
              </a:rPr>
              <a:t>how-to-do-it </a:t>
            </a:r>
            <a:r>
              <a:rPr lang="en-US" altLang="en-US" sz="3200">
                <a:latin typeface="Times New Roman" panose="02020603050405020304" pitchFamily="18" charset="0"/>
                <a:cs typeface="Times New Roman" panose="02020603050405020304" pitchFamily="18" charset="0"/>
              </a:rPr>
              <a:t>explanations, but </a:t>
            </a: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  also require </a:t>
            </a:r>
            <a:r>
              <a:rPr lang="en-US" altLang="en-US" sz="3200">
                <a:solidFill>
                  <a:srgbClr val="CC00FF"/>
                </a:solidFill>
                <a:latin typeface="Times New Roman" panose="02020603050405020304" pitchFamily="18" charset="0"/>
                <a:cs typeface="Times New Roman" panose="02020603050405020304" pitchFamily="18" charset="0"/>
              </a:rPr>
              <a:t>how-it-works</a:t>
            </a:r>
            <a:r>
              <a:rPr lang="en-US" altLang="en-US" sz="3200">
                <a:latin typeface="Times New Roman" panose="02020603050405020304" pitchFamily="18" charset="0"/>
                <a:cs typeface="Times New Roman" panose="02020603050405020304" pitchFamily="18" charset="0"/>
              </a:rPr>
              <a:t> and </a:t>
            </a:r>
            <a:r>
              <a:rPr lang="en-US" altLang="en-US" sz="3200">
                <a:solidFill>
                  <a:srgbClr val="CC00FF"/>
                </a:solidFill>
                <a:latin typeface="Times New Roman" panose="02020603050405020304" pitchFamily="18" charset="0"/>
                <a:cs typeface="Times New Roman" panose="02020603050405020304" pitchFamily="18" charset="0"/>
              </a:rPr>
              <a:t>why-it-works </a:t>
            </a:r>
            <a:br>
              <a:rPr lang="en-US" altLang="en-US" sz="3200">
                <a:solidFill>
                  <a:srgbClr val="CC00FF"/>
                </a:solidFill>
                <a:latin typeface="Times New Roman" panose="02020603050405020304" pitchFamily="18" charset="0"/>
                <a:cs typeface="Times New Roman" panose="02020603050405020304" pitchFamily="18" charset="0"/>
              </a:rPr>
            </a:br>
            <a:r>
              <a:rPr lang="en-US" altLang="en-US" sz="3200">
                <a:solidFill>
                  <a:srgbClr val="CC00FF"/>
                </a:solidFill>
                <a:latin typeface="Times New Roman" panose="02020603050405020304" pitchFamily="18" charset="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overviews. </a:t>
            </a:r>
            <a:r>
              <a:rPr lang="en-US" altLang="en-US" sz="3200" b="1">
                <a:solidFill>
                  <a:srgbClr val="C00000"/>
                </a:solidFill>
                <a:latin typeface="Times New Roman" panose="02020603050405020304" pitchFamily="18" charset="0"/>
                <a:cs typeface="Times New Roman" panose="02020603050405020304" pitchFamily="18" charset="0"/>
              </a:rPr>
              <a:t>Our</a:t>
            </a:r>
            <a:r>
              <a:rPr lang="en-US" altLang="en-US" sz="3200">
                <a:latin typeface="Times New Roman" panose="02020603050405020304" pitchFamily="18" charset="0"/>
                <a:cs typeface="Times New Roman" panose="02020603050405020304" pitchFamily="18" charset="0"/>
              </a:rPr>
              <a:t> job is to balance these elements to </a:t>
            </a: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  meet user informational needs and to make them </a:t>
            </a: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  </a:t>
            </a:r>
            <a:r>
              <a:rPr lang="en-US" altLang="en-US" sz="3200">
                <a:solidFill>
                  <a:srgbClr val="CC00FF"/>
                </a:solidFill>
                <a:latin typeface="Times New Roman" panose="02020603050405020304" pitchFamily="18" charset="0"/>
                <a:cs typeface="Times New Roman" panose="02020603050405020304" pitchFamily="18" charset="0"/>
              </a:rPr>
              <a:t>efficient and effective</a:t>
            </a:r>
            <a:r>
              <a:rPr lang="en-US" altLang="en-US" sz="3200">
                <a:latin typeface="Times New Roman" panose="02020603050405020304" pitchFamily="18" charset="0"/>
                <a:cs typeface="Times New Roman" panose="02020603050405020304" pitchFamily="18" charset="0"/>
              </a:rPr>
              <a:t> in their workplace</a:t>
            </a:r>
            <a:r>
              <a:rPr lang="en-US" altLang="en-US" sz="3200" b="1">
                <a:latin typeface="Times New Roman" panose="02020603050405020304" pitchFamily="18" charset="0"/>
                <a:cs typeface="Times New Roman" panose="02020603050405020304" pitchFamily="18" charset="0"/>
              </a:rPr>
              <a:t> </a:t>
            </a:r>
          </a:p>
        </p:txBody>
      </p:sp>
      <p:sp>
        <p:nvSpPr>
          <p:cNvPr id="6147" name="Slide Number Placeholder 2">
            <a:extLst>
              <a:ext uri="{FF2B5EF4-FFF2-40B4-BE49-F238E27FC236}">
                <a16:creationId xmlns:a16="http://schemas.microsoft.com/office/drawing/2014/main" id="{255BA4C2-B86E-10EB-DF23-23BABB30DD6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ahoma" panose="020B0604030504040204" pitchFamily="34" charset="0"/>
              </a:defRPr>
            </a:lvl1pPr>
            <a:lvl2pPr marL="742950" indent="-285750">
              <a:spcBef>
                <a:spcPct val="20000"/>
              </a:spcBef>
              <a:buChar char="–"/>
              <a:defRPr kumimoji="1" sz="2800">
                <a:solidFill>
                  <a:schemeClr val="tx1"/>
                </a:solidFill>
                <a:latin typeface="Tahoma" panose="020B0604030504040204" pitchFamily="34" charset="0"/>
              </a:defRPr>
            </a:lvl2pPr>
            <a:lvl3pPr marL="1143000" indent="-228600">
              <a:spcBef>
                <a:spcPct val="20000"/>
              </a:spcBef>
              <a:buChar char="•"/>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har char="»"/>
              <a:defRPr kumimoji="1" sz="2000">
                <a:solidFill>
                  <a:schemeClr val="tx1"/>
                </a:solidFill>
                <a:latin typeface="Tahoma" panose="020B0604030504040204" pitchFamily="34" charset="0"/>
              </a:defRPr>
            </a:lvl5pPr>
            <a:lvl6pPr marL="25146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6pPr>
            <a:lvl7pPr marL="29718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7pPr>
            <a:lvl8pPr marL="34290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8pPr>
            <a:lvl9pPr marL="38862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9pPr>
          </a:lstStyle>
          <a:p>
            <a:pPr eaLnBrk="0" fontAlgn="base" hangingPunct="0">
              <a:spcBef>
                <a:spcPct val="50000"/>
              </a:spcBef>
              <a:spcAft>
                <a:spcPct val="0"/>
              </a:spcAft>
              <a:buNone/>
            </a:pPr>
            <a:fld id="{4FFFB18D-100B-4314-90D7-DBD0B533DF18}" type="slidenum">
              <a:rPr kumimoji="0" lang="ar-SA" altLang="en-US" sz="1400">
                <a:solidFill>
                  <a:srgbClr val="808080"/>
                </a:solidFill>
              </a:rPr>
              <a:pPr eaLnBrk="0" fontAlgn="base" hangingPunct="0">
                <a:spcBef>
                  <a:spcPct val="50000"/>
                </a:spcBef>
                <a:spcAft>
                  <a:spcPct val="0"/>
                </a:spcAft>
                <a:buNone/>
              </a:pPr>
              <a:t>75</a:t>
            </a:fld>
            <a:endParaRPr kumimoji="0" lang="en-US" altLang="en-US" sz="1400">
              <a:solidFill>
                <a:srgbClr val="808080"/>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A876475E-73F6-6890-BB29-5C8DE13689FD}"/>
              </a:ext>
            </a:extLst>
          </p:cNvPr>
          <p:cNvSpPr>
            <a:spLocks noGrp="1" noChangeArrowheads="1"/>
          </p:cNvSpPr>
          <p:nvPr>
            <p:ph type="title"/>
          </p:nvPr>
        </p:nvSpPr>
        <p:spPr>
          <a:xfrm>
            <a:off x="1524000" y="169863"/>
            <a:ext cx="9144000" cy="6705600"/>
          </a:xfrm>
        </p:spPr>
        <p:txBody>
          <a:bodyPr/>
          <a:lstStyle/>
          <a:p>
            <a:r>
              <a:rPr lang="en-US" altLang="en-US" sz="3200">
                <a:latin typeface="Times New Roman" panose="02020603050405020304" pitchFamily="18" charset="0"/>
                <a:cs typeface="Times New Roman" panose="02020603050405020304" pitchFamily="18" charset="0"/>
              </a:rPr>
              <a:t>   </a:t>
            </a: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  Information you need to</a:t>
            </a:r>
            <a:r>
              <a:rPr lang="en-US" altLang="en-US" sz="3200">
                <a:solidFill>
                  <a:srgbClr val="CC00FF"/>
                </a:solidFill>
                <a:latin typeface="Times New Roman" panose="02020603050405020304" pitchFamily="18" charset="0"/>
                <a:cs typeface="Times New Roman" panose="02020603050405020304" pitchFamily="18" charset="0"/>
              </a:rPr>
              <a:t> </a:t>
            </a:r>
            <a:r>
              <a:rPr lang="en-US" altLang="en-US" sz="3200">
                <a:solidFill>
                  <a:schemeClr val="accent1"/>
                </a:solidFill>
                <a:latin typeface="Times New Roman" panose="02020603050405020304" pitchFamily="18" charset="0"/>
                <a:cs typeface="Times New Roman" panose="02020603050405020304" pitchFamily="18" charset="0"/>
              </a:rPr>
              <a:t>provide </a:t>
            </a:r>
            <a:r>
              <a:rPr lang="en-US" altLang="en-US" sz="3200">
                <a:latin typeface="Times New Roman" panose="02020603050405020304" pitchFamily="18" charset="0"/>
                <a:cs typeface="Times New Roman" panose="02020603050405020304" pitchFamily="18" charset="0"/>
              </a:rPr>
              <a:t>in an effective </a:t>
            </a: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   procedures:</a:t>
            </a: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a:t>
            </a:r>
            <a:r>
              <a:rPr lang="en-US" altLang="en-US" sz="2800">
                <a:solidFill>
                  <a:srgbClr val="FF33CC"/>
                </a:solidFill>
                <a:latin typeface="Times New Roman" panose="02020603050405020304" pitchFamily="18" charset="0"/>
                <a:cs typeface="Times New Roman" panose="02020603050405020304" pitchFamily="18" charset="0"/>
              </a:rPr>
              <a:t> Introduction</a:t>
            </a:r>
            <a:r>
              <a:rPr lang="en-US" altLang="en-US" sz="2800">
                <a:latin typeface="Times New Roman" panose="02020603050405020304" pitchFamily="18" charset="0"/>
                <a:cs typeface="Times New Roman" panose="02020603050405020304" pitchFamily="18" charset="0"/>
              </a:rPr>
              <a:t> emphasize creativity and user control of the </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     program.</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  - </a:t>
            </a:r>
            <a:r>
              <a:rPr lang="en-US" altLang="en-US" sz="2800">
                <a:solidFill>
                  <a:srgbClr val="FF33CC"/>
                </a:solidFill>
                <a:latin typeface="Times New Roman" panose="02020603050405020304" pitchFamily="18" charset="0"/>
                <a:cs typeface="Times New Roman" panose="02020603050405020304" pitchFamily="18" charset="0"/>
              </a:rPr>
              <a:t>Screen</a:t>
            </a:r>
            <a:r>
              <a:rPr lang="en-US" altLang="en-US" sz="2800">
                <a:latin typeface="Times New Roman" panose="02020603050405020304" pitchFamily="18" charset="0"/>
                <a:cs typeface="Times New Roman" panose="02020603050405020304" pitchFamily="18" charset="0"/>
              </a:rPr>
              <a:t> shows the user result of actions.</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  -</a:t>
            </a:r>
            <a:r>
              <a:rPr lang="en-US" altLang="en-US" sz="2800">
                <a:solidFill>
                  <a:srgbClr val="FF33CC"/>
                </a:solidFill>
                <a:latin typeface="Times New Roman" panose="02020603050405020304" pitchFamily="18" charset="0"/>
                <a:cs typeface="Times New Roman" panose="02020603050405020304" pitchFamily="18" charset="0"/>
              </a:rPr>
              <a:t> Tips</a:t>
            </a:r>
            <a:r>
              <a:rPr lang="en-US" altLang="en-US" sz="2800">
                <a:latin typeface="Times New Roman" panose="02020603050405020304" pitchFamily="18" charset="0"/>
                <a:cs typeface="Times New Roman" panose="02020603050405020304" pitchFamily="18" charset="0"/>
              </a:rPr>
              <a:t> help the user find ways to use the program efficiently.</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  - </a:t>
            </a:r>
            <a:r>
              <a:rPr lang="en-US" altLang="en-US" sz="2800">
                <a:solidFill>
                  <a:srgbClr val="FF33CC"/>
                </a:solidFill>
                <a:latin typeface="Times New Roman" panose="02020603050405020304" pitchFamily="18" charset="0"/>
                <a:cs typeface="Times New Roman" panose="02020603050405020304" pitchFamily="18" charset="0"/>
              </a:rPr>
              <a:t>Tables</a:t>
            </a:r>
            <a:r>
              <a:rPr lang="en-US" altLang="en-US" sz="2800">
                <a:latin typeface="Times New Roman" panose="02020603050405020304" pitchFamily="18" charset="0"/>
                <a:cs typeface="Times New Roman" panose="02020603050405020304" pitchFamily="18" charset="0"/>
              </a:rPr>
              <a:t> help the user decide what options to exercise for this </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     step.</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  - </a:t>
            </a:r>
            <a:r>
              <a:rPr lang="en-US" altLang="en-US" sz="2800">
                <a:solidFill>
                  <a:srgbClr val="FF33CC"/>
                </a:solidFill>
                <a:latin typeface="Times New Roman" panose="02020603050405020304" pitchFamily="18" charset="0"/>
                <a:cs typeface="Times New Roman" panose="02020603050405020304" pitchFamily="18" charset="0"/>
              </a:rPr>
              <a:t>Elaboration</a:t>
            </a:r>
            <a:r>
              <a:rPr lang="en-US" altLang="en-US" sz="2800">
                <a:latin typeface="Times New Roman" panose="02020603050405020304" pitchFamily="18" charset="0"/>
                <a:cs typeface="Times New Roman" panose="02020603050405020304" pitchFamily="18" charset="0"/>
              </a:rPr>
              <a:t> tells the result of actions and tells the user </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    where to get more information.</a:t>
            </a:r>
            <a:endParaRPr lang="en-US" altLang="en-US">
              <a:latin typeface="Times New Roman" panose="02020603050405020304" pitchFamily="18" charset="0"/>
              <a:cs typeface="Times New Roman" panose="02020603050405020304" pitchFamily="18" charset="0"/>
            </a:endParaRPr>
          </a:p>
        </p:txBody>
      </p:sp>
      <p:sp>
        <p:nvSpPr>
          <p:cNvPr id="7171" name="Slide Number Placeholder 2">
            <a:extLst>
              <a:ext uri="{FF2B5EF4-FFF2-40B4-BE49-F238E27FC236}">
                <a16:creationId xmlns:a16="http://schemas.microsoft.com/office/drawing/2014/main" id="{2EC452FE-5AC0-2EFD-D244-9CD40E281EF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ahoma" panose="020B0604030504040204" pitchFamily="34" charset="0"/>
              </a:defRPr>
            </a:lvl1pPr>
            <a:lvl2pPr marL="742950" indent="-285750">
              <a:spcBef>
                <a:spcPct val="20000"/>
              </a:spcBef>
              <a:buChar char="–"/>
              <a:defRPr kumimoji="1" sz="2800">
                <a:solidFill>
                  <a:schemeClr val="tx1"/>
                </a:solidFill>
                <a:latin typeface="Tahoma" panose="020B0604030504040204" pitchFamily="34" charset="0"/>
              </a:defRPr>
            </a:lvl2pPr>
            <a:lvl3pPr marL="1143000" indent="-228600">
              <a:spcBef>
                <a:spcPct val="20000"/>
              </a:spcBef>
              <a:buChar char="•"/>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har char="»"/>
              <a:defRPr kumimoji="1" sz="2000">
                <a:solidFill>
                  <a:schemeClr val="tx1"/>
                </a:solidFill>
                <a:latin typeface="Tahoma" panose="020B0604030504040204" pitchFamily="34" charset="0"/>
              </a:defRPr>
            </a:lvl5pPr>
            <a:lvl6pPr marL="25146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6pPr>
            <a:lvl7pPr marL="29718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7pPr>
            <a:lvl8pPr marL="34290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8pPr>
            <a:lvl9pPr marL="38862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9pPr>
          </a:lstStyle>
          <a:p>
            <a:pPr eaLnBrk="0" fontAlgn="base" hangingPunct="0">
              <a:spcBef>
                <a:spcPct val="50000"/>
              </a:spcBef>
              <a:spcAft>
                <a:spcPct val="0"/>
              </a:spcAft>
              <a:buNone/>
            </a:pPr>
            <a:fld id="{C18C831F-276B-4ADA-BDAF-C7691F2D127E}" type="slidenum">
              <a:rPr kumimoji="0" lang="ar-SA" altLang="en-US" sz="1400">
                <a:solidFill>
                  <a:srgbClr val="808080"/>
                </a:solidFill>
              </a:rPr>
              <a:pPr eaLnBrk="0" fontAlgn="base" hangingPunct="0">
                <a:spcBef>
                  <a:spcPct val="50000"/>
                </a:spcBef>
                <a:spcAft>
                  <a:spcPct val="0"/>
                </a:spcAft>
                <a:buNone/>
              </a:pPr>
              <a:t>76</a:t>
            </a:fld>
            <a:endParaRPr kumimoji="0" lang="en-US" altLang="en-US" sz="1400">
              <a:solidFill>
                <a:srgbClr val="808080"/>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86BD9FDB-C94D-586A-ED6A-E89ECF9974F3}"/>
              </a:ext>
            </a:extLst>
          </p:cNvPr>
          <p:cNvSpPr>
            <a:spLocks noGrp="1" noChangeArrowheads="1"/>
          </p:cNvSpPr>
          <p:nvPr>
            <p:ph type="title"/>
          </p:nvPr>
        </p:nvSpPr>
        <p:spPr>
          <a:xfrm>
            <a:off x="1524000" y="152400"/>
            <a:ext cx="9144000" cy="6705600"/>
          </a:xfrm>
        </p:spPr>
        <p:txBody>
          <a:bodyPr/>
          <a:lstStyle/>
          <a:p>
            <a:r>
              <a:rPr lang="en-US" altLang="en-US" sz="4000">
                <a:latin typeface="Times New Roman" panose="02020603050405020304" pitchFamily="18" charset="0"/>
                <a:cs typeface="Times New Roman" panose="02020603050405020304" pitchFamily="18" charset="0"/>
              </a:rPr>
              <a:t>     </a:t>
            </a:r>
            <a:r>
              <a:rPr lang="en-US" altLang="en-US" sz="4000">
                <a:solidFill>
                  <a:schemeClr val="accent1"/>
                </a:solidFill>
                <a:latin typeface="Times New Roman" panose="02020603050405020304" pitchFamily="18" charset="0"/>
                <a:cs typeface="Times New Roman" panose="02020603050405020304" pitchFamily="18" charset="0"/>
              </a:rPr>
              <a:t>Tips</a:t>
            </a:r>
            <a:r>
              <a:rPr lang="en-US" altLang="en-US" sz="4000">
                <a:latin typeface="Times New Roman" panose="02020603050405020304" pitchFamily="18" charset="0"/>
                <a:cs typeface="Times New Roman" panose="02020603050405020304" pitchFamily="18" charset="0"/>
              </a:rPr>
              <a:t>- when writing procedures</a:t>
            </a:r>
            <a:br>
              <a:rPr lang="en-US" altLang="en-US" sz="40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a:t>
            </a:r>
            <a:r>
              <a:rPr lang="en-US" altLang="en-US" sz="4000">
                <a:latin typeface="Times New Roman" panose="02020603050405020304" pitchFamily="18" charset="0"/>
                <a:cs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rPr>
              <a:t>Give readers the essential information - information that will help them complete the </a:t>
            </a:r>
            <a:r>
              <a:rPr lang="en-US" altLang="en-US" sz="2400" b="1">
                <a:latin typeface="Times New Roman" panose="02020603050405020304" pitchFamily="18" charset="0"/>
                <a:cs typeface="Times New Roman" panose="02020603050405020304" pitchFamily="18" charset="0"/>
              </a:rPr>
              <a:t>procedure</a:t>
            </a:r>
            <a:r>
              <a:rPr lang="en-US" altLang="en-US" sz="2400">
                <a:latin typeface="Times New Roman" panose="02020603050405020304" pitchFamily="18" charset="0"/>
                <a:cs typeface="Times New Roman" panose="02020603050405020304" pitchFamily="18" charset="0"/>
              </a:rPr>
              <a:t> - first.</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Limit the use of screen captures.</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Make the steps as brief as possible.</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Write in present tense.</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Keep procedures as short as possible. If a </a:t>
            </a:r>
            <a:r>
              <a:rPr lang="en-US" altLang="en-US" sz="2400" b="1">
                <a:latin typeface="Times New Roman" panose="02020603050405020304" pitchFamily="18" charset="0"/>
                <a:cs typeface="Times New Roman" panose="02020603050405020304" pitchFamily="18" charset="0"/>
              </a:rPr>
              <a:t>procedure</a:t>
            </a:r>
            <a:r>
              <a:rPr lang="en-US" altLang="en-US" sz="2400">
                <a:latin typeface="Times New Roman" panose="02020603050405020304" pitchFamily="18" charset="0"/>
                <a:cs typeface="Times New Roman" panose="02020603050405020304" pitchFamily="18" charset="0"/>
              </a:rPr>
              <a:t> becomes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extremely long, see whether you can logically break it up into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two shorter procedures.</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Reduce the number of decisions a reader has to make. If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necessary, move some decision points outside the process steps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or redesign the software interface for more consistency across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platforms.</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State conditionals clearly at the beginning of sentences or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paragraphs, so that readers can skip text that isn't relevant to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them.</a:t>
            </a:r>
            <a:br>
              <a:rPr lang="en-US" altLang="en-US" sz="2400">
                <a:latin typeface="Times New Roman" panose="02020603050405020304" pitchFamily="18" charset="0"/>
                <a:cs typeface="Times New Roman" panose="02020603050405020304" pitchFamily="18" charset="0"/>
              </a:rPr>
            </a:br>
            <a:endParaRPr lang="en-US" altLang="en-US" sz="2400">
              <a:latin typeface="Times New Roman" panose="02020603050405020304" pitchFamily="18" charset="0"/>
              <a:cs typeface="Times New Roman" panose="02020603050405020304" pitchFamily="18" charset="0"/>
            </a:endParaRPr>
          </a:p>
        </p:txBody>
      </p:sp>
      <p:sp>
        <p:nvSpPr>
          <p:cNvPr id="8195" name="Rectangle 3">
            <a:extLst>
              <a:ext uri="{FF2B5EF4-FFF2-40B4-BE49-F238E27FC236}">
                <a16:creationId xmlns:a16="http://schemas.microsoft.com/office/drawing/2014/main" id="{C0AAF0F3-FE7A-3FDE-235B-7FC306828557}"/>
              </a:ext>
            </a:extLst>
          </p:cNvPr>
          <p:cNvSpPr>
            <a:spLocks noGrp="1" noChangeArrowheads="1"/>
          </p:cNvSpPr>
          <p:nvPr>
            <p:ph type="body" idx="1"/>
          </p:nvPr>
        </p:nvSpPr>
        <p:spPr>
          <a:xfrm flipV="1">
            <a:off x="2790825" y="6858000"/>
            <a:ext cx="7772400" cy="76200"/>
          </a:xfrm>
        </p:spPr>
        <p:txBody>
          <a:bodyPr/>
          <a:lstStyle/>
          <a:p>
            <a:pPr>
              <a:lnSpc>
                <a:spcPct val="80000"/>
              </a:lnSpc>
            </a:pPr>
            <a:endParaRPr lang="en-US" altLang="en-US" sz="800"/>
          </a:p>
        </p:txBody>
      </p:sp>
      <p:sp>
        <p:nvSpPr>
          <p:cNvPr id="8196" name="Slide Number Placeholder 3">
            <a:extLst>
              <a:ext uri="{FF2B5EF4-FFF2-40B4-BE49-F238E27FC236}">
                <a16:creationId xmlns:a16="http://schemas.microsoft.com/office/drawing/2014/main" id="{804648F7-79F1-9D5F-EEB9-508373FB142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ahoma" panose="020B0604030504040204" pitchFamily="34" charset="0"/>
              </a:defRPr>
            </a:lvl1pPr>
            <a:lvl2pPr marL="742950" indent="-285750">
              <a:spcBef>
                <a:spcPct val="20000"/>
              </a:spcBef>
              <a:buChar char="–"/>
              <a:defRPr kumimoji="1" sz="2800">
                <a:solidFill>
                  <a:schemeClr val="tx1"/>
                </a:solidFill>
                <a:latin typeface="Tahoma" panose="020B0604030504040204" pitchFamily="34" charset="0"/>
              </a:defRPr>
            </a:lvl2pPr>
            <a:lvl3pPr marL="1143000" indent="-228600">
              <a:spcBef>
                <a:spcPct val="20000"/>
              </a:spcBef>
              <a:buChar char="•"/>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har char="»"/>
              <a:defRPr kumimoji="1" sz="2000">
                <a:solidFill>
                  <a:schemeClr val="tx1"/>
                </a:solidFill>
                <a:latin typeface="Tahoma" panose="020B0604030504040204" pitchFamily="34" charset="0"/>
              </a:defRPr>
            </a:lvl5pPr>
            <a:lvl6pPr marL="25146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6pPr>
            <a:lvl7pPr marL="29718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7pPr>
            <a:lvl8pPr marL="34290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8pPr>
            <a:lvl9pPr marL="38862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9pPr>
          </a:lstStyle>
          <a:p>
            <a:pPr eaLnBrk="0" fontAlgn="base" hangingPunct="0">
              <a:spcBef>
                <a:spcPct val="50000"/>
              </a:spcBef>
              <a:spcAft>
                <a:spcPct val="0"/>
              </a:spcAft>
              <a:buNone/>
            </a:pPr>
            <a:fld id="{61CD513C-FF94-4E81-8814-2D5A43E9AC1E}" type="slidenum">
              <a:rPr kumimoji="0" lang="ar-SA" altLang="en-US" sz="1400">
                <a:solidFill>
                  <a:srgbClr val="808080"/>
                </a:solidFill>
              </a:rPr>
              <a:pPr eaLnBrk="0" fontAlgn="base" hangingPunct="0">
                <a:spcBef>
                  <a:spcPct val="50000"/>
                </a:spcBef>
                <a:spcAft>
                  <a:spcPct val="0"/>
                </a:spcAft>
                <a:buNone/>
              </a:pPr>
              <a:t>77</a:t>
            </a:fld>
            <a:endParaRPr kumimoji="0" lang="en-US" altLang="en-US" sz="1400">
              <a:solidFill>
                <a:srgbClr val="808080"/>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12723ED-AB29-D0E9-1D78-8A4618A4F887}"/>
              </a:ext>
            </a:extLst>
          </p:cNvPr>
          <p:cNvSpPr>
            <a:spLocks noGrp="1" noChangeArrowheads="1"/>
          </p:cNvSpPr>
          <p:nvPr>
            <p:ph type="title"/>
          </p:nvPr>
        </p:nvSpPr>
        <p:spPr>
          <a:xfrm>
            <a:off x="1524000" y="152400"/>
            <a:ext cx="9144000" cy="6705600"/>
          </a:xfrm>
        </p:spPr>
        <p:txBody>
          <a:bodyPr/>
          <a:lstStyle/>
          <a:p>
            <a:r>
              <a:rPr lang="en-US" altLang="en-US">
                <a:latin typeface="Times New Roman" panose="02020603050405020304" pitchFamily="18" charset="0"/>
                <a:cs typeface="Times New Roman" panose="02020603050405020304" pitchFamily="18" charset="0"/>
              </a:rPr>
              <a:t>   Guidelines:</a:t>
            </a:r>
            <a:br>
              <a:rPr lang="en-US" altLang="en-US">
                <a:latin typeface="Times New Roman" panose="02020603050405020304" pitchFamily="18" charset="0"/>
                <a:cs typeface="Times New Roman" panose="02020603050405020304" pitchFamily="18" charset="0"/>
              </a:rPr>
            </a:br>
            <a:r>
              <a:rPr lang="en-US" altLang="en-US">
                <a:latin typeface="Times New Roman" panose="02020603050405020304" pitchFamily="18" charset="0"/>
                <a:cs typeface="Times New Roman" panose="02020603050405020304" pitchFamily="18" charset="0"/>
              </a:rPr>
              <a:t>  </a:t>
            </a:r>
            <a:r>
              <a:rPr lang="en-US" altLang="en-US" sz="3200" b="1">
                <a:solidFill>
                  <a:schemeClr val="accent1"/>
                </a:solidFill>
                <a:latin typeface="Times New Roman" panose="02020603050405020304" pitchFamily="18" charset="0"/>
                <a:cs typeface="Times New Roman" panose="02020603050405020304" pitchFamily="18" charset="0"/>
              </a:rPr>
              <a:t>1- Relate the Task to Meaningful Workplace   </a:t>
            </a:r>
            <a:br>
              <a:rPr lang="en-US" altLang="en-US" sz="3200" b="1">
                <a:solidFill>
                  <a:schemeClr val="accent1"/>
                </a:solidFill>
                <a:latin typeface="Times New Roman" panose="02020603050405020304" pitchFamily="18" charset="0"/>
                <a:cs typeface="Times New Roman" panose="02020603050405020304" pitchFamily="18" charset="0"/>
              </a:rPr>
            </a:br>
            <a:r>
              <a:rPr lang="en-US" altLang="en-US" sz="3200" b="1">
                <a:solidFill>
                  <a:schemeClr val="accent1"/>
                </a:solidFill>
                <a:latin typeface="Times New Roman" panose="02020603050405020304" pitchFamily="18" charset="0"/>
                <a:cs typeface="Times New Roman" panose="02020603050405020304" pitchFamily="18" charset="0"/>
              </a:rPr>
              <a:t>   Activities</a:t>
            </a:r>
            <a:r>
              <a:rPr lang="en-US" altLang="en-US" sz="3600" b="1">
                <a:latin typeface="Times New Roman" panose="02020603050405020304" pitchFamily="18" charset="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a procedure is a step by step series of </a:t>
            </a: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  commands for accomplishing a meaningful operation </a:t>
            </a: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  with a software program. </a:t>
            </a:r>
            <a:br>
              <a:rPr lang="en-US" altLang="en-US" sz="3200">
                <a:latin typeface="Times New Roman" panose="02020603050405020304" pitchFamily="18" charset="0"/>
                <a:cs typeface="Times New Roman" panose="02020603050405020304" pitchFamily="18" charset="0"/>
              </a:rPr>
            </a:b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  But what makes it meaningful does not reside in the     operation itself. </a:t>
            </a:r>
            <a:br>
              <a:rPr lang="en-US" altLang="en-US" sz="3200">
                <a:latin typeface="Times New Roman" panose="02020603050405020304" pitchFamily="18" charset="0"/>
                <a:cs typeface="Times New Roman" panose="02020603050405020304" pitchFamily="18" charset="0"/>
              </a:rPr>
            </a:b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  When the user do install the software (procedure) </a:t>
            </a: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  they do this not for the sake of installation, but to use </a:t>
            </a: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  the program to do other workplace actions. </a:t>
            </a:r>
            <a:endParaRPr lang="en-US" altLang="en-US">
              <a:latin typeface="Times New Roman" panose="02020603050405020304" pitchFamily="18" charset="0"/>
              <a:cs typeface="Times New Roman" panose="02020603050405020304" pitchFamily="18" charset="0"/>
            </a:endParaRPr>
          </a:p>
        </p:txBody>
      </p:sp>
      <p:sp>
        <p:nvSpPr>
          <p:cNvPr id="9219" name="Slide Number Placeholder 2">
            <a:extLst>
              <a:ext uri="{FF2B5EF4-FFF2-40B4-BE49-F238E27FC236}">
                <a16:creationId xmlns:a16="http://schemas.microsoft.com/office/drawing/2014/main" id="{538ED82D-EFC8-70D5-39F6-66245D17405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ahoma" panose="020B0604030504040204" pitchFamily="34" charset="0"/>
              </a:defRPr>
            </a:lvl1pPr>
            <a:lvl2pPr marL="742950" indent="-285750">
              <a:spcBef>
                <a:spcPct val="20000"/>
              </a:spcBef>
              <a:buChar char="–"/>
              <a:defRPr kumimoji="1" sz="2800">
                <a:solidFill>
                  <a:schemeClr val="tx1"/>
                </a:solidFill>
                <a:latin typeface="Tahoma" panose="020B0604030504040204" pitchFamily="34" charset="0"/>
              </a:defRPr>
            </a:lvl2pPr>
            <a:lvl3pPr marL="1143000" indent="-228600">
              <a:spcBef>
                <a:spcPct val="20000"/>
              </a:spcBef>
              <a:buChar char="•"/>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har char="»"/>
              <a:defRPr kumimoji="1" sz="2000">
                <a:solidFill>
                  <a:schemeClr val="tx1"/>
                </a:solidFill>
                <a:latin typeface="Tahoma" panose="020B0604030504040204" pitchFamily="34" charset="0"/>
              </a:defRPr>
            </a:lvl5pPr>
            <a:lvl6pPr marL="25146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6pPr>
            <a:lvl7pPr marL="29718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7pPr>
            <a:lvl8pPr marL="34290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8pPr>
            <a:lvl9pPr marL="38862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9pPr>
          </a:lstStyle>
          <a:p>
            <a:pPr eaLnBrk="0" fontAlgn="base" hangingPunct="0">
              <a:spcBef>
                <a:spcPct val="50000"/>
              </a:spcBef>
              <a:spcAft>
                <a:spcPct val="0"/>
              </a:spcAft>
              <a:buNone/>
            </a:pPr>
            <a:fld id="{ACED8D52-A8B4-4A55-888C-AE2F49A0A74D}" type="slidenum">
              <a:rPr kumimoji="0" lang="ar-SA" altLang="en-US" sz="1400">
                <a:solidFill>
                  <a:srgbClr val="808080"/>
                </a:solidFill>
              </a:rPr>
              <a:pPr eaLnBrk="0" fontAlgn="base" hangingPunct="0">
                <a:spcBef>
                  <a:spcPct val="50000"/>
                </a:spcBef>
                <a:spcAft>
                  <a:spcPct val="0"/>
                </a:spcAft>
                <a:buNone/>
              </a:pPr>
              <a:t>78</a:t>
            </a:fld>
            <a:endParaRPr kumimoji="0" lang="en-US" altLang="en-US" sz="1400">
              <a:solidFill>
                <a:srgbClr val="808080"/>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5">
            <a:extLst>
              <a:ext uri="{FF2B5EF4-FFF2-40B4-BE49-F238E27FC236}">
                <a16:creationId xmlns:a16="http://schemas.microsoft.com/office/drawing/2014/main" id="{541D79D0-D012-E83B-0075-2AC021FB5A8E}"/>
              </a:ext>
            </a:extLst>
          </p:cNvPr>
          <p:cNvSpPr>
            <a:spLocks noGrp="1" noChangeArrowheads="1"/>
          </p:cNvSpPr>
          <p:nvPr>
            <p:ph type="title"/>
          </p:nvPr>
        </p:nvSpPr>
        <p:spPr/>
        <p:txBody>
          <a:bodyPr/>
          <a:lstStyle/>
          <a:p>
            <a:r>
              <a:rPr lang="en-US" altLang="en-US" sz="3200"/>
              <a:t>Example of Effective Procedure</a:t>
            </a:r>
          </a:p>
        </p:txBody>
      </p:sp>
      <p:pic>
        <p:nvPicPr>
          <p:cNvPr id="10243" name="Picture 4" descr="1">
            <a:extLst>
              <a:ext uri="{FF2B5EF4-FFF2-40B4-BE49-F238E27FC236}">
                <a16:creationId xmlns:a16="http://schemas.microsoft.com/office/drawing/2014/main" id="{47DA5FA5-2FB1-96F7-1A94-D745865CBC6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1200" y="762000"/>
            <a:ext cx="8001000" cy="5943600"/>
          </a:xfrm>
          <a:noFill/>
        </p:spPr>
      </p:pic>
      <p:sp>
        <p:nvSpPr>
          <p:cNvPr id="10244" name="Slide Number Placeholder 3">
            <a:extLst>
              <a:ext uri="{FF2B5EF4-FFF2-40B4-BE49-F238E27FC236}">
                <a16:creationId xmlns:a16="http://schemas.microsoft.com/office/drawing/2014/main" id="{1FDFB5B6-39A0-848A-78E5-3E998430BFA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ahoma" panose="020B0604030504040204" pitchFamily="34" charset="0"/>
              </a:defRPr>
            </a:lvl1pPr>
            <a:lvl2pPr marL="742950" indent="-285750">
              <a:spcBef>
                <a:spcPct val="20000"/>
              </a:spcBef>
              <a:buChar char="–"/>
              <a:defRPr kumimoji="1" sz="2800">
                <a:solidFill>
                  <a:schemeClr val="tx1"/>
                </a:solidFill>
                <a:latin typeface="Tahoma" panose="020B0604030504040204" pitchFamily="34" charset="0"/>
              </a:defRPr>
            </a:lvl2pPr>
            <a:lvl3pPr marL="1143000" indent="-228600">
              <a:spcBef>
                <a:spcPct val="20000"/>
              </a:spcBef>
              <a:buChar char="•"/>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har char="»"/>
              <a:defRPr kumimoji="1" sz="2000">
                <a:solidFill>
                  <a:schemeClr val="tx1"/>
                </a:solidFill>
                <a:latin typeface="Tahoma" panose="020B0604030504040204" pitchFamily="34" charset="0"/>
              </a:defRPr>
            </a:lvl5pPr>
            <a:lvl6pPr marL="25146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6pPr>
            <a:lvl7pPr marL="29718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7pPr>
            <a:lvl8pPr marL="34290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8pPr>
            <a:lvl9pPr marL="38862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9pPr>
          </a:lstStyle>
          <a:p>
            <a:pPr eaLnBrk="0" fontAlgn="base" hangingPunct="0">
              <a:spcBef>
                <a:spcPct val="50000"/>
              </a:spcBef>
              <a:spcAft>
                <a:spcPct val="0"/>
              </a:spcAft>
              <a:buNone/>
            </a:pPr>
            <a:fld id="{3ED85E64-D4B8-41A1-8319-D349A06015CA}" type="slidenum">
              <a:rPr kumimoji="0" lang="ar-SA" altLang="en-US" sz="1400">
                <a:solidFill>
                  <a:srgbClr val="808080"/>
                </a:solidFill>
              </a:rPr>
              <a:pPr eaLnBrk="0" fontAlgn="base" hangingPunct="0">
                <a:spcBef>
                  <a:spcPct val="50000"/>
                </a:spcBef>
                <a:spcAft>
                  <a:spcPct val="0"/>
                </a:spcAft>
                <a:buNone/>
              </a:pPr>
              <a:t>79</a:t>
            </a:fld>
            <a:endParaRPr kumimoji="0" lang="en-US" altLang="en-US" sz="1400">
              <a:solidFill>
                <a:srgbClr val="80808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981200" y="1143000"/>
            <a:ext cx="7848600" cy="5330952"/>
          </a:xfrm>
        </p:spPr>
        <p:txBody>
          <a:bodyPr>
            <a:normAutofit fontScale="70000" lnSpcReduction="20000"/>
          </a:bodyPr>
          <a:lstStyle/>
          <a:p>
            <a:r>
              <a:rPr lang="en-US" dirty="0">
                <a:solidFill>
                  <a:schemeClr val="tx2"/>
                </a:solidFill>
                <a:latin typeface="Arial Rounded MT Bold" pitchFamily="34" charset="0"/>
              </a:rPr>
              <a:t>When we describe a manual as “ task oriented” this mean:</a:t>
            </a:r>
          </a:p>
          <a:p>
            <a:pPr algn="r" rtl="1"/>
            <a:r>
              <a:rPr lang="ar-JO" dirty="0">
                <a:solidFill>
                  <a:schemeClr val="tx2"/>
                </a:solidFill>
                <a:latin typeface="Arial Rounded MT Bold" pitchFamily="34" charset="0"/>
              </a:rPr>
              <a:t>عندما نصف الدليل بأنه "موجه نحو المهمة" فإن هذا يعني:</a:t>
            </a:r>
            <a:endParaRPr lang="en-US" dirty="0">
              <a:solidFill>
                <a:schemeClr val="tx2"/>
              </a:solidFill>
              <a:latin typeface="Arial Rounded MT Bold" pitchFamily="34" charset="0"/>
            </a:endParaRPr>
          </a:p>
          <a:p>
            <a:pPr lvl="1">
              <a:lnSpc>
                <a:spcPct val="160000"/>
              </a:lnSpc>
              <a:buFont typeface="Wingdings" pitchFamily="2" charset="2"/>
              <a:buChar char="Ø"/>
            </a:pPr>
            <a:r>
              <a:rPr lang="en-US" dirty="0">
                <a:solidFill>
                  <a:schemeClr val="tx2"/>
                </a:solidFill>
                <a:latin typeface="Arial Rounded MT Bold" pitchFamily="34" charset="0"/>
              </a:rPr>
              <a:t>It helps the user to manage and communicate information related to his or her task.</a:t>
            </a:r>
          </a:p>
          <a:p>
            <a:pPr lvl="1" algn="r" rtl="1">
              <a:lnSpc>
                <a:spcPct val="160000"/>
              </a:lnSpc>
              <a:buFont typeface="Wingdings" pitchFamily="2" charset="2"/>
              <a:buChar char="Ø"/>
            </a:pPr>
            <a:r>
              <a:rPr lang="ar-JO" dirty="0">
                <a:solidFill>
                  <a:schemeClr val="tx2"/>
                </a:solidFill>
                <a:latin typeface="Arial Rounded MT Bold" pitchFamily="34" charset="0"/>
              </a:rPr>
              <a:t>فهو يساعد المستخدم على إدارة وتوصيل المعلومات المتعلقة بمهمته.</a:t>
            </a:r>
            <a:endParaRPr lang="en-US" dirty="0">
              <a:solidFill>
                <a:schemeClr val="tx2"/>
              </a:solidFill>
              <a:latin typeface="Arial Rounded MT Bold" pitchFamily="34" charset="0"/>
            </a:endParaRPr>
          </a:p>
          <a:p>
            <a:pPr lvl="1">
              <a:lnSpc>
                <a:spcPct val="160000"/>
              </a:lnSpc>
              <a:buFont typeface="Wingdings" pitchFamily="2" charset="2"/>
              <a:buChar char="Ø"/>
            </a:pPr>
            <a:r>
              <a:rPr lang="en-US" dirty="0">
                <a:solidFill>
                  <a:schemeClr val="tx2"/>
                </a:solidFill>
                <a:latin typeface="Arial Rounded MT Bold" pitchFamily="34" charset="0"/>
              </a:rPr>
              <a:t>Users can clearly see the </a:t>
            </a:r>
            <a:r>
              <a:rPr lang="en-US" dirty="0">
                <a:solidFill>
                  <a:schemeClr val="accent1"/>
                </a:solidFill>
                <a:latin typeface="Arial Rounded MT Bold" pitchFamily="34" charset="0"/>
              </a:rPr>
              <a:t>relation </a:t>
            </a:r>
            <a:r>
              <a:rPr lang="en-US" dirty="0">
                <a:solidFill>
                  <a:schemeClr val="tx2"/>
                </a:solidFill>
                <a:latin typeface="Arial Rounded MT Bold" pitchFamily="34" charset="0"/>
              </a:rPr>
              <a:t>between new program and their work place.</a:t>
            </a:r>
          </a:p>
          <a:p>
            <a:pPr lvl="1" algn="r" rtl="1">
              <a:lnSpc>
                <a:spcPct val="160000"/>
              </a:lnSpc>
              <a:buFont typeface="Wingdings" pitchFamily="2" charset="2"/>
              <a:buChar char="Ø"/>
            </a:pPr>
            <a:r>
              <a:rPr lang="ar-JO" dirty="0">
                <a:solidFill>
                  <a:schemeClr val="tx2"/>
                </a:solidFill>
                <a:latin typeface="Arial Rounded MT Bold" pitchFamily="34" charset="0"/>
              </a:rPr>
              <a:t>يمكن للمستخدمين رؤية العلاقة بين البرنامج الجديد ومكان عملهم بوضوح.</a:t>
            </a:r>
            <a:endParaRPr lang="en-US" dirty="0">
              <a:solidFill>
                <a:schemeClr val="tx2"/>
              </a:solidFill>
              <a:latin typeface="Arial Rounded MT Bold" pitchFamily="34" charset="0"/>
            </a:endParaRPr>
          </a:p>
          <a:p>
            <a:pPr lvl="1" algn="just">
              <a:lnSpc>
                <a:spcPct val="160000"/>
              </a:lnSpc>
              <a:buFont typeface="Wingdings" pitchFamily="2" charset="2"/>
              <a:buChar char="Ø"/>
            </a:pPr>
            <a:r>
              <a:rPr lang="en-US" dirty="0">
                <a:solidFill>
                  <a:schemeClr val="accent1"/>
                </a:solidFill>
                <a:latin typeface="Arial Rounded MT Bold" pitchFamily="34" charset="0"/>
              </a:rPr>
              <a:t>Task-orientated documentation  </a:t>
            </a:r>
            <a:r>
              <a:rPr lang="en-US" dirty="0">
                <a:solidFill>
                  <a:schemeClr val="tx2"/>
                </a:solidFill>
                <a:latin typeface="Arial Rounded MT Bold" pitchFamily="34" charset="0"/>
              </a:rPr>
              <a:t>consists of manuals and help that </a:t>
            </a:r>
            <a:r>
              <a:rPr lang="en-US" dirty="0">
                <a:solidFill>
                  <a:schemeClr val="accent1"/>
                </a:solidFill>
                <a:latin typeface="Arial Rounded MT Bold" pitchFamily="34" charset="0"/>
              </a:rPr>
              <a:t>reflect real users </a:t>
            </a:r>
            <a:r>
              <a:rPr lang="en-US" dirty="0">
                <a:solidFill>
                  <a:schemeClr val="tx2"/>
                </a:solidFill>
                <a:latin typeface="Arial Rounded MT Bold" pitchFamily="34" charset="0"/>
              </a:rPr>
              <a:t>and human forms. </a:t>
            </a:r>
          </a:p>
          <a:p>
            <a:pPr lvl="1" algn="just" rtl="1">
              <a:lnSpc>
                <a:spcPct val="160000"/>
              </a:lnSpc>
              <a:buFont typeface="Wingdings" pitchFamily="2" charset="2"/>
              <a:buChar char="Ø"/>
            </a:pPr>
            <a:r>
              <a:rPr lang="ar-JO" dirty="0">
                <a:solidFill>
                  <a:schemeClr val="tx2"/>
                </a:solidFill>
                <a:latin typeface="Arial Rounded MT Bold" pitchFamily="34" charset="0"/>
              </a:rPr>
              <a:t>تتكون الوثائق الموجهة نحو المهام من أدلة ومساعدة تعكس المستخدمين الحقيقيين والنماذج البشرية.</a:t>
            </a:r>
            <a:endParaRPr lang="en-US" dirty="0">
              <a:solidFill>
                <a:schemeClr val="tx2"/>
              </a:solidFill>
              <a:latin typeface="Arial Rounded MT Bold" pitchFamily="34" charset="0"/>
            </a:endParaRPr>
          </a:p>
          <a:p>
            <a:pPr lvl="1" algn="just">
              <a:lnSpc>
                <a:spcPct val="150000"/>
              </a:lnSpc>
              <a:buFont typeface="Wingdings" pitchFamily="2" charset="2"/>
              <a:buChar char="Ø"/>
            </a:pPr>
            <a:r>
              <a:rPr lang="en-US" dirty="0">
                <a:solidFill>
                  <a:schemeClr val="tx2"/>
                </a:solidFill>
                <a:latin typeface="Arial Rounded MT Bold" pitchFamily="34" charset="0"/>
              </a:rPr>
              <a:t>The process of task-orientated documentation requires that you </a:t>
            </a:r>
            <a:r>
              <a:rPr lang="en-US" dirty="0">
                <a:solidFill>
                  <a:schemeClr val="accent1"/>
                </a:solidFill>
                <a:latin typeface="Arial Rounded MT Bold" pitchFamily="34" charset="0"/>
              </a:rPr>
              <a:t>analyze the user </a:t>
            </a:r>
            <a:r>
              <a:rPr lang="en-US" dirty="0">
                <a:solidFill>
                  <a:schemeClr val="tx2"/>
                </a:solidFill>
                <a:latin typeface="Arial Rounded MT Bold" pitchFamily="34" charset="0"/>
              </a:rPr>
              <a:t>in his or her work environment to discover the rich texture of activities within the software program and where the manual fits. </a:t>
            </a:r>
          </a:p>
          <a:p>
            <a:pPr lvl="1" algn="just" rtl="1">
              <a:lnSpc>
                <a:spcPct val="150000"/>
              </a:lnSpc>
              <a:buFont typeface="Wingdings" pitchFamily="2" charset="2"/>
              <a:buChar char="Ø"/>
            </a:pPr>
            <a:r>
              <a:rPr lang="ar-JO" dirty="0">
                <a:solidFill>
                  <a:schemeClr val="tx2"/>
                </a:solidFill>
                <a:latin typeface="Arial Rounded MT Bold" pitchFamily="34" charset="0"/>
              </a:rPr>
              <a:t>تتطلب عملية التوثيق الموجه نحو المهام تحليل المستخدم في بيئة عمله لاكتشاف النسيج الغني للأنشطة داخل البرنامج والمكان المناسب للدليل.</a:t>
            </a:r>
            <a:endParaRPr lang="en-US" dirty="0">
              <a:solidFill>
                <a:schemeClr val="tx2"/>
              </a:solidFill>
              <a:latin typeface="Arial Rounded MT Bold" pitchFamily="34" charset="0"/>
            </a:endParaRPr>
          </a:p>
          <a:p>
            <a:pPr lvl="1">
              <a:buFont typeface="Wingdings" pitchFamily="2" charset="2"/>
              <a:buChar char="Ø"/>
            </a:pPr>
            <a:endParaRPr lang="en-US" dirty="0">
              <a:solidFill>
                <a:schemeClr val="tx2"/>
              </a:solidFill>
              <a:latin typeface="Arial Rounded MT Bold" pitchFamily="34" charset="0"/>
            </a:endParaRPr>
          </a:p>
        </p:txBody>
      </p:sp>
      <p:sp>
        <p:nvSpPr>
          <p:cNvPr id="4" name="Slide Number Placeholder 3"/>
          <p:cNvSpPr>
            <a:spLocks noGrp="1"/>
          </p:cNvSpPr>
          <p:nvPr>
            <p:ph type="sldNum" sz="quarter" idx="15"/>
          </p:nvPr>
        </p:nvSpPr>
        <p:spPr/>
        <p:txBody>
          <a:bodyPr/>
          <a:lstStyle/>
          <a:p>
            <a:pPr rtl="0"/>
            <a:fld id="{B6F15528-21DE-4FAA-801E-634DDDAF4B2B}" type="slidenum">
              <a:rPr lang="en-US">
                <a:latin typeface="Century Schoolbook"/>
              </a:rPr>
              <a:pPr rtl="0"/>
              <a:t>8</a:t>
            </a:fld>
            <a:endParaRPr lang="en-US">
              <a:latin typeface="Century Schoolbook"/>
            </a:endParaRPr>
          </a:p>
        </p:txBody>
      </p:sp>
      <p:sp>
        <p:nvSpPr>
          <p:cNvPr id="6" name="Title 1"/>
          <p:cNvSpPr>
            <a:spLocks noGrp="1"/>
          </p:cNvSpPr>
          <p:nvPr>
            <p:ph type="title"/>
          </p:nvPr>
        </p:nvSpPr>
        <p:spPr>
          <a:xfrm>
            <a:off x="2177716" y="128337"/>
            <a:ext cx="7467600" cy="954505"/>
          </a:xfrm>
        </p:spPr>
        <p:txBody>
          <a:bodyPr>
            <a:normAutofit/>
          </a:bodyPr>
          <a:lstStyle/>
          <a:p>
            <a:pPr lvl="1" algn="ctr" rtl="0">
              <a:spcBef>
                <a:spcPct val="0"/>
              </a:spcBef>
            </a:pPr>
            <a:r>
              <a:rPr lang="en-US" sz="2800" dirty="0">
                <a:solidFill>
                  <a:schemeClr val="accent1"/>
                </a:solidFill>
                <a:latin typeface="Arial Rounded MT Bold" pitchFamily="34" charset="0"/>
              </a:rPr>
              <a:t>Task-oriented Documentation</a:t>
            </a:r>
            <a:br>
              <a:rPr lang="en-US" sz="2400" dirty="0">
                <a:solidFill>
                  <a:schemeClr val="accent1"/>
                </a:solidFill>
                <a:latin typeface="Arial Rounded MT Bold" pitchFamily="34" charset="0"/>
              </a:rPr>
            </a:br>
            <a:r>
              <a:rPr lang="ar-JO" sz="2400" dirty="0">
                <a:solidFill>
                  <a:schemeClr val="accent1"/>
                </a:solidFill>
                <a:latin typeface="Arial Rounded MT Bold" pitchFamily="34" charset="0"/>
              </a:rPr>
              <a:t>التوثيق الموجه نحو المهام</a:t>
            </a:r>
            <a:endParaRPr lang="en-US" sz="2400" dirty="0">
              <a:solidFill>
                <a:schemeClr val="accent1"/>
              </a:solidFill>
              <a:latin typeface="Arial Rounded MT Bold" pitchFamily="34"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5">
            <a:extLst>
              <a:ext uri="{FF2B5EF4-FFF2-40B4-BE49-F238E27FC236}">
                <a16:creationId xmlns:a16="http://schemas.microsoft.com/office/drawing/2014/main" id="{7ADB8C4F-B6EF-4E33-465C-24F4634934F4}"/>
              </a:ext>
            </a:extLst>
          </p:cNvPr>
          <p:cNvSpPr>
            <a:spLocks noGrp="1" noChangeArrowheads="1"/>
          </p:cNvSpPr>
          <p:nvPr>
            <p:ph type="title"/>
          </p:nvPr>
        </p:nvSpPr>
        <p:spPr/>
        <p:txBody>
          <a:bodyPr/>
          <a:lstStyle/>
          <a:p>
            <a:r>
              <a:rPr lang="en-US" altLang="en-US" sz="4000"/>
              <a:t>Example of effective online help system</a:t>
            </a:r>
          </a:p>
        </p:txBody>
      </p:sp>
      <p:pic>
        <p:nvPicPr>
          <p:cNvPr id="11267" name="Picture 4" descr="2">
            <a:extLst>
              <a:ext uri="{FF2B5EF4-FFF2-40B4-BE49-F238E27FC236}">
                <a16:creationId xmlns:a16="http://schemas.microsoft.com/office/drawing/2014/main" id="{3144E956-7041-3564-EBEB-9BA19F9A27D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09800" y="1524000"/>
            <a:ext cx="8001000" cy="5105400"/>
          </a:xfrm>
          <a:noFill/>
        </p:spPr>
      </p:pic>
      <p:sp>
        <p:nvSpPr>
          <p:cNvPr id="11268" name="Slide Number Placeholder 3">
            <a:extLst>
              <a:ext uri="{FF2B5EF4-FFF2-40B4-BE49-F238E27FC236}">
                <a16:creationId xmlns:a16="http://schemas.microsoft.com/office/drawing/2014/main" id="{CF9F3F51-ACDC-A958-CDAA-F1D6B85CDBF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ahoma" panose="020B0604030504040204" pitchFamily="34" charset="0"/>
              </a:defRPr>
            </a:lvl1pPr>
            <a:lvl2pPr marL="742950" indent="-285750">
              <a:spcBef>
                <a:spcPct val="20000"/>
              </a:spcBef>
              <a:buChar char="–"/>
              <a:defRPr kumimoji="1" sz="2800">
                <a:solidFill>
                  <a:schemeClr val="tx1"/>
                </a:solidFill>
                <a:latin typeface="Tahoma" panose="020B0604030504040204" pitchFamily="34" charset="0"/>
              </a:defRPr>
            </a:lvl2pPr>
            <a:lvl3pPr marL="1143000" indent="-228600">
              <a:spcBef>
                <a:spcPct val="20000"/>
              </a:spcBef>
              <a:buChar char="•"/>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har char="»"/>
              <a:defRPr kumimoji="1" sz="2000">
                <a:solidFill>
                  <a:schemeClr val="tx1"/>
                </a:solidFill>
                <a:latin typeface="Tahoma" panose="020B0604030504040204" pitchFamily="34" charset="0"/>
              </a:defRPr>
            </a:lvl5pPr>
            <a:lvl6pPr marL="25146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6pPr>
            <a:lvl7pPr marL="29718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7pPr>
            <a:lvl8pPr marL="34290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8pPr>
            <a:lvl9pPr marL="38862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9pPr>
          </a:lstStyle>
          <a:p>
            <a:pPr eaLnBrk="0" fontAlgn="base" hangingPunct="0">
              <a:spcBef>
                <a:spcPct val="50000"/>
              </a:spcBef>
              <a:spcAft>
                <a:spcPct val="0"/>
              </a:spcAft>
              <a:buNone/>
            </a:pPr>
            <a:fld id="{5F4B87AA-AE7A-4274-95CF-5B1BADCE8AE8}" type="slidenum">
              <a:rPr kumimoji="0" lang="ar-SA" altLang="en-US" sz="1400">
                <a:solidFill>
                  <a:srgbClr val="808080"/>
                </a:solidFill>
              </a:rPr>
              <a:pPr eaLnBrk="0" fontAlgn="base" hangingPunct="0">
                <a:spcBef>
                  <a:spcPct val="50000"/>
                </a:spcBef>
                <a:spcAft>
                  <a:spcPct val="0"/>
                </a:spcAft>
                <a:buNone/>
              </a:pPr>
              <a:t>80</a:t>
            </a:fld>
            <a:endParaRPr kumimoji="0" lang="en-US" altLang="en-US" sz="1400">
              <a:solidFill>
                <a:srgbClr val="808080"/>
              </a:solidFil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5E75327C-F4EF-F4CC-3515-50976CFC60AE}"/>
              </a:ext>
            </a:extLst>
          </p:cNvPr>
          <p:cNvSpPr>
            <a:spLocks noGrp="1" noChangeArrowheads="1"/>
          </p:cNvSpPr>
          <p:nvPr>
            <p:ph type="title"/>
          </p:nvPr>
        </p:nvSpPr>
        <p:spPr>
          <a:xfrm>
            <a:off x="1524000" y="152400"/>
            <a:ext cx="9144000" cy="6705600"/>
          </a:xfrm>
        </p:spPr>
        <p:txBody>
          <a:bodyPr/>
          <a:lstStyle/>
          <a:p>
            <a:r>
              <a:rPr lang="en-US" altLang="en-US" sz="3200" b="1">
                <a:solidFill>
                  <a:schemeClr val="accent1"/>
                </a:solidFill>
                <a:latin typeface="Times New Roman" panose="02020603050405020304" pitchFamily="18" charset="0"/>
                <a:cs typeface="Times New Roman" panose="02020603050405020304" pitchFamily="18" charset="0"/>
              </a:rPr>
              <a:t>   </a:t>
            </a:r>
            <a:br>
              <a:rPr lang="en-US" altLang="en-US" sz="3200" b="1">
                <a:solidFill>
                  <a:schemeClr val="accent1"/>
                </a:solidFill>
                <a:latin typeface="Times New Roman" panose="02020603050405020304" pitchFamily="18" charset="0"/>
                <a:cs typeface="Times New Roman" panose="02020603050405020304" pitchFamily="18" charset="0"/>
              </a:rPr>
            </a:br>
            <a:r>
              <a:rPr lang="en-US" altLang="en-US" sz="3200" b="1">
                <a:solidFill>
                  <a:schemeClr val="accent1"/>
                </a:solidFill>
                <a:latin typeface="Times New Roman" panose="02020603050405020304" pitchFamily="18" charset="0"/>
                <a:cs typeface="Times New Roman" panose="02020603050405020304" pitchFamily="18" charset="0"/>
              </a:rPr>
              <a:t>2- Determine how Much Information</a:t>
            </a:r>
            <a:r>
              <a:rPr lang="en-US" altLang="en-US" sz="3200" b="1">
                <a:latin typeface="Times New Roman" panose="02020603050405020304" pitchFamily="18" charset="0"/>
                <a:cs typeface="Times New Roman" panose="02020603050405020304" pitchFamily="18" charset="0"/>
              </a:rPr>
              <a:t> </a:t>
            </a:r>
            <a:r>
              <a:rPr lang="en-US" altLang="en-US" sz="3200" b="1">
                <a:solidFill>
                  <a:schemeClr val="accent1"/>
                </a:solidFill>
                <a:latin typeface="Times New Roman" panose="02020603050405020304" pitchFamily="18" charset="0"/>
                <a:cs typeface="Times New Roman" panose="02020603050405020304" pitchFamily="18" charset="0"/>
              </a:rPr>
              <a:t>Your User   </a:t>
            </a:r>
            <a:br>
              <a:rPr lang="en-US" altLang="en-US" sz="3200" b="1">
                <a:solidFill>
                  <a:schemeClr val="accent1"/>
                </a:solidFill>
                <a:latin typeface="Times New Roman" panose="02020603050405020304" pitchFamily="18" charset="0"/>
                <a:cs typeface="Times New Roman" panose="02020603050405020304" pitchFamily="18" charset="0"/>
              </a:rPr>
            </a:br>
            <a:r>
              <a:rPr lang="en-US" altLang="en-US" sz="3200" b="1">
                <a:solidFill>
                  <a:schemeClr val="accent1"/>
                </a:solidFill>
                <a:latin typeface="Times New Roman" panose="02020603050405020304" pitchFamily="18" charset="0"/>
                <a:cs typeface="Times New Roman" panose="02020603050405020304" pitchFamily="18" charset="0"/>
              </a:rPr>
              <a:t>   Needs</a:t>
            </a:r>
            <a:r>
              <a:rPr lang="en-US" altLang="en-US" sz="3600" b="1">
                <a:latin typeface="Times New Roman" panose="02020603050405020304" pitchFamily="18" charset="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depending on the </a:t>
            </a:r>
            <a:r>
              <a:rPr lang="en-US" altLang="en-US" sz="3200">
                <a:solidFill>
                  <a:schemeClr val="accent2"/>
                </a:solidFill>
                <a:latin typeface="Times New Roman" panose="02020603050405020304" pitchFamily="18" charset="0"/>
                <a:cs typeface="Times New Roman" panose="02020603050405020304" pitchFamily="18" charset="0"/>
              </a:rPr>
              <a:t>task </a:t>
            </a:r>
            <a:r>
              <a:rPr lang="en-US" altLang="en-US" sz="3200">
                <a:latin typeface="Times New Roman" panose="02020603050405020304" pitchFamily="18" charset="0"/>
                <a:cs typeface="Times New Roman" panose="02020603050405020304" pitchFamily="18" charset="0"/>
              </a:rPr>
              <a:t>difficulty and the </a:t>
            </a:r>
            <a:r>
              <a:rPr lang="en-US" altLang="en-US" sz="3200">
                <a:solidFill>
                  <a:schemeClr val="accent2"/>
                </a:solidFill>
                <a:latin typeface="Times New Roman" panose="02020603050405020304" pitchFamily="18" charset="0"/>
                <a:cs typeface="Times New Roman" panose="02020603050405020304" pitchFamily="18" charset="0"/>
              </a:rPr>
              <a:t>user </a:t>
            </a:r>
            <a:br>
              <a:rPr lang="en-US" altLang="en-US" sz="3200">
                <a:solidFill>
                  <a:schemeClr val="accent2"/>
                </a:solidFill>
                <a:latin typeface="Times New Roman" panose="02020603050405020304" pitchFamily="18" charset="0"/>
                <a:cs typeface="Times New Roman" panose="02020603050405020304" pitchFamily="18" charset="0"/>
              </a:rPr>
            </a:br>
            <a:r>
              <a:rPr lang="en-US" altLang="en-US" sz="3200">
                <a:solidFill>
                  <a:schemeClr val="accent2"/>
                </a:solidFill>
                <a:latin typeface="Times New Roman" panose="02020603050405020304" pitchFamily="18" charset="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experience the detail of procedure will varies.</a:t>
            </a: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  A</a:t>
            </a:r>
            <a:r>
              <a:rPr lang="en-US" altLang="en-US" sz="3200">
                <a:solidFill>
                  <a:srgbClr val="FF33CC"/>
                </a:solidFill>
                <a:latin typeface="Times New Roman" panose="02020603050405020304" pitchFamily="18" charset="0"/>
                <a:cs typeface="Times New Roman" panose="02020603050405020304" pitchFamily="18" charset="0"/>
              </a:rPr>
              <a:t> rich </a:t>
            </a:r>
            <a:r>
              <a:rPr lang="en-US" altLang="en-US" sz="3200">
                <a:latin typeface="Times New Roman" panose="02020603050405020304" pitchFamily="18" charset="0"/>
                <a:cs typeface="Times New Roman" panose="02020603050405020304" pitchFamily="18" charset="0"/>
              </a:rPr>
              <a:t>procedure needs more visuals, more  </a:t>
            </a: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  explanations, more options, describe more results. </a:t>
            </a:r>
            <a:br>
              <a:rPr lang="en-US" altLang="en-US" sz="3200">
                <a:latin typeface="Times New Roman" panose="02020603050405020304" pitchFamily="18" charset="0"/>
                <a:cs typeface="Times New Roman" panose="02020603050405020304" pitchFamily="18" charset="0"/>
              </a:rPr>
            </a:b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  A </a:t>
            </a:r>
            <a:r>
              <a:rPr lang="en-US" altLang="en-US" sz="3200">
                <a:solidFill>
                  <a:srgbClr val="FF33CC"/>
                </a:solidFill>
                <a:latin typeface="Times New Roman" panose="02020603050405020304" pitchFamily="18" charset="0"/>
                <a:cs typeface="Times New Roman" panose="02020603050405020304" pitchFamily="18" charset="0"/>
              </a:rPr>
              <a:t>sparse </a:t>
            </a:r>
            <a:r>
              <a:rPr lang="en-US" altLang="en-US" sz="3200">
                <a:latin typeface="Times New Roman" panose="02020603050405020304" pitchFamily="18" charset="0"/>
                <a:cs typeface="Times New Roman" panose="02020603050405020304" pitchFamily="18" charset="0"/>
              </a:rPr>
              <a:t>procedure on the other hand require only the  </a:t>
            </a: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 repeating of the steps in the task description. </a:t>
            </a:r>
            <a:br>
              <a:rPr lang="en-US" altLang="en-US" sz="3200">
                <a:latin typeface="Times New Roman" panose="02020603050405020304" pitchFamily="18" charset="0"/>
                <a:cs typeface="Times New Roman" panose="02020603050405020304" pitchFamily="18" charset="0"/>
              </a:rPr>
            </a:br>
            <a:endParaRPr lang="en-US" altLang="en-US" sz="3200">
              <a:latin typeface="Times New Roman" panose="02020603050405020304" pitchFamily="18" charset="0"/>
              <a:cs typeface="Times New Roman" panose="02020603050405020304" pitchFamily="18" charset="0"/>
            </a:endParaRPr>
          </a:p>
        </p:txBody>
      </p:sp>
      <p:sp>
        <p:nvSpPr>
          <p:cNvPr id="12291" name="Slide Number Placeholder 2">
            <a:extLst>
              <a:ext uri="{FF2B5EF4-FFF2-40B4-BE49-F238E27FC236}">
                <a16:creationId xmlns:a16="http://schemas.microsoft.com/office/drawing/2014/main" id="{EEC4280A-B0C2-CCDC-E77B-A93ACE77D75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ahoma" panose="020B0604030504040204" pitchFamily="34" charset="0"/>
              </a:defRPr>
            </a:lvl1pPr>
            <a:lvl2pPr marL="742950" indent="-285750">
              <a:spcBef>
                <a:spcPct val="20000"/>
              </a:spcBef>
              <a:buChar char="–"/>
              <a:defRPr kumimoji="1" sz="2800">
                <a:solidFill>
                  <a:schemeClr val="tx1"/>
                </a:solidFill>
                <a:latin typeface="Tahoma" panose="020B0604030504040204" pitchFamily="34" charset="0"/>
              </a:defRPr>
            </a:lvl2pPr>
            <a:lvl3pPr marL="1143000" indent="-228600">
              <a:spcBef>
                <a:spcPct val="20000"/>
              </a:spcBef>
              <a:buChar char="•"/>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har char="»"/>
              <a:defRPr kumimoji="1" sz="2000">
                <a:solidFill>
                  <a:schemeClr val="tx1"/>
                </a:solidFill>
                <a:latin typeface="Tahoma" panose="020B0604030504040204" pitchFamily="34" charset="0"/>
              </a:defRPr>
            </a:lvl5pPr>
            <a:lvl6pPr marL="25146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6pPr>
            <a:lvl7pPr marL="29718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7pPr>
            <a:lvl8pPr marL="34290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8pPr>
            <a:lvl9pPr marL="38862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9pPr>
          </a:lstStyle>
          <a:p>
            <a:pPr eaLnBrk="0" fontAlgn="base" hangingPunct="0">
              <a:spcBef>
                <a:spcPct val="50000"/>
              </a:spcBef>
              <a:spcAft>
                <a:spcPct val="0"/>
              </a:spcAft>
              <a:buNone/>
            </a:pPr>
            <a:fld id="{D13687B0-5D06-4874-A528-597896283C22}" type="slidenum">
              <a:rPr kumimoji="0" lang="ar-SA" altLang="en-US" sz="1400">
                <a:solidFill>
                  <a:srgbClr val="808080"/>
                </a:solidFill>
              </a:rPr>
              <a:pPr eaLnBrk="0" fontAlgn="base" hangingPunct="0">
                <a:spcBef>
                  <a:spcPct val="50000"/>
                </a:spcBef>
                <a:spcAft>
                  <a:spcPct val="0"/>
                </a:spcAft>
                <a:buNone/>
              </a:pPr>
              <a:t>81</a:t>
            </a:fld>
            <a:endParaRPr kumimoji="0" lang="en-US" altLang="en-US" sz="1400">
              <a:solidFill>
                <a:srgbClr val="808080"/>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6DE5D310-EFD6-39D5-F7E5-C3BECB729D81}"/>
              </a:ext>
            </a:extLst>
          </p:cNvPr>
          <p:cNvSpPr>
            <a:spLocks noGrp="1" noChangeArrowheads="1"/>
          </p:cNvSpPr>
          <p:nvPr>
            <p:ph type="title"/>
          </p:nvPr>
        </p:nvSpPr>
        <p:spPr>
          <a:xfrm>
            <a:off x="1524000" y="152400"/>
            <a:ext cx="9144000" cy="6705600"/>
          </a:xfrm>
        </p:spPr>
        <p:txBody>
          <a:bodyPr/>
          <a:lstStyle/>
          <a:p>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The step with a </a:t>
            </a:r>
            <a:r>
              <a:rPr lang="en-US" altLang="en-US" sz="3200">
                <a:solidFill>
                  <a:schemeClr val="accent1"/>
                </a:solidFill>
                <a:latin typeface="Times New Roman" panose="02020603050405020304" pitchFamily="18" charset="0"/>
                <a:cs typeface="Times New Roman" panose="02020603050405020304" pitchFamily="18" charset="0"/>
              </a:rPr>
              <a:t>rich</a:t>
            </a:r>
            <a:r>
              <a:rPr lang="en-US" altLang="en-US" sz="3200">
                <a:latin typeface="Times New Roman" panose="02020603050405020304" pitchFamily="18" charset="0"/>
                <a:cs typeface="Times New Roman" panose="02020603050405020304" pitchFamily="18" charset="0"/>
              </a:rPr>
              <a:t> procedure will </a:t>
            </a:r>
            <a:r>
              <a:rPr lang="en-US" altLang="en-US" sz="3200">
                <a:solidFill>
                  <a:schemeClr val="accent1"/>
                </a:solidFill>
                <a:latin typeface="Times New Roman" panose="02020603050405020304" pitchFamily="18" charset="0"/>
                <a:cs typeface="Times New Roman" panose="02020603050405020304" pitchFamily="18" charset="0"/>
              </a:rPr>
              <a:t>contain</a:t>
            </a:r>
            <a:r>
              <a:rPr lang="en-US" altLang="en-US" sz="3200">
                <a:latin typeface="Times New Roman" panose="02020603050405020304" pitchFamily="18" charset="0"/>
                <a:cs typeface="Times New Roman" panose="02020603050405020304" pitchFamily="18" charset="0"/>
              </a:rPr>
              <a:t> the </a:t>
            </a: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  following explanations</a:t>
            </a:r>
            <a:r>
              <a:rPr lang="en-US" altLang="en-US" sz="3200" b="1">
                <a:latin typeface="Times New Roman" panose="02020603050405020304" pitchFamily="18" charset="0"/>
                <a:cs typeface="Times New Roman" panose="02020603050405020304" pitchFamily="18" charset="0"/>
              </a:rPr>
              <a:t>: </a:t>
            </a:r>
            <a:br>
              <a:rPr lang="en-US" altLang="en-US" sz="3200" b="1">
                <a:latin typeface="Times New Roman" panose="02020603050405020304" pitchFamily="18" charset="0"/>
                <a:cs typeface="Times New Roman" panose="02020603050405020304" pitchFamily="18" charset="0"/>
              </a:rPr>
            </a:br>
            <a:br>
              <a:rPr lang="en-US" altLang="en-US" sz="3200" b="1">
                <a:latin typeface="Times New Roman" panose="02020603050405020304" pitchFamily="18" charset="0"/>
                <a:cs typeface="Times New Roman" panose="02020603050405020304" pitchFamily="18" charset="0"/>
              </a:rPr>
            </a:br>
            <a:r>
              <a:rPr lang="en-US" altLang="en-US" sz="3200" b="1">
                <a:latin typeface="Times New Roman" panose="02020603050405020304" pitchFamily="18"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 </a:t>
            </a:r>
            <a:r>
              <a:rPr lang="en-US" altLang="en-US" sz="2800">
                <a:solidFill>
                  <a:srgbClr val="9900CC"/>
                </a:solidFill>
                <a:latin typeface="Times New Roman" panose="02020603050405020304" pitchFamily="18" charset="0"/>
                <a:cs typeface="Times New Roman" panose="02020603050405020304" pitchFamily="18" charset="0"/>
              </a:rPr>
              <a:t>What happens</a:t>
            </a:r>
            <a:r>
              <a:rPr lang="en-US" altLang="en-US" sz="2800">
                <a:latin typeface="Times New Roman" panose="02020603050405020304" pitchFamily="18" charset="0"/>
                <a:cs typeface="Times New Roman" panose="02020603050405020304" pitchFamily="18" charset="0"/>
              </a:rPr>
              <a:t> when user takes the action </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    “ </a:t>
            </a:r>
            <a:r>
              <a:rPr lang="en-US" altLang="en-US" sz="2800" i="1">
                <a:solidFill>
                  <a:srgbClr val="00CC00"/>
                </a:solidFill>
                <a:latin typeface="Times New Roman" panose="02020603050405020304" pitchFamily="18" charset="0"/>
                <a:cs typeface="Times New Roman" panose="02020603050405020304" pitchFamily="18" charset="0"/>
              </a:rPr>
              <a:t>you will see… the program prompts you</a:t>
            </a:r>
            <a:r>
              <a:rPr lang="en-US" altLang="en-US" sz="2800">
                <a:latin typeface="Times New Roman" panose="02020603050405020304" pitchFamily="18" charset="0"/>
                <a:cs typeface="Times New Roman" panose="02020603050405020304" pitchFamily="18" charset="0"/>
              </a:rPr>
              <a:t>..”</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  - </a:t>
            </a:r>
            <a:r>
              <a:rPr lang="en-US" altLang="en-US" sz="2800">
                <a:solidFill>
                  <a:srgbClr val="9900CC"/>
                </a:solidFill>
                <a:latin typeface="Times New Roman" panose="02020603050405020304" pitchFamily="18" charset="0"/>
                <a:cs typeface="Times New Roman" panose="02020603050405020304" pitchFamily="18" charset="0"/>
              </a:rPr>
              <a:t>Suggested response</a:t>
            </a:r>
            <a:r>
              <a:rPr lang="en-US" altLang="en-US" sz="2800">
                <a:latin typeface="Times New Roman" panose="02020603050405020304" pitchFamily="18" charset="0"/>
                <a:cs typeface="Times New Roman" panose="02020603050405020304" pitchFamily="18" charset="0"/>
              </a:rPr>
              <a:t> to the program state “ </a:t>
            </a:r>
            <a:r>
              <a:rPr lang="en-US" altLang="en-US" sz="2800" i="1">
                <a:solidFill>
                  <a:srgbClr val="00CC00"/>
                </a:solidFill>
                <a:latin typeface="Times New Roman" panose="02020603050405020304" pitchFamily="18" charset="0"/>
                <a:cs typeface="Times New Roman" panose="02020603050405020304" pitchFamily="18" charset="0"/>
              </a:rPr>
              <a:t>we suggest that.”</a:t>
            </a:r>
            <a:br>
              <a:rPr lang="en-US" altLang="en-US" sz="2800" i="1">
                <a:solidFill>
                  <a:srgbClr val="00CC00"/>
                </a:solidFill>
                <a:latin typeface="Times New Roman" panose="02020603050405020304" pitchFamily="18" charset="0"/>
                <a:cs typeface="Times New Roman" panose="02020603050405020304" pitchFamily="18" charset="0"/>
              </a:rPr>
            </a:br>
            <a:r>
              <a:rPr lang="en-US" altLang="en-US" sz="2800" i="1">
                <a:solidFill>
                  <a:srgbClr val="00CC00"/>
                </a:solidFill>
                <a:latin typeface="Times New Roman" panose="02020603050405020304" pitchFamily="18" charset="0"/>
                <a:cs typeface="Times New Roman" panose="02020603050405020304" pitchFamily="18" charset="0"/>
              </a:rPr>
              <a:t>  </a:t>
            </a:r>
            <a:r>
              <a:rPr lang="en-US" altLang="en-US" sz="2800">
                <a:solidFill>
                  <a:schemeClr val="bg1"/>
                </a:solidFill>
                <a:latin typeface="Times New Roman" panose="02020603050405020304" pitchFamily="18" charset="0"/>
                <a:cs typeface="Times New Roman" panose="02020603050405020304" pitchFamily="18" charset="0"/>
              </a:rPr>
              <a:t>- </a:t>
            </a:r>
            <a:r>
              <a:rPr lang="en-US" altLang="en-US" sz="2800">
                <a:solidFill>
                  <a:srgbClr val="9900CC"/>
                </a:solidFill>
                <a:latin typeface="Times New Roman" panose="02020603050405020304" pitchFamily="18" charset="0"/>
                <a:cs typeface="Times New Roman" panose="02020603050405020304" pitchFamily="18" charset="0"/>
              </a:rPr>
              <a:t>Screens</a:t>
            </a:r>
            <a:r>
              <a:rPr lang="en-US" altLang="en-US" sz="2800">
                <a:solidFill>
                  <a:schemeClr val="bg1"/>
                </a:solidFill>
                <a:latin typeface="Times New Roman" panose="02020603050405020304" pitchFamily="18" charset="0"/>
                <a:cs typeface="Times New Roman" panose="02020603050405020304" pitchFamily="18" charset="0"/>
              </a:rPr>
              <a:t> showing where to point the mouse.</a:t>
            </a:r>
            <a:br>
              <a:rPr lang="en-US" altLang="en-US" sz="2800">
                <a:solidFill>
                  <a:schemeClr val="bg1"/>
                </a:solidFill>
                <a:latin typeface="Times New Roman" panose="02020603050405020304" pitchFamily="18" charset="0"/>
                <a:cs typeface="Times New Roman" panose="02020603050405020304" pitchFamily="18" charset="0"/>
              </a:rPr>
            </a:br>
            <a:r>
              <a:rPr lang="en-US" altLang="en-US" sz="2800">
                <a:solidFill>
                  <a:schemeClr val="bg1"/>
                </a:solidFill>
                <a:latin typeface="Times New Roman" panose="02020603050405020304" pitchFamily="18" charset="0"/>
                <a:cs typeface="Times New Roman" panose="02020603050405020304" pitchFamily="18" charset="0"/>
              </a:rPr>
              <a:t>  - </a:t>
            </a:r>
            <a:r>
              <a:rPr lang="en-US" altLang="en-US" sz="2800">
                <a:solidFill>
                  <a:srgbClr val="9900CC"/>
                </a:solidFill>
                <a:latin typeface="Times New Roman" panose="02020603050405020304" pitchFamily="18" charset="0"/>
                <a:cs typeface="Times New Roman" panose="02020603050405020304" pitchFamily="18" charset="0"/>
              </a:rPr>
              <a:t>Cautions</a:t>
            </a:r>
            <a:r>
              <a:rPr lang="en-US" altLang="en-US" sz="2800">
                <a:solidFill>
                  <a:schemeClr val="bg1"/>
                </a:solidFill>
                <a:latin typeface="Times New Roman" panose="02020603050405020304" pitchFamily="18" charset="0"/>
                <a:cs typeface="Times New Roman" panose="02020603050405020304" pitchFamily="18" charset="0"/>
              </a:rPr>
              <a:t> and warnings.</a:t>
            </a:r>
            <a:br>
              <a:rPr lang="en-US" altLang="en-US" sz="2800">
                <a:solidFill>
                  <a:schemeClr val="bg1"/>
                </a:solidFill>
                <a:latin typeface="Times New Roman" panose="02020603050405020304" pitchFamily="18" charset="0"/>
                <a:cs typeface="Times New Roman" panose="02020603050405020304" pitchFamily="18" charset="0"/>
              </a:rPr>
            </a:br>
            <a:r>
              <a:rPr lang="en-US" altLang="en-US" sz="2800">
                <a:solidFill>
                  <a:schemeClr val="bg1"/>
                </a:solidFill>
                <a:latin typeface="Times New Roman" panose="02020603050405020304" pitchFamily="18" charset="0"/>
                <a:cs typeface="Times New Roman" panose="02020603050405020304" pitchFamily="18" charset="0"/>
              </a:rPr>
              <a:t>  - </a:t>
            </a:r>
            <a:r>
              <a:rPr lang="en-US" altLang="en-US" sz="2800">
                <a:solidFill>
                  <a:srgbClr val="9900CC"/>
                </a:solidFill>
                <a:latin typeface="Times New Roman" panose="02020603050405020304" pitchFamily="18" charset="0"/>
                <a:cs typeface="Times New Roman" panose="02020603050405020304" pitchFamily="18" charset="0"/>
              </a:rPr>
              <a:t>Tips</a:t>
            </a:r>
            <a:r>
              <a:rPr lang="en-US" altLang="en-US" sz="2800">
                <a:solidFill>
                  <a:schemeClr val="bg1"/>
                </a:solidFill>
                <a:latin typeface="Times New Roman" panose="02020603050405020304" pitchFamily="18" charset="0"/>
                <a:cs typeface="Times New Roman" panose="02020603050405020304" pitchFamily="18" charset="0"/>
              </a:rPr>
              <a:t> for efficient use.</a:t>
            </a:r>
            <a:br>
              <a:rPr lang="en-US" altLang="en-US" sz="2800">
                <a:solidFill>
                  <a:schemeClr val="bg1"/>
                </a:solidFill>
                <a:latin typeface="Times New Roman" panose="02020603050405020304" pitchFamily="18" charset="0"/>
                <a:cs typeface="Times New Roman" panose="02020603050405020304" pitchFamily="18" charset="0"/>
              </a:rPr>
            </a:br>
            <a:r>
              <a:rPr lang="en-US" altLang="en-US" sz="2800">
                <a:solidFill>
                  <a:schemeClr val="bg1"/>
                </a:solidFill>
                <a:latin typeface="Times New Roman" panose="02020603050405020304" pitchFamily="18" charset="0"/>
                <a:cs typeface="Times New Roman" panose="02020603050405020304" pitchFamily="18" charset="0"/>
              </a:rPr>
              <a:t>  - </a:t>
            </a:r>
            <a:r>
              <a:rPr lang="en-US" altLang="en-US" sz="2800">
                <a:solidFill>
                  <a:srgbClr val="9900CC"/>
                </a:solidFill>
                <a:latin typeface="Times New Roman" panose="02020603050405020304" pitchFamily="18" charset="0"/>
                <a:cs typeface="Times New Roman" panose="02020603050405020304" pitchFamily="18" charset="0"/>
              </a:rPr>
              <a:t>Tables</a:t>
            </a:r>
            <a:r>
              <a:rPr lang="en-US" altLang="en-US" sz="2800">
                <a:solidFill>
                  <a:schemeClr val="bg1"/>
                </a:solidFill>
                <a:latin typeface="Times New Roman" panose="02020603050405020304" pitchFamily="18" charset="0"/>
                <a:cs typeface="Times New Roman" panose="02020603050405020304" pitchFamily="18" charset="0"/>
              </a:rPr>
              <a:t> showing options and choices.</a:t>
            </a:r>
            <a:br>
              <a:rPr lang="en-US" altLang="en-US" sz="2800">
                <a:solidFill>
                  <a:schemeClr val="bg1"/>
                </a:solidFill>
                <a:latin typeface="Times New Roman" panose="02020603050405020304" pitchFamily="18" charset="0"/>
                <a:cs typeface="Times New Roman" panose="02020603050405020304" pitchFamily="18" charset="0"/>
              </a:rPr>
            </a:br>
            <a:r>
              <a:rPr lang="en-US" altLang="en-US" sz="2800">
                <a:solidFill>
                  <a:schemeClr val="bg1"/>
                </a:solidFill>
                <a:latin typeface="Times New Roman" panose="02020603050405020304" pitchFamily="18" charset="0"/>
                <a:cs typeface="Times New Roman" panose="02020603050405020304" pitchFamily="18" charset="0"/>
              </a:rPr>
              <a:t>  - </a:t>
            </a:r>
            <a:r>
              <a:rPr lang="en-US" altLang="en-US" sz="2800">
                <a:solidFill>
                  <a:srgbClr val="9900CC"/>
                </a:solidFill>
                <a:latin typeface="Times New Roman" panose="02020603050405020304" pitchFamily="18" charset="0"/>
                <a:cs typeface="Times New Roman" panose="02020603050405020304" pitchFamily="18" charset="0"/>
              </a:rPr>
              <a:t>References</a:t>
            </a:r>
            <a:r>
              <a:rPr lang="en-US" altLang="en-US" sz="2800">
                <a:solidFill>
                  <a:schemeClr val="bg1"/>
                </a:solidFill>
                <a:latin typeface="Times New Roman" panose="02020603050405020304" pitchFamily="18" charset="0"/>
                <a:cs typeface="Times New Roman" panose="02020603050405020304" pitchFamily="18" charset="0"/>
              </a:rPr>
              <a:t> to other sections of the manual.</a:t>
            </a:r>
          </a:p>
        </p:txBody>
      </p:sp>
      <p:sp>
        <p:nvSpPr>
          <p:cNvPr id="13315" name="Slide Number Placeholder 2">
            <a:extLst>
              <a:ext uri="{FF2B5EF4-FFF2-40B4-BE49-F238E27FC236}">
                <a16:creationId xmlns:a16="http://schemas.microsoft.com/office/drawing/2014/main" id="{80DBD811-F3D1-20A7-1E57-973419AD884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ahoma" panose="020B0604030504040204" pitchFamily="34" charset="0"/>
              </a:defRPr>
            </a:lvl1pPr>
            <a:lvl2pPr marL="742950" indent="-285750">
              <a:spcBef>
                <a:spcPct val="20000"/>
              </a:spcBef>
              <a:buChar char="–"/>
              <a:defRPr kumimoji="1" sz="2800">
                <a:solidFill>
                  <a:schemeClr val="tx1"/>
                </a:solidFill>
                <a:latin typeface="Tahoma" panose="020B0604030504040204" pitchFamily="34" charset="0"/>
              </a:defRPr>
            </a:lvl2pPr>
            <a:lvl3pPr marL="1143000" indent="-228600">
              <a:spcBef>
                <a:spcPct val="20000"/>
              </a:spcBef>
              <a:buChar char="•"/>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har char="»"/>
              <a:defRPr kumimoji="1" sz="2000">
                <a:solidFill>
                  <a:schemeClr val="tx1"/>
                </a:solidFill>
                <a:latin typeface="Tahoma" panose="020B0604030504040204" pitchFamily="34" charset="0"/>
              </a:defRPr>
            </a:lvl5pPr>
            <a:lvl6pPr marL="25146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6pPr>
            <a:lvl7pPr marL="29718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7pPr>
            <a:lvl8pPr marL="34290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8pPr>
            <a:lvl9pPr marL="38862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9pPr>
          </a:lstStyle>
          <a:p>
            <a:pPr eaLnBrk="0" fontAlgn="base" hangingPunct="0">
              <a:spcBef>
                <a:spcPct val="50000"/>
              </a:spcBef>
              <a:spcAft>
                <a:spcPct val="0"/>
              </a:spcAft>
              <a:buNone/>
            </a:pPr>
            <a:fld id="{621E28E5-27BE-4BCB-AB68-9CA71BFEE0D2}" type="slidenum">
              <a:rPr kumimoji="0" lang="ar-SA" altLang="en-US" sz="1400">
                <a:solidFill>
                  <a:srgbClr val="808080"/>
                </a:solidFill>
              </a:rPr>
              <a:pPr eaLnBrk="0" fontAlgn="base" hangingPunct="0">
                <a:spcBef>
                  <a:spcPct val="50000"/>
                </a:spcBef>
                <a:spcAft>
                  <a:spcPct val="0"/>
                </a:spcAft>
                <a:buNone/>
              </a:pPr>
              <a:t>82</a:t>
            </a:fld>
            <a:endParaRPr kumimoji="0" lang="en-US" altLang="en-US" sz="1400">
              <a:solidFill>
                <a:srgbClr val="808080"/>
              </a:solidFil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C4171301-67D2-3A7A-FC18-0D6601AC48B2}"/>
              </a:ext>
            </a:extLst>
          </p:cNvPr>
          <p:cNvSpPr>
            <a:spLocks noGrp="1" noChangeArrowheads="1"/>
          </p:cNvSpPr>
          <p:nvPr>
            <p:ph type="title"/>
          </p:nvPr>
        </p:nvSpPr>
        <p:spPr>
          <a:xfrm>
            <a:off x="1524000" y="0"/>
            <a:ext cx="9144000" cy="6858000"/>
          </a:xfrm>
        </p:spPr>
        <p:txBody>
          <a:bodyPr/>
          <a:lstStyle/>
          <a:p>
            <a:r>
              <a:rPr lang="en-US" altLang="en-US" sz="4000" b="1">
                <a:solidFill>
                  <a:schemeClr val="accent1"/>
                </a:solidFill>
                <a:latin typeface="Times New Roman" panose="02020603050405020304" pitchFamily="18" charset="0"/>
                <a:cs typeface="Times New Roman" panose="02020603050405020304" pitchFamily="18" charset="0"/>
              </a:rPr>
              <a:t>   3- Choose the Appropriate </a:t>
            </a:r>
            <a:r>
              <a:rPr lang="en-US" altLang="en-US" sz="3600" b="1">
                <a:solidFill>
                  <a:schemeClr val="accent1"/>
                </a:solidFill>
                <a:latin typeface="Times New Roman" panose="02020603050405020304" pitchFamily="18" charset="0"/>
                <a:cs typeface="Times New Roman" panose="02020603050405020304" pitchFamily="18" charset="0"/>
              </a:rPr>
              <a:t>Instructional</a:t>
            </a:r>
            <a:r>
              <a:rPr lang="en-US" altLang="en-US" sz="4000" b="1">
                <a:solidFill>
                  <a:schemeClr val="accent1"/>
                </a:solidFill>
                <a:latin typeface="Times New Roman" panose="02020603050405020304" pitchFamily="18" charset="0"/>
                <a:cs typeface="Times New Roman" panose="02020603050405020304" pitchFamily="18" charset="0"/>
              </a:rPr>
              <a:t> </a:t>
            </a:r>
            <a:br>
              <a:rPr lang="en-US" altLang="en-US" sz="4000" b="1">
                <a:solidFill>
                  <a:schemeClr val="accent1"/>
                </a:solidFill>
                <a:latin typeface="Times New Roman" panose="02020603050405020304" pitchFamily="18" charset="0"/>
                <a:cs typeface="Times New Roman" panose="02020603050405020304" pitchFamily="18" charset="0"/>
              </a:rPr>
            </a:br>
            <a:r>
              <a:rPr lang="en-US" altLang="en-US" sz="4000" b="1">
                <a:solidFill>
                  <a:schemeClr val="accent1"/>
                </a:solidFill>
                <a:latin typeface="Times New Roman" panose="02020603050405020304" pitchFamily="18" charset="0"/>
                <a:cs typeface="Times New Roman" panose="02020603050405020304" pitchFamily="18" charset="0"/>
              </a:rPr>
              <a:t>   Format: </a:t>
            </a:r>
            <a:br>
              <a:rPr lang="en-US" altLang="en-US" sz="4000" b="1">
                <a:solidFill>
                  <a:schemeClr val="accent1"/>
                </a:solidFill>
                <a:latin typeface="Times New Roman" panose="02020603050405020304" pitchFamily="18" charset="0"/>
                <a:cs typeface="Times New Roman" panose="02020603050405020304" pitchFamily="18" charset="0"/>
              </a:rPr>
            </a:br>
            <a:r>
              <a:rPr lang="en-US" altLang="en-US" sz="4000" b="1">
                <a:solidFill>
                  <a:schemeClr val="accent1"/>
                </a:solidFill>
                <a:latin typeface="Times New Roman" panose="02020603050405020304" pitchFamily="18" charset="0"/>
                <a:cs typeface="Times New Roman" panose="02020603050405020304" pitchFamily="18" charset="0"/>
              </a:rPr>
              <a:t>  </a:t>
            </a:r>
            <a:r>
              <a:rPr lang="en-US" altLang="en-US" sz="4000" b="1" u="sng">
                <a:solidFill>
                  <a:srgbClr val="996600"/>
                </a:solidFill>
                <a:latin typeface="Times New Roman" panose="02020603050405020304" pitchFamily="18" charset="0"/>
                <a:cs typeface="Times New Roman" panose="02020603050405020304" pitchFamily="18" charset="0"/>
              </a:rPr>
              <a:t>- Standard Format</a:t>
            </a:r>
            <a:r>
              <a:rPr lang="en-US" altLang="en-US" sz="3600" b="1">
                <a:solidFill>
                  <a:schemeClr val="bg1"/>
                </a:solidFill>
                <a:latin typeface="Times New Roman" panose="02020603050405020304" pitchFamily="18" charset="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which contains steps, notes, screen shots, and other elements left justified in one or two columns in a sequential order from first to last. </a:t>
            </a:r>
            <a:br>
              <a:rPr lang="en-US" altLang="en-US" sz="3200">
                <a:latin typeface="Times New Roman" panose="02020603050405020304" pitchFamily="18" charset="0"/>
                <a:cs typeface="Times New Roman" panose="02020603050405020304" pitchFamily="18" charset="0"/>
              </a:rPr>
            </a:br>
            <a:r>
              <a:rPr lang="en-US" altLang="en-US" sz="3200">
                <a:solidFill>
                  <a:schemeClr val="accent2"/>
                </a:solidFill>
                <a:latin typeface="Times New Roman" panose="02020603050405020304" pitchFamily="18" charset="0"/>
                <a:cs typeface="Times New Roman" panose="02020603050405020304" pitchFamily="18" charset="0"/>
              </a:rPr>
              <a:t>Advantages </a:t>
            </a:r>
            <a:r>
              <a:rPr lang="en-US" altLang="en-US" sz="3200">
                <a:latin typeface="Times New Roman" panose="02020603050405020304" pitchFamily="18" charset="0"/>
                <a:cs typeface="Times New Roman" panose="02020603050405020304" pitchFamily="18" charset="0"/>
              </a:rPr>
              <a:t>of this format are its recognizability, its ease of flow from one page to another, the ability to easily re-number tasks, and the easy to see steps.</a:t>
            </a:r>
            <a:br>
              <a:rPr lang="en-US" altLang="en-US" sz="3200">
                <a:latin typeface="Times New Roman" panose="02020603050405020304" pitchFamily="18" charset="0"/>
                <a:cs typeface="Times New Roman" panose="02020603050405020304" pitchFamily="18" charset="0"/>
              </a:rPr>
            </a:b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 Some </a:t>
            </a:r>
            <a:r>
              <a:rPr lang="en-US" altLang="en-US" sz="3200">
                <a:solidFill>
                  <a:schemeClr val="accent2"/>
                </a:solidFill>
                <a:latin typeface="Times New Roman" panose="02020603050405020304" pitchFamily="18" charset="0"/>
                <a:cs typeface="Times New Roman" panose="02020603050405020304" pitchFamily="18" charset="0"/>
              </a:rPr>
              <a:t>disadvantages </a:t>
            </a:r>
            <a:r>
              <a:rPr lang="en-US" altLang="en-US" sz="3200">
                <a:latin typeface="Times New Roman" panose="02020603050405020304" pitchFamily="18" charset="0"/>
                <a:cs typeface="Times New Roman" panose="02020603050405020304" pitchFamily="18" charset="0"/>
              </a:rPr>
              <a:t>are the space it may require and the potential to be confusing if complex steps need to be mixed with simple steps.</a:t>
            </a:r>
            <a:endParaRPr lang="en-US" altLang="en-US" sz="4800"/>
          </a:p>
        </p:txBody>
      </p:sp>
      <p:sp>
        <p:nvSpPr>
          <p:cNvPr id="14339" name="Slide Number Placeholder 2">
            <a:extLst>
              <a:ext uri="{FF2B5EF4-FFF2-40B4-BE49-F238E27FC236}">
                <a16:creationId xmlns:a16="http://schemas.microsoft.com/office/drawing/2014/main" id="{57B9AF91-A2A3-76E1-A28B-B2CC999A164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ahoma" panose="020B0604030504040204" pitchFamily="34" charset="0"/>
              </a:defRPr>
            </a:lvl1pPr>
            <a:lvl2pPr marL="742950" indent="-285750">
              <a:spcBef>
                <a:spcPct val="20000"/>
              </a:spcBef>
              <a:buChar char="–"/>
              <a:defRPr kumimoji="1" sz="2800">
                <a:solidFill>
                  <a:schemeClr val="tx1"/>
                </a:solidFill>
                <a:latin typeface="Tahoma" panose="020B0604030504040204" pitchFamily="34" charset="0"/>
              </a:defRPr>
            </a:lvl2pPr>
            <a:lvl3pPr marL="1143000" indent="-228600">
              <a:spcBef>
                <a:spcPct val="20000"/>
              </a:spcBef>
              <a:buChar char="•"/>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har char="»"/>
              <a:defRPr kumimoji="1" sz="2000">
                <a:solidFill>
                  <a:schemeClr val="tx1"/>
                </a:solidFill>
                <a:latin typeface="Tahoma" panose="020B0604030504040204" pitchFamily="34" charset="0"/>
              </a:defRPr>
            </a:lvl5pPr>
            <a:lvl6pPr marL="25146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6pPr>
            <a:lvl7pPr marL="29718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7pPr>
            <a:lvl8pPr marL="34290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8pPr>
            <a:lvl9pPr marL="38862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9pPr>
          </a:lstStyle>
          <a:p>
            <a:pPr eaLnBrk="0" fontAlgn="base" hangingPunct="0">
              <a:spcBef>
                <a:spcPct val="50000"/>
              </a:spcBef>
              <a:spcAft>
                <a:spcPct val="0"/>
              </a:spcAft>
              <a:buNone/>
            </a:pPr>
            <a:fld id="{401F33C4-07C1-4C97-AD34-9FDC75F973A7}" type="slidenum">
              <a:rPr kumimoji="0" lang="ar-SA" altLang="en-US" sz="1400">
                <a:solidFill>
                  <a:srgbClr val="808080"/>
                </a:solidFill>
              </a:rPr>
              <a:pPr eaLnBrk="0" fontAlgn="base" hangingPunct="0">
                <a:spcBef>
                  <a:spcPct val="50000"/>
                </a:spcBef>
                <a:spcAft>
                  <a:spcPct val="0"/>
                </a:spcAft>
                <a:buNone/>
              </a:pPr>
              <a:t>83</a:t>
            </a:fld>
            <a:endParaRPr kumimoji="0" lang="en-US" altLang="en-US" sz="1400">
              <a:solidFill>
                <a:srgbClr val="808080"/>
              </a:solidFil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A85FEF86-4F7D-CB7F-A4FE-1E2239113F0D}"/>
              </a:ext>
            </a:extLst>
          </p:cNvPr>
          <p:cNvSpPr>
            <a:spLocks noGrp="1" noChangeArrowheads="1"/>
          </p:cNvSpPr>
          <p:nvPr>
            <p:ph type="title"/>
          </p:nvPr>
        </p:nvSpPr>
        <p:spPr>
          <a:xfrm>
            <a:off x="1524000" y="152400"/>
            <a:ext cx="9144000" cy="6705600"/>
          </a:xfrm>
        </p:spPr>
        <p:txBody>
          <a:bodyPr/>
          <a:lstStyle/>
          <a:p>
            <a:r>
              <a:rPr lang="en-US" altLang="en-US" sz="4000">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 </a:t>
            </a:r>
            <a:br>
              <a:rPr lang="en-US" altLang="en-US" sz="3600">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  </a:t>
            </a:r>
            <a:r>
              <a:rPr lang="en-US" altLang="en-US" sz="4000" b="1" u="sng">
                <a:solidFill>
                  <a:srgbClr val="996600"/>
                </a:solidFill>
                <a:latin typeface="Times New Roman" panose="02020603050405020304" pitchFamily="18" charset="0"/>
                <a:cs typeface="Times New Roman" panose="02020603050405020304" pitchFamily="18" charset="0"/>
              </a:rPr>
              <a:t>- Prose Format</a:t>
            </a:r>
            <a:br>
              <a:rPr lang="en-US" altLang="en-US" sz="3600">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Puts steps in sentences and paragraph forms making it look and feel more conversational over Standard format's command approach.</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 </a:t>
            </a:r>
            <a:r>
              <a:rPr lang="en-US" altLang="en-US" sz="2800">
                <a:solidFill>
                  <a:schemeClr val="accent2"/>
                </a:solidFill>
                <a:latin typeface="Times New Roman" panose="02020603050405020304" pitchFamily="18" charset="0"/>
                <a:cs typeface="Times New Roman" panose="02020603050405020304" pitchFamily="18" charset="0"/>
              </a:rPr>
              <a:t>Advantages</a:t>
            </a:r>
            <a:r>
              <a:rPr lang="en-US" altLang="en-US" sz="2800">
                <a:latin typeface="Times New Roman" panose="02020603050405020304" pitchFamily="18" charset="0"/>
                <a:cs typeface="Times New Roman" panose="02020603050405020304" pitchFamily="18" charset="0"/>
              </a:rPr>
              <a:t> of prose are the relaxed tone, saves space, clarifies simple, basic steps, accommodates experienced users.</a:t>
            </a:r>
            <a:br>
              <a:rPr lang="en-US" altLang="en-US" sz="2800">
                <a:latin typeface="Times New Roman" panose="02020603050405020304" pitchFamily="18" charset="0"/>
                <a:cs typeface="Times New Roman" panose="02020603050405020304" pitchFamily="18" charset="0"/>
              </a:rPr>
            </a:b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 </a:t>
            </a:r>
            <a:r>
              <a:rPr lang="en-US" altLang="en-US" sz="2800">
                <a:solidFill>
                  <a:schemeClr val="accent2"/>
                </a:solidFill>
                <a:latin typeface="Times New Roman" panose="02020603050405020304" pitchFamily="18" charset="0"/>
                <a:cs typeface="Times New Roman" panose="02020603050405020304" pitchFamily="18" charset="0"/>
              </a:rPr>
              <a:t>Some disadvantages</a:t>
            </a:r>
            <a:r>
              <a:rPr lang="en-US" altLang="en-US" sz="2800">
                <a:latin typeface="Times New Roman" panose="02020603050405020304" pitchFamily="18" charset="0"/>
                <a:cs typeface="Times New Roman" panose="02020603050405020304" pitchFamily="18" charset="0"/>
              </a:rPr>
              <a:t> are steps buried in paragraphs, lengthy explanation of individual steps, inability to accommodate graphics, and the lack of support for novice users</a:t>
            </a:r>
            <a:endParaRPr lang="en-US" altLang="en-US"/>
          </a:p>
        </p:txBody>
      </p:sp>
      <p:sp>
        <p:nvSpPr>
          <p:cNvPr id="15363" name="Slide Number Placeholder 2">
            <a:extLst>
              <a:ext uri="{FF2B5EF4-FFF2-40B4-BE49-F238E27FC236}">
                <a16:creationId xmlns:a16="http://schemas.microsoft.com/office/drawing/2014/main" id="{B18798AF-D5DE-A9BF-4FBF-B51B82D55BB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ahoma" panose="020B0604030504040204" pitchFamily="34" charset="0"/>
              </a:defRPr>
            </a:lvl1pPr>
            <a:lvl2pPr marL="742950" indent="-285750">
              <a:spcBef>
                <a:spcPct val="20000"/>
              </a:spcBef>
              <a:buChar char="–"/>
              <a:defRPr kumimoji="1" sz="2800">
                <a:solidFill>
                  <a:schemeClr val="tx1"/>
                </a:solidFill>
                <a:latin typeface="Tahoma" panose="020B0604030504040204" pitchFamily="34" charset="0"/>
              </a:defRPr>
            </a:lvl2pPr>
            <a:lvl3pPr marL="1143000" indent="-228600">
              <a:spcBef>
                <a:spcPct val="20000"/>
              </a:spcBef>
              <a:buChar char="•"/>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har char="»"/>
              <a:defRPr kumimoji="1" sz="2000">
                <a:solidFill>
                  <a:schemeClr val="tx1"/>
                </a:solidFill>
                <a:latin typeface="Tahoma" panose="020B0604030504040204" pitchFamily="34" charset="0"/>
              </a:defRPr>
            </a:lvl5pPr>
            <a:lvl6pPr marL="25146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6pPr>
            <a:lvl7pPr marL="29718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7pPr>
            <a:lvl8pPr marL="34290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8pPr>
            <a:lvl9pPr marL="38862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9pPr>
          </a:lstStyle>
          <a:p>
            <a:pPr eaLnBrk="0" fontAlgn="base" hangingPunct="0">
              <a:spcBef>
                <a:spcPct val="50000"/>
              </a:spcBef>
              <a:spcAft>
                <a:spcPct val="0"/>
              </a:spcAft>
              <a:buNone/>
            </a:pPr>
            <a:fld id="{5D48D29B-FD38-4D69-B707-FA57C4A3C264}" type="slidenum">
              <a:rPr kumimoji="0" lang="ar-SA" altLang="en-US" sz="1400">
                <a:solidFill>
                  <a:srgbClr val="808080"/>
                </a:solidFill>
              </a:rPr>
              <a:pPr eaLnBrk="0" fontAlgn="base" hangingPunct="0">
                <a:spcBef>
                  <a:spcPct val="50000"/>
                </a:spcBef>
                <a:spcAft>
                  <a:spcPct val="0"/>
                </a:spcAft>
                <a:buNone/>
              </a:pPr>
              <a:t>84</a:t>
            </a:fld>
            <a:endParaRPr kumimoji="0" lang="en-US" altLang="en-US" sz="1400">
              <a:solidFill>
                <a:srgbClr val="808080"/>
              </a:solidFil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0B967D39-DD94-A886-CE1C-52D6D758DA81}"/>
              </a:ext>
            </a:extLst>
          </p:cNvPr>
          <p:cNvSpPr>
            <a:spLocks noGrp="1" noChangeArrowheads="1"/>
          </p:cNvSpPr>
          <p:nvPr>
            <p:ph type="title"/>
          </p:nvPr>
        </p:nvSpPr>
        <p:spPr>
          <a:xfrm>
            <a:off x="1524000" y="152400"/>
            <a:ext cx="9144000" cy="6705600"/>
          </a:xfrm>
        </p:spPr>
        <p:txBody>
          <a:bodyPr/>
          <a:lstStyle/>
          <a:p>
            <a:r>
              <a:rPr lang="en-US" altLang="en-US" sz="3600" b="1">
                <a:latin typeface="Times New Roman" panose="02020603050405020304" pitchFamily="18" charset="0"/>
                <a:cs typeface="Times New Roman" panose="02020603050405020304" pitchFamily="18" charset="0"/>
              </a:rPr>
              <a:t>   </a:t>
            </a:r>
            <a:r>
              <a:rPr lang="en-US" altLang="en-US" sz="3600" b="1" u="sng">
                <a:latin typeface="Times New Roman" panose="02020603050405020304" pitchFamily="18" charset="0"/>
                <a:cs typeface="Times New Roman" panose="02020603050405020304" pitchFamily="18" charset="0"/>
              </a:rPr>
              <a:t>-</a:t>
            </a:r>
            <a:r>
              <a:rPr lang="en-US" altLang="en-US" sz="3600" b="1" u="sng">
                <a:solidFill>
                  <a:srgbClr val="996600"/>
                </a:solidFill>
                <a:latin typeface="Times New Roman" panose="02020603050405020304" pitchFamily="18" charset="0"/>
                <a:cs typeface="Times New Roman" panose="02020603050405020304" pitchFamily="18" charset="0"/>
              </a:rPr>
              <a:t>Parallel Format</a:t>
            </a:r>
            <a:r>
              <a:rPr lang="en-US" altLang="en-US" sz="4000" b="1">
                <a:solidFill>
                  <a:srgbClr val="FF9900"/>
                </a:solidFill>
                <a:latin typeface="Times New Roman" panose="02020603050405020304" pitchFamily="18" charset="0"/>
                <a:cs typeface="Times New Roman" panose="02020603050405020304" pitchFamily="18" charset="0"/>
              </a:rPr>
              <a:t>,</a:t>
            </a:r>
            <a:r>
              <a:rPr lang="en-US" altLang="en-US" sz="3200" b="1">
                <a:solidFill>
                  <a:srgbClr val="FF9900"/>
                </a:solidFill>
                <a:latin typeface="Times New Roman" panose="02020603050405020304" pitchFamily="18" charset="0"/>
                <a:cs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rPr>
              <a:t>shows a screen with the fields empty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and parallels the field names in the steps that follow. This format is nice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for programs with complicated data fields of dialog boxes. Some keys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to parallel format are to keep terminology consistent, cue terms to the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screen, discuss one screen at a time, use plenty of examples, explain the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format to the user. </a:t>
            </a:r>
            <a:br>
              <a:rPr lang="en-US" altLang="en-US" sz="2400">
                <a:latin typeface="Times New Roman" panose="02020603050405020304" pitchFamily="18" charset="0"/>
                <a:cs typeface="Times New Roman" panose="02020603050405020304" pitchFamily="18" charset="0"/>
              </a:rPr>
            </a:b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a:t>
            </a:r>
            <a:r>
              <a:rPr lang="en-US" altLang="en-US" sz="2400">
                <a:solidFill>
                  <a:schemeClr val="accent2"/>
                </a:solidFill>
                <a:latin typeface="Times New Roman" panose="02020603050405020304" pitchFamily="18" charset="0"/>
                <a:cs typeface="Times New Roman" panose="02020603050405020304" pitchFamily="18" charset="0"/>
              </a:rPr>
              <a:t>Advantages</a:t>
            </a:r>
            <a:r>
              <a:rPr lang="en-US" altLang="en-US" sz="2400">
                <a:latin typeface="Times New Roman" panose="02020603050405020304" pitchFamily="18" charset="0"/>
                <a:cs typeface="Times New Roman" panose="02020603050405020304" pitchFamily="18" charset="0"/>
              </a:rPr>
              <a:t> of parallel format are the organizational benefits, great for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complicated screens and dialog boxes. </a:t>
            </a:r>
            <a:br>
              <a:rPr lang="en-US" altLang="en-US" sz="2400">
                <a:latin typeface="Times New Roman" panose="02020603050405020304" pitchFamily="18" charset="0"/>
                <a:cs typeface="Times New Roman" panose="02020603050405020304" pitchFamily="18" charset="0"/>
              </a:rPr>
            </a:b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a:t>
            </a:r>
            <a:r>
              <a:rPr lang="en-US" altLang="en-US" sz="2400">
                <a:solidFill>
                  <a:schemeClr val="accent2"/>
                </a:solidFill>
                <a:latin typeface="Times New Roman" panose="02020603050405020304" pitchFamily="18" charset="0"/>
                <a:cs typeface="Times New Roman" panose="02020603050405020304" pitchFamily="18" charset="0"/>
              </a:rPr>
              <a:t>Disadvantages</a:t>
            </a:r>
            <a:r>
              <a:rPr lang="en-US" altLang="en-US" sz="2400">
                <a:latin typeface="Times New Roman" panose="02020603050405020304" pitchFamily="18" charset="0"/>
                <a:cs typeface="Times New Roman" panose="02020603050405020304" pitchFamily="18" charset="0"/>
              </a:rPr>
              <a:t> are it doesn't present the information in step by step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format, it can not be used for all procedures, it may confuse users, it has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to fit on one page.</a:t>
            </a:r>
            <a:endParaRPr lang="en-US" altLang="en-US" sz="2400">
              <a:solidFill>
                <a:schemeClr val="bg1"/>
              </a:solidFill>
              <a:latin typeface="Times New Roman" panose="02020603050405020304" pitchFamily="18" charset="0"/>
              <a:cs typeface="Times New Roman" panose="02020603050405020304" pitchFamily="18" charset="0"/>
            </a:endParaRPr>
          </a:p>
        </p:txBody>
      </p:sp>
      <p:sp>
        <p:nvSpPr>
          <p:cNvPr id="16387" name="Slide Number Placeholder 2">
            <a:extLst>
              <a:ext uri="{FF2B5EF4-FFF2-40B4-BE49-F238E27FC236}">
                <a16:creationId xmlns:a16="http://schemas.microsoft.com/office/drawing/2014/main" id="{82E38AA8-F904-F2A0-F504-3D11648CAFB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ahoma" panose="020B0604030504040204" pitchFamily="34" charset="0"/>
              </a:defRPr>
            </a:lvl1pPr>
            <a:lvl2pPr marL="742950" indent="-285750">
              <a:spcBef>
                <a:spcPct val="20000"/>
              </a:spcBef>
              <a:buChar char="–"/>
              <a:defRPr kumimoji="1" sz="2800">
                <a:solidFill>
                  <a:schemeClr val="tx1"/>
                </a:solidFill>
                <a:latin typeface="Tahoma" panose="020B0604030504040204" pitchFamily="34" charset="0"/>
              </a:defRPr>
            </a:lvl2pPr>
            <a:lvl3pPr marL="1143000" indent="-228600">
              <a:spcBef>
                <a:spcPct val="20000"/>
              </a:spcBef>
              <a:buChar char="•"/>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har char="»"/>
              <a:defRPr kumimoji="1" sz="2000">
                <a:solidFill>
                  <a:schemeClr val="tx1"/>
                </a:solidFill>
                <a:latin typeface="Tahoma" panose="020B0604030504040204" pitchFamily="34" charset="0"/>
              </a:defRPr>
            </a:lvl5pPr>
            <a:lvl6pPr marL="25146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6pPr>
            <a:lvl7pPr marL="29718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7pPr>
            <a:lvl8pPr marL="34290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8pPr>
            <a:lvl9pPr marL="38862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9pPr>
          </a:lstStyle>
          <a:p>
            <a:pPr eaLnBrk="0" fontAlgn="base" hangingPunct="0">
              <a:spcBef>
                <a:spcPct val="50000"/>
              </a:spcBef>
              <a:spcAft>
                <a:spcPct val="0"/>
              </a:spcAft>
              <a:buNone/>
            </a:pPr>
            <a:fld id="{53E0DB05-7078-478F-B147-640ABF865017}" type="slidenum">
              <a:rPr kumimoji="0" lang="ar-SA" altLang="en-US" sz="1400">
                <a:solidFill>
                  <a:srgbClr val="808080"/>
                </a:solidFill>
              </a:rPr>
              <a:pPr eaLnBrk="0" fontAlgn="base" hangingPunct="0">
                <a:spcBef>
                  <a:spcPct val="50000"/>
                </a:spcBef>
                <a:spcAft>
                  <a:spcPct val="0"/>
                </a:spcAft>
                <a:buNone/>
              </a:pPr>
              <a:t>85</a:t>
            </a:fld>
            <a:endParaRPr kumimoji="0" lang="en-US" altLang="en-US" sz="1400">
              <a:solidFill>
                <a:srgbClr val="808080"/>
              </a:solidFil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00EBAD17-C09A-A336-5397-7C0ABDFF2195}"/>
              </a:ext>
            </a:extLst>
          </p:cNvPr>
          <p:cNvSpPr>
            <a:spLocks noGrp="1" noChangeArrowheads="1"/>
          </p:cNvSpPr>
          <p:nvPr>
            <p:ph type="title"/>
          </p:nvPr>
        </p:nvSpPr>
        <p:spPr>
          <a:xfrm>
            <a:off x="1524000" y="152400"/>
            <a:ext cx="9144000" cy="6705600"/>
          </a:xfrm>
        </p:spPr>
        <p:txBody>
          <a:bodyPr/>
          <a:lstStyle/>
          <a:p>
            <a:r>
              <a:rPr lang="en-US" altLang="en-US" sz="4000" b="1">
                <a:latin typeface="Times New Roman" panose="02020603050405020304" pitchFamily="18" charset="0"/>
                <a:cs typeface="Times New Roman" panose="02020603050405020304" pitchFamily="18" charset="0"/>
              </a:rPr>
              <a:t>    </a:t>
            </a:r>
            <a:r>
              <a:rPr lang="en-US" altLang="en-US" sz="4000" b="1" u="sng">
                <a:latin typeface="Times New Roman" panose="02020603050405020304" pitchFamily="18" charset="0"/>
                <a:cs typeface="Times New Roman" panose="02020603050405020304" pitchFamily="18" charset="0"/>
              </a:rPr>
              <a:t>-</a:t>
            </a:r>
            <a:r>
              <a:rPr lang="en-US" altLang="en-US" sz="4000" b="1" u="sng">
                <a:solidFill>
                  <a:srgbClr val="996600"/>
                </a:solidFill>
                <a:latin typeface="Times New Roman" panose="02020603050405020304" pitchFamily="18" charset="0"/>
                <a:cs typeface="Times New Roman" panose="02020603050405020304" pitchFamily="18" charset="0"/>
              </a:rPr>
              <a:t>Embedded Help</a:t>
            </a:r>
            <a:r>
              <a:rPr lang="en-US" altLang="en-US" b="1">
                <a:solidFill>
                  <a:srgbClr val="FF9900"/>
                </a:solidFill>
                <a:latin typeface="Times New Roman" panose="02020603050405020304" pitchFamily="18" charset="0"/>
                <a:cs typeface="Times New Roman" panose="02020603050405020304" pitchFamily="18" charset="0"/>
              </a:rPr>
              <a:t>,</a:t>
            </a:r>
            <a:r>
              <a:rPr lang="en-US" altLang="en-US" sz="3600" b="1">
                <a:solidFill>
                  <a:srgbClr val="FF9900"/>
                </a:solidFill>
                <a:latin typeface="Times New Roman" panose="02020603050405020304" pitchFamily="18" charset="0"/>
                <a:cs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rPr>
              <a:t>is the name for "interactive assistance" found in most programs today. Uses for embedded help are tips for effective use (reminders of keyboard shortcuts or suggested file names), cue cards (brief explanations of buttons and fields), short animated descriptions, and trouble-shooting tips. Different types of embedded help are:</a:t>
            </a:r>
            <a:br>
              <a:rPr lang="en-US" altLang="en-US" sz="2400">
                <a:latin typeface="Times New Roman" panose="02020603050405020304" pitchFamily="18" charset="0"/>
                <a:cs typeface="Times New Roman" panose="02020603050405020304" pitchFamily="18" charset="0"/>
              </a:rPr>
            </a:br>
            <a:r>
              <a:rPr lang="en-US" altLang="en-US" sz="4800"/>
              <a:t> </a:t>
            </a:r>
            <a:r>
              <a:rPr lang="en-US" altLang="en-US" sz="3600">
                <a:solidFill>
                  <a:schemeClr val="bg1"/>
                </a:solidFill>
                <a:latin typeface="Times New Roman" panose="02020603050405020304" pitchFamily="18" charset="0"/>
                <a:cs typeface="Times New Roman" panose="02020603050405020304" pitchFamily="18" charset="0"/>
              </a:rPr>
              <a:t>  </a:t>
            </a:r>
            <a:r>
              <a:rPr lang="en-US" altLang="en-US" sz="2800">
                <a:solidFill>
                  <a:schemeClr val="bg1"/>
                </a:solidFill>
                <a:latin typeface="Times New Roman" panose="02020603050405020304" pitchFamily="18" charset="0"/>
                <a:cs typeface="Times New Roman" panose="02020603050405020304" pitchFamily="18" charset="0"/>
              </a:rPr>
              <a:t>Embedded help can offer the following info:</a:t>
            </a:r>
            <a:br>
              <a:rPr lang="en-US" altLang="en-US" sz="2800">
                <a:solidFill>
                  <a:schemeClr val="bg1"/>
                </a:solidFill>
                <a:latin typeface="Times New Roman" panose="02020603050405020304" pitchFamily="18" charset="0"/>
                <a:cs typeface="Times New Roman" panose="02020603050405020304" pitchFamily="18" charset="0"/>
              </a:rPr>
            </a:br>
            <a:r>
              <a:rPr lang="en-US" altLang="en-US" sz="2800">
                <a:solidFill>
                  <a:schemeClr val="bg1"/>
                </a:solidFill>
                <a:latin typeface="Times New Roman" panose="02020603050405020304" pitchFamily="18" charset="0"/>
                <a:cs typeface="Times New Roman" panose="02020603050405020304" pitchFamily="18" charset="0"/>
              </a:rPr>
              <a:t>  - </a:t>
            </a:r>
            <a:r>
              <a:rPr lang="en-US" altLang="en-US" sz="2800">
                <a:solidFill>
                  <a:schemeClr val="accent2"/>
                </a:solidFill>
                <a:latin typeface="Times New Roman" panose="02020603050405020304" pitchFamily="18" charset="0"/>
                <a:cs typeface="Times New Roman" panose="02020603050405020304" pitchFamily="18" charset="0"/>
              </a:rPr>
              <a:t>Tips</a:t>
            </a:r>
            <a:r>
              <a:rPr lang="en-US" altLang="en-US" sz="2800">
                <a:solidFill>
                  <a:schemeClr val="bg1"/>
                </a:solidFill>
                <a:latin typeface="Times New Roman" panose="02020603050405020304" pitchFamily="18" charset="0"/>
                <a:cs typeface="Times New Roman" panose="02020603050405020304" pitchFamily="18" charset="0"/>
              </a:rPr>
              <a:t> for efficient use </a:t>
            </a:r>
            <a:br>
              <a:rPr lang="en-US" altLang="en-US" sz="2800">
                <a:solidFill>
                  <a:schemeClr val="bg1"/>
                </a:solidFill>
                <a:latin typeface="Times New Roman" panose="02020603050405020304" pitchFamily="18" charset="0"/>
                <a:cs typeface="Times New Roman" panose="02020603050405020304" pitchFamily="18" charset="0"/>
              </a:rPr>
            </a:br>
            <a:r>
              <a:rPr lang="en-US" altLang="en-US" sz="2800">
                <a:solidFill>
                  <a:schemeClr val="bg1"/>
                </a:solidFill>
                <a:latin typeface="Times New Roman" panose="02020603050405020304" pitchFamily="18" charset="0"/>
                <a:cs typeface="Times New Roman" panose="02020603050405020304" pitchFamily="18" charset="0"/>
              </a:rPr>
              <a:t>  -  Cue cards </a:t>
            </a:r>
            <a:r>
              <a:rPr lang="en-US" altLang="en-US" sz="2800">
                <a:solidFill>
                  <a:schemeClr val="accent2"/>
                </a:solidFill>
                <a:latin typeface="Times New Roman" panose="02020603050405020304" pitchFamily="18" charset="0"/>
                <a:cs typeface="Times New Roman" panose="02020603050405020304" pitchFamily="18" charset="0"/>
              </a:rPr>
              <a:t>brief explanation</a:t>
            </a:r>
            <a:r>
              <a:rPr lang="en-US" altLang="en-US" sz="2800">
                <a:solidFill>
                  <a:schemeClr val="bg1"/>
                </a:solidFill>
                <a:latin typeface="Times New Roman" panose="02020603050405020304" pitchFamily="18" charset="0"/>
                <a:cs typeface="Times New Roman" panose="02020603050405020304" pitchFamily="18" charset="0"/>
              </a:rPr>
              <a:t> of buttons and fields.</a:t>
            </a:r>
            <a:br>
              <a:rPr lang="en-US" altLang="en-US" sz="2800">
                <a:solidFill>
                  <a:schemeClr val="bg1"/>
                </a:solidFill>
                <a:latin typeface="Times New Roman" panose="02020603050405020304" pitchFamily="18" charset="0"/>
                <a:cs typeface="Times New Roman" panose="02020603050405020304" pitchFamily="18" charset="0"/>
              </a:rPr>
            </a:br>
            <a:r>
              <a:rPr lang="en-US" altLang="en-US" sz="2800">
                <a:solidFill>
                  <a:schemeClr val="bg1"/>
                </a:solidFill>
                <a:latin typeface="Times New Roman" panose="02020603050405020304" pitchFamily="18" charset="0"/>
                <a:cs typeface="Times New Roman" panose="02020603050405020304" pitchFamily="18" charset="0"/>
              </a:rPr>
              <a:t>  -  </a:t>
            </a:r>
            <a:r>
              <a:rPr lang="en-US" altLang="en-US" sz="2800">
                <a:solidFill>
                  <a:schemeClr val="accent2"/>
                </a:solidFill>
                <a:latin typeface="Times New Roman" panose="02020603050405020304" pitchFamily="18" charset="0"/>
                <a:cs typeface="Times New Roman" panose="02020603050405020304" pitchFamily="18" charset="0"/>
              </a:rPr>
              <a:t>Short animated demo</a:t>
            </a:r>
            <a:r>
              <a:rPr lang="en-US" altLang="en-US" sz="2800">
                <a:solidFill>
                  <a:schemeClr val="bg1"/>
                </a:solidFill>
                <a:latin typeface="Times New Roman" panose="02020603050405020304" pitchFamily="18" charset="0"/>
                <a:cs typeface="Times New Roman" panose="02020603050405020304" pitchFamily="18" charset="0"/>
              </a:rPr>
              <a:t>.</a:t>
            </a:r>
            <a:br>
              <a:rPr lang="en-US" altLang="en-US" sz="2800">
                <a:solidFill>
                  <a:schemeClr val="bg1"/>
                </a:solidFill>
                <a:latin typeface="Times New Roman" panose="02020603050405020304" pitchFamily="18" charset="0"/>
                <a:cs typeface="Times New Roman" panose="02020603050405020304" pitchFamily="18" charset="0"/>
              </a:rPr>
            </a:br>
            <a:r>
              <a:rPr lang="en-US" altLang="en-US" sz="2800">
                <a:solidFill>
                  <a:schemeClr val="bg1"/>
                </a:solidFill>
                <a:latin typeface="Times New Roman" panose="02020603050405020304" pitchFamily="18" charset="0"/>
                <a:cs typeface="Times New Roman" panose="02020603050405020304" pitchFamily="18" charset="0"/>
              </a:rPr>
              <a:t>  -  </a:t>
            </a:r>
            <a:r>
              <a:rPr lang="en-US" altLang="en-US" sz="2800">
                <a:solidFill>
                  <a:schemeClr val="accent2"/>
                </a:solidFill>
                <a:latin typeface="Times New Roman" panose="02020603050405020304" pitchFamily="18" charset="0"/>
                <a:cs typeface="Times New Roman" panose="02020603050405020304" pitchFamily="18" charset="0"/>
              </a:rPr>
              <a:t>Trouble shooting</a:t>
            </a:r>
            <a:r>
              <a:rPr lang="en-US" altLang="en-US" sz="2800">
                <a:solidFill>
                  <a:schemeClr val="bg1"/>
                </a:solidFill>
                <a:latin typeface="Times New Roman" panose="02020603050405020304" pitchFamily="18" charset="0"/>
                <a:cs typeface="Times New Roman" panose="02020603050405020304" pitchFamily="18" charset="0"/>
              </a:rPr>
              <a:t> tips.</a:t>
            </a:r>
            <a:r>
              <a:rPr lang="en-US" altLang="en-US" sz="3600">
                <a:solidFill>
                  <a:schemeClr val="bg1"/>
                </a:solidFill>
                <a:latin typeface="Times New Roman" panose="02020603050405020304" pitchFamily="18" charset="0"/>
                <a:cs typeface="Times New Roman" panose="02020603050405020304" pitchFamily="18" charset="0"/>
              </a:rPr>
              <a:t>  </a:t>
            </a:r>
          </a:p>
        </p:txBody>
      </p:sp>
      <p:sp>
        <p:nvSpPr>
          <p:cNvPr id="17411" name="Slide Number Placeholder 2">
            <a:extLst>
              <a:ext uri="{FF2B5EF4-FFF2-40B4-BE49-F238E27FC236}">
                <a16:creationId xmlns:a16="http://schemas.microsoft.com/office/drawing/2014/main" id="{DF68FDAD-8731-A20E-3064-00DADD8F0D0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ahoma" panose="020B0604030504040204" pitchFamily="34" charset="0"/>
              </a:defRPr>
            </a:lvl1pPr>
            <a:lvl2pPr marL="742950" indent="-285750">
              <a:spcBef>
                <a:spcPct val="20000"/>
              </a:spcBef>
              <a:buChar char="–"/>
              <a:defRPr kumimoji="1" sz="2800">
                <a:solidFill>
                  <a:schemeClr val="tx1"/>
                </a:solidFill>
                <a:latin typeface="Tahoma" panose="020B0604030504040204" pitchFamily="34" charset="0"/>
              </a:defRPr>
            </a:lvl2pPr>
            <a:lvl3pPr marL="1143000" indent="-228600">
              <a:spcBef>
                <a:spcPct val="20000"/>
              </a:spcBef>
              <a:buChar char="•"/>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har char="»"/>
              <a:defRPr kumimoji="1" sz="2000">
                <a:solidFill>
                  <a:schemeClr val="tx1"/>
                </a:solidFill>
                <a:latin typeface="Tahoma" panose="020B0604030504040204" pitchFamily="34" charset="0"/>
              </a:defRPr>
            </a:lvl5pPr>
            <a:lvl6pPr marL="25146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6pPr>
            <a:lvl7pPr marL="29718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7pPr>
            <a:lvl8pPr marL="34290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8pPr>
            <a:lvl9pPr marL="38862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9pPr>
          </a:lstStyle>
          <a:p>
            <a:pPr eaLnBrk="0" fontAlgn="base" hangingPunct="0">
              <a:spcBef>
                <a:spcPct val="50000"/>
              </a:spcBef>
              <a:spcAft>
                <a:spcPct val="0"/>
              </a:spcAft>
              <a:buNone/>
            </a:pPr>
            <a:fld id="{B164EE98-4B61-48BC-B4C4-D11D1DAE982A}" type="slidenum">
              <a:rPr kumimoji="0" lang="ar-SA" altLang="en-US" sz="1400">
                <a:solidFill>
                  <a:srgbClr val="808080"/>
                </a:solidFill>
              </a:rPr>
              <a:pPr eaLnBrk="0" fontAlgn="base" hangingPunct="0">
                <a:spcBef>
                  <a:spcPct val="50000"/>
                </a:spcBef>
                <a:spcAft>
                  <a:spcPct val="0"/>
                </a:spcAft>
                <a:buNone/>
              </a:pPr>
              <a:t>86</a:t>
            </a:fld>
            <a:endParaRPr kumimoji="0" lang="en-US" altLang="en-US" sz="1400">
              <a:solidFill>
                <a:srgbClr val="808080"/>
              </a:solidFil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5">
            <a:extLst>
              <a:ext uri="{FF2B5EF4-FFF2-40B4-BE49-F238E27FC236}">
                <a16:creationId xmlns:a16="http://schemas.microsoft.com/office/drawing/2014/main" id="{75EAB1AD-79FC-C467-8D6E-72320D00EED1}"/>
              </a:ext>
            </a:extLst>
          </p:cNvPr>
          <p:cNvSpPr>
            <a:spLocks noGrp="1" noChangeArrowheads="1"/>
          </p:cNvSpPr>
          <p:nvPr>
            <p:ph type="title"/>
          </p:nvPr>
        </p:nvSpPr>
        <p:spPr/>
        <p:txBody>
          <a:bodyPr/>
          <a:lstStyle/>
          <a:p>
            <a:r>
              <a:rPr lang="en-US" altLang="en-US"/>
              <a:t>Example of embedded help</a:t>
            </a:r>
          </a:p>
        </p:txBody>
      </p:sp>
      <p:pic>
        <p:nvPicPr>
          <p:cNvPr id="18435" name="Picture 4" descr="3">
            <a:extLst>
              <a:ext uri="{FF2B5EF4-FFF2-40B4-BE49-F238E27FC236}">
                <a16:creationId xmlns:a16="http://schemas.microsoft.com/office/drawing/2014/main" id="{E6BA8C39-DAF0-1D14-178B-8DD3452CDA9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1200" y="1066800"/>
            <a:ext cx="8686800" cy="5410200"/>
          </a:xfrm>
          <a:noFill/>
        </p:spPr>
      </p:pic>
      <p:sp>
        <p:nvSpPr>
          <p:cNvPr id="18436" name="Slide Number Placeholder 3">
            <a:extLst>
              <a:ext uri="{FF2B5EF4-FFF2-40B4-BE49-F238E27FC236}">
                <a16:creationId xmlns:a16="http://schemas.microsoft.com/office/drawing/2014/main" id="{C5B949E9-991F-A9AD-B2C7-FB38FE48772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ahoma" panose="020B0604030504040204" pitchFamily="34" charset="0"/>
              </a:defRPr>
            </a:lvl1pPr>
            <a:lvl2pPr marL="742950" indent="-285750">
              <a:spcBef>
                <a:spcPct val="20000"/>
              </a:spcBef>
              <a:buChar char="–"/>
              <a:defRPr kumimoji="1" sz="2800">
                <a:solidFill>
                  <a:schemeClr val="tx1"/>
                </a:solidFill>
                <a:latin typeface="Tahoma" panose="020B0604030504040204" pitchFamily="34" charset="0"/>
              </a:defRPr>
            </a:lvl2pPr>
            <a:lvl3pPr marL="1143000" indent="-228600">
              <a:spcBef>
                <a:spcPct val="20000"/>
              </a:spcBef>
              <a:buChar char="•"/>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har char="»"/>
              <a:defRPr kumimoji="1" sz="2000">
                <a:solidFill>
                  <a:schemeClr val="tx1"/>
                </a:solidFill>
                <a:latin typeface="Tahoma" panose="020B0604030504040204" pitchFamily="34" charset="0"/>
              </a:defRPr>
            </a:lvl5pPr>
            <a:lvl6pPr marL="25146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6pPr>
            <a:lvl7pPr marL="29718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7pPr>
            <a:lvl8pPr marL="34290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8pPr>
            <a:lvl9pPr marL="38862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9pPr>
          </a:lstStyle>
          <a:p>
            <a:pPr eaLnBrk="0" fontAlgn="base" hangingPunct="0">
              <a:spcBef>
                <a:spcPct val="50000"/>
              </a:spcBef>
              <a:spcAft>
                <a:spcPct val="0"/>
              </a:spcAft>
              <a:buNone/>
            </a:pPr>
            <a:fld id="{BC9BF817-9D92-45CF-A756-E3DBCEC4474E}" type="slidenum">
              <a:rPr kumimoji="0" lang="ar-SA" altLang="en-US" sz="1400">
                <a:solidFill>
                  <a:srgbClr val="808080"/>
                </a:solidFill>
              </a:rPr>
              <a:pPr eaLnBrk="0" fontAlgn="base" hangingPunct="0">
                <a:spcBef>
                  <a:spcPct val="50000"/>
                </a:spcBef>
                <a:spcAft>
                  <a:spcPct val="0"/>
                </a:spcAft>
                <a:buNone/>
              </a:pPr>
              <a:t>87</a:t>
            </a:fld>
            <a:endParaRPr kumimoji="0" lang="en-US" altLang="en-US" sz="1400">
              <a:solidFill>
                <a:srgbClr val="808080"/>
              </a:solidFil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5">
            <a:extLst>
              <a:ext uri="{FF2B5EF4-FFF2-40B4-BE49-F238E27FC236}">
                <a16:creationId xmlns:a16="http://schemas.microsoft.com/office/drawing/2014/main" id="{0CEB8A36-9F7D-C508-42FE-0B00793E8A11}"/>
              </a:ext>
            </a:extLst>
          </p:cNvPr>
          <p:cNvSpPr>
            <a:spLocks noGrp="1" noChangeArrowheads="1"/>
          </p:cNvSpPr>
          <p:nvPr>
            <p:ph type="title"/>
          </p:nvPr>
        </p:nvSpPr>
        <p:spPr/>
        <p:txBody>
          <a:bodyPr/>
          <a:lstStyle/>
          <a:p>
            <a:r>
              <a:rPr lang="en-US" altLang="en-US"/>
              <a:t>Example of a coach</a:t>
            </a:r>
          </a:p>
        </p:txBody>
      </p:sp>
      <p:pic>
        <p:nvPicPr>
          <p:cNvPr id="19459" name="Picture 4" descr="4">
            <a:extLst>
              <a:ext uri="{FF2B5EF4-FFF2-40B4-BE49-F238E27FC236}">
                <a16:creationId xmlns:a16="http://schemas.microsoft.com/office/drawing/2014/main" id="{D2EAFCB3-98D9-7B26-2B84-5D7DED2A91D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57400" y="1143000"/>
            <a:ext cx="8229600" cy="5334000"/>
          </a:xfrm>
          <a:noFill/>
        </p:spPr>
      </p:pic>
      <p:sp>
        <p:nvSpPr>
          <p:cNvPr id="19460" name="Slide Number Placeholder 3">
            <a:extLst>
              <a:ext uri="{FF2B5EF4-FFF2-40B4-BE49-F238E27FC236}">
                <a16:creationId xmlns:a16="http://schemas.microsoft.com/office/drawing/2014/main" id="{CF701667-1058-C7D9-23BA-E9870477A73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ahoma" panose="020B0604030504040204" pitchFamily="34" charset="0"/>
              </a:defRPr>
            </a:lvl1pPr>
            <a:lvl2pPr marL="742950" indent="-285750">
              <a:spcBef>
                <a:spcPct val="20000"/>
              </a:spcBef>
              <a:buChar char="–"/>
              <a:defRPr kumimoji="1" sz="2800">
                <a:solidFill>
                  <a:schemeClr val="tx1"/>
                </a:solidFill>
                <a:latin typeface="Tahoma" panose="020B0604030504040204" pitchFamily="34" charset="0"/>
              </a:defRPr>
            </a:lvl2pPr>
            <a:lvl3pPr marL="1143000" indent="-228600">
              <a:spcBef>
                <a:spcPct val="20000"/>
              </a:spcBef>
              <a:buChar char="•"/>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har char="»"/>
              <a:defRPr kumimoji="1" sz="2000">
                <a:solidFill>
                  <a:schemeClr val="tx1"/>
                </a:solidFill>
                <a:latin typeface="Tahoma" panose="020B0604030504040204" pitchFamily="34" charset="0"/>
              </a:defRPr>
            </a:lvl5pPr>
            <a:lvl6pPr marL="25146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6pPr>
            <a:lvl7pPr marL="29718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7pPr>
            <a:lvl8pPr marL="34290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8pPr>
            <a:lvl9pPr marL="38862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9pPr>
          </a:lstStyle>
          <a:p>
            <a:pPr eaLnBrk="0" fontAlgn="base" hangingPunct="0">
              <a:spcBef>
                <a:spcPct val="50000"/>
              </a:spcBef>
              <a:spcAft>
                <a:spcPct val="0"/>
              </a:spcAft>
              <a:buNone/>
            </a:pPr>
            <a:fld id="{4CD01593-0956-4445-AD83-3A9711B4FEC8}" type="slidenum">
              <a:rPr kumimoji="0" lang="ar-SA" altLang="en-US" sz="1400">
                <a:solidFill>
                  <a:srgbClr val="808080"/>
                </a:solidFill>
              </a:rPr>
              <a:pPr eaLnBrk="0" fontAlgn="base" hangingPunct="0">
                <a:spcBef>
                  <a:spcPct val="50000"/>
                </a:spcBef>
                <a:spcAft>
                  <a:spcPct val="0"/>
                </a:spcAft>
                <a:buNone/>
              </a:pPr>
              <a:t>88</a:t>
            </a:fld>
            <a:endParaRPr kumimoji="0" lang="en-US" altLang="en-US" sz="1400">
              <a:solidFill>
                <a:srgbClr val="808080"/>
              </a:solidFil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5F0F78BA-DF4C-FE08-FF71-591B5F34056C}"/>
              </a:ext>
            </a:extLst>
          </p:cNvPr>
          <p:cNvSpPr>
            <a:spLocks noGrp="1" noChangeArrowheads="1"/>
          </p:cNvSpPr>
          <p:nvPr>
            <p:ph type="title"/>
          </p:nvPr>
        </p:nvSpPr>
        <p:spPr>
          <a:xfrm>
            <a:off x="1524000" y="152400"/>
            <a:ext cx="9144000" cy="6705600"/>
          </a:xfrm>
        </p:spPr>
        <p:txBody>
          <a:bodyPr/>
          <a:lstStyle/>
          <a:p>
            <a:r>
              <a:rPr lang="en-US" altLang="en-US" sz="3200" b="1">
                <a:latin typeface="Times New Roman" panose="02020603050405020304" pitchFamily="18" charset="0"/>
                <a:cs typeface="Times New Roman" panose="02020603050405020304" pitchFamily="18" charset="0"/>
              </a:rPr>
              <a:t>   </a:t>
            </a:r>
            <a:r>
              <a:rPr lang="en-US" altLang="en-US" sz="3600" b="1">
                <a:solidFill>
                  <a:schemeClr val="accent1"/>
                </a:solidFill>
                <a:latin typeface="Times New Roman" panose="02020603050405020304" pitchFamily="18" charset="0"/>
                <a:cs typeface="Times New Roman" panose="02020603050405020304" pitchFamily="18" charset="0"/>
              </a:rPr>
              <a:t>3- Follow a Rhythm of Exposition</a:t>
            </a:r>
            <a:r>
              <a:rPr lang="en-US" altLang="en-US" sz="4000" b="1">
                <a:solidFill>
                  <a:schemeClr val="accent1"/>
                </a:solidFill>
                <a:latin typeface="Times New Roman" panose="02020603050405020304" pitchFamily="18" charset="0"/>
                <a:cs typeface="Times New Roman" panose="02020603050405020304" pitchFamily="18" charset="0"/>
              </a:rPr>
              <a:t>,</a:t>
            </a:r>
            <a:r>
              <a:rPr lang="en-US" altLang="en-US" sz="3200" b="1">
                <a:latin typeface="Times New Roman" panose="02020603050405020304" pitchFamily="18" charset="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which means </a:t>
            </a: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  a pattern of steps, note, and illustration. Such as:</a:t>
            </a: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  </a:t>
            </a:r>
            <a:r>
              <a:rPr lang="en-US" altLang="en-US" sz="3200">
                <a:solidFill>
                  <a:srgbClr val="996600"/>
                </a:solidFill>
                <a:latin typeface="Times New Roman" panose="02020603050405020304" pitchFamily="18" charset="0"/>
                <a:cs typeface="Times New Roman" panose="02020603050405020304" pitchFamily="18" charset="0"/>
              </a:rPr>
              <a:t>- </a:t>
            </a:r>
            <a:r>
              <a:rPr lang="en-US" altLang="en-US" sz="3200" i="1">
                <a:solidFill>
                  <a:srgbClr val="996600"/>
                </a:solidFill>
                <a:latin typeface="Times New Roman" panose="02020603050405020304" pitchFamily="18" charset="0"/>
                <a:cs typeface="Times New Roman" panose="02020603050405020304" pitchFamily="18" charset="0"/>
              </a:rPr>
              <a:t>first I say what will happen.</a:t>
            </a:r>
            <a:br>
              <a:rPr lang="en-US" altLang="en-US" sz="3200" i="1">
                <a:solidFill>
                  <a:srgbClr val="996600"/>
                </a:solidFill>
                <a:latin typeface="Times New Roman" panose="02020603050405020304" pitchFamily="18" charset="0"/>
                <a:cs typeface="Times New Roman" panose="02020603050405020304" pitchFamily="18" charset="0"/>
              </a:rPr>
            </a:br>
            <a:r>
              <a:rPr lang="en-US" altLang="en-US" sz="3200" i="1">
                <a:solidFill>
                  <a:srgbClr val="996600"/>
                </a:solidFill>
                <a:latin typeface="Times New Roman" panose="02020603050405020304" pitchFamily="18" charset="0"/>
                <a:cs typeface="Times New Roman" panose="02020603050405020304" pitchFamily="18" charset="0"/>
              </a:rPr>
              <a:t>  - then I give the command for the first action.</a:t>
            </a:r>
            <a:br>
              <a:rPr lang="en-US" altLang="en-US" sz="3200" i="1">
                <a:solidFill>
                  <a:srgbClr val="996600"/>
                </a:solidFill>
                <a:latin typeface="Times New Roman" panose="02020603050405020304" pitchFamily="18" charset="0"/>
                <a:cs typeface="Times New Roman" panose="02020603050405020304" pitchFamily="18" charset="0"/>
              </a:rPr>
            </a:br>
            <a:r>
              <a:rPr lang="en-US" altLang="en-US" sz="3200" i="1">
                <a:solidFill>
                  <a:srgbClr val="996600"/>
                </a:solidFill>
                <a:latin typeface="Times New Roman" panose="02020603050405020304" pitchFamily="18" charset="0"/>
                <a:cs typeface="Times New Roman" panose="02020603050405020304" pitchFamily="18" charset="0"/>
              </a:rPr>
              <a:t>  - then I say how the program will respond.</a:t>
            </a:r>
            <a:br>
              <a:rPr lang="en-US" altLang="en-US" sz="3200" i="1">
                <a:solidFill>
                  <a:srgbClr val="996600"/>
                </a:solidFill>
                <a:latin typeface="Times New Roman" panose="02020603050405020304" pitchFamily="18" charset="0"/>
                <a:cs typeface="Times New Roman" panose="02020603050405020304" pitchFamily="18" charset="0"/>
              </a:rPr>
            </a:br>
            <a:r>
              <a:rPr lang="en-US" altLang="en-US" sz="3200" i="1">
                <a:solidFill>
                  <a:srgbClr val="996600"/>
                </a:solidFill>
                <a:latin typeface="Times New Roman" panose="02020603050405020304" pitchFamily="18" charset="0"/>
                <a:cs typeface="Times New Roman" panose="02020603050405020304" pitchFamily="18" charset="0"/>
              </a:rPr>
              <a:t>  - then I tell the next step</a:t>
            </a:r>
            <a:r>
              <a:rPr lang="en-US" altLang="en-US" sz="3200">
                <a:solidFill>
                  <a:srgbClr val="996600"/>
                </a:solidFill>
                <a:latin typeface="Times New Roman" panose="02020603050405020304" pitchFamily="18" charset="0"/>
                <a:cs typeface="Times New Roman" panose="02020603050405020304" pitchFamily="18" charset="0"/>
              </a:rPr>
              <a:t>.</a:t>
            </a:r>
            <a:br>
              <a:rPr lang="en-US" altLang="en-US" sz="3200">
                <a:solidFill>
                  <a:srgbClr val="996600"/>
                </a:solidFill>
                <a:latin typeface="Times New Roman" panose="02020603050405020304" pitchFamily="18" charset="0"/>
                <a:cs typeface="Times New Roman" panose="02020603050405020304" pitchFamily="18" charset="0"/>
              </a:rPr>
            </a:br>
            <a:r>
              <a:rPr lang="en-US" altLang="en-US" sz="3200">
                <a:solidFill>
                  <a:srgbClr val="996600"/>
                </a:solidFill>
                <a:latin typeface="Times New Roman" panose="02020603050405020304" pitchFamily="18" charset="0"/>
                <a:cs typeface="Times New Roman" panose="02020603050405020304" pitchFamily="18" charset="0"/>
              </a:rPr>
              <a:t>  </a:t>
            </a:r>
            <a:br>
              <a:rPr lang="en-US" altLang="en-US" sz="3200">
                <a:solidFill>
                  <a:srgbClr val="996600"/>
                </a:solidFill>
                <a:latin typeface="Times New Roman" panose="02020603050405020304" pitchFamily="18" charset="0"/>
                <a:cs typeface="Times New Roman" panose="02020603050405020304" pitchFamily="18" charset="0"/>
              </a:rPr>
            </a:br>
            <a:r>
              <a:rPr lang="en-US" altLang="en-US" sz="3200">
                <a:solidFill>
                  <a:srgbClr val="996600"/>
                </a:solidFill>
                <a:latin typeface="Times New Roman" panose="02020603050405020304" pitchFamily="18" charset="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The basic idea of rhythm of expositions lies in the </a:t>
            </a: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  action/response pattern. Computer programs work in </a:t>
            </a: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  the way: take an action, the system respond, and </a:t>
            </a: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  these events get repeated over and over again.</a:t>
            </a:r>
          </a:p>
        </p:txBody>
      </p:sp>
      <p:sp>
        <p:nvSpPr>
          <p:cNvPr id="20483" name="Slide Number Placeholder 2">
            <a:extLst>
              <a:ext uri="{FF2B5EF4-FFF2-40B4-BE49-F238E27FC236}">
                <a16:creationId xmlns:a16="http://schemas.microsoft.com/office/drawing/2014/main" id="{ED9E0771-867A-EEA2-3032-ECFAE0939FA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ahoma" panose="020B0604030504040204" pitchFamily="34" charset="0"/>
              </a:defRPr>
            </a:lvl1pPr>
            <a:lvl2pPr marL="742950" indent="-285750">
              <a:spcBef>
                <a:spcPct val="20000"/>
              </a:spcBef>
              <a:buChar char="–"/>
              <a:defRPr kumimoji="1" sz="2800">
                <a:solidFill>
                  <a:schemeClr val="tx1"/>
                </a:solidFill>
                <a:latin typeface="Tahoma" panose="020B0604030504040204" pitchFamily="34" charset="0"/>
              </a:defRPr>
            </a:lvl2pPr>
            <a:lvl3pPr marL="1143000" indent="-228600">
              <a:spcBef>
                <a:spcPct val="20000"/>
              </a:spcBef>
              <a:buChar char="•"/>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har char="»"/>
              <a:defRPr kumimoji="1" sz="2000">
                <a:solidFill>
                  <a:schemeClr val="tx1"/>
                </a:solidFill>
                <a:latin typeface="Tahoma" panose="020B0604030504040204" pitchFamily="34" charset="0"/>
              </a:defRPr>
            </a:lvl5pPr>
            <a:lvl6pPr marL="25146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6pPr>
            <a:lvl7pPr marL="29718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7pPr>
            <a:lvl8pPr marL="34290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8pPr>
            <a:lvl9pPr marL="38862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9pPr>
          </a:lstStyle>
          <a:p>
            <a:pPr eaLnBrk="0" fontAlgn="base" hangingPunct="0">
              <a:spcBef>
                <a:spcPct val="50000"/>
              </a:spcBef>
              <a:spcAft>
                <a:spcPct val="0"/>
              </a:spcAft>
              <a:buNone/>
            </a:pPr>
            <a:fld id="{B82C1DB6-F185-4600-8CF7-6DB5D3EC0D18}" type="slidenum">
              <a:rPr kumimoji="0" lang="ar-SA" altLang="en-US" sz="1400">
                <a:solidFill>
                  <a:srgbClr val="808080"/>
                </a:solidFill>
              </a:rPr>
              <a:pPr eaLnBrk="0" fontAlgn="base" hangingPunct="0">
                <a:spcBef>
                  <a:spcPct val="50000"/>
                </a:spcBef>
                <a:spcAft>
                  <a:spcPct val="0"/>
                </a:spcAft>
                <a:buNone/>
              </a:pPr>
              <a:t>89</a:t>
            </a:fld>
            <a:endParaRPr kumimoji="0" lang="en-US" altLang="en-US" sz="1400">
              <a:solidFill>
                <a:srgbClr val="80808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981200" y="1600200"/>
            <a:ext cx="8001000" cy="4873752"/>
          </a:xfrm>
        </p:spPr>
        <p:txBody>
          <a:bodyPr>
            <a:normAutofit/>
          </a:bodyPr>
          <a:lstStyle/>
          <a:p>
            <a:pPr marL="514350" indent="-514350">
              <a:buNone/>
            </a:pPr>
            <a:r>
              <a:rPr lang="en-US" b="1" dirty="0">
                <a:solidFill>
                  <a:srgbClr val="0070C0"/>
                </a:solidFill>
                <a:latin typeface="Arial Rounded MT Bold" pitchFamily="34" charset="0"/>
                <a:cs typeface="Times New Roman" pitchFamily="18" charset="0"/>
              </a:rPr>
              <a:t>1. Emphasize problem solving:</a:t>
            </a:r>
          </a:p>
          <a:p>
            <a:pPr marL="514350" indent="-514350" algn="r" rtl="1">
              <a:buNone/>
            </a:pPr>
            <a:r>
              <a:rPr lang="ar-JO" b="1" dirty="0">
                <a:solidFill>
                  <a:srgbClr val="0070C0"/>
                </a:solidFill>
                <a:latin typeface="Arial Rounded MT Bold" pitchFamily="34" charset="0"/>
                <a:cs typeface="Times New Roman" pitchFamily="18" charset="0"/>
              </a:rPr>
              <a:t>1. التأكيد على حل المشكلات:</a:t>
            </a:r>
            <a:endParaRPr lang="en-US" b="1" dirty="0">
              <a:solidFill>
                <a:srgbClr val="0070C0"/>
              </a:solidFill>
              <a:latin typeface="Arial Rounded MT Bold" pitchFamily="34" charset="0"/>
              <a:cs typeface="Times New Roman" pitchFamily="18" charset="0"/>
            </a:endParaRPr>
          </a:p>
          <a:p>
            <a:pPr marL="514350" indent="-514350" algn="just">
              <a:buFont typeface="Wingdings" pitchFamily="2" charset="2"/>
              <a:buChar char="Ø"/>
            </a:pPr>
            <a:r>
              <a:rPr lang="en-US" sz="2000" dirty="0">
                <a:latin typeface="Arial Rounded MT Bold" pitchFamily="34" charset="0"/>
                <a:cs typeface="Arial" pitchFamily="34" charset="0"/>
              </a:rPr>
              <a:t>A manual should help users </a:t>
            </a:r>
            <a:r>
              <a:rPr lang="en-US" sz="2000" dirty="0">
                <a:solidFill>
                  <a:schemeClr val="accent1"/>
                </a:solidFill>
                <a:latin typeface="Arial Rounded MT Bold" pitchFamily="34" charset="0"/>
                <a:cs typeface="Arial" pitchFamily="34" charset="0"/>
              </a:rPr>
              <a:t>solve problems </a:t>
            </a:r>
            <a:r>
              <a:rPr lang="en-US" sz="2000" dirty="0">
                <a:latin typeface="Arial Rounded MT Bold" pitchFamily="34" charset="0"/>
                <a:cs typeface="Arial" pitchFamily="34" charset="0"/>
              </a:rPr>
              <a:t>in their workplace.</a:t>
            </a:r>
          </a:p>
          <a:p>
            <a:pPr marL="514350" indent="-514350" algn="just" rtl="1">
              <a:buFont typeface="Wingdings" pitchFamily="2" charset="2"/>
              <a:buChar char="Ø"/>
            </a:pPr>
            <a:r>
              <a:rPr lang="ar-JO" sz="2000" dirty="0">
                <a:latin typeface="Arial Rounded MT Bold" pitchFamily="34" charset="0"/>
                <a:cs typeface="Arial" pitchFamily="34" charset="0"/>
              </a:rPr>
              <a:t>يجب أن يساعد الدليل المستخدمين على حل المشكلات في أماكن عملهم.</a:t>
            </a:r>
            <a:endParaRPr lang="en-US" sz="2000" dirty="0">
              <a:latin typeface="Arial Rounded MT Bold" pitchFamily="34" charset="0"/>
              <a:cs typeface="Arial" pitchFamily="34" charset="0"/>
            </a:endParaRPr>
          </a:p>
          <a:p>
            <a:pPr marL="514350" indent="-514350" algn="just">
              <a:buFont typeface="Wingdings" pitchFamily="2" charset="2"/>
              <a:buChar char="Ø"/>
            </a:pPr>
            <a:endParaRPr lang="en-US" sz="2000" dirty="0">
              <a:latin typeface="Arial Rounded MT Bold" pitchFamily="34" charset="0"/>
              <a:cs typeface="Arial" pitchFamily="34" charset="0"/>
            </a:endParaRPr>
          </a:p>
          <a:p>
            <a:pPr marL="514350" indent="-514350" algn="just">
              <a:buFont typeface="Wingdings" pitchFamily="2" charset="2"/>
              <a:buChar char="Ø"/>
            </a:pPr>
            <a:r>
              <a:rPr lang="en-US" sz="2000" dirty="0">
                <a:latin typeface="Arial Rounded MT Bold" pitchFamily="34" charset="0"/>
                <a:cs typeface="Arial" pitchFamily="34" charset="0"/>
              </a:rPr>
              <a:t>You can help the user through </a:t>
            </a:r>
            <a:r>
              <a:rPr lang="en-US" sz="2000" dirty="0">
                <a:solidFill>
                  <a:schemeClr val="accent1"/>
                </a:solidFill>
                <a:latin typeface="Arial Rounded MT Bold" pitchFamily="34" charset="0"/>
                <a:cs typeface="Arial" pitchFamily="34" charset="0"/>
              </a:rPr>
              <a:t>introductory paragraphs </a:t>
            </a:r>
            <a:r>
              <a:rPr lang="en-US" sz="2000" dirty="0">
                <a:latin typeface="Arial Rounded MT Bold" pitchFamily="34" charset="0"/>
                <a:cs typeface="Arial" pitchFamily="34" charset="0"/>
              </a:rPr>
              <a:t>that preview not only the steps to follow, but the </a:t>
            </a:r>
            <a:r>
              <a:rPr lang="en-US" sz="2000" dirty="0">
                <a:solidFill>
                  <a:schemeClr val="accent1"/>
                </a:solidFill>
                <a:latin typeface="Arial Rounded MT Bold" pitchFamily="34" charset="0"/>
                <a:cs typeface="Arial" pitchFamily="34" charset="0"/>
              </a:rPr>
              <a:t>goals and objectives</a:t>
            </a:r>
            <a:r>
              <a:rPr lang="en-US" sz="2000" dirty="0">
                <a:latin typeface="Arial Rounded MT Bold" pitchFamily="34" charset="0"/>
                <a:cs typeface="Arial" pitchFamily="34" charset="0"/>
              </a:rPr>
              <a:t> of their software work.</a:t>
            </a:r>
          </a:p>
          <a:p>
            <a:pPr marL="514350" indent="-514350" algn="just" rtl="1">
              <a:buFont typeface="Wingdings" pitchFamily="2" charset="2"/>
              <a:buChar char="Ø"/>
            </a:pPr>
            <a:r>
              <a:rPr lang="ar-JO" sz="2000" dirty="0">
                <a:latin typeface="Arial Rounded MT Bold" pitchFamily="34" charset="0"/>
                <a:cs typeface="Arial" pitchFamily="34" charset="0"/>
              </a:rPr>
              <a:t>يمكنك مساعدة المستخدم من خلال فقرات تمهيدية لا تستعرض فقط الخطوات التي يجب اتباعها، بل أيضًا أهداف وغايات عمل البرنامج الخاص به.</a:t>
            </a:r>
            <a:endParaRPr lang="en-US" sz="2000" dirty="0">
              <a:latin typeface="Arial Rounded MT Bold" pitchFamily="34" charset="0"/>
              <a:cs typeface="Arial" pitchFamily="34" charset="0"/>
            </a:endParaRPr>
          </a:p>
        </p:txBody>
      </p:sp>
      <p:sp>
        <p:nvSpPr>
          <p:cNvPr id="4" name="Slide Number Placeholder 3"/>
          <p:cNvSpPr>
            <a:spLocks noGrp="1"/>
          </p:cNvSpPr>
          <p:nvPr>
            <p:ph type="sldNum" sz="quarter" idx="15"/>
          </p:nvPr>
        </p:nvSpPr>
        <p:spPr/>
        <p:txBody>
          <a:bodyPr/>
          <a:lstStyle/>
          <a:p>
            <a:pPr rtl="0"/>
            <a:fld id="{B6F15528-21DE-4FAA-801E-634DDDAF4B2B}" type="slidenum">
              <a:rPr lang="en-US">
                <a:latin typeface="Century Schoolbook"/>
              </a:rPr>
              <a:pPr rtl="0"/>
              <a:t>9</a:t>
            </a:fld>
            <a:endParaRPr lang="en-US">
              <a:latin typeface="Century Schoolbook"/>
            </a:endParaRPr>
          </a:p>
        </p:txBody>
      </p:sp>
      <p:sp>
        <p:nvSpPr>
          <p:cNvPr id="7" name="Title 1"/>
          <p:cNvSpPr>
            <a:spLocks noGrp="1"/>
          </p:cNvSpPr>
          <p:nvPr>
            <p:ph type="title"/>
          </p:nvPr>
        </p:nvSpPr>
        <p:spPr/>
        <p:txBody>
          <a:bodyPr>
            <a:normAutofit/>
          </a:bodyPr>
          <a:lstStyle/>
          <a:p>
            <a:pPr lvl="1" algn="ctr" rtl="0">
              <a:spcBef>
                <a:spcPct val="0"/>
              </a:spcBef>
            </a:pPr>
            <a:r>
              <a:rPr lang="en-US" sz="3200" dirty="0">
                <a:solidFill>
                  <a:schemeClr val="accent1"/>
                </a:solidFill>
                <a:latin typeface="Arial Rounded MT Bold" pitchFamily="34" charset="0"/>
              </a:rPr>
              <a:t>Guidelines for Successful Software Manual</a:t>
            </a:r>
            <a:br>
              <a:rPr lang="en-US" sz="3200" dirty="0">
                <a:solidFill>
                  <a:schemeClr val="accent1"/>
                </a:solidFill>
                <a:latin typeface="Arial Rounded MT Bold" pitchFamily="34" charset="0"/>
              </a:rPr>
            </a:br>
            <a:r>
              <a:rPr lang="ar-JO" sz="3200" dirty="0">
                <a:solidFill>
                  <a:schemeClr val="accent1"/>
                </a:solidFill>
                <a:latin typeface="Arial Rounded MT Bold" pitchFamily="34" charset="0"/>
              </a:rPr>
              <a:t>المبادئ التوجيهية لدليل البرمجيات الناجحة</a:t>
            </a:r>
            <a:endParaRPr lang="en-US" sz="2800" dirty="0">
              <a:solidFill>
                <a:schemeClr val="accent1"/>
              </a:solidFill>
              <a:latin typeface="Arial Rounded MT Bold" pitchFamily="34"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B44CE61F-134F-035F-12C4-7183987DB4C3}"/>
              </a:ext>
            </a:extLst>
          </p:cNvPr>
          <p:cNvSpPr>
            <a:spLocks noGrp="1" noChangeArrowheads="1"/>
          </p:cNvSpPr>
          <p:nvPr>
            <p:ph type="title"/>
          </p:nvPr>
        </p:nvSpPr>
        <p:spPr>
          <a:xfrm>
            <a:off x="1524000" y="152400"/>
            <a:ext cx="9144000" cy="6705600"/>
          </a:xfrm>
        </p:spPr>
        <p:txBody>
          <a:bodyPr/>
          <a:lstStyle/>
          <a:p>
            <a:br>
              <a:rPr lang="en-US" altLang="en-US" sz="3200" b="1">
                <a:latin typeface="Times New Roman" panose="02020603050405020304" pitchFamily="18" charset="0"/>
                <a:cs typeface="Times New Roman" panose="02020603050405020304" pitchFamily="18" charset="0"/>
              </a:rPr>
            </a:br>
            <a:br>
              <a:rPr lang="en-US" altLang="en-US" sz="3200" b="1">
                <a:latin typeface="Times New Roman" panose="02020603050405020304" pitchFamily="18" charset="0"/>
                <a:cs typeface="Times New Roman" panose="02020603050405020304" pitchFamily="18" charset="0"/>
              </a:rPr>
            </a:br>
            <a:r>
              <a:rPr lang="en-US" altLang="en-US" sz="3200" b="1">
                <a:latin typeface="Times New Roman" panose="02020603050405020304" pitchFamily="18" charset="0"/>
                <a:cs typeface="Times New Roman" panose="02020603050405020304" pitchFamily="18" charset="0"/>
              </a:rPr>
              <a:t>   </a:t>
            </a:r>
            <a:r>
              <a:rPr lang="en-US" altLang="en-US" sz="3600" b="1">
                <a:solidFill>
                  <a:schemeClr val="accent1"/>
                </a:solidFill>
                <a:latin typeface="Times New Roman" panose="02020603050405020304" pitchFamily="18" charset="0"/>
                <a:cs typeface="Times New Roman" panose="02020603050405020304" pitchFamily="18" charset="0"/>
              </a:rPr>
              <a:t>4- Test all Procedures for Accuracy</a:t>
            </a:r>
            <a:r>
              <a:rPr lang="en-US" altLang="en-US" sz="3600" b="1">
                <a:latin typeface="Times New Roman" panose="02020603050405020304" pitchFamily="18" charset="0"/>
                <a:cs typeface="Times New Roman" panose="02020603050405020304" pitchFamily="18" charset="0"/>
              </a:rPr>
              <a:t>,</a:t>
            </a:r>
            <a:r>
              <a:rPr lang="en-US" altLang="en-US" sz="3200" b="1">
                <a:latin typeface="Times New Roman" panose="02020603050405020304" pitchFamily="18" charset="0"/>
                <a:cs typeface="Times New Roman" panose="02020603050405020304" pitchFamily="18" charset="0"/>
              </a:rPr>
              <a:t> </a:t>
            </a:r>
            <a:br>
              <a:rPr lang="en-US" altLang="en-US" sz="3200" b="1">
                <a:latin typeface="Times New Roman" panose="02020603050405020304" pitchFamily="18" charset="0"/>
                <a:cs typeface="Times New Roman" panose="02020603050405020304" pitchFamily="18" charset="0"/>
              </a:rPr>
            </a:br>
            <a:r>
              <a:rPr lang="en-US" altLang="en-US" sz="3200" b="1">
                <a:latin typeface="Times New Roman" panose="02020603050405020304" pitchFamily="18" charset="0"/>
                <a:cs typeface="Times New Roman" panose="02020603050405020304" pitchFamily="18" charset="0"/>
              </a:rPr>
              <a:t>   </a:t>
            </a:r>
            <a:r>
              <a:rPr lang="en-US" altLang="en-US" sz="3200">
                <a:solidFill>
                  <a:schemeClr val="accent2"/>
                </a:solidFill>
                <a:latin typeface="Times New Roman" panose="02020603050405020304" pitchFamily="18" charset="0"/>
                <a:cs typeface="Times New Roman" panose="02020603050405020304" pitchFamily="18" charset="0"/>
              </a:rPr>
              <a:t>Evaluative test</a:t>
            </a:r>
            <a:r>
              <a:rPr lang="en-US" altLang="en-US" sz="3200">
                <a:latin typeface="Times New Roman" panose="02020603050405020304" pitchFamily="18" charset="0"/>
                <a:cs typeface="Times New Roman" panose="02020603050405020304" pitchFamily="18" charset="0"/>
              </a:rPr>
              <a:t>, which means that after you finish the </a:t>
            </a: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   procedure, you have an </a:t>
            </a:r>
            <a:r>
              <a:rPr lang="en-US" altLang="en-US" sz="3200">
                <a:solidFill>
                  <a:schemeClr val="accent2"/>
                </a:solidFill>
                <a:latin typeface="Times New Roman" panose="02020603050405020304" pitchFamily="18" charset="0"/>
                <a:cs typeface="Times New Roman" panose="02020603050405020304" pitchFamily="18" charset="0"/>
              </a:rPr>
              <a:t>actual user</a:t>
            </a:r>
            <a:r>
              <a:rPr lang="en-US" altLang="en-US" sz="3200">
                <a:latin typeface="Times New Roman" panose="02020603050405020304" pitchFamily="18" charset="0"/>
                <a:cs typeface="Times New Roman" panose="02020603050405020304" pitchFamily="18" charset="0"/>
              </a:rPr>
              <a:t>, or </a:t>
            </a:r>
            <a:r>
              <a:rPr lang="en-US" altLang="en-US" sz="3200">
                <a:solidFill>
                  <a:schemeClr val="accent2"/>
                </a:solidFill>
                <a:latin typeface="Times New Roman" panose="02020603050405020304" pitchFamily="18" charset="0"/>
                <a:cs typeface="Times New Roman" panose="02020603050405020304" pitchFamily="18" charset="0"/>
              </a:rPr>
              <a:t>prototype of </a:t>
            </a:r>
            <a:br>
              <a:rPr lang="en-US" altLang="en-US" sz="3200">
                <a:solidFill>
                  <a:schemeClr val="accent2"/>
                </a:solidFill>
                <a:latin typeface="Times New Roman" panose="02020603050405020304" pitchFamily="18" charset="0"/>
                <a:cs typeface="Times New Roman" panose="02020603050405020304" pitchFamily="18" charset="0"/>
              </a:rPr>
            </a:br>
            <a:r>
              <a:rPr lang="en-US" altLang="en-US" sz="3200">
                <a:solidFill>
                  <a:schemeClr val="accent2"/>
                </a:solidFill>
                <a:latin typeface="Times New Roman" panose="02020603050405020304" pitchFamily="18" charset="0"/>
                <a:cs typeface="Times New Roman" panose="02020603050405020304" pitchFamily="18" charset="0"/>
              </a:rPr>
              <a:t>   the user</a:t>
            </a:r>
            <a:r>
              <a:rPr lang="en-US" altLang="en-US" sz="3200">
                <a:latin typeface="Times New Roman" panose="02020603050405020304" pitchFamily="18" charset="0"/>
                <a:cs typeface="Times New Roman" panose="02020603050405020304" pitchFamily="18" charset="0"/>
              </a:rPr>
              <a:t>, or </a:t>
            </a:r>
            <a:r>
              <a:rPr lang="en-US" altLang="en-US" sz="3200">
                <a:solidFill>
                  <a:schemeClr val="accent2"/>
                </a:solidFill>
                <a:latin typeface="Times New Roman" panose="02020603050405020304" pitchFamily="18" charset="0"/>
                <a:cs typeface="Times New Roman" panose="02020603050405020304" pitchFamily="18" charset="0"/>
              </a:rPr>
              <a:t>yourself as a last resort</a:t>
            </a:r>
            <a:r>
              <a:rPr lang="en-US" altLang="en-US" sz="3200">
                <a:latin typeface="Times New Roman" panose="02020603050405020304" pitchFamily="18" charset="0"/>
                <a:cs typeface="Times New Roman" panose="02020603050405020304" pitchFamily="18" charset="0"/>
              </a:rPr>
              <a:t> to perform the </a:t>
            </a: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   steps, so get ready to have your eyes opened to all </a:t>
            </a: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   the conditions, alternatives, options, and other </a:t>
            </a: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   details you left out.</a:t>
            </a:r>
          </a:p>
        </p:txBody>
      </p:sp>
      <p:sp>
        <p:nvSpPr>
          <p:cNvPr id="21507" name="Slide Number Placeholder 2">
            <a:extLst>
              <a:ext uri="{FF2B5EF4-FFF2-40B4-BE49-F238E27FC236}">
                <a16:creationId xmlns:a16="http://schemas.microsoft.com/office/drawing/2014/main" id="{8AC5B4A9-B10A-03D3-BC80-36FECB22DB5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ahoma" panose="020B0604030504040204" pitchFamily="34" charset="0"/>
              </a:defRPr>
            </a:lvl1pPr>
            <a:lvl2pPr marL="742950" indent="-285750">
              <a:spcBef>
                <a:spcPct val="20000"/>
              </a:spcBef>
              <a:buChar char="–"/>
              <a:defRPr kumimoji="1" sz="2800">
                <a:solidFill>
                  <a:schemeClr val="tx1"/>
                </a:solidFill>
                <a:latin typeface="Tahoma" panose="020B0604030504040204" pitchFamily="34" charset="0"/>
              </a:defRPr>
            </a:lvl2pPr>
            <a:lvl3pPr marL="1143000" indent="-228600">
              <a:spcBef>
                <a:spcPct val="20000"/>
              </a:spcBef>
              <a:buChar char="•"/>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har char="»"/>
              <a:defRPr kumimoji="1" sz="2000">
                <a:solidFill>
                  <a:schemeClr val="tx1"/>
                </a:solidFill>
                <a:latin typeface="Tahoma" panose="020B0604030504040204" pitchFamily="34" charset="0"/>
              </a:defRPr>
            </a:lvl5pPr>
            <a:lvl6pPr marL="25146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6pPr>
            <a:lvl7pPr marL="29718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7pPr>
            <a:lvl8pPr marL="34290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8pPr>
            <a:lvl9pPr marL="38862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9pPr>
          </a:lstStyle>
          <a:p>
            <a:pPr eaLnBrk="0" fontAlgn="base" hangingPunct="0">
              <a:spcBef>
                <a:spcPct val="50000"/>
              </a:spcBef>
              <a:spcAft>
                <a:spcPct val="0"/>
              </a:spcAft>
              <a:buNone/>
            </a:pPr>
            <a:fld id="{E1626584-1679-4AE2-ACBF-74A9C3622BBB}" type="slidenum">
              <a:rPr kumimoji="0" lang="ar-SA" altLang="en-US" sz="1400">
                <a:solidFill>
                  <a:srgbClr val="808080"/>
                </a:solidFill>
              </a:rPr>
              <a:pPr eaLnBrk="0" fontAlgn="base" hangingPunct="0">
                <a:spcBef>
                  <a:spcPct val="50000"/>
                </a:spcBef>
                <a:spcAft>
                  <a:spcPct val="0"/>
                </a:spcAft>
                <a:buNone/>
              </a:pPr>
              <a:t>90</a:t>
            </a:fld>
            <a:endParaRPr kumimoji="0" lang="en-US" altLang="en-US" sz="1400">
              <a:solidFill>
                <a:srgbClr val="808080"/>
              </a:solidFil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3DC185BF-1139-A5CB-1F77-63C6A9246EC6}"/>
              </a:ext>
            </a:extLst>
          </p:cNvPr>
          <p:cNvSpPr>
            <a:spLocks noGrp="1" noChangeArrowheads="1"/>
          </p:cNvSpPr>
          <p:nvPr>
            <p:ph type="title"/>
          </p:nvPr>
        </p:nvSpPr>
        <p:spPr>
          <a:xfrm>
            <a:off x="1524000" y="0"/>
            <a:ext cx="9144000" cy="6705600"/>
          </a:xfrm>
        </p:spPr>
        <p:txBody>
          <a:bodyPr/>
          <a:lstStyle/>
          <a:p>
            <a:r>
              <a:rPr lang="en-US" altLang="en-US" sz="4000" b="1">
                <a:solidFill>
                  <a:srgbClr val="9900CC"/>
                </a:solidFill>
                <a:latin typeface="Times New Roman" panose="02020603050405020304" pitchFamily="18" charset="0"/>
                <a:cs typeface="Times New Roman" panose="02020603050405020304" pitchFamily="18" charset="0"/>
              </a:rPr>
              <a:t>   What Constitute a Procedure?</a:t>
            </a:r>
            <a:br>
              <a:rPr lang="en-US" altLang="en-US">
                <a:latin typeface="Times New Roman" panose="02020603050405020304" pitchFamily="18" charset="0"/>
                <a:cs typeface="Times New Roman" panose="02020603050405020304" pitchFamily="18" charset="0"/>
              </a:rPr>
            </a:br>
            <a:r>
              <a:rPr lang="en-US" altLang="en-US">
                <a:latin typeface="Times New Roman" panose="02020603050405020304" pitchFamily="18" charset="0"/>
                <a:cs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rPr>
              <a:t>-Procedures results directly from your thorough program task list,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putting the functions of the program into usable sets of steps that do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the user’s work.</a:t>
            </a:r>
            <a:br>
              <a:rPr lang="en-US" altLang="en-US" sz="2400">
                <a:latin typeface="Times New Roman" panose="02020603050405020304" pitchFamily="18" charset="0"/>
                <a:cs typeface="Times New Roman" panose="02020603050405020304" pitchFamily="18" charset="0"/>
              </a:rPr>
            </a:b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-All procedural documentation answers the user’s simple question “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a:t>
            </a:r>
            <a:r>
              <a:rPr lang="en-US" altLang="en-US" sz="2400" i="1">
                <a:solidFill>
                  <a:schemeClr val="accent1"/>
                </a:solidFill>
                <a:latin typeface="Times New Roman" panose="02020603050405020304" pitchFamily="18" charset="0"/>
                <a:cs typeface="Times New Roman" panose="02020603050405020304" pitchFamily="18" charset="0"/>
              </a:rPr>
              <a:t>how do you use the program</a:t>
            </a:r>
            <a:r>
              <a:rPr lang="en-US" altLang="en-US" sz="2400">
                <a:latin typeface="Times New Roman" panose="02020603050405020304" pitchFamily="18" charset="0"/>
                <a:cs typeface="Times New Roman" panose="02020603050405020304" pitchFamily="18" charset="0"/>
              </a:rPr>
              <a:t>? As such, it functions on the guidance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level.</a:t>
            </a:r>
            <a:r>
              <a:rPr lang="en-US" altLang="en-US" sz="2400" b="1">
                <a:latin typeface="Times New Roman" panose="02020603050405020304" pitchFamily="18" charset="0"/>
                <a:cs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rPr>
              <a:t>The user </a:t>
            </a:r>
            <a:r>
              <a:rPr lang="en-US" altLang="en-US" sz="2400">
                <a:solidFill>
                  <a:schemeClr val="accent2"/>
                </a:solidFill>
                <a:latin typeface="Times New Roman" panose="02020603050405020304" pitchFamily="18" charset="0"/>
                <a:cs typeface="Times New Roman" panose="02020603050405020304" pitchFamily="18" charset="0"/>
              </a:rPr>
              <a:t>need to know</a:t>
            </a:r>
            <a:r>
              <a:rPr lang="en-US" altLang="en-US" sz="2400">
                <a:latin typeface="Times New Roman" panose="02020603050405020304" pitchFamily="18" charset="0"/>
                <a:cs typeface="Times New Roman" panose="02020603050405020304" pitchFamily="18" charset="0"/>
              </a:rPr>
              <a:t> </a:t>
            </a:r>
            <a:r>
              <a:rPr lang="en-US" altLang="en-US" sz="2400">
                <a:solidFill>
                  <a:srgbClr val="CC00FF"/>
                </a:solidFill>
                <a:latin typeface="Times New Roman" panose="02020603050405020304" pitchFamily="18" charset="0"/>
                <a:cs typeface="Times New Roman" panose="02020603050405020304" pitchFamily="18" charset="0"/>
              </a:rPr>
              <a:t>what</a:t>
            </a:r>
            <a:r>
              <a:rPr lang="en-US" altLang="en-US" sz="2400">
                <a:latin typeface="Times New Roman" panose="02020603050405020304" pitchFamily="18" charset="0"/>
                <a:cs typeface="Times New Roman" panose="02020603050405020304" pitchFamily="18" charset="0"/>
              </a:rPr>
              <a:t> key to press, </a:t>
            </a:r>
            <a:r>
              <a:rPr lang="en-US" altLang="en-US" sz="2400">
                <a:solidFill>
                  <a:srgbClr val="CC00FF"/>
                </a:solidFill>
                <a:latin typeface="Times New Roman" panose="02020603050405020304" pitchFamily="18" charset="0"/>
                <a:cs typeface="Times New Roman" panose="02020603050405020304" pitchFamily="18" charset="0"/>
              </a:rPr>
              <a:t>what</a:t>
            </a:r>
            <a:r>
              <a:rPr lang="en-US" altLang="en-US" sz="2400">
                <a:latin typeface="Times New Roman" panose="02020603050405020304" pitchFamily="18" charset="0"/>
                <a:cs typeface="Times New Roman" panose="02020603050405020304" pitchFamily="18" charset="0"/>
              </a:rPr>
              <a:t> reports and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screen will look like, </a:t>
            </a:r>
            <a:r>
              <a:rPr lang="en-US" altLang="en-US" sz="2400">
                <a:solidFill>
                  <a:srgbClr val="CC00FF"/>
                </a:solidFill>
                <a:latin typeface="Times New Roman" panose="02020603050405020304" pitchFamily="18" charset="0"/>
                <a:cs typeface="Times New Roman" panose="02020603050405020304" pitchFamily="18" charset="0"/>
              </a:rPr>
              <a:t>how</a:t>
            </a:r>
            <a:r>
              <a:rPr lang="en-US" altLang="en-US" sz="2400">
                <a:latin typeface="Times New Roman" panose="02020603050405020304" pitchFamily="18" charset="0"/>
                <a:cs typeface="Times New Roman" panose="02020603050405020304" pitchFamily="18" charset="0"/>
              </a:rPr>
              <a:t> to get out of trouble.</a:t>
            </a:r>
            <a:br>
              <a:rPr lang="en-US" altLang="en-US" sz="2400">
                <a:latin typeface="Times New Roman" panose="02020603050405020304" pitchFamily="18" charset="0"/>
                <a:cs typeface="Times New Roman" panose="02020603050405020304" pitchFamily="18" charset="0"/>
              </a:rPr>
            </a:b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-The teaching as we have seen in tutorials try to get the user to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remember the lesson after the lesson finishes. </a:t>
            </a:r>
            <a:br>
              <a:rPr lang="en-US" altLang="en-US" sz="2400">
                <a:latin typeface="Times New Roman" panose="02020603050405020304" pitchFamily="18" charset="0"/>
                <a:cs typeface="Times New Roman" panose="02020603050405020304" pitchFamily="18" charset="0"/>
              </a:rPr>
            </a:b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-Procedures and tutorials differ greatly, procedure focus on </a:t>
            </a:r>
            <a:r>
              <a:rPr lang="en-US" altLang="en-US" sz="2400">
                <a:solidFill>
                  <a:srgbClr val="CC00FF"/>
                </a:solidFill>
                <a:latin typeface="Times New Roman" panose="02020603050405020304" pitchFamily="18" charset="0"/>
                <a:cs typeface="Times New Roman" panose="02020603050405020304" pitchFamily="18" charset="0"/>
              </a:rPr>
              <a:t>options </a:t>
            </a:r>
            <a:br>
              <a:rPr lang="en-US" altLang="en-US" sz="2400">
                <a:solidFill>
                  <a:srgbClr val="CC00FF"/>
                </a:solidFill>
                <a:latin typeface="Times New Roman" panose="02020603050405020304" pitchFamily="18" charset="0"/>
                <a:cs typeface="Times New Roman" panose="02020603050405020304" pitchFamily="18" charset="0"/>
              </a:rPr>
            </a:br>
            <a:r>
              <a:rPr lang="en-US" altLang="en-US" sz="2400">
                <a:solidFill>
                  <a:srgbClr val="CC00FF"/>
                </a:solidFill>
                <a:latin typeface="Times New Roman" panose="02020603050405020304" pitchFamily="18" charset="0"/>
                <a:cs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rPr>
              <a:t>the user might take, whereas tutorials focus on only those</a:t>
            </a:r>
            <a:r>
              <a:rPr lang="en-US" altLang="en-US" sz="2400">
                <a:solidFill>
                  <a:srgbClr val="CC00FF"/>
                </a:solidFill>
                <a:latin typeface="Times New Roman" panose="02020603050405020304" pitchFamily="18" charset="0"/>
                <a:cs typeface="Times New Roman" panose="02020603050405020304" pitchFamily="18" charset="0"/>
              </a:rPr>
              <a:t> keys and </a:t>
            </a:r>
            <a:br>
              <a:rPr lang="en-US" altLang="en-US" sz="2400">
                <a:solidFill>
                  <a:srgbClr val="CC00FF"/>
                </a:solidFill>
                <a:latin typeface="Times New Roman" panose="02020603050405020304" pitchFamily="18" charset="0"/>
                <a:cs typeface="Times New Roman" panose="02020603050405020304" pitchFamily="18" charset="0"/>
              </a:rPr>
            </a:br>
            <a:r>
              <a:rPr lang="en-US" altLang="en-US" sz="2400">
                <a:solidFill>
                  <a:srgbClr val="CC00FF"/>
                </a:solidFill>
                <a:latin typeface="Times New Roman" panose="02020603050405020304" pitchFamily="18" charset="0"/>
                <a:cs typeface="Times New Roman" panose="02020603050405020304" pitchFamily="18" charset="0"/>
              </a:rPr>
              <a:t>       actions </a:t>
            </a:r>
            <a:r>
              <a:rPr lang="en-US" altLang="en-US" sz="2400">
                <a:latin typeface="Times New Roman" panose="02020603050405020304" pitchFamily="18" charset="0"/>
                <a:cs typeface="Times New Roman" panose="02020603050405020304" pitchFamily="18" charset="0"/>
              </a:rPr>
              <a:t>needed to perform a specific task. A procedure </a:t>
            </a:r>
            <a:r>
              <a:rPr lang="en-US" altLang="en-US" sz="2400">
                <a:solidFill>
                  <a:srgbClr val="CC00FF"/>
                </a:solidFill>
                <a:latin typeface="Times New Roman" panose="02020603050405020304" pitchFamily="18" charset="0"/>
                <a:cs typeface="Times New Roman" panose="02020603050405020304" pitchFamily="18" charset="0"/>
              </a:rPr>
              <a:t>expands</a:t>
            </a:r>
            <a:r>
              <a:rPr lang="en-US" altLang="en-US" sz="2400">
                <a:latin typeface="Times New Roman" panose="02020603050405020304" pitchFamily="18" charset="0"/>
                <a:cs typeface="Times New Roman" panose="02020603050405020304" pitchFamily="18" charset="0"/>
              </a:rPr>
              <a:t> the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user’s focus, a tutorial </a:t>
            </a:r>
            <a:r>
              <a:rPr lang="en-US" altLang="en-US" sz="2400">
                <a:solidFill>
                  <a:srgbClr val="CC00FF"/>
                </a:solidFill>
                <a:latin typeface="Times New Roman" panose="02020603050405020304" pitchFamily="18" charset="0"/>
                <a:cs typeface="Times New Roman" panose="02020603050405020304" pitchFamily="18" charset="0"/>
              </a:rPr>
              <a:t>contracts</a:t>
            </a:r>
            <a:r>
              <a:rPr lang="en-US" altLang="en-US" sz="2400">
                <a:latin typeface="Times New Roman" panose="02020603050405020304" pitchFamily="18" charset="0"/>
                <a:cs typeface="Times New Roman" panose="02020603050405020304" pitchFamily="18" charset="0"/>
              </a:rPr>
              <a:t> it. </a:t>
            </a:r>
            <a:br>
              <a:rPr lang="en-US" altLang="en-US" sz="2400">
                <a:latin typeface="Times New Roman" panose="02020603050405020304" pitchFamily="18" charset="0"/>
                <a:cs typeface="Times New Roman" panose="02020603050405020304" pitchFamily="18" charset="0"/>
              </a:rPr>
            </a:br>
            <a:endParaRPr lang="en-US" altLang="en-US" sz="2400">
              <a:latin typeface="Times New Roman" panose="02020603050405020304" pitchFamily="18" charset="0"/>
              <a:cs typeface="Times New Roman" panose="02020603050405020304" pitchFamily="18" charset="0"/>
            </a:endParaRPr>
          </a:p>
        </p:txBody>
      </p:sp>
      <p:sp>
        <p:nvSpPr>
          <p:cNvPr id="22531" name="Slide Number Placeholder 2">
            <a:extLst>
              <a:ext uri="{FF2B5EF4-FFF2-40B4-BE49-F238E27FC236}">
                <a16:creationId xmlns:a16="http://schemas.microsoft.com/office/drawing/2014/main" id="{B9C837D2-7BD8-2E15-6DEE-127268FC7CF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ahoma" panose="020B0604030504040204" pitchFamily="34" charset="0"/>
              </a:defRPr>
            </a:lvl1pPr>
            <a:lvl2pPr marL="742950" indent="-285750">
              <a:spcBef>
                <a:spcPct val="20000"/>
              </a:spcBef>
              <a:buChar char="–"/>
              <a:defRPr kumimoji="1" sz="2800">
                <a:solidFill>
                  <a:schemeClr val="tx1"/>
                </a:solidFill>
                <a:latin typeface="Tahoma" panose="020B0604030504040204" pitchFamily="34" charset="0"/>
              </a:defRPr>
            </a:lvl2pPr>
            <a:lvl3pPr marL="1143000" indent="-228600">
              <a:spcBef>
                <a:spcPct val="20000"/>
              </a:spcBef>
              <a:buChar char="•"/>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har char="»"/>
              <a:defRPr kumimoji="1" sz="2000">
                <a:solidFill>
                  <a:schemeClr val="tx1"/>
                </a:solidFill>
                <a:latin typeface="Tahoma" panose="020B0604030504040204" pitchFamily="34" charset="0"/>
              </a:defRPr>
            </a:lvl5pPr>
            <a:lvl6pPr marL="25146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6pPr>
            <a:lvl7pPr marL="29718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7pPr>
            <a:lvl8pPr marL="34290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8pPr>
            <a:lvl9pPr marL="38862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9pPr>
          </a:lstStyle>
          <a:p>
            <a:pPr eaLnBrk="0" fontAlgn="base" hangingPunct="0">
              <a:spcBef>
                <a:spcPct val="50000"/>
              </a:spcBef>
              <a:spcAft>
                <a:spcPct val="0"/>
              </a:spcAft>
              <a:buNone/>
            </a:pPr>
            <a:fld id="{34102E39-77E0-431B-A716-F9DF46DB2643}" type="slidenum">
              <a:rPr kumimoji="0" lang="ar-SA" altLang="en-US" sz="1400">
                <a:solidFill>
                  <a:srgbClr val="808080"/>
                </a:solidFill>
              </a:rPr>
              <a:pPr eaLnBrk="0" fontAlgn="base" hangingPunct="0">
                <a:spcBef>
                  <a:spcPct val="50000"/>
                </a:spcBef>
                <a:spcAft>
                  <a:spcPct val="0"/>
                </a:spcAft>
                <a:buNone/>
              </a:pPr>
              <a:t>91</a:t>
            </a:fld>
            <a:endParaRPr kumimoji="0" lang="en-US" altLang="en-US" sz="1400">
              <a:solidFill>
                <a:srgbClr val="808080"/>
              </a:solidFil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2F024FB1-B0A2-9594-BE6D-2F6BCCBE3894}"/>
              </a:ext>
            </a:extLst>
          </p:cNvPr>
          <p:cNvSpPr>
            <a:spLocks noGrp="1" noChangeArrowheads="1"/>
          </p:cNvSpPr>
          <p:nvPr>
            <p:ph type="title"/>
          </p:nvPr>
        </p:nvSpPr>
        <p:spPr>
          <a:xfrm>
            <a:off x="1524000" y="152400"/>
            <a:ext cx="9144000" cy="6705600"/>
          </a:xfrm>
        </p:spPr>
        <p:txBody>
          <a:bodyPr/>
          <a:lstStyle/>
          <a:p>
            <a:br>
              <a:rPr lang="en-US" altLang="en-US" sz="2400">
                <a:latin typeface="Times New Roman" panose="02020603050405020304" pitchFamily="18" charset="0"/>
                <a:cs typeface="Times New Roman" panose="02020603050405020304" pitchFamily="18" charset="0"/>
              </a:rPr>
            </a:b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 Procedures and reference differs also, in </a:t>
            </a:r>
            <a:r>
              <a:rPr lang="en-US" altLang="en-US" sz="2400">
                <a:solidFill>
                  <a:schemeClr val="accent1"/>
                </a:solidFill>
                <a:latin typeface="Times New Roman" panose="02020603050405020304" pitchFamily="18" charset="0"/>
                <a:cs typeface="Times New Roman" panose="02020603050405020304" pitchFamily="18" charset="0"/>
              </a:rPr>
              <a:t>guidance (procedures</a:t>
            </a:r>
            <a:r>
              <a:rPr lang="en-US" altLang="en-US" sz="2400">
                <a:latin typeface="Times New Roman" panose="02020603050405020304" pitchFamily="18" charset="0"/>
                <a:cs typeface="Times New Roman" panose="02020603050405020304" pitchFamily="18" charset="0"/>
              </a:rPr>
              <a:t>) the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documentation </a:t>
            </a:r>
            <a:r>
              <a:rPr lang="en-US" altLang="en-US" sz="2400">
                <a:solidFill>
                  <a:srgbClr val="9900CC"/>
                </a:solidFill>
                <a:latin typeface="Times New Roman" panose="02020603050405020304" pitchFamily="18" charset="0"/>
                <a:cs typeface="Times New Roman" panose="02020603050405020304" pitchFamily="18" charset="0"/>
              </a:rPr>
              <a:t>define the task</a:t>
            </a:r>
            <a:r>
              <a:rPr lang="en-US" altLang="en-US" sz="2400">
                <a:latin typeface="Times New Roman" panose="02020603050405020304" pitchFamily="18" charset="0"/>
                <a:cs typeface="Times New Roman" panose="02020603050405020304" pitchFamily="18" charset="0"/>
              </a:rPr>
              <a:t> its beginnings and endings, you do this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for a user to follow </a:t>
            </a:r>
            <a:r>
              <a:rPr lang="en-US" altLang="en-US" sz="2400">
                <a:solidFill>
                  <a:schemeClr val="accent2"/>
                </a:solidFill>
                <a:latin typeface="Times New Roman" panose="02020603050405020304" pitchFamily="18" charset="0"/>
                <a:cs typeface="Times New Roman" panose="02020603050405020304" pitchFamily="18" charset="0"/>
              </a:rPr>
              <a:t>unfamiliar steps</a:t>
            </a:r>
            <a:r>
              <a:rPr lang="en-US" altLang="en-US" sz="2400">
                <a:latin typeface="Times New Roman" panose="02020603050405020304" pitchFamily="18" charset="0"/>
                <a:cs typeface="Times New Roman" panose="02020603050405020304" pitchFamily="18" charset="0"/>
              </a:rPr>
              <a:t> to perform a task he or she does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seldom or for the first time. </a:t>
            </a:r>
            <a:br>
              <a:rPr lang="en-US" altLang="en-US" sz="2400">
                <a:latin typeface="Times New Roman" panose="02020603050405020304" pitchFamily="18" charset="0"/>
                <a:cs typeface="Times New Roman" panose="02020603050405020304" pitchFamily="18" charset="0"/>
              </a:rPr>
            </a:b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In the </a:t>
            </a:r>
            <a:r>
              <a:rPr lang="en-US" altLang="en-US" sz="2400">
                <a:solidFill>
                  <a:schemeClr val="accent1"/>
                </a:solidFill>
                <a:latin typeface="Times New Roman" panose="02020603050405020304" pitchFamily="18" charset="0"/>
                <a:cs typeface="Times New Roman" panose="02020603050405020304" pitchFamily="18" charset="0"/>
              </a:rPr>
              <a:t>support level (reference)</a:t>
            </a:r>
            <a:r>
              <a:rPr lang="en-US" altLang="en-US" sz="2400">
                <a:latin typeface="Times New Roman" panose="02020603050405020304" pitchFamily="18" charset="0"/>
                <a:cs typeface="Times New Roman" panose="02020603050405020304" pitchFamily="18" charset="0"/>
              </a:rPr>
              <a:t> the user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a:t>
            </a:r>
            <a:r>
              <a:rPr lang="en-US" altLang="en-US" sz="2400">
                <a:solidFill>
                  <a:srgbClr val="9900CC"/>
                </a:solidFill>
                <a:latin typeface="Times New Roman" panose="02020603050405020304" pitchFamily="18" charset="0"/>
                <a:cs typeface="Times New Roman" panose="02020603050405020304" pitchFamily="18" charset="0"/>
              </a:rPr>
              <a:t>define the task and goes</a:t>
            </a:r>
            <a:r>
              <a:rPr lang="en-US" altLang="en-US" sz="2400">
                <a:latin typeface="Times New Roman" panose="02020603050405020304" pitchFamily="18" charset="0"/>
                <a:cs typeface="Times New Roman" panose="02020603050405020304" pitchFamily="18" charset="0"/>
              </a:rPr>
              <a:t> to the documentation to get an essential info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needed to perform the task.</a:t>
            </a:r>
            <a:br>
              <a:rPr lang="en-US" altLang="en-US" sz="2400">
                <a:latin typeface="Times New Roman" panose="02020603050405020304" pitchFamily="18" charset="0"/>
                <a:cs typeface="Times New Roman" panose="02020603050405020304" pitchFamily="18" charset="0"/>
              </a:rPr>
            </a:br>
            <a:endParaRPr lang="en-US" altLang="en-US" sz="2400">
              <a:latin typeface="Times New Roman" panose="02020603050405020304" pitchFamily="18" charset="0"/>
              <a:cs typeface="Times New Roman" panose="02020603050405020304" pitchFamily="18" charset="0"/>
            </a:endParaRPr>
          </a:p>
        </p:txBody>
      </p:sp>
      <p:sp>
        <p:nvSpPr>
          <p:cNvPr id="23555" name="Slide Number Placeholder 2">
            <a:extLst>
              <a:ext uri="{FF2B5EF4-FFF2-40B4-BE49-F238E27FC236}">
                <a16:creationId xmlns:a16="http://schemas.microsoft.com/office/drawing/2014/main" id="{4D4C45BD-D9AB-53EA-8D5C-1BA6DDA7106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ahoma" panose="020B0604030504040204" pitchFamily="34" charset="0"/>
              </a:defRPr>
            </a:lvl1pPr>
            <a:lvl2pPr marL="742950" indent="-285750">
              <a:spcBef>
                <a:spcPct val="20000"/>
              </a:spcBef>
              <a:buChar char="–"/>
              <a:defRPr kumimoji="1" sz="2800">
                <a:solidFill>
                  <a:schemeClr val="tx1"/>
                </a:solidFill>
                <a:latin typeface="Tahoma" panose="020B0604030504040204" pitchFamily="34" charset="0"/>
              </a:defRPr>
            </a:lvl2pPr>
            <a:lvl3pPr marL="1143000" indent="-228600">
              <a:spcBef>
                <a:spcPct val="20000"/>
              </a:spcBef>
              <a:buChar char="•"/>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har char="»"/>
              <a:defRPr kumimoji="1" sz="2000">
                <a:solidFill>
                  <a:schemeClr val="tx1"/>
                </a:solidFill>
                <a:latin typeface="Tahoma" panose="020B0604030504040204" pitchFamily="34" charset="0"/>
              </a:defRPr>
            </a:lvl5pPr>
            <a:lvl6pPr marL="25146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6pPr>
            <a:lvl7pPr marL="29718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7pPr>
            <a:lvl8pPr marL="34290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8pPr>
            <a:lvl9pPr marL="38862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9pPr>
          </a:lstStyle>
          <a:p>
            <a:pPr eaLnBrk="0" fontAlgn="base" hangingPunct="0">
              <a:spcBef>
                <a:spcPct val="50000"/>
              </a:spcBef>
              <a:spcAft>
                <a:spcPct val="0"/>
              </a:spcAft>
              <a:buNone/>
            </a:pPr>
            <a:fld id="{2A47EE7D-45A2-48F5-BC40-F18B49CBFD70}" type="slidenum">
              <a:rPr kumimoji="0" lang="ar-SA" altLang="en-US" sz="1400">
                <a:solidFill>
                  <a:srgbClr val="808080"/>
                </a:solidFill>
              </a:rPr>
              <a:pPr eaLnBrk="0" fontAlgn="base" hangingPunct="0">
                <a:spcBef>
                  <a:spcPct val="50000"/>
                </a:spcBef>
                <a:spcAft>
                  <a:spcPct val="0"/>
                </a:spcAft>
                <a:buNone/>
              </a:pPr>
              <a:t>92</a:t>
            </a:fld>
            <a:endParaRPr kumimoji="0" lang="en-US" altLang="en-US" sz="1400">
              <a:solidFill>
                <a:srgbClr val="808080"/>
              </a:solidFil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0D5CBB44-B228-FA7C-7BD8-1705F93BEA15}"/>
              </a:ext>
            </a:extLst>
          </p:cNvPr>
          <p:cNvSpPr>
            <a:spLocks noGrp="1" noChangeArrowheads="1"/>
          </p:cNvSpPr>
          <p:nvPr>
            <p:ph type="title"/>
          </p:nvPr>
        </p:nvSpPr>
        <p:spPr>
          <a:xfrm>
            <a:off x="1524000" y="152400"/>
            <a:ext cx="9144000" cy="6705600"/>
          </a:xfrm>
        </p:spPr>
        <p:txBody>
          <a:bodyPr/>
          <a:lstStyle/>
          <a:p>
            <a:r>
              <a:rPr lang="en-US" altLang="en-US" sz="3600" b="1">
                <a:solidFill>
                  <a:schemeClr val="accent2"/>
                </a:solidFill>
                <a:latin typeface="Times New Roman" panose="02020603050405020304" pitchFamily="18" charset="0"/>
                <a:cs typeface="Times New Roman" panose="02020603050405020304" pitchFamily="18" charset="0"/>
              </a:rPr>
              <a:t>   What Kind of Info User Need Guidance</a:t>
            </a:r>
            <a:r>
              <a:rPr lang="en-US" altLang="en-US" sz="3600" b="1">
                <a:latin typeface="Times New Roman" panose="02020603050405020304" pitchFamily="18" charset="0"/>
                <a:cs typeface="Times New Roman" panose="02020603050405020304" pitchFamily="18" charset="0"/>
              </a:rPr>
              <a:t>?   </a:t>
            </a:r>
            <a:br>
              <a:rPr lang="en-US" altLang="en-US" sz="3600" b="1">
                <a:latin typeface="Times New Roman" panose="02020603050405020304" pitchFamily="18" charset="0"/>
                <a:cs typeface="Times New Roman" panose="02020603050405020304" pitchFamily="18" charset="0"/>
              </a:rPr>
            </a:br>
            <a:r>
              <a:rPr lang="en-US" altLang="en-US" sz="3600" b="1">
                <a:latin typeface="Times New Roman" panose="02020603050405020304" pitchFamily="18" charset="0"/>
                <a:cs typeface="Times New Roman" panose="02020603050405020304" pitchFamily="18" charset="0"/>
              </a:rPr>
              <a:t>   </a:t>
            </a:r>
            <a:r>
              <a:rPr lang="en-US" altLang="en-US" sz="3200">
                <a:solidFill>
                  <a:schemeClr val="accent1"/>
                </a:solidFill>
                <a:latin typeface="Times New Roman" panose="02020603050405020304" pitchFamily="18" charset="0"/>
                <a:cs typeface="Times New Roman" panose="02020603050405020304" pitchFamily="18" charset="0"/>
              </a:rPr>
              <a:t>Installation</a:t>
            </a:r>
            <a:r>
              <a:rPr lang="en-US" altLang="en-US" sz="3200">
                <a:latin typeface="Times New Roman" panose="02020603050405020304" pitchFamily="18" charset="0"/>
                <a:cs typeface="Times New Roman" panose="02020603050405020304" pitchFamily="18" charset="0"/>
              </a:rPr>
              <a:t> because it varies from system to system   </a:t>
            </a: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   user needed guidance, </a:t>
            </a:r>
            <a:r>
              <a:rPr lang="en-US" altLang="en-US" sz="3200">
                <a:solidFill>
                  <a:schemeClr val="accent1"/>
                </a:solidFill>
                <a:latin typeface="Times New Roman" panose="02020603050405020304" pitchFamily="18" charset="0"/>
                <a:cs typeface="Times New Roman" panose="02020603050405020304" pitchFamily="18" charset="0"/>
              </a:rPr>
              <a:t>maintaining </a:t>
            </a:r>
            <a:r>
              <a:rPr lang="en-US" altLang="en-US" sz="3200">
                <a:latin typeface="Times New Roman" panose="02020603050405020304" pitchFamily="18" charset="0"/>
                <a:cs typeface="Times New Roman" panose="02020603050405020304" pitchFamily="18" charset="0"/>
              </a:rPr>
              <a:t>and repairing </a:t>
            </a: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    systems. </a:t>
            </a:r>
            <a:br>
              <a:rPr lang="en-US" altLang="en-US" sz="3200">
                <a:latin typeface="Times New Roman" panose="02020603050405020304" pitchFamily="18" charset="0"/>
                <a:cs typeface="Times New Roman" panose="02020603050405020304" pitchFamily="18" charset="0"/>
              </a:rPr>
            </a:b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    Finally the goal of the procedure should indicate </a:t>
            </a: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    what task it performs; installing printer, retrieving a </a:t>
            </a: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    record.</a:t>
            </a:r>
          </a:p>
        </p:txBody>
      </p:sp>
      <p:sp>
        <p:nvSpPr>
          <p:cNvPr id="24579" name="Slide Number Placeholder 2">
            <a:extLst>
              <a:ext uri="{FF2B5EF4-FFF2-40B4-BE49-F238E27FC236}">
                <a16:creationId xmlns:a16="http://schemas.microsoft.com/office/drawing/2014/main" id="{5EAC9720-5752-96DE-FC4C-86337C9FF3E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ahoma" panose="020B0604030504040204" pitchFamily="34" charset="0"/>
              </a:defRPr>
            </a:lvl1pPr>
            <a:lvl2pPr marL="742950" indent="-285750">
              <a:spcBef>
                <a:spcPct val="20000"/>
              </a:spcBef>
              <a:buChar char="–"/>
              <a:defRPr kumimoji="1" sz="2800">
                <a:solidFill>
                  <a:schemeClr val="tx1"/>
                </a:solidFill>
                <a:latin typeface="Tahoma" panose="020B0604030504040204" pitchFamily="34" charset="0"/>
              </a:defRPr>
            </a:lvl2pPr>
            <a:lvl3pPr marL="1143000" indent="-228600">
              <a:spcBef>
                <a:spcPct val="20000"/>
              </a:spcBef>
              <a:buChar char="•"/>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har char="»"/>
              <a:defRPr kumimoji="1" sz="2000">
                <a:solidFill>
                  <a:schemeClr val="tx1"/>
                </a:solidFill>
                <a:latin typeface="Tahoma" panose="020B0604030504040204" pitchFamily="34" charset="0"/>
              </a:defRPr>
            </a:lvl5pPr>
            <a:lvl6pPr marL="25146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6pPr>
            <a:lvl7pPr marL="29718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7pPr>
            <a:lvl8pPr marL="34290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8pPr>
            <a:lvl9pPr marL="38862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9pPr>
          </a:lstStyle>
          <a:p>
            <a:pPr eaLnBrk="0" fontAlgn="base" hangingPunct="0">
              <a:spcBef>
                <a:spcPct val="50000"/>
              </a:spcBef>
              <a:spcAft>
                <a:spcPct val="0"/>
              </a:spcAft>
              <a:buNone/>
            </a:pPr>
            <a:fld id="{10F109A2-9F7A-4D96-ABFC-FB1F31234CEE}" type="slidenum">
              <a:rPr kumimoji="0" lang="ar-SA" altLang="en-US" sz="1400">
                <a:solidFill>
                  <a:srgbClr val="808080"/>
                </a:solidFill>
              </a:rPr>
              <a:pPr eaLnBrk="0" fontAlgn="base" hangingPunct="0">
                <a:spcBef>
                  <a:spcPct val="50000"/>
                </a:spcBef>
                <a:spcAft>
                  <a:spcPct val="0"/>
                </a:spcAft>
                <a:buNone/>
              </a:pPr>
              <a:t>93</a:t>
            </a:fld>
            <a:endParaRPr kumimoji="0" lang="en-US" altLang="en-US" sz="1400">
              <a:solidFill>
                <a:srgbClr val="808080"/>
              </a:solidFil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5C8C2A0F-0882-33B2-DB38-7FAA0518D6D6}"/>
              </a:ext>
            </a:extLst>
          </p:cNvPr>
          <p:cNvSpPr>
            <a:spLocks noGrp="1" noChangeArrowheads="1"/>
          </p:cNvSpPr>
          <p:nvPr>
            <p:ph type="title"/>
          </p:nvPr>
        </p:nvSpPr>
        <p:spPr>
          <a:xfrm>
            <a:off x="1524000" y="152400"/>
            <a:ext cx="9144000" cy="6705600"/>
          </a:xfrm>
        </p:spPr>
        <p:txBody>
          <a:bodyPr/>
          <a:lstStyle/>
          <a:p>
            <a:r>
              <a:rPr lang="en-US" altLang="en-US" sz="3600" b="1">
                <a:solidFill>
                  <a:schemeClr val="accent2"/>
                </a:solidFill>
                <a:latin typeface="Times New Roman" panose="02020603050405020304" pitchFamily="18" charset="0"/>
                <a:cs typeface="Times New Roman" panose="02020603050405020304" pitchFamily="18" charset="0"/>
              </a:rPr>
              <a:t>   </a:t>
            </a:r>
            <a:r>
              <a:rPr lang="en-US" altLang="en-US" sz="3600" b="1" u="sng">
                <a:solidFill>
                  <a:schemeClr val="accent2"/>
                </a:solidFill>
                <a:latin typeface="Times New Roman" panose="02020603050405020304" pitchFamily="18" charset="0"/>
                <a:cs typeface="Times New Roman" panose="02020603050405020304" pitchFamily="18" charset="0"/>
              </a:rPr>
              <a:t>How Does a Procedure Work?</a:t>
            </a:r>
            <a:r>
              <a:rPr lang="en-US" altLang="en-US" sz="3600" b="1">
                <a:latin typeface="Times New Roman" panose="02020603050405020304" pitchFamily="18" charset="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A procedure   </a:t>
            </a: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  works, </a:t>
            </a:r>
            <a:r>
              <a:rPr lang="en-US" altLang="en-US" sz="3200">
                <a:solidFill>
                  <a:srgbClr val="CC00FF"/>
                </a:solidFill>
                <a:latin typeface="Times New Roman" panose="02020603050405020304" pitchFamily="18" charset="0"/>
                <a:cs typeface="Times New Roman" panose="02020603050405020304" pitchFamily="18" charset="0"/>
              </a:rPr>
              <a:t>guide</a:t>
            </a:r>
            <a:r>
              <a:rPr lang="en-US" altLang="en-US" sz="3200">
                <a:latin typeface="Times New Roman" panose="02020603050405020304" pitchFamily="18" charset="0"/>
                <a:cs typeface="Times New Roman" panose="02020603050405020304" pitchFamily="18" charset="0"/>
              </a:rPr>
              <a:t> the user through a </a:t>
            </a:r>
            <a:r>
              <a:rPr lang="en-US" altLang="en-US" sz="3200">
                <a:solidFill>
                  <a:srgbClr val="CC00FF"/>
                </a:solidFill>
                <a:latin typeface="Times New Roman" panose="02020603050405020304" pitchFamily="18" charset="0"/>
                <a:cs typeface="Times New Roman" panose="02020603050405020304" pitchFamily="18" charset="0"/>
              </a:rPr>
              <a:t>series of tasks</a:t>
            </a:r>
            <a:r>
              <a:rPr lang="en-US" altLang="en-US" sz="3200">
                <a:latin typeface="Times New Roman" panose="02020603050405020304" pitchFamily="18" charset="0"/>
                <a:cs typeface="Times New Roman" panose="02020603050405020304" pitchFamily="18" charset="0"/>
              </a:rPr>
              <a:t> to a </a:t>
            </a: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  </a:t>
            </a:r>
            <a:r>
              <a:rPr lang="en-US" altLang="en-US" sz="3200">
                <a:solidFill>
                  <a:srgbClr val="CC00FF"/>
                </a:solidFill>
                <a:latin typeface="Times New Roman" panose="02020603050405020304" pitchFamily="18" charset="0"/>
                <a:cs typeface="Times New Roman" panose="02020603050405020304" pitchFamily="18" charset="0"/>
              </a:rPr>
              <a:t>designated end</a:t>
            </a:r>
            <a:r>
              <a:rPr lang="en-US" altLang="en-US" sz="3200">
                <a:latin typeface="Times New Roman" panose="02020603050405020304" pitchFamily="18" charset="0"/>
                <a:cs typeface="Times New Roman" panose="02020603050405020304" pitchFamily="18" charset="0"/>
              </a:rPr>
              <a:t>, because you designed each of its</a:t>
            </a:r>
            <a:r>
              <a:rPr lang="en-US" altLang="en-US" sz="3200">
                <a:solidFill>
                  <a:schemeClr val="accent1"/>
                </a:solidFill>
                <a:latin typeface="Times New Roman" panose="02020603050405020304" pitchFamily="18" charset="0"/>
                <a:cs typeface="Times New Roman" panose="02020603050405020304" pitchFamily="18" charset="0"/>
              </a:rPr>
              <a:t> </a:t>
            </a:r>
            <a:br>
              <a:rPr lang="en-US" altLang="en-US" sz="3200">
                <a:solidFill>
                  <a:schemeClr val="accent1"/>
                </a:solidFill>
                <a:latin typeface="Times New Roman" panose="02020603050405020304" pitchFamily="18" charset="0"/>
                <a:cs typeface="Times New Roman" panose="02020603050405020304" pitchFamily="18" charset="0"/>
              </a:rPr>
            </a:br>
            <a:r>
              <a:rPr lang="en-US" altLang="en-US" sz="3200">
                <a:solidFill>
                  <a:schemeClr val="accent1"/>
                </a:solidFill>
                <a:latin typeface="Times New Roman" panose="02020603050405020304" pitchFamily="18" charset="0"/>
                <a:cs typeface="Times New Roman" panose="02020603050405020304" pitchFamily="18" charset="0"/>
              </a:rPr>
              <a:t>  parts</a:t>
            </a:r>
            <a:r>
              <a:rPr lang="en-US" altLang="en-US" sz="3200">
                <a:latin typeface="Times New Roman" panose="02020603050405020304" pitchFamily="18" charset="0"/>
                <a:cs typeface="Times New Roman" panose="02020603050405020304" pitchFamily="18" charset="0"/>
              </a:rPr>
              <a:t> to do a specific job. The following discuss how </a:t>
            </a: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  each of those </a:t>
            </a:r>
            <a:r>
              <a:rPr lang="en-US" altLang="en-US" sz="3200">
                <a:solidFill>
                  <a:schemeClr val="accent1"/>
                </a:solidFill>
                <a:latin typeface="Times New Roman" panose="02020603050405020304" pitchFamily="18" charset="0"/>
                <a:cs typeface="Times New Roman" panose="02020603050405020304" pitchFamily="18" charset="0"/>
              </a:rPr>
              <a:t>parts</a:t>
            </a:r>
            <a:r>
              <a:rPr lang="en-US" altLang="en-US" sz="3200">
                <a:latin typeface="Times New Roman" panose="02020603050405020304" pitchFamily="18" charset="0"/>
                <a:cs typeface="Times New Roman" panose="02020603050405020304" pitchFamily="18" charset="0"/>
              </a:rPr>
              <a:t> contribute to the overall </a:t>
            </a:r>
            <a:r>
              <a:rPr lang="en-US" altLang="en-US" sz="3200">
                <a:solidFill>
                  <a:schemeClr val="accent2"/>
                </a:solidFill>
                <a:latin typeface="Times New Roman" panose="02020603050405020304" pitchFamily="18" charset="0"/>
                <a:cs typeface="Times New Roman" panose="02020603050405020304" pitchFamily="18" charset="0"/>
              </a:rPr>
              <a:t>task </a:t>
            </a:r>
            <a:br>
              <a:rPr lang="en-US" altLang="en-US" sz="3200">
                <a:solidFill>
                  <a:schemeClr val="accent2"/>
                </a:solidFill>
                <a:latin typeface="Times New Roman" panose="02020603050405020304" pitchFamily="18" charset="0"/>
                <a:cs typeface="Times New Roman" panose="02020603050405020304" pitchFamily="18" charset="0"/>
              </a:rPr>
            </a:br>
            <a:r>
              <a:rPr lang="en-US" altLang="en-US" sz="3200">
                <a:solidFill>
                  <a:schemeClr val="accent2"/>
                </a:solidFill>
                <a:latin typeface="Times New Roman" panose="02020603050405020304" pitchFamily="18" charset="0"/>
                <a:cs typeface="Times New Roman" panose="02020603050405020304" pitchFamily="18" charset="0"/>
              </a:rPr>
              <a:t>  orientation</a:t>
            </a:r>
            <a:r>
              <a:rPr lang="en-US" altLang="en-US" sz="3200">
                <a:latin typeface="Times New Roman" panose="02020603050405020304" pitchFamily="18" charset="0"/>
                <a:cs typeface="Times New Roman" panose="02020603050405020304" pitchFamily="18" charset="0"/>
              </a:rPr>
              <a:t> of the procedure:</a:t>
            </a:r>
            <a:br>
              <a:rPr lang="en-US" altLang="en-US" sz="3200">
                <a:latin typeface="Times New Roman" panose="02020603050405020304" pitchFamily="18" charset="0"/>
                <a:cs typeface="Times New Roman" panose="02020603050405020304" pitchFamily="18" charset="0"/>
              </a:rPr>
            </a:b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   </a:t>
            </a:r>
            <a:r>
              <a:rPr lang="en-US" altLang="en-US" sz="3200" b="1" u="sng">
                <a:solidFill>
                  <a:schemeClr val="accent1"/>
                </a:solidFill>
                <a:latin typeface="Times New Roman" panose="02020603050405020304" pitchFamily="18" charset="0"/>
                <a:cs typeface="Times New Roman" panose="02020603050405020304" pitchFamily="18" charset="0"/>
              </a:rPr>
              <a:t>-Task Name</a:t>
            </a:r>
            <a:r>
              <a:rPr lang="en-US" altLang="en-US" sz="3200">
                <a:latin typeface="Times New Roman" panose="02020603050405020304" pitchFamily="18" charset="0"/>
                <a:cs typeface="Times New Roman" panose="02020603050405020304" pitchFamily="18" charset="0"/>
              </a:rPr>
              <a:t>, use performance oriented language </a:t>
            </a: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  such as “</a:t>
            </a:r>
            <a:r>
              <a:rPr lang="en-US" altLang="en-US" sz="3200" i="1">
                <a:latin typeface="Times New Roman" panose="02020603050405020304" pitchFamily="18" charset="0"/>
                <a:cs typeface="Times New Roman" panose="02020603050405020304" pitchFamily="18" charset="0"/>
              </a:rPr>
              <a:t>opening a file</a:t>
            </a:r>
            <a:r>
              <a:rPr lang="en-US" altLang="en-US" sz="3200">
                <a:latin typeface="Times New Roman" panose="02020603050405020304" pitchFamily="18" charset="0"/>
                <a:cs typeface="Times New Roman" panose="02020603050405020304" pitchFamily="18" charset="0"/>
              </a:rPr>
              <a:t>” or “</a:t>
            </a:r>
            <a:r>
              <a:rPr lang="en-US" altLang="en-US" sz="3200" i="1">
                <a:latin typeface="Times New Roman" panose="02020603050405020304" pitchFamily="18" charset="0"/>
                <a:cs typeface="Times New Roman" panose="02020603050405020304" pitchFamily="18" charset="0"/>
              </a:rPr>
              <a:t>printing a card</a:t>
            </a:r>
            <a:r>
              <a:rPr lang="en-US" altLang="en-US" sz="3200">
                <a:latin typeface="Times New Roman" panose="02020603050405020304" pitchFamily="18" charset="0"/>
                <a:cs typeface="Times New Roman" panose="02020603050405020304" pitchFamily="18" charset="0"/>
              </a:rPr>
              <a:t>”.</a:t>
            </a:r>
            <a:r>
              <a:rPr lang="en-US" altLang="en-US" sz="3200" b="1">
                <a:latin typeface="Times New Roman" panose="02020603050405020304" pitchFamily="18" charset="0"/>
                <a:cs typeface="Times New Roman" panose="02020603050405020304" pitchFamily="18" charset="0"/>
              </a:rPr>
              <a:t> </a:t>
            </a:r>
            <a:br>
              <a:rPr lang="en-US" altLang="en-US" sz="3200" b="1">
                <a:latin typeface="Times New Roman" panose="02020603050405020304" pitchFamily="18" charset="0"/>
                <a:cs typeface="Times New Roman" panose="02020603050405020304" pitchFamily="18" charset="0"/>
              </a:rPr>
            </a:br>
            <a:endParaRPr lang="en-US" altLang="en-US">
              <a:latin typeface="Times New Roman" panose="02020603050405020304" pitchFamily="18" charset="0"/>
              <a:cs typeface="Times New Roman" panose="02020603050405020304" pitchFamily="18" charset="0"/>
            </a:endParaRPr>
          </a:p>
        </p:txBody>
      </p:sp>
      <p:sp>
        <p:nvSpPr>
          <p:cNvPr id="25603" name="Slide Number Placeholder 2">
            <a:extLst>
              <a:ext uri="{FF2B5EF4-FFF2-40B4-BE49-F238E27FC236}">
                <a16:creationId xmlns:a16="http://schemas.microsoft.com/office/drawing/2014/main" id="{23B040EF-7F4B-1B12-186E-AFA41576374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ahoma" panose="020B0604030504040204" pitchFamily="34" charset="0"/>
              </a:defRPr>
            </a:lvl1pPr>
            <a:lvl2pPr marL="742950" indent="-285750">
              <a:spcBef>
                <a:spcPct val="20000"/>
              </a:spcBef>
              <a:buChar char="–"/>
              <a:defRPr kumimoji="1" sz="2800">
                <a:solidFill>
                  <a:schemeClr val="tx1"/>
                </a:solidFill>
                <a:latin typeface="Tahoma" panose="020B0604030504040204" pitchFamily="34" charset="0"/>
              </a:defRPr>
            </a:lvl2pPr>
            <a:lvl3pPr marL="1143000" indent="-228600">
              <a:spcBef>
                <a:spcPct val="20000"/>
              </a:spcBef>
              <a:buChar char="•"/>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har char="»"/>
              <a:defRPr kumimoji="1" sz="2000">
                <a:solidFill>
                  <a:schemeClr val="tx1"/>
                </a:solidFill>
                <a:latin typeface="Tahoma" panose="020B0604030504040204" pitchFamily="34" charset="0"/>
              </a:defRPr>
            </a:lvl5pPr>
            <a:lvl6pPr marL="25146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6pPr>
            <a:lvl7pPr marL="29718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7pPr>
            <a:lvl8pPr marL="34290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8pPr>
            <a:lvl9pPr marL="38862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9pPr>
          </a:lstStyle>
          <a:p>
            <a:pPr eaLnBrk="0" fontAlgn="base" hangingPunct="0">
              <a:spcBef>
                <a:spcPct val="50000"/>
              </a:spcBef>
              <a:spcAft>
                <a:spcPct val="0"/>
              </a:spcAft>
              <a:buNone/>
            </a:pPr>
            <a:fld id="{46D9C070-F4B3-4DFF-831C-394824C41D47}" type="slidenum">
              <a:rPr kumimoji="0" lang="ar-SA" altLang="en-US" sz="1400">
                <a:solidFill>
                  <a:srgbClr val="808080"/>
                </a:solidFill>
              </a:rPr>
              <a:pPr eaLnBrk="0" fontAlgn="base" hangingPunct="0">
                <a:spcBef>
                  <a:spcPct val="50000"/>
                </a:spcBef>
                <a:spcAft>
                  <a:spcPct val="0"/>
                </a:spcAft>
                <a:buNone/>
              </a:pPr>
              <a:t>94</a:t>
            </a:fld>
            <a:endParaRPr kumimoji="0" lang="en-US" altLang="en-US" sz="1400">
              <a:solidFill>
                <a:srgbClr val="808080"/>
              </a:solidFil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1938C77B-1F04-0EF1-BBF1-ABED7A6C84D2}"/>
              </a:ext>
            </a:extLst>
          </p:cNvPr>
          <p:cNvSpPr>
            <a:spLocks noGrp="1" noChangeArrowheads="1"/>
          </p:cNvSpPr>
          <p:nvPr>
            <p:ph type="title"/>
          </p:nvPr>
        </p:nvSpPr>
        <p:spPr>
          <a:xfrm>
            <a:off x="1524000" y="152400"/>
            <a:ext cx="9144000" cy="6705600"/>
          </a:xfrm>
        </p:spPr>
        <p:txBody>
          <a:bodyPr/>
          <a:lstStyle/>
          <a:p>
            <a:r>
              <a:rPr lang="en-US" altLang="en-US" sz="3600" b="1">
                <a:solidFill>
                  <a:schemeClr val="accent1"/>
                </a:solidFill>
                <a:latin typeface="Times New Roman" panose="02020603050405020304" pitchFamily="18" charset="0"/>
                <a:cs typeface="Times New Roman" panose="02020603050405020304" pitchFamily="18" charset="0"/>
              </a:rPr>
              <a:t>   </a:t>
            </a:r>
            <a:r>
              <a:rPr lang="en-US" altLang="en-US" sz="3600" b="1" u="sng">
                <a:solidFill>
                  <a:schemeClr val="accent1"/>
                </a:solidFill>
                <a:latin typeface="Times New Roman" panose="02020603050405020304" pitchFamily="18" charset="0"/>
                <a:cs typeface="Times New Roman" panose="02020603050405020304" pitchFamily="18" charset="0"/>
              </a:rPr>
              <a:t>- Scenario</a:t>
            </a:r>
            <a:r>
              <a:rPr lang="en-US" altLang="en-US" sz="3200" b="1">
                <a:latin typeface="Times New Roman" panose="02020603050405020304" pitchFamily="18" charset="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it means a small story or narrative in a </a:t>
            </a: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  setting, it </a:t>
            </a:r>
            <a:r>
              <a:rPr lang="en-US" altLang="en-US" sz="3200">
                <a:solidFill>
                  <a:schemeClr val="accent2"/>
                </a:solidFill>
                <a:latin typeface="Times New Roman" panose="02020603050405020304" pitchFamily="18" charset="0"/>
                <a:cs typeface="Times New Roman" panose="02020603050405020304" pitchFamily="18" charset="0"/>
              </a:rPr>
              <a:t>tells or reminds</a:t>
            </a:r>
            <a:r>
              <a:rPr lang="en-US" altLang="en-US" sz="3200">
                <a:latin typeface="Times New Roman" panose="02020603050405020304" pitchFamily="18" charset="0"/>
                <a:cs typeface="Times New Roman" panose="02020603050405020304" pitchFamily="18" charset="0"/>
              </a:rPr>
              <a:t> the user what the task will </a:t>
            </a: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  allow him or her to accomplish in a working setting.   </a:t>
            </a: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  Scenario has a dual function of</a:t>
            </a:r>
            <a:r>
              <a:rPr lang="en-US" altLang="en-US" sz="3200">
                <a:solidFill>
                  <a:schemeClr val="accent2"/>
                </a:solidFill>
                <a:latin typeface="Times New Roman" panose="02020603050405020304" pitchFamily="18" charset="0"/>
                <a:cs typeface="Times New Roman" panose="02020603050405020304" pitchFamily="18" charset="0"/>
              </a:rPr>
              <a:t> introducing</a:t>
            </a:r>
            <a:r>
              <a:rPr lang="en-US" altLang="en-US" sz="3200">
                <a:solidFill>
                  <a:srgbClr val="FF33CC"/>
                </a:solidFill>
                <a:latin typeface="Times New Roman" panose="02020603050405020304" pitchFamily="18" charset="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the task </a:t>
            </a: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  and </a:t>
            </a:r>
            <a:r>
              <a:rPr lang="en-US" altLang="en-US" sz="3200">
                <a:solidFill>
                  <a:schemeClr val="accent2"/>
                </a:solidFill>
                <a:latin typeface="Times New Roman" panose="02020603050405020304" pitchFamily="18" charset="0"/>
                <a:cs typeface="Times New Roman" panose="02020603050405020304" pitchFamily="18" charset="0"/>
              </a:rPr>
              <a:t>suggesting</a:t>
            </a:r>
            <a:r>
              <a:rPr lang="en-US" altLang="en-US" sz="3200">
                <a:solidFill>
                  <a:srgbClr val="FF33CC"/>
                </a:solidFill>
                <a:latin typeface="Times New Roman" panose="02020603050405020304" pitchFamily="18" charset="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workplace application. Base the </a:t>
            </a: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  scenario on information you discovered while writing </a:t>
            </a: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  your program task list and analyzing your user.</a:t>
            </a:r>
            <a:r>
              <a:rPr lang="en-US" altLang="en-US" sz="3200" b="1">
                <a:latin typeface="Times New Roman" panose="02020603050405020304" pitchFamily="18" charset="0"/>
                <a:cs typeface="Times New Roman" panose="02020603050405020304" pitchFamily="18" charset="0"/>
              </a:rPr>
              <a:t> </a:t>
            </a:r>
            <a:br>
              <a:rPr lang="en-US" altLang="en-US" sz="3200" b="1">
                <a:latin typeface="Times New Roman" panose="02020603050405020304" pitchFamily="18" charset="0"/>
                <a:cs typeface="Times New Roman" panose="02020603050405020304" pitchFamily="18" charset="0"/>
              </a:rPr>
            </a:br>
            <a:br>
              <a:rPr lang="en-US" altLang="en-US" sz="3200" b="1">
                <a:latin typeface="Times New Roman" panose="02020603050405020304" pitchFamily="18" charset="0"/>
                <a:cs typeface="Times New Roman" panose="02020603050405020304" pitchFamily="18" charset="0"/>
              </a:rPr>
            </a:br>
            <a:r>
              <a:rPr lang="en-US" altLang="en-US" sz="3200" b="1">
                <a:latin typeface="Times New Roman" panose="02020603050405020304" pitchFamily="18" charset="0"/>
                <a:cs typeface="Times New Roman" panose="02020603050405020304" pitchFamily="18" charset="0"/>
              </a:rPr>
              <a:t>   </a:t>
            </a:r>
            <a:r>
              <a:rPr lang="en-US" altLang="en-US" sz="3200" b="1" u="sng">
                <a:solidFill>
                  <a:schemeClr val="accent1"/>
                </a:solidFill>
                <a:latin typeface="Times New Roman" panose="02020603050405020304" pitchFamily="18" charset="0"/>
                <a:cs typeface="Times New Roman" panose="02020603050405020304" pitchFamily="18" charset="0"/>
              </a:rPr>
              <a:t>- Steps</a:t>
            </a:r>
            <a:r>
              <a:rPr lang="en-US" altLang="en-US" sz="3200" b="1" u="sng">
                <a:latin typeface="Times New Roman" panose="02020603050405020304" pitchFamily="18" charset="0"/>
                <a:cs typeface="Times New Roman" panose="02020603050405020304" pitchFamily="18" charset="0"/>
              </a:rPr>
              <a:t>,</a:t>
            </a:r>
            <a:r>
              <a:rPr lang="en-US" altLang="en-US" sz="3200">
                <a:latin typeface="Times New Roman" panose="02020603050405020304" pitchFamily="18" charset="0"/>
                <a:cs typeface="Times New Roman" panose="02020603050405020304" pitchFamily="18" charset="0"/>
              </a:rPr>
              <a:t>  steps tell the user </a:t>
            </a:r>
            <a:r>
              <a:rPr lang="en-US" altLang="en-US" sz="3200">
                <a:solidFill>
                  <a:srgbClr val="FF33CC"/>
                </a:solidFill>
                <a:latin typeface="Times New Roman" panose="02020603050405020304" pitchFamily="18" charset="0"/>
                <a:cs typeface="Times New Roman" panose="02020603050405020304" pitchFamily="18" charset="0"/>
              </a:rPr>
              <a:t>what to do</a:t>
            </a:r>
            <a:r>
              <a:rPr lang="en-US" altLang="en-US" sz="3200">
                <a:latin typeface="Times New Roman" panose="02020603050405020304" pitchFamily="18" charset="0"/>
                <a:cs typeface="Times New Roman" panose="02020603050405020304" pitchFamily="18" charset="0"/>
              </a:rPr>
              <a:t>, it tells the </a:t>
            </a: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  </a:t>
            </a:r>
            <a:r>
              <a:rPr lang="en-US" altLang="en-US" sz="3200">
                <a:solidFill>
                  <a:srgbClr val="FF9900"/>
                </a:solidFill>
                <a:latin typeface="Times New Roman" panose="02020603050405020304" pitchFamily="18" charset="0"/>
                <a:cs typeface="Times New Roman" panose="02020603050405020304" pitchFamily="18" charset="0"/>
              </a:rPr>
              <a:t>tools to use</a:t>
            </a:r>
            <a:r>
              <a:rPr lang="en-US" altLang="en-US" sz="3200">
                <a:latin typeface="Times New Roman" panose="02020603050405020304" pitchFamily="18" charset="0"/>
                <a:cs typeface="Times New Roman" panose="02020603050405020304" pitchFamily="18" charset="0"/>
              </a:rPr>
              <a:t> and the </a:t>
            </a:r>
            <a:r>
              <a:rPr lang="en-US" altLang="en-US" sz="3200">
                <a:solidFill>
                  <a:srgbClr val="FF9900"/>
                </a:solidFill>
                <a:latin typeface="Times New Roman" panose="02020603050405020304" pitchFamily="18" charset="0"/>
                <a:cs typeface="Times New Roman" panose="02020603050405020304" pitchFamily="18" charset="0"/>
              </a:rPr>
              <a:t>action </a:t>
            </a:r>
            <a:r>
              <a:rPr lang="en-US" altLang="en-US" sz="3200">
                <a:latin typeface="Times New Roman" panose="02020603050405020304" pitchFamily="18" charset="0"/>
                <a:cs typeface="Times New Roman" panose="02020603050405020304" pitchFamily="18" charset="0"/>
              </a:rPr>
              <a:t>to take with the tool. “</a:t>
            </a:r>
            <a:r>
              <a:rPr lang="en-US" altLang="en-US" sz="3200" i="1">
                <a:latin typeface="Times New Roman" panose="02020603050405020304" pitchFamily="18" charset="0"/>
                <a:cs typeface="Times New Roman" panose="02020603050405020304" pitchFamily="18" charset="0"/>
              </a:rPr>
              <a:t>use </a:t>
            </a:r>
            <a:br>
              <a:rPr lang="en-US" altLang="en-US" sz="3200" i="1">
                <a:latin typeface="Times New Roman" panose="02020603050405020304" pitchFamily="18" charset="0"/>
                <a:cs typeface="Times New Roman" panose="02020603050405020304" pitchFamily="18" charset="0"/>
              </a:rPr>
            </a:br>
            <a:r>
              <a:rPr lang="en-US" altLang="en-US" sz="3200" i="1">
                <a:latin typeface="Times New Roman" panose="02020603050405020304" pitchFamily="18" charset="0"/>
                <a:cs typeface="Times New Roman" panose="02020603050405020304" pitchFamily="18" charset="0"/>
              </a:rPr>
              <a:t>  the mouse to select</a:t>
            </a:r>
            <a:r>
              <a:rPr lang="en-US" altLang="en-US" sz="3200">
                <a:latin typeface="Times New Roman" panose="02020603050405020304" pitchFamily="18" charset="0"/>
                <a:cs typeface="Times New Roman" panose="02020603050405020304" pitchFamily="18" charset="0"/>
              </a:rPr>
              <a:t>”. Often </a:t>
            </a:r>
            <a:r>
              <a:rPr lang="en-US" altLang="en-US" sz="3200">
                <a:solidFill>
                  <a:srgbClr val="FF33CC"/>
                </a:solidFill>
                <a:latin typeface="Times New Roman" panose="02020603050405020304" pitchFamily="18" charset="0"/>
                <a:cs typeface="Times New Roman" panose="02020603050405020304" pitchFamily="18" charset="0"/>
              </a:rPr>
              <a:t>users does not read</a:t>
            </a:r>
            <a:r>
              <a:rPr lang="en-US" altLang="en-US" sz="3200">
                <a:latin typeface="Times New Roman" panose="02020603050405020304" pitchFamily="18" charset="0"/>
                <a:cs typeface="Times New Roman" panose="02020603050405020304" pitchFamily="18" charset="0"/>
              </a:rPr>
              <a:t> the </a:t>
            </a: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  explanation that go along with the steps, so you </a:t>
            </a: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  should make the steps as </a:t>
            </a:r>
            <a:r>
              <a:rPr lang="en-US" altLang="en-US" sz="3200">
                <a:solidFill>
                  <a:srgbClr val="FF33CC"/>
                </a:solidFill>
                <a:latin typeface="Times New Roman" panose="02020603050405020304" pitchFamily="18" charset="0"/>
                <a:cs typeface="Times New Roman" panose="02020603050405020304" pitchFamily="18" charset="0"/>
              </a:rPr>
              <a:t>self sufficient</a:t>
            </a:r>
            <a:r>
              <a:rPr lang="en-US" altLang="en-US" sz="3200">
                <a:latin typeface="Times New Roman" panose="02020603050405020304" pitchFamily="18" charset="0"/>
                <a:cs typeface="Times New Roman" panose="02020603050405020304" pitchFamily="18" charset="0"/>
              </a:rPr>
              <a:t> as possible.</a:t>
            </a:r>
          </a:p>
        </p:txBody>
      </p:sp>
      <p:sp>
        <p:nvSpPr>
          <p:cNvPr id="26627" name="Slide Number Placeholder 2">
            <a:extLst>
              <a:ext uri="{FF2B5EF4-FFF2-40B4-BE49-F238E27FC236}">
                <a16:creationId xmlns:a16="http://schemas.microsoft.com/office/drawing/2014/main" id="{004FF9CE-065B-0367-0960-BBBDD447586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ahoma" panose="020B0604030504040204" pitchFamily="34" charset="0"/>
              </a:defRPr>
            </a:lvl1pPr>
            <a:lvl2pPr marL="742950" indent="-285750">
              <a:spcBef>
                <a:spcPct val="20000"/>
              </a:spcBef>
              <a:buChar char="–"/>
              <a:defRPr kumimoji="1" sz="2800">
                <a:solidFill>
                  <a:schemeClr val="tx1"/>
                </a:solidFill>
                <a:latin typeface="Tahoma" panose="020B0604030504040204" pitchFamily="34" charset="0"/>
              </a:defRPr>
            </a:lvl2pPr>
            <a:lvl3pPr marL="1143000" indent="-228600">
              <a:spcBef>
                <a:spcPct val="20000"/>
              </a:spcBef>
              <a:buChar char="•"/>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har char="»"/>
              <a:defRPr kumimoji="1" sz="2000">
                <a:solidFill>
                  <a:schemeClr val="tx1"/>
                </a:solidFill>
                <a:latin typeface="Tahoma" panose="020B0604030504040204" pitchFamily="34" charset="0"/>
              </a:defRPr>
            </a:lvl5pPr>
            <a:lvl6pPr marL="25146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6pPr>
            <a:lvl7pPr marL="29718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7pPr>
            <a:lvl8pPr marL="34290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8pPr>
            <a:lvl9pPr marL="38862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9pPr>
          </a:lstStyle>
          <a:p>
            <a:pPr eaLnBrk="0" fontAlgn="base" hangingPunct="0">
              <a:spcBef>
                <a:spcPct val="50000"/>
              </a:spcBef>
              <a:spcAft>
                <a:spcPct val="0"/>
              </a:spcAft>
              <a:buNone/>
            </a:pPr>
            <a:fld id="{B62AA3D3-C61B-4DDE-BCE3-9FA5BF2565F4}" type="slidenum">
              <a:rPr kumimoji="0" lang="ar-SA" altLang="en-US" sz="1400">
                <a:solidFill>
                  <a:srgbClr val="808080"/>
                </a:solidFill>
              </a:rPr>
              <a:pPr eaLnBrk="0" fontAlgn="base" hangingPunct="0">
                <a:spcBef>
                  <a:spcPct val="50000"/>
                </a:spcBef>
                <a:spcAft>
                  <a:spcPct val="0"/>
                </a:spcAft>
                <a:buNone/>
              </a:pPr>
              <a:t>95</a:t>
            </a:fld>
            <a:endParaRPr kumimoji="0" lang="en-US" altLang="en-US" sz="1400">
              <a:solidFill>
                <a:srgbClr val="808080"/>
              </a:solidFill>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7B52B238-A32A-1A7F-81E8-7CC334F6FDC6}"/>
              </a:ext>
            </a:extLst>
          </p:cNvPr>
          <p:cNvSpPr>
            <a:spLocks noGrp="1" noChangeArrowheads="1"/>
          </p:cNvSpPr>
          <p:nvPr>
            <p:ph type="title"/>
          </p:nvPr>
        </p:nvSpPr>
        <p:spPr>
          <a:xfrm>
            <a:off x="1524000" y="152400"/>
            <a:ext cx="9144000" cy="6705600"/>
          </a:xfrm>
        </p:spPr>
        <p:txBody>
          <a:bodyPr/>
          <a:lstStyle/>
          <a:p>
            <a:r>
              <a:rPr lang="en-US" altLang="en-US" sz="3600" b="1">
                <a:latin typeface="Times New Roman" panose="02020603050405020304" pitchFamily="18" charset="0"/>
                <a:cs typeface="Times New Roman" panose="02020603050405020304" pitchFamily="18" charset="0"/>
              </a:rPr>
              <a:t>   </a:t>
            </a:r>
            <a:br>
              <a:rPr lang="en-US" altLang="en-US" sz="3600" b="1">
                <a:latin typeface="Times New Roman" panose="02020603050405020304" pitchFamily="18" charset="0"/>
                <a:cs typeface="Times New Roman" panose="02020603050405020304" pitchFamily="18" charset="0"/>
              </a:rPr>
            </a:br>
            <a:r>
              <a:rPr lang="en-US" altLang="en-US" sz="3600" b="1">
                <a:solidFill>
                  <a:schemeClr val="accent1"/>
                </a:solidFill>
                <a:latin typeface="Times New Roman" panose="02020603050405020304" pitchFamily="18" charset="0"/>
                <a:cs typeface="Times New Roman" panose="02020603050405020304" pitchFamily="18" charset="0"/>
              </a:rPr>
              <a:t> </a:t>
            </a:r>
            <a:r>
              <a:rPr lang="en-US" altLang="en-US" sz="3600" b="1" u="sng">
                <a:solidFill>
                  <a:schemeClr val="accent1"/>
                </a:solidFill>
                <a:latin typeface="Times New Roman" panose="02020603050405020304" pitchFamily="18" charset="0"/>
                <a:cs typeface="Times New Roman" panose="02020603050405020304" pitchFamily="18" charset="0"/>
              </a:rPr>
              <a:t>- Elaboration</a:t>
            </a:r>
            <a:r>
              <a:rPr lang="en-US" altLang="en-US" sz="3600" b="1">
                <a:latin typeface="Times New Roman" panose="02020603050405020304" pitchFamily="18" charset="0"/>
                <a:cs typeface="Times New Roman" panose="02020603050405020304" pitchFamily="18" charset="0"/>
              </a:rPr>
              <a:t>,</a:t>
            </a:r>
            <a:r>
              <a:rPr lang="en-US" altLang="en-US">
                <a:latin typeface="Times New Roman" panose="02020603050405020304" pitchFamily="18" charset="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with elaboration you share the </a:t>
            </a: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  following with your user:</a:t>
            </a: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  </a:t>
            </a:r>
            <a:r>
              <a:rPr lang="en-US" altLang="en-US" sz="3200">
                <a:solidFill>
                  <a:srgbClr val="FF9900"/>
                </a:solidFill>
                <a:latin typeface="Times New Roman" panose="02020603050405020304" pitchFamily="18" charset="0"/>
                <a:cs typeface="Times New Roman" panose="02020603050405020304" pitchFamily="18" charset="0"/>
              </a:rPr>
              <a:t>- </a:t>
            </a:r>
            <a:r>
              <a:rPr lang="en-US" altLang="en-US" sz="3200">
                <a:solidFill>
                  <a:schemeClr val="accent2"/>
                </a:solidFill>
                <a:latin typeface="Times New Roman" panose="02020603050405020304" pitchFamily="18" charset="0"/>
                <a:cs typeface="Times New Roman" panose="02020603050405020304" pitchFamily="18" charset="0"/>
              </a:rPr>
              <a:t>possible mistakes</a:t>
            </a:r>
            <a:r>
              <a:rPr lang="en-US" altLang="en-US" sz="3200">
                <a:solidFill>
                  <a:srgbClr val="FF9900"/>
                </a:solidFill>
                <a:latin typeface="Times New Roman" panose="02020603050405020304" pitchFamily="18" charset="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and how to avoid them.</a:t>
            </a:r>
            <a:br>
              <a:rPr lang="en-US" altLang="en-US" sz="3200">
                <a:solidFill>
                  <a:srgbClr val="FF9900"/>
                </a:solidFill>
                <a:latin typeface="Times New Roman" panose="02020603050405020304" pitchFamily="18" charset="0"/>
                <a:cs typeface="Times New Roman" panose="02020603050405020304" pitchFamily="18" charset="0"/>
              </a:rPr>
            </a:br>
            <a:r>
              <a:rPr lang="en-US" altLang="en-US" sz="3200">
                <a:solidFill>
                  <a:srgbClr val="FF9900"/>
                </a:solidFill>
                <a:latin typeface="Times New Roman" panose="02020603050405020304" pitchFamily="18" charset="0"/>
                <a:cs typeface="Times New Roman" panose="02020603050405020304" pitchFamily="18" charset="0"/>
              </a:rPr>
              <a:t>  - </a:t>
            </a:r>
            <a:r>
              <a:rPr lang="en-US" altLang="en-US" sz="3200">
                <a:latin typeface="Times New Roman" panose="02020603050405020304" pitchFamily="18" charset="0"/>
                <a:cs typeface="Times New Roman" panose="02020603050405020304" pitchFamily="18" charset="0"/>
              </a:rPr>
              <a:t>how to perform procedures</a:t>
            </a:r>
            <a:r>
              <a:rPr lang="en-US" altLang="en-US" sz="3200">
                <a:solidFill>
                  <a:srgbClr val="FF9900"/>
                </a:solidFill>
                <a:latin typeface="Times New Roman" panose="02020603050405020304" pitchFamily="18" charset="0"/>
                <a:cs typeface="Times New Roman" panose="02020603050405020304" pitchFamily="18" charset="0"/>
              </a:rPr>
              <a:t> </a:t>
            </a:r>
            <a:r>
              <a:rPr lang="en-US" altLang="en-US" sz="3200">
                <a:solidFill>
                  <a:schemeClr val="accent2"/>
                </a:solidFill>
                <a:latin typeface="Times New Roman" panose="02020603050405020304" pitchFamily="18" charset="0"/>
                <a:cs typeface="Times New Roman" panose="02020603050405020304" pitchFamily="18" charset="0"/>
              </a:rPr>
              <a:t>efficiently.</a:t>
            </a:r>
            <a:br>
              <a:rPr lang="en-US" altLang="en-US" sz="3200">
                <a:solidFill>
                  <a:srgbClr val="FF9900"/>
                </a:solidFill>
                <a:latin typeface="Times New Roman" panose="02020603050405020304" pitchFamily="18" charset="0"/>
                <a:cs typeface="Times New Roman" panose="02020603050405020304" pitchFamily="18" charset="0"/>
              </a:rPr>
            </a:br>
            <a:r>
              <a:rPr lang="en-US" altLang="en-US" sz="3200">
                <a:solidFill>
                  <a:srgbClr val="FF9900"/>
                </a:solidFill>
                <a:latin typeface="Times New Roman" panose="02020603050405020304" pitchFamily="18" charset="0"/>
                <a:cs typeface="Times New Roman" panose="02020603050405020304" pitchFamily="18" charset="0"/>
              </a:rPr>
              <a:t>  </a:t>
            </a:r>
            <a:r>
              <a:rPr lang="en-US" altLang="en-US" sz="3200">
                <a:solidFill>
                  <a:schemeClr val="accent2"/>
                </a:solidFill>
                <a:latin typeface="Times New Roman" panose="02020603050405020304" pitchFamily="18" charset="0"/>
                <a:cs typeface="Times New Roman" panose="02020603050405020304" pitchFamily="18" charset="0"/>
              </a:rPr>
              <a:t>- alternatives</a:t>
            </a:r>
            <a:r>
              <a:rPr lang="en-US" altLang="en-US" sz="3200">
                <a:solidFill>
                  <a:srgbClr val="FF9900"/>
                </a:solidFill>
                <a:latin typeface="Times New Roman" panose="02020603050405020304" pitchFamily="18" charset="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such as keystrokes, toolbars.</a:t>
            </a: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  - definition of terms.</a:t>
            </a:r>
            <a:br>
              <a:rPr lang="en-US" altLang="en-US" sz="3200">
                <a:latin typeface="Times New Roman" panose="02020603050405020304" pitchFamily="18" charset="0"/>
                <a:cs typeface="Times New Roman" panose="02020603050405020304" pitchFamily="18" charset="0"/>
              </a:rPr>
            </a:br>
            <a:r>
              <a:rPr lang="en-US" altLang="en-US" sz="3200">
                <a:solidFill>
                  <a:srgbClr val="FF9900"/>
                </a:solidFill>
                <a:latin typeface="Times New Roman" panose="02020603050405020304" pitchFamily="18" charset="0"/>
                <a:cs typeface="Times New Roman" panose="02020603050405020304" pitchFamily="18" charset="0"/>
              </a:rPr>
              <a:t>  </a:t>
            </a:r>
            <a:r>
              <a:rPr lang="en-US" altLang="en-US" sz="3200">
                <a:solidFill>
                  <a:schemeClr val="accent2"/>
                </a:solidFill>
                <a:latin typeface="Times New Roman" panose="02020603050405020304" pitchFamily="18" charset="0"/>
                <a:cs typeface="Times New Roman" panose="02020603050405020304" pitchFamily="18" charset="0"/>
              </a:rPr>
              <a:t>- ways</a:t>
            </a:r>
            <a:r>
              <a:rPr lang="en-US" altLang="en-US" sz="3200">
                <a:solidFill>
                  <a:srgbClr val="FF9900"/>
                </a:solidFill>
                <a:latin typeface="Times New Roman" panose="02020603050405020304" pitchFamily="18" charset="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to tell if a step has been</a:t>
            </a:r>
            <a:r>
              <a:rPr lang="en-US" altLang="en-US" sz="3200">
                <a:solidFill>
                  <a:srgbClr val="FF9900"/>
                </a:solidFill>
                <a:latin typeface="Times New Roman" panose="02020603050405020304" pitchFamily="18" charset="0"/>
                <a:cs typeface="Times New Roman" panose="02020603050405020304" pitchFamily="18" charset="0"/>
              </a:rPr>
              <a:t> </a:t>
            </a:r>
            <a:r>
              <a:rPr lang="en-US" altLang="en-US" sz="3200">
                <a:solidFill>
                  <a:schemeClr val="accent2"/>
                </a:solidFill>
                <a:latin typeface="Times New Roman" panose="02020603050405020304" pitchFamily="18" charset="0"/>
                <a:cs typeface="Times New Roman" panose="02020603050405020304" pitchFamily="18" charset="0"/>
              </a:rPr>
              <a:t>performed</a:t>
            </a:r>
            <a:r>
              <a:rPr lang="en-US" altLang="en-US" sz="3200">
                <a:solidFill>
                  <a:srgbClr val="FF9900"/>
                </a:solidFill>
                <a:latin typeface="Times New Roman" panose="02020603050405020304" pitchFamily="18" charset="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correctly.</a:t>
            </a:r>
            <a:br>
              <a:rPr lang="en-US" altLang="en-US" sz="3200">
                <a:solidFill>
                  <a:srgbClr val="FF9900"/>
                </a:solidFill>
                <a:latin typeface="Times New Roman" panose="02020603050405020304" pitchFamily="18" charset="0"/>
                <a:cs typeface="Times New Roman" panose="02020603050405020304" pitchFamily="18" charset="0"/>
              </a:rPr>
            </a:br>
            <a:r>
              <a:rPr lang="en-US" altLang="en-US" sz="3200">
                <a:solidFill>
                  <a:srgbClr val="FF9900"/>
                </a:solidFill>
                <a:latin typeface="Times New Roman" panose="02020603050405020304" pitchFamily="18" charset="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 </a:t>
            </a:r>
            <a:r>
              <a:rPr lang="en-US" altLang="en-US" sz="3200">
                <a:solidFill>
                  <a:schemeClr val="accent2"/>
                </a:solidFill>
                <a:latin typeface="Times New Roman" panose="02020603050405020304" pitchFamily="18" charset="0"/>
                <a:cs typeface="Times New Roman" panose="02020603050405020304" pitchFamily="18" charset="0"/>
              </a:rPr>
              <a:t>where else</a:t>
            </a:r>
            <a:r>
              <a:rPr lang="en-US" altLang="en-US" sz="3200">
                <a:latin typeface="Times New Roman" panose="02020603050405020304" pitchFamily="18" charset="0"/>
                <a:cs typeface="Times New Roman" panose="02020603050405020304" pitchFamily="18" charset="0"/>
              </a:rPr>
              <a:t> to look for additional info.</a:t>
            </a:r>
            <a:br>
              <a:rPr lang="en-US" altLang="en-US" sz="3200">
                <a:latin typeface="Times New Roman" panose="02020603050405020304" pitchFamily="18" charset="0"/>
                <a:cs typeface="Times New Roman" panose="02020603050405020304" pitchFamily="18" charset="0"/>
              </a:rPr>
            </a:br>
            <a:endParaRPr lang="en-US" altLang="en-US" sz="3200">
              <a:latin typeface="Times New Roman" panose="02020603050405020304" pitchFamily="18" charset="0"/>
              <a:cs typeface="Times New Roman" panose="02020603050405020304" pitchFamily="18" charset="0"/>
            </a:endParaRPr>
          </a:p>
        </p:txBody>
      </p:sp>
      <p:sp>
        <p:nvSpPr>
          <p:cNvPr id="27651" name="Slide Number Placeholder 2">
            <a:extLst>
              <a:ext uri="{FF2B5EF4-FFF2-40B4-BE49-F238E27FC236}">
                <a16:creationId xmlns:a16="http://schemas.microsoft.com/office/drawing/2014/main" id="{90CEE698-BD48-1D8D-C646-7565769CB3B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ahoma" panose="020B0604030504040204" pitchFamily="34" charset="0"/>
              </a:defRPr>
            </a:lvl1pPr>
            <a:lvl2pPr marL="742950" indent="-285750">
              <a:spcBef>
                <a:spcPct val="20000"/>
              </a:spcBef>
              <a:buChar char="–"/>
              <a:defRPr kumimoji="1" sz="2800">
                <a:solidFill>
                  <a:schemeClr val="tx1"/>
                </a:solidFill>
                <a:latin typeface="Tahoma" panose="020B0604030504040204" pitchFamily="34" charset="0"/>
              </a:defRPr>
            </a:lvl2pPr>
            <a:lvl3pPr marL="1143000" indent="-228600">
              <a:spcBef>
                <a:spcPct val="20000"/>
              </a:spcBef>
              <a:buChar char="•"/>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har char="»"/>
              <a:defRPr kumimoji="1" sz="2000">
                <a:solidFill>
                  <a:schemeClr val="tx1"/>
                </a:solidFill>
                <a:latin typeface="Tahoma" panose="020B0604030504040204" pitchFamily="34" charset="0"/>
              </a:defRPr>
            </a:lvl5pPr>
            <a:lvl6pPr marL="25146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6pPr>
            <a:lvl7pPr marL="29718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7pPr>
            <a:lvl8pPr marL="34290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8pPr>
            <a:lvl9pPr marL="38862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9pPr>
          </a:lstStyle>
          <a:p>
            <a:pPr eaLnBrk="0" fontAlgn="base" hangingPunct="0">
              <a:spcBef>
                <a:spcPct val="50000"/>
              </a:spcBef>
              <a:spcAft>
                <a:spcPct val="0"/>
              </a:spcAft>
              <a:buNone/>
            </a:pPr>
            <a:fld id="{5CD393CE-73BF-40DD-9BE4-C190CDC1FAD8}" type="slidenum">
              <a:rPr kumimoji="0" lang="ar-SA" altLang="en-US" sz="1400">
                <a:solidFill>
                  <a:srgbClr val="808080"/>
                </a:solidFill>
              </a:rPr>
              <a:pPr eaLnBrk="0" fontAlgn="base" hangingPunct="0">
                <a:spcBef>
                  <a:spcPct val="50000"/>
                </a:spcBef>
                <a:spcAft>
                  <a:spcPct val="0"/>
                </a:spcAft>
                <a:buNone/>
              </a:pPr>
              <a:t>96</a:t>
            </a:fld>
            <a:endParaRPr kumimoji="0" lang="en-US" altLang="en-US" sz="1400">
              <a:solidFill>
                <a:srgbClr val="808080"/>
              </a:solidFill>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EBEFC82C-5C43-4B24-2199-DC03790B1925}"/>
              </a:ext>
            </a:extLst>
          </p:cNvPr>
          <p:cNvSpPr>
            <a:spLocks noGrp="1" noChangeArrowheads="1"/>
          </p:cNvSpPr>
          <p:nvPr>
            <p:ph type="title"/>
          </p:nvPr>
        </p:nvSpPr>
        <p:spPr>
          <a:xfrm>
            <a:off x="1524000" y="152400"/>
            <a:ext cx="9144000" cy="6705600"/>
          </a:xfrm>
        </p:spPr>
        <p:txBody>
          <a:bodyPr/>
          <a:lstStyle/>
          <a:p>
            <a:r>
              <a:rPr lang="en-US" altLang="en-US" sz="3600" b="1">
                <a:solidFill>
                  <a:schemeClr val="accent1"/>
                </a:solidFill>
                <a:latin typeface="Times New Roman" panose="02020603050405020304" pitchFamily="18" charset="0"/>
                <a:cs typeface="Times New Roman" panose="02020603050405020304" pitchFamily="18" charset="0"/>
              </a:rPr>
              <a:t> </a:t>
            </a:r>
            <a:br>
              <a:rPr lang="en-US" altLang="en-US" sz="3600" b="1">
                <a:solidFill>
                  <a:schemeClr val="accent1"/>
                </a:solidFill>
                <a:latin typeface="Times New Roman" panose="02020603050405020304" pitchFamily="18" charset="0"/>
                <a:cs typeface="Times New Roman" panose="02020603050405020304" pitchFamily="18" charset="0"/>
              </a:rPr>
            </a:br>
            <a:r>
              <a:rPr lang="en-US" altLang="en-US" sz="3600" b="1">
                <a:solidFill>
                  <a:schemeClr val="accent1"/>
                </a:solidFill>
                <a:latin typeface="Times New Roman" panose="02020603050405020304" pitchFamily="18" charset="0"/>
                <a:cs typeface="Times New Roman" panose="02020603050405020304" pitchFamily="18" charset="0"/>
              </a:rPr>
              <a:t>  -</a:t>
            </a:r>
            <a:r>
              <a:rPr lang="en-US" altLang="en-US" sz="3600" b="1" u="sng">
                <a:solidFill>
                  <a:schemeClr val="accent1"/>
                </a:solidFill>
                <a:latin typeface="Times New Roman" panose="02020603050405020304" pitchFamily="18" charset="0"/>
                <a:cs typeface="Times New Roman" panose="02020603050405020304" pitchFamily="18" charset="0"/>
              </a:rPr>
              <a:t> Tables,</a:t>
            </a:r>
            <a:r>
              <a:rPr lang="en-US" altLang="en-US" sz="3600" b="1">
                <a:solidFill>
                  <a:schemeClr val="accent1"/>
                </a:solidFill>
                <a:latin typeface="Times New Roman" panose="02020603050405020304" pitchFamily="18" charset="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follow these guideline when using tables:</a:t>
            </a: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    - keep table </a:t>
            </a:r>
            <a:r>
              <a:rPr lang="en-US" altLang="en-US" sz="3200">
                <a:solidFill>
                  <a:srgbClr val="CC00FF"/>
                </a:solidFill>
                <a:latin typeface="Times New Roman" panose="02020603050405020304" pitchFamily="18" charset="0"/>
                <a:cs typeface="Times New Roman" panose="02020603050405020304" pitchFamily="18" charset="0"/>
              </a:rPr>
              <a:t>simple.</a:t>
            </a: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    - </a:t>
            </a:r>
            <a:r>
              <a:rPr lang="en-US" altLang="en-US" sz="3200">
                <a:solidFill>
                  <a:srgbClr val="CC00FF"/>
                </a:solidFill>
                <a:latin typeface="Times New Roman" panose="02020603050405020304" pitchFamily="18" charset="0"/>
                <a:cs typeface="Times New Roman" panose="02020603050405020304" pitchFamily="18" charset="0"/>
              </a:rPr>
              <a:t>cite the</a:t>
            </a:r>
            <a:r>
              <a:rPr lang="en-US" altLang="en-US" sz="3200">
                <a:latin typeface="Times New Roman" panose="02020603050405020304" pitchFamily="18" charset="0"/>
                <a:cs typeface="Times New Roman" panose="02020603050405020304" pitchFamily="18" charset="0"/>
              </a:rPr>
              <a:t> table in the text.  </a:t>
            </a: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    - use</a:t>
            </a:r>
            <a:r>
              <a:rPr lang="en-US" altLang="en-US" sz="3200">
                <a:solidFill>
                  <a:srgbClr val="CC00FF"/>
                </a:solidFill>
                <a:latin typeface="Times New Roman" panose="02020603050405020304" pitchFamily="18" charset="0"/>
                <a:cs typeface="Times New Roman" panose="02020603050405020304" pitchFamily="18" charset="0"/>
              </a:rPr>
              <a:t> descriptive</a:t>
            </a:r>
            <a:r>
              <a:rPr lang="en-US" altLang="en-US" sz="3200">
                <a:latin typeface="Times New Roman" panose="02020603050405020304" pitchFamily="18" charset="0"/>
                <a:cs typeface="Times New Roman" panose="02020603050405020304" pitchFamily="18" charset="0"/>
              </a:rPr>
              <a:t>, performance based  column titles.</a:t>
            </a: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    - use </a:t>
            </a:r>
            <a:r>
              <a:rPr lang="en-US" altLang="en-US" sz="3200">
                <a:solidFill>
                  <a:srgbClr val="CC00FF"/>
                </a:solidFill>
                <a:latin typeface="Times New Roman" panose="02020603050405020304" pitchFamily="18" charset="0"/>
                <a:cs typeface="Times New Roman" panose="02020603050405020304" pitchFamily="18" charset="0"/>
              </a:rPr>
              <a:t>visual cues</a:t>
            </a:r>
            <a:r>
              <a:rPr lang="en-US" altLang="en-US" sz="3200">
                <a:latin typeface="Times New Roman" panose="02020603050405020304" pitchFamily="18" charset="0"/>
                <a:cs typeface="Times New Roman" panose="02020603050405020304" pitchFamily="18" charset="0"/>
              </a:rPr>
              <a:t> for keys or command, or menu </a:t>
            </a: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       selections presented in tables.</a:t>
            </a:r>
            <a:br>
              <a:rPr lang="en-US" altLang="en-US" sz="3200">
                <a:latin typeface="Times New Roman" panose="02020603050405020304" pitchFamily="18" charset="0"/>
                <a:cs typeface="Times New Roman" panose="02020603050405020304" pitchFamily="18" charset="0"/>
              </a:rPr>
            </a:br>
            <a:endParaRPr lang="en-US" altLang="en-US" sz="3200">
              <a:latin typeface="Times New Roman" panose="02020603050405020304" pitchFamily="18" charset="0"/>
              <a:cs typeface="Times New Roman" panose="02020603050405020304" pitchFamily="18" charset="0"/>
            </a:endParaRPr>
          </a:p>
        </p:txBody>
      </p:sp>
      <p:sp>
        <p:nvSpPr>
          <p:cNvPr id="28675" name="Slide Number Placeholder 2">
            <a:extLst>
              <a:ext uri="{FF2B5EF4-FFF2-40B4-BE49-F238E27FC236}">
                <a16:creationId xmlns:a16="http://schemas.microsoft.com/office/drawing/2014/main" id="{78A4040C-4913-A8DF-B53D-EBE92E1518B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ahoma" panose="020B0604030504040204" pitchFamily="34" charset="0"/>
              </a:defRPr>
            </a:lvl1pPr>
            <a:lvl2pPr marL="742950" indent="-285750">
              <a:spcBef>
                <a:spcPct val="20000"/>
              </a:spcBef>
              <a:buChar char="–"/>
              <a:defRPr kumimoji="1" sz="2800">
                <a:solidFill>
                  <a:schemeClr val="tx1"/>
                </a:solidFill>
                <a:latin typeface="Tahoma" panose="020B0604030504040204" pitchFamily="34" charset="0"/>
              </a:defRPr>
            </a:lvl2pPr>
            <a:lvl3pPr marL="1143000" indent="-228600">
              <a:spcBef>
                <a:spcPct val="20000"/>
              </a:spcBef>
              <a:buChar char="•"/>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har char="»"/>
              <a:defRPr kumimoji="1" sz="2000">
                <a:solidFill>
                  <a:schemeClr val="tx1"/>
                </a:solidFill>
                <a:latin typeface="Tahoma" panose="020B0604030504040204" pitchFamily="34" charset="0"/>
              </a:defRPr>
            </a:lvl5pPr>
            <a:lvl6pPr marL="25146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6pPr>
            <a:lvl7pPr marL="29718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7pPr>
            <a:lvl8pPr marL="34290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8pPr>
            <a:lvl9pPr marL="38862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9pPr>
          </a:lstStyle>
          <a:p>
            <a:pPr eaLnBrk="0" fontAlgn="base" hangingPunct="0">
              <a:spcBef>
                <a:spcPct val="50000"/>
              </a:spcBef>
              <a:spcAft>
                <a:spcPct val="0"/>
              </a:spcAft>
              <a:buNone/>
            </a:pPr>
            <a:fld id="{7D98C2FF-FAD8-47C7-A343-FCE69924D2A7}" type="slidenum">
              <a:rPr kumimoji="0" lang="ar-SA" altLang="en-US" sz="1400">
                <a:solidFill>
                  <a:srgbClr val="808080"/>
                </a:solidFill>
              </a:rPr>
              <a:pPr eaLnBrk="0" fontAlgn="base" hangingPunct="0">
                <a:spcBef>
                  <a:spcPct val="50000"/>
                </a:spcBef>
                <a:spcAft>
                  <a:spcPct val="0"/>
                </a:spcAft>
                <a:buNone/>
              </a:pPr>
              <a:t>97</a:t>
            </a:fld>
            <a:endParaRPr kumimoji="0" lang="en-US" altLang="en-US" sz="1400">
              <a:solidFill>
                <a:srgbClr val="808080"/>
              </a:solidFill>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24ED59C1-2FF8-90C8-E962-A4B640654F65}"/>
              </a:ext>
            </a:extLst>
          </p:cNvPr>
          <p:cNvSpPr>
            <a:spLocks noGrp="1" noChangeArrowheads="1"/>
          </p:cNvSpPr>
          <p:nvPr>
            <p:ph type="title"/>
          </p:nvPr>
        </p:nvSpPr>
        <p:spPr>
          <a:xfrm>
            <a:off x="1524000" y="152400"/>
            <a:ext cx="9144000" cy="6705600"/>
          </a:xfrm>
        </p:spPr>
        <p:txBody>
          <a:bodyPr/>
          <a:lstStyle/>
          <a:p>
            <a:r>
              <a:rPr lang="en-US" altLang="en-US" sz="3200" b="1">
                <a:solidFill>
                  <a:schemeClr val="accent1"/>
                </a:solidFill>
                <a:latin typeface="Times New Roman" panose="02020603050405020304" pitchFamily="18" charset="0"/>
                <a:cs typeface="Times New Roman" panose="02020603050405020304" pitchFamily="18" charset="0"/>
              </a:rPr>
              <a:t>  </a:t>
            </a:r>
            <a:br>
              <a:rPr lang="en-US" altLang="en-US" sz="3200" b="1">
                <a:solidFill>
                  <a:schemeClr val="accent1"/>
                </a:solidFill>
                <a:latin typeface="Times New Roman" panose="02020603050405020304" pitchFamily="18" charset="0"/>
                <a:cs typeface="Times New Roman" panose="02020603050405020304" pitchFamily="18" charset="0"/>
              </a:rPr>
            </a:br>
            <a:r>
              <a:rPr lang="en-US" altLang="en-US" sz="3200" b="1" u="sng">
                <a:solidFill>
                  <a:schemeClr val="accent1"/>
                </a:solidFill>
                <a:latin typeface="Times New Roman" panose="02020603050405020304" pitchFamily="18" charset="0"/>
                <a:cs typeface="Times New Roman" panose="02020603050405020304" pitchFamily="18" charset="0"/>
              </a:rPr>
              <a:t>- Screens</a:t>
            </a:r>
            <a:r>
              <a:rPr lang="en-US" altLang="en-US" sz="3200">
                <a:latin typeface="Times New Roman" panose="02020603050405020304" pitchFamily="18" charset="0"/>
                <a:cs typeface="Times New Roman" panose="02020603050405020304" pitchFamily="18" charset="0"/>
              </a:rPr>
              <a:t>, use screen to the following:</a:t>
            </a: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   </a:t>
            </a:r>
            <a:r>
              <a:rPr lang="en-US" altLang="en-US" sz="3200">
                <a:solidFill>
                  <a:srgbClr val="CC00FF"/>
                </a:solidFill>
                <a:latin typeface="Times New Roman" panose="02020603050405020304" pitchFamily="18" charset="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Show the</a:t>
            </a:r>
            <a:r>
              <a:rPr lang="en-US" altLang="en-US" sz="3200">
                <a:solidFill>
                  <a:srgbClr val="CC00FF"/>
                </a:solidFill>
                <a:latin typeface="Times New Roman" panose="02020603050405020304" pitchFamily="18" charset="0"/>
                <a:cs typeface="Times New Roman" panose="02020603050405020304" pitchFamily="18" charset="0"/>
              </a:rPr>
              <a:t> </a:t>
            </a:r>
            <a:r>
              <a:rPr lang="en-US" altLang="en-US" sz="3200">
                <a:solidFill>
                  <a:schemeClr val="accent2"/>
                </a:solidFill>
                <a:latin typeface="Times New Roman" panose="02020603050405020304" pitchFamily="18" charset="0"/>
                <a:cs typeface="Times New Roman" panose="02020603050405020304" pitchFamily="18" charset="0"/>
              </a:rPr>
              <a:t>partial result</a:t>
            </a:r>
            <a:r>
              <a:rPr lang="en-US" altLang="en-US" sz="3200">
                <a:solidFill>
                  <a:srgbClr val="CC00FF"/>
                </a:solidFill>
                <a:latin typeface="Times New Roman" panose="02020603050405020304" pitchFamily="18" charset="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of a procedure.</a:t>
            </a:r>
            <a:br>
              <a:rPr lang="en-US" altLang="en-US" sz="3200">
                <a:solidFill>
                  <a:srgbClr val="CC00FF"/>
                </a:solidFill>
                <a:latin typeface="Times New Roman" panose="02020603050405020304" pitchFamily="18" charset="0"/>
                <a:cs typeface="Times New Roman" panose="02020603050405020304" pitchFamily="18" charset="0"/>
              </a:rPr>
            </a:br>
            <a:r>
              <a:rPr lang="en-US" altLang="en-US" sz="3200">
                <a:solidFill>
                  <a:srgbClr val="CC00FF"/>
                </a:solidFill>
                <a:latin typeface="Times New Roman" panose="02020603050405020304" pitchFamily="18" charset="0"/>
                <a:cs typeface="Times New Roman" panose="02020603050405020304" pitchFamily="18" charset="0"/>
              </a:rPr>
              <a:t>   - </a:t>
            </a:r>
            <a:r>
              <a:rPr lang="en-US" altLang="en-US" sz="3200">
                <a:latin typeface="Times New Roman" panose="02020603050405020304" pitchFamily="18" charset="0"/>
                <a:cs typeface="Times New Roman" panose="02020603050405020304" pitchFamily="18" charset="0"/>
              </a:rPr>
              <a:t>Show the</a:t>
            </a:r>
            <a:r>
              <a:rPr lang="en-US" altLang="en-US" sz="3200">
                <a:solidFill>
                  <a:srgbClr val="CC00FF"/>
                </a:solidFill>
                <a:latin typeface="Times New Roman" panose="02020603050405020304" pitchFamily="18" charset="0"/>
                <a:cs typeface="Times New Roman" panose="02020603050405020304" pitchFamily="18" charset="0"/>
              </a:rPr>
              <a:t> </a:t>
            </a:r>
            <a:r>
              <a:rPr lang="en-US" altLang="en-US" sz="3200">
                <a:solidFill>
                  <a:schemeClr val="accent2"/>
                </a:solidFill>
                <a:latin typeface="Times New Roman" panose="02020603050405020304" pitchFamily="18" charset="0"/>
                <a:cs typeface="Times New Roman" panose="02020603050405020304" pitchFamily="18" charset="0"/>
              </a:rPr>
              <a:t>final result</a:t>
            </a:r>
            <a:r>
              <a:rPr lang="en-US" altLang="en-US" sz="3200">
                <a:solidFill>
                  <a:srgbClr val="CC00FF"/>
                </a:solidFill>
                <a:latin typeface="Times New Roman" panose="02020603050405020304" pitchFamily="18" charset="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of the procedure to let the      user       </a:t>
            </a: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     know where the procedure ends.</a:t>
            </a: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    </a:t>
            </a:r>
            <a:r>
              <a:rPr lang="en-US" altLang="en-US" sz="3200">
                <a:solidFill>
                  <a:srgbClr val="CC00FF"/>
                </a:solidFill>
                <a:latin typeface="Times New Roman" panose="02020603050405020304" pitchFamily="18" charset="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Show</a:t>
            </a:r>
            <a:r>
              <a:rPr lang="en-US" altLang="en-US" sz="3200">
                <a:solidFill>
                  <a:srgbClr val="CC00FF"/>
                </a:solidFill>
                <a:latin typeface="Times New Roman" panose="02020603050405020304" pitchFamily="18" charset="0"/>
                <a:cs typeface="Times New Roman" panose="02020603050405020304" pitchFamily="18" charset="0"/>
              </a:rPr>
              <a:t> </a:t>
            </a:r>
            <a:r>
              <a:rPr lang="en-US" altLang="en-US" sz="3200">
                <a:solidFill>
                  <a:schemeClr val="accent2"/>
                </a:solidFill>
                <a:latin typeface="Times New Roman" panose="02020603050405020304" pitchFamily="18" charset="0"/>
                <a:cs typeface="Times New Roman" panose="02020603050405020304" pitchFamily="18" charset="0"/>
              </a:rPr>
              <a:t>dialog box</a:t>
            </a:r>
            <a:r>
              <a:rPr lang="en-US" altLang="en-US" sz="3200">
                <a:solidFill>
                  <a:srgbClr val="CC00FF"/>
                </a:solidFill>
                <a:latin typeface="Times New Roman" panose="02020603050405020304" pitchFamily="18" charset="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where the user has to make </a:t>
            </a: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      choices.</a:t>
            </a: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    </a:t>
            </a:r>
            <a:r>
              <a:rPr lang="en-US" altLang="en-US" sz="3200">
                <a:solidFill>
                  <a:srgbClr val="CC00FF"/>
                </a:solidFill>
                <a:latin typeface="Times New Roman" panose="02020603050405020304" pitchFamily="18" charset="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Show</a:t>
            </a:r>
            <a:r>
              <a:rPr lang="en-US" altLang="en-US" sz="3200">
                <a:solidFill>
                  <a:srgbClr val="CC00FF"/>
                </a:solidFill>
                <a:latin typeface="Times New Roman" panose="02020603050405020304" pitchFamily="18" charset="0"/>
                <a:cs typeface="Times New Roman" panose="02020603050405020304" pitchFamily="18" charset="0"/>
              </a:rPr>
              <a:t> </a:t>
            </a:r>
            <a:r>
              <a:rPr lang="en-US" altLang="en-US" sz="3200">
                <a:solidFill>
                  <a:schemeClr val="accent2"/>
                </a:solidFill>
                <a:latin typeface="Times New Roman" panose="02020603050405020304" pitchFamily="18" charset="0"/>
                <a:cs typeface="Times New Roman" panose="02020603050405020304" pitchFamily="18" charset="0"/>
              </a:rPr>
              <a:t>toolbars</a:t>
            </a:r>
            <a:r>
              <a:rPr lang="en-US" altLang="en-US" sz="3200">
                <a:solidFill>
                  <a:srgbClr val="CC00FF"/>
                </a:solidFill>
                <a:latin typeface="Times New Roman" panose="02020603050405020304" pitchFamily="18" charset="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indicating which tools the  user </a:t>
            </a: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      need.</a:t>
            </a: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    </a:t>
            </a:r>
            <a:r>
              <a:rPr lang="en-US" altLang="en-US" sz="3200">
                <a:solidFill>
                  <a:srgbClr val="CC00FF"/>
                </a:solidFill>
                <a:latin typeface="Times New Roman" panose="02020603050405020304" pitchFamily="18" charset="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Show</a:t>
            </a:r>
            <a:r>
              <a:rPr lang="en-US" altLang="en-US" sz="3200">
                <a:solidFill>
                  <a:srgbClr val="CC00FF"/>
                </a:solidFill>
                <a:latin typeface="Times New Roman" panose="02020603050405020304" pitchFamily="18" charset="0"/>
                <a:cs typeface="Times New Roman" panose="02020603050405020304" pitchFamily="18" charset="0"/>
              </a:rPr>
              <a:t> </a:t>
            </a:r>
            <a:r>
              <a:rPr lang="en-US" altLang="en-US" sz="3200">
                <a:solidFill>
                  <a:schemeClr val="accent2"/>
                </a:solidFill>
                <a:latin typeface="Times New Roman" panose="02020603050405020304" pitchFamily="18" charset="0"/>
                <a:cs typeface="Times New Roman" panose="02020603050405020304" pitchFamily="18" charset="0"/>
              </a:rPr>
              <a:t>menus</a:t>
            </a:r>
            <a:r>
              <a:rPr lang="en-US" altLang="en-US" sz="3200">
                <a:solidFill>
                  <a:srgbClr val="CC00FF"/>
                </a:solidFill>
                <a:latin typeface="Times New Roman" panose="02020603050405020304" pitchFamily="18" charset="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indicating what command the user </a:t>
            </a: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      need.</a:t>
            </a:r>
            <a:br>
              <a:rPr lang="en-US" altLang="en-US" sz="3200">
                <a:latin typeface="Times New Roman" panose="02020603050405020304" pitchFamily="18" charset="0"/>
                <a:cs typeface="Times New Roman" panose="02020603050405020304" pitchFamily="18" charset="0"/>
              </a:rPr>
            </a:br>
            <a:endParaRPr lang="en-US" altLang="en-US" sz="3200">
              <a:latin typeface="Times New Roman" panose="02020603050405020304" pitchFamily="18" charset="0"/>
              <a:cs typeface="Times New Roman" panose="02020603050405020304" pitchFamily="18" charset="0"/>
            </a:endParaRPr>
          </a:p>
        </p:txBody>
      </p:sp>
      <p:sp>
        <p:nvSpPr>
          <p:cNvPr id="29699" name="Slide Number Placeholder 2">
            <a:extLst>
              <a:ext uri="{FF2B5EF4-FFF2-40B4-BE49-F238E27FC236}">
                <a16:creationId xmlns:a16="http://schemas.microsoft.com/office/drawing/2014/main" id="{D2298CC4-E55E-7C01-F210-175F2A9AC6B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ahoma" panose="020B0604030504040204" pitchFamily="34" charset="0"/>
              </a:defRPr>
            </a:lvl1pPr>
            <a:lvl2pPr marL="742950" indent="-285750">
              <a:spcBef>
                <a:spcPct val="20000"/>
              </a:spcBef>
              <a:buChar char="–"/>
              <a:defRPr kumimoji="1" sz="2800">
                <a:solidFill>
                  <a:schemeClr val="tx1"/>
                </a:solidFill>
                <a:latin typeface="Tahoma" panose="020B0604030504040204" pitchFamily="34" charset="0"/>
              </a:defRPr>
            </a:lvl2pPr>
            <a:lvl3pPr marL="1143000" indent="-228600">
              <a:spcBef>
                <a:spcPct val="20000"/>
              </a:spcBef>
              <a:buChar char="•"/>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har char="»"/>
              <a:defRPr kumimoji="1" sz="2000">
                <a:solidFill>
                  <a:schemeClr val="tx1"/>
                </a:solidFill>
                <a:latin typeface="Tahoma" panose="020B0604030504040204" pitchFamily="34" charset="0"/>
              </a:defRPr>
            </a:lvl5pPr>
            <a:lvl6pPr marL="25146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6pPr>
            <a:lvl7pPr marL="29718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7pPr>
            <a:lvl8pPr marL="34290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8pPr>
            <a:lvl9pPr marL="3886200" indent="-228600" algn="l" rtl="0" eaLnBrk="0" fontAlgn="base" hangingPunct="0">
              <a:spcBef>
                <a:spcPct val="20000"/>
              </a:spcBef>
              <a:spcAft>
                <a:spcPct val="0"/>
              </a:spcAft>
              <a:buChar char="»"/>
              <a:defRPr kumimoji="1" sz="2000">
                <a:solidFill>
                  <a:schemeClr val="tx1"/>
                </a:solidFill>
                <a:latin typeface="Tahoma" panose="020B0604030504040204" pitchFamily="34" charset="0"/>
              </a:defRPr>
            </a:lvl9pPr>
          </a:lstStyle>
          <a:p>
            <a:pPr eaLnBrk="0" fontAlgn="base" hangingPunct="0">
              <a:spcBef>
                <a:spcPct val="50000"/>
              </a:spcBef>
              <a:spcAft>
                <a:spcPct val="0"/>
              </a:spcAft>
              <a:buNone/>
            </a:pPr>
            <a:fld id="{BE0D8784-FE3F-437B-BF3E-546DC12AF7D5}" type="slidenum">
              <a:rPr kumimoji="0" lang="ar-SA" altLang="en-US" sz="1400">
                <a:solidFill>
                  <a:srgbClr val="808080"/>
                </a:solidFill>
              </a:rPr>
              <a:pPr eaLnBrk="0" fontAlgn="base" hangingPunct="0">
                <a:spcBef>
                  <a:spcPct val="50000"/>
                </a:spcBef>
                <a:spcAft>
                  <a:spcPct val="0"/>
                </a:spcAft>
                <a:buNone/>
              </a:pPr>
              <a:t>98</a:t>
            </a:fld>
            <a:endParaRPr kumimoji="0" lang="en-US" altLang="en-US" sz="1400">
              <a:solidFill>
                <a:srgbClr val="808080"/>
              </a:solidFill>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1026">
            <a:extLst>
              <a:ext uri="{FF2B5EF4-FFF2-40B4-BE49-F238E27FC236}">
                <a16:creationId xmlns:a16="http://schemas.microsoft.com/office/drawing/2014/main" id="{983DF301-BA2B-4D80-D5EF-A398F3A11050}"/>
              </a:ext>
            </a:extLst>
          </p:cNvPr>
          <p:cNvSpPr>
            <a:spLocks noGrp="1" noChangeArrowheads="1"/>
          </p:cNvSpPr>
          <p:nvPr>
            <p:ph type="title"/>
          </p:nvPr>
        </p:nvSpPr>
        <p:spPr>
          <a:xfrm>
            <a:off x="1524000" y="152400"/>
            <a:ext cx="9144000" cy="6705600"/>
          </a:xfrm>
        </p:spPr>
        <p:txBody>
          <a:bodyPr/>
          <a:lstStyle/>
          <a:p>
            <a:br>
              <a:rPr lang="en-US" altLang="en-US">
                <a:latin typeface="Times New Roman" panose="02020603050405020304" pitchFamily="18" charset="0"/>
                <a:cs typeface="Times New Roman" panose="02020603050405020304" pitchFamily="18" charset="0"/>
              </a:rPr>
            </a:br>
            <a:br>
              <a:rPr lang="en-US" altLang="en-US">
                <a:latin typeface="Times New Roman" panose="02020603050405020304" pitchFamily="18" charset="0"/>
                <a:cs typeface="Times New Roman" panose="02020603050405020304" pitchFamily="18" charset="0"/>
              </a:rPr>
            </a:br>
            <a:r>
              <a:rPr lang="en-US" altLang="en-US">
                <a:latin typeface="Times New Roman" panose="02020603050405020304" pitchFamily="18" charset="0"/>
                <a:cs typeface="Times New Roman" panose="02020603050405020304" pitchFamily="18" charset="0"/>
              </a:rPr>
              <a:t>                </a:t>
            </a:r>
            <a:r>
              <a:rPr lang="en-US" altLang="en-US">
                <a:solidFill>
                  <a:schemeClr val="accent1"/>
                </a:solidFill>
                <a:latin typeface="Times New Roman" panose="02020603050405020304" pitchFamily="18" charset="0"/>
                <a:cs typeface="Times New Roman" panose="02020603050405020304" pitchFamily="18" charset="0"/>
              </a:rPr>
              <a:t>Part One</a:t>
            </a:r>
            <a:br>
              <a:rPr lang="en-US" altLang="en-US">
                <a:latin typeface="Times New Roman" panose="02020603050405020304" pitchFamily="18" charset="0"/>
                <a:cs typeface="Times New Roman" panose="02020603050405020304" pitchFamily="18" charset="0"/>
              </a:rPr>
            </a:br>
            <a:r>
              <a:rPr lang="en-US" altLang="en-US">
                <a:latin typeface="Times New Roman" panose="02020603050405020304" pitchFamily="18" charset="0"/>
                <a:cs typeface="Times New Roman" panose="02020603050405020304" pitchFamily="18" charset="0"/>
              </a:rPr>
              <a:t>      </a:t>
            </a:r>
            <a:r>
              <a:rPr lang="en-US" altLang="en-US">
                <a:solidFill>
                  <a:srgbClr val="9900CC"/>
                </a:solidFill>
                <a:latin typeface="Times New Roman" panose="02020603050405020304" pitchFamily="18" charset="0"/>
                <a:cs typeface="Times New Roman" panose="02020603050405020304" pitchFamily="18" charset="0"/>
              </a:rPr>
              <a:t>The Forms of Software        </a:t>
            </a:r>
            <a:br>
              <a:rPr lang="en-US" altLang="en-US">
                <a:solidFill>
                  <a:srgbClr val="9900CC"/>
                </a:solidFill>
                <a:latin typeface="Times New Roman" panose="02020603050405020304" pitchFamily="18" charset="0"/>
                <a:cs typeface="Times New Roman" panose="02020603050405020304" pitchFamily="18" charset="0"/>
              </a:rPr>
            </a:br>
            <a:r>
              <a:rPr lang="en-US" altLang="en-US">
                <a:solidFill>
                  <a:srgbClr val="9900CC"/>
                </a:solidFill>
                <a:latin typeface="Times New Roman" panose="02020603050405020304" pitchFamily="18" charset="0"/>
                <a:cs typeface="Times New Roman" panose="02020603050405020304" pitchFamily="18" charset="0"/>
              </a:rPr>
              <a:t>           Documentation</a:t>
            </a:r>
            <a:br>
              <a:rPr lang="en-US" altLang="en-US">
                <a:latin typeface="Times New Roman" panose="02020603050405020304" pitchFamily="18" charset="0"/>
                <a:cs typeface="Times New Roman" panose="02020603050405020304" pitchFamily="18" charset="0"/>
              </a:rPr>
            </a:br>
            <a:br>
              <a:rPr lang="en-US" altLang="en-US">
                <a:latin typeface="Times New Roman" panose="02020603050405020304" pitchFamily="18" charset="0"/>
                <a:cs typeface="Times New Roman" panose="02020603050405020304" pitchFamily="18" charset="0"/>
              </a:rPr>
            </a:br>
            <a:r>
              <a:rPr lang="en-US" altLang="en-US">
                <a:latin typeface="Times New Roman" panose="02020603050405020304" pitchFamily="18" charset="0"/>
                <a:cs typeface="Times New Roman" panose="02020603050405020304" pitchFamily="18" charset="0"/>
              </a:rPr>
              <a:t>      </a:t>
            </a:r>
            <a:r>
              <a:rPr lang="en-US" altLang="en-US" sz="3200" b="1">
                <a:solidFill>
                  <a:schemeClr val="accent1"/>
                </a:solidFill>
                <a:latin typeface="Times New Roman" panose="02020603050405020304" pitchFamily="18" charset="0"/>
                <a:cs typeface="Times New Roman" panose="02020603050405020304" pitchFamily="18" charset="0"/>
              </a:rPr>
              <a:t>Chapter2</a:t>
            </a:r>
            <a:r>
              <a:rPr lang="en-US" altLang="en-US" sz="3200">
                <a:solidFill>
                  <a:schemeClr val="accent1"/>
                </a:solidFill>
                <a:latin typeface="Times New Roman" panose="02020603050405020304" pitchFamily="18" charset="0"/>
                <a:cs typeface="Times New Roman" panose="02020603050405020304" pitchFamily="18" charset="0"/>
              </a:rPr>
              <a:t>:</a:t>
            </a:r>
            <a:r>
              <a:rPr lang="en-US" altLang="en-US" sz="3200">
                <a:latin typeface="Times New Roman" panose="02020603050405020304" pitchFamily="18" charset="0"/>
                <a:cs typeface="Times New Roman" panose="02020603050405020304" pitchFamily="18" charset="0"/>
              </a:rPr>
              <a:t> </a:t>
            </a:r>
            <a:r>
              <a:rPr lang="en-US" altLang="en-US" sz="3200" b="1">
                <a:solidFill>
                  <a:schemeClr val="accent1"/>
                </a:solidFill>
                <a:latin typeface="Times New Roman" panose="02020603050405020304" pitchFamily="18" charset="0"/>
                <a:cs typeface="Times New Roman" panose="02020603050405020304" pitchFamily="18" charset="0"/>
              </a:rPr>
              <a:t>Writing to Teach-       Tutorials</a:t>
            </a:r>
            <a:br>
              <a:rPr lang="en-US" altLang="en-US" sz="3200" b="1">
                <a:solidFill>
                  <a:schemeClr val="accent1"/>
                </a:solidFill>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        </a:t>
            </a:r>
            <a:r>
              <a:rPr lang="en-US" altLang="en-US" sz="3200" b="1">
                <a:solidFill>
                  <a:schemeClr val="accent2"/>
                </a:solidFill>
                <a:latin typeface="Times New Roman" panose="02020603050405020304" pitchFamily="18" charset="0"/>
                <a:cs typeface="Times New Roman" panose="02020603050405020304" pitchFamily="18" charset="0"/>
              </a:rPr>
              <a:t>Chapter3:  Writing to Guide-      Procedures</a:t>
            </a:r>
            <a:br>
              <a:rPr lang="en-US" altLang="en-US" sz="3200" b="1">
                <a:latin typeface="Times New Roman" panose="02020603050405020304" pitchFamily="18" charset="0"/>
                <a:cs typeface="Times New Roman" panose="02020603050405020304" pitchFamily="18" charset="0"/>
              </a:rPr>
            </a:br>
            <a:r>
              <a:rPr lang="en-US" altLang="en-US" sz="3200" b="1">
                <a:latin typeface="Times New Roman" panose="02020603050405020304" pitchFamily="18" charset="0"/>
                <a:cs typeface="Times New Roman" panose="02020603050405020304" pitchFamily="18" charset="0"/>
              </a:rPr>
              <a:t>        </a:t>
            </a:r>
            <a:r>
              <a:rPr lang="en-US" altLang="en-US" sz="3600" b="1">
                <a:solidFill>
                  <a:srgbClr val="9900CC"/>
                </a:solidFill>
                <a:latin typeface="Times New Roman" panose="02020603050405020304" pitchFamily="18" charset="0"/>
                <a:cs typeface="Times New Roman" panose="02020603050405020304" pitchFamily="18" charset="0"/>
              </a:rPr>
              <a:t>Chapter4</a:t>
            </a:r>
            <a:r>
              <a:rPr lang="en-US" altLang="en-US" sz="3200" b="1">
                <a:solidFill>
                  <a:srgbClr val="9900CC"/>
                </a:solidFill>
                <a:latin typeface="Times New Roman" panose="02020603050405020304" pitchFamily="18" charset="0"/>
                <a:cs typeface="Times New Roman" panose="02020603050405020304" pitchFamily="18" charset="0"/>
              </a:rPr>
              <a:t>:  Writing to Support- References</a:t>
            </a:r>
            <a:r>
              <a:rPr lang="en-US" altLang="en-US" sz="3200" b="1">
                <a:latin typeface="Times New Roman" panose="02020603050405020304" pitchFamily="18" charset="0"/>
                <a:cs typeface="Times New Roman" panose="02020603050405020304" pitchFamily="18" charset="0"/>
              </a:rPr>
              <a:t> </a:t>
            </a:r>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نسق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10.xml><?xml version="1.0" encoding="utf-8"?>
<a:theme xmlns:a="http://schemas.openxmlformats.org/drawingml/2006/main" name="نسق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riel">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3.xml><?xml version="1.0" encoding="utf-8"?>
<a:theme xmlns:a="http://schemas.openxmlformats.org/drawingml/2006/main" name="ANGLES">
  <a:themeElements>
    <a:clrScheme name="ANGLES 1">
      <a:dk1>
        <a:srgbClr val="F8F8F8"/>
      </a:dk1>
      <a:lt1>
        <a:srgbClr val="FFFFFF"/>
      </a:lt1>
      <a:dk2>
        <a:srgbClr val="000000"/>
      </a:dk2>
      <a:lt2>
        <a:srgbClr val="000000"/>
      </a:lt2>
      <a:accent1>
        <a:srgbClr val="FF0000"/>
      </a:accent1>
      <a:accent2>
        <a:srgbClr val="3333FF"/>
      </a:accent2>
      <a:accent3>
        <a:srgbClr val="AAAAAA"/>
      </a:accent3>
      <a:accent4>
        <a:srgbClr val="DADADA"/>
      </a:accent4>
      <a:accent5>
        <a:srgbClr val="FFAAAA"/>
      </a:accent5>
      <a:accent6>
        <a:srgbClr val="2D2DE7"/>
      </a:accent6>
      <a:hlink>
        <a:srgbClr val="008000"/>
      </a:hlink>
      <a:folHlink>
        <a:srgbClr val="808080"/>
      </a:folHlink>
    </a:clrScheme>
    <a:fontScheme name="ANGLE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ar-SA" altLang="en-US" sz="4400" b="0" i="0" u="none" strike="noStrike" cap="none" normalizeH="0" baseline="0" smtClean="0">
            <a:ln>
              <a:noFill/>
            </a:ln>
            <a:solidFill>
              <a:schemeClr val="tx2"/>
            </a:solidFill>
            <a:effectLst/>
            <a:latin typeface="Tahoma"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ar-SA" altLang="en-US" sz="4400" b="0" i="0" u="none" strike="noStrike" cap="none" normalizeH="0" baseline="0" smtClean="0">
            <a:ln>
              <a:noFill/>
            </a:ln>
            <a:solidFill>
              <a:schemeClr val="tx2"/>
            </a:solidFill>
            <a:effectLst/>
            <a:latin typeface="Tahoma" pitchFamily="34" charset="0"/>
          </a:defRPr>
        </a:defPPr>
      </a:lstStyle>
    </a:lnDef>
  </a:objectDefaults>
  <a:extraClrSchemeLst>
    <a:extraClrScheme>
      <a:clrScheme name="ANGLES 1">
        <a:dk1>
          <a:srgbClr val="F8F8F8"/>
        </a:dk1>
        <a:lt1>
          <a:srgbClr val="FFFFFF"/>
        </a:lt1>
        <a:dk2>
          <a:srgbClr val="000000"/>
        </a:dk2>
        <a:lt2>
          <a:srgbClr val="000000"/>
        </a:lt2>
        <a:accent1>
          <a:srgbClr val="FF0000"/>
        </a:accent1>
        <a:accent2>
          <a:srgbClr val="3333FF"/>
        </a:accent2>
        <a:accent3>
          <a:srgbClr val="AAAAAA"/>
        </a:accent3>
        <a:accent4>
          <a:srgbClr val="DADADA"/>
        </a:accent4>
        <a:accent5>
          <a:srgbClr val="FFAAAA"/>
        </a:accent5>
        <a:accent6>
          <a:srgbClr val="2D2DE7"/>
        </a:accent6>
        <a:hlink>
          <a:srgbClr val="008000"/>
        </a:hlink>
        <a:folHlink>
          <a:srgbClr val="808080"/>
        </a:folHlink>
      </a:clrScheme>
      <a:clrMap bg1="dk2" tx1="lt1" bg2="dk1" tx2="lt2" accent1="accent1" accent2="accent2" accent3="accent3" accent4="accent4" accent5="accent5" accent6="accent6" hlink="hlink" folHlink="folHlink"/>
    </a:extraClrScheme>
    <a:extraClrScheme>
      <a:clrScheme name="ANGLES 2">
        <a:dk1>
          <a:srgbClr val="360036"/>
        </a:dk1>
        <a:lt1>
          <a:srgbClr val="FFFFFF"/>
        </a:lt1>
        <a:dk2>
          <a:srgbClr val="FFFFCC"/>
        </a:dk2>
        <a:lt2>
          <a:srgbClr val="666633"/>
        </a:lt2>
        <a:accent1>
          <a:srgbClr val="996600"/>
        </a:accent1>
        <a:accent2>
          <a:srgbClr val="CCCC00"/>
        </a:accent2>
        <a:accent3>
          <a:srgbClr val="FFFFFF"/>
        </a:accent3>
        <a:accent4>
          <a:srgbClr val="2D002D"/>
        </a:accent4>
        <a:accent5>
          <a:srgbClr val="CAB8AA"/>
        </a:accent5>
        <a:accent6>
          <a:srgbClr val="B9B900"/>
        </a:accent6>
        <a:hlink>
          <a:srgbClr val="99CC00"/>
        </a:hlink>
        <a:folHlink>
          <a:srgbClr val="996633"/>
        </a:folHlink>
      </a:clrScheme>
      <a:clrMap bg1="lt1" tx1="dk1" bg2="lt2" tx2="dk2" accent1="accent1" accent2="accent2" accent3="accent3" accent4="accent4" accent5="accent5" accent6="accent6" hlink="hlink" folHlink="folHlink"/>
    </a:extraClrScheme>
    <a:extraClrScheme>
      <a:clrScheme name="ANGLES 3">
        <a:dk1>
          <a:srgbClr val="000000"/>
        </a:dk1>
        <a:lt1>
          <a:srgbClr val="FFFFFF"/>
        </a:lt1>
        <a:dk2>
          <a:srgbClr val="FFFFFF"/>
        </a:dk2>
        <a:lt2>
          <a:srgbClr val="393939"/>
        </a:lt2>
        <a:accent1>
          <a:srgbClr val="B2B2B2"/>
        </a:accent1>
        <a:accent2>
          <a:srgbClr val="EAEAEA"/>
        </a:accent2>
        <a:accent3>
          <a:srgbClr val="FFFFFF"/>
        </a:accent3>
        <a:accent4>
          <a:srgbClr val="000000"/>
        </a:accent4>
        <a:accent5>
          <a:srgbClr val="D5D5D5"/>
        </a:accent5>
        <a:accent6>
          <a:srgbClr val="D4D4D4"/>
        </a:accent6>
        <a:hlink>
          <a:srgbClr val="4D4D4D"/>
        </a:hlink>
        <a:folHlink>
          <a:srgbClr val="777777"/>
        </a:folHlink>
      </a:clrScheme>
      <a:clrMap bg1="lt1" tx1="dk1" bg2="lt2" tx2="dk2" accent1="accent1" accent2="accent2" accent3="accent3" accent4="accent4" accent5="accent5" accent6="accent6" hlink="hlink" folHlink="folHlink"/>
    </a:extraClrScheme>
    <a:extraClrScheme>
      <a:clrScheme name="ANGLES 4">
        <a:dk1>
          <a:srgbClr val="360036"/>
        </a:dk1>
        <a:lt1>
          <a:srgbClr val="FFFFFF"/>
        </a:lt1>
        <a:dk2>
          <a:srgbClr val="FFFFCC"/>
        </a:dk2>
        <a:lt2>
          <a:srgbClr val="660066"/>
        </a:lt2>
        <a:accent1>
          <a:srgbClr val="C3A3C2"/>
        </a:accent1>
        <a:accent2>
          <a:srgbClr val="9999FF"/>
        </a:accent2>
        <a:accent3>
          <a:srgbClr val="FFFFFF"/>
        </a:accent3>
        <a:accent4>
          <a:srgbClr val="2D002D"/>
        </a:accent4>
        <a:accent5>
          <a:srgbClr val="DECEDD"/>
        </a:accent5>
        <a:accent6>
          <a:srgbClr val="8A8AE7"/>
        </a:accent6>
        <a:hlink>
          <a:srgbClr val="0099CC"/>
        </a:hlink>
        <a:folHlink>
          <a:srgbClr val="C99DAF"/>
        </a:folHlink>
      </a:clrScheme>
      <a:clrMap bg1="lt1" tx1="dk1" bg2="lt2" tx2="dk2" accent1="accent1" accent2="accent2" accent3="accent3" accent4="accent4" accent5="accent5" accent6="accent6" hlink="hlink" folHlink="folHlink"/>
    </a:extraClrScheme>
    <a:extraClrScheme>
      <a:clrScheme name="ANGLES 5">
        <a:dk1>
          <a:srgbClr val="000000"/>
        </a:dk1>
        <a:lt1>
          <a:srgbClr val="99CCFF"/>
        </a:lt1>
        <a:dk2>
          <a:srgbClr val="CCECFF"/>
        </a:dk2>
        <a:lt2>
          <a:srgbClr val="002244"/>
        </a:lt2>
        <a:accent1>
          <a:srgbClr val="336699"/>
        </a:accent1>
        <a:accent2>
          <a:srgbClr val="CC99FF"/>
        </a:accent2>
        <a:accent3>
          <a:srgbClr val="CAE2FF"/>
        </a:accent3>
        <a:accent4>
          <a:srgbClr val="000000"/>
        </a:accent4>
        <a:accent5>
          <a:srgbClr val="ADB8CA"/>
        </a:accent5>
        <a:accent6>
          <a:srgbClr val="B98AE7"/>
        </a:accent6>
        <a:hlink>
          <a:srgbClr val="33CCCC"/>
        </a:hlink>
        <a:folHlink>
          <a:srgbClr val="9999FF"/>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ANGLES">
  <a:themeElements>
    <a:clrScheme name="ANGLES 1">
      <a:dk1>
        <a:srgbClr val="F8F8F8"/>
      </a:dk1>
      <a:lt1>
        <a:srgbClr val="FFFFFF"/>
      </a:lt1>
      <a:dk2>
        <a:srgbClr val="000000"/>
      </a:dk2>
      <a:lt2>
        <a:srgbClr val="000000"/>
      </a:lt2>
      <a:accent1>
        <a:srgbClr val="FF0000"/>
      </a:accent1>
      <a:accent2>
        <a:srgbClr val="3333FF"/>
      </a:accent2>
      <a:accent3>
        <a:srgbClr val="AAAAAA"/>
      </a:accent3>
      <a:accent4>
        <a:srgbClr val="DADADA"/>
      </a:accent4>
      <a:accent5>
        <a:srgbClr val="FFAAAA"/>
      </a:accent5>
      <a:accent6>
        <a:srgbClr val="2D2DE7"/>
      </a:accent6>
      <a:hlink>
        <a:srgbClr val="008000"/>
      </a:hlink>
      <a:folHlink>
        <a:srgbClr val="808080"/>
      </a:folHlink>
    </a:clrScheme>
    <a:fontScheme name="ANGLE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ar-SA" altLang="en-US" sz="4400" b="0" i="0" u="none" strike="noStrike" cap="none" normalizeH="0" baseline="0" smtClean="0">
            <a:ln>
              <a:noFill/>
            </a:ln>
            <a:solidFill>
              <a:schemeClr val="tx2"/>
            </a:solidFill>
            <a:effectLst/>
            <a:latin typeface="Tahoma"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ar-SA" altLang="en-US" sz="4400" b="0" i="0" u="none" strike="noStrike" cap="none" normalizeH="0" baseline="0" smtClean="0">
            <a:ln>
              <a:noFill/>
            </a:ln>
            <a:solidFill>
              <a:schemeClr val="tx2"/>
            </a:solidFill>
            <a:effectLst/>
            <a:latin typeface="Tahoma" pitchFamily="34" charset="0"/>
          </a:defRPr>
        </a:defPPr>
      </a:lstStyle>
    </a:lnDef>
  </a:objectDefaults>
  <a:extraClrSchemeLst>
    <a:extraClrScheme>
      <a:clrScheme name="ANGLES 1">
        <a:dk1>
          <a:srgbClr val="F8F8F8"/>
        </a:dk1>
        <a:lt1>
          <a:srgbClr val="FFFFFF"/>
        </a:lt1>
        <a:dk2>
          <a:srgbClr val="000000"/>
        </a:dk2>
        <a:lt2>
          <a:srgbClr val="000000"/>
        </a:lt2>
        <a:accent1>
          <a:srgbClr val="FF0000"/>
        </a:accent1>
        <a:accent2>
          <a:srgbClr val="3333FF"/>
        </a:accent2>
        <a:accent3>
          <a:srgbClr val="AAAAAA"/>
        </a:accent3>
        <a:accent4>
          <a:srgbClr val="DADADA"/>
        </a:accent4>
        <a:accent5>
          <a:srgbClr val="FFAAAA"/>
        </a:accent5>
        <a:accent6>
          <a:srgbClr val="2D2DE7"/>
        </a:accent6>
        <a:hlink>
          <a:srgbClr val="008000"/>
        </a:hlink>
        <a:folHlink>
          <a:srgbClr val="808080"/>
        </a:folHlink>
      </a:clrScheme>
      <a:clrMap bg1="dk2" tx1="lt1" bg2="dk1" tx2="lt2" accent1="accent1" accent2="accent2" accent3="accent3" accent4="accent4" accent5="accent5" accent6="accent6" hlink="hlink" folHlink="folHlink"/>
    </a:extraClrScheme>
    <a:extraClrScheme>
      <a:clrScheme name="ANGLES 2">
        <a:dk1>
          <a:srgbClr val="360036"/>
        </a:dk1>
        <a:lt1>
          <a:srgbClr val="FFFFFF"/>
        </a:lt1>
        <a:dk2>
          <a:srgbClr val="FFFFCC"/>
        </a:dk2>
        <a:lt2>
          <a:srgbClr val="666633"/>
        </a:lt2>
        <a:accent1>
          <a:srgbClr val="996600"/>
        </a:accent1>
        <a:accent2>
          <a:srgbClr val="CCCC00"/>
        </a:accent2>
        <a:accent3>
          <a:srgbClr val="FFFFFF"/>
        </a:accent3>
        <a:accent4>
          <a:srgbClr val="2D002D"/>
        </a:accent4>
        <a:accent5>
          <a:srgbClr val="CAB8AA"/>
        </a:accent5>
        <a:accent6>
          <a:srgbClr val="B9B900"/>
        </a:accent6>
        <a:hlink>
          <a:srgbClr val="99CC00"/>
        </a:hlink>
        <a:folHlink>
          <a:srgbClr val="996633"/>
        </a:folHlink>
      </a:clrScheme>
      <a:clrMap bg1="lt1" tx1="dk1" bg2="lt2" tx2="dk2" accent1="accent1" accent2="accent2" accent3="accent3" accent4="accent4" accent5="accent5" accent6="accent6" hlink="hlink" folHlink="folHlink"/>
    </a:extraClrScheme>
    <a:extraClrScheme>
      <a:clrScheme name="ANGLES 3">
        <a:dk1>
          <a:srgbClr val="000000"/>
        </a:dk1>
        <a:lt1>
          <a:srgbClr val="FFFFFF"/>
        </a:lt1>
        <a:dk2>
          <a:srgbClr val="FFFFFF"/>
        </a:dk2>
        <a:lt2>
          <a:srgbClr val="393939"/>
        </a:lt2>
        <a:accent1>
          <a:srgbClr val="B2B2B2"/>
        </a:accent1>
        <a:accent2>
          <a:srgbClr val="EAEAEA"/>
        </a:accent2>
        <a:accent3>
          <a:srgbClr val="FFFFFF"/>
        </a:accent3>
        <a:accent4>
          <a:srgbClr val="000000"/>
        </a:accent4>
        <a:accent5>
          <a:srgbClr val="D5D5D5"/>
        </a:accent5>
        <a:accent6>
          <a:srgbClr val="D4D4D4"/>
        </a:accent6>
        <a:hlink>
          <a:srgbClr val="4D4D4D"/>
        </a:hlink>
        <a:folHlink>
          <a:srgbClr val="777777"/>
        </a:folHlink>
      </a:clrScheme>
      <a:clrMap bg1="lt1" tx1="dk1" bg2="lt2" tx2="dk2" accent1="accent1" accent2="accent2" accent3="accent3" accent4="accent4" accent5="accent5" accent6="accent6" hlink="hlink" folHlink="folHlink"/>
    </a:extraClrScheme>
    <a:extraClrScheme>
      <a:clrScheme name="ANGLES 4">
        <a:dk1>
          <a:srgbClr val="360036"/>
        </a:dk1>
        <a:lt1>
          <a:srgbClr val="FFFFFF"/>
        </a:lt1>
        <a:dk2>
          <a:srgbClr val="FFFFCC"/>
        </a:dk2>
        <a:lt2>
          <a:srgbClr val="660066"/>
        </a:lt2>
        <a:accent1>
          <a:srgbClr val="C3A3C2"/>
        </a:accent1>
        <a:accent2>
          <a:srgbClr val="9999FF"/>
        </a:accent2>
        <a:accent3>
          <a:srgbClr val="FFFFFF"/>
        </a:accent3>
        <a:accent4>
          <a:srgbClr val="2D002D"/>
        </a:accent4>
        <a:accent5>
          <a:srgbClr val="DECEDD"/>
        </a:accent5>
        <a:accent6>
          <a:srgbClr val="8A8AE7"/>
        </a:accent6>
        <a:hlink>
          <a:srgbClr val="0099CC"/>
        </a:hlink>
        <a:folHlink>
          <a:srgbClr val="C99DAF"/>
        </a:folHlink>
      </a:clrScheme>
      <a:clrMap bg1="lt1" tx1="dk1" bg2="lt2" tx2="dk2" accent1="accent1" accent2="accent2" accent3="accent3" accent4="accent4" accent5="accent5" accent6="accent6" hlink="hlink" folHlink="folHlink"/>
    </a:extraClrScheme>
    <a:extraClrScheme>
      <a:clrScheme name="ANGLES 5">
        <a:dk1>
          <a:srgbClr val="000000"/>
        </a:dk1>
        <a:lt1>
          <a:srgbClr val="99CCFF"/>
        </a:lt1>
        <a:dk2>
          <a:srgbClr val="CCECFF"/>
        </a:dk2>
        <a:lt2>
          <a:srgbClr val="002244"/>
        </a:lt2>
        <a:accent1>
          <a:srgbClr val="336699"/>
        </a:accent1>
        <a:accent2>
          <a:srgbClr val="CC99FF"/>
        </a:accent2>
        <a:accent3>
          <a:srgbClr val="CAE2FF"/>
        </a:accent3>
        <a:accent4>
          <a:srgbClr val="000000"/>
        </a:accent4>
        <a:accent5>
          <a:srgbClr val="ADB8CA"/>
        </a:accent5>
        <a:accent6>
          <a:srgbClr val="B98AE7"/>
        </a:accent6>
        <a:hlink>
          <a:srgbClr val="33CCCC"/>
        </a:hlink>
        <a:folHlink>
          <a:srgbClr val="9999FF"/>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ANGLES">
  <a:themeElements>
    <a:clrScheme name="ANGLES 1">
      <a:dk1>
        <a:srgbClr val="F8F8F8"/>
      </a:dk1>
      <a:lt1>
        <a:srgbClr val="FFFFFF"/>
      </a:lt1>
      <a:dk2>
        <a:srgbClr val="000000"/>
      </a:dk2>
      <a:lt2>
        <a:srgbClr val="000000"/>
      </a:lt2>
      <a:accent1>
        <a:srgbClr val="FF0000"/>
      </a:accent1>
      <a:accent2>
        <a:srgbClr val="3333FF"/>
      </a:accent2>
      <a:accent3>
        <a:srgbClr val="AAAAAA"/>
      </a:accent3>
      <a:accent4>
        <a:srgbClr val="DADADA"/>
      </a:accent4>
      <a:accent5>
        <a:srgbClr val="FFAAAA"/>
      </a:accent5>
      <a:accent6>
        <a:srgbClr val="2D2DE7"/>
      </a:accent6>
      <a:hlink>
        <a:srgbClr val="008000"/>
      </a:hlink>
      <a:folHlink>
        <a:srgbClr val="808080"/>
      </a:folHlink>
    </a:clrScheme>
    <a:fontScheme name="ANGLE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ar-SA" altLang="en-US" sz="4400" b="0" i="0" u="none" strike="noStrike" cap="none" normalizeH="0" baseline="0" smtClean="0">
            <a:ln>
              <a:noFill/>
            </a:ln>
            <a:solidFill>
              <a:schemeClr val="tx2"/>
            </a:solidFill>
            <a:effectLst/>
            <a:latin typeface="Tahoma"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ar-SA" altLang="en-US" sz="4400" b="0" i="0" u="none" strike="noStrike" cap="none" normalizeH="0" baseline="0" smtClean="0">
            <a:ln>
              <a:noFill/>
            </a:ln>
            <a:solidFill>
              <a:schemeClr val="tx2"/>
            </a:solidFill>
            <a:effectLst/>
            <a:latin typeface="Tahoma" pitchFamily="34" charset="0"/>
          </a:defRPr>
        </a:defPPr>
      </a:lstStyle>
    </a:lnDef>
  </a:objectDefaults>
  <a:extraClrSchemeLst>
    <a:extraClrScheme>
      <a:clrScheme name="ANGLES 1">
        <a:dk1>
          <a:srgbClr val="F8F8F8"/>
        </a:dk1>
        <a:lt1>
          <a:srgbClr val="FFFFFF"/>
        </a:lt1>
        <a:dk2>
          <a:srgbClr val="000000"/>
        </a:dk2>
        <a:lt2>
          <a:srgbClr val="000000"/>
        </a:lt2>
        <a:accent1>
          <a:srgbClr val="FF0000"/>
        </a:accent1>
        <a:accent2>
          <a:srgbClr val="3333FF"/>
        </a:accent2>
        <a:accent3>
          <a:srgbClr val="AAAAAA"/>
        </a:accent3>
        <a:accent4>
          <a:srgbClr val="DADADA"/>
        </a:accent4>
        <a:accent5>
          <a:srgbClr val="FFAAAA"/>
        </a:accent5>
        <a:accent6>
          <a:srgbClr val="2D2DE7"/>
        </a:accent6>
        <a:hlink>
          <a:srgbClr val="008000"/>
        </a:hlink>
        <a:folHlink>
          <a:srgbClr val="808080"/>
        </a:folHlink>
      </a:clrScheme>
      <a:clrMap bg1="dk2" tx1="lt1" bg2="dk1" tx2="lt2" accent1="accent1" accent2="accent2" accent3="accent3" accent4="accent4" accent5="accent5" accent6="accent6" hlink="hlink" folHlink="folHlink"/>
    </a:extraClrScheme>
    <a:extraClrScheme>
      <a:clrScheme name="ANGLES 2">
        <a:dk1>
          <a:srgbClr val="360036"/>
        </a:dk1>
        <a:lt1>
          <a:srgbClr val="FFFFFF"/>
        </a:lt1>
        <a:dk2>
          <a:srgbClr val="FFFFCC"/>
        </a:dk2>
        <a:lt2>
          <a:srgbClr val="666633"/>
        </a:lt2>
        <a:accent1>
          <a:srgbClr val="996600"/>
        </a:accent1>
        <a:accent2>
          <a:srgbClr val="CCCC00"/>
        </a:accent2>
        <a:accent3>
          <a:srgbClr val="FFFFFF"/>
        </a:accent3>
        <a:accent4>
          <a:srgbClr val="2D002D"/>
        </a:accent4>
        <a:accent5>
          <a:srgbClr val="CAB8AA"/>
        </a:accent5>
        <a:accent6>
          <a:srgbClr val="B9B900"/>
        </a:accent6>
        <a:hlink>
          <a:srgbClr val="99CC00"/>
        </a:hlink>
        <a:folHlink>
          <a:srgbClr val="996633"/>
        </a:folHlink>
      </a:clrScheme>
      <a:clrMap bg1="lt1" tx1="dk1" bg2="lt2" tx2="dk2" accent1="accent1" accent2="accent2" accent3="accent3" accent4="accent4" accent5="accent5" accent6="accent6" hlink="hlink" folHlink="folHlink"/>
    </a:extraClrScheme>
    <a:extraClrScheme>
      <a:clrScheme name="ANGLES 3">
        <a:dk1>
          <a:srgbClr val="000000"/>
        </a:dk1>
        <a:lt1>
          <a:srgbClr val="FFFFFF"/>
        </a:lt1>
        <a:dk2>
          <a:srgbClr val="FFFFFF"/>
        </a:dk2>
        <a:lt2>
          <a:srgbClr val="393939"/>
        </a:lt2>
        <a:accent1>
          <a:srgbClr val="B2B2B2"/>
        </a:accent1>
        <a:accent2>
          <a:srgbClr val="EAEAEA"/>
        </a:accent2>
        <a:accent3>
          <a:srgbClr val="FFFFFF"/>
        </a:accent3>
        <a:accent4>
          <a:srgbClr val="000000"/>
        </a:accent4>
        <a:accent5>
          <a:srgbClr val="D5D5D5"/>
        </a:accent5>
        <a:accent6>
          <a:srgbClr val="D4D4D4"/>
        </a:accent6>
        <a:hlink>
          <a:srgbClr val="4D4D4D"/>
        </a:hlink>
        <a:folHlink>
          <a:srgbClr val="777777"/>
        </a:folHlink>
      </a:clrScheme>
      <a:clrMap bg1="lt1" tx1="dk1" bg2="lt2" tx2="dk2" accent1="accent1" accent2="accent2" accent3="accent3" accent4="accent4" accent5="accent5" accent6="accent6" hlink="hlink" folHlink="folHlink"/>
    </a:extraClrScheme>
    <a:extraClrScheme>
      <a:clrScheme name="ANGLES 4">
        <a:dk1>
          <a:srgbClr val="360036"/>
        </a:dk1>
        <a:lt1>
          <a:srgbClr val="FFFFFF"/>
        </a:lt1>
        <a:dk2>
          <a:srgbClr val="FFFFCC"/>
        </a:dk2>
        <a:lt2>
          <a:srgbClr val="660066"/>
        </a:lt2>
        <a:accent1>
          <a:srgbClr val="C3A3C2"/>
        </a:accent1>
        <a:accent2>
          <a:srgbClr val="9999FF"/>
        </a:accent2>
        <a:accent3>
          <a:srgbClr val="FFFFFF"/>
        </a:accent3>
        <a:accent4>
          <a:srgbClr val="2D002D"/>
        </a:accent4>
        <a:accent5>
          <a:srgbClr val="DECEDD"/>
        </a:accent5>
        <a:accent6>
          <a:srgbClr val="8A8AE7"/>
        </a:accent6>
        <a:hlink>
          <a:srgbClr val="0099CC"/>
        </a:hlink>
        <a:folHlink>
          <a:srgbClr val="C99DAF"/>
        </a:folHlink>
      </a:clrScheme>
      <a:clrMap bg1="lt1" tx1="dk1" bg2="lt2" tx2="dk2" accent1="accent1" accent2="accent2" accent3="accent3" accent4="accent4" accent5="accent5" accent6="accent6" hlink="hlink" folHlink="folHlink"/>
    </a:extraClrScheme>
    <a:extraClrScheme>
      <a:clrScheme name="ANGLES 5">
        <a:dk1>
          <a:srgbClr val="000000"/>
        </a:dk1>
        <a:lt1>
          <a:srgbClr val="99CCFF"/>
        </a:lt1>
        <a:dk2>
          <a:srgbClr val="CCECFF"/>
        </a:dk2>
        <a:lt2>
          <a:srgbClr val="002244"/>
        </a:lt2>
        <a:accent1>
          <a:srgbClr val="336699"/>
        </a:accent1>
        <a:accent2>
          <a:srgbClr val="CC99FF"/>
        </a:accent2>
        <a:accent3>
          <a:srgbClr val="CAE2FF"/>
        </a:accent3>
        <a:accent4>
          <a:srgbClr val="000000"/>
        </a:accent4>
        <a:accent5>
          <a:srgbClr val="ADB8CA"/>
        </a:accent5>
        <a:accent6>
          <a:srgbClr val="B98AE7"/>
        </a:accent6>
        <a:hlink>
          <a:srgbClr val="33CCCC"/>
        </a:hlink>
        <a:folHlink>
          <a:srgbClr val="9999FF"/>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3_ANGLES">
  <a:themeElements>
    <a:clrScheme name="ANGLES 1">
      <a:dk1>
        <a:srgbClr val="F8F8F8"/>
      </a:dk1>
      <a:lt1>
        <a:srgbClr val="FFFFFF"/>
      </a:lt1>
      <a:dk2>
        <a:srgbClr val="000000"/>
      </a:dk2>
      <a:lt2>
        <a:srgbClr val="000000"/>
      </a:lt2>
      <a:accent1>
        <a:srgbClr val="FF0000"/>
      </a:accent1>
      <a:accent2>
        <a:srgbClr val="3333FF"/>
      </a:accent2>
      <a:accent3>
        <a:srgbClr val="AAAAAA"/>
      </a:accent3>
      <a:accent4>
        <a:srgbClr val="DADADA"/>
      </a:accent4>
      <a:accent5>
        <a:srgbClr val="FFAAAA"/>
      </a:accent5>
      <a:accent6>
        <a:srgbClr val="2D2DE7"/>
      </a:accent6>
      <a:hlink>
        <a:srgbClr val="008000"/>
      </a:hlink>
      <a:folHlink>
        <a:srgbClr val="808080"/>
      </a:folHlink>
    </a:clrScheme>
    <a:fontScheme name="ANGLE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ar-SA" altLang="en-US" sz="2400" b="0" i="0" u="none" strike="noStrike" cap="none" normalizeH="0" baseline="0" smtClean="0">
            <a:ln>
              <a:noFill/>
            </a:ln>
            <a:solidFill>
              <a:schemeClr val="tx2"/>
            </a:solidFill>
            <a:effectLst/>
            <a:latin typeface="Tahoma" pitchFamily="34" charset="0"/>
            <a:cs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ar-SA" altLang="en-US" sz="2400" b="0" i="0" u="none" strike="noStrike" cap="none" normalizeH="0" baseline="0" smtClean="0">
            <a:ln>
              <a:noFill/>
            </a:ln>
            <a:solidFill>
              <a:schemeClr val="tx2"/>
            </a:solidFill>
            <a:effectLst/>
            <a:latin typeface="Tahoma" pitchFamily="34" charset="0"/>
            <a:cs typeface="Times New Roman" pitchFamily="18" charset="0"/>
          </a:defRPr>
        </a:defPPr>
      </a:lstStyle>
    </a:lnDef>
  </a:objectDefaults>
  <a:extraClrSchemeLst>
    <a:extraClrScheme>
      <a:clrScheme name="ANGLES 1">
        <a:dk1>
          <a:srgbClr val="F8F8F8"/>
        </a:dk1>
        <a:lt1>
          <a:srgbClr val="FFFFFF"/>
        </a:lt1>
        <a:dk2>
          <a:srgbClr val="000000"/>
        </a:dk2>
        <a:lt2>
          <a:srgbClr val="000000"/>
        </a:lt2>
        <a:accent1>
          <a:srgbClr val="FF0000"/>
        </a:accent1>
        <a:accent2>
          <a:srgbClr val="3333FF"/>
        </a:accent2>
        <a:accent3>
          <a:srgbClr val="AAAAAA"/>
        </a:accent3>
        <a:accent4>
          <a:srgbClr val="DADADA"/>
        </a:accent4>
        <a:accent5>
          <a:srgbClr val="FFAAAA"/>
        </a:accent5>
        <a:accent6>
          <a:srgbClr val="2D2DE7"/>
        </a:accent6>
        <a:hlink>
          <a:srgbClr val="008000"/>
        </a:hlink>
        <a:folHlink>
          <a:srgbClr val="808080"/>
        </a:folHlink>
      </a:clrScheme>
      <a:clrMap bg1="dk2" tx1="lt1" bg2="dk1" tx2="lt2" accent1="accent1" accent2="accent2" accent3="accent3" accent4="accent4" accent5="accent5" accent6="accent6" hlink="hlink" folHlink="folHlink"/>
    </a:extraClrScheme>
    <a:extraClrScheme>
      <a:clrScheme name="ANGLES 2">
        <a:dk1>
          <a:srgbClr val="360036"/>
        </a:dk1>
        <a:lt1>
          <a:srgbClr val="FFFFFF"/>
        </a:lt1>
        <a:dk2>
          <a:srgbClr val="FFFFCC"/>
        </a:dk2>
        <a:lt2>
          <a:srgbClr val="666633"/>
        </a:lt2>
        <a:accent1>
          <a:srgbClr val="996600"/>
        </a:accent1>
        <a:accent2>
          <a:srgbClr val="CCCC00"/>
        </a:accent2>
        <a:accent3>
          <a:srgbClr val="FFFFFF"/>
        </a:accent3>
        <a:accent4>
          <a:srgbClr val="2D002D"/>
        </a:accent4>
        <a:accent5>
          <a:srgbClr val="CAB8AA"/>
        </a:accent5>
        <a:accent6>
          <a:srgbClr val="B9B900"/>
        </a:accent6>
        <a:hlink>
          <a:srgbClr val="99CC00"/>
        </a:hlink>
        <a:folHlink>
          <a:srgbClr val="996633"/>
        </a:folHlink>
      </a:clrScheme>
      <a:clrMap bg1="lt1" tx1="dk1" bg2="lt2" tx2="dk2" accent1="accent1" accent2="accent2" accent3="accent3" accent4="accent4" accent5="accent5" accent6="accent6" hlink="hlink" folHlink="folHlink"/>
    </a:extraClrScheme>
    <a:extraClrScheme>
      <a:clrScheme name="ANGLES 3">
        <a:dk1>
          <a:srgbClr val="000000"/>
        </a:dk1>
        <a:lt1>
          <a:srgbClr val="FFFFFF"/>
        </a:lt1>
        <a:dk2>
          <a:srgbClr val="FFFFFF"/>
        </a:dk2>
        <a:lt2>
          <a:srgbClr val="393939"/>
        </a:lt2>
        <a:accent1>
          <a:srgbClr val="B2B2B2"/>
        </a:accent1>
        <a:accent2>
          <a:srgbClr val="EAEAEA"/>
        </a:accent2>
        <a:accent3>
          <a:srgbClr val="FFFFFF"/>
        </a:accent3>
        <a:accent4>
          <a:srgbClr val="000000"/>
        </a:accent4>
        <a:accent5>
          <a:srgbClr val="D5D5D5"/>
        </a:accent5>
        <a:accent6>
          <a:srgbClr val="D4D4D4"/>
        </a:accent6>
        <a:hlink>
          <a:srgbClr val="4D4D4D"/>
        </a:hlink>
        <a:folHlink>
          <a:srgbClr val="777777"/>
        </a:folHlink>
      </a:clrScheme>
      <a:clrMap bg1="lt1" tx1="dk1" bg2="lt2" tx2="dk2" accent1="accent1" accent2="accent2" accent3="accent3" accent4="accent4" accent5="accent5" accent6="accent6" hlink="hlink" folHlink="folHlink"/>
    </a:extraClrScheme>
    <a:extraClrScheme>
      <a:clrScheme name="ANGLES 4">
        <a:dk1>
          <a:srgbClr val="360036"/>
        </a:dk1>
        <a:lt1>
          <a:srgbClr val="FFFFFF"/>
        </a:lt1>
        <a:dk2>
          <a:srgbClr val="FFFFCC"/>
        </a:dk2>
        <a:lt2>
          <a:srgbClr val="660066"/>
        </a:lt2>
        <a:accent1>
          <a:srgbClr val="C3A3C2"/>
        </a:accent1>
        <a:accent2>
          <a:srgbClr val="9999FF"/>
        </a:accent2>
        <a:accent3>
          <a:srgbClr val="FFFFFF"/>
        </a:accent3>
        <a:accent4>
          <a:srgbClr val="2D002D"/>
        </a:accent4>
        <a:accent5>
          <a:srgbClr val="DECEDD"/>
        </a:accent5>
        <a:accent6>
          <a:srgbClr val="8A8AE7"/>
        </a:accent6>
        <a:hlink>
          <a:srgbClr val="0099CC"/>
        </a:hlink>
        <a:folHlink>
          <a:srgbClr val="C99DAF"/>
        </a:folHlink>
      </a:clrScheme>
      <a:clrMap bg1="lt1" tx1="dk1" bg2="lt2" tx2="dk2" accent1="accent1" accent2="accent2" accent3="accent3" accent4="accent4" accent5="accent5" accent6="accent6" hlink="hlink" folHlink="folHlink"/>
    </a:extraClrScheme>
    <a:extraClrScheme>
      <a:clrScheme name="ANGLES 5">
        <a:dk1>
          <a:srgbClr val="000000"/>
        </a:dk1>
        <a:lt1>
          <a:srgbClr val="99CCFF"/>
        </a:lt1>
        <a:dk2>
          <a:srgbClr val="CCECFF"/>
        </a:dk2>
        <a:lt2>
          <a:srgbClr val="002244"/>
        </a:lt2>
        <a:accent1>
          <a:srgbClr val="336699"/>
        </a:accent1>
        <a:accent2>
          <a:srgbClr val="CC99FF"/>
        </a:accent2>
        <a:accent3>
          <a:srgbClr val="CAE2FF"/>
        </a:accent3>
        <a:accent4>
          <a:srgbClr val="000000"/>
        </a:accent4>
        <a:accent5>
          <a:srgbClr val="ADB8CA"/>
        </a:accent5>
        <a:accent6>
          <a:srgbClr val="B98AE7"/>
        </a:accent6>
        <a:hlink>
          <a:srgbClr val="33CCCC"/>
        </a:hlink>
        <a:folHlink>
          <a:srgbClr val="9999FF"/>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4_ANGLES">
  <a:themeElements>
    <a:clrScheme name="ANGLES 1">
      <a:dk1>
        <a:srgbClr val="F8F8F8"/>
      </a:dk1>
      <a:lt1>
        <a:srgbClr val="FFFFFF"/>
      </a:lt1>
      <a:dk2>
        <a:srgbClr val="000000"/>
      </a:dk2>
      <a:lt2>
        <a:srgbClr val="000000"/>
      </a:lt2>
      <a:accent1>
        <a:srgbClr val="FF0000"/>
      </a:accent1>
      <a:accent2>
        <a:srgbClr val="3333FF"/>
      </a:accent2>
      <a:accent3>
        <a:srgbClr val="AAAAAA"/>
      </a:accent3>
      <a:accent4>
        <a:srgbClr val="DADADA"/>
      </a:accent4>
      <a:accent5>
        <a:srgbClr val="FFAAAA"/>
      </a:accent5>
      <a:accent6>
        <a:srgbClr val="2D2DE7"/>
      </a:accent6>
      <a:hlink>
        <a:srgbClr val="008000"/>
      </a:hlink>
      <a:folHlink>
        <a:srgbClr val="808080"/>
      </a:folHlink>
    </a:clrScheme>
    <a:fontScheme name="ANGLE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ar-SA" altLang="en-US" sz="2400" b="0" i="0" u="none" strike="noStrike" cap="none" normalizeH="0" baseline="0" smtClean="0">
            <a:ln>
              <a:noFill/>
            </a:ln>
            <a:solidFill>
              <a:schemeClr val="tx2"/>
            </a:solidFill>
            <a:effectLst/>
            <a:latin typeface="Tahoma" pitchFamily="34" charset="0"/>
            <a:cs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ar-SA" altLang="en-US" sz="2400" b="0" i="0" u="none" strike="noStrike" cap="none" normalizeH="0" baseline="0" smtClean="0">
            <a:ln>
              <a:noFill/>
            </a:ln>
            <a:solidFill>
              <a:schemeClr val="tx2"/>
            </a:solidFill>
            <a:effectLst/>
            <a:latin typeface="Tahoma" pitchFamily="34" charset="0"/>
            <a:cs typeface="Times New Roman" pitchFamily="18" charset="0"/>
          </a:defRPr>
        </a:defPPr>
      </a:lstStyle>
    </a:lnDef>
  </a:objectDefaults>
  <a:extraClrSchemeLst>
    <a:extraClrScheme>
      <a:clrScheme name="ANGLES 1">
        <a:dk1>
          <a:srgbClr val="F8F8F8"/>
        </a:dk1>
        <a:lt1>
          <a:srgbClr val="FFFFFF"/>
        </a:lt1>
        <a:dk2>
          <a:srgbClr val="000000"/>
        </a:dk2>
        <a:lt2>
          <a:srgbClr val="000000"/>
        </a:lt2>
        <a:accent1>
          <a:srgbClr val="FF0000"/>
        </a:accent1>
        <a:accent2>
          <a:srgbClr val="3333FF"/>
        </a:accent2>
        <a:accent3>
          <a:srgbClr val="AAAAAA"/>
        </a:accent3>
        <a:accent4>
          <a:srgbClr val="DADADA"/>
        </a:accent4>
        <a:accent5>
          <a:srgbClr val="FFAAAA"/>
        </a:accent5>
        <a:accent6>
          <a:srgbClr val="2D2DE7"/>
        </a:accent6>
        <a:hlink>
          <a:srgbClr val="008000"/>
        </a:hlink>
        <a:folHlink>
          <a:srgbClr val="808080"/>
        </a:folHlink>
      </a:clrScheme>
      <a:clrMap bg1="dk2" tx1="lt1" bg2="dk1" tx2="lt2" accent1="accent1" accent2="accent2" accent3="accent3" accent4="accent4" accent5="accent5" accent6="accent6" hlink="hlink" folHlink="folHlink"/>
    </a:extraClrScheme>
    <a:extraClrScheme>
      <a:clrScheme name="ANGLES 2">
        <a:dk1>
          <a:srgbClr val="360036"/>
        </a:dk1>
        <a:lt1>
          <a:srgbClr val="FFFFFF"/>
        </a:lt1>
        <a:dk2>
          <a:srgbClr val="FFFFCC"/>
        </a:dk2>
        <a:lt2>
          <a:srgbClr val="666633"/>
        </a:lt2>
        <a:accent1>
          <a:srgbClr val="996600"/>
        </a:accent1>
        <a:accent2>
          <a:srgbClr val="CCCC00"/>
        </a:accent2>
        <a:accent3>
          <a:srgbClr val="FFFFFF"/>
        </a:accent3>
        <a:accent4>
          <a:srgbClr val="2D002D"/>
        </a:accent4>
        <a:accent5>
          <a:srgbClr val="CAB8AA"/>
        </a:accent5>
        <a:accent6>
          <a:srgbClr val="B9B900"/>
        </a:accent6>
        <a:hlink>
          <a:srgbClr val="99CC00"/>
        </a:hlink>
        <a:folHlink>
          <a:srgbClr val="996633"/>
        </a:folHlink>
      </a:clrScheme>
      <a:clrMap bg1="lt1" tx1="dk1" bg2="lt2" tx2="dk2" accent1="accent1" accent2="accent2" accent3="accent3" accent4="accent4" accent5="accent5" accent6="accent6" hlink="hlink" folHlink="folHlink"/>
    </a:extraClrScheme>
    <a:extraClrScheme>
      <a:clrScheme name="ANGLES 3">
        <a:dk1>
          <a:srgbClr val="000000"/>
        </a:dk1>
        <a:lt1>
          <a:srgbClr val="FFFFFF"/>
        </a:lt1>
        <a:dk2>
          <a:srgbClr val="FFFFFF"/>
        </a:dk2>
        <a:lt2>
          <a:srgbClr val="393939"/>
        </a:lt2>
        <a:accent1>
          <a:srgbClr val="B2B2B2"/>
        </a:accent1>
        <a:accent2>
          <a:srgbClr val="EAEAEA"/>
        </a:accent2>
        <a:accent3>
          <a:srgbClr val="FFFFFF"/>
        </a:accent3>
        <a:accent4>
          <a:srgbClr val="000000"/>
        </a:accent4>
        <a:accent5>
          <a:srgbClr val="D5D5D5"/>
        </a:accent5>
        <a:accent6>
          <a:srgbClr val="D4D4D4"/>
        </a:accent6>
        <a:hlink>
          <a:srgbClr val="4D4D4D"/>
        </a:hlink>
        <a:folHlink>
          <a:srgbClr val="777777"/>
        </a:folHlink>
      </a:clrScheme>
      <a:clrMap bg1="lt1" tx1="dk1" bg2="lt2" tx2="dk2" accent1="accent1" accent2="accent2" accent3="accent3" accent4="accent4" accent5="accent5" accent6="accent6" hlink="hlink" folHlink="folHlink"/>
    </a:extraClrScheme>
    <a:extraClrScheme>
      <a:clrScheme name="ANGLES 4">
        <a:dk1>
          <a:srgbClr val="360036"/>
        </a:dk1>
        <a:lt1>
          <a:srgbClr val="FFFFFF"/>
        </a:lt1>
        <a:dk2>
          <a:srgbClr val="FFFFCC"/>
        </a:dk2>
        <a:lt2>
          <a:srgbClr val="660066"/>
        </a:lt2>
        <a:accent1>
          <a:srgbClr val="C3A3C2"/>
        </a:accent1>
        <a:accent2>
          <a:srgbClr val="9999FF"/>
        </a:accent2>
        <a:accent3>
          <a:srgbClr val="FFFFFF"/>
        </a:accent3>
        <a:accent4>
          <a:srgbClr val="2D002D"/>
        </a:accent4>
        <a:accent5>
          <a:srgbClr val="DECEDD"/>
        </a:accent5>
        <a:accent6>
          <a:srgbClr val="8A8AE7"/>
        </a:accent6>
        <a:hlink>
          <a:srgbClr val="0099CC"/>
        </a:hlink>
        <a:folHlink>
          <a:srgbClr val="C99DAF"/>
        </a:folHlink>
      </a:clrScheme>
      <a:clrMap bg1="lt1" tx1="dk1" bg2="lt2" tx2="dk2" accent1="accent1" accent2="accent2" accent3="accent3" accent4="accent4" accent5="accent5" accent6="accent6" hlink="hlink" folHlink="folHlink"/>
    </a:extraClrScheme>
    <a:extraClrScheme>
      <a:clrScheme name="ANGLES 5">
        <a:dk1>
          <a:srgbClr val="000000"/>
        </a:dk1>
        <a:lt1>
          <a:srgbClr val="99CCFF"/>
        </a:lt1>
        <a:dk2>
          <a:srgbClr val="CCECFF"/>
        </a:dk2>
        <a:lt2>
          <a:srgbClr val="002244"/>
        </a:lt2>
        <a:accent1>
          <a:srgbClr val="336699"/>
        </a:accent1>
        <a:accent2>
          <a:srgbClr val="CC99FF"/>
        </a:accent2>
        <a:accent3>
          <a:srgbClr val="CAE2FF"/>
        </a:accent3>
        <a:accent4>
          <a:srgbClr val="000000"/>
        </a:accent4>
        <a:accent5>
          <a:srgbClr val="ADB8CA"/>
        </a:accent5>
        <a:accent6>
          <a:srgbClr val="B98AE7"/>
        </a:accent6>
        <a:hlink>
          <a:srgbClr val="33CCCC"/>
        </a:hlink>
        <a:folHlink>
          <a:srgbClr val="9999FF"/>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5_ANGLES">
  <a:themeElements>
    <a:clrScheme name="ANGLES 1">
      <a:dk1>
        <a:srgbClr val="F8F8F8"/>
      </a:dk1>
      <a:lt1>
        <a:srgbClr val="FFFFFF"/>
      </a:lt1>
      <a:dk2>
        <a:srgbClr val="000000"/>
      </a:dk2>
      <a:lt2>
        <a:srgbClr val="000000"/>
      </a:lt2>
      <a:accent1>
        <a:srgbClr val="FF0000"/>
      </a:accent1>
      <a:accent2>
        <a:srgbClr val="3333FF"/>
      </a:accent2>
      <a:accent3>
        <a:srgbClr val="AAAAAA"/>
      </a:accent3>
      <a:accent4>
        <a:srgbClr val="DADADA"/>
      </a:accent4>
      <a:accent5>
        <a:srgbClr val="FFAAAA"/>
      </a:accent5>
      <a:accent6>
        <a:srgbClr val="2D2DE7"/>
      </a:accent6>
      <a:hlink>
        <a:srgbClr val="008000"/>
      </a:hlink>
      <a:folHlink>
        <a:srgbClr val="808080"/>
      </a:folHlink>
    </a:clrScheme>
    <a:fontScheme name="ANGLE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ar-SA" altLang="en-US" sz="2400" b="0" i="0" u="none" strike="noStrike" cap="none" normalizeH="0" baseline="0" smtClean="0">
            <a:ln>
              <a:noFill/>
            </a:ln>
            <a:solidFill>
              <a:schemeClr val="tx2"/>
            </a:solidFill>
            <a:effectLst/>
            <a:latin typeface="Tahoma" pitchFamily="34" charset="0"/>
            <a:cs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ar-SA" altLang="en-US" sz="2400" b="0" i="0" u="none" strike="noStrike" cap="none" normalizeH="0" baseline="0" smtClean="0">
            <a:ln>
              <a:noFill/>
            </a:ln>
            <a:solidFill>
              <a:schemeClr val="tx2"/>
            </a:solidFill>
            <a:effectLst/>
            <a:latin typeface="Tahoma" pitchFamily="34" charset="0"/>
            <a:cs typeface="Times New Roman" pitchFamily="18" charset="0"/>
          </a:defRPr>
        </a:defPPr>
      </a:lstStyle>
    </a:lnDef>
  </a:objectDefaults>
  <a:extraClrSchemeLst>
    <a:extraClrScheme>
      <a:clrScheme name="ANGLES 1">
        <a:dk1>
          <a:srgbClr val="F8F8F8"/>
        </a:dk1>
        <a:lt1>
          <a:srgbClr val="FFFFFF"/>
        </a:lt1>
        <a:dk2>
          <a:srgbClr val="000000"/>
        </a:dk2>
        <a:lt2>
          <a:srgbClr val="000000"/>
        </a:lt2>
        <a:accent1>
          <a:srgbClr val="FF0000"/>
        </a:accent1>
        <a:accent2>
          <a:srgbClr val="3333FF"/>
        </a:accent2>
        <a:accent3>
          <a:srgbClr val="AAAAAA"/>
        </a:accent3>
        <a:accent4>
          <a:srgbClr val="DADADA"/>
        </a:accent4>
        <a:accent5>
          <a:srgbClr val="FFAAAA"/>
        </a:accent5>
        <a:accent6>
          <a:srgbClr val="2D2DE7"/>
        </a:accent6>
        <a:hlink>
          <a:srgbClr val="008000"/>
        </a:hlink>
        <a:folHlink>
          <a:srgbClr val="808080"/>
        </a:folHlink>
      </a:clrScheme>
      <a:clrMap bg1="dk2" tx1="lt1" bg2="dk1" tx2="lt2" accent1="accent1" accent2="accent2" accent3="accent3" accent4="accent4" accent5="accent5" accent6="accent6" hlink="hlink" folHlink="folHlink"/>
    </a:extraClrScheme>
    <a:extraClrScheme>
      <a:clrScheme name="ANGLES 2">
        <a:dk1>
          <a:srgbClr val="360036"/>
        </a:dk1>
        <a:lt1>
          <a:srgbClr val="FFFFFF"/>
        </a:lt1>
        <a:dk2>
          <a:srgbClr val="FFFFCC"/>
        </a:dk2>
        <a:lt2>
          <a:srgbClr val="666633"/>
        </a:lt2>
        <a:accent1>
          <a:srgbClr val="996600"/>
        </a:accent1>
        <a:accent2>
          <a:srgbClr val="CCCC00"/>
        </a:accent2>
        <a:accent3>
          <a:srgbClr val="FFFFFF"/>
        </a:accent3>
        <a:accent4>
          <a:srgbClr val="2D002D"/>
        </a:accent4>
        <a:accent5>
          <a:srgbClr val="CAB8AA"/>
        </a:accent5>
        <a:accent6>
          <a:srgbClr val="B9B900"/>
        </a:accent6>
        <a:hlink>
          <a:srgbClr val="99CC00"/>
        </a:hlink>
        <a:folHlink>
          <a:srgbClr val="996633"/>
        </a:folHlink>
      </a:clrScheme>
      <a:clrMap bg1="lt1" tx1="dk1" bg2="lt2" tx2="dk2" accent1="accent1" accent2="accent2" accent3="accent3" accent4="accent4" accent5="accent5" accent6="accent6" hlink="hlink" folHlink="folHlink"/>
    </a:extraClrScheme>
    <a:extraClrScheme>
      <a:clrScheme name="ANGLES 3">
        <a:dk1>
          <a:srgbClr val="000000"/>
        </a:dk1>
        <a:lt1>
          <a:srgbClr val="FFFFFF"/>
        </a:lt1>
        <a:dk2>
          <a:srgbClr val="FFFFFF"/>
        </a:dk2>
        <a:lt2>
          <a:srgbClr val="393939"/>
        </a:lt2>
        <a:accent1>
          <a:srgbClr val="B2B2B2"/>
        </a:accent1>
        <a:accent2>
          <a:srgbClr val="EAEAEA"/>
        </a:accent2>
        <a:accent3>
          <a:srgbClr val="FFFFFF"/>
        </a:accent3>
        <a:accent4>
          <a:srgbClr val="000000"/>
        </a:accent4>
        <a:accent5>
          <a:srgbClr val="D5D5D5"/>
        </a:accent5>
        <a:accent6>
          <a:srgbClr val="D4D4D4"/>
        </a:accent6>
        <a:hlink>
          <a:srgbClr val="4D4D4D"/>
        </a:hlink>
        <a:folHlink>
          <a:srgbClr val="777777"/>
        </a:folHlink>
      </a:clrScheme>
      <a:clrMap bg1="lt1" tx1="dk1" bg2="lt2" tx2="dk2" accent1="accent1" accent2="accent2" accent3="accent3" accent4="accent4" accent5="accent5" accent6="accent6" hlink="hlink" folHlink="folHlink"/>
    </a:extraClrScheme>
    <a:extraClrScheme>
      <a:clrScheme name="ANGLES 4">
        <a:dk1>
          <a:srgbClr val="360036"/>
        </a:dk1>
        <a:lt1>
          <a:srgbClr val="FFFFFF"/>
        </a:lt1>
        <a:dk2>
          <a:srgbClr val="FFFFCC"/>
        </a:dk2>
        <a:lt2>
          <a:srgbClr val="660066"/>
        </a:lt2>
        <a:accent1>
          <a:srgbClr val="C3A3C2"/>
        </a:accent1>
        <a:accent2>
          <a:srgbClr val="9999FF"/>
        </a:accent2>
        <a:accent3>
          <a:srgbClr val="FFFFFF"/>
        </a:accent3>
        <a:accent4>
          <a:srgbClr val="2D002D"/>
        </a:accent4>
        <a:accent5>
          <a:srgbClr val="DECEDD"/>
        </a:accent5>
        <a:accent6>
          <a:srgbClr val="8A8AE7"/>
        </a:accent6>
        <a:hlink>
          <a:srgbClr val="0099CC"/>
        </a:hlink>
        <a:folHlink>
          <a:srgbClr val="C99DAF"/>
        </a:folHlink>
      </a:clrScheme>
      <a:clrMap bg1="lt1" tx1="dk1" bg2="lt2" tx2="dk2" accent1="accent1" accent2="accent2" accent3="accent3" accent4="accent4" accent5="accent5" accent6="accent6" hlink="hlink" folHlink="folHlink"/>
    </a:extraClrScheme>
    <a:extraClrScheme>
      <a:clrScheme name="ANGLES 5">
        <a:dk1>
          <a:srgbClr val="000000"/>
        </a:dk1>
        <a:lt1>
          <a:srgbClr val="99CCFF"/>
        </a:lt1>
        <a:dk2>
          <a:srgbClr val="CCECFF"/>
        </a:dk2>
        <a:lt2>
          <a:srgbClr val="002244"/>
        </a:lt2>
        <a:accent1>
          <a:srgbClr val="336699"/>
        </a:accent1>
        <a:accent2>
          <a:srgbClr val="CC99FF"/>
        </a:accent2>
        <a:accent3>
          <a:srgbClr val="CAE2FF"/>
        </a:accent3>
        <a:accent4>
          <a:srgbClr val="000000"/>
        </a:accent4>
        <a:accent5>
          <a:srgbClr val="ADB8CA"/>
        </a:accent5>
        <a:accent6>
          <a:srgbClr val="B98AE7"/>
        </a:accent6>
        <a:hlink>
          <a:srgbClr val="33CCCC"/>
        </a:hlink>
        <a:folHlink>
          <a:srgbClr val="9999FF"/>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6_ANGLES">
  <a:themeElements>
    <a:clrScheme name="ANGLES 1">
      <a:dk1>
        <a:srgbClr val="F8F8F8"/>
      </a:dk1>
      <a:lt1>
        <a:srgbClr val="FFFFFF"/>
      </a:lt1>
      <a:dk2>
        <a:srgbClr val="000000"/>
      </a:dk2>
      <a:lt2>
        <a:srgbClr val="000000"/>
      </a:lt2>
      <a:accent1>
        <a:srgbClr val="FF0000"/>
      </a:accent1>
      <a:accent2>
        <a:srgbClr val="3333FF"/>
      </a:accent2>
      <a:accent3>
        <a:srgbClr val="AAAAAA"/>
      </a:accent3>
      <a:accent4>
        <a:srgbClr val="DADADA"/>
      </a:accent4>
      <a:accent5>
        <a:srgbClr val="FFAAAA"/>
      </a:accent5>
      <a:accent6>
        <a:srgbClr val="2D2DE7"/>
      </a:accent6>
      <a:hlink>
        <a:srgbClr val="008000"/>
      </a:hlink>
      <a:folHlink>
        <a:srgbClr val="808080"/>
      </a:folHlink>
    </a:clrScheme>
    <a:fontScheme name="ANGLE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ar-SA" altLang="en-US" sz="4400" b="0" i="1" u="none" strike="noStrike" cap="none" normalizeH="0" baseline="0" smtClean="0">
            <a:ln>
              <a:noFill/>
            </a:ln>
            <a:solidFill>
              <a:schemeClr val="tx2"/>
            </a:solidFill>
            <a:effectLst/>
            <a:latin typeface="Tahoma"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ar-SA" altLang="en-US" sz="4400" b="0" i="1" u="none" strike="noStrike" cap="none" normalizeH="0" baseline="0" smtClean="0">
            <a:ln>
              <a:noFill/>
            </a:ln>
            <a:solidFill>
              <a:schemeClr val="tx2"/>
            </a:solidFill>
            <a:effectLst/>
            <a:latin typeface="Tahoma" pitchFamily="34" charset="0"/>
          </a:defRPr>
        </a:defPPr>
      </a:lstStyle>
    </a:lnDef>
  </a:objectDefaults>
  <a:extraClrSchemeLst>
    <a:extraClrScheme>
      <a:clrScheme name="ANGLES 1">
        <a:dk1>
          <a:srgbClr val="F8F8F8"/>
        </a:dk1>
        <a:lt1>
          <a:srgbClr val="FFFFFF"/>
        </a:lt1>
        <a:dk2>
          <a:srgbClr val="000000"/>
        </a:dk2>
        <a:lt2>
          <a:srgbClr val="000000"/>
        </a:lt2>
        <a:accent1>
          <a:srgbClr val="FF0000"/>
        </a:accent1>
        <a:accent2>
          <a:srgbClr val="3333FF"/>
        </a:accent2>
        <a:accent3>
          <a:srgbClr val="AAAAAA"/>
        </a:accent3>
        <a:accent4>
          <a:srgbClr val="DADADA"/>
        </a:accent4>
        <a:accent5>
          <a:srgbClr val="FFAAAA"/>
        </a:accent5>
        <a:accent6>
          <a:srgbClr val="2D2DE7"/>
        </a:accent6>
        <a:hlink>
          <a:srgbClr val="008000"/>
        </a:hlink>
        <a:folHlink>
          <a:srgbClr val="808080"/>
        </a:folHlink>
      </a:clrScheme>
      <a:clrMap bg1="dk2" tx1="lt1" bg2="dk1" tx2="lt2" accent1="accent1" accent2="accent2" accent3="accent3" accent4="accent4" accent5="accent5" accent6="accent6" hlink="hlink" folHlink="folHlink"/>
    </a:extraClrScheme>
    <a:extraClrScheme>
      <a:clrScheme name="ANGLES 2">
        <a:dk1>
          <a:srgbClr val="360036"/>
        </a:dk1>
        <a:lt1>
          <a:srgbClr val="FFFFFF"/>
        </a:lt1>
        <a:dk2>
          <a:srgbClr val="FFFFCC"/>
        </a:dk2>
        <a:lt2>
          <a:srgbClr val="666633"/>
        </a:lt2>
        <a:accent1>
          <a:srgbClr val="996600"/>
        </a:accent1>
        <a:accent2>
          <a:srgbClr val="CCCC00"/>
        </a:accent2>
        <a:accent3>
          <a:srgbClr val="FFFFFF"/>
        </a:accent3>
        <a:accent4>
          <a:srgbClr val="2D002D"/>
        </a:accent4>
        <a:accent5>
          <a:srgbClr val="CAB8AA"/>
        </a:accent5>
        <a:accent6>
          <a:srgbClr val="B9B900"/>
        </a:accent6>
        <a:hlink>
          <a:srgbClr val="99CC00"/>
        </a:hlink>
        <a:folHlink>
          <a:srgbClr val="996633"/>
        </a:folHlink>
      </a:clrScheme>
      <a:clrMap bg1="lt1" tx1="dk1" bg2="lt2" tx2="dk2" accent1="accent1" accent2="accent2" accent3="accent3" accent4="accent4" accent5="accent5" accent6="accent6" hlink="hlink" folHlink="folHlink"/>
    </a:extraClrScheme>
    <a:extraClrScheme>
      <a:clrScheme name="ANGLES 3">
        <a:dk1>
          <a:srgbClr val="000000"/>
        </a:dk1>
        <a:lt1>
          <a:srgbClr val="FFFFFF"/>
        </a:lt1>
        <a:dk2>
          <a:srgbClr val="FFFFFF"/>
        </a:dk2>
        <a:lt2>
          <a:srgbClr val="393939"/>
        </a:lt2>
        <a:accent1>
          <a:srgbClr val="B2B2B2"/>
        </a:accent1>
        <a:accent2>
          <a:srgbClr val="EAEAEA"/>
        </a:accent2>
        <a:accent3>
          <a:srgbClr val="FFFFFF"/>
        </a:accent3>
        <a:accent4>
          <a:srgbClr val="000000"/>
        </a:accent4>
        <a:accent5>
          <a:srgbClr val="D5D5D5"/>
        </a:accent5>
        <a:accent6>
          <a:srgbClr val="D4D4D4"/>
        </a:accent6>
        <a:hlink>
          <a:srgbClr val="4D4D4D"/>
        </a:hlink>
        <a:folHlink>
          <a:srgbClr val="777777"/>
        </a:folHlink>
      </a:clrScheme>
      <a:clrMap bg1="lt1" tx1="dk1" bg2="lt2" tx2="dk2" accent1="accent1" accent2="accent2" accent3="accent3" accent4="accent4" accent5="accent5" accent6="accent6" hlink="hlink" folHlink="folHlink"/>
    </a:extraClrScheme>
    <a:extraClrScheme>
      <a:clrScheme name="ANGLES 4">
        <a:dk1>
          <a:srgbClr val="360036"/>
        </a:dk1>
        <a:lt1>
          <a:srgbClr val="FFFFFF"/>
        </a:lt1>
        <a:dk2>
          <a:srgbClr val="FFFFCC"/>
        </a:dk2>
        <a:lt2>
          <a:srgbClr val="660066"/>
        </a:lt2>
        <a:accent1>
          <a:srgbClr val="C3A3C2"/>
        </a:accent1>
        <a:accent2>
          <a:srgbClr val="9999FF"/>
        </a:accent2>
        <a:accent3>
          <a:srgbClr val="FFFFFF"/>
        </a:accent3>
        <a:accent4>
          <a:srgbClr val="2D002D"/>
        </a:accent4>
        <a:accent5>
          <a:srgbClr val="DECEDD"/>
        </a:accent5>
        <a:accent6>
          <a:srgbClr val="8A8AE7"/>
        </a:accent6>
        <a:hlink>
          <a:srgbClr val="0099CC"/>
        </a:hlink>
        <a:folHlink>
          <a:srgbClr val="C99DAF"/>
        </a:folHlink>
      </a:clrScheme>
      <a:clrMap bg1="lt1" tx1="dk1" bg2="lt2" tx2="dk2" accent1="accent1" accent2="accent2" accent3="accent3" accent4="accent4" accent5="accent5" accent6="accent6" hlink="hlink" folHlink="folHlink"/>
    </a:extraClrScheme>
    <a:extraClrScheme>
      <a:clrScheme name="ANGLES 5">
        <a:dk1>
          <a:srgbClr val="000000"/>
        </a:dk1>
        <a:lt1>
          <a:srgbClr val="99CCFF"/>
        </a:lt1>
        <a:dk2>
          <a:srgbClr val="CCECFF"/>
        </a:dk2>
        <a:lt2>
          <a:srgbClr val="002244"/>
        </a:lt2>
        <a:accent1>
          <a:srgbClr val="336699"/>
        </a:accent1>
        <a:accent2>
          <a:srgbClr val="CC99FF"/>
        </a:accent2>
        <a:accent3>
          <a:srgbClr val="CAE2FF"/>
        </a:accent3>
        <a:accent4>
          <a:srgbClr val="000000"/>
        </a:accent4>
        <a:accent5>
          <a:srgbClr val="ADB8CA"/>
        </a:accent5>
        <a:accent6>
          <a:srgbClr val="B98AE7"/>
        </a:accent6>
        <a:hlink>
          <a:srgbClr val="33CCCC"/>
        </a:hlink>
        <a:folHlink>
          <a:srgbClr val="9999FF"/>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150</TotalTime>
  <Words>30418</Words>
  <Application>Microsoft Office PowerPoint</Application>
  <PresentationFormat>شاشة عريضة</PresentationFormat>
  <Paragraphs>746</Paragraphs>
  <Slides>246</Slides>
  <Notes>3</Notes>
  <HiddenSlides>0</HiddenSlides>
  <MMClips>0</MMClips>
  <ScaleCrop>false</ScaleCrop>
  <HeadingPairs>
    <vt:vector size="6" baseType="variant">
      <vt:variant>
        <vt:lpstr>الخطوط المستخدمة</vt:lpstr>
      </vt:variant>
      <vt:variant>
        <vt:i4>10</vt:i4>
      </vt:variant>
      <vt:variant>
        <vt:lpstr>نسق</vt:lpstr>
      </vt:variant>
      <vt:variant>
        <vt:i4>9</vt:i4>
      </vt:variant>
      <vt:variant>
        <vt:lpstr>عناوين الشرائح</vt:lpstr>
      </vt:variant>
      <vt:variant>
        <vt:i4>246</vt:i4>
      </vt:variant>
    </vt:vector>
  </HeadingPairs>
  <TitlesOfParts>
    <vt:vector size="265" baseType="lpstr">
      <vt:lpstr>Aptos</vt:lpstr>
      <vt:lpstr>Aptos Display</vt:lpstr>
      <vt:lpstr>Arial</vt:lpstr>
      <vt:lpstr>Arial Rounded MT Bold</vt:lpstr>
      <vt:lpstr>Century Schoolbook</vt:lpstr>
      <vt:lpstr>Courier New</vt:lpstr>
      <vt:lpstr>Tahoma</vt:lpstr>
      <vt:lpstr>Times New Roman</vt:lpstr>
      <vt:lpstr>Wingdings</vt:lpstr>
      <vt:lpstr>Wingdings 2</vt:lpstr>
      <vt:lpstr>نسق Office</vt:lpstr>
      <vt:lpstr>Oriel</vt:lpstr>
      <vt:lpstr>ANGLES</vt:lpstr>
      <vt:lpstr>1_ANGLES</vt:lpstr>
      <vt:lpstr>2_ANGLES</vt:lpstr>
      <vt:lpstr>3_ANGLES</vt:lpstr>
      <vt:lpstr>4_ANGLES</vt:lpstr>
      <vt:lpstr>5_ANGLES</vt:lpstr>
      <vt:lpstr>6_ANGLES</vt:lpstr>
      <vt:lpstr>عرض تقديمي في PowerPoint</vt:lpstr>
      <vt:lpstr>عرض تقديمي في PowerPoint</vt:lpstr>
      <vt:lpstr>Importance of Software Documentation أهمية توثيق البرمجيات</vt:lpstr>
      <vt:lpstr>Writing software documentation Guidelines كتابة المبادئ التوجيهية لتوثيق البرمجيات</vt:lpstr>
      <vt:lpstr>عرض تقديمي في PowerPoint</vt:lpstr>
      <vt:lpstr>Understanding Task Orientation فهم اتجاه المهمة </vt:lpstr>
      <vt:lpstr>Understanding Task Orientation فهم اتجاه المهمة </vt:lpstr>
      <vt:lpstr>Task-oriented Documentation التوثيق الموجه نحو المهام</vt:lpstr>
      <vt:lpstr>Guidelines for Successful Software Manual المبادئ التوجيهية لدليل البرمجيات الناجحة</vt:lpstr>
      <vt:lpstr>Guidelines for Successful Software Manual المبادئ التوجيهية لدليل البرمجيات الناجحة</vt:lpstr>
      <vt:lpstr>Guidelines for Successful Software Manual المبادئ التوجيهية لدليل البرمجيات الناجحة</vt:lpstr>
      <vt:lpstr>Guidelines for Successful Software Manual المبادئ التوجيهية لدليل البرمجيات الناجحة</vt:lpstr>
      <vt:lpstr>Guidelines for Successful Software Manual المبادئ التوجيهية لدليل البرمجيات الناجحة</vt:lpstr>
      <vt:lpstr>Guidelines for Successful Software Manual المبادئ التوجيهية لدليل البرمجيات الناجحة</vt:lpstr>
      <vt:lpstr>Guidelines for Successful Software Manual المبادئ التوجيهية لدليل البرمجيات الناجحة</vt:lpstr>
      <vt:lpstr>Guidelines for Successful Software Manual المبادئ التوجيهية لدليل البرمجيات الناجحة</vt:lpstr>
      <vt:lpstr>Guidelines for Successful Software Manual المبادئ التوجيهية لدليل البرمجيات الناجحة</vt:lpstr>
      <vt:lpstr>Guidelines for Successful Software Manual المبادئ التوجيهية لدليل البرمجيات الناجحة</vt:lpstr>
      <vt:lpstr>Guidelines for Successful Software Manual المبادئ التوجيهية لدليل البرمجيات الناجحة</vt:lpstr>
      <vt:lpstr>Guidelines for Successful Software Manual المبادئ التوجيهية لدليل البرمجيات الناجحة</vt:lpstr>
      <vt:lpstr>Task Orientation توجيه المهمة</vt:lpstr>
      <vt:lpstr>Task Orientation توجيه المهمة</vt:lpstr>
      <vt:lpstr>Software User Types أنواع مستخدمي البرمجيات</vt:lpstr>
      <vt:lpstr>The default User Characteristics خصائص المستخدم الافتراضية</vt:lpstr>
      <vt:lpstr>The default User Characteristics خصائص المستخدم الافتراضية</vt:lpstr>
      <vt:lpstr>The default User Characteristics خصائص المستخدم الافتراضية</vt:lpstr>
      <vt:lpstr>The Task-Oriented User Characteristics خصائص المستخدم الموجهة نحو المهام</vt:lpstr>
      <vt:lpstr>The Task-Oriented User Characteristics خصائص المستخدم الموجهة نحو المهام</vt:lpstr>
      <vt:lpstr>The Task-Oriented User Characteristics خصائص المستخدم الموجهة نحو المهام</vt:lpstr>
      <vt:lpstr>The Task-Oriented User Characteristics خصائص المستخدم الموجهة نحو المهام</vt:lpstr>
      <vt:lpstr>User Types أنواع المستخدمين</vt:lpstr>
      <vt:lpstr>User Types أنواع المستخدمين</vt:lpstr>
      <vt:lpstr>The Forms of Software documentation نماذج الوثائق البرمجية</vt:lpstr>
      <vt:lpstr>The Forms of Software documentation نماذج الوثائق البرمجية</vt:lpstr>
      <vt:lpstr>The Forms of Software documentation نماذج الوثائق البرمجية</vt:lpstr>
      <vt:lpstr> Software Documentation  Dr. Nouh Alhindawi                   The Forms of Software          Documentation    Chapter2: Writing to Teach-    Tutorials         Chapter3:  Writing to Guide-     Procedures         Chapter4:  Writing to Support-  References </vt:lpstr>
      <vt:lpstr>   Chapter 2     Writing to Teach - Tutorials</vt:lpstr>
      <vt:lpstr>   People tend to associate the teaching level of support     (tutorial) with novice users, but tutorials often serve    as quick, first introduction to new software for    experienced or advanced users. يميل الأشخاص إلى ربط مستوى الدعم التعليمي (البرنامج التعليمي) بالمستخدمين المبتدئين، ولكن غالبًا ما تكون البرامج التعليمية بمثابة مقدمة سريعة للبرامج الجديدة للمستخدمين ذوي الخبرة أو المتقدمين.   Tutorials follow principles of instruction that assume that the users progress in skill and confidence with a program. With teaching, the intense contact between teacher and learner requires a different design of text and graphical info than for guidance or reference. تتبع البرامج التعليمية مبادئ التعليمات التي تفترض أن المستخدمين يتقدمون في المهارة والثقة مع البرنامج. في التدريس، يتطلب الاتصال المكثف بين المعلم والمتعلم تصميمًا مختلفًا للنص والمعلومات الرسومية عن التوجيه أو المرجع.</vt:lpstr>
      <vt:lpstr>  </vt:lpstr>
      <vt:lpstr>  The following are the basic features of a document      designed to teach software skills so that the user can    perform them by memory: فيما يلي الميزات الأساسية للمستند المصمم لتعليم المهارات البرمجية بحيث يتمكن المستخدم من أدائها عن طريق الذاكرة:   - Introduction, which emphasize problem solving. - المقدمة التي تؤكد على حل المشكلات.   - Tutorial begins with basic function and builds to advanced. - يبدأ البرنامج التعليمي بالوظيفة الأساسية ثم يتحول إلى الوظيفة المتقدمة.   - Document is organized by modules which help users identify discrete       tasks to learn. - يتم تنظيم الوثيقة حسب الوحدات التي تساعد المستخدمين على تحديد المهام المنفصلة للتعلم.   - Document uses examples from the user’s work place.  - يستخدم المستند أمثلة من مكان عمل المستخدم.   - Overview helps orient the learner to the  task. - نظرة عامة تساعد على توجيه المتعلم إلى المهمة.   - Icons help the user see where to click and reinforces the text. - تساعد الأيقونات المستخدم على معرفة مكان النقر وتعزيز النص.   - Explicit instructions limit the user’s options. (click cancel –       you do not need to create a new worksheet-) - التعليمات الصريحة تحد من خيارات المستخدم. (انقر فوق إلغاء – لا تحتاج إلى إنشاء ورقة عمل جديدة-)   - Graphics shows novice user exactly what to do. - تظهر الرسومات للمستخدم المبتدئ ما يجب فعله بالضبط.   - Steps keep the user focused on one task a time, using work place      examples. - تحافظ الخطوات على تركيز المستخدم على مهمة واحدة في كل مرة، باستخدام أمثلة مكان العمل.</vt:lpstr>
      <vt:lpstr> Guidelines:   القواعد الارشادية:  1- Identify Skills You Need to Teach, you    want to teach the basic features of the program, but    actually any action or scenario that the user would    participate in make a good problem for users in    tutorials.   1- تحديد المهارات التي تحتاج إلى تدريسها، أنت تريد تعليم الميزات الأساسية للبرنامج، ولكن في الواقع أي إجراء أو سيناريو يشارك فيه المستخدم يمثل مشكلة جيدة للمستخدمين في البرامج التعليمية.   Plan your tutorial around these tasks, and for each    task, list the program skills that the user need.     Identify the commands that the user should associate    with the skill and put workplace task and program    skill together  خطط لبرنامجك التعليمي حول هذه المهام، ولكل مهمة، قم بإدراج مهارات البرنامج التي يحتاجها المستخدم. حدد الأوامر التي يجب على المستخدم ربطها بالمهارة وقم بوضع مهمة مكان العمل ومهارة البرنامج معًا</vt:lpstr>
      <vt:lpstr> Tie Tasks to User Needs:       ربط المهام باحتياجات المستخدم:    From the task list decide on which task to treat in a      tutorial, use the following guidelines to select your         tasks: من قائمة المهام، حدد المهمة التي ستتعامل معها في البرنامج التعليمي، استخدم الإرشادات التالية لتحديد مهامك:  - Central to job performance, reporting, printing, transfer     information. - محوري في الأداء الوظيفي وإعداد التقارير والطباعة ونقل المعلومات.  - Essential for efficient software use , file management,     security or basic handling. - ضروري للاستخدام الفعال للبرامج أو إدارة الملفات أو الأمان أو المعالجة الأساسية.  - Performed frequently, some task occurs so frequently so     you must teach them which task get done hourly or daily,      some occurs within preset sequences, Such as opening a file,     entering data, processing data,  printing data, and quitting the  program. - يتم تنفيذها بشكل متكرر، بعض المهام تحدث بشكل متكرر لذا يجب عليك تعليمهم أي مهمة يتم إنجازها كل ساعة أو يوميًا، وبعضها يحدث ضمن تسلسلات محددة مسبقًا، مثل فتح ملف، وإدخال البيانات، ومعالجة البيانات، وطباعة البيانات، والخروج من البرنامج.</vt:lpstr>
      <vt:lpstr>  2- State Objectives As Real-World         Performance:  2- أهداف الدولة كأداء في العالم الحقيقي:     - Objectives should appear as skills that the user       should learn as a result of the tutorial.  - يجب أن تظهر الأهداف كمهارات يجب على المستخدم تعلمها كنتيجة للبرنامج التعليمي.   - Often objectives sound like “ in chapter x, you will            learn the following skill…” so tell the user what he      or she will learn from the lesson, and put the      objectives in measurable terms  ex. “ this lesson will      teach you to create a drawing with three colors”.   - غالبًا ما تبدو الأهداف مثل "في الفصل العاشر، ستتعلم المهارة التالية..." لذا أخبر المستخدم بما سيتعلمه من الدرس، وقم بوضع الأهداف في مصطلحات قابلة للقياس على سبيل المثال. "سيعلمك هذا الدرس إنشاء رسم بثلاثة ألوان".   -At the end review the objectives and direct the user     toward the next lesson.   - في النهاية قم بمراجعة الأهداف وتوجيه المستخدم نحو الدرس التالي. </vt:lpstr>
      <vt:lpstr>  3- Choose the Right Type of Tutorial. 3- اختر النوع المناسب من البرنامج التعليمي.   A) The Guided Tour: It presents an Overview of the     program features to a user unfamiliar with them. أ) الجولة الإرشادية: تقدم نظرة عامة على ميزات البرنامج لمستخدم ليس على دراية بها.     It is an overview of program features that informs and       persuades the user as to the usefulness of the program in a      low-interaction environment. إنها نظرة عامة على ميزات البرنامج التي تُعلم المستخدم وتقنعه بفائدة البرنامج في بيئة منخفضة التفاعل.     It focuses on the entire program capabilities and user actions   like main screens and useful commands. وهو يركز على إمكانات البرنامج بأكملها وإجراءات المستخدم مثل الشاشات الرئيسية والأوامر المفيدة.     Usually the tour will follow a made-up example with a little   user interaction, it tells the program features and it also helps   convince the user of the usefulness of the program. عادةً ما تتبع الجولة مثالاً مبتكرًا مع القليل من تفاعل المستخدم، فهو يخبر ميزات البرنامج ويساعد أيضًا في إقناع المستخدم بفائدة البرنامج.</vt:lpstr>
      <vt:lpstr>   It can occurs online or in print, in print it consists of a       booklet of the important features of the program. يمكن أن يتم ذلك عبر الإنترنت أو في شكل مطبوع، ويتكون في شكل مطبوع من كتيب بالميزات المهمة للبرنامج.     The online consists of screens and messages boxes       explaining the prominent features of the program. يتكون الموقع الإلكتروني من شاشات وصناديق رسائل تشرح أبرز مميزات البرنامج.    The guided tour emphasizes the essential elements of     the program. See figure 2.5 for example. تؤكد الجولة المصحوبة بمرشدين على العناصر الأساسية للبرنامج. انظر الشكل 2.5 على سبيل المثال.  </vt:lpstr>
      <vt:lpstr> Example of Guided Tour  مثال للجولة المصحوبة بمرشدين</vt:lpstr>
      <vt:lpstr>     Guided Tour Definition تعريف الجولة الإرشادية  TOURISM short journey around a building or place with a person who tells you about what you are seeing or with a pair of  headphones on which you can listen to a recorded description of what you are seeing  السياحة رحلة قصيرة حول مبنى أو مكان مع شخص يخبرك بما تراه أو باستخدام زوج من سماعات الرأس التي يمكنك من خلالها الاستماع إلى وصف مسجل لما تراه Thesaurus entry for this meaning of guided tour إدخال المرادفات لهذا المعنى للجولة المصحوبة بمرشدين  COMPUTING an explanation of how to use a website or a piece of software that you read on a computer screen by clicking on a  series of buttons or links حساب شرح لكيفية استخدام موقع ويب أو جزء من البرنامج الذي تقرأه على شاشة الكمبيوتر من خلال النقر على سلسلة من الأزرار أو الروابط  Thesaurus entry for this meaning of guided tour إدخال المرادفات لهذا المعنى للجولة المصحوبة بمرشدين</vt:lpstr>
      <vt:lpstr>  B) Demonstration, design a demonstration when    you want to illustrate some specific parts of a program ,  perhaps for a    specific user, usually you use an example of the program, often a    limited version of the program.  ب) العرض التوضيحي، قم بتصميم عرض توضيحي عندما تريد توضيح بعض أجزاء معينة من برنامج ما، ربما لمستخدم معين، وعادة ما تستخدم مثالاً للبرنامج، وغالبًا ما تكون نسخة محدودة من البرنامج.      It is a more focused presentation of a particular program function being     performed, which tends to be passively (negatively) viewed by users.  إنه عرض أكثر تركيزًا لوظيفة برنامج معينة يتم تنفيذها، والتي تميل إلى أن ينظر إليها المستخدمون بشكل سلبي (سلبي).   The user will    observe passively- no interaction- , like the guide tour, it informs and      persuades.  سوف يلاحظ المستخدم بشكل سلبي - بدون أي تفاعل - مثل الجولة الإرشادية، فهو يعلم ويقنع.    The tutorial instructs the user in starting the program and tells the user    what commands to use to perform the demonstrated procedure. See     figure 2.6 for example. يرشد البرنامج التعليمي المستخدم إلى بدء تشغيل البرنامج ويخبر المستخدم بالأوامر التي يجب استخدامها لتنفيذ الإجراء الموضح. انظر الشكل 2.6 على سبيل المثال.</vt:lpstr>
      <vt:lpstr>Example of Tutorial Demonstration مثال على مظاهرة البرنامج التعليمي</vt:lpstr>
      <vt:lpstr>  C) The Quick Start   ج) البداية السريعة  It differs from the previous two forms, it is for experienced to      advanced users with domain knowledge who want to get going with a      program.  إنه يختلف عن النموذجين السابقين، فهو مخصص للمستخدمين ذوي الخبرة والمتقدمين الذين لديهم معرفة بالمجال والذين يرغبون في البدء في استخدام البرنامج.   It involves significant user interaction with the program itself, and     rarely uses examples.  وهو ينطوي على تفاعل كبير من جانب المستخدم مع البرنامج نفسه، ونادرًا ما يستخدم الأمثلة.    It is a form of documentation that is generally aimed at more advanced    users and provides the basic information that one needs to dive into the     program and interact with it on their own. This type help users get     down to work, and cover the basic and advanced procedures. إنه شكل من أشكال التوثيق الذي يستهدف بشكل عام المستخدمين الأكثر تقدمًا ويوفر المعلومات الأساسية التي يحتاجها الشخص للتعمق في البرنامج والتفاعل معه بنفسه. يساعد هذا النوع المستخدمين على البدء في العمل، وتغطية الإجراءات الأساسية والمتقدمة.      It consists of one page or folded cards that explain how to start the    program and list of commands. See  figure 2.7 for example ويتكون من صفحة واحدة أو بطاقات مطوية تشرح كيفية بدء البرنامج وقائمة الأوامر. انظر الشكل 2.7 على سبيل المثال</vt:lpstr>
      <vt:lpstr>Example of Quick start guide مثال على دليل البدء السريع</vt:lpstr>
      <vt:lpstr>  D) The Guided Exploration  د) الاستكشاف الموجه   This kind of tutorials contain instructions for the user to “try out”       commands which encourage exploration of the program, but don’t      limit the user as to exactly what to do. It contains a little discussion to      give the users the experience they need.  يحتوي هذا النوع من البرامج التعليمية على تعليمات للمستخدم "لتجربة" الأوامر التي تشجع على استكشاف البرنامج، ولكنها لا تقيد المستخدم بما يجب فعله بالضبط. يحتوي على القليل من المناقشة لمنح المستخدمين الخبرة التي يحتاجون إليها.     It guides a user through a procedure, but allows for some       experimentation on their own. فهو يرشد المستخدم خلال إجراء ما، لكنه يسمح ببعض التجارب بنفسه.     Usually it takes a form of short tutorial manuals, may or may not      provide some scenarios (examples to follow), may include objectives     and summaries to give the user direction but do not constrain him to     learn specific commands.  See figure 2.8 for example. عادةً ما يستغرق الأمر شكلاً من أشكال الأدلة التعليمية القصيرة، وقد يقدم أو لا يقدم بعض السيناريوهات (أمثلة للمتابعة)، وقد يتضمن أهدافًا وملخصات لإعطاء التوجيه للمستخدم ولكن لا تجبره على تعلم أوامر محددة. انظر الشكل 2.8 على سبيل المثال.</vt:lpstr>
      <vt:lpstr>Example of Guided exploration</vt:lpstr>
      <vt:lpstr>  E) The Instruction Manual   - Def: A manual usually accompanying a technical      device and explaining how to install or operate it.    It focuses on users who intend to operate a program     or expect to have to learn a number of complicated     commands and functions.     It attempts to teach as much of the software as possible through a full      series of interactive lessons.    It consists of lessons, each focuses on        specific objective, usually tied with specific set of command.    This type of teaching relies on the principles of accumulative learning,     you learn one skill before you take on another, more advanced one.</vt:lpstr>
      <vt:lpstr>      This kind of tutorial contains a great deal of user interaction, but not as      much as the guided exploration, often contains practice sessions      and/or evaluation test to see if the user learn the materials.     It takes the form of a separate tutorial manual or section of a manual,     usually follows scenarios or present problems for user to solve, so you     may have to develop data sets, document, templates, databases or other    elements the program requires for working. See figure 2.9 for example</vt:lpstr>
      <vt:lpstr>Example of an instructional manual</vt:lpstr>
      <vt:lpstr>  4- Present Skills in A Logical, Cumulative    Structure, in guide one and two we saw how you    need to articulate the program features in the form of    instructional objectives, and how to tie these to the    relevant tasks in the program. However, the job of    designing tutorials requires you to assemble the task    in a logical order of lesson.     For example in an accounting program scenario (checking for    payment of a bill), you might need these tasks: looking up a    record, checking the appropriate screen for payment, closing    the screen, and printing an invoice for the customer.</vt:lpstr>
      <vt:lpstr>  5- Offer Highly Specific Instructions, your     instruction or lessons should focus on a specific scenario or problem     that the user would recognize.    By soliciting very specific actions and information from their users,      tutorials promote real-world skill building as well as confidence and      interest in the program. Some examples of specific instructions     include: Specific data, Tools, Screens, Commands.     It should include a specific details not a generic instruction such as       “enter a number” instead “enter 1234”.       Often users with new software feel insecure about new program, they           may think they will break some hardware or lose some data they see     time spent learning new software as time spent away from their     job, or they feel stupid going to class or trying to learn a new system.</vt:lpstr>
      <vt:lpstr>   6- Give Practice and Feedback at Each Skill      Level.   Build a pattern of expositions: repeat the following rhythm:    - give action to take,  select Open.. From the file menu.    - explain the result, the program will display an empty file.     Pace(walk with slow regular steps) the tutorial, keep      lessons down to a bout 10-12 minutes each, this will help     them concentrate well. They may get called away during a     training session, so give them a chance to quit during a     session without losing data and having to restart later.</vt:lpstr>
      <vt:lpstr>    7- Try Your Tutorial  Test it in a lab. You should base your testing on the tutorial objectives.     Design the test, also to focus on the design elements such the cuing     system, the effectiveness of the graphics, and style of writing steps.     If you do not have a real user try to mock-up the situation with     someone of similar background as the user.     Like any documentation, tutorials should undergo a thorough usability     test. There are a variety of methods for doing so, but the most revealing     information often comes from observation of an actual user making use    of it in a realistic scenario.</vt:lpstr>
      <vt:lpstr>   Designing Tutorials    We should start with the knowledge of :   How tutorials work and When the user need them.      Because not all documentation sets contains     tutorials, we should know when to use this form of     documentation, and when to apply others.     The following will help you make the decision by     examining some of the basic elements of tutorials:    </vt:lpstr>
      <vt:lpstr>   1-Intention to Teach, with tutorials you want the user to     gain a familiarity with skills and remember them to perform    tasks later on from their memory.     Documentation like this operates on the teaching level of task      orientation, which means you must create a close relationship    between the persona of the writer and the reader.     So you limit the user awareness to one way, one option, one    skill and this will take great deal of control and structuring of      the user’s interaction with the material.</vt:lpstr>
      <vt:lpstr>   2- Selectivity in Choosing Material, you know that     you can not teach all functions of the program. To do    so would take many books. This need for selectivity    means that you must know your user very well and    which essential tasks need learning and which don’t,    so you select the essential ones.     In the user analysis we narrow down the users from      all users to potential users then to user types, then to    usual scenarios of use of the programs, and finally to    the typical-use scenario, and this scenario should    represent the fundamental tasks of them all.</vt:lpstr>
      <vt:lpstr>   3- Stand Alone Design, The users only have the    tutorial section to rely on to learn a program, no    teacher or advisor to talk to, so the document has to    do the work of these.     Such “self instructional” documentation, should take      the place of teacher, textbook, workbook, lectures,      question and answer session.     The tutorial section of the manual becomes the      teaching environment.</vt:lpstr>
      <vt:lpstr>   Tutorial Users Need Special Care: Because most of the tutorial users are adult they require special considerations, there are oriented toward goals:    - They want to know why they have to learn something and      what good it will do for them.   - They like to have control of their learning   - They do not like to make mistakes and often they do not       realize the value of making mistakes in the learning process.   - They think of themselves as self-motivated and self-assured.    So, … </vt:lpstr>
      <vt:lpstr>  The more we know about these styles, the better we    design effective documentation for them, we need to    know how to build a tutorial module that avoid    public display of a user’s mistakes, limit the lesson    times, give positive feedback, and inspire a self    direction in the steps.     We can accomplish this by studying how we learn    programs, and how others do, and by applying the    principles of task analysis to the documentation    situation. The following Two design approaches         need to be examined: </vt:lpstr>
      <vt:lpstr>    -The Elaborative Approach, It includes elements    of a good storytelling, describe scenario carefully and     slowly. This responds to the need of the new-to-   computer user, it borrows element of instructional    principles from the field of instructional design when    teaching abstract and highly technical material.     When you use elaboration approach you should use     lots of examples, table of commands in conjunction     with accurately design steps.    You should always consider using this approach with     novice users.</vt:lpstr>
      <vt:lpstr>    The design of the elaboration manual follows the     traditional principles of lesson design:    1- Instruction results in articulated skills.    2- Skills transfer capability to real world  performance.     3- Steps should present skills in a logical, cumulative         structure.    4- Highly specific instructions work best.    5- Give practice and feedback at each skill level.    6- Master one skill before you going to the next.</vt:lpstr>
      <vt:lpstr>   -The Minimalist Approach, the people who    support this approach have the following reasoning:     - Users jump the gun: they like to get start right away and      they resist to read info for introduction or orientation.     - Users will skip info: users rarely read introduction and      they flipped quickly  through the first pages of manuals.       - Users like to lead: people like to create their own         perspective on their training, they like to take charge of       situation, they like to control and don’t like manipulative       instructional strategies.</vt:lpstr>
      <vt:lpstr>   The following are the principles of this approach:    1- Focus on real task and activities. Software is not      an end product in itself, but a tool to accomplish    workplace task. People are not as interested in using their     camera software as they are in taking picture.     2- Slash the verbiage, support reading to do, study     and locate. Users read to locate necessary info rather    than from front to back like reading a novel. So , the    introduction, overviews, illustrative examples,    statement of objectives, exercises, all will be slashed    out like a long-haired recruit getting a haircut at the    army barber shop.  </vt:lpstr>
      <vt:lpstr>   3- Encourage Exploration, choose an action oriented    approach, people like to go their own way, so    encourage practice, “try it out”, they want to know    what is inside the box, what happens if they press this    key.     4- Support Error Recognition and Recovery, you    should make it easy for user to get out of trouble, you    should find out the common errors and try to include    info for recovering from mistakes.Turn the user loose     but give the steps to recover. “ if you make a mistake     typing, use the backspace key”, also “ you can always restart     the system without damaging the data”.</vt:lpstr>
      <vt:lpstr>  Comparing the Two Approaches:  1- The first used in programs with: highly abstract concepts,            complicated procedures, large systems.          The second used in programs: getting started booklet, guided tours,           demos, programs requiring creativity by the users.    2- Advantages of the first are: good for users who like structure, good          for first time users, traditional.       Advantages of the second are: cuts writing time, less document         length, interesting.   3- Disadvantages of the first are: limits document writers to one or two         scenarios, boring.      Disadvantages of the second are: may frustrate the first time user,          may backfire, increase testing time.</vt:lpstr>
      <vt:lpstr>                  Part One       The Forms of Software                    Documentation        chapter2: Writing to Teach-    Tutorials         chapter3:  writing to guide-Procedures         chapter4:  writing to support-  References </vt:lpstr>
      <vt:lpstr>                 Chapter  3    Writing to Guide- Procedures</vt:lpstr>
      <vt:lpstr>   Guidance Information, also known as step-by-   step instruction or procedures, makes up the heart of    all task oriented documentation system. Guidance    means that the user forfeit a certain amount of control    to the manual in order to perform a discrete task, then    he or she will resumes control again.      Procedures consist of how-to-do-it explanations, but    also require how-it-works and why-it-works    overviews. Our job is to balance these elements to    meet user informational needs and to make them    efficient and effective in their workplace </vt:lpstr>
      <vt:lpstr>      Information you need to provide in an effective     procedures:   - Introduction emphasize creativity and user control of the       program.   - Screen shows the user result of actions.   - Tips help the user find ways to use the program efficiently.   - Tables help the user decide what options to exercise for this       step.   - Elaboration tells the result of actions and tells the user      where to get more information.</vt:lpstr>
      <vt:lpstr>     Tips- when writing procedures - Give readers the essential information - information that will help them complete the procedure - first. - Limit the use of screen captures. - Make the steps as brief as possible. - Write in present tense. - Keep procedures as short as possible. If a procedure becomes    extremely long, see whether you can logically break it up into    two shorter procedures. - Reduce the number of decisions a reader has to make. If    necessary, move some decision points outside the process steps    or redesign the software interface for more consistency across    platforms. - State conditionals clearly at the beginning of sentences or    paragraphs, so that readers can skip text that isn't relevant to    them. </vt:lpstr>
      <vt:lpstr>   Guidelines:   1- Relate the Task to Meaningful Workplace       Activities: a procedure is a step by step series of    commands for accomplishing a meaningful operation    with a software program.     But what makes it meaningful does not reside in the     operation itself.     When the user do install the software (procedure)    they do this not for the sake of installation, but to use    the program to do other workplace actions. </vt:lpstr>
      <vt:lpstr>Example of Effective Procedure</vt:lpstr>
      <vt:lpstr>Example of effective online help system</vt:lpstr>
      <vt:lpstr>    2- Determine how Much Information Your User       Needs: depending on the task difficulty and the user    experience the detail of procedure will varies.   A rich procedure needs more visuals, more     explanations, more options, describe more results.     A sparse procedure on the other hand require only the    repeating of the steps in the task description.  </vt:lpstr>
      <vt:lpstr>  The step with a rich procedure will contain the    following explanations:     - What happens when user takes the action      “ you will see… the program prompts you..”   - Suggested response to the program state “ we suggest that.”   - Screens showing where to point the mouse.   - Cautions and warnings.   - Tips for efficient use.   - Tables showing options and choices.   - References to other sections of the manual.</vt:lpstr>
      <vt:lpstr>   3- Choose the Appropriate Instructional     Format:    - Standard Format, which contains steps, notes, screen shots, and other elements left justified in one or two columns in a sequential order from first to last.  Advantages of this format are its recognizability, its ease of flow from one page to another, the ability to easily re-number tasks, and the easy to see steps.   Some disadvantages are the space it may require and the potential to be confusing if complex steps need to be mixed with simple steps.</vt:lpstr>
      <vt:lpstr>       - Prose Format   Puts steps in sentences and paragraph forms making it look and feel more conversational over Standard format's command approach.  Advantages of prose are the relaxed tone, saves space, clarifies simple, basic steps, accommodates experienced users.   Some disadvantages are steps buried in paragraphs, lengthy explanation of individual steps, inability to accommodate graphics, and the lack of support for novice users</vt:lpstr>
      <vt:lpstr>   -Parallel Format, shows a screen with the fields empty      and parallels the field names in the steps that follow. This format is nice     for programs with complicated data fields of dialog boxes. Some keys    to parallel format are to keep terminology consistent, cue terms to the    screen, discuss one screen at a time, use plenty of examples, explain the    format to the user.    Advantages of parallel format are the organizational benefits, great for     complicated screens and dialog boxes.    Disadvantages are it doesn't present the information in step by step    format, it can not be used for all procedures, it may confuse users, it has    to fit on one page.</vt:lpstr>
      <vt:lpstr>    -Embedded Help, is the name for "interactive assistance" found in most programs today. Uses for embedded help are tips for effective use (reminders of keyboard shortcuts or suggested file names), cue cards (brief explanations of buttons and fields), short animated descriptions, and trouble-shooting tips. Different types of embedded help are:    Embedded help can offer the following info:   - Tips for efficient use    -  Cue cards brief explanation of buttons and fields.   -  Short animated demo.   -  Trouble shooting tips.  </vt:lpstr>
      <vt:lpstr>Example of embedded help</vt:lpstr>
      <vt:lpstr>Example of a coach</vt:lpstr>
      <vt:lpstr>   3- Follow a Rhythm of Exposition, which means    a pattern of steps, note, and illustration. Such as:   - first I say what will happen.   - then I give the command for the first action.   - then I say how the program will respond.   - then I tell the next step.       The basic idea of rhythm of expositions lies in the    action/response pattern. Computer programs work in    the way: take an action, the system respond, and    these events get repeated over and over again.</vt:lpstr>
      <vt:lpstr>     4- Test all Procedures for Accuracy,     Evaluative test, which means that after you finish the     procedure, you have an actual user, or prototype of     the user, or yourself as a last resort to perform the     steps, so get ready to have your eyes opened to all     the conditions, alternatives, options, and other     details you left out.</vt:lpstr>
      <vt:lpstr>   What Constitute a Procedure?    -Procedures results directly from your thorough program task list,         putting the functions of the program into usable sets of steps that do         the user’s work.       -All procedural documentation answers the user’s simple question “          how do you use the program? As such, it functions on the guidance         level. The user need to know what key to press, what reports and         screen will look like, how to get out of trouble.       -The teaching as we have seen in tutorials try to get the user to         remember the lesson after the lesson finishes.        -Procedures and tutorials differ greatly, procedure focus on options         the user might take, whereas tutorials focus on only those keys and         actions needed to perform a specific task. A procedure expands the         user’s focus, a tutorial contracts it.  </vt:lpstr>
      <vt:lpstr>      - Procedures and reference differs also, in guidance (procedures) the       documentation define the task its beginnings and endings, you do this       for a user to follow unfamiliar steps to perform a task he or she does       seldom or for the first time.        In the support level (reference) the user       define the task and goes to the documentation to get an essential info        needed to perform the task. </vt:lpstr>
      <vt:lpstr>   What Kind of Info User Need Guidance?       Installation because it varies from system to system       user needed guidance, maintaining and repairing      systems.       Finally the goal of the procedure should indicate      what task it performs; installing printer, retrieving a      record.</vt:lpstr>
      <vt:lpstr>   How Does a Procedure Work?  A procedure      works, guide the user through a series of tasks to a    designated end, because you designed each of its    parts to do a specific job. The following discuss how    each of those parts contribute to the overall task    orientation of the procedure:     -Task Name, use performance oriented language    such as “opening a file” or “printing a card”.  </vt:lpstr>
      <vt:lpstr>   - Scenario, it means a small story or narrative in a    setting, it tells or reminds the user what the task will    allow him or her to accomplish in a working setting.      Scenario has a dual function of introducing the task    and suggesting workplace application. Base the    scenario on information you discovered while writing    your program task list and analyzing your user.      - Steps,  steps tell the user what to do, it tells the    tools to use and the action to take with the tool. “use    the mouse to select”. Often users does not read the    explanation that go along with the steps, so you    should make the steps as self sufficient as possible.</vt:lpstr>
      <vt:lpstr>     - Elaboration, with elaboration you share the    following with your user:   - possible mistakes and how to avoid them.   - how to perform procedures efficiently.   - alternatives such as keystrokes, toolbars.   - definition of terms.   - ways to tell if a step has been performed correctly.   - where else to look for additional info. </vt:lpstr>
      <vt:lpstr>    - Tables, follow these guideline when using tables:     - keep table simple.     - cite the table in the text.       - use descriptive, performance based  column titles.     - use visual cues for keys or command, or menu         selections presented in tables. </vt:lpstr>
      <vt:lpstr>   - Screens, use screen to the following:    - Show the partial result of a procedure.    - Show the final result of the procedure to let the      user             know where the procedure ends.     - Show dialog box where the user has to make        choices.     - Show toolbars indicating which tools the  user        need.     - Show menus indicating what command the user        need. </vt:lpstr>
      <vt:lpstr>                  Part One       The Forms of Software                    Documentation        Chapter2: Writing to Teach-       Tutorials         Chapter3:  Writing to Guide-      Procedures         Chapter4:  Writing to Support- References </vt:lpstr>
      <vt:lpstr>    Chapter 4  Writing to Support -Reference- </vt:lpstr>
      <vt:lpstr>    Introduction</vt:lpstr>
      <vt:lpstr>   Elements of a Reference Structure:     - Function Entry, tells what the function does.    - Declaration , shows how to use the  function.   - Remarks, help the user know when to apply the function.   - Edge Bleed, helps the user find the reference entry     alphabetically.   - See Also, helps the user see interrelationship among   entries.   - Examples, apply the entry to workplace uses.   - Tips, tells how to use the command efficiently.  </vt:lpstr>
      <vt:lpstr>  Guidelines:   1- Choose the Right Form of Reference,    A) Usual forms of reference, quick reference,       along with the procedures in a user’s guide.    B) Special forms or reference:  - Appendices, most people see appendix in book the    same way they see an appendix in their body: as    useless structure. But in fact, the appendix in a    software manual often contains some of the most    valuable info relating to the use of the program, it    gives document writer a place to put all the high    detail, technical info, that technical person would    want and use in the workplace. </vt:lpstr>
      <vt:lpstr>    It contains info that relevant and useful, but not     essential to all users. If you examine an appendix in    software manual you will find:   - Error messages.   - Filenames and extensions.   - Troubleshooting tips.   - Matrixes of compatibility with other programs.   - ASCII charts showing word processor key-combination.   - Printer driver charts showing capabilities with various      printer brands.</vt:lpstr>
      <vt:lpstr> - Readme Files, are text documents containing important initial information, including installation details or tips, information updated or added after the manual was created, new features in an updated program, revision histories, errors, file descriptions, content of directories, and compatibility requirements.    - Innovative Forms: are documentation that are presented in special formats, such as foldouts, posters, and flip-cards. The advantages of special formats like flip-cards are that they improve readability, contain a lot of information, make information more accessible, and use elements like color to help locate information.   - Keyboard Templates and Short Forms (job aids),  it consist of very brief reminder that attach to key-board. Usually limited  to defining  keys, they can stick to the keyboard or overlap the keys.</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   2- Decide What to Include:   a- Commands, Commands are the instructions used to work with a     program. These include meanings of special function groups, explanations of set      commands, definitions of format commands, instructions for using utilities,     explanations of toolbars, and definitions  of macros.      b- Interface Elements, It refers to the part of screen or command line that the user sees and has to read and manipulate in order to put the program to work.        Information about interface elements would include the following: explanations of     menus, definitions of keys, labels of screen regions, and explanations of rulers.     c- Definition of Terms (glossary),  Glossary defines terms used in the manual. Glossaries may defines terms that relate to the software itself or to the subject     addressed by the software. concept that relate to the software such as shell, masks and     terms relating to the subject  matter such as general ledger.</vt:lpstr>
      <vt:lpstr>  What to Include in A Single Reference Entry?    When developing reference documentation, writers should also      consider the content to include in each reference entry.       They may include:     - Conceptual Information explains the term and its function.     - Structural Information explains how the term relates to other terms.     - Technical Information describes the programming information related       to the command. The content of each reference entry should be based       upon the user's needs.</vt:lpstr>
      <vt:lpstr>   3- Establish a Pattern, Whatever the content of    reference entries, the same pattern should be used for each entry. This    helps the user to become familiar with the format. Topics included in    patterns of reference entries include definitions, explanations, examples,    step-by-step directions, and warnings.      - Definition, tell what the command or  function does.    - Explanation, tell how to apply the command or function.    - Example, give an example of the command or function in use.    - Step-by-Step, present abbreviated steps for using the command or      function.    - Warning/Cautions, let the user know what problems might a rise.</vt:lpstr>
      <vt:lpstr>   4- Organize the Reference Section:    - Alphabetical Organization, with functions starting      with append command and ending with xcopy. In the    case of topics areas, or command sets, you may put    them in simple-to-complex order or you might    choose to start with the more abstract one, progress    to greater and greater level of concrete.   Drawback for alphabetical order it does little to support the task orientation of your manual.</vt:lpstr>
      <vt:lpstr> - Menu-by-Menu, you set up your reference section    by menu, according to how the user sees them in the    program.  Start with main menu then secondary menu.  Present each menu, and then, in the subsequent pages, describe each of the commands in  the order they appear on the menu.   The strong advantage of this is its reinforcement of the task orientation of your work. </vt:lpstr>
      <vt:lpstr>- Context-Sensitive, you can organize your help    section according to the context within which the    user ask for help.   This way, your help does not depend on the user      knowing the alphabet of commands or the menu where a command resides.      The organization of the work really, does not make    that much difference with context sensitive reference,    because the user only sees one or two screens at a    time.  </vt:lpstr>
      <vt:lpstr>  5- Show How to Use the Reference Info:    In many cases, your document required no instruction.       Maps of menus or summary of commands represent a self-    explanatory  reference page. However, you should tell the     user - usually- in the introduction, the pattern you intend to     follow, so he or she establish it in his/her mind, set up the     right expectation, and it will serve as a reminder of how you     organize each entry.    Such an introduction should explain:   1- Who should use the info, which type of users.   2-  How you organize the info, alphabetical  or menu bye menu.   3-  Element of each entry, list element of  each entry.   4-  Relation to other section of the documentation, cross reference to          other parts of the document.    </vt:lpstr>
      <vt:lpstr>   The Psychology of the Reference User: -  - Reference users do not like to waste time looking things up in help functions or manuals.  -  They also dislike having to leave a screen to search for their information. Well-designed documents will cater to the values of efficiency and immediate usability for these users.   As a writer, be sure to establish a pattern and follow it. A good rule to follow: generally, the more structure there is in the information, the more usable the entries are within the document.</vt:lpstr>
      <vt:lpstr>    The Psychology of a Reference Entry: As the     writer, look at the idea behind the repeated categories, column heads,      or other user-oriented reference elements. These work for the user     because each one answers a question the user might have about a     function or command. Keep in mind that the elements of a reference     entry respond to the needs of the reference user. Each entry should     have the following:  Access information, Function definition,       Associated commands, Qualifications/special cases, and Tips.     These elements introduce, orient, inform, and direct the user in the     research for a solution.     They work because -each one- answers a question a user may have     about a function or command. To see clearly how such an entry works,     think of  each of the items as answering some need or question of the     reference user -as follows:  </vt:lpstr>
      <vt:lpstr> - How do I get to the function? The experience user need to know how     to find a function more than any other info, to get them going. (access     information)  -What does the function do? The experienced user very brief explanation of what the function does. (function definition)     -What other commands do I need to know about? The user wants to     know how to use the command along with other commands, as well as     how to get out of trouble. (associated commands)   - When can I use the function? User needs to know if there is a special    condition exist when using a command, such disk drive compatibility or    file size limits. (qualifications or special cases)     -How do I use the function well? The experienced user wants to make     the most out of the system and needs to know any short cuts or     efficiency measures that apply. (Tips)</vt:lpstr>
      <vt:lpstr>          Part TWO  The Process of Software Documentation                    Chapter 5: Analyzing Your Users Chapter 6: Planning and writing your Doc. Chapter 7: Getting Useful reviews Chapter 8: Conducting Usability Tests Chapter 9: Editing and Fine Tuning </vt:lpstr>
      <vt:lpstr>عرض تقديمي في PowerPoint</vt:lpstr>
      <vt:lpstr>   The analysis of users consists of       inquiry into the following:    1-Tasks the user will perform.   2-Information needs.   3-Work motivations.   4-Computer Experience.   5-Knowledge of the program.   6-user community.   7-learning preference.   8-Usage pattern, regular, casual, intermittent.</vt:lpstr>
      <vt:lpstr>  Guidelines:   1- Choose users carefully: list all possible user groups,      find out which user would most probably use the program ( network      program, math tutor).     After assembling this list of users, you will conduct a series of     interviews with these individuals to build a list of common job tasks     that would benefit from documentation.   2-Anticipate transfer of learning,     Research shows Skills learned in the work place can transfer to skills      using software. The more you understand these skills in your user, the      better you can transfer this valuable learning to the use of your      software. It is also important to build up a repository of knowledge      about users, which includes all of the small facts, attitudes, artifacts,      interactions, and values that guide them in their job duties.</vt:lpstr>
      <vt:lpstr>   3-Mockup, hard to contact users,    There are many resources for learning about the job duties of       individuals in a particular position or industry, including occupational        guides, industry-specific guides, placement services, or company job      descriptions. Some occupation tends to have some generality, consult       encyclopedia in career and vocational guidance.\     4-Write users scenarios and use cases: Should      describe how the program gets used, what task the user will need      information about, and what manuals you need to write. Use cases can       also be included in the documentation plan to illustrate the types of      activities that will be supported.</vt:lpstr>
      <vt:lpstr>   5- Plan interview carefully:   General steps for interview planning include:     1. Do preliminary research into the user’s job and programs already in          use.     2. Review the software program and identify the issues.     3. Establish the scope of your interviews.     4. Make a list of interview questions.     5. Get permission.     6. Set up and interview schedule.    7. Plan a follow-up.</vt:lpstr>
      <vt:lpstr>   How to conduct an interview:   - Know the users and your program.   - Write and listen a lot.   - Collect samples of work you can use later in your manual.    How to observe:   - Getting too involved.   - Not getting involved enough.   How to write a questionnaires:    Questionnaires are also valuable in that they allow you to gather     information from a variety of users, increase the chance of identifying      unique concerns, and identify wide patterns of use.   For best results:    these questionnaires should make use of open-ended questions, include     clear instructions and plenty of room for filling in responses, and avoid            negatively-worded questions.</vt:lpstr>
      <vt:lpstr> 6- Involve users in all phases of the project will:   A full user analysis should involve users in every stage of the     documentation process, including writing, reviewing, and testing. This      results in many benefits, including:     · Increased accuracy    · More appropriate information    · Increased usability    · Improved relationships</vt:lpstr>
      <vt:lpstr>  7- Identify Document goals, with goals people stay on       track and got something to measure their performance. “The clearer       your objectives, the better the chance that you will achieve them.”   8-Tie the user analysis to documentation features:    It is important that the features that you document are chosen based         on specific user needs. By tailoring this information to specific users, a        more usable document results:   Sections for separate groups  Scenarios included for different groups  Special glossaries for individual groups.</vt:lpstr>
      <vt:lpstr>    The user analysis can help you in many ways:  - What task the user need to perform with the software.  - Examples to use in your tutorials.  - Organize and write your table of contents by providing a       task orientated sequence for procedures.   - Design the look of the manuals, page layout,      what kind of graphics to use.    </vt:lpstr>
      <vt:lpstr>   Thing you want to know about users:  1- The tasks they perform.   2- The information they need - Information direction, horizontal (shared         info) or vertical (from management).       -Where does the information come from.       - How does the user communicate? You can distinguish           communication needs for information needs by looking for tasks           that require storage and sharing of work in progress (information           tasks) and tasks that require sharing of finished work            (communication tasks).    3-Work motivation: What motivate users professionally will also          motivate them to do well with software. People like to think of         themselves as important and goal oriented. (achievement, autonomy,         responsibility, status, recognition, Independence, job security,         compensation, company policies.)       </vt:lpstr>
      <vt:lpstr>    4- Computer experience: Novice, Experienced, and Expert.           - Ability of transfer  learning.           - Number of programs he/she worked on  before.( 1 to many)           - Degree of technical knowledge.           - Learning behavior, easy for expert and difficult for novice.           -Attitude, can reduce computer anxiety, user who once feared the              intelligence of the computer begin to see it as a tool to help them              reach their goals. Usually novice users has a negative attitude               toward new software, because they do not see the value of using              program to accomplish their tasks.</vt:lpstr>
      <vt:lpstr>   5- Knowledge of the subject: the ability to see the relationship           between the program and the work they do. This can effect the            amount of info. you need to supply in you program. If the           user lacks a background of the subject you expect a limited use of           the program.(ex. For Microsoft excel user need to know statistical           functions, mathematics…)      6-Workplace Environment, People relied on their own colleagues and           IS staff more than the manuals. (user community).    User group: a group of people who used a certain program or                      sub program. (Microsoft..word and excel), you                      should know which group your user belong to.</vt:lpstr>
      <vt:lpstr>  7-Learning preference:   - Instructor, setting, source, variations (tutorials, user guide, or       reference), and media (the book). The ability of asking  questions.      (Novice users like it)   - Manuals, tutorials contains lessons, avoid making any embarrassing       errors, often manuals isolate users from expert help. (experience and       expert users like it)   - Computer, computer based tutorials, all types of users but novice users         learn less  from it.         8-Usage Pattern:   - Regular, daily, incremental  learning.   - Intermittent, frequently and  voluntarily, learned and forgotten,          requires online help.   - Casual, little or no formal training, library searches, searches for         information in encyclopedia.</vt:lpstr>
      <vt:lpstr>          Part TWO  The Process of Software Documentation                    Chapter 5: Analyzing Your Users Chapter 6: Planning and writing your Doc. Chapter 7: Getting Useful reviews Chapter 8: Conducting Usability Tests Chapter 9: Editing and Fine Tuning </vt:lpstr>
      <vt:lpstr>            Chapter 6   Planning and Writing your     Documents</vt:lpstr>
      <vt:lpstr>     This chapter explains the documentation    process as a series of nine phases, starting from    the user analysis up to field evaluation after    installation.    It gives some guidelines for    developing a documentation plan, including    plans for designing the documentation set and    managing the project.   </vt:lpstr>
      <vt:lpstr>   Guidelines:    1- Start the Project: Writers should start by getting to know       the computer software in question, considering how the material should       be adapted to the user’s needs. Some documentation projects may be      written by lone writers. But often projects are created in teams.     Both development teams and writing teams work to develop     software documentation.       The development (“cross-functional”) team develops the entire project        and usually includes professionals with varied backgrounds and        skills. The team might include managers, market and system         analysts, programmers, and documentation specialists.     Those on the writing team focus on publications: writing, editing, or        testing documents. This team might include writers, editors, graphics        designers and tester.    </vt:lpstr>
      <vt:lpstr>    Create a Task sheet: It gives you the ability to tick      off your accomplishments as you work. “Well, we’re going      to do this, and this “. Sometimes we have to learn new      system, or learn new format along the way, or bring on      new personnel. (table 6.1 for tasks corresponding to the      phases of document production from user analysis to       conduct a field evaluation, some will be applied to your      project, some are not, you may need to add more) </vt:lpstr>
      <vt:lpstr>   2- perform the user analysis: in chapter 5.       3- Design the document, Keeping the user's needs in mind,          documents are outlined and designed. Choices are made on the        document forms (tutorial, procedures, and reference) as well as         which products will be used (training, guided tours, tips, etc.)          Throughout the process, changes will be made as you test your        documents with users and reviewers. For online documentation, a        list of keywords and glossary terms begins to be created, as well as        creating table of contents topics.</vt:lpstr>
      <vt:lpstr>    4- Write the project plan, the plan allows       you to specify the manuals and online help you identified during the      design phase. Documentation project includes two  parts:     -  The project plan, you must describe the management aspects of your           work: schedule of drafts and tests, people and hardware resources,          and time/page estimates. Review and test the plan before you going           further.      -  The design plan, also known as the "content specifications,"          describes what the manuals will look like and what they will          contain. It should include (1) a description of the users and what          kinds of tasks they will want to complete, (2) a discussion of          the documentation objectives, and (3) a description of the content          including outlines and the layout.</vt:lpstr>
      <vt:lpstr>     5- Write the alpha draft. This is the first complete document,       include all material such as text, graphics, indexes, and other       associated materials. It should be tested, reviewed and edited-- all       according to the specification laid  out in the documentation plan.          In online help systems, the process involves writing content but also     "creating links and interconnected relationships among topics". A      special program called a help compiler, included with help authoring      programs, can test the help system to discover incomplete links,         missing cross-references and other types of errors.     6- Conduct reviews and test, for alpha draft by manager, clients,        and users testing online help systems is usually done after the whole       system is completed because of the interconnectedness of all of the      parts. The content must be tested as well as insuring that all links and      pop-ups perform correctly.</vt:lpstr>
      <vt:lpstr> </vt:lpstr>
      <vt:lpstr> </vt:lpstr>
      <vt:lpstr>    Functions of the documentation plan:    - Managerial as schedule tasks and people, keep track      of documents, files, record and anticipate important      meeting, monitor progress and make concession when      necessary.     - persuasive as present a sensible design, show    willingness to cooperate, indicate talents and capabilities     convincingly, appear dependable.</vt:lpstr>
      <vt:lpstr>    The documentation Process:    The goal of the process is to tailor the manual and the online help to      the user’s need with great precision. To achieve this goal you use      models to see the interaction of variables in the document design. The      model of the system ( task list) and the model of the user (user      analysis) combined to give you clear direction in the design of the      document. This process follows nine phases, each building on the      previous one, and each implying testing procedures and management      checkpoints.    All these steps and process of creating the document goes around     workplace tasks you specify in the user analysis and user scenarios.    In software development there are three main methodologies in place:      1-The waterfall method.      2-The rapid development method -prototyping.      3-The object modeling method.</vt:lpstr>
      <vt:lpstr>    Documentation Plan is a written     document describing a manual or help    system for a software program containing    specifications for the document and a plan    for creating it.</vt:lpstr>
      <vt:lpstr>The documentation plan provides guidelines and directions for the technical writers as they create user-centered documentation. Here are some basics to writing a documentation plan. 1- Overview of the Product / Project—This section introduces the product that is currently being developed, what it is, what it does, and how it is or can be used. 2- Purpose of the Documentation—What are we trying to accomplish with this documentation? It is important to have a sense of purpose and direction for the documentation. Examples include minimizing tech support, improving user-experience, and providing more procedural help. 3- Identifying Key Contacts—Identifying everyone on the development team so that everyone knows who is responsible for what. The key contacts include the project manager, the content experts, the marketing manager, product support engineers, and the technical writer(s).  4- Defining Target Audience—It is important to know who the target audience or users are. Knowing who will be using the product helps technical writers, as well as content experts, structure, organize, design, and create user-centered documentation and product. 1</vt:lpstr>
      <vt:lpstr> 5- Identifying Risks and Challenges—A good plan needs to be able to identify risks that might occur as well as have plans to mitigate the risks. Things like unexpected delays, time constraint, inexperienced writers, vacation/holiday schedules, maternity, and health-related issues can impact the quality and outcome of the documentation. 6- Defining the Deliverable—Knowing the purpose of the documentation, identifying who the target users are, and understanding the nature of the product help determine the type of documentation that are needed. The types of documentation include online help, print document, embedded help, conceptual help, procedural help, video tutorials. 7- Creating a Documentation Schedule—Part of the documentation plan is knowing how the documentation schedule fits in with the project schedule and the product life cycle. A technical writer needs to know how much time he/she has to do research and when most of the content should be written. There should be enough time for the documentation to go through several rounds of review. </vt:lpstr>
      <vt:lpstr>   Documentation Plan, Why writing a plan?   - plan ensures strategic use, you need to follow a process which meet        some requirements to make it in today’s competitive business world,        you need to defend it in meeting, explain it clearly, justify it, research        and refine it in discussion.         - Plan saves money in the long run, user have to make fewer support        calls, they waste less time searching through resource document,       they make fewer mistakes.</vt:lpstr>
      <vt:lpstr>More about Why create a Documentation Plan?   - Planning drives a discussion about the content, audience      and deliverables.  - Planning can provide more than just a set of deadlines.  - Set the direction and make sure everyone knows what they    need to do to get there.  - Drive discussion around the deliverables and the audience of    the information.  - Revisiting your plan throughout the project will help keep    you from losing sight of the woods for all those trees. </vt:lpstr>
      <vt:lpstr> </vt:lpstr>
      <vt:lpstr>    Strategies to make a documentation plan persuasive:             a persuasive plan will cause your reader - client, sponsor-  to believe       that the project will fulfill its purpose and that they should invest their       time and money in it:       - Use an executive summary.     - Have a goal orientation, set out objectives the reader can identify.     - Do the math, budget figures.     - Show the team orientation, emphasize your contribution value to the         project.    Strategies to make a documentation plan easy to follow:     - Standardize your terminology.      - Clarify the interconnectivity of information units, make the info          sharing clear to the writer.      - Include sample pages.      - Put as much well-considered detail into your outlines as you can,         so the logic of the document appears clearly to the writer.</vt:lpstr>
      <vt:lpstr>  There are Two parts of a Documentation Plan:        1- Project Plan, how you will produce your manual, the       schedule, resources, time estimates   2- Design Plan, what your manual will contain, and what                   they will look like (forms, layout, language graphics)    What goes in the Design Plan?    1- Description of the user from “analyzing  your user”.     2- Description of the documentation Goals and objectives, in general,         then in more specific terms, overall goals, goals for specific users,         goals for a specific section or document.      3- description of the manual types, should describe in detail the           content and layout of the document and tie the design clearly to         goals and user description that precede it. </vt:lpstr>
      <vt:lpstr>    4- Description of the contents of layout and outlines:      - Include one section for each individual document, name, number  of         pages.      - Layout should contain enough detail, so if someone has to read your          plan he or she could complete the documentation set exactly the way        you planned it.       To specify the layout for your documents includes the following:        - Page size, column specifications for all page types.     - Table specification for all tables.     - Text style, size, font.     - Style specification for headings, task names, steps.     - Boxing specifications.</vt:lpstr>
      <vt:lpstr>    Online help Development Process:   1- Identify &amp; list topics, such as steps for performing procedure,       command with an example of how to use it, definition of a term       relating to a program. Once you identify the topics list them under       categories such as:       - Procedures, step by step sequences., such  as        - Shortcuts, key combination, save the user time        - Frequently Ask questions (FAQ).       - Glossary terms.       - Menu commands, explanations of items on the program menu.         2- Determine the interconnected elements:      Interconnection make up the heart of a help system. Thanks to  the       Hypertext links which make is so easy to leap from topic to topic in      an online help documentation.</vt:lpstr>
      <vt:lpstr>   The following topics comprise the interconnection in a system called       Account Master where the user has to enter a  field code into a screen      in order to create report about clients in a Database.    The field code corresponds to the information about each account,     called an Account Record:    -Procedure for creating a custom report.   -Definition of the term field code.   -Overview of the items on the Report menu.   -Explanation of the command “make report”.   -Definition of “field” in a record.   -Glossary entry for Account Record</vt:lpstr>
      <vt:lpstr>   3- Decide what software capability to use:  hypertext links, pop-           ups, buttons           4- Select a development method to construct the system,        once you have selected the information for topics and decided on        what technical capability to use to present it to the user, you have to        turn to the construction of the system. Remember a help system uses        screens and software, rather than pages to present information, it        could get complicated.</vt:lpstr>
      <vt:lpstr>   Benefits of Online Help for the user:   - Provide fast access to information.    - Offers more capability than print.    - More convenience than books.    - Avoid the preconception of books.    - Allows interaction with documents.    Drawbacks of (online help)for the user:   - requires more learning.    - Intimidates new(novice) users.    - Looks strange, the concept of online help, they don’t have the weight        bulk, and feel of paper.    - Has limited use, can’t use it before installation</vt:lpstr>
      <vt:lpstr>    Benefits of Online help for writer:   - Save paper.   - Update easily.     Drawbacks of Online help for writer:   - Take up disk space.   - Require reformatting of print.</vt:lpstr>
      <vt:lpstr>   Work in the Drop-Dead mode: This means        if you dropped dead one day, somebody else could walk in and take        over the project. Here are some ways to maintain a project:       - progress report and project diary.       - work record sheets, track the time on each task.       - librarian ship, keep track of all program files, directories, graphics.       - project database, fully automated database of times to completion,           actual cost versus estimated, calculated milestone dates and cost.     What it takes to make it on a Team:     1- Attending meetings on time and  prepared.     2- Respond to request from team  members.     3- No whining, complaining does not get the team anywhere.     4- Addressing issues to the right person, no “hall talk” or gossip.     5- A sense of humor.</vt:lpstr>
      <vt:lpstr>          Part TWO  The Process of Software Documentation                    Chapter 5: Analyzing Your Users Chapter 6: Planning and writing your Doc. Chapter 7: Getting Useful reviews Chapter 8: Conducting Usability Tests Chapter 9: Editing and Fine Tuning </vt:lpstr>
      <vt:lpstr>           Chapter 7    Getting Useful Reviews</vt:lpstr>
      <vt:lpstr>     To review documentation, you send it out to    get the reactions of other people.      This chapter will provide information relating     to the task orientation of your document as    well as to ensure the technical accuracy and    conformance with company policy.</vt:lpstr>
      <vt:lpstr>    Cover letter or form for reviewers will cover the        following:   - background about the project and the document.   - kind of review information the writer needs from      the reviewers.   - where to send the markup copy, return address.   - clear instructions for marking the document.   - encourage partnership with the writer such as any       concerns or question contact writer.  </vt:lpstr>
      <vt:lpstr>   Guidelines:    1- Review the document objectives from the      documentation plan, Review the document plan to find what     aspects of the document you would like reviewed. For instance, the     document provides task-oriented examples of processed images, ask     the reviewer if the examples reflect real-world tasks.    - Consider the documents objectives in the planning stage      - If applicable, make sure it meets company policy and reflects          well on the company       - document type  (tutorial, procedure), features of document, and text          and  page design of the document(columns, fonts..),  all these are          created for a specific purpose.       </vt:lpstr>
      <vt:lpstr>   2- Write the review plan:   A well articulated review plan will  make the process a goal      driven one, and provides a background material to help     reviewers respond more productively. The following are     some standards you may follow when writing your plan:    - Review the document objectives.    - Determine type of review needed.    - Write covering letter with questions.    - Establish a review schedule.    - prepare feedback materials.</vt:lpstr>
      <vt:lpstr>   3- Determine the type of the review:   The kinds of reviews you design will depend, in part, on the      kinds of persons who have a stake in the documentation.   Reviews offer challenges and problems, because not all of the    persons whom you need to do the reviewing may be at your job,      or may lack familiarity with your project.   - User reviews: Reviews by the actual intended users of the document.   -  Management reviews: Reviews by managers and supervisors       associated with your documentation project.   - Technical reviews: Reviews by programmers and developers of the       software.   - Client reviews: Reviews by the people or department paying for the       software and documentation.   - Subject-matter expert reviews: Reviews by experts in the professional       field represented in the software. </vt:lpstr>
      <vt:lpstr>     4- Write a Covering letter with questions            for the reviewers:    To get relevant information out of your reviewers you should       provide them with a cover sheet specifying what exactly you want       them to pay attention to. Tell the reviewers exactly what you want        them to do.   - indicate the document objectives and benefits to the reviewer from      increased quality, increased communication among company       members.    - ask for specific advice or comments.   - provide a necessary background.    - tell them how to mark or comment.   - give dates and places for return.   - thank them.</vt:lpstr>
      <vt:lpstr>      5- Establish reviews schedule: You have to give     your reviewers enough time to fit the reading into their     schedule of other projects and prepare their response.   - Make sure you give your reviewers enough time to fit the reading into      their schedules.  - Careful reviews take approximately 1 hour per 15-20 pages.  - Sequential Circulation involves making only one copy of the document     and then passes it to the next person to review it, main advantage is     minimal cost, disadvantages are may start arguments,  problems, hard     to control, take extra time   - Simultaneous Circulation involves making a copy for all of the     reviewers and receiving every ones review back. Main disadvantage is      its expensive to create all the documents but you can tailor to diverse     reviewers, advantages are fast, easy to control, easy when online, each     person gets a fresh copy .</vt:lpstr>
      <vt:lpstr>    6- Prepare feedback for reviewers:      People like to know what they do matters, write a note   telling them that you read and paid attention to the comments   they made.  - Reviewers need to know that you have read their comments and paid       attention to them. Let each person know the effect of his or her work       on your project.   - Use memos or thank-you letters for giving feedback to your reviewers</vt:lpstr>
      <vt:lpstr>    See reviewers as partners,   - Tell them the benefits of participation    - Make your reviewers understand that not only you benefit from them       reading your document, but they also benefit. Don't abuse the               privilege    - Don't overuse a good reviewer.   - Show them revisions - Share your revisions. If you managed to get       good feedback from reviewers, let them know how you used it.     Hold review meetings or walkthroughs - Have reviewers meet each        other. Keep contact over time - Keep a file of information about the      work they have done which will help you avoid overusing them.  - Return the favor - Don't compensate them. It's good business practice      these courtesies in a meaningful way.  - Thank them in print - When you have the opportunity, list the name       of those who reviewed for you.</vt:lpstr>
      <vt:lpstr>   Handle conflict and changes diplomatically,    - Be firm only when necessary    - Reinforce relationships when dealing with refer to the Relationships       rather than to the Person cultural conflict.   -  Acknowledge Cultural Differences and Give them Value Engineers       come from a "high context" culture where writers come from a "low       context" culture. Compromise between the two   -  Keep discussion focus on documents, avoid going over reviewers        head, do not talk about reviewers to other reviewers.   -  Whenever you encounter conflicting views among other reviewers,       you need to know in detail, the substance of the conflict. Schedule       one on one meeting with the parties and provide a clearer explanation       to the issue, because often misunderstanding is the cause of the       conflict.</vt:lpstr>
      <vt:lpstr>    The purpose of reviews:  - Communication function: help communicate with people            associated with your project  - Management function: help you manage your project  - Quality assurance function: help you maintain the quality of      your product.</vt:lpstr>
      <vt:lpstr>    Review throughout the documentation process:       The earlier the stage of the process review the more     explanation we will  have to provide about the background     of the project, do not wait until the alpha draft to get      reviews:     - planning and design review.   - user analysis review.   - task list walkthrough.    - development and writing review.   - draft review.</vt:lpstr>
      <vt:lpstr>    Do a user walkthrough:    This is where you present the document form end to end        and focus on the key issues of usability.   The technical reviews will focus on the accuracy and      conformance with the company policies. The user review     will contribute in helping you meet the task needs of      employee:   - Does the document reflect the workplace task and goals?   - Does the document support your info processing? –    - Does any task has been omitted?   - Does the tone of the document suit your reading preference?    - What order you think you will use the document?</vt:lpstr>
      <vt:lpstr>    How to set up a user Walkthroughs:     1) Decide on the issues you want to examine. 2) Choose the attendees. 3) Prepare a meeting agenda. 4) Make copies and provide files for all attendees. 5) Run through the walkthrough. Begin by       announcing the agenda. 6) Do a follow-up review. Send copies with the       suggested changes to users after the meeting.</vt:lpstr>
      <vt:lpstr>Reviewing Differs from Testing:    Testing tends to concentrate on users and issue of        accuracy and statistics. Reviews develop information about    conformance of a product to management schedule and    company policy. Also, reviews don't produce quantitative    data about a document or statistics.  Reviewing Differs from Editing     Editors bring their training in editing. Reviewers such      as managers, subject-matter experts, and programmers bring       their professional opinions.</vt:lpstr>
      <vt:lpstr>          Part TWO  The Process of Software Documentation                    Chapter 5: Analyzing Your Users Chapter 6: Planning and writing your Doc. Chapter 7: Getting Useful reviews Chapter 8: Conducting Usability Tests Chapter 9: Editing and Fine Tuning </vt:lpstr>
      <vt:lpstr>             Chapter 8       Conducting Usability Test</vt:lpstr>
      <vt:lpstr>    Guidelines:المبادئ التوجيهية:  1-decide when to test, you can test any time during the nine      stages of the document development, You can test at any time during      the nine stages of the documentation development process. Usually      you test after you have a draft finished so you can see the areas that       need testing. But you can test during the three major phases: design,      writing or development.    1- تحديد موعد الاختبار، يمكنك الاختبار في أي وقت خلال المراحل التسع لتطوير المستند، يمكنك الاختبار في أي وقت خلال المراحل التسع لعملية تطوير المستند. عادة ما تقوم بالاختبار بعد الانتهاء من المسودة حتى تتمكن من رؤية المجالات التي تحتاج إلى اختبار. ولكن يمكنك الاختبار خلال المراحل الثلاث الرئيسية: التصميم أو الكتابة أو التطوير.    -design phase,  predictive test to test the suitability of design specs and      production goals, high degree of flexibility.  - مرحلة التصميم، الاختبار التنبئي لاختبار مدى ملاءمة مواصفات التصميم وأهداف الإنتاج، درجة عالية من المرونة.   -Writing and draft phase, remedial test immediate change and re-test to      the document, moderate degree of flexibility. - مرحلة الكتابة والمسودة، الاختبار التصحيحي للتغيير الفوري وإعادة الاختبار للمستند، درجة متوسطة من المرونة.   -Field evaluation, evaluative test changes have to wait for next release.   - التقييم الميداني، يجب انتظار تغييرات الاختبار التقييمي للإصدار التالي.    Tie testing to document Goals, may be you do not have a time to test       all your documents, concentrate on how to apply the program to the       user’s workplace ربط الاختبار بأهداف المستند، قد لا يكون لديك وقت لاختبار جميع مستنداتك، ركز على كيفية تطبيق البرنامج على مكان عمل المستخدم</vt:lpstr>
      <vt:lpstr>   2-select the test point, 2- حدد نقطة الاختبار،    A test point is an issue or feature of a document that might interfere     with the efficient and effective application of a program to a user’s    work activities. Test points fall into two areas: problems with content    and problems with document design. Test points could be body text    size, heading size, cropped screens vs. whole screens, cues for steps and    page orientation.   SO: نقطة الاختبار هي مشكلة أو ميزة في المستند قد تتداخل مع التطبيق الفعّال والناجح لبرنامج ما على أنشطة عمل المستخدم. تنقسم نقاط الاختبار إلى منطقتين: مشاكل في المحتوى ومشاكل في تصميم المستند. يمكن أن تكون نقاط الاختبار عبارة عن حجم نص الموضوع وحجم العنوان والشاشات المقصوصة مقابل الشاشات الكاملة وإشارات للخطوات واتجاه الصفحة. لذلك:    - Test tasks, with high chance of user failure or high cost.  - اختبار المهام، مع وجود احتمال كبير لفشل المستخدم أو التكلفة العالية.   - Test complex task, one of a kind,  high abstract or  technical task.   - اختبار المهام المعقدة، والفريدة من نوعها، والمجردة أو الفنية.   - Test your document design strategies such as;  terminology, index,       icons, heading, navigation, special condition and format. - اختبار استراتيجيات تصميم المستند مثل؛ المصطلحات والفهرس والأيقونات والعنوان والتنقل والحالة الخاصة والتنسيق.</vt:lpstr>
      <vt:lpstr>    3-choose type of test, There are three types of tests: 3- اختر نوع الاختبار، هناك ثلاثة أنواع من الاختبارات:      -  Performance Tests test whether users can successfully complete a         given procedure. - اختبارات الأداء تختبر ما إذا كان المستخدمون قادرين على إكمال إجراء معين بنجاح.   - Understandability Tests test whether users can provide evidence of          what they have learned. - اختبارات الفهم تختبر ما إذا كان المستخدمون قادرين على تقديم دليل على ما تعلموه.   -  Read-and-Locate Tests (can they find it test) test how effectively       users can locate a given topic of information in a documentation set - اختبارات القراءة وتحديد الموقع (هل يمكنهم العثور عليه) تختبر مدى فعالية المستخدمين في تحديد موقع موضوع معين من المعلومات في مجموعة وثائق</vt:lpstr>
      <vt:lpstr>    4-set performance and learning objectives, 4- مجموعة من أهداف الأداء والتعلم،     Because you want your tests to measure actual behavior, you must come up with numbers that correlate with the kind of performance you want from your users. These are often called operational objectives. There are two broad categories of performance objectives: Time-related and error-related.  نظرًا لأنك تريد أن تقيس اختباراتك السلوك الفعلي، فيجب عليك التوصل إلى أرقام تتوافق مع نوع الأداء الذي تريده من المستخدمين. غالبًا ما تسمى هذه الأهداف التشغيلية. هناك فئتان عريضتان من أهداف الأداء: متعلقة بالوقت ومتعلقة بالأخطاء.         criteria that a task must meet to exit the testing     situation, performance objectives  simply put     numbers and measures on that behavior    ( speed, number of errors, space..) المعايير التي يجب أن تلبيها المهمة للخروج من موقف الاختبار، تضع أهداف الأداء ببساطة أرقامًا ومقاييس لهذا السلوك (السرعة، وعدد الأخطاء، والمساحة..)</vt:lpstr>
      <vt:lpstr>    Make the test objective, objectivity means    that you try to set up the test in a way that you    don’t prejudice the outcomes too much, so the    procedure does not pass automatically, do not    be bias. Bias can creep into your test from     work pressure &amp; other factors as you only care    about getting the test form signed because    everybody else does it this way. اجعل الاختبار موضوعيًا، والموضوعية تعني أن تحاول إعداد الاختبار بطريقة لا تؤثر على النتائج بشكل كبير، وبالتالي لا يتم اجتياز الإجراء تلقائيًا، فلا تكن متحيزًا. يمكن أن يتسلل التحيز إلى اختبارك من ضغوط العمل وعوامل أخرى لأنك تهتم فقط بالحصول على نموذج الاختبار الموقع لأن الجميع يفعلون ذلك بهذه الطريقة.</vt:lpstr>
      <vt:lpstr>    5-select testers and evaluators: 5- اختيار المختبرين والمقيّمين:    - The tester is the person who administers the test, arranges      the meeting with users, sets up the test situation, records the     test activities, and so on.  - المختبر هو الشخص الذي يدير الاختبار، ويرتب الاجتماع مع المستخدمين، ويضع موقف الاختبار، ويسجل أنشطة الاختبار، وما إلى ذلك.    - The evaluator is the person taking the usability test. - المقيّم هو الشخص الذي يجري اختبار قابلية الاستخدام.     6-prepare the test materials, written material, location       of the test, kind of hardware and software equipment. 6- تحضير مواد الاختبار، والمواد المكتوبة، وموقع الاختبار، ونوع الأجهزة والمعدات البرمجية.   7-set up the test environment, 7- إعداد بيئة الاختبار،   The environment for your test may range from the user’s work      environment (the field) to a controlled laboratory. Your best chance to        learn about actual use in the context of the user’s work and      information environment comes from field testing. قد تتراوح بيئة الاختبار بين بيئة عمل المستخدم (الميدان) ومختبر خاضع للرقابة. وتأتي أفضل فرصة لك للتعرف على الاستخدام الفعلي في سياق بيئة عمل المستخدم ومعلوماته من الاختبار الميداني.</vt:lpstr>
      <vt:lpstr>   8-record information accurately, 8- سجل المعلومات بدقة،    - Recommend using voice and video recorders, plus take copious notes        so that you don’t miss anything.    - نوصي باستخدام مسجلات الصوت والفيديو، بالإضافة إلى تدوين ملاحظات كثيرة حتى لا تفوت أي شيء.    - Use accurate methods of recording what you see and hear such        cameras, voice recorders observations. - استخدم طرقًا دقيقة لتسجيل ما تراه وتسمعه مثل الكاميرات ومسجلات الصوت والملاحظات.     9-Interpret the data, Interpretation requires you to take into      account all the elements that can go wrong with testing so that you get     clear results. It is not just calculating data and making changes justified     by numbers, it is also require a common sense. 9- فسر البيانات، يتطلب التفسير منك أن تأخذ في الاعتبار جميع العناصر التي يمكن أن تسوء أثناء الاختبار حتى تحصل على نتائج واضحة. لا يتعلق الأمر فقط بحساب البيانات وإجراء تغييرات مبررة بالأرقام، بل يتطلب أيضًا الفطرة السليمة.       10-Incorporate the feedback, incorporate the feedback into     the design, then re-test. 10- دمج الملاحظات، دمج الملاحظات في التصميم، ثم إعادة الاختبار.</vt:lpstr>
      <vt:lpstr>     Do a pilot testing, Test the test, it is a way of reviewing      your test to see if your testing material with gather the kind      of info you want them to do. a small set  It help in the      following areas: قم بإجراء اختبار تجريبي، اختبر الاختبار، إنها طريقة لمراجعة اختبارك لمعرفة ما إذا كانت مادة الاختبار الخاصة بك ستجمع نوع المعلومات التي تريد منهم القيام بها. مجموعة صغيرة تساعد في المجالات التالية:    - instructions,  do the guidelines you give to        evaluators are enough to test correctly? - التعليمات، هل الإرشادات التي تقدمها للمقيّمين كافية لإجراء الاختبار بشكل صحيح؟    - terminology, are the terms easy to understand? - المصطلحات، هل المصطلحات سهلة الفهم؟    - timing, can the user perform the test in the       allocated time? - التوقيت، هل يمكن للمستخدم إجراء الاختبار في الوقت المخصص؟</vt:lpstr>
      <vt:lpstr>   What is testing? ما هو الاختبار؟   -Testing usually requires a tester, evaluator, and subject material. - يتطلب الاختبار عادةً وجود مُختبر ومُقيِّم وموضوع اختبار.    -Testing resembles reviewing. - يشبه الاختبار المراجعة.   Reviewing differs from testing:  تختلف المراجعة عن الاختبار:   - Review produce comments. - تنتج المراجعة تعليقات.    - develop info about conformance of a  product to schedule       and policy. - تطور معلومات حول توافق المنتج مع الجدول الزمني والسياسة.   - Provide you with number of user reactions. - توفر لك عددًا من ردود أفعال المستخدم.   - Do not occur in labs, instead in offices. - لا تحدث في المختبرات، بل في المكاتب.</vt:lpstr>
      <vt:lpstr>    Testing can take many different forms: يمكن أن يتخذ الاختبار أشكالاً مختلفة عديدة:  -Minimal test, test points for evaluation such as:  - اختبار بسيط، نقاط اختبار للتقييم مثل:   1- body text size. 1- حجم نص الموضوع.   2- heading size. 2- حجم العنوان.   3- cues for steps. 3- إشارات للخطوات.   4- page orientation. 4- اتجاه الصفحة.    -Elaborate test, IBM labs, VCR, cameras,    digital timers, microphones, computer lab.      Usually testing involved performing tests and    preparing reports based on the result.  - اختبار مفصل، معامل IBM، مسجل فيديو، كاميرات، مؤقتات رقمية، ميكروفونات، معمل كمبيوتر. عادةً ما يتضمن الاختبار إجراء اختبارات وإعداد تقارير بناءً على النتيجة.</vt:lpstr>
      <vt:lpstr>     Testing as a corporate priority, such research     and development organizations, or high tech    product companies. الاختبار كأولوية للشركات، مثل منظمات البحث والتطوير، أو شركات المنتجات عالية التقنية.       Testing as a high cost endeavor, cost of lab    rooms, renovation, maintenance, testers, and    evaluators. It requires a time and equipment. الاختبار كمشروع مكلف للغاية، وتكلفة غرف المختبرات، والتجديد، والصيانة، والمختبرين، والمقيّمين. يتطلب وقتًا ومعدات.</vt:lpstr>
      <vt:lpstr>     The advantage of field testing: ميزة الاختبار الميداني:    Many software documenters turn to field testing as a    way to gain valuable information about the use of    their documentation. يلجأ العديد من موثقي البرامج إلى الاختبار الميداني كوسيلة للحصول على معلومات قيمة حول استخدام وثائقهم.     The following are things you can learn from field      testing: فيما يلي بعض الأشياء التي يمكنك تعلمها من الاختبار الميداني:   - Information about specific individual in fields.  - معلومات حول فرد معين في المجالات.   - Environment, office design. - البيئة وتصميم المكتب.   - User communities. - مجتمعات المستخدمين.   - Software use, training, upgrading, purchasing….etc. - استخدام البرامج والتدريب عليها وترقيتها وشرائها... إلخ. </vt:lpstr>
      <vt:lpstr>     While most users welcome you into their     workplace, they will most do so if you     approach them with professionalism and     respect. The following are guidelines you need     to follow when you do a field testing:  في حين أن معظم المستخدمين يرحبون بك في مكان عملهم، فإنهم سيفعلون ذلك إذا تعاملت معهم باحترافية واحترام. فيما يلي إرشادات يجب عليك اتباعها عند إجراء اختبار ميداني:   - do a preliminary research into the company and users. - قم بإجراء بحث أولي عن الشركة والمستخدمين.   - prepare a well designed testing plan, schedule, list of        resources, objectives of the test. - قم بإعداد خطة اختبار مصممة جيدًا، وجدول زمني، وقائمة بالموارد، وأهداف الاختبار.   - prepare to compromise. - استعد للتوصل إلى حل وسط.</vt:lpstr>
      <vt:lpstr>    Vocabulary Tests: if you use the right kind of    vocabulary in your manual you have a better chance    to evoke divergent thinking, and achieve your goals    of efficiency and effectiveness. You have two kinds    of vocabularies to consider with users: اختبارات المفردات: إذا استخدمت النوع الصحيح من المفردات في دليل المستخدم، فستكون لديك فرصة أفضل لإثارة التفكير المتباين وتحقيق أهدافك من حيث الكفاءة والفعالية. لديك نوعان من المفردات يجب مراعاتهما مع المستخدمين:   - subject matter terms. - مصطلحات الموضوع.   - computer terms. - مصطلحات الكمبيوتر.     Two vocabulary tests you can employ: يمكنك استخدام اختبارين للمفردات:     - match definition with terms, scramble list of        terms and list of definition to match. - مطابقة التعريف بالمصطلحات، وخلط قائمة المصطلحات وقائمة التعريفات للمطابقة.     - ask for definition, user to provide definition. - طلب التعريف، على المستخدم تقديم التعريف.</vt:lpstr>
      <vt:lpstr>      How to interpret test data: whenever we make     generalization about data, we assume that what some     specific examples show as true necessarily represent     the whole.  كيف نفسر بيانات الاختبار: كلما قمنا بتعميم حول البيانات، نفترض أن ما تظهره بعض الأمثلة المحددة على أنه صحيح يمثل بالضرورة الكل.   Nine out of ten of our procedures meet the         acceptable performance objectives, then we assume    the tenth one will also meet acceptable performance    objectives, we give a number to something is     innumerable, and such generalization necessarily      contain flaws. (The coffee example, sugar, cream      and hot)  تسعة من أصل عشرة إجراءات لدينا تلبي أهداف الأداء المقبولة، ثم نفترض أن الإجراء العاشر سيلبي أيضًا أهداف الأداء المقبولة، ونعطي رقمًا لشيء لا يمكن إحصاؤه، ومثل هذا التعميم يحتوي بالضرورة على عيوب. (مثال القهوة والسكر والقشدة والساخنة)</vt:lpstr>
      <vt:lpstr>     Interpreting test results means converting the   data you obtained into document design changes. If    you make changes based on the data, this mean that    you may overlook a bias you had in your test that    would invalidate the result.  إن تفسير نتائج الاختبار يعني تحويل البيانات التي حصلت عليها إلى تغييرات في تصميم المستندات. وإذا أجريت تغييرات بناءً على البيانات، فهذا يعني أنك قد تتغاضى عن تحيز كان لديك في اختبارك والذي من شأنه أن يبطل النتيجة.     For this reason you need to stay aware of biases,    and make sure that any changes to the documentation    reflect what you, your team members, and your users    see as reasonable and based on common sense. ولهذا السبب، عليك أن تظل على دراية بالتحيزات، وأن تتأكد من أن أي تغييرات في المستندات تعكس ما تراه أنت وأعضاء فريقك ومستخدموك على أنه معقول ويستند إلى الفطرة السليمة.</vt:lpstr>
      <vt:lpstr>     (The testing paradox) (مفارقة الاختبار)   The earlier you test the weaker the results but       the easier it is to make changes; the later you    test the better the result but the harder it is to    make changes. كلما أجريت الاختبار مبكرًا، كانت النتائج أضعف ولكن كان من الأسهل إجراء التغييرات؛ وكلما أجريت الاختبار متأخرًا، كانت النتائج أفضل ولكن كان من الصعب إجراء التغييرات.      Finally try to distinguish between problems     of the documentation and problems of the    product. أخيرًا، حاول التمييز بين مشاكل التوثيق ومشاكل المنتج.</vt:lpstr>
      <vt:lpstr>          Part TWO  The Process of Software Documentation                    Chapter 5: Analyzing Your Users Chapter 6: Planning and writing your Doc. Chapter 7: Getting Useful reviews Chapter 8: Conducting Usability Tests Chapter 9: Editing and Fine Tuning </vt:lpstr>
      <vt:lpstr>          Chapter 9   Editing and Tuning الفصل 9 التحرير والضبط</vt:lpstr>
      <vt:lpstr>    Guidelines:الإرشادات:       1-Establish Project Guidelines, Edit     strategically: In some companies writer and editor     roles combined, others writer specifies the kind of     editing he wants to be done, third editors ask writers     what level of edits they want.    You should edit for only one document feature       at a time 1- وضع إرشادات المشروع، التحرير بشكل استراتيجي: في بعض الشركات، يتم الجمع بين أدوار الكاتب والمحرر، وفي شركات أخرى يحدد الكاتب نوع التحرير الذي يريد القيام به، وفي شركات أخرى يسأل المحررون الكتاب عن مستوى التحرير الذي يريدونه. يجب عليك التحرير لميزة واحدة فقط في المستند في كل مرة</vt:lpstr>
      <vt:lpstr>    2- Understand the types of editing: The     following are the prime levels of edits: 2- فهم أنواع التحرير: وفيما يلي المستويات الأساسية للتحرير:   - The managerial edits (production edit):   - التحرير الإداري (تحرير الإنتاج):   which consists of the following levels of edits:  الذي يتكون من المستويات التالية للتحرير:   - coordination edit, planning, estimating, monitoring       the production process, scheduling of drafts, tests,       reviews, edits, printing and production. - تحرير التنسيق، والتخطيط، والتقدير، ومراقبة عملية الإنتاج، وجدولة المسودات، والاختبارات، والمراجعة، والتحرير، والطباعة والإنتاج.   - policy edit, making sure the document conforms to      the company policy, titles, headings, headers,      footers, figures, trademarks - تحرير السياسة، والتأكد من أن الوثيقة تتوافق مع سياسة الشركة، والعناوين، والعناوين الرئيسية، والرؤوس، والتذييلات، والأشكال، والعلامات التجارية</vt:lpstr>
      <vt:lpstr>    - The substantive edits (development edit): - التحرير الموضوعي (التحرير التنموي):   - language edit, clarifying the expression of ideas in        a document, ensuring fluency of one sentence to        another within paragraphs, proper use of        descriptions, elaboration, examples. Clarifying        definition of acronyms, abbreviation, and symbols - التحرير اللغوي، وتوضيح التعبير عن الأفكار في الوثيقة، وضمان سلاسة الجملة الواحدة إلى الأخرى داخل الفقرات، والاستخدام السليم للأوصاف، والشرح، والأمثلة. توضيح تعريف الاختصارات والاختصارات والرموز    - Information edit, ensuring that all elements of  a          report work together and in the right order,         minimize redundancy and repetition. - تحرير المعلومات، وضمان عمل جميع عناصر التقرير معًا وبالترتيب الصحيح، والحد من التكرار.</vt:lpstr>
      <vt:lpstr> </vt:lpstr>
      <vt:lpstr>     -proofreading  , last stage of edit,  making    sure all the parts match each other, TOC    matches the text page and page numbers, cross    reference, figures, screen shots, list of tables    and figures, matching table and screens in the    text.   - المراجعة، المرحلة الأخيرة من التحرير، التأكد من تطابق جميع الأجزاء مع بعضها البعض، وتطابق جدول المحتويات مع نص الصفحة وأرقام الصفحات، والمراجع المتقاطعة، والأشكال، ولقطات الشاشة، وقائمة الجداول والأشكال، ومطابقة الجدول والشاشات في النص.  </vt:lpstr>
      <vt:lpstr>   3- Plan your Editing Tasks: 3- خطط لمهام التحرير:  - for managerial editing you should attend meetings,       edit documents such as the documentation plan,       review forms… - بالنسبة للتحرير الإداري، يجب عليك حضور الاجتماعات، وتحرير المستندات مثل خطة التوثيق، ومراجعة النماذج...  - for substantive editing, you should check document      as they are being developed and advises the writers      on how to organize the contents of the document.  - بالنسبة للتحرير الموضوعي، يجب عليك التحقق من المستندات أثناء تطويرها وتقديم المشورة للكتاب حول كيفية تنظيم محتويات المستند.  - for copyediting is done after the document complete. - بالنسبة للتحرير النصي، يتم ذلك بعد اكتمال المستند.  - for proofreading is to double check things.  - بالنسبة للمراجعة، يجب عليك التحقق من الأشياء مرتين.</vt:lpstr>
      <vt:lpstr>     Don’t confuse Editing with other tasks: لا تخلط بين التحرير والمهام الأخرى:   - do not supply missing material, procedures,        definitions, explanations. - لا تقدم المواد المفقودة أو الإجراءات أو التعريفات أو التوضيحات.   - do not supply missing screen captures. - لا تقدم لقطات شاشة مفقودة.   - do not write more than short passages. - لا تكتب أكثر من فقرات قصيرة.   - do not edit a manuscript more than once. - لا تحرر المخطوطة أكثر من مرة.</vt:lpstr>
      <vt:lpstr>    4-Develop and use editing forms:   4- تطوير واستخدام نماذج التحرير:    Because editing requires you to establish      relationships with other persons on the     documentation team, you will find that creating     editing forms, or using existing forms can regularize     your procedures and communicate with others more     clearly, the following are some of the forms you can      use:   نظرًا لأن التحرير يتطلب منك إنشاء علاقات مع أشخاص آخرين في فريق التوثيق، فستجد أن إنشاء نماذج التحرير، أو استخدام نماذج موجودة، يمكن أن ينظم إجراءاتك ويتواصل مع الآخرين بشكل أكثر وضوحًا، وفيما يلي بعض النماذج التي يمكنك استخدامها:   - editing style sheet. - تحرير ورقة الأنماط.   - policy edit. - تحرير السياسة.   - editing checklist forms. - تحرير نماذج قائمة المراجعة.</vt:lpstr>
      <vt:lpstr>    5-Conduct Editing Sessions: 5- إجراء جلسات التحرير:   editing requires concentration, no distraction,    away from visitors or phone calls…etc يتطلب التحرير التركيز وعدم التشتيت والابتعاد عن الزوار أو المكالمات الهاتفية... إلخ.    Don’t edit your own on your own: an editor    who edit his own work has a client who does    not believe editing will do any good.  لا تحرر عملك بنفسك: فالمحرر الذي يحرر عمله بنفسه لديه عميل لا يعتقد أن التحرير سيفيده بأي شكل من الأشكال.   Editor should not be the same as the writer, but     if you have to,  then follow this: لا ينبغي أن يكون المحرر مثل الكاتب، ولكن إذا كان عليك ذلك، فاتبع ما يلي:   - edit with a partner, ask another team member       to help you with proofreading. - قم بالتحرير مع شريك، واطلب من عضو آخر في الفريق مساعدتك في التدقيق اللغوي.   - shorten editing sessions. - اختصر جلسات التحرير.</vt:lpstr>
      <vt:lpstr>    develop an editor’s reading skills,  تطوير مهارات القراءة لدى المحرر،    -flip test, ten second per manual, layout of pages, overall look. - اختبار التقليب، عشر ثوانٍ لكل دليل، تخطيط الصفحات، المظهر العام.    -skimming, six to ten pages per minute, spelling, punctuation. - القراءة السريعة، من ست إلى عشر صفحات في الدقيقة، التهجئة، علامات الترقيم.    -reading selectively, two to three minutes per page, grammar, complete       sentences. - القراءة الانتقائية، من دقيقتين إلى ثلاث دقائق لكل صفحة، القواعد، الجمل الكاملة.    -reading analytically, five pages  per hour, missing information,       technical inaccuracies, paragraph organization. - القراءة التحليلية، خمس صفحات في الساعة، المعلومات المفقودة، الأخطاء الفنية، تنظيم الفقرات.    - the long look, one to two minutes per page,omission in  title pages,        table of contents, indexes, misaligned graphics, spacing between        words. - النظرة الطويلة، من دقيقة إلى دقيقتين لكل صفحة، الإغفال في صفحات العنوان، جدول المحتويات، الفهارس، الرسوم البيانية غير المحاذية، التباعد بين الكلمات.</vt:lpstr>
      <vt:lpstr>    Know your user: Editing begins with a clear      idea of the needs of the people who will put the     manual or help system to productive work. اعرف المستخدم: تبدأ عملية التحرير بفكرة واضحة عن احتياجات الأشخاص الذين سيستخدمون الدليل أو نظام المساعدة في العمل الإنتاجي.   Novice editors see their work as making document       conform to style guideline or looking for mistakes       in grammar. يرى المحررون المبتدئون أن عملهم يتلخص في جعل المستند متوافقًا مع إرشادات الأسلوب أو البحث عن الأخطاء في القواعد النحوية.   Expert ones, they do this and more as a level of           detail, sentence structure, and language. أما المحررون المحترفون، فيقومون بذلك وأكثر من ذلك باعتبارهم مستوى من التفاصيل وبنية الجملة واللغة.  Reviewing differs from editing: تختلف المراجعة عن التحرير:    One editor instead of many reviewers, concentrating     on editing job. محرر واحد بدلاً من العديد من المراجعين، يركزون على مهمة التحرير.</vt:lpstr>
      <vt:lpstr>    Writing versus editing: الكتابة مقابل التحرير:   1- in writing you concentrate in generating, collecting, testing useful       information, while in editing you concentrate on document       standards, production processes, printing, and schedules. 1- في الكتابة تركز على توليد وجمع واختبار المعلومات المفيدة، بينما في التحرير تركز على معايير الوثيقة وعمليات الإنتاج والطباعة والجداول الزمنية.     2- in writing you become expert in a specific program, interviews,       learn all features, in editing you become expert in writing standards,       policies, stylistic guidelines. 2- في الكتابة تصبح خبيرًا في برنامج معين والمقابلات وتتعلم جميع الميزات، وفي التحرير تصبح خبيرًا في معايير الكتابة والسياسات والمبادئ التوجيهية الأسلوبية.      3- in writing you work on one project at a time, while in editing you       work on multiple projects. 3- في الكتابة تعمل على مشروع واحد في كل مرة، بينما في التحرير تعمل على مشاريع متعددة.     4- in writing you compose, in editing you correct, check and compare.  4- في الكتابة تقوم بالتأليف، وفي التحرير تقوم بالتصحيح والتحقق والمقارنة.</vt:lpstr>
      <vt:lpstr>   5- in writing you maintain direct contact with users, in editing you     maintain indirect contact with users through writers and document     specification.  5- في الكتابة تحافظ على اتصال مباشر مع المستخدمين، وفي التحرير تحافظ على اتصال غير مباشر مع المستخدمين من خلال الكتاب ومواصفات الوثيقة.     6- in writing you are very familiar with a specific product or         technology, in editing familiar with the company and variety of      products.  6- في الكتابة تكون على دراية تامة بمنتج أو تقنية معينة، وفي التحرير تكون على دراية بالشركة ومجموعة متنوعة من المنتجات.     7- in writing you work on one document, you start with a product and      produce a document; In editing you work on many, you start with a     document and produce an information product. 7- في الكتابة تعمل على وثيقة واحدة، تبدأ بمنتج وتنتج وثيقة؛ وفي التحرير تعمل على العديد من الوثائق، تبدأ بوثيقة وتنتج منتج معلوماتي.</vt:lpstr>
      <vt:lpstr>   Take a constructive attitude: People often see     editors as grammar police. (Tell someone you work as an     editor and see how long it takes them to make a joke about     watching their language). Seeing yourself as a partner with     the writer can take you a long way toward having a    satisfying experience as an editor.  اتخذ موقفًا بناءً: غالبًا ما ينظر الناس إلى المحررين باعتبارهم شرطة قواعد اللغة. (أخبر شخصًا ما أنك تعمل كمحرر وانظر إلى المدة التي يستغرقها ليقول نكتة حول مراقبة لغته). إن رؤية نفسك كشريك للكاتب يمكن أن يأخذك إلى طريق طويل نحو الحصول على تجربة مرضية كمحرر.    Consult standard style guides: when controversies occur     you need to consult a general style guide, in house style      guides, or specialized reference works. راجع أدلة الأسلوب القياسية: عندما تحدث الخلافات، فأنت بحاجة إلى استشارة دليل أسلوب عام، أو أدلة أسلوب داخلية، أو أعمال مرجعية متخصصة.</vt:lpstr>
      <vt:lpstr>                  Part Three          The Tools of Software                         Documentation      Chapter 10: Designing for Task Orientation      Chapter 11: Laying out Pages and Screens      Chapter 12:Getting the Language Right      Chapter 13: Using Graphics Effectively             Chapter 14: Designing Indexes and Searches</vt:lpstr>
      <vt:lpstr>                      Chapter 10         Designing for Task          Orientation الفصل العاشر - التصميم لتوجيه المهام</vt:lpstr>
      <vt:lpstr>    Guidelines: المبادئ التوجيهية:   1-Follow a problem solving process: starting        with a goal and ending with a solution: 1- اتبع عملية حل المشكلات: بدءًا بهدف وانتهاءً بحل:   - Set goals for the document based on user analysis.  - حدد أهدافًا للوثيقة بناءً على تحليل المستخدم.   -Identify techniques that would meet the goals.  - حدد التقنيات التي من شأنها تحقيق الأهداف.    -Mock up examples of potentially useful designs.  - قم بعمل نماذج لتصاميم مفيدة محتملة.    -Test and review, evaluate with users. - اختبرها وراجعها وقيمها مع المستخدمين.    -Decide on a design with confidence. - اتخذ قرارًا بشأن التصميم بثقة.</vt:lpstr>
      <vt:lpstr>   The following are examples of methods (ways)    which you can use in order to organize your tasks to     meet user’s needs: فيما يلي أمثلة على الأساليب (الطرق) التي يمكنك استخدامها لتنظيم مهامك لتلبية احتياجات المستخدم:   - degree of difficulty, beginning, intermediate,  advanced; used for       tutorials. - درجة الصعوبة، مبتدئ، متوسط، متقدم؛ تستخدم للدروس التعليمية.    - sequence of use, starting, processing, analyzing, printing; used for       tutorials, word processors and spreadsheet. - تسلسل الاستخدام، البدء، المعالجة، التحليل، الطباعة؛ تستخدم للدروس التعليمية ومعالجات الكلمات وجداول البيانات.    -jobs or tasks; job a, job b, job c; used for  programs with distinct       users: administrators, clerks, executives.  - الوظائف أو المهام؛ الوظيفة أ، الوظيفة ب، الوظيفة ج؛ تستخدم للبرامج ذات المستخدمين المميزين: الإداريون، الموظفون، التنفيذيون.    - job related topics; topic a, topic b; used for large systems fewer user       types, identifiable topics. - الموضوعات المتعلقة بالوظيفة؛ الموضوع أ، الموضوع ب؛ تستخدم للأنظمة الكبيرة، أنواع مستخدمين أقل، مواضيع يمكن التعرف عليها.    - user groups; group a, group b; used for educational programs,       networks.  - مجموعات المستخدمين؛ المجموعة أ، المجموعة ب؛ تستخدم للبرامج التعليمية والشبكات.</vt:lpstr>
      <vt:lpstr>       Elements of document design: عناصر تصميم المستند:      - headers,  help users locate the information within the context of the         entire manual. - العناوين، تساعد المستخدمين على تحديد موقع المعلومات ضمن سياق الدليل بالكامل.    - introduction, helps users see the workplace application of function. - المقدمة، تساعد المستخدمين على رؤية تطبيق الوظيفة في مكان العمل.    - heading, help the users see the hierarchical structure of information. - العنوان، يساعد المستخدمين على رؤية الهيكل الهرمي للمعلومات.    - icon,  helps user recognize key  information. - الرمز، يساعد المستخدم على التعرف على المعلومات الرئيسية.    - cuing pattern (italics, bold),helps users recognize key information.  - نمط الإشارة (مائل، غامق)، يساعد المستخدمين على التعرف على المعلومات الرئيسية.    - numbered steps create clear areas for commands  - الخطوات المرقمة تنشئ مناطق واضحة للأوامر    - lists and tables helps users decide how to apply program functions to       workplace tasks and give users a sense of control. - القوائم والجداول تساعد المستخدمين على تحديد كيفية تطبيق وظائف البرنامج على مهام مكان العمل وتمنح المستخدمين شعورًا بالتحكم.    - page numbers, helps users navigate among abstract       concepts. - أرقام الصفحات، تساعد المستخدمين على التنقل بين المفاهيم المجردة.</vt:lpstr>
      <vt:lpstr>   Elements of online help design: عناصر تصميم المساعدة عبر الإنترنت:   - color, helps users recognize task name. - اللون، يساعد المستخدمين على التعرف على اسم المهمة.    - introduction, helps users apply functions to workplace tasks. - المقدمة، تساعد المستخدمين على تطبيق الوظائف على المهام في مكان العمل.    - icons, helps users identify screen elements quickly. - الأيقونات، تساعد المستخدمين على تحديد عناصر الشاشة بسرعة.   - cuing (bold), helps users recognize key strokes easily.  - الإشارات (الغامقة)، تساعد المستخدمين على التعرف على ضغطات المفاتيح بسهولة.   - hypertext links, helps users access related commands and tools. - الروابط النصية التشعبية، تساعد المستخدمين على الوصول إلى الأوامر والأدوات ذات الصلة.</vt:lpstr>
      <vt:lpstr>  3-Acknowledge production constraints: 3- التعرف على قيود الإنتاج:     Decide on what design features you would like to have and what you       can afford to have. You need to know you limitations before planning.     Some constraints are: Writing tools, Production tools, Human     resources, Budget, and External considerations.  قرر ما هي ميزات التصميم التي ترغب في الحصول عليها وما يمكنك تحمله. تحتاج إلى معرفة قيودك قبل التخطيط. بعض القيود هي: أدوات الكتابة، وأدوات الإنتاج، والموارد البشرية، والميزانية، والاعتبارات الخارجية.</vt:lpstr>
      <vt:lpstr>    4- Design the documentation as a system, test it             and review it, To test your design you can follow these steps: 4- تصميم الوثائق كنظام واختبارها ومراجعتها، لاختبار تصميمك يمكنك اتباع الخطوات التالية:   a. Mock up pages with access elements on them and field test them.   أ. إنشاء صفحات بها عناصر وصول واختبارها ميدانيًا.   b. Consult the chapter on testing for was to do quick usability tests. ب. راجع الفصل الخاص بالاختبار لإجراء اختبارات سريعة لقابلية الاستخدام.   c. Decide on a design based on logic and experimentation. ج. اتخاذ قرار بشأن التصميم بناءً على المنطق والتجريب.   Try out ideas on users, involve users in the process will eliminate     alternatives that would not work for them.  تجربة الأفكار على المستخدمين وإشراكهم في العملية سيؤدي إلى استبعاد البدائل التي لن تنجح معهم. </vt:lpstr>
      <vt:lpstr>   5- Follow a Design process for Online Help,  5- اتبع عملية التصميم للمساعدة عبر الإنترنت،   - identify and list online help topics - حدد موضوعات المساعدة عبر الإنترنت وقم بإدراجها   - determine the interconnected elements. - حدد العناصر المترابطة.   - decide what design features to use, such buttons and links       for the online. - حدد ميزات التصميم التي يجب استخدامها، مثل الأزرار والروابط للإنترنت.   </vt:lpstr>
      <vt:lpstr>      The Design Problem: The problem of    software design results from each reader needing to    apply the system to a multitude of tasks. And because    of the linear bias in most information presentation –    pages, screens- users expect information organized    linearly.  مشكلة التصميم: تنشأ مشكلة تصميم البرمجيات نتيجة لاحتياج كل قارئ إلى تطبيق النظام على عدد كبير من المهام. وبسبب التحيز الخطي في أغلب عروض المعلومات ــ الصفحات والشاشات ــ يتوقع المستخدمون الحصول على معلومات منظمة خطيًا.     To meet the goals of efficiency and    effectiveness we need to accommodate the one to the    many.  ولكي نحقق أهداف الكفاءة والفعالية، يتعين علينا أن نستوعب الواحد في العديد من المهام.</vt:lpstr>
      <vt:lpstr>   Matching the user’s problem-solving methods   There are several issues to consider: مطابقة أساليب حل المشكلات لدى المستخدم هناك العديد من القضايا التي يجب مراعاتها:  -  No one carefully reads more then 2 sentences at a time. - لا يقرأ أحد بعناية أكثر من جملتين في المرة الواحدة.    -  Solution: Make paragraphs short. Include tables and lists         whenever possible. - الحل: اجعل الفقرات قصيرة. وأدرج الجداول والقوائم كلما أمكن ذلك.  -  Most users begin using the table of contents before they       ready the manual. - يبدأ معظم المستخدمين في استخدام جدول المحتويات قبل قراءة الدليل.    -  Solution: Make table of contents complete. Use        abbreviated, complete and chapter-by-chapter table of        contents. - الحل: اجعل جدول المحتويات كاملاً. استخدم جدول محتويات مختصرًا وكاملاً وفصلاً بفصل.  -  Most users go to the manual or help only after they have      failed to perform tasks. - يذهب معظم المستخدمين إلى الدليل أو المساعدة فقط بعد فشلهم في أداء المهام.     -  Solution: Describe error recovery clearly and completely. - الحل: وصف استرداد الخطأ بوضوح وبشكل كامل.</vt:lpstr>
      <vt:lpstr>         -  Most readers do not read instruction first. - لا يقرأ معظم القراء التعليمات أولاً.      -  Solution: Replace introduction with information about          users needs, special documents features, or helpful          routing information. - الحل: استبدل المقدمة بمعلومات حول احتياجات المستخدمين، أو ميزات المستندات الخاصة، أو معلومات التوجيه المفيدة.   -  Most readers do not read any sections in its entirety. - لا يقرأ معظم القراء أي أقسام بالكامل.      -  Solution: Tell users which section to go for particular          tasks/problems.  - الحل: أخبر المستخدمين بالقسم الذي يجب عليهم الانتقال إليه للمهام/المشاكل المحددة.</vt:lpstr>
      <vt:lpstr>   How mental models work: كيف تعمل النماذج العقلية: The problem with computer manuals occurs when the manual contains a design of the system that does not coincide with the one on the user has in mind.  تحدث المشكلة مع أدلة استخدام الكمبيوتر عندما تحتوي الأدلة على تصميم للنظام لا يتوافق مع التصميم الذي يدور في ذهن المستخدم.</vt:lpstr>
      <vt:lpstr> The design guide for printed documentation: دليل التصميم للوثائق المطبوعة:   1- navigation, Navigational aids are elements of a document      that tell the reader where to go next for what kind of information.  1- التنقل، تعتبر أدوات التنقل عناصر من الوثيقة تخبر القارئ إلى أين يتجه بعد ذلك للحصول على أي نوع من المعلومات.   2- Cross reference: point to other sections or chapters with       related info.  2- الإشارة المرجعية: أشر إلى أقسام أو فصول أخرى تحتوي على معلومات ذات صلة.</vt:lpstr>
      <vt:lpstr>  3- Running Headers and Footers 3- تشغيل الرؤوس والتذييلات     This may include: chapter and section names and numbers, book title,      graphic cues and icons, task names, and color to indicate sections. قد يتضمن ذلك: أسماء وأرقام الفصول والأقسام، وعنوان الكتاب، والإشارات الرسومية والرموز، وأسماء المهام، والألوان للإشارة إلى الأقسام.     4 -Layering, is having two versions of  information on the page      at once, to satisfy more than one type of reader: 4- التقسيم الطبقي، هو وجود نسختين من المعلومات على الصفحة في وقت واحد، لإرضاء أكثر من نوع من القراء:    5- Lists of figures, tables and screens, it should appear      early in the manual, use the same format as the table of contents. 5- قوائم الأشكال والجداول والشاشات، يجب أن تظهر في وقت مبكر من الدليل، استخدم نفس تنسيق جدول المحتويات.</vt:lpstr>
      <vt:lpstr>   6- Indexes and TOC: They are the two most important      user tracking and navigation devices. TOC describe the contents of the      document from a task perspective. The index usually contains      abbreviations, synonyms, slang term, substitute words, and user      questions. 6- الفهارس وجداول المحتويات: وهما أهم أداتين لتتبع المستخدم والتنقل. تصف جداول المحتويات محتويات المستند من منظور المهمة. وعادة ما يحتوي الفهرس على اختصارات ومرادفات ومصطلحات عامية وكلمات بديلة وأسئلة المستخدم.     7- Headings, icons make good heading elements, because of       their visual nature. 7- العناوين والأيقونات تشكل عناصر عناوين جيدة، بسبب طبيعتها المرئية.</vt:lpstr>
      <vt:lpstr>   8- Document overview, introduce the first time user to       the manual, how to use it and how it works. Include a section “How to       Use This Manual” 8- نظرة عامة على الوثيقة، قم بتعريف المستخدم لأول مرة بالدليل، وكيفية استخدامه وكيفية عمله. قم بتضمين قسم "كيفية استخدام هذا الدليل"    9- Parallel Structure: useful pattern to help the user identify       information easily, ending with “ing” like installing, configuring. 9- البنية المتوازية: نمط مفيد لمساعدة المستخدم على تحديد المعلومات بسهولة، وينتهي بـ "ing" مثل التثبيت والتكوين.      10- Cuing: it refers to the technique of including visual patterns to      make a certain kind of information memorable. 10- التلميح: يشير إلى تقنية تضمين الأنماط المرئية لجعل نوع معين من المعلومات لا يُنسى.     11- Interrelated Examples:  Interrelated example means      when you follow the same example from one procedure to another.  11- الأمثلة المترابطة: تعني الأمثلة المترابطة عندما تتبع نفس المثال من إجراء إلى آخر.</vt:lpstr>
      <vt:lpstr>      Solution to the design problem for online        documentation: الحل لمشكلة التصميم للوثائق عبر الإنترنت:    1-non scrolling regions, appear on top of screen  and stay          there. 1- مناطق غير قابلة للتمرير، تظهر أعلى الشاشة وتبقى هناك.     2-keyword and whole text searches, search  box. 2- عمليات البحث عن الكلمات الرئيسية والنص الكامل، مربع البحث.          3-links and jumps, allows user to go from one topic to a        related topic. Online help system have a definite advantage not only        can link topics together, but you can allow users to go back and forth        between topics. 3- الروابط والانتقالات، تسمح للمستخدم بالانتقال من موضوع إلى موضوع ذي صلة. يتمتع نظام المساعدة عبر الإنترنت بميزة محددة لا تقتصر على ربط الموضوعات معًا، بل تتيح للمستخدمين أيضًا الانتقال ذهابًا وإيابًا بين الموضوعات.     4-expanded text, also called “stretch text” allows you to embed       more detail into a topic so that the user can click on the expanded text       to view the detail.  4- النص الموسع، والذي يُسمى أيضًا "النص الممتد"، يسمح لك بتضمين المزيد من التفاصيل في موضوع ما حتى يتمكن المستخدم من النقر فوق النص الموسع لعرض التفاصيل.</vt:lpstr>
      <vt:lpstr>    5-indexes, show an alphabetical view of all the important topics       and terminology used in a help system. 5- الفهارس، تعرض عرضًا أبجديًا لجميع الموضوعات والمصطلحات المهمة المستخدمة في نظام المساعدة.    6-pop ups, to handle glossaries the user just has to click on the term       to see its definition. 6- النوافذ المنبثقة، للتعامل مع قوائم المصطلحات، كل ما على المستخدم فعله هو النقر فوق المصطلح لرؤية تعريفه.     7-context sensitivity, the ability of a help system to present info       based on the current state of the program. 7- حساسية السياق، قدرة نظام المساعدة على تقديم المعلومات استنادًا إلى الحالة الحالية للبرنامج.      8-histories, history buttons allow user to trace their steps, easily go       back to previous topics. 8- المحفوظات، تسمح أزرار المحفوظات للمستخدم بتتبع خطواته والعودة بسهولة إلى الموضوعات السابقة.</vt:lpstr>
      <vt:lpstr>         Chapter  11             Laying Out Pages and                    Screens الفصل الحادي عشر - تخطيط الصفحات والشاشات</vt:lpstr>
      <vt:lpstr>    This chapter will examine the two main       elements of document layout: سوف يدرس هذا الفصل العنصرين الرئيسيين لتخطيط المستند:  - the design screen and pages: their density,      balance, look-ability, and legibility      (readability). - شاشة التصميم والصفحات: كثافتها وتوازنها وإمكانية رؤيتها ووضوحها (قابليتها للقراءة).  - the design of the type: to determine the size,     font, and style of the letters used to make     words. - تصميم النوع: لتحديد حجم الخط ونمط الحروف المستخدمة في تكوين الكلمات.  </vt:lpstr>
      <vt:lpstr>  Guidelines:المبادئ التوجيهية:    1- Review the user analysis: 1- مراجعة تحليل المستخدم:      The goals of page and screen layout, they     resembles those of document design: أهداف تخطيط الصفحة والشاشة، تشبه أهداف تصميم المستند:   -allow the user to overcome the design problem. - السماح للمستخدم بالتغلب على مشكلة التصميم.   - support overall task orientation. - دعم التوجه العام للمهمة.   - Accommodate the visual needs of the user. - تلبية الاحتياجات البصرية للمستخدم.</vt:lpstr>
      <vt:lpstr>    2- Create page grids: to define space by        drawing invisible fences among the areas of a        page. (rack, parking lot). To design a page you        need to know: 2- إنشاء شبكات الصفحات: لتحديد المساحة عن طريق رسم أسوار غير مرئية بين مناطق الصفحة (الرفوف، مواقف السيارات). لتصميم الصفحة، تحتاج إلى معرفة:   - Grid lines, lines drawn where page and column margin       would fall. - خطوط الشبكة، وهي الخطوط المرسومة حيث تقع هامش الصفحة والعمود.   - Margins, spaces between text and page edge. - الهوامش، وهي المسافات بين النص وحافة الصفحة.   - Columns, spaces between the gridlines marking columns. - الأعمدة، وهي المسافات بين خطوط الشبكة التي تحدد الأعمدة.   - Gutters, space between columns. - الفواصل، وهي المسافة بين الأعمدة.   - white spaces and baselines. - المسافات البيضاء وخطوط الأساس.   - baseline, grid line at the bottom of the text and graphics      area that define the bottom margin. - خط الأساس، وهو خط الشبكة في أسفل منطقة النص والرسومات التي تحدد الهامش السفلي.</vt:lpstr>
      <vt:lpstr>     Designing communication spaces: the documentation     writers need to decide on two important things, degree of     modularity and degree of structure they need. تصميم مساحات الاتصال: يحتاج كاتبو الوثائق إلى تحديد أمرين مهمين، درجة الوحدات النمطية ودرجة الهيكل التي يحتاجون إليها.     1- degree of modularity, means breaking the       information into chunks of text and graphic units to make     them easier for the user to digest.  1- درجة الوحدات النمطية، تعني تقسيم المعلومات إلى أجزاء نصية ووحدات رسومية لتسهيل استيعابها على المستخدم.   in online help you can overcome the modularity problem by pop ups, and hypertext. في المساعدة عبر الإنترنت، يمكنك التغلب على مشكلة الوحدات النمطية من خلال النوافذ المنبثقة والنص التشعبي.</vt:lpstr>
      <vt:lpstr>    2-degree of structure, which means that we place the     info on the page according to patterns, with certain kinds of     info only in certain places.  درجتان من البنية، مما يعني أننا نضع المعلومات على الصفحة وفقًا لأنماط، مع وجود أنواع معينة من المعلومات في أماكن معينة فقط.  Highly structured page also use fence-like vertical and horizontal lines, called rules, to separate and help the reader keep track of info on the page تستخدم الصفحات عالية البنية أيضًا خطوطًا عمودية وأفقية تشبه السياج، تسمى القواعد، لفصل المعلومات الموجودة على الصفحة ومساعدتها على تتبعها </vt:lpstr>
      <vt:lpstr>     Common page design:تصميم الصفحة الشائع:    - Two column format, allow the reader to distinguish     between the guidance information and support information.  - تنسيق العمودين، يسمح للقارئ بالتمييز بين معلومات التوجيه ومعلومات الدعم.  This format works best with procedures, step by step, installations, getting started.  يعمل هذا التنسيق بشكل أفضل مع الإجراءات، خطوة بخطوة، التثبيتات، البدء.  - One column format,  this will arrange both graphics and texts in the middle of the page.  - تنسيق العمود الواحد، سيعمل هذا على ترتيب كل من الرسومات والنصوص في منتصف الصفحة.</vt:lpstr>
      <vt:lpstr>   The elements of page design: عناصر تصميم الصفحة:   - left margin, which rule the page, so to speak, because most       of the items on the page  use the left margin as a  starting       place.  - الهامش الأيسر، الذي يحكم الصفحة، إذا جاز التعبير، لأن معظم العناصر الموجودة على الصفحة تستخدم الهامش الأيسر كنقطة بداية.   - columns, newspaper column(snake text) or table columns       (discrete item) - الأعمدة، عمود الصحيفة (نص الأفعى) أو أعمدة الجدول (عنصر منفصل)   - headers &amp; footers, contains product name, version number. - الرؤوس والتذييلات، تحتوي على اسم المنتج ورقم الإصدار.   - icons and diagrams. - الأيقونات والرسوم البيانية.   - screens, full and partial. - الشاشات، كاملة وجزئية.   - rules, lines of varying width and length. - القواعد، خطوط ذات عرض وطول متفاوتين.   - pagination, sequential and modular(2-10) - الترقيم، متسلسل ومعياري (2-10)</vt:lpstr>
      <vt:lpstr>     Common screen design: تصميم الشاشة الشائع:   - Windows screen format: it contains a non scrolling region, usually it uses one column format. - تنسيق شاشة Windows: يحتوي على منطقة غير قابلة للتمرير، وعادةً ما يستخدم تنسيق عمود واحد.    - Manual pages format: it consists of a handy format for     dumping print documentation, it has no left margin.  - تنسيق الصفحات اليدوية: يتكون من تنسيق مفيد لتفريغ وثائق الطباعة، ولا يحتوي على هامش أيسر.</vt:lpstr>
      <vt:lpstr> The elements of screen design: عناصر تصميم الشاشة:   - a changeable space, - مساحة قابلة للتغيير،   - Multiple window management, don’t remove or destroy all      the traces of user’s work- allow the help screen to cover part      of the screen, avoid window clutter. - إدارة نوافذ متعددة، لا تقم بإزالة أو تدمير جميع آثار عمل المستخدم- السماح لشاشة المساعدة بتغطية جزء من الشاشة، وتجنب فوضى النافذة.   - color - اللون   - Graphics, use simple graphics. - الرسومات، استخدم رسومات بسيطة.   - Screen grids, use narrow margins, less indentation     - شبكات الشاشة، استخدم هوامش ضيقة، ومسافات بادئة أقل   - line spacing, single space will do it. - تباعد الأسطر، مسافة واحدة ستفي بالغرض. </vt:lpstr>
      <vt:lpstr>    Designing Type: تصميم النوع:    Designing the type of manuals and online help means     determining the size, font, and style of the letters used to     make words.  يعني تصميم نوع الأدلة والمساعدة عبر الإنترنت تحديد حجم الخط ونمط الحروف المستخدمة في تكوين الكلمات.     The goal of the designer is using type consist     of helping readers recognize words and building a pattern     of information that allows reader to understand and navigate     the document easily. يتمثل هدف المصمم في استخدام نوع يتكون من مساعدة القراء على التعرف على الكلمات وبناء نمط من المعلومات يسمح للقارئ بفهم المستند والتنقل فيه بسهولة.  </vt:lpstr>
      <vt:lpstr>      Constraints on choosing the body text in         descending order of importance: القيود المفروضة على اختيار نص الموضوع بالترتيب التنازلي للأهمية:   - page size, the smaller the page the smaller the size and the       less dense font.  - حجم الصفحة، فكلما كانت الصفحة أصغر، كان حجمها أصغر وكانت الخطوط أقل كثافة.   - media, pages allow you to use smaller, more detailed fonts,      whereas screens allow more limited range of fonts. - الوسائط، تسمح لك الصفحات باستخدام خطوط أصغر وأكثر تفصيلاً، في حين تسمح الشاشات بنطاق أكثر محدودية من الخطوط.   - user expectations, the designer should pay attention to what       kinds of type users see regularly in software documents. - توقعات المستخدم، يجب على المصمم الانتباه إلى أنواع الخطوط التي يراها المستخدمون بانتظام في مستندات البرامج.</vt:lpstr>
      <vt:lpstr>     Non body text:  النصوص غير الأساسية:   - Headings, to help reader locate important info., easily     distinguished from the body text.  - العناوين، لمساعدة القارئ على تحديد المعلومات المهمة، والتي يمكن تمييزها بسهولة عن نص الموضوع.       - Hints, notes, and cautions, they must read easily and should      catch the reader’s eye. - التلميحات والملاحظات والتحذيرات، يجب قراءتها بسهولة ويجب أن تلفت انتباه القارئ.    - User input, computer output:  writers usually change the font of input and output messages from that of body text. - إدخال المستخدم، إخراج الكمبيوتر: عادة ما يغير الكتاب خط رسائل الإدخال والإخراج من خط نص الموضوع.    - Tables and lists, make the tables different in indentation and     column layout. - الجداول والقوائم، تجعل الجداول مختلفة في المسافة البادئة وتخطيط الأعمدة.</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عرض تقديمي في PowerPoint</dc:title>
  <dc:creator>feras Saleem</dc:creator>
  <cp:lastModifiedBy>feras Saleem</cp:lastModifiedBy>
  <cp:revision>5</cp:revision>
  <dcterms:created xsi:type="dcterms:W3CDTF">2024-05-03T17:24:03Z</dcterms:created>
  <dcterms:modified xsi:type="dcterms:W3CDTF">2024-07-22T19:57:43Z</dcterms:modified>
</cp:coreProperties>
</file>