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4" r:id="rId63"/>
    <p:sldId id="319" r:id="rId64"/>
    <p:sldId id="320" r:id="rId65"/>
    <p:sldId id="321" r:id="rId66"/>
    <p:sldId id="322" r:id="rId67"/>
    <p:sldId id="323" r:id="rId68"/>
    <p:sldId id="325" r:id="rId69"/>
    <p:sldId id="326" r:id="rId70"/>
    <p:sldId id="327" r:id="rId71"/>
    <p:sldId id="328" r:id="rId72"/>
    <p:sldId id="348" r:id="rId73"/>
    <p:sldId id="329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3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CC35C45-8C0D-F664-D29F-74D94E24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299CD65-5921-47BA-F9D5-EA4FFCC85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C5459A-A6DA-2C3D-81C7-6E525AA6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B524621-2DF1-8276-BF55-560A97DF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7645708-0A3F-9293-D5C5-E317B987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71825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75D2B6-F39A-0F40-DD9F-437302ED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0ED8E14-6293-81BC-B43F-E1569A32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6E4BD66-593B-A8FB-B237-672032D8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1C75918-7F66-2DFB-9C5F-DC90A368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C687B92-0E9C-DD18-9406-C4A7B6E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4808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EA8F01C-7212-9B39-6279-B70FAE5E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07268EC-BB63-14ED-3541-785E6390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34CFCC4-B9BE-CF8B-A6E0-2E19F60A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EEB1B4-1EAD-8F7F-DF3A-81AF47DD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4810C9A-2938-3D62-AACB-1B85C1E3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5285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FBF3148-813D-6821-0B41-A92BD6A7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16803A5-0E51-B20F-E81C-6A072710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39DCAA8-7237-2217-A79B-8E2FA7D0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A800025-1FB2-4D93-4110-04CFCDDC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997AFB6-EA85-1DE9-9A2E-27359865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163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3FD839-8BFB-ADD2-AF77-E66B3205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B56B777-AD4E-FD13-CC4A-F78CD382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3231205-C7B8-E63A-1AE1-C44998DF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1093E68-87F6-7004-2ED7-B0AFCC70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98D0235-1D0E-A270-5D8A-4B3A1D4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76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69ED40-5492-1FDE-F755-24E3D272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3D8E069-7C5B-7CC1-2638-5A92FBF4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1AC684D-7CBE-A61B-0AA7-4D352AA99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AD0DD96-D76A-2F98-BEB2-0243CEAD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4536C31-2F72-0C07-57D6-4C89AE9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8040A70-06B4-95B4-51A7-C75CDE09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294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2E83C8-4182-D876-05CB-1341C5F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CF017F2-B01A-47F3-984A-05DFC859D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E79F676-F8EE-758F-FD80-D4103E06E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168DC45-2DD4-DD11-FE1D-DEE3AC3F4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65BED04-1543-7F85-DE1F-9CBD3782B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5EF94355-6C6D-C195-D980-35A9873F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F1E34EC-BD4D-4858-FD8B-D7FAA8A9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84EC12C-75C8-9AFD-D3B2-8A2C877B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3783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8D189C-541C-241A-7B5C-F2937DAF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E8953282-88C9-6F69-0FBF-01121C73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79B7FDC-FC41-3DEE-79A2-DBE790E4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8097239-DACB-3EB5-3AB5-E0B9D5BD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6996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6493B83C-D545-280F-1364-80DACAC4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6A464610-6F8A-EF7A-9413-E563898C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9BA3492-89D4-CAA9-E3AB-FB668E40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1509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5B0C3F-93D2-279B-F755-71FF630A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9BEC379-1580-D96E-5E40-3F22BE20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88D437B-C12A-F39B-F69E-D7115477B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0AFA97A-3E29-516A-3130-AE9E1FFD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97A18EE-4CBB-DCCD-A2F5-D49421BA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B1AF69E-EB7E-9135-D6AE-FE045C3A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8752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F93A5A7-F827-1BA1-1A77-E2607B8E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1D63A857-F2A4-62E6-A2C9-4D9CC82E9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57BBA62-EB4F-4BB7-3BFB-33D10A09F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D16ADCA-D81A-D299-4854-08E79B0B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7176DCA-25D3-CF10-58C7-339D9C83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4959799-2B18-9AED-99BD-26A72F3C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63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8246C27-86A5-9C26-B6AE-DFEF87AF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A68A895-92CE-B7C3-929E-E2775384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F4E79EC-DAAD-5969-61DB-F7A73BAE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BDB3-E8AB-4924-8055-35AB520DD314}" type="datetimeFigureOut">
              <a:rPr lang="ar-JO" smtClean="0"/>
              <a:t>22/07/1445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53E690D-E4A3-5933-1676-4F4D463B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2006B77-E1A3-E4F9-0516-4ABEAF4A8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634D-C426-4F4B-963F-EAC94D6C25E4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5639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58C97C-E48D-19E0-F4EE-FF980758B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5189020-9FBC-C025-1DCA-54FB4F136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36569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effective detection of defects by sight can be archived in the industrial products other than software due to: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 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complexity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visibility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availability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simplicity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03779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software engineering activity that comes with an agreement between customers and engineers about the functions of the software to be developed and the constraints on its operation is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a.	Software Evolution</a:t>
            </a:r>
          </a:p>
          <a:p>
            <a:pPr algn="l" rtl="0"/>
            <a:r>
              <a:rPr lang="en-US" dirty="0"/>
              <a:t>b.	Software Testing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	Software Specification</a:t>
            </a:r>
          </a:p>
          <a:p>
            <a:pPr algn="l" rtl="0"/>
            <a:r>
              <a:rPr lang="en-US" dirty="0"/>
              <a:t>d.	Software Development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6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The degree to which a system, component, or process meets the customer or user needs or expectations, which are the specified functional and non- functional requirements is called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SQA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Validation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 Software Quality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Software Testing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22286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The software engineering activity that comes with the software design is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Software Development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Testing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Specification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Software Evolution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19458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the software engineering activity that comes with the software checking to ensure that it is what the customer requires is: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software validation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development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specification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software Evolution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22112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you should applied the SQA actions in your graduation project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 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false 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0232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mid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A systematic, planned set of actions necessary to provide adequate confidence that the software development process or the maintenance process of a software system product conforms to established functional and non functional requirements. is called: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SQA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quality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validation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software testing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85424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SQA actions are for students whose develop software as part of their education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false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22792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manufacturing of software is limited to copying the product and print software manuals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515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the software engineering activity that comes with the software code is 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software testing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evolution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specification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software development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672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manufacturing phase provides additional opportunities to inspect the defects in software products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False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79911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r>
              <a:rPr lang="ar-JO" dirty="0"/>
              <a:t> + أسئلة مراجعة 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fundamental process activities are used as separated process phases in: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Waterfall Model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Incremental Development Model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Reuse-oriented software engineering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All the above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5681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first three fundamental process activities are interleaved process phases in: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Waterfall Model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Incremental Development Model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Reuse-oriented software engineering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All the above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7940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software engineering activity that comes with the software checking to ensure that it is what the customer requires is: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Software Evolution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Specification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Development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Software Validation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943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---------defines software quality as conformance to requirements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Crosby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</a:t>
            </a:r>
            <a:r>
              <a:rPr lang="en-US" dirty="0" err="1"/>
              <a:t>Juran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Pressman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</a:t>
            </a:r>
            <a:r>
              <a:rPr lang="en-US" dirty="0" err="1"/>
              <a:t>Mcall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920619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the human components include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The organization's management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All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testing personnel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SQA units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65754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Review of contract draft is conducted after signing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20827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software engineering is a good environment for achieving SQA objectives.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False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082956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r>
              <a:rPr lang="ar-JO" dirty="0"/>
              <a:t> + 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The fundamental differences between software products and other products are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higher product complexity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the nature of the maintenance process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visibility of software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27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The root of any software failure is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Software testing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fault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Software error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Software defect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77114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SQA actions are for software development professionals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201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iso 9000 family addresses only aspects of software quality management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9618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Assuring that the software will meets the functional and quality requirements is one of quality control activities objectives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64766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software engineering is a good environment for achieving SQA objectives.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False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55560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Software products are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None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higher product complexity than other products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lower product complexity than other products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same complexity in comparison with other products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68049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Components are needed in order to assure the quality of the software development process and the maintenance services include: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All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QA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SQA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Documentations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091447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All software error end with software faults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0885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Causes of software errors include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False definition of boundary conditions.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Omission of required software system states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Omission system reaction to illegal operation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605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Client-developer communication failures can be occurred in the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Validation activity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Design activity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Implementation activity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Requirement engineering activity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276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Team members leave the team during the project development period because of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owing to promotions to higher level jobs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transfers to another city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switch in employers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6258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Quality assurance activities are part of the total range of quality control activities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6495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is defined as a set of activities designed to evaluate the quality of a developed or manufactured product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SQA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Quality control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quality- Crosby definition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Software quality- IEE definition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08761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The project team has to cooperate continuously with the customer to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add functionality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consider his request for change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remove functionality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291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Types of software interfaces include: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Quality interfaces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Functional interfaces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SQA interfaces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Input and output interfaces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3444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A software error can be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All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documentation error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code error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data error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6174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SQA actions are for software development armatures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585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---------includes hardware, software development too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Professional requirement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All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Development risk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Organizational structure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979799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The main issues treated in quality plan are: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Risk evaluations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Required manpower and hardware resources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Schedules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None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888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Contract conditions defining the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Development and Quality plan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The project Budget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None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585830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Types of software documentation include: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requirements document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design reports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maintenance documentation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8822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------------supports quality assessment efforts by introducing additional external capabilities into the organization's In-house development process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Formal Design Review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All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Peer review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Expert opinion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2314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Software tests examine: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Modules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Integration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Entire system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8219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The 11 factors included in McCall's factor model are grouped into three categories namely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Operation, Revision Reusability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Operation, Revision, Transition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Correctress, Reliability, Efficiency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Maintainability, Flexibility, Testability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6713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---------can be measured by the number of operational modes the product permits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None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Product development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Product complexity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Product visibly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916982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Development phase provides additional opportunities to inspect the defects in software products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false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288434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deals with the adaptation of software to other environments and it's interaction with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Product transition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Product revision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Product development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Products operation factors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4559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deal with those requirements that affect the complete range of software maintenance activities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None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Products operation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Product transition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Product development factors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50188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"Write-only" permit is an example of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Reliability requirement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Integrity requirement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Efficiency requirement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none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7524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Example of flexibility requirements is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a. All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Storage capacity (</a:t>
            </a:r>
            <a:r>
              <a:rPr lang="en-US" dirty="0" err="1"/>
              <a:t>GBytes</a:t>
            </a:r>
            <a:r>
              <a:rPr lang="en-US" dirty="0"/>
              <a:t>, </a:t>
            </a:r>
            <a:r>
              <a:rPr lang="en-US" dirty="0" err="1"/>
              <a:t>TBr</a:t>
            </a:r>
            <a:r>
              <a:rPr lang="en-US" dirty="0"/>
              <a:t>(Bs)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Processing power (MPS, </a:t>
            </a:r>
            <a:r>
              <a:rPr lang="en-US" dirty="0" err="1"/>
              <a:t>NHz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None of the above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7929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----------deals with the adaptation of software to other environments and it's interaction with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Product transition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Product revision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Product development factors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Products operation factors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810263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expressed in the appropriate measurable terms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None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Software maintenance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</a:t>
            </a:r>
            <a:r>
              <a:rPr lang="en-US" dirty="0" err="1">
                <a:highlight>
                  <a:srgbClr val="FFFF00"/>
                </a:highlight>
              </a:rPr>
              <a:t>Qualty</a:t>
            </a:r>
            <a:r>
              <a:rPr lang="en-US" dirty="0">
                <a:highlight>
                  <a:srgbClr val="FFFF00"/>
                </a:highlight>
              </a:rPr>
              <a:t> requirements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Functional requirements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293561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------ is set of activities carried out with the main objective of withholding products from shipment if they do not quality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 SQA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Quality factor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Software quality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Quality control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6132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مش متأكد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Factors affecting defect detection in software products vs. other industrial products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Product complexity: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are usually very complex, allowing for a very large number of operational options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other industrial products: are much lower complexity, allowing at most a few operational options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Software products: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 can't be declared as it is free of defects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Visibility of the other industrial products:  makes it easy to assess its development and quality</a:t>
            </a:r>
          </a:p>
          <a:p>
            <a:pPr algn="l" rtl="0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development phase:  is the only place where the software's defects can be detected</a:t>
            </a:r>
          </a:p>
          <a:p>
            <a:pPr algn="l" rtl="0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Software products:  Can be measured by the number of operational modes the product permits 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804524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48A1D6-30A1-2A89-9250-B14DA775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B228D3C-96E8-6464-2CBA-03FDB443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factors included in McCall's factor model are grouped into categories namely: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one: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Operation Revision, Reusability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Correctness, Reliability, Efficiency</a:t>
            </a:r>
          </a:p>
          <a:p>
            <a:pPr algn="l" rtl="0"/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c. Operation, Revision, Transition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Operation Revision, Transition, Testability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9737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r>
              <a:rPr lang="ar-JO" dirty="0"/>
              <a:t> + 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the main characteristics of the environment of professional software development and maintenance are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all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contractual conditions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interfaces with other software systems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required teamwork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500568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1B1F4C-781D-4BD1-B990-295A611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CCD80FB-0AF3-67E7-1B30-CB5A5841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needs development and quality plans that are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one: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based on proposal materials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more comprehensive than the approved proposal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Include additional subjects, absent from the approved proposal.</a:t>
            </a:r>
          </a:p>
          <a:p>
            <a:pPr algn="l" rtl="0"/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d. All of the above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770891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26982CD-978A-2F10-3586-F117F04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3F4F685-EAA6-7CC0-37F8-28070451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of the Peer review process is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one: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to issue the DR report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To detect deviations from SQA procedures and methodology</a:t>
            </a:r>
          </a:p>
          <a:p>
            <a:pPr algn="l" rtl="0"/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c. to detect as many design and programming faults as possible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To suggest improvements to SQA components.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92279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4AF09-0A71-6F6A-4C3A-741BC5D66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29E968F-F2C4-3435-19EE-2BB4CCFC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DBABD39-B2BA-784C-7D5C-0288A521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review activities include: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one: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All of the above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Evaluation of the professional staff's capacity to carry out the proposed project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Clarification and documentation of the customer's requirements</a:t>
            </a:r>
          </a:p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Review of the project's schedule and resource requirement estimates</a:t>
            </a:r>
          </a:p>
          <a:p>
            <a:pPr algn="l" rtl="0"/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e. None of the above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62218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716066-910E-0F1C-6C92-9459E2E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6F2ADE9-8F83-4D16-4B75-C2A22F14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Software quality can be seen from different perspectives Complete requirement is the:</a:t>
            </a:r>
          </a:p>
          <a:p>
            <a:pPr algn="l" rtl="0"/>
            <a:r>
              <a:rPr lang="en-US" dirty="0"/>
              <a:t>a. Project manager</a:t>
            </a:r>
          </a:p>
          <a:p>
            <a:pPr algn="l" rtl="0"/>
            <a:r>
              <a:rPr lang="en-US" dirty="0"/>
              <a:t>b. Maintenance engineer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Customer</a:t>
            </a:r>
          </a:p>
          <a:p>
            <a:pPr algn="l" rtl="0"/>
            <a:r>
              <a:rPr lang="en-US" dirty="0"/>
              <a:t>d. User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026594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1DEA-340A-EF73-2DB2-18BDD92D0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5390980-D2E8-00A7-69AC-9F404E41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9FF8E9F-DD15-0FF0-BF0B-9445A5EC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--------------is formal SQA components that are used to review the actual running of the software:</a:t>
            </a:r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Software testing</a:t>
            </a:r>
          </a:p>
          <a:p>
            <a:pPr algn="l" rtl="0"/>
            <a:r>
              <a:rPr lang="en-US" dirty="0"/>
              <a:t>b. Functionality improvement maintenance</a:t>
            </a:r>
          </a:p>
          <a:p>
            <a:pPr algn="l" rtl="0"/>
            <a:r>
              <a:rPr lang="en-US" dirty="0"/>
              <a:t>c. Peer review </a:t>
            </a:r>
          </a:p>
          <a:p>
            <a:pPr algn="l" rtl="0"/>
            <a:r>
              <a:rPr lang="en-US" dirty="0"/>
              <a:t>d. Adaptive maintenance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75225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585B9-1DCD-B620-24E4-B5B8D22E6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9A4AD2-14C0-AE87-8130-1322D27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7FA2319-2B10-77CD-972B-30A9D739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results of the DR report are</a:t>
            </a:r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a. Immediate approval</a:t>
            </a:r>
          </a:p>
          <a:p>
            <a:pPr algn="l" rtl="0"/>
            <a:r>
              <a:rPr lang="en-US" dirty="0"/>
              <a:t>b. Conditional approval</a:t>
            </a:r>
          </a:p>
          <a:p>
            <a:pPr algn="l" rtl="0"/>
            <a:r>
              <a:rPr lang="en-US" dirty="0"/>
              <a:t>c. Additional DR is required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501922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268F-0266-00B8-94CE-ABA61289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00545AD-EE4E-0005-CD81-C733C4FB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FAC1DD0-685D-A12B-B2D6-82A77676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main components of The development life cycle stage are</a:t>
            </a:r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All of the above</a:t>
            </a:r>
          </a:p>
          <a:p>
            <a:pPr algn="l" rtl="0"/>
            <a:r>
              <a:rPr lang="en-US" dirty="0"/>
              <a:t>b. Software testing</a:t>
            </a:r>
          </a:p>
          <a:p>
            <a:pPr algn="l" rtl="0"/>
            <a:r>
              <a:rPr lang="en-US" dirty="0"/>
              <a:t>C. Reviews </a:t>
            </a:r>
          </a:p>
          <a:p>
            <a:pPr algn="l" rtl="0"/>
            <a:r>
              <a:rPr lang="en-US" dirty="0"/>
              <a:t>d. Expert opinions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34883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00ED-C4AD-4EAB-5764-CD056D88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29611F-AE42-A73F-2EF3-B8A8B0BE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8FAD9C8-F9D1-77CD-55BC-CC74C5D3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main components of software project life cycle component are:</a:t>
            </a:r>
          </a:p>
          <a:p>
            <a:pPr algn="l" rtl="0"/>
            <a:r>
              <a:rPr lang="en-US" dirty="0"/>
              <a:t>Select one</a:t>
            </a:r>
          </a:p>
          <a:p>
            <a:pPr algn="l" rtl="0"/>
            <a:r>
              <a:rPr lang="en-US" dirty="0"/>
              <a:t>a. Software testing</a:t>
            </a:r>
          </a:p>
          <a:p>
            <a:pPr algn="l" rtl="0"/>
            <a:r>
              <a:rPr lang="en-US" dirty="0"/>
              <a:t>b. Expert opinions</a:t>
            </a:r>
          </a:p>
          <a:p>
            <a:pPr algn="l" rtl="0"/>
            <a:r>
              <a:rPr lang="en-US" dirty="0"/>
              <a:t>c Reviews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All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516591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A05CF-8F22-1582-E5AF-5DDEE789F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00ECF0-8409-EC51-A97D-0D9C90B3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8F3F45B-FB53-79FB-3237-D3DF0AF0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Contract review activities include:</a:t>
            </a:r>
          </a:p>
          <a:p>
            <a:pPr algn="l" rtl="0"/>
            <a:r>
              <a:rPr lang="en-US" dirty="0"/>
              <a:t>Select one.</a:t>
            </a:r>
          </a:p>
          <a:p>
            <a:pPr algn="l" rtl="0"/>
            <a:r>
              <a:rPr lang="en-US" dirty="0"/>
              <a:t>a. Evaluation of the professional staff's capacity to carry out the proposed project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 All of the above</a:t>
            </a:r>
          </a:p>
          <a:p>
            <a:pPr algn="l" rtl="0"/>
            <a:r>
              <a:rPr lang="en-US" dirty="0"/>
              <a:t>c. Review of the project's schedule and resource requirement estimates</a:t>
            </a:r>
          </a:p>
          <a:p>
            <a:pPr algn="l" rtl="0"/>
            <a:r>
              <a:rPr lang="en-US" dirty="0"/>
              <a:t>d. </a:t>
            </a:r>
            <a:r>
              <a:rPr lang="en-US" dirty="0" err="1"/>
              <a:t>Clanfication</a:t>
            </a:r>
            <a:r>
              <a:rPr lang="en-US" dirty="0"/>
              <a:t> and documentation of the customer's requirements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540851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5F7C5-CC36-4C7D-E508-556610991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EFBB11-053B-3C89-6E2F-BC3691FA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F87FF1-606B-0BF9-9E1C-2E70E234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-------provide detailed directions for the use of methods that are applied in unique instances and employed by specialized teams</a:t>
            </a:r>
          </a:p>
          <a:p>
            <a:pPr algn="l" rtl="0"/>
            <a:r>
              <a:rPr lang="en-US" dirty="0"/>
              <a:t>Select one</a:t>
            </a:r>
          </a:p>
          <a:p>
            <a:pPr algn="l" rtl="0"/>
            <a:r>
              <a:rPr lang="en-US" dirty="0"/>
              <a:t>a. QA procedures</a:t>
            </a:r>
          </a:p>
          <a:p>
            <a:pPr algn="l" rtl="0"/>
            <a:r>
              <a:rPr lang="en-US" dirty="0"/>
              <a:t>b. Configuration management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Work instructions</a:t>
            </a:r>
          </a:p>
          <a:p>
            <a:pPr algn="l" rtl="0"/>
            <a:r>
              <a:rPr lang="en-US" dirty="0"/>
              <a:t>d. None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69002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the establishment of a project team rathe than assigning the project to one professional is motivated by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 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need for interfaces with other software systems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none of the above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to get his approval for changes initiated by the development team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quality issues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2385771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33AD2-BEB1-4F01-CEE0-1CB2176B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082621-B21D-E518-0EF5-FA2DE4C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516BD4-5A73-3FA2-7755-DE900A5A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Some software faults end with software failures</a:t>
            </a:r>
          </a:p>
          <a:p>
            <a:pPr algn="l" rtl="0"/>
            <a:r>
              <a:rPr lang="en-US" dirty="0"/>
              <a:t>Select one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r>
              <a:rPr lang="en-US" dirty="0"/>
              <a:t>False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8975378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DECC7-F9CD-53E7-0DDB-141015CD7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312F6A-273E-D746-9778-B7D05DE3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B6AE6C2-4DE4-B4A2-3796-A656BCCB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Defects in software products can be detected by sight</a:t>
            </a:r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True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1463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78666-1E4C-B551-3D2F-7F9FF092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B5824E-DA96-ADEC-0F7E-54BCC3EC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ميد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3C9029E-2CFE-A441-7611-5530E076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Classify this errors to The causes of software errors which can be further classified as follows according to the stages of the software development process in which they occur.</a:t>
            </a:r>
          </a:p>
          <a:p>
            <a:pPr algn="l" rtl="0"/>
            <a:r>
              <a:rPr lang="en-US" dirty="0"/>
              <a:t>Omission of software functions →</a:t>
            </a:r>
            <a:r>
              <a:rPr lang="en-US" dirty="0">
                <a:highlight>
                  <a:srgbClr val="FFFF00"/>
                </a:highlight>
              </a:rPr>
              <a:t> Deliberate deviations from software requirements,</a:t>
            </a:r>
          </a:p>
          <a:p>
            <a:pPr algn="l" rtl="0"/>
            <a:r>
              <a:rPr lang="en-US" dirty="0"/>
              <a:t>Definitions that represent software requirements by means of erroneous algorithms → </a:t>
            </a:r>
            <a:r>
              <a:rPr lang="en-US" dirty="0">
                <a:highlight>
                  <a:srgbClr val="FFFF00"/>
                </a:highlight>
              </a:rPr>
              <a:t>Logical design errors,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Absence of vital requirements. →</a:t>
            </a:r>
            <a:r>
              <a:rPr lang="en-US" dirty="0">
                <a:highlight>
                  <a:srgbClr val="FFFF00"/>
                </a:highlight>
              </a:rPr>
              <a:t> Faulty requirements definition,</a:t>
            </a:r>
          </a:p>
          <a:p>
            <a:pPr algn="l" rtl="0"/>
            <a:r>
              <a:rPr lang="en-US" dirty="0"/>
              <a:t>Failures to document and report detected errors and faults. → </a:t>
            </a:r>
            <a:r>
              <a:rPr lang="en-US" dirty="0">
                <a:highlight>
                  <a:srgbClr val="FFFF00"/>
                </a:highlight>
              </a:rPr>
              <a:t>Documentation errors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54203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92A97-A6BD-0858-B789-9EEBA7928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D8D15C7-517A-F7EC-0F65-BEEDA3F9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9B0CF74-B82B-EC3D-3512-A128DCF9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Documentation and data on existing products are</a:t>
            </a:r>
          </a:p>
          <a:p>
            <a:pPr algn="l" rtl="0"/>
            <a:r>
              <a:rPr lang="en-US" dirty="0"/>
              <a:t>the examples of ___________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External inputs</a:t>
            </a:r>
          </a:p>
          <a:p>
            <a:pPr algn="l" rtl="0"/>
            <a:r>
              <a:rPr lang="en-US" dirty="0"/>
              <a:t>Internal inputs</a:t>
            </a:r>
          </a:p>
          <a:p>
            <a:pPr algn="l" rtl="0"/>
            <a:r>
              <a:rPr lang="en-US" dirty="0"/>
              <a:t>Other inputs</a:t>
            </a:r>
          </a:p>
          <a:p>
            <a:pPr algn="l" rtl="0"/>
            <a:r>
              <a:rPr lang="en-US" dirty="0"/>
              <a:t>None of the above options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86289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1215C-CA52-08F1-EB3D-62E34CC0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4F1A6B-5794-4E7D-2363-E0160104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5551477-C6A8-259E-C8D9-2BA6EB6C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14.	Quality checklists are used to: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Ensure that Quality Assurance steps were followed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Keep quality inspectors busy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Inform upper management where failures occur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Prevent project audits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632430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6F7EE-724F-1627-B843-F12E7CD3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FF6DBC-A2A3-E61C-617A-4815056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4AFCF28-3A48-547C-1FDB-ECEF9393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A systematic, planned set of actions necessary to provide adequate confidence that the software development process or the maintenance process of a software system product conforms to established functional technical requirements as well as with the managerial requirements of keeping the schedule and operating within the budgetary confines.</a:t>
            </a:r>
          </a:p>
          <a:p>
            <a:pPr algn="l" rtl="0"/>
            <a:r>
              <a:rPr lang="en-US" dirty="0"/>
              <a:t>a.	Software quality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	Quality assurance </a:t>
            </a:r>
          </a:p>
          <a:p>
            <a:pPr algn="l" rtl="0"/>
            <a:r>
              <a:rPr lang="en-US" dirty="0"/>
              <a:t>c.	quality attributes</a:t>
            </a:r>
          </a:p>
          <a:p>
            <a:pPr algn="l" rtl="0"/>
            <a:r>
              <a:rPr lang="en-US" dirty="0"/>
              <a:t>d.	None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2343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D7BB1-4DA9-7B09-5CAC-604DFEA11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0B1A65-9A12-646E-20B7-9CF12E19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C1D34E1-C092-19D6-4F02-5840445A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5.	The degree to which a system, component, or process meets specified requirements is definition of.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a)	Software quality </a:t>
            </a:r>
          </a:p>
          <a:p>
            <a:pPr algn="l" rtl="0"/>
            <a:r>
              <a:rPr lang="en-US" dirty="0"/>
              <a:t>b)	Quality assurance </a:t>
            </a:r>
          </a:p>
          <a:p>
            <a:pPr algn="l" rtl="0"/>
            <a:r>
              <a:rPr lang="en-US" dirty="0"/>
              <a:t>c)	quality attributes</a:t>
            </a:r>
          </a:p>
          <a:p>
            <a:pPr algn="l" rtl="0"/>
            <a:r>
              <a:rPr lang="en-US" dirty="0"/>
              <a:t>d)	None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664148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C43B8-89A0-8169-17A6-5EF07AAC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81B2A1-A365-75AB-DCA3-52D6EEF9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7D5203-9547-0C26-8FA3-8888C688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Software engineers don’t  strive to control the</a:t>
            </a:r>
          </a:p>
          <a:p>
            <a:pPr algn="l" rtl="0"/>
            <a:r>
              <a:rPr lang="en-US" dirty="0"/>
              <a:t>a.	process applied</a:t>
            </a:r>
          </a:p>
          <a:p>
            <a:pPr algn="l" rtl="0"/>
            <a:r>
              <a:rPr lang="en-US" dirty="0"/>
              <a:t>b.	resources expended</a:t>
            </a:r>
          </a:p>
          <a:p>
            <a:pPr algn="l" rtl="0"/>
            <a:r>
              <a:rPr lang="en-US" dirty="0"/>
              <a:t>c.	end product quality attributes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	None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5234770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6C747-AB06-57FA-DAD7-85A75A069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8C279C-4E87-6DC2-7635-0FA01039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95DD321-8A12-C5A8-CC93-701551BE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Which of the following is responsible for quality objective?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	Top level management</a:t>
            </a:r>
          </a:p>
          <a:p>
            <a:pPr algn="l" rtl="0"/>
            <a:r>
              <a:rPr lang="en-US" dirty="0"/>
              <a:t>b.	Middle level management</a:t>
            </a:r>
          </a:p>
          <a:p>
            <a:pPr algn="l" rtl="0"/>
            <a:r>
              <a:rPr lang="en-US" dirty="0"/>
              <a:t>c.	Frontline management</a:t>
            </a:r>
          </a:p>
          <a:p>
            <a:pPr algn="l" rtl="0"/>
            <a:r>
              <a:rPr lang="en-US" dirty="0"/>
              <a:t>d.	All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6256090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6697-9BC6-C64C-C398-6C19474C8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3058ABB-B16B-61DD-80CF-16BDB13E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35FDB8-2DE7-7C31-CB39-B7C5B21C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Total Quality Management (TQM) focuses on</a:t>
            </a:r>
          </a:p>
          <a:p>
            <a:pPr algn="l" rtl="0"/>
            <a:r>
              <a:rPr lang="en-US" dirty="0"/>
              <a:t>a.	Employee</a:t>
            </a:r>
          </a:p>
          <a:p>
            <a:pPr algn="l" rtl="0"/>
            <a:r>
              <a:rPr lang="en-US" dirty="0"/>
              <a:t>b.	Customer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	Both (a) and (b)</a:t>
            </a:r>
          </a:p>
          <a:p>
            <a:pPr algn="l" rtl="0"/>
            <a:r>
              <a:rPr lang="en-US" dirty="0"/>
              <a:t>d.	None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17472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Adding a new feature to software that was developed last year is an example of: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Brownfield Development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Configuration management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c. Quality control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d. </a:t>
            </a:r>
            <a:r>
              <a:rPr lang="en-US" dirty="0" err="1"/>
              <a:t>Greenfeild</a:t>
            </a:r>
            <a:r>
              <a:rPr lang="en-US" dirty="0"/>
              <a:t> development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7032854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BA357-F014-82C9-D318-60DDA223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B179BF3-429F-E588-CA78-9811754B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2E88AAB-2D47-8C03-3701-FA8B12B3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objective of ISO-9000 family of Quality management is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	Customer satisfaction</a:t>
            </a:r>
          </a:p>
          <a:p>
            <a:pPr algn="l" rtl="0"/>
            <a:r>
              <a:rPr lang="en-US" dirty="0"/>
              <a:t>b.	Employee satisfaction</a:t>
            </a:r>
          </a:p>
          <a:p>
            <a:pPr algn="l" rtl="0"/>
            <a:r>
              <a:rPr lang="en-US" dirty="0"/>
              <a:t>c.	Skill enhancement</a:t>
            </a:r>
          </a:p>
          <a:p>
            <a:pPr algn="l" rtl="0"/>
            <a:r>
              <a:rPr lang="en-US" dirty="0"/>
              <a:t>d.	Environmental issues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572675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9F48-8C26-399D-B3BC-20974948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7B3C65-F883-97A8-61EC-73254A0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DD4F7BA-C514-DADF-0B55-F4841DED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SQA actions are for students whose</a:t>
            </a:r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a.	Software defect</a:t>
            </a:r>
          </a:p>
          <a:p>
            <a:pPr algn="l" rtl="0"/>
            <a:r>
              <a:rPr lang="en-US" dirty="0"/>
              <a:t>b.	Software fault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	none of the above</a:t>
            </a:r>
          </a:p>
          <a:p>
            <a:pPr algn="l" rtl="0"/>
            <a:r>
              <a:rPr lang="en-US" dirty="0"/>
              <a:t>d.	Software testing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96738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4C658-E0DC-3731-629F-88798C03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AC4FED-4D0C-879A-39C8-D91E717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3967A92-245E-9CE7-5082-74CDC07E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 mobile application which developed to operate in a android environment is required to allow low-cost transfer to IOS environments. This requirement is an example of: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a.	Testability requirement</a:t>
            </a:r>
          </a:p>
          <a:p>
            <a:pPr algn="l" rtl="0"/>
            <a:r>
              <a:rPr lang="en-US" dirty="0"/>
              <a:t>b.	Flexibility requirement</a:t>
            </a:r>
          </a:p>
          <a:p>
            <a:pPr algn="l" rtl="0"/>
            <a:r>
              <a:rPr lang="en-US" dirty="0"/>
              <a:t>c.	Reliability requirement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	Portability requirement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996226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EF088-2E79-011F-0592-03B84EB07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1C4D3C4-3688-F564-B906-2376FFA1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D74923-0BCF-35E1-548D-8E64FF32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activities of software development and maintenance need to cope with: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a.	List of requirements</a:t>
            </a:r>
          </a:p>
          <a:p>
            <a:pPr algn="l" rtl="0"/>
            <a:r>
              <a:rPr lang="en-US" dirty="0"/>
              <a:t>b.	The project budget</a:t>
            </a:r>
          </a:p>
          <a:p>
            <a:pPr algn="l" rtl="0"/>
            <a:r>
              <a:rPr lang="en-US" dirty="0"/>
              <a:t>c.	The project timetable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	All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8263689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32963-4D55-4462-4306-0CE26AC10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3C1044-CE1E-F62A-9DE0-9D524ED4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94BC6D7-210D-CBDA-9B3A-59183DEF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process activities are used as process phases on existing components in 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a.	All the above</a:t>
            </a:r>
          </a:p>
          <a:p>
            <a:pPr algn="l" rtl="0"/>
            <a:r>
              <a:rPr lang="en-US" dirty="0"/>
              <a:t>b.	Incremental Development Model</a:t>
            </a:r>
          </a:p>
          <a:p>
            <a:pPr algn="l" rtl="0"/>
            <a:r>
              <a:rPr lang="en-US" dirty="0"/>
              <a:t>c.	Waterfall Model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	Reuse-oriented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789151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582A2-2785-A5D4-9C01-AC0673AA1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570B64F-5F72-32B6-0AF8-DE5CB54E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83E39AF-FAA0-FEBE-F51D-921B675C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establishment of a project team rather than assigning the project to one professional is motivated by Select one or more: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	Timetable requirements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b.	The need for a variety of specializations in order to carry out the project.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	The wish to benefit from professional mutual support and review for the enhancement of project quality.</a:t>
            </a:r>
          </a:p>
          <a:p>
            <a:pPr algn="l" rtl="0"/>
            <a:r>
              <a:rPr lang="en-US" dirty="0"/>
              <a:t>d.	Quality issues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2498483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7F47-F4EE-B5BC-8AE3-00B45326A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6CBAFA-3681-B4B8-F4AF-20872C26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2F6A4F3-DBDB-2847-D67F-72BA638A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following is an example of testable quality requirement:</a:t>
            </a:r>
          </a:p>
          <a:p>
            <a:pPr algn="l" rtl="0"/>
            <a:r>
              <a:rPr lang="en-US" dirty="0"/>
              <a:t>The system should be easy to use by teachers and should be organized in such a way that user errors are minimized.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True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 False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545889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94D1-EA16-9F38-1D87-4BE2E7A4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174E00-19FB-B99B-739D-76229471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95D34D-B7C6-8A6C-95D1-2121638F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adaptation of software to other environments and it’s interactions with, is delt by: Select one: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	Product transition factors</a:t>
            </a:r>
          </a:p>
          <a:p>
            <a:pPr algn="l" rtl="0"/>
            <a:r>
              <a:rPr lang="en-US" dirty="0"/>
              <a:t>b.	Products operation factors</a:t>
            </a:r>
          </a:p>
          <a:p>
            <a:pPr algn="l" rtl="0"/>
            <a:r>
              <a:rPr lang="en-US" dirty="0"/>
              <a:t>c.	Product revision factors</a:t>
            </a:r>
          </a:p>
          <a:p>
            <a:pPr algn="l" rtl="0"/>
            <a:r>
              <a:rPr lang="en-US" dirty="0"/>
              <a:t>d.	Product development factors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6016661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42859-15D5-CA30-CE77-FA3E5869D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5B3ADE-20AF-19F5-B625-BEC0B5F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11008CB-CE06-8909-D5BB-5C8E0BDD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services of software maintenance fall into the following categories: Select one:</a:t>
            </a:r>
          </a:p>
          <a:p>
            <a:pPr algn="l" rtl="0"/>
            <a:r>
              <a:rPr lang="en-US" dirty="0"/>
              <a:t>a.	Functionality improvement maintenance</a:t>
            </a:r>
          </a:p>
          <a:p>
            <a:pPr algn="l" rtl="0"/>
            <a:r>
              <a:rPr lang="en-US" dirty="0"/>
              <a:t>b.	Corrective maintenance</a:t>
            </a:r>
          </a:p>
          <a:p>
            <a:pPr algn="l" rtl="0"/>
            <a:r>
              <a:rPr lang="en-US" dirty="0"/>
              <a:t>c.	Adaptive maintenance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	All of the above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123622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82B08-6528-3897-1396-9F4EE0A9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A71B55-2EF5-4DE9-264F-E0EF582B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أسئلة مراجعة الفاينال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1DDE29-91D7-C9A2-0D9D-364FF5A0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Direct objective of the corrective maintenance is the enhancement and improvement of existing software with respect to locally limited issues</a:t>
            </a:r>
          </a:p>
          <a:p>
            <a:pPr algn="l" rtl="0"/>
            <a:r>
              <a:rPr lang="en-US" dirty="0"/>
              <a:t>Select one:</a:t>
            </a:r>
          </a:p>
          <a:p>
            <a:pPr algn="l" rtl="0"/>
            <a:r>
              <a:rPr lang="en-US" dirty="0"/>
              <a:t>True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67299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BA2306-4BE5-5611-1CE8-58CD1E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72B001-24B1-32B9-7036-77CC5E2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the categories of difference between software and other industrial products are: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select one or more: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development process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b. requirements engineering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visibility</a:t>
            </a:r>
          </a:p>
          <a:p>
            <a:pPr algn="l" rtl="0"/>
            <a:endParaRPr lang="en-US" dirty="0">
              <a:highlight>
                <a:srgbClr val="FFFF00"/>
              </a:highlight>
            </a:endParaRP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complexity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788273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3105</Words>
  <Application>Microsoft Office PowerPoint</Application>
  <PresentationFormat>شاشة عريضة</PresentationFormat>
  <Paragraphs>787</Paragraphs>
  <Slides>89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Times New Roman</vt:lpstr>
      <vt:lpstr>Wingdings</vt:lpstr>
      <vt:lpstr>نسق Office</vt:lpstr>
      <vt:lpstr>عرض تقديمي في PowerPoint</vt:lpstr>
      <vt:lpstr>عرض تقديمي في PowerPoint</vt:lpstr>
      <vt:lpstr>أسئلة مراجعة فاينال</vt:lpstr>
      <vt:lpstr>عرض تقديمي في PowerPoint</vt:lpstr>
      <vt:lpstr>عرض تقديمي في PowerPoint</vt:lpstr>
      <vt:lpstr>Quiz + أسئلة مراجعة الفاينال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أسئلة مراجعة فاينال</vt:lpstr>
      <vt:lpstr>ميد</vt:lpstr>
      <vt:lpstr>quiz</vt:lpstr>
      <vt:lpstr>quiz</vt:lpstr>
      <vt:lpstr>quiz</vt:lpstr>
      <vt:lpstr>Quiz + mid</vt:lpstr>
      <vt:lpstr>quiz</vt:lpstr>
      <vt:lpstr>quiz</vt:lpstr>
      <vt:lpstr>quiz</vt:lpstr>
      <vt:lpstr>Quiz + أسئلة مراجعة فاينال</vt:lpstr>
      <vt:lpstr>quiz</vt:lpstr>
      <vt:lpstr>quiz</vt:lpstr>
      <vt:lpstr>عرض تقديمي في PowerPoint</vt:lpstr>
      <vt:lpstr>ميد</vt:lpstr>
      <vt:lpstr>عرض تقديمي في PowerPoint</vt:lpstr>
      <vt:lpstr>عرض تقديمي في PowerPoint</vt:lpstr>
      <vt:lpstr>Quiz + أسئلة مراجعة الفاينال</vt:lpstr>
      <vt:lpstr>عرض تقديمي في PowerPoint</vt:lpstr>
      <vt:lpstr>عرض تقديمي في PowerPoint</vt:lpstr>
      <vt:lpstr>أسئلة مراجعة فاينال</vt:lpstr>
      <vt:lpstr>عرض تقديمي في PowerPoint</vt:lpstr>
      <vt:lpstr>عرض تقديمي في PowerPoint</vt:lpstr>
      <vt:lpstr>ميد</vt:lpstr>
      <vt:lpstr>عرض تقديمي في PowerPoint</vt:lpstr>
      <vt:lpstr>أسئلة مراجعة الفاينال</vt:lpstr>
      <vt:lpstr>عرض تقديمي في PowerPoint</vt:lpstr>
      <vt:lpstr>quiz</vt:lpstr>
      <vt:lpstr>أسئلة مراجعة فاينال</vt:lpstr>
      <vt:lpstr>عرض تقديمي في PowerPoint</vt:lpstr>
      <vt:lpstr>عرض تقديمي في PowerPoint</vt:lpstr>
      <vt:lpstr>عرض تقديمي في PowerPoint</vt:lpstr>
      <vt:lpstr>quiz</vt:lpstr>
      <vt:lpstr>عرض تقديمي في PowerPoint</vt:lpstr>
      <vt:lpstr>عرض تقديمي في PowerPoint</vt:lpstr>
      <vt:lpstr>quiz</vt:lpstr>
      <vt:lpstr>عرض تقديمي في PowerPoint</vt:lpstr>
      <vt:lpstr>ميد</vt:lpstr>
      <vt:lpstr>ميد</vt:lpstr>
      <vt:lpstr>ميد</vt:lpstr>
      <vt:lpstr>عرض تقديمي في PowerPoint</vt:lpstr>
      <vt:lpstr>عرض تقديمي في PowerPoint</vt:lpstr>
      <vt:lpstr>ميد</vt:lpstr>
      <vt:lpstr>عرض تقديمي في PowerPoint</vt:lpstr>
      <vt:lpstr>ميد</vt:lpstr>
      <vt:lpstr>ميد</vt:lpstr>
      <vt:lpstr>أسئلة مراجعة فاينال</vt:lpstr>
      <vt:lpstr>عرض تقديمي في PowerPoint</vt:lpstr>
      <vt:lpstr>مش متأكد</vt:lpstr>
      <vt:lpstr>ميد</vt:lpstr>
      <vt:lpstr>ميد</vt:lpstr>
      <vt:lpstr>ميد</vt:lpstr>
      <vt:lpstr>ميد</vt:lpstr>
      <vt:lpstr>ميد</vt:lpstr>
      <vt:lpstr>ميد</vt:lpstr>
      <vt:lpstr>ميد</vt:lpstr>
      <vt:lpstr>ميد</vt:lpstr>
      <vt:lpstr>ميد</vt:lpstr>
      <vt:lpstr>ميد</vt:lpstr>
      <vt:lpstr>ميد</vt:lpstr>
      <vt:lpstr>ميد</vt:lpstr>
      <vt:lpstr>ميد</vt:lpstr>
      <vt:lpstr>ميد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  <vt:lpstr>أسئلة مراجعة الفاينال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feras Saleem</dc:creator>
  <cp:lastModifiedBy>feras Saleem</cp:lastModifiedBy>
  <cp:revision>4</cp:revision>
  <dcterms:created xsi:type="dcterms:W3CDTF">2023-12-25T12:44:22Z</dcterms:created>
  <dcterms:modified xsi:type="dcterms:W3CDTF">2024-02-01T19:21:35Z</dcterms:modified>
</cp:coreProperties>
</file>