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Lst>
  <p:notesMasterIdLst>
    <p:notesMasterId r:id="rId250"/>
  </p:notesMasterIdLst>
  <p:sldIdLst>
    <p:sldId id="272" r:id="rId8"/>
    <p:sldId id="273" r:id="rId9"/>
    <p:sldId id="258" r:id="rId10"/>
    <p:sldId id="269" r:id="rId11"/>
    <p:sldId id="286" r:id="rId12"/>
    <p:sldId id="271" r:id="rId13"/>
    <p:sldId id="274" r:id="rId14"/>
    <p:sldId id="284" r:id="rId15"/>
    <p:sldId id="285" r:id="rId16"/>
    <p:sldId id="260" r:id="rId17"/>
    <p:sldId id="261" r:id="rId18"/>
    <p:sldId id="264" r:id="rId19"/>
    <p:sldId id="293" r:id="rId20"/>
    <p:sldId id="265" r:id="rId21"/>
    <p:sldId id="275" r:id="rId22"/>
    <p:sldId id="281" r:id="rId23"/>
    <p:sldId id="276" r:id="rId24"/>
    <p:sldId id="278" r:id="rId25"/>
    <p:sldId id="294" r:id="rId26"/>
    <p:sldId id="295" r:id="rId27"/>
    <p:sldId id="283" r:id="rId28"/>
    <p:sldId id="296" r:id="rId29"/>
    <p:sldId id="297" r:id="rId30"/>
    <p:sldId id="298" r:id="rId31"/>
    <p:sldId id="299" r:id="rId32"/>
    <p:sldId id="277" r:id="rId33"/>
    <p:sldId id="300" r:id="rId34"/>
    <p:sldId id="279" r:id="rId35"/>
    <p:sldId id="287" r:id="rId36"/>
    <p:sldId id="280" r:id="rId37"/>
    <p:sldId id="301" r:id="rId38"/>
    <p:sldId id="302" r:id="rId39"/>
    <p:sldId id="347" r:id="rId40"/>
    <p:sldId id="348" r:id="rId41"/>
    <p:sldId id="349" r:id="rId42"/>
    <p:sldId id="332" r:id="rId43"/>
    <p:sldId id="345" r:id="rId44"/>
    <p:sldId id="333" r:id="rId45"/>
    <p:sldId id="350" r:id="rId46"/>
    <p:sldId id="351" r:id="rId47"/>
    <p:sldId id="352" r:id="rId48"/>
    <p:sldId id="353" r:id="rId49"/>
    <p:sldId id="334" r:id="rId50"/>
    <p:sldId id="343" r:id="rId51"/>
    <p:sldId id="318" r:id="rId52"/>
    <p:sldId id="319" r:id="rId53"/>
    <p:sldId id="314" r:id="rId54"/>
    <p:sldId id="344" r:id="rId55"/>
    <p:sldId id="303" r:id="rId56"/>
    <p:sldId id="304" r:id="rId57"/>
    <p:sldId id="320" r:id="rId58"/>
    <p:sldId id="315" r:id="rId59"/>
    <p:sldId id="321" r:id="rId60"/>
    <p:sldId id="316" r:id="rId61"/>
    <p:sldId id="322" r:id="rId62"/>
    <p:sldId id="335" r:id="rId63"/>
    <p:sldId id="305" r:id="rId64"/>
    <p:sldId id="323" r:id="rId65"/>
    <p:sldId id="317" r:id="rId66"/>
    <p:sldId id="354" r:id="rId67"/>
    <p:sldId id="355" r:id="rId68"/>
    <p:sldId id="268" r:id="rId69"/>
    <p:sldId id="270" r:id="rId70"/>
    <p:sldId id="257" r:id="rId71"/>
    <p:sldId id="262" r:id="rId72"/>
    <p:sldId id="356" r:id="rId73"/>
    <p:sldId id="292" r:id="rId74"/>
    <p:sldId id="357" r:id="rId75"/>
    <p:sldId id="358" r:id="rId76"/>
    <p:sldId id="359" r:id="rId77"/>
    <p:sldId id="360" r:id="rId78"/>
    <p:sldId id="361" r:id="rId79"/>
    <p:sldId id="362" r:id="rId80"/>
    <p:sldId id="363" r:id="rId81"/>
    <p:sldId id="364" r:id="rId82"/>
    <p:sldId id="365" r:id="rId83"/>
    <p:sldId id="366" r:id="rId84"/>
    <p:sldId id="367" r:id="rId85"/>
    <p:sldId id="306" r:id="rId86"/>
    <p:sldId id="307" r:id="rId87"/>
    <p:sldId id="308" r:id="rId88"/>
    <p:sldId id="309" r:id="rId89"/>
    <p:sldId id="310" r:id="rId90"/>
    <p:sldId id="311" r:id="rId91"/>
    <p:sldId id="368" r:id="rId92"/>
    <p:sldId id="263" r:id="rId93"/>
    <p:sldId id="369" r:id="rId94"/>
    <p:sldId id="370" r:id="rId95"/>
    <p:sldId id="288" r:id="rId96"/>
    <p:sldId id="289" r:id="rId97"/>
    <p:sldId id="371" r:id="rId98"/>
    <p:sldId id="313" r:id="rId99"/>
    <p:sldId id="372" r:id="rId100"/>
    <p:sldId id="399" r:id="rId101"/>
    <p:sldId id="400" r:id="rId102"/>
    <p:sldId id="401" r:id="rId103"/>
    <p:sldId id="402" r:id="rId104"/>
    <p:sldId id="403" r:id="rId105"/>
    <p:sldId id="404" r:id="rId106"/>
    <p:sldId id="405" r:id="rId107"/>
    <p:sldId id="396" r:id="rId108"/>
    <p:sldId id="406" r:id="rId109"/>
    <p:sldId id="407" r:id="rId110"/>
    <p:sldId id="324" r:id="rId111"/>
    <p:sldId id="395" r:id="rId112"/>
    <p:sldId id="325" r:id="rId113"/>
    <p:sldId id="326" r:id="rId114"/>
    <p:sldId id="397" r:id="rId115"/>
    <p:sldId id="327" r:id="rId116"/>
    <p:sldId id="328" r:id="rId117"/>
    <p:sldId id="329" r:id="rId118"/>
    <p:sldId id="330" r:id="rId119"/>
    <p:sldId id="331" r:id="rId120"/>
    <p:sldId id="398" r:id="rId121"/>
    <p:sldId id="408" r:id="rId122"/>
    <p:sldId id="409" r:id="rId123"/>
    <p:sldId id="410" r:id="rId124"/>
    <p:sldId id="411" r:id="rId125"/>
    <p:sldId id="412" r:id="rId126"/>
    <p:sldId id="413" r:id="rId127"/>
    <p:sldId id="414" r:id="rId128"/>
    <p:sldId id="415" r:id="rId129"/>
    <p:sldId id="416" r:id="rId130"/>
    <p:sldId id="417" r:id="rId131"/>
    <p:sldId id="418" r:id="rId132"/>
    <p:sldId id="336" r:id="rId133"/>
    <p:sldId id="337" r:id="rId134"/>
    <p:sldId id="419" r:id="rId135"/>
    <p:sldId id="420" r:id="rId136"/>
    <p:sldId id="421" r:id="rId137"/>
    <p:sldId id="422" r:id="rId138"/>
    <p:sldId id="423" r:id="rId139"/>
    <p:sldId id="424" r:id="rId140"/>
    <p:sldId id="425" r:id="rId141"/>
    <p:sldId id="426" r:id="rId142"/>
    <p:sldId id="427" r:id="rId143"/>
    <p:sldId id="428" r:id="rId144"/>
    <p:sldId id="429" r:id="rId145"/>
    <p:sldId id="430" r:id="rId146"/>
    <p:sldId id="373" r:id="rId147"/>
    <p:sldId id="374" r:id="rId148"/>
    <p:sldId id="375" r:id="rId149"/>
    <p:sldId id="377" r:id="rId150"/>
    <p:sldId id="378" r:id="rId151"/>
    <p:sldId id="379" r:id="rId152"/>
    <p:sldId id="385" r:id="rId153"/>
    <p:sldId id="380" r:id="rId154"/>
    <p:sldId id="386" r:id="rId155"/>
    <p:sldId id="387" r:id="rId156"/>
    <p:sldId id="381" r:id="rId157"/>
    <p:sldId id="382" r:id="rId158"/>
    <p:sldId id="383" r:id="rId159"/>
    <p:sldId id="388" r:id="rId160"/>
    <p:sldId id="389" r:id="rId161"/>
    <p:sldId id="384" r:id="rId162"/>
    <p:sldId id="390" r:id="rId163"/>
    <p:sldId id="391" r:id="rId164"/>
    <p:sldId id="392" r:id="rId165"/>
    <p:sldId id="393" r:id="rId166"/>
    <p:sldId id="394" r:id="rId167"/>
    <p:sldId id="431" r:id="rId168"/>
    <p:sldId id="432" r:id="rId169"/>
    <p:sldId id="433" r:id="rId170"/>
    <p:sldId id="434" r:id="rId171"/>
    <p:sldId id="435" r:id="rId172"/>
    <p:sldId id="312" r:id="rId173"/>
    <p:sldId id="436" r:id="rId174"/>
    <p:sldId id="437" r:id="rId175"/>
    <p:sldId id="438" r:id="rId176"/>
    <p:sldId id="439" r:id="rId177"/>
    <p:sldId id="440" r:id="rId178"/>
    <p:sldId id="441" r:id="rId179"/>
    <p:sldId id="442" r:id="rId180"/>
    <p:sldId id="443" r:id="rId181"/>
    <p:sldId id="444" r:id="rId182"/>
    <p:sldId id="338" r:id="rId183"/>
    <p:sldId id="445" r:id="rId184"/>
    <p:sldId id="446" r:id="rId185"/>
    <p:sldId id="447" r:id="rId186"/>
    <p:sldId id="448" r:id="rId187"/>
    <p:sldId id="449" r:id="rId188"/>
    <p:sldId id="450" r:id="rId189"/>
    <p:sldId id="451" r:id="rId190"/>
    <p:sldId id="452" r:id="rId191"/>
    <p:sldId id="453" r:id="rId192"/>
    <p:sldId id="454" r:id="rId193"/>
    <p:sldId id="455" r:id="rId194"/>
    <p:sldId id="456" r:id="rId195"/>
    <p:sldId id="457" r:id="rId196"/>
    <p:sldId id="458" r:id="rId197"/>
    <p:sldId id="459" r:id="rId198"/>
    <p:sldId id="460" r:id="rId199"/>
    <p:sldId id="461" r:id="rId200"/>
    <p:sldId id="462" r:id="rId201"/>
    <p:sldId id="463" r:id="rId202"/>
    <p:sldId id="464" r:id="rId203"/>
    <p:sldId id="465" r:id="rId204"/>
    <p:sldId id="466" r:id="rId205"/>
    <p:sldId id="467" r:id="rId206"/>
    <p:sldId id="468" r:id="rId207"/>
    <p:sldId id="469" r:id="rId208"/>
    <p:sldId id="470" r:id="rId209"/>
    <p:sldId id="471" r:id="rId210"/>
    <p:sldId id="472" r:id="rId211"/>
    <p:sldId id="473" r:id="rId212"/>
    <p:sldId id="259" r:id="rId213"/>
    <p:sldId id="256" r:id="rId214"/>
    <p:sldId id="474" r:id="rId215"/>
    <p:sldId id="475" r:id="rId216"/>
    <p:sldId id="476" r:id="rId217"/>
    <p:sldId id="477" r:id="rId218"/>
    <p:sldId id="478" r:id="rId219"/>
    <p:sldId id="479" r:id="rId220"/>
    <p:sldId id="266" r:id="rId221"/>
    <p:sldId id="267" r:id="rId222"/>
    <p:sldId id="480" r:id="rId223"/>
    <p:sldId id="481" r:id="rId224"/>
    <p:sldId id="482" r:id="rId225"/>
    <p:sldId id="483" r:id="rId226"/>
    <p:sldId id="484" r:id="rId227"/>
    <p:sldId id="485" r:id="rId228"/>
    <p:sldId id="486" r:id="rId229"/>
    <p:sldId id="487" r:id="rId230"/>
    <p:sldId id="488" r:id="rId231"/>
    <p:sldId id="489" r:id="rId232"/>
    <p:sldId id="490" r:id="rId233"/>
    <p:sldId id="491" r:id="rId234"/>
    <p:sldId id="492" r:id="rId235"/>
    <p:sldId id="291"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Lst>
  <p:sldSz cx="12192000" cy="6858000"/>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قطع افتراضي" id="{0B6B1B19-AD0D-4E9C-A9AB-4B0EB12C4CB2}">
          <p14:sldIdLst>
            <p14:sldId id="272"/>
            <p14:sldId id="273"/>
            <p14:sldId id="258"/>
            <p14:sldId id="269"/>
            <p14:sldId id="286"/>
            <p14:sldId id="271"/>
            <p14:sldId id="274"/>
            <p14:sldId id="284"/>
            <p14:sldId id="285"/>
            <p14:sldId id="260"/>
            <p14:sldId id="261"/>
            <p14:sldId id="264"/>
            <p14:sldId id="293"/>
            <p14:sldId id="265"/>
            <p14:sldId id="275"/>
            <p14:sldId id="281"/>
            <p14:sldId id="276"/>
            <p14:sldId id="278"/>
            <p14:sldId id="294"/>
            <p14:sldId id="295"/>
            <p14:sldId id="283"/>
            <p14:sldId id="296"/>
            <p14:sldId id="297"/>
            <p14:sldId id="298"/>
            <p14:sldId id="299"/>
            <p14:sldId id="277"/>
            <p14:sldId id="300"/>
            <p14:sldId id="279"/>
            <p14:sldId id="287"/>
            <p14:sldId id="280"/>
            <p14:sldId id="301"/>
            <p14:sldId id="302"/>
            <p14:sldId id="347"/>
            <p14:sldId id="348"/>
            <p14:sldId id="349"/>
            <p14:sldId id="332"/>
            <p14:sldId id="345"/>
            <p14:sldId id="333"/>
            <p14:sldId id="350"/>
            <p14:sldId id="351"/>
            <p14:sldId id="352"/>
            <p14:sldId id="353"/>
            <p14:sldId id="334"/>
            <p14:sldId id="343"/>
            <p14:sldId id="318"/>
            <p14:sldId id="319"/>
            <p14:sldId id="314"/>
            <p14:sldId id="344"/>
            <p14:sldId id="303"/>
            <p14:sldId id="304"/>
            <p14:sldId id="320"/>
            <p14:sldId id="315"/>
            <p14:sldId id="321"/>
            <p14:sldId id="316"/>
            <p14:sldId id="322"/>
            <p14:sldId id="335"/>
            <p14:sldId id="305"/>
            <p14:sldId id="323"/>
            <p14:sldId id="317"/>
            <p14:sldId id="354"/>
            <p14:sldId id="355"/>
            <p14:sldId id="268"/>
            <p14:sldId id="270"/>
            <p14:sldId id="257"/>
            <p14:sldId id="262"/>
            <p14:sldId id="356"/>
            <p14:sldId id="292"/>
            <p14:sldId id="357"/>
            <p14:sldId id="358"/>
            <p14:sldId id="359"/>
            <p14:sldId id="360"/>
            <p14:sldId id="361"/>
            <p14:sldId id="362"/>
            <p14:sldId id="363"/>
            <p14:sldId id="364"/>
            <p14:sldId id="365"/>
            <p14:sldId id="366"/>
            <p14:sldId id="367"/>
            <p14:sldId id="306"/>
            <p14:sldId id="307"/>
            <p14:sldId id="308"/>
            <p14:sldId id="309"/>
            <p14:sldId id="310"/>
            <p14:sldId id="311"/>
            <p14:sldId id="368"/>
            <p14:sldId id="263"/>
            <p14:sldId id="369"/>
            <p14:sldId id="370"/>
            <p14:sldId id="288"/>
            <p14:sldId id="289"/>
            <p14:sldId id="371"/>
            <p14:sldId id="313"/>
            <p14:sldId id="372"/>
            <p14:sldId id="399"/>
            <p14:sldId id="400"/>
            <p14:sldId id="401"/>
            <p14:sldId id="402"/>
            <p14:sldId id="403"/>
            <p14:sldId id="404"/>
            <p14:sldId id="405"/>
            <p14:sldId id="396"/>
            <p14:sldId id="406"/>
            <p14:sldId id="407"/>
            <p14:sldId id="324"/>
            <p14:sldId id="395"/>
            <p14:sldId id="325"/>
            <p14:sldId id="326"/>
            <p14:sldId id="397"/>
            <p14:sldId id="327"/>
            <p14:sldId id="328"/>
            <p14:sldId id="329"/>
            <p14:sldId id="330"/>
            <p14:sldId id="331"/>
            <p14:sldId id="398"/>
            <p14:sldId id="408"/>
            <p14:sldId id="409"/>
            <p14:sldId id="410"/>
            <p14:sldId id="411"/>
            <p14:sldId id="412"/>
            <p14:sldId id="413"/>
            <p14:sldId id="414"/>
            <p14:sldId id="415"/>
            <p14:sldId id="416"/>
            <p14:sldId id="417"/>
            <p14:sldId id="418"/>
            <p14:sldId id="336"/>
            <p14:sldId id="337"/>
            <p14:sldId id="419"/>
            <p14:sldId id="420"/>
            <p14:sldId id="421"/>
            <p14:sldId id="422"/>
            <p14:sldId id="423"/>
            <p14:sldId id="424"/>
            <p14:sldId id="425"/>
            <p14:sldId id="426"/>
            <p14:sldId id="427"/>
            <p14:sldId id="428"/>
            <p14:sldId id="429"/>
            <p14:sldId id="430"/>
            <p14:sldId id="373"/>
            <p14:sldId id="374"/>
            <p14:sldId id="375"/>
            <p14:sldId id="377"/>
            <p14:sldId id="378"/>
            <p14:sldId id="379"/>
            <p14:sldId id="385"/>
            <p14:sldId id="380"/>
            <p14:sldId id="386"/>
            <p14:sldId id="387"/>
            <p14:sldId id="381"/>
            <p14:sldId id="382"/>
            <p14:sldId id="383"/>
            <p14:sldId id="388"/>
            <p14:sldId id="389"/>
            <p14:sldId id="384"/>
            <p14:sldId id="390"/>
            <p14:sldId id="391"/>
            <p14:sldId id="392"/>
            <p14:sldId id="393"/>
            <p14:sldId id="394"/>
            <p14:sldId id="431"/>
            <p14:sldId id="432"/>
            <p14:sldId id="433"/>
            <p14:sldId id="434"/>
            <p14:sldId id="435"/>
            <p14:sldId id="312"/>
            <p14:sldId id="436"/>
            <p14:sldId id="437"/>
            <p14:sldId id="438"/>
            <p14:sldId id="439"/>
            <p14:sldId id="440"/>
            <p14:sldId id="441"/>
            <p14:sldId id="442"/>
            <p14:sldId id="443"/>
            <p14:sldId id="444"/>
            <p14:sldId id="338"/>
            <p14:sldId id="445"/>
            <p14:sldId id="446"/>
            <p14:sldId id="447"/>
            <p14:sldId id="448"/>
            <p14:sldId id="449"/>
            <p14:sldId id="450"/>
            <p14:sldId id="451"/>
            <p14:sldId id="452"/>
            <p14:sldId id="453"/>
            <p14:sldId id="454"/>
            <p14:sldId id="455"/>
            <p14:sldId id="456"/>
            <p14:sldId id="457"/>
            <p14:sldId id="458"/>
            <p14:sldId id="459"/>
            <p14:sldId id="460"/>
            <p14:sldId id="461"/>
            <p14:sldId id="462"/>
          </p14:sldIdLst>
        </p14:section>
        <p14:section name="مقطع افتراضي" id="{D414A928-7F1E-4034-A53F-96AA87C27051}">
          <p14:sldIdLst>
            <p14:sldId id="463"/>
            <p14:sldId id="464"/>
            <p14:sldId id="465"/>
            <p14:sldId id="466"/>
            <p14:sldId id="467"/>
            <p14:sldId id="468"/>
            <p14:sldId id="469"/>
            <p14:sldId id="470"/>
            <p14:sldId id="471"/>
            <p14:sldId id="472"/>
            <p14:sldId id="473"/>
            <p14:sldId id="259"/>
          </p14:sldIdLst>
        </p14:section>
        <p14:section name="مقطع بدون عنوان" id="{D718E2EA-72DD-4E39-8DC4-15E5DDD2747A}">
          <p14:sldIdLst>
            <p14:sldId id="256"/>
            <p14:sldId id="474"/>
            <p14:sldId id="475"/>
            <p14:sldId id="476"/>
            <p14:sldId id="477"/>
            <p14:sldId id="478"/>
            <p14:sldId id="479"/>
            <p14:sldId id="266"/>
            <p14:sldId id="267"/>
            <p14:sldId id="480"/>
            <p14:sldId id="481"/>
            <p14:sldId id="482"/>
            <p14:sldId id="483"/>
            <p14:sldId id="484"/>
            <p14:sldId id="485"/>
            <p14:sldId id="486"/>
            <p14:sldId id="487"/>
            <p14:sldId id="488"/>
            <p14:sldId id="489"/>
            <p14:sldId id="490"/>
            <p14:sldId id="491"/>
            <p14:sldId id="492"/>
            <p14:sldId id="291"/>
            <p14:sldId id="493"/>
            <p14:sldId id="494"/>
            <p14:sldId id="495"/>
            <p14:sldId id="496"/>
            <p14:sldId id="497"/>
            <p14:sldId id="498"/>
            <p14:sldId id="499"/>
            <p14:sldId id="500"/>
            <p14:sldId id="501"/>
            <p14:sldId id="502"/>
            <p14:sldId id="503"/>
            <p14:sldId id="504"/>
            <p14:sldId id="5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40" d="100"/>
          <a:sy n="40" d="100"/>
        </p:scale>
        <p:origin x="29"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slide" Target="slides/slide131.xml"/><Relationship Id="rId159" Type="http://schemas.openxmlformats.org/officeDocument/2006/relationships/slide" Target="slides/slide152.xml"/><Relationship Id="rId170" Type="http://schemas.openxmlformats.org/officeDocument/2006/relationships/slide" Target="slides/slide163.xml"/><Relationship Id="rId191" Type="http://schemas.openxmlformats.org/officeDocument/2006/relationships/slide" Target="slides/slide184.xml"/><Relationship Id="rId205" Type="http://schemas.openxmlformats.org/officeDocument/2006/relationships/slide" Target="slides/slide198.xml"/><Relationship Id="rId226" Type="http://schemas.openxmlformats.org/officeDocument/2006/relationships/slide" Target="slides/slide219.xml"/><Relationship Id="rId247" Type="http://schemas.openxmlformats.org/officeDocument/2006/relationships/slide" Target="slides/slide240.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53" Type="http://schemas.openxmlformats.org/officeDocument/2006/relationships/slide" Target="slides/slide46.xml"/><Relationship Id="rId74" Type="http://schemas.openxmlformats.org/officeDocument/2006/relationships/slide" Target="slides/slide67.xml"/><Relationship Id="rId128" Type="http://schemas.openxmlformats.org/officeDocument/2006/relationships/slide" Target="slides/slide121.xml"/><Relationship Id="rId149" Type="http://schemas.openxmlformats.org/officeDocument/2006/relationships/slide" Target="slides/slide142.xml"/><Relationship Id="rId5" Type="http://schemas.openxmlformats.org/officeDocument/2006/relationships/slideMaster" Target="slideMasters/slideMaster5.xml"/><Relationship Id="rId95" Type="http://schemas.openxmlformats.org/officeDocument/2006/relationships/slide" Target="slides/slide88.xml"/><Relationship Id="rId160" Type="http://schemas.openxmlformats.org/officeDocument/2006/relationships/slide" Target="slides/slide153.xml"/><Relationship Id="rId181" Type="http://schemas.openxmlformats.org/officeDocument/2006/relationships/slide" Target="slides/slide174.xml"/><Relationship Id="rId216" Type="http://schemas.openxmlformats.org/officeDocument/2006/relationships/slide" Target="slides/slide209.xml"/><Relationship Id="rId237" Type="http://schemas.openxmlformats.org/officeDocument/2006/relationships/slide" Target="slides/slide230.xml"/><Relationship Id="rId22" Type="http://schemas.openxmlformats.org/officeDocument/2006/relationships/slide" Target="slides/slide15.xml"/><Relationship Id="rId43" Type="http://schemas.openxmlformats.org/officeDocument/2006/relationships/slide" Target="slides/slide36.xml"/><Relationship Id="rId64" Type="http://schemas.openxmlformats.org/officeDocument/2006/relationships/slide" Target="slides/slide57.xml"/><Relationship Id="rId118" Type="http://schemas.openxmlformats.org/officeDocument/2006/relationships/slide" Target="slides/slide111.xml"/><Relationship Id="rId139" Type="http://schemas.openxmlformats.org/officeDocument/2006/relationships/slide" Target="slides/slide132.xml"/><Relationship Id="rId85" Type="http://schemas.openxmlformats.org/officeDocument/2006/relationships/slide" Target="slides/slide78.xml"/><Relationship Id="rId150" Type="http://schemas.openxmlformats.org/officeDocument/2006/relationships/slide" Target="slides/slide143.xml"/><Relationship Id="rId171" Type="http://schemas.openxmlformats.org/officeDocument/2006/relationships/slide" Target="slides/slide164.xml"/><Relationship Id="rId192" Type="http://schemas.openxmlformats.org/officeDocument/2006/relationships/slide" Target="slides/slide185.xml"/><Relationship Id="rId206" Type="http://schemas.openxmlformats.org/officeDocument/2006/relationships/slide" Target="slides/slide199.xml"/><Relationship Id="rId227" Type="http://schemas.openxmlformats.org/officeDocument/2006/relationships/slide" Target="slides/slide220.xml"/><Relationship Id="rId248" Type="http://schemas.openxmlformats.org/officeDocument/2006/relationships/slide" Target="slides/slide241.xml"/><Relationship Id="rId12" Type="http://schemas.openxmlformats.org/officeDocument/2006/relationships/slide" Target="slides/slide5.xml"/><Relationship Id="rId33" Type="http://schemas.openxmlformats.org/officeDocument/2006/relationships/slide" Target="slides/slide26.xml"/><Relationship Id="rId108" Type="http://schemas.openxmlformats.org/officeDocument/2006/relationships/slide" Target="slides/slide101.xml"/><Relationship Id="rId129" Type="http://schemas.openxmlformats.org/officeDocument/2006/relationships/slide" Target="slides/slide122.xml"/><Relationship Id="rId54" Type="http://schemas.openxmlformats.org/officeDocument/2006/relationships/slide" Target="slides/slide47.xml"/><Relationship Id="rId75" Type="http://schemas.openxmlformats.org/officeDocument/2006/relationships/slide" Target="slides/slide68.xml"/><Relationship Id="rId96" Type="http://schemas.openxmlformats.org/officeDocument/2006/relationships/slide" Target="slides/slide89.xml"/><Relationship Id="rId140" Type="http://schemas.openxmlformats.org/officeDocument/2006/relationships/slide" Target="slides/slide133.xml"/><Relationship Id="rId161" Type="http://schemas.openxmlformats.org/officeDocument/2006/relationships/slide" Target="slides/slide154.xml"/><Relationship Id="rId182" Type="http://schemas.openxmlformats.org/officeDocument/2006/relationships/slide" Target="slides/slide175.xml"/><Relationship Id="rId217" Type="http://schemas.openxmlformats.org/officeDocument/2006/relationships/slide" Target="slides/slide210.xml"/><Relationship Id="rId6" Type="http://schemas.openxmlformats.org/officeDocument/2006/relationships/slideMaster" Target="slideMasters/slideMaster6.xml"/><Relationship Id="rId238" Type="http://schemas.openxmlformats.org/officeDocument/2006/relationships/slide" Target="slides/slide231.xml"/><Relationship Id="rId23" Type="http://schemas.openxmlformats.org/officeDocument/2006/relationships/slide" Target="slides/slide16.xml"/><Relationship Id="rId119" Type="http://schemas.openxmlformats.org/officeDocument/2006/relationships/slide" Target="slides/slide112.xml"/><Relationship Id="rId44" Type="http://schemas.openxmlformats.org/officeDocument/2006/relationships/slide" Target="slides/slide37.xml"/><Relationship Id="rId65" Type="http://schemas.openxmlformats.org/officeDocument/2006/relationships/slide" Target="slides/slide58.xml"/><Relationship Id="rId86" Type="http://schemas.openxmlformats.org/officeDocument/2006/relationships/slide" Target="slides/slide79.xml"/><Relationship Id="rId130" Type="http://schemas.openxmlformats.org/officeDocument/2006/relationships/slide" Target="slides/slide123.xml"/><Relationship Id="rId151" Type="http://schemas.openxmlformats.org/officeDocument/2006/relationships/slide" Target="slides/slide144.xml"/><Relationship Id="rId172" Type="http://schemas.openxmlformats.org/officeDocument/2006/relationships/slide" Target="slides/slide165.xml"/><Relationship Id="rId193" Type="http://schemas.openxmlformats.org/officeDocument/2006/relationships/slide" Target="slides/slide186.xml"/><Relationship Id="rId207" Type="http://schemas.openxmlformats.org/officeDocument/2006/relationships/slide" Target="slides/slide200.xml"/><Relationship Id="rId228" Type="http://schemas.openxmlformats.org/officeDocument/2006/relationships/slide" Target="slides/slide221.xml"/><Relationship Id="rId249" Type="http://schemas.openxmlformats.org/officeDocument/2006/relationships/slide" Target="slides/slide242.xml"/><Relationship Id="rId13" Type="http://schemas.openxmlformats.org/officeDocument/2006/relationships/slide" Target="slides/slide6.xml"/><Relationship Id="rId109" Type="http://schemas.openxmlformats.org/officeDocument/2006/relationships/slide" Target="slides/slide102.xml"/><Relationship Id="rId34" Type="http://schemas.openxmlformats.org/officeDocument/2006/relationships/slide" Target="slides/slide27.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20" Type="http://schemas.openxmlformats.org/officeDocument/2006/relationships/slide" Target="slides/slide113.xml"/><Relationship Id="rId141" Type="http://schemas.openxmlformats.org/officeDocument/2006/relationships/slide" Target="slides/slide134.xml"/><Relationship Id="rId7" Type="http://schemas.openxmlformats.org/officeDocument/2006/relationships/slideMaster" Target="slideMasters/slideMaster7.xml"/><Relationship Id="rId162" Type="http://schemas.openxmlformats.org/officeDocument/2006/relationships/slide" Target="slides/slide155.xml"/><Relationship Id="rId183" Type="http://schemas.openxmlformats.org/officeDocument/2006/relationships/slide" Target="slides/slide176.xml"/><Relationship Id="rId218" Type="http://schemas.openxmlformats.org/officeDocument/2006/relationships/slide" Target="slides/slide211.xml"/><Relationship Id="rId239" Type="http://schemas.openxmlformats.org/officeDocument/2006/relationships/slide" Target="slides/slide232.xml"/><Relationship Id="rId250" Type="http://schemas.openxmlformats.org/officeDocument/2006/relationships/notesMaster" Target="notesMasters/notesMaster1.xml"/><Relationship Id="rId24" Type="http://schemas.openxmlformats.org/officeDocument/2006/relationships/slide" Target="slides/slide17.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31" Type="http://schemas.openxmlformats.org/officeDocument/2006/relationships/slide" Target="slides/slide124.xml"/><Relationship Id="rId152" Type="http://schemas.openxmlformats.org/officeDocument/2006/relationships/slide" Target="slides/slide145.xml"/><Relationship Id="rId173" Type="http://schemas.openxmlformats.org/officeDocument/2006/relationships/slide" Target="slides/slide166.xml"/><Relationship Id="rId194" Type="http://schemas.openxmlformats.org/officeDocument/2006/relationships/slide" Target="slides/slide187.xml"/><Relationship Id="rId208" Type="http://schemas.openxmlformats.org/officeDocument/2006/relationships/slide" Target="slides/slide201.xml"/><Relationship Id="rId229" Type="http://schemas.openxmlformats.org/officeDocument/2006/relationships/slide" Target="slides/slide222.xml"/><Relationship Id="rId240" Type="http://schemas.openxmlformats.org/officeDocument/2006/relationships/slide" Target="slides/slide233.xml"/><Relationship Id="rId14" Type="http://schemas.openxmlformats.org/officeDocument/2006/relationships/slide" Target="slides/slide7.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8" Type="http://schemas.openxmlformats.org/officeDocument/2006/relationships/slide" Target="slides/slide1.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163" Type="http://schemas.openxmlformats.org/officeDocument/2006/relationships/slide" Target="slides/slide156.xml"/><Relationship Id="rId184" Type="http://schemas.openxmlformats.org/officeDocument/2006/relationships/slide" Target="slides/slide177.xml"/><Relationship Id="rId219" Type="http://schemas.openxmlformats.org/officeDocument/2006/relationships/slide" Target="slides/slide212.xml"/><Relationship Id="rId230" Type="http://schemas.openxmlformats.org/officeDocument/2006/relationships/slide" Target="slides/slide223.xml"/><Relationship Id="rId251" Type="http://schemas.openxmlformats.org/officeDocument/2006/relationships/presProps" Target="presProps.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74" Type="http://schemas.openxmlformats.org/officeDocument/2006/relationships/slide" Target="slides/slide167.xml"/><Relationship Id="rId195" Type="http://schemas.openxmlformats.org/officeDocument/2006/relationships/slide" Target="slides/slide188.xml"/><Relationship Id="rId209" Type="http://schemas.openxmlformats.org/officeDocument/2006/relationships/slide" Target="slides/slide202.xml"/><Relationship Id="rId220" Type="http://schemas.openxmlformats.org/officeDocument/2006/relationships/slide" Target="slides/slide213.xml"/><Relationship Id="rId241" Type="http://schemas.openxmlformats.org/officeDocument/2006/relationships/slide" Target="slides/slide234.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78" Type="http://schemas.openxmlformats.org/officeDocument/2006/relationships/slide" Target="slides/slide71.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slide" Target="slides/slide136.xml"/><Relationship Id="rId164" Type="http://schemas.openxmlformats.org/officeDocument/2006/relationships/slide" Target="slides/slide157.xml"/><Relationship Id="rId185" Type="http://schemas.openxmlformats.org/officeDocument/2006/relationships/slide" Target="slides/slide178.xml"/><Relationship Id="rId9" Type="http://schemas.openxmlformats.org/officeDocument/2006/relationships/slide" Target="slides/slide2.xml"/><Relationship Id="rId210" Type="http://schemas.openxmlformats.org/officeDocument/2006/relationships/slide" Target="slides/slide203.xml"/><Relationship Id="rId26" Type="http://schemas.openxmlformats.org/officeDocument/2006/relationships/slide" Target="slides/slide19.xml"/><Relationship Id="rId231" Type="http://schemas.openxmlformats.org/officeDocument/2006/relationships/slide" Target="slides/slide224.xml"/><Relationship Id="rId252" Type="http://schemas.openxmlformats.org/officeDocument/2006/relationships/viewProps" Target="viewProps.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54" Type="http://schemas.openxmlformats.org/officeDocument/2006/relationships/slide" Target="slides/slide147.xml"/><Relationship Id="rId175" Type="http://schemas.openxmlformats.org/officeDocument/2006/relationships/slide" Target="slides/slide168.xml"/><Relationship Id="rId196" Type="http://schemas.openxmlformats.org/officeDocument/2006/relationships/slide" Target="slides/slide189.xml"/><Relationship Id="rId200" Type="http://schemas.openxmlformats.org/officeDocument/2006/relationships/slide" Target="slides/slide193.xml"/><Relationship Id="rId16" Type="http://schemas.openxmlformats.org/officeDocument/2006/relationships/slide" Target="slides/slide9.xml"/><Relationship Id="rId221" Type="http://schemas.openxmlformats.org/officeDocument/2006/relationships/slide" Target="slides/slide214.xml"/><Relationship Id="rId242" Type="http://schemas.openxmlformats.org/officeDocument/2006/relationships/slide" Target="slides/slide235.xml"/><Relationship Id="rId37" Type="http://schemas.openxmlformats.org/officeDocument/2006/relationships/slide" Target="slides/slide30.xml"/><Relationship Id="rId58" Type="http://schemas.openxmlformats.org/officeDocument/2006/relationships/slide" Target="slides/slide51.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44" Type="http://schemas.openxmlformats.org/officeDocument/2006/relationships/slide" Target="slides/slide137.xml"/><Relationship Id="rId90" Type="http://schemas.openxmlformats.org/officeDocument/2006/relationships/slide" Target="slides/slide83.xml"/><Relationship Id="rId165" Type="http://schemas.openxmlformats.org/officeDocument/2006/relationships/slide" Target="slides/slide158.xml"/><Relationship Id="rId186" Type="http://schemas.openxmlformats.org/officeDocument/2006/relationships/slide" Target="slides/slide179.xml"/><Relationship Id="rId211" Type="http://schemas.openxmlformats.org/officeDocument/2006/relationships/slide" Target="slides/slide204.xml"/><Relationship Id="rId232" Type="http://schemas.openxmlformats.org/officeDocument/2006/relationships/slide" Target="slides/slide225.xml"/><Relationship Id="rId253" Type="http://schemas.openxmlformats.org/officeDocument/2006/relationships/theme" Target="theme/theme1.xml"/><Relationship Id="rId27" Type="http://schemas.openxmlformats.org/officeDocument/2006/relationships/slide" Target="slides/slide20.xml"/><Relationship Id="rId48" Type="http://schemas.openxmlformats.org/officeDocument/2006/relationships/slide" Target="slides/slide41.xml"/><Relationship Id="rId69" Type="http://schemas.openxmlformats.org/officeDocument/2006/relationships/slide" Target="slides/slide62.xml"/><Relationship Id="rId113" Type="http://schemas.openxmlformats.org/officeDocument/2006/relationships/slide" Target="slides/slide106.xml"/><Relationship Id="rId134" Type="http://schemas.openxmlformats.org/officeDocument/2006/relationships/slide" Target="slides/slide127.xml"/><Relationship Id="rId80" Type="http://schemas.openxmlformats.org/officeDocument/2006/relationships/slide" Target="slides/slide73.xml"/><Relationship Id="rId155" Type="http://schemas.openxmlformats.org/officeDocument/2006/relationships/slide" Target="slides/slide148.xml"/><Relationship Id="rId176" Type="http://schemas.openxmlformats.org/officeDocument/2006/relationships/slide" Target="slides/slide169.xml"/><Relationship Id="rId197" Type="http://schemas.openxmlformats.org/officeDocument/2006/relationships/slide" Target="slides/slide190.xml"/><Relationship Id="rId201" Type="http://schemas.openxmlformats.org/officeDocument/2006/relationships/slide" Target="slides/slide194.xml"/><Relationship Id="rId222" Type="http://schemas.openxmlformats.org/officeDocument/2006/relationships/slide" Target="slides/slide215.xml"/><Relationship Id="rId243" Type="http://schemas.openxmlformats.org/officeDocument/2006/relationships/slide" Target="slides/slide236.xml"/><Relationship Id="rId17" Type="http://schemas.openxmlformats.org/officeDocument/2006/relationships/slide" Target="slides/slide10.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24" Type="http://schemas.openxmlformats.org/officeDocument/2006/relationships/slide" Target="slides/slide117.xml"/><Relationship Id="rId70" Type="http://schemas.openxmlformats.org/officeDocument/2006/relationships/slide" Target="slides/slide63.xml"/><Relationship Id="rId91" Type="http://schemas.openxmlformats.org/officeDocument/2006/relationships/slide" Target="slides/slide84.xml"/><Relationship Id="rId145" Type="http://schemas.openxmlformats.org/officeDocument/2006/relationships/slide" Target="slides/slide138.xml"/><Relationship Id="rId166" Type="http://schemas.openxmlformats.org/officeDocument/2006/relationships/slide" Target="slides/slide159.xml"/><Relationship Id="rId187" Type="http://schemas.openxmlformats.org/officeDocument/2006/relationships/slide" Target="slides/slide180.xml"/><Relationship Id="rId1" Type="http://schemas.openxmlformats.org/officeDocument/2006/relationships/slideMaster" Target="slideMasters/slideMaster1.xml"/><Relationship Id="rId212" Type="http://schemas.openxmlformats.org/officeDocument/2006/relationships/slide" Target="slides/slide205.xml"/><Relationship Id="rId233" Type="http://schemas.openxmlformats.org/officeDocument/2006/relationships/slide" Target="slides/slide226.xml"/><Relationship Id="rId254" Type="http://schemas.openxmlformats.org/officeDocument/2006/relationships/tableStyles" Target="tableStyles.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60" Type="http://schemas.openxmlformats.org/officeDocument/2006/relationships/slide" Target="slides/slide53.xml"/><Relationship Id="rId81" Type="http://schemas.openxmlformats.org/officeDocument/2006/relationships/slide" Target="slides/slide74.xml"/><Relationship Id="rId135" Type="http://schemas.openxmlformats.org/officeDocument/2006/relationships/slide" Target="slides/slide128.xml"/><Relationship Id="rId156" Type="http://schemas.openxmlformats.org/officeDocument/2006/relationships/slide" Target="slides/slide149.xml"/><Relationship Id="rId177" Type="http://schemas.openxmlformats.org/officeDocument/2006/relationships/slide" Target="slides/slide170.xml"/><Relationship Id="rId198" Type="http://schemas.openxmlformats.org/officeDocument/2006/relationships/slide" Target="slides/slide191.xml"/><Relationship Id="rId202" Type="http://schemas.openxmlformats.org/officeDocument/2006/relationships/slide" Target="slides/slide195.xml"/><Relationship Id="rId223" Type="http://schemas.openxmlformats.org/officeDocument/2006/relationships/slide" Target="slides/slide216.xml"/><Relationship Id="rId244" Type="http://schemas.openxmlformats.org/officeDocument/2006/relationships/slide" Target="slides/slide237.xml"/><Relationship Id="rId18" Type="http://schemas.openxmlformats.org/officeDocument/2006/relationships/slide" Target="slides/slide11.xml"/><Relationship Id="rId39" Type="http://schemas.openxmlformats.org/officeDocument/2006/relationships/slide" Target="slides/slide32.xml"/><Relationship Id="rId50" Type="http://schemas.openxmlformats.org/officeDocument/2006/relationships/slide" Target="slides/slide43.xml"/><Relationship Id="rId104" Type="http://schemas.openxmlformats.org/officeDocument/2006/relationships/slide" Target="slides/slide97.xml"/><Relationship Id="rId125" Type="http://schemas.openxmlformats.org/officeDocument/2006/relationships/slide" Target="slides/slide118.xml"/><Relationship Id="rId146" Type="http://schemas.openxmlformats.org/officeDocument/2006/relationships/slide" Target="slides/slide139.xml"/><Relationship Id="rId167" Type="http://schemas.openxmlformats.org/officeDocument/2006/relationships/slide" Target="slides/slide160.xml"/><Relationship Id="rId188" Type="http://schemas.openxmlformats.org/officeDocument/2006/relationships/slide" Target="slides/slide181.xml"/><Relationship Id="rId71" Type="http://schemas.openxmlformats.org/officeDocument/2006/relationships/slide" Target="slides/slide64.xml"/><Relationship Id="rId92" Type="http://schemas.openxmlformats.org/officeDocument/2006/relationships/slide" Target="slides/slide85.xml"/><Relationship Id="rId213" Type="http://schemas.openxmlformats.org/officeDocument/2006/relationships/slide" Target="slides/slide206.xml"/><Relationship Id="rId234" Type="http://schemas.openxmlformats.org/officeDocument/2006/relationships/slide" Target="slides/slide227.xml"/><Relationship Id="rId2" Type="http://schemas.openxmlformats.org/officeDocument/2006/relationships/slideMaster" Target="slideMasters/slideMaster2.xml"/><Relationship Id="rId29" Type="http://schemas.openxmlformats.org/officeDocument/2006/relationships/slide" Target="slides/slide22.xml"/><Relationship Id="rId40" Type="http://schemas.openxmlformats.org/officeDocument/2006/relationships/slide" Target="slides/slide33.xml"/><Relationship Id="rId115" Type="http://schemas.openxmlformats.org/officeDocument/2006/relationships/slide" Target="slides/slide108.xml"/><Relationship Id="rId136" Type="http://schemas.openxmlformats.org/officeDocument/2006/relationships/slide" Target="slides/slide129.xml"/><Relationship Id="rId157" Type="http://schemas.openxmlformats.org/officeDocument/2006/relationships/slide" Target="slides/slide150.xml"/><Relationship Id="rId178" Type="http://schemas.openxmlformats.org/officeDocument/2006/relationships/slide" Target="slides/slide171.xml"/><Relationship Id="rId61" Type="http://schemas.openxmlformats.org/officeDocument/2006/relationships/slide" Target="slides/slide54.xml"/><Relationship Id="rId82" Type="http://schemas.openxmlformats.org/officeDocument/2006/relationships/slide" Target="slides/slide75.xml"/><Relationship Id="rId199" Type="http://schemas.openxmlformats.org/officeDocument/2006/relationships/slide" Target="slides/slide192.xml"/><Relationship Id="rId203" Type="http://schemas.openxmlformats.org/officeDocument/2006/relationships/slide" Target="slides/slide196.xml"/><Relationship Id="rId19" Type="http://schemas.openxmlformats.org/officeDocument/2006/relationships/slide" Target="slides/slide12.xml"/><Relationship Id="rId224" Type="http://schemas.openxmlformats.org/officeDocument/2006/relationships/slide" Target="slides/slide217.xml"/><Relationship Id="rId245" Type="http://schemas.openxmlformats.org/officeDocument/2006/relationships/slide" Target="slides/slide238.xml"/><Relationship Id="rId30" Type="http://schemas.openxmlformats.org/officeDocument/2006/relationships/slide" Target="slides/slide2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168" Type="http://schemas.openxmlformats.org/officeDocument/2006/relationships/slide" Target="slides/slide16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189" Type="http://schemas.openxmlformats.org/officeDocument/2006/relationships/slide" Target="slides/slide182.xml"/><Relationship Id="rId3" Type="http://schemas.openxmlformats.org/officeDocument/2006/relationships/slideMaster" Target="slideMasters/slideMaster3.xml"/><Relationship Id="rId214" Type="http://schemas.openxmlformats.org/officeDocument/2006/relationships/slide" Target="slides/slide207.xml"/><Relationship Id="rId235" Type="http://schemas.openxmlformats.org/officeDocument/2006/relationships/slide" Target="slides/slide228.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slide" Target="slides/slide15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179" Type="http://schemas.openxmlformats.org/officeDocument/2006/relationships/slide" Target="slides/slide172.xml"/><Relationship Id="rId190" Type="http://schemas.openxmlformats.org/officeDocument/2006/relationships/slide" Target="slides/slide183.xml"/><Relationship Id="rId204" Type="http://schemas.openxmlformats.org/officeDocument/2006/relationships/slide" Target="slides/slide197.xml"/><Relationship Id="rId225" Type="http://schemas.openxmlformats.org/officeDocument/2006/relationships/slide" Target="slides/slide218.xml"/><Relationship Id="rId246" Type="http://schemas.openxmlformats.org/officeDocument/2006/relationships/slide" Target="slides/slide239.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94" Type="http://schemas.openxmlformats.org/officeDocument/2006/relationships/slide" Target="slides/slide87.xml"/><Relationship Id="rId148" Type="http://schemas.openxmlformats.org/officeDocument/2006/relationships/slide" Target="slides/slide141.xml"/><Relationship Id="rId169" Type="http://schemas.openxmlformats.org/officeDocument/2006/relationships/slide" Target="slides/slide162.xml"/><Relationship Id="rId4" Type="http://schemas.openxmlformats.org/officeDocument/2006/relationships/slideMaster" Target="slideMasters/slideMaster4.xml"/><Relationship Id="rId180" Type="http://schemas.openxmlformats.org/officeDocument/2006/relationships/slide" Target="slides/slide173.xml"/><Relationship Id="rId215" Type="http://schemas.openxmlformats.org/officeDocument/2006/relationships/slide" Target="slides/slide208.xml"/><Relationship Id="rId236" Type="http://schemas.openxmlformats.org/officeDocument/2006/relationships/slide" Target="slides/slide2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BF4B445-6BB9-4CB7-850A-2287DC255879}" type="datetimeFigureOut">
              <a:rPr lang="ar-JO" smtClean="0"/>
              <a:t>16/01/1446</a:t>
            </a:fld>
            <a:endParaRPr lang="ar-JO"/>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JO"/>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JO"/>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1398A33-B0A5-45ED-B894-588BE4E689FF}" type="slidenum">
              <a:rPr lang="ar-JO" smtClean="0"/>
              <a:t>‹#›</a:t>
            </a:fld>
            <a:endParaRPr lang="ar-JO"/>
          </a:p>
        </p:txBody>
      </p:sp>
    </p:spTree>
    <p:extLst>
      <p:ext uri="{BB962C8B-B14F-4D97-AF65-F5344CB8AC3E}">
        <p14:creationId xmlns:p14="http://schemas.microsoft.com/office/powerpoint/2010/main" val="398430226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CEABEE8-9753-4018-C0CC-15D276B5C80E}"/>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5CB01F73-3CD0-FDDD-E898-7379CEFE34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
        <p:nvSpPr>
          <p:cNvPr id="8196" name="Slide Number Placeholder 3">
            <a:extLst>
              <a:ext uri="{FF2B5EF4-FFF2-40B4-BE49-F238E27FC236}">
                <a16:creationId xmlns:a16="http://schemas.microsoft.com/office/drawing/2014/main" id="{7BCB1026-599C-251A-4E50-7FF80DB87E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cs typeface="Arial" panose="020B0604020202020204" pitchFamily="34" charset="0"/>
              </a:defRPr>
            </a:lvl1pPr>
            <a:lvl2pPr marL="742950" indent="-285750" defTabSz="966788">
              <a:defRPr>
                <a:solidFill>
                  <a:schemeClr val="tx1"/>
                </a:solidFill>
                <a:latin typeface="Arial" panose="020B0604020202020204" pitchFamily="34" charset="0"/>
                <a:cs typeface="Arial" panose="020B0604020202020204" pitchFamily="34" charset="0"/>
              </a:defRPr>
            </a:lvl2pPr>
            <a:lvl3pPr marL="1143000" indent="-228600" defTabSz="966788">
              <a:defRPr>
                <a:solidFill>
                  <a:schemeClr val="tx1"/>
                </a:solidFill>
                <a:latin typeface="Arial" panose="020B0604020202020204" pitchFamily="34" charset="0"/>
                <a:cs typeface="Arial" panose="020B0604020202020204" pitchFamily="34" charset="0"/>
              </a:defRPr>
            </a:lvl3pPr>
            <a:lvl4pPr marL="1600200" indent="-228600" defTabSz="966788">
              <a:defRPr>
                <a:solidFill>
                  <a:schemeClr val="tx1"/>
                </a:solidFill>
                <a:latin typeface="Arial" panose="020B0604020202020204" pitchFamily="34" charset="0"/>
                <a:cs typeface="Arial" panose="020B0604020202020204" pitchFamily="34" charset="0"/>
              </a:defRPr>
            </a:lvl4pPr>
            <a:lvl5pPr marL="2057400" indent="-228600" defTabSz="966788">
              <a:defRPr>
                <a:solidFill>
                  <a:schemeClr val="tx1"/>
                </a:solidFill>
                <a:latin typeface="Arial" panose="020B0604020202020204" pitchFamily="34" charset="0"/>
                <a:cs typeface="Arial" panose="020B0604020202020204" pitchFamily="34" charset="0"/>
              </a:defRPr>
            </a:lvl5pPr>
            <a:lvl6pPr marL="25146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66788" rtl="0" eaLnBrk="1" fontAlgn="base" latinLnBrk="0" hangingPunct="1">
              <a:lnSpc>
                <a:spcPct val="100000"/>
              </a:lnSpc>
              <a:spcBef>
                <a:spcPct val="0"/>
              </a:spcBef>
              <a:spcAft>
                <a:spcPct val="0"/>
              </a:spcAft>
              <a:buClrTx/>
              <a:buSzTx/>
              <a:buFontTx/>
              <a:buNone/>
              <a:tabLst/>
              <a:defRPr/>
            </a:pPr>
            <a:fld id="{9B11D861-2AA2-414B-8138-DFD69A3749AB}" type="slidenum">
              <a:rPr kumimoji="0" lang="ar-SA"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l" defTabSz="966788" rtl="0" eaLnBrk="1" fontAlgn="base" latinLnBrk="0" hangingPunct="1">
                <a:lnSpc>
                  <a:spcPct val="100000"/>
                </a:lnSpc>
                <a:spcBef>
                  <a:spcPct val="0"/>
                </a:spcBef>
                <a:spcAft>
                  <a:spcPct val="0"/>
                </a:spcAft>
                <a:buClrTx/>
                <a:buSzTx/>
                <a:buFontTx/>
                <a:buNone/>
                <a:tabLst/>
                <a:defRPr/>
              </a:pPr>
              <a:t>96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34C46B9-AF0C-6A1A-1FE7-13A2C910EEE0}"/>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664EB520-0B96-1439-3BBC-C71B1E731A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
        <p:nvSpPr>
          <p:cNvPr id="15364" name="Slide Number Placeholder 3">
            <a:extLst>
              <a:ext uri="{FF2B5EF4-FFF2-40B4-BE49-F238E27FC236}">
                <a16:creationId xmlns:a16="http://schemas.microsoft.com/office/drawing/2014/main" id="{12D4A139-53F9-C70A-A09D-AA90FEB686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cs typeface="Arial" panose="020B0604020202020204" pitchFamily="34" charset="0"/>
              </a:defRPr>
            </a:lvl1pPr>
            <a:lvl2pPr marL="742950" indent="-285750" defTabSz="966788">
              <a:defRPr>
                <a:solidFill>
                  <a:schemeClr val="tx1"/>
                </a:solidFill>
                <a:latin typeface="Arial" panose="020B0604020202020204" pitchFamily="34" charset="0"/>
                <a:cs typeface="Arial" panose="020B0604020202020204" pitchFamily="34" charset="0"/>
              </a:defRPr>
            </a:lvl2pPr>
            <a:lvl3pPr marL="1143000" indent="-228600" defTabSz="966788">
              <a:defRPr>
                <a:solidFill>
                  <a:schemeClr val="tx1"/>
                </a:solidFill>
                <a:latin typeface="Arial" panose="020B0604020202020204" pitchFamily="34" charset="0"/>
                <a:cs typeface="Arial" panose="020B0604020202020204" pitchFamily="34" charset="0"/>
              </a:defRPr>
            </a:lvl3pPr>
            <a:lvl4pPr marL="1600200" indent="-228600" defTabSz="966788">
              <a:defRPr>
                <a:solidFill>
                  <a:schemeClr val="tx1"/>
                </a:solidFill>
                <a:latin typeface="Arial" panose="020B0604020202020204" pitchFamily="34" charset="0"/>
                <a:cs typeface="Arial" panose="020B0604020202020204" pitchFamily="34" charset="0"/>
              </a:defRPr>
            </a:lvl4pPr>
            <a:lvl5pPr marL="2057400" indent="-228600" defTabSz="966788">
              <a:defRPr>
                <a:solidFill>
                  <a:schemeClr val="tx1"/>
                </a:solidFill>
                <a:latin typeface="Arial" panose="020B0604020202020204" pitchFamily="34" charset="0"/>
                <a:cs typeface="Arial" panose="020B0604020202020204" pitchFamily="34" charset="0"/>
              </a:defRPr>
            </a:lvl5pPr>
            <a:lvl6pPr marL="25146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66788" rtl="0" eaLnBrk="1" fontAlgn="base" latinLnBrk="0" hangingPunct="1">
              <a:lnSpc>
                <a:spcPct val="100000"/>
              </a:lnSpc>
              <a:spcBef>
                <a:spcPct val="0"/>
              </a:spcBef>
              <a:spcAft>
                <a:spcPct val="0"/>
              </a:spcAft>
              <a:buClrTx/>
              <a:buSzTx/>
              <a:buFontTx/>
              <a:buNone/>
              <a:tabLst/>
              <a:defRPr/>
            </a:pPr>
            <a:fld id="{E0925CF2-BF3B-43FB-9EAB-96DDCC6BC23C}" type="slidenum">
              <a:rPr kumimoji="0" lang="ar-SA"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l" defTabSz="966788" rtl="0" eaLnBrk="1" fontAlgn="base" latinLnBrk="0" hangingPunct="1">
                <a:lnSpc>
                  <a:spcPct val="100000"/>
                </a:lnSpc>
                <a:spcBef>
                  <a:spcPct val="0"/>
                </a:spcBef>
                <a:spcAft>
                  <a:spcPct val="0"/>
                </a:spcAft>
                <a:buClrTx/>
                <a:buSzTx/>
                <a:buFontTx/>
                <a:buNone/>
                <a:tabLst/>
                <a:defRPr/>
              </a:pPr>
              <a:t>102</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75AE84F7-2B4D-89FE-4354-73EF62B6F411}"/>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4619C523-F176-BAE5-8457-954D1BEB1E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
        <p:nvSpPr>
          <p:cNvPr id="31748" name="Slide Number Placeholder 3">
            <a:extLst>
              <a:ext uri="{FF2B5EF4-FFF2-40B4-BE49-F238E27FC236}">
                <a16:creationId xmlns:a16="http://schemas.microsoft.com/office/drawing/2014/main" id="{42800E84-E3A8-991D-2D9D-3EFC0AD2D4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cs typeface="Arial" panose="020B0604020202020204" pitchFamily="34" charset="0"/>
              </a:defRPr>
            </a:lvl1pPr>
            <a:lvl2pPr marL="742950" indent="-285750" defTabSz="966788">
              <a:defRPr>
                <a:solidFill>
                  <a:schemeClr val="tx1"/>
                </a:solidFill>
                <a:latin typeface="Arial" panose="020B0604020202020204" pitchFamily="34" charset="0"/>
                <a:cs typeface="Arial" panose="020B0604020202020204" pitchFamily="34" charset="0"/>
              </a:defRPr>
            </a:lvl2pPr>
            <a:lvl3pPr marL="1143000" indent="-228600" defTabSz="966788">
              <a:defRPr>
                <a:solidFill>
                  <a:schemeClr val="tx1"/>
                </a:solidFill>
                <a:latin typeface="Arial" panose="020B0604020202020204" pitchFamily="34" charset="0"/>
                <a:cs typeface="Arial" panose="020B0604020202020204" pitchFamily="34" charset="0"/>
              </a:defRPr>
            </a:lvl3pPr>
            <a:lvl4pPr marL="1600200" indent="-228600" defTabSz="966788">
              <a:defRPr>
                <a:solidFill>
                  <a:schemeClr val="tx1"/>
                </a:solidFill>
                <a:latin typeface="Arial" panose="020B0604020202020204" pitchFamily="34" charset="0"/>
                <a:cs typeface="Arial" panose="020B0604020202020204" pitchFamily="34" charset="0"/>
              </a:defRPr>
            </a:lvl4pPr>
            <a:lvl5pPr marL="2057400" indent="-228600" defTabSz="966788">
              <a:defRPr>
                <a:solidFill>
                  <a:schemeClr val="tx1"/>
                </a:solidFill>
                <a:latin typeface="Arial" panose="020B0604020202020204" pitchFamily="34" charset="0"/>
                <a:cs typeface="Arial" panose="020B0604020202020204" pitchFamily="34" charset="0"/>
              </a:defRPr>
            </a:lvl5pPr>
            <a:lvl6pPr marL="25146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66788" rtl="0" eaLnBrk="1" fontAlgn="base" latinLnBrk="0" hangingPunct="1">
              <a:lnSpc>
                <a:spcPct val="100000"/>
              </a:lnSpc>
              <a:spcBef>
                <a:spcPct val="0"/>
              </a:spcBef>
              <a:spcAft>
                <a:spcPct val="0"/>
              </a:spcAft>
              <a:buClrTx/>
              <a:buSzTx/>
              <a:buFontTx/>
              <a:buNone/>
              <a:tabLst/>
              <a:defRPr/>
            </a:pPr>
            <a:fld id="{3C7C467C-5FCE-49B9-A622-76AF8F736010}" type="slidenum">
              <a:rPr kumimoji="0" lang="ar-SA"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l" defTabSz="966788" rtl="0" eaLnBrk="1" fontAlgn="base" latinLnBrk="0" hangingPunct="1">
                <a:lnSpc>
                  <a:spcPct val="100000"/>
                </a:lnSpc>
                <a:spcBef>
                  <a:spcPct val="0"/>
                </a:spcBef>
                <a:spcAft>
                  <a:spcPct val="0"/>
                </a:spcAft>
                <a:buClrTx/>
                <a:buSzTx/>
                <a:buFontTx/>
                <a:buNone/>
                <a:tabLst/>
                <a:defRPr/>
              </a:pPr>
              <a:t>147</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عنصر نائب لصورة الشريحة 1">
            <a:extLst>
              <a:ext uri="{FF2B5EF4-FFF2-40B4-BE49-F238E27FC236}">
                <a16:creationId xmlns:a16="http://schemas.microsoft.com/office/drawing/2014/main" id="{20E82C9E-EC25-CCC9-D7F5-C72506D1988D}"/>
              </a:ext>
            </a:extLst>
          </p:cNvPr>
          <p:cNvSpPr>
            <a:spLocks noGrp="1" noRot="1" noChangeAspect="1" noChangeArrowheads="1" noTextEdit="1"/>
          </p:cNvSpPr>
          <p:nvPr>
            <p:ph type="sldImg"/>
          </p:nvPr>
        </p:nvSpPr>
        <p:spPr>
          <a:ln/>
        </p:spPr>
      </p:sp>
      <p:sp>
        <p:nvSpPr>
          <p:cNvPr id="4099" name="عنصر نائب للملاحظات 2">
            <a:extLst>
              <a:ext uri="{FF2B5EF4-FFF2-40B4-BE49-F238E27FC236}">
                <a16:creationId xmlns:a16="http://schemas.microsoft.com/office/drawing/2014/main" id="{60CB0FFF-96D4-CDB6-5C80-4E50E7459D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ar-JO"/>
          </a:p>
        </p:txBody>
      </p:sp>
      <p:sp>
        <p:nvSpPr>
          <p:cNvPr id="4100" name="عنصر نائب لرقم الشريحة 3">
            <a:extLst>
              <a:ext uri="{FF2B5EF4-FFF2-40B4-BE49-F238E27FC236}">
                <a16:creationId xmlns:a16="http://schemas.microsoft.com/office/drawing/2014/main" id="{6914E6AD-7E86-68A0-B27C-A006AD5485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830D0B-2B91-4935-80A7-03DF1AED0D9F}" type="slidenum">
              <a:rPr kumimoji="0" lang="en-US" altLang="ar-JO"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161</a:t>
            </a:fld>
            <a:endParaRPr kumimoji="0" lang="en-US" altLang="ar-JO"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96EE97E-5375-27E5-FAD4-73575D1A87C7}"/>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JO"/>
          </a:p>
        </p:txBody>
      </p:sp>
      <p:sp>
        <p:nvSpPr>
          <p:cNvPr id="3" name="عنوان فرعي 2">
            <a:extLst>
              <a:ext uri="{FF2B5EF4-FFF2-40B4-BE49-F238E27FC236}">
                <a16:creationId xmlns:a16="http://schemas.microsoft.com/office/drawing/2014/main" id="{BADE37FB-04E9-E36C-8E78-4E74162D17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JO"/>
          </a:p>
        </p:txBody>
      </p:sp>
      <p:sp>
        <p:nvSpPr>
          <p:cNvPr id="4" name="عنصر نائب للتاريخ 3">
            <a:extLst>
              <a:ext uri="{FF2B5EF4-FFF2-40B4-BE49-F238E27FC236}">
                <a16:creationId xmlns:a16="http://schemas.microsoft.com/office/drawing/2014/main" id="{5D331D47-C3D3-AAAB-3050-DF51313E7EE3}"/>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491F9735-FAA6-71E0-AB61-958A5F341202}"/>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F39331B2-81B9-0A93-4EF1-952D1E0AF1F5}"/>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180605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610584C-405D-CFCB-E439-EC9AE1698171}"/>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1E18E132-2B98-5806-B503-3AC3BFAA8DF9}"/>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4CC87D9E-2467-9454-08F9-5C073717EACD}"/>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A52B25D1-47B8-3140-81DB-1385C2655B4C}"/>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0D6798AF-7345-02CB-C4CC-16F9D8888170}"/>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404159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360DE8DB-CB9C-2FF1-06F1-9F7398F67734}"/>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86C3C5CA-BC05-7AB3-C4E8-75D690334097}"/>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D7458F97-B607-F461-BABA-21C87AFBC62C}"/>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8470E32E-F8B7-CA49-2474-B8FC770A9B28}"/>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407C9134-8704-FF36-B4C0-3C6B09BE0217}"/>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103528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A3C8478-B8FB-4F8E-B88D-6A142393E6C7}"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54155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C8478-B8FB-4F8E-B88D-6A142393E6C7}"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4145646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3C8478-B8FB-4F8E-B88D-6A142393E6C7}"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3392455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3C8478-B8FB-4F8E-B88D-6A142393E6C7}"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111552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3C8478-B8FB-4F8E-B88D-6A142393E6C7}"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96071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3C8478-B8FB-4F8E-B88D-6A142393E6C7}"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3734091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C8478-B8FB-4F8E-B88D-6A142393E6C7}"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4050041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3C8478-B8FB-4F8E-B88D-6A142393E6C7}"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133031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D7FF7A5-989C-5E84-595F-80DCB4EE2F6C}"/>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D7DD75C5-9296-AA72-E69C-1C011072F139}"/>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6AA57F1F-0703-CFAC-9866-42B8E91B59EF}"/>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45F65F00-A554-9001-3568-8598A6F40217}"/>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0DB39989-F26E-4533-BDCB-6DBC00300830}"/>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29742177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3C8478-B8FB-4F8E-B88D-6A142393E6C7}"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5585885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C8478-B8FB-4F8E-B88D-6A142393E6C7}"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1925528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C8478-B8FB-4F8E-B88D-6A142393E6C7}"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3618410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CDD3E0C-410C-FD4F-786C-D8F0543EFBD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ACE7EEC-40FB-8EA9-1D35-7ACC5BA2B7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1B810D-E746-965D-A545-A0886BE044EF}"/>
              </a:ext>
            </a:extLst>
          </p:cNvPr>
          <p:cNvSpPr>
            <a:spLocks noGrp="1"/>
          </p:cNvSpPr>
          <p:nvPr>
            <p:ph type="sldNum" sz="quarter" idx="12"/>
          </p:nvPr>
        </p:nvSpPr>
        <p:spPr/>
        <p:txBody>
          <a:bodyPr/>
          <a:lstStyle>
            <a:lvl1pPr>
              <a:defRPr/>
            </a:lvl1pPr>
          </a:lstStyle>
          <a:p>
            <a:pPr>
              <a:defRPr/>
            </a:pPr>
            <a:fld id="{0D4CBDDA-4C47-4CCB-B998-2DE6F01986B2}" type="slidenum">
              <a:rPr lang="ar-SA" altLang="ar-JO"/>
              <a:pPr>
                <a:defRPr/>
              </a:pPr>
              <a:t>‹#›</a:t>
            </a:fld>
            <a:endParaRPr lang="en-US" altLang="ar-JO"/>
          </a:p>
        </p:txBody>
      </p:sp>
    </p:spTree>
    <p:extLst>
      <p:ext uri="{BB962C8B-B14F-4D97-AF65-F5344CB8AC3E}">
        <p14:creationId xmlns:p14="http://schemas.microsoft.com/office/powerpoint/2010/main" val="3889825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BF1B3-B800-608A-D4B5-846ECD8796F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09F6DD8-6023-6A43-3005-2D722A5226E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16B55CF-1A50-528B-05E8-641710F58D22}"/>
              </a:ext>
            </a:extLst>
          </p:cNvPr>
          <p:cNvSpPr>
            <a:spLocks noGrp="1"/>
          </p:cNvSpPr>
          <p:nvPr>
            <p:ph type="sldNum" sz="quarter" idx="12"/>
          </p:nvPr>
        </p:nvSpPr>
        <p:spPr/>
        <p:txBody>
          <a:bodyPr/>
          <a:lstStyle>
            <a:lvl1pPr>
              <a:defRPr/>
            </a:lvl1pPr>
          </a:lstStyle>
          <a:p>
            <a:pPr>
              <a:defRPr/>
            </a:pPr>
            <a:fld id="{E7AD240A-D120-46D4-AC5A-E20AC58EE340}" type="slidenum">
              <a:rPr lang="ar-SA" altLang="ar-JO"/>
              <a:pPr>
                <a:defRPr/>
              </a:pPr>
              <a:t>‹#›</a:t>
            </a:fld>
            <a:endParaRPr lang="en-US" altLang="ar-JO"/>
          </a:p>
        </p:txBody>
      </p:sp>
    </p:spTree>
    <p:extLst>
      <p:ext uri="{BB962C8B-B14F-4D97-AF65-F5344CB8AC3E}">
        <p14:creationId xmlns:p14="http://schemas.microsoft.com/office/powerpoint/2010/main" val="1225748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0DEBE2-03C7-BEE3-AF57-42602EC241D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12387BF-4592-B849-C363-5E449BFD151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C2609AE-5C37-3D1B-2BDB-9530E974F952}"/>
              </a:ext>
            </a:extLst>
          </p:cNvPr>
          <p:cNvSpPr>
            <a:spLocks noGrp="1"/>
          </p:cNvSpPr>
          <p:nvPr>
            <p:ph type="sldNum" sz="quarter" idx="12"/>
          </p:nvPr>
        </p:nvSpPr>
        <p:spPr/>
        <p:txBody>
          <a:bodyPr/>
          <a:lstStyle>
            <a:lvl1pPr>
              <a:defRPr/>
            </a:lvl1pPr>
          </a:lstStyle>
          <a:p>
            <a:pPr>
              <a:defRPr/>
            </a:pPr>
            <a:fld id="{8BB8E7B5-4B1B-4348-89A7-3832504850DA}" type="slidenum">
              <a:rPr lang="ar-SA" altLang="ar-JO"/>
              <a:pPr>
                <a:defRPr/>
              </a:pPr>
              <a:t>‹#›</a:t>
            </a:fld>
            <a:endParaRPr lang="en-US" altLang="ar-JO"/>
          </a:p>
        </p:txBody>
      </p:sp>
    </p:spTree>
    <p:extLst>
      <p:ext uri="{BB962C8B-B14F-4D97-AF65-F5344CB8AC3E}">
        <p14:creationId xmlns:p14="http://schemas.microsoft.com/office/powerpoint/2010/main" val="2263596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5A008EB-E7BB-6003-1D8B-4B134A32015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DB2847F5-1CF7-160D-3ADF-23F0FF87121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837D0FB-B838-2591-ADA2-2FCF06E1BFFF}"/>
              </a:ext>
            </a:extLst>
          </p:cNvPr>
          <p:cNvSpPr>
            <a:spLocks noGrp="1"/>
          </p:cNvSpPr>
          <p:nvPr>
            <p:ph type="sldNum" sz="quarter" idx="12"/>
          </p:nvPr>
        </p:nvSpPr>
        <p:spPr/>
        <p:txBody>
          <a:bodyPr/>
          <a:lstStyle>
            <a:lvl1pPr>
              <a:defRPr/>
            </a:lvl1pPr>
          </a:lstStyle>
          <a:p>
            <a:pPr>
              <a:defRPr/>
            </a:pPr>
            <a:fld id="{634D8FC8-F5E3-49ED-A960-EFD20E705075}" type="slidenum">
              <a:rPr lang="ar-SA" altLang="ar-JO"/>
              <a:pPr>
                <a:defRPr/>
              </a:pPr>
              <a:t>‹#›</a:t>
            </a:fld>
            <a:endParaRPr lang="en-US" altLang="ar-JO"/>
          </a:p>
        </p:txBody>
      </p:sp>
    </p:spTree>
    <p:extLst>
      <p:ext uri="{BB962C8B-B14F-4D97-AF65-F5344CB8AC3E}">
        <p14:creationId xmlns:p14="http://schemas.microsoft.com/office/powerpoint/2010/main" val="1946016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01C231D-1DF6-8AA2-D589-845F45DF6BD3}"/>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E355DA97-725B-985D-4A01-B73FE3CBB06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03D499D-2671-1320-75FD-EA8F464CF234}"/>
              </a:ext>
            </a:extLst>
          </p:cNvPr>
          <p:cNvSpPr>
            <a:spLocks noGrp="1"/>
          </p:cNvSpPr>
          <p:nvPr>
            <p:ph type="sldNum" sz="quarter" idx="12"/>
          </p:nvPr>
        </p:nvSpPr>
        <p:spPr/>
        <p:txBody>
          <a:bodyPr/>
          <a:lstStyle>
            <a:lvl1pPr>
              <a:defRPr/>
            </a:lvl1pPr>
          </a:lstStyle>
          <a:p>
            <a:pPr>
              <a:defRPr/>
            </a:pPr>
            <a:fld id="{8E65A65F-4478-496F-A9B9-E0C5CC0616F1}" type="slidenum">
              <a:rPr lang="ar-SA" altLang="ar-JO"/>
              <a:pPr>
                <a:defRPr/>
              </a:pPr>
              <a:t>‹#›</a:t>
            </a:fld>
            <a:endParaRPr lang="en-US" altLang="ar-JO"/>
          </a:p>
        </p:txBody>
      </p:sp>
    </p:spTree>
    <p:extLst>
      <p:ext uri="{BB962C8B-B14F-4D97-AF65-F5344CB8AC3E}">
        <p14:creationId xmlns:p14="http://schemas.microsoft.com/office/powerpoint/2010/main" val="11690176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34F0359-8CE4-1E66-12C9-4ADD05CA6CC0}"/>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FFC843CB-1A2A-60BB-0F91-66E051C1CA9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E78BE1D-9DA7-849D-1A85-032C5578E2DB}"/>
              </a:ext>
            </a:extLst>
          </p:cNvPr>
          <p:cNvSpPr>
            <a:spLocks noGrp="1"/>
          </p:cNvSpPr>
          <p:nvPr>
            <p:ph type="sldNum" sz="quarter" idx="12"/>
          </p:nvPr>
        </p:nvSpPr>
        <p:spPr/>
        <p:txBody>
          <a:bodyPr/>
          <a:lstStyle>
            <a:lvl1pPr>
              <a:defRPr/>
            </a:lvl1pPr>
          </a:lstStyle>
          <a:p>
            <a:pPr>
              <a:defRPr/>
            </a:pPr>
            <a:fld id="{2EBE5B1A-5A06-426B-9406-824C13747154}" type="slidenum">
              <a:rPr lang="ar-SA" altLang="ar-JO"/>
              <a:pPr>
                <a:defRPr/>
              </a:pPr>
              <a:t>‹#›</a:t>
            </a:fld>
            <a:endParaRPr lang="en-US" altLang="ar-JO"/>
          </a:p>
        </p:txBody>
      </p:sp>
    </p:spTree>
    <p:extLst>
      <p:ext uri="{BB962C8B-B14F-4D97-AF65-F5344CB8AC3E}">
        <p14:creationId xmlns:p14="http://schemas.microsoft.com/office/powerpoint/2010/main" val="983644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AA6021E-C89A-44EA-A1F3-120FF8337CCB}"/>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405538BC-7FC5-E10E-354F-6936265C0BE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0751AC8-E804-CD87-0EF7-67DA06C07747}"/>
              </a:ext>
            </a:extLst>
          </p:cNvPr>
          <p:cNvSpPr>
            <a:spLocks noGrp="1"/>
          </p:cNvSpPr>
          <p:nvPr>
            <p:ph type="sldNum" sz="quarter" idx="12"/>
          </p:nvPr>
        </p:nvSpPr>
        <p:spPr/>
        <p:txBody>
          <a:bodyPr/>
          <a:lstStyle>
            <a:lvl1pPr>
              <a:defRPr/>
            </a:lvl1pPr>
          </a:lstStyle>
          <a:p>
            <a:pPr>
              <a:defRPr/>
            </a:pPr>
            <a:fld id="{3F79C955-C625-47E5-B4DB-6E50ECB7F0A6}" type="slidenum">
              <a:rPr lang="ar-SA" altLang="ar-JO"/>
              <a:pPr>
                <a:defRPr/>
              </a:pPr>
              <a:t>‹#›</a:t>
            </a:fld>
            <a:endParaRPr lang="en-US" altLang="ar-JO"/>
          </a:p>
        </p:txBody>
      </p:sp>
    </p:spTree>
    <p:extLst>
      <p:ext uri="{BB962C8B-B14F-4D97-AF65-F5344CB8AC3E}">
        <p14:creationId xmlns:p14="http://schemas.microsoft.com/office/powerpoint/2010/main" val="152145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2644105-9583-AD00-A2A1-D7B2A1097B4A}"/>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52DB7593-06E6-81EE-41F1-D5F9D4D8D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84C1EA3B-A1D2-7C2F-8277-DBF5A11CFBA3}"/>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3345B16D-7C4F-3C49-0CA6-575FE7AD4262}"/>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A95D9F8C-0181-A2B3-7BFF-3AB244E1BFE3}"/>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24149712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21B41FAE-BD3C-BDE8-8525-E55940BB039E}"/>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32124D7-804B-6CDB-0761-EEB1D4DC41F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300BB62-9FD2-05B0-85FE-54532762BAFF}"/>
              </a:ext>
            </a:extLst>
          </p:cNvPr>
          <p:cNvSpPr>
            <a:spLocks noGrp="1"/>
          </p:cNvSpPr>
          <p:nvPr>
            <p:ph type="sldNum" sz="quarter" idx="12"/>
          </p:nvPr>
        </p:nvSpPr>
        <p:spPr/>
        <p:txBody>
          <a:bodyPr/>
          <a:lstStyle>
            <a:lvl1pPr>
              <a:defRPr/>
            </a:lvl1pPr>
          </a:lstStyle>
          <a:p>
            <a:pPr>
              <a:defRPr/>
            </a:pPr>
            <a:fld id="{7E540814-C4DC-4B73-8303-F6A85DE8762C}" type="slidenum">
              <a:rPr lang="ar-SA" altLang="ar-JO"/>
              <a:pPr>
                <a:defRPr/>
              </a:pPr>
              <a:t>‹#›</a:t>
            </a:fld>
            <a:endParaRPr lang="en-US" altLang="ar-JO"/>
          </a:p>
        </p:txBody>
      </p:sp>
    </p:spTree>
    <p:extLst>
      <p:ext uri="{BB962C8B-B14F-4D97-AF65-F5344CB8AC3E}">
        <p14:creationId xmlns:p14="http://schemas.microsoft.com/office/powerpoint/2010/main" val="1119943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5261CEF6-F18D-BC82-5AD9-953A1E485BE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C6C92E0A-F5BB-65EE-53F2-441D9BE649A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3EEC4BB-CCAB-27ED-51AF-83B323669A9F}"/>
              </a:ext>
            </a:extLst>
          </p:cNvPr>
          <p:cNvSpPr>
            <a:spLocks noGrp="1"/>
          </p:cNvSpPr>
          <p:nvPr>
            <p:ph type="sldNum" sz="quarter" idx="12"/>
          </p:nvPr>
        </p:nvSpPr>
        <p:spPr/>
        <p:txBody>
          <a:bodyPr/>
          <a:lstStyle>
            <a:lvl1pPr>
              <a:defRPr/>
            </a:lvl1pPr>
          </a:lstStyle>
          <a:p>
            <a:pPr>
              <a:defRPr/>
            </a:pPr>
            <a:fld id="{7CF87994-B89B-4675-AAFC-F75A699ACE02}" type="slidenum">
              <a:rPr lang="ar-SA" altLang="ar-JO"/>
              <a:pPr>
                <a:defRPr/>
              </a:pPr>
              <a:t>‹#›</a:t>
            </a:fld>
            <a:endParaRPr lang="en-US" altLang="ar-JO"/>
          </a:p>
        </p:txBody>
      </p:sp>
    </p:spTree>
    <p:extLst>
      <p:ext uri="{BB962C8B-B14F-4D97-AF65-F5344CB8AC3E}">
        <p14:creationId xmlns:p14="http://schemas.microsoft.com/office/powerpoint/2010/main" val="24438640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75BA8-75E3-1391-5AF0-D8396F0C2EA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9AB25D4-BE79-3B0F-A83B-9A25CF8CFA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75721F-4DD0-D202-E7B7-D5D05105D889}"/>
              </a:ext>
            </a:extLst>
          </p:cNvPr>
          <p:cNvSpPr>
            <a:spLocks noGrp="1"/>
          </p:cNvSpPr>
          <p:nvPr>
            <p:ph type="sldNum" sz="quarter" idx="12"/>
          </p:nvPr>
        </p:nvSpPr>
        <p:spPr/>
        <p:txBody>
          <a:bodyPr/>
          <a:lstStyle>
            <a:lvl1pPr>
              <a:defRPr/>
            </a:lvl1pPr>
          </a:lstStyle>
          <a:p>
            <a:pPr>
              <a:defRPr/>
            </a:pPr>
            <a:fld id="{92D75E37-CAC0-43C7-A3E0-40F9C211E467}" type="slidenum">
              <a:rPr lang="ar-SA" altLang="ar-JO"/>
              <a:pPr>
                <a:defRPr/>
              </a:pPr>
              <a:t>‹#›</a:t>
            </a:fld>
            <a:endParaRPr lang="en-US" altLang="ar-JO"/>
          </a:p>
        </p:txBody>
      </p:sp>
    </p:spTree>
    <p:extLst>
      <p:ext uri="{BB962C8B-B14F-4D97-AF65-F5344CB8AC3E}">
        <p14:creationId xmlns:p14="http://schemas.microsoft.com/office/powerpoint/2010/main" val="34961787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22D71-80A2-0A34-BC8B-C0C98EEFD30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51DFB0C-95A2-5971-6646-14E4F73E0B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C44394C-3B44-27A6-251A-E51E1C744D09}"/>
              </a:ext>
            </a:extLst>
          </p:cNvPr>
          <p:cNvSpPr>
            <a:spLocks noGrp="1"/>
          </p:cNvSpPr>
          <p:nvPr>
            <p:ph type="sldNum" sz="quarter" idx="12"/>
          </p:nvPr>
        </p:nvSpPr>
        <p:spPr/>
        <p:txBody>
          <a:bodyPr/>
          <a:lstStyle>
            <a:lvl1pPr>
              <a:defRPr/>
            </a:lvl1pPr>
          </a:lstStyle>
          <a:p>
            <a:pPr>
              <a:defRPr/>
            </a:pPr>
            <a:fld id="{E0B7A93D-4A4F-4467-8514-F8C73BE6B272}" type="slidenum">
              <a:rPr lang="ar-SA" altLang="ar-JO"/>
              <a:pPr>
                <a:defRPr/>
              </a:pPr>
              <a:t>‹#›</a:t>
            </a:fld>
            <a:endParaRPr lang="en-US" altLang="ar-JO"/>
          </a:p>
        </p:txBody>
      </p:sp>
    </p:spTree>
    <p:extLst>
      <p:ext uri="{BB962C8B-B14F-4D97-AF65-F5344CB8AC3E}">
        <p14:creationId xmlns:p14="http://schemas.microsoft.com/office/powerpoint/2010/main" val="13129344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361FD9F-4F90-FFBB-03F2-923BACA219C1}"/>
              </a:ext>
            </a:extLst>
          </p:cNvPr>
          <p:cNvSpPr>
            <a:spLocks noGrp="1"/>
          </p:cNvSpPr>
          <p:nvPr>
            <p:ph type="dt" sz="half" idx="10"/>
          </p:nvPr>
        </p:nvSpPr>
        <p:spPr/>
        <p:txBody>
          <a:bodyPr/>
          <a:lstStyle>
            <a:lvl1pPr>
              <a:defRPr/>
            </a:lvl1pPr>
          </a:lstStyle>
          <a:p>
            <a:pPr>
              <a:defRPr/>
            </a:pPr>
            <a:fld id="{1286E2BB-3CCE-4D29-B27E-88B0F5F72C7F}" type="datetimeFigureOut">
              <a:rPr lang="en-US"/>
              <a:pPr>
                <a:defRPr/>
              </a:pPr>
              <a:t>7/22/2024</a:t>
            </a:fld>
            <a:endParaRPr lang="en-US"/>
          </a:p>
        </p:txBody>
      </p:sp>
      <p:sp>
        <p:nvSpPr>
          <p:cNvPr id="5" name="Footer Placeholder 4">
            <a:extLst>
              <a:ext uri="{FF2B5EF4-FFF2-40B4-BE49-F238E27FC236}">
                <a16:creationId xmlns:a16="http://schemas.microsoft.com/office/drawing/2014/main" id="{E627C331-F438-54BC-0BD2-4E21E87481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4137CA-A404-5B7C-4CBF-E7E2CA543485}"/>
              </a:ext>
            </a:extLst>
          </p:cNvPr>
          <p:cNvSpPr>
            <a:spLocks noGrp="1"/>
          </p:cNvSpPr>
          <p:nvPr>
            <p:ph type="sldNum" sz="quarter" idx="12"/>
          </p:nvPr>
        </p:nvSpPr>
        <p:spPr/>
        <p:txBody>
          <a:bodyPr/>
          <a:lstStyle>
            <a:lvl1pPr>
              <a:defRPr/>
            </a:lvl1pPr>
          </a:lstStyle>
          <a:p>
            <a:fld id="{F94CF3B4-88C1-493B-8315-F1F024AE36EA}" type="slidenum">
              <a:rPr lang="en-US" altLang="ar-JO"/>
              <a:pPr/>
              <a:t>‹#›</a:t>
            </a:fld>
            <a:endParaRPr lang="en-US" altLang="ar-JO"/>
          </a:p>
        </p:txBody>
      </p:sp>
    </p:spTree>
    <p:extLst>
      <p:ext uri="{BB962C8B-B14F-4D97-AF65-F5344CB8AC3E}">
        <p14:creationId xmlns:p14="http://schemas.microsoft.com/office/powerpoint/2010/main" val="5383664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D835C-D618-3C66-99B5-49B15FCF0100}"/>
              </a:ext>
            </a:extLst>
          </p:cNvPr>
          <p:cNvSpPr>
            <a:spLocks noGrp="1"/>
          </p:cNvSpPr>
          <p:nvPr>
            <p:ph type="dt" sz="half" idx="10"/>
          </p:nvPr>
        </p:nvSpPr>
        <p:spPr/>
        <p:txBody>
          <a:bodyPr/>
          <a:lstStyle>
            <a:lvl1pPr>
              <a:defRPr/>
            </a:lvl1pPr>
          </a:lstStyle>
          <a:p>
            <a:pPr>
              <a:defRPr/>
            </a:pPr>
            <a:fld id="{FE566FC7-010E-4D56-888E-07D0E516DB28}" type="datetimeFigureOut">
              <a:rPr lang="en-US"/>
              <a:pPr>
                <a:defRPr/>
              </a:pPr>
              <a:t>7/22/2024</a:t>
            </a:fld>
            <a:endParaRPr lang="en-US"/>
          </a:p>
        </p:txBody>
      </p:sp>
      <p:sp>
        <p:nvSpPr>
          <p:cNvPr id="5" name="Footer Placeholder 4">
            <a:extLst>
              <a:ext uri="{FF2B5EF4-FFF2-40B4-BE49-F238E27FC236}">
                <a16:creationId xmlns:a16="http://schemas.microsoft.com/office/drawing/2014/main" id="{2AFF91A0-779C-BFAE-8323-B3A40308CBA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43F4659-E021-86F6-EA2B-37F45403784C}"/>
              </a:ext>
            </a:extLst>
          </p:cNvPr>
          <p:cNvSpPr>
            <a:spLocks noGrp="1"/>
          </p:cNvSpPr>
          <p:nvPr>
            <p:ph type="sldNum" sz="quarter" idx="12"/>
          </p:nvPr>
        </p:nvSpPr>
        <p:spPr/>
        <p:txBody>
          <a:bodyPr/>
          <a:lstStyle>
            <a:lvl1pPr>
              <a:defRPr/>
            </a:lvl1pPr>
          </a:lstStyle>
          <a:p>
            <a:fld id="{836DB2FD-FDEF-45E0-8825-B2241F1454F1}" type="slidenum">
              <a:rPr lang="en-US" altLang="ar-JO"/>
              <a:pPr/>
              <a:t>‹#›</a:t>
            </a:fld>
            <a:endParaRPr lang="en-US" altLang="ar-JO"/>
          </a:p>
        </p:txBody>
      </p:sp>
    </p:spTree>
    <p:extLst>
      <p:ext uri="{BB962C8B-B14F-4D97-AF65-F5344CB8AC3E}">
        <p14:creationId xmlns:p14="http://schemas.microsoft.com/office/powerpoint/2010/main" val="40719018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14AF20-3424-BCDF-63B9-620254D3A34D}"/>
              </a:ext>
            </a:extLst>
          </p:cNvPr>
          <p:cNvSpPr>
            <a:spLocks noGrp="1"/>
          </p:cNvSpPr>
          <p:nvPr>
            <p:ph type="dt" sz="half" idx="10"/>
          </p:nvPr>
        </p:nvSpPr>
        <p:spPr/>
        <p:txBody>
          <a:bodyPr/>
          <a:lstStyle>
            <a:lvl1pPr>
              <a:defRPr/>
            </a:lvl1pPr>
          </a:lstStyle>
          <a:p>
            <a:pPr>
              <a:defRPr/>
            </a:pPr>
            <a:fld id="{B2205C78-875F-4AE9-82FF-AAEF9D7A8B98}" type="datetimeFigureOut">
              <a:rPr lang="en-US"/>
              <a:pPr>
                <a:defRPr/>
              </a:pPr>
              <a:t>7/22/2024</a:t>
            </a:fld>
            <a:endParaRPr lang="en-US"/>
          </a:p>
        </p:txBody>
      </p:sp>
      <p:sp>
        <p:nvSpPr>
          <p:cNvPr id="5" name="Footer Placeholder 4">
            <a:extLst>
              <a:ext uri="{FF2B5EF4-FFF2-40B4-BE49-F238E27FC236}">
                <a16:creationId xmlns:a16="http://schemas.microsoft.com/office/drawing/2014/main" id="{21A1B3E6-BB0B-56C5-4A4A-695C352FC4D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4B617F8-EFB3-22B3-063B-E04E461AB3B7}"/>
              </a:ext>
            </a:extLst>
          </p:cNvPr>
          <p:cNvSpPr>
            <a:spLocks noGrp="1"/>
          </p:cNvSpPr>
          <p:nvPr>
            <p:ph type="sldNum" sz="quarter" idx="12"/>
          </p:nvPr>
        </p:nvSpPr>
        <p:spPr/>
        <p:txBody>
          <a:bodyPr/>
          <a:lstStyle>
            <a:lvl1pPr>
              <a:defRPr/>
            </a:lvl1pPr>
          </a:lstStyle>
          <a:p>
            <a:fld id="{B42BBB2C-F8D4-437D-9E89-617C7A17C939}" type="slidenum">
              <a:rPr lang="en-US" altLang="ar-JO"/>
              <a:pPr/>
              <a:t>‹#›</a:t>
            </a:fld>
            <a:endParaRPr lang="en-US" altLang="ar-JO"/>
          </a:p>
        </p:txBody>
      </p:sp>
    </p:spTree>
    <p:extLst>
      <p:ext uri="{BB962C8B-B14F-4D97-AF65-F5344CB8AC3E}">
        <p14:creationId xmlns:p14="http://schemas.microsoft.com/office/powerpoint/2010/main" val="2531926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BAE078E-894F-5893-86BB-2B3C3FFB6DF4}"/>
              </a:ext>
            </a:extLst>
          </p:cNvPr>
          <p:cNvSpPr>
            <a:spLocks noGrp="1"/>
          </p:cNvSpPr>
          <p:nvPr>
            <p:ph type="dt" sz="half" idx="10"/>
          </p:nvPr>
        </p:nvSpPr>
        <p:spPr/>
        <p:txBody>
          <a:bodyPr/>
          <a:lstStyle>
            <a:lvl1pPr>
              <a:defRPr/>
            </a:lvl1pPr>
          </a:lstStyle>
          <a:p>
            <a:pPr>
              <a:defRPr/>
            </a:pPr>
            <a:fld id="{16B04930-9278-454D-94F9-4B77C00D4D0A}" type="datetimeFigureOut">
              <a:rPr lang="en-US"/>
              <a:pPr>
                <a:defRPr/>
              </a:pPr>
              <a:t>7/22/2024</a:t>
            </a:fld>
            <a:endParaRPr lang="en-US"/>
          </a:p>
        </p:txBody>
      </p:sp>
      <p:sp>
        <p:nvSpPr>
          <p:cNvPr id="6" name="Footer Placeholder 4">
            <a:extLst>
              <a:ext uri="{FF2B5EF4-FFF2-40B4-BE49-F238E27FC236}">
                <a16:creationId xmlns:a16="http://schemas.microsoft.com/office/drawing/2014/main" id="{12996DEC-48D3-AC41-4A94-79AC4DA4AC5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9AFD185-7D8B-9E56-4D98-39C8165C68DE}"/>
              </a:ext>
            </a:extLst>
          </p:cNvPr>
          <p:cNvSpPr>
            <a:spLocks noGrp="1"/>
          </p:cNvSpPr>
          <p:nvPr>
            <p:ph type="sldNum" sz="quarter" idx="12"/>
          </p:nvPr>
        </p:nvSpPr>
        <p:spPr/>
        <p:txBody>
          <a:bodyPr/>
          <a:lstStyle>
            <a:lvl1pPr>
              <a:defRPr/>
            </a:lvl1pPr>
          </a:lstStyle>
          <a:p>
            <a:fld id="{3DAD7C2B-FACF-4B70-ADCC-EE197BB5627A}" type="slidenum">
              <a:rPr lang="en-US" altLang="ar-JO"/>
              <a:pPr/>
              <a:t>‹#›</a:t>
            </a:fld>
            <a:endParaRPr lang="en-US" altLang="ar-JO"/>
          </a:p>
        </p:txBody>
      </p:sp>
    </p:spTree>
    <p:extLst>
      <p:ext uri="{BB962C8B-B14F-4D97-AF65-F5344CB8AC3E}">
        <p14:creationId xmlns:p14="http://schemas.microsoft.com/office/powerpoint/2010/main" val="40664683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096B53A-9439-06D1-854A-CAA7AAD5A2A0}"/>
              </a:ext>
            </a:extLst>
          </p:cNvPr>
          <p:cNvSpPr>
            <a:spLocks noGrp="1"/>
          </p:cNvSpPr>
          <p:nvPr>
            <p:ph type="dt" sz="half" idx="10"/>
          </p:nvPr>
        </p:nvSpPr>
        <p:spPr/>
        <p:txBody>
          <a:bodyPr/>
          <a:lstStyle>
            <a:lvl1pPr>
              <a:defRPr/>
            </a:lvl1pPr>
          </a:lstStyle>
          <a:p>
            <a:pPr>
              <a:defRPr/>
            </a:pPr>
            <a:fld id="{41292EAF-7446-4F8E-8F65-0E8EE3A80BA8}" type="datetimeFigureOut">
              <a:rPr lang="en-US"/>
              <a:pPr>
                <a:defRPr/>
              </a:pPr>
              <a:t>7/22/2024</a:t>
            </a:fld>
            <a:endParaRPr lang="en-US"/>
          </a:p>
        </p:txBody>
      </p:sp>
      <p:sp>
        <p:nvSpPr>
          <p:cNvPr id="8" name="Footer Placeholder 4">
            <a:extLst>
              <a:ext uri="{FF2B5EF4-FFF2-40B4-BE49-F238E27FC236}">
                <a16:creationId xmlns:a16="http://schemas.microsoft.com/office/drawing/2014/main" id="{7C4BF648-2B5E-FF3A-020E-47E2470F88F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4811310-141B-1FE5-C405-2330265FF66F}"/>
              </a:ext>
            </a:extLst>
          </p:cNvPr>
          <p:cNvSpPr>
            <a:spLocks noGrp="1"/>
          </p:cNvSpPr>
          <p:nvPr>
            <p:ph type="sldNum" sz="quarter" idx="12"/>
          </p:nvPr>
        </p:nvSpPr>
        <p:spPr/>
        <p:txBody>
          <a:bodyPr/>
          <a:lstStyle>
            <a:lvl1pPr>
              <a:defRPr/>
            </a:lvl1pPr>
          </a:lstStyle>
          <a:p>
            <a:fld id="{2D583AA7-2246-401C-A06F-289758CE34D1}" type="slidenum">
              <a:rPr lang="en-US" altLang="ar-JO"/>
              <a:pPr/>
              <a:t>‹#›</a:t>
            </a:fld>
            <a:endParaRPr lang="en-US" altLang="ar-JO"/>
          </a:p>
        </p:txBody>
      </p:sp>
    </p:spTree>
    <p:extLst>
      <p:ext uri="{BB962C8B-B14F-4D97-AF65-F5344CB8AC3E}">
        <p14:creationId xmlns:p14="http://schemas.microsoft.com/office/powerpoint/2010/main" val="12625132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F75D262-052A-B662-D97B-E61B120FFA58}"/>
              </a:ext>
            </a:extLst>
          </p:cNvPr>
          <p:cNvSpPr>
            <a:spLocks noGrp="1"/>
          </p:cNvSpPr>
          <p:nvPr>
            <p:ph type="dt" sz="half" idx="10"/>
          </p:nvPr>
        </p:nvSpPr>
        <p:spPr/>
        <p:txBody>
          <a:bodyPr/>
          <a:lstStyle>
            <a:lvl1pPr>
              <a:defRPr/>
            </a:lvl1pPr>
          </a:lstStyle>
          <a:p>
            <a:pPr>
              <a:defRPr/>
            </a:pPr>
            <a:fld id="{08C4A410-9DB0-47F5-8220-5CFB2E174098}" type="datetimeFigureOut">
              <a:rPr lang="en-US"/>
              <a:pPr>
                <a:defRPr/>
              </a:pPr>
              <a:t>7/22/2024</a:t>
            </a:fld>
            <a:endParaRPr lang="en-US"/>
          </a:p>
        </p:txBody>
      </p:sp>
      <p:sp>
        <p:nvSpPr>
          <p:cNvPr id="4" name="Footer Placeholder 4">
            <a:extLst>
              <a:ext uri="{FF2B5EF4-FFF2-40B4-BE49-F238E27FC236}">
                <a16:creationId xmlns:a16="http://schemas.microsoft.com/office/drawing/2014/main" id="{B8EF3CD9-D31A-8E14-CC88-0B0423280CF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E802095-0D4E-AFDE-E8D9-33619B2D198C}"/>
              </a:ext>
            </a:extLst>
          </p:cNvPr>
          <p:cNvSpPr>
            <a:spLocks noGrp="1"/>
          </p:cNvSpPr>
          <p:nvPr>
            <p:ph type="sldNum" sz="quarter" idx="12"/>
          </p:nvPr>
        </p:nvSpPr>
        <p:spPr/>
        <p:txBody>
          <a:bodyPr/>
          <a:lstStyle>
            <a:lvl1pPr>
              <a:defRPr/>
            </a:lvl1pPr>
          </a:lstStyle>
          <a:p>
            <a:fld id="{295E447C-7996-4FEE-889F-429195F5A25C}" type="slidenum">
              <a:rPr lang="en-US" altLang="ar-JO"/>
              <a:pPr/>
              <a:t>‹#›</a:t>
            </a:fld>
            <a:endParaRPr lang="en-US" altLang="ar-JO"/>
          </a:p>
        </p:txBody>
      </p:sp>
    </p:spTree>
    <p:extLst>
      <p:ext uri="{BB962C8B-B14F-4D97-AF65-F5344CB8AC3E}">
        <p14:creationId xmlns:p14="http://schemas.microsoft.com/office/powerpoint/2010/main" val="373970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091E671-928C-BED6-3477-470AEE2B32B4}"/>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EEF573BB-CE43-08B9-64E9-998854201774}"/>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محتوى 3">
            <a:extLst>
              <a:ext uri="{FF2B5EF4-FFF2-40B4-BE49-F238E27FC236}">
                <a16:creationId xmlns:a16="http://schemas.microsoft.com/office/drawing/2014/main" id="{267FD79D-4269-45D1-C2D5-A308C4B4E986}"/>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تاريخ 4">
            <a:extLst>
              <a:ext uri="{FF2B5EF4-FFF2-40B4-BE49-F238E27FC236}">
                <a16:creationId xmlns:a16="http://schemas.microsoft.com/office/drawing/2014/main" id="{E165E28A-7C60-052D-1366-CEB77543A243}"/>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93081592-CD75-9513-D7E9-1A06E5D73E79}"/>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8AA29DF6-D47B-B232-D59E-DC68C6F6777E}"/>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22260444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2577081-4D90-5F36-A923-E6B40834DD5D}"/>
              </a:ext>
            </a:extLst>
          </p:cNvPr>
          <p:cNvSpPr>
            <a:spLocks noGrp="1"/>
          </p:cNvSpPr>
          <p:nvPr>
            <p:ph type="dt" sz="half" idx="10"/>
          </p:nvPr>
        </p:nvSpPr>
        <p:spPr/>
        <p:txBody>
          <a:bodyPr/>
          <a:lstStyle>
            <a:lvl1pPr>
              <a:defRPr/>
            </a:lvl1pPr>
          </a:lstStyle>
          <a:p>
            <a:pPr>
              <a:defRPr/>
            </a:pPr>
            <a:fld id="{5A4CB38D-23F2-450A-A4AC-8DDDA0D60587}" type="datetimeFigureOut">
              <a:rPr lang="en-US"/>
              <a:pPr>
                <a:defRPr/>
              </a:pPr>
              <a:t>7/22/2024</a:t>
            </a:fld>
            <a:endParaRPr lang="en-US"/>
          </a:p>
        </p:txBody>
      </p:sp>
      <p:sp>
        <p:nvSpPr>
          <p:cNvPr id="3" name="Footer Placeholder 4">
            <a:extLst>
              <a:ext uri="{FF2B5EF4-FFF2-40B4-BE49-F238E27FC236}">
                <a16:creationId xmlns:a16="http://schemas.microsoft.com/office/drawing/2014/main" id="{B97295E1-4027-8859-88D9-404D0841871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76468B6-B6E8-3C12-C877-5980EF5367D9}"/>
              </a:ext>
            </a:extLst>
          </p:cNvPr>
          <p:cNvSpPr>
            <a:spLocks noGrp="1"/>
          </p:cNvSpPr>
          <p:nvPr>
            <p:ph type="sldNum" sz="quarter" idx="12"/>
          </p:nvPr>
        </p:nvSpPr>
        <p:spPr/>
        <p:txBody>
          <a:bodyPr/>
          <a:lstStyle>
            <a:lvl1pPr>
              <a:defRPr/>
            </a:lvl1pPr>
          </a:lstStyle>
          <a:p>
            <a:fld id="{7BC2774C-40F6-4F8F-A331-07869F5147D9}" type="slidenum">
              <a:rPr lang="en-US" altLang="ar-JO"/>
              <a:pPr/>
              <a:t>‹#›</a:t>
            </a:fld>
            <a:endParaRPr lang="en-US" altLang="ar-JO"/>
          </a:p>
        </p:txBody>
      </p:sp>
    </p:spTree>
    <p:extLst>
      <p:ext uri="{BB962C8B-B14F-4D97-AF65-F5344CB8AC3E}">
        <p14:creationId xmlns:p14="http://schemas.microsoft.com/office/powerpoint/2010/main" val="30144020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C78F25FB-76AE-A60E-9F8E-D7E02FC2A36E}"/>
              </a:ext>
            </a:extLst>
          </p:cNvPr>
          <p:cNvSpPr>
            <a:spLocks noGrp="1"/>
          </p:cNvSpPr>
          <p:nvPr>
            <p:ph type="dt" sz="half" idx="10"/>
          </p:nvPr>
        </p:nvSpPr>
        <p:spPr/>
        <p:txBody>
          <a:bodyPr/>
          <a:lstStyle>
            <a:lvl1pPr>
              <a:defRPr/>
            </a:lvl1pPr>
          </a:lstStyle>
          <a:p>
            <a:pPr>
              <a:defRPr/>
            </a:pPr>
            <a:fld id="{A78251B7-85B5-461F-9EB4-A91346696F69}" type="datetimeFigureOut">
              <a:rPr lang="en-US"/>
              <a:pPr>
                <a:defRPr/>
              </a:pPr>
              <a:t>7/22/2024</a:t>
            </a:fld>
            <a:endParaRPr lang="en-US"/>
          </a:p>
        </p:txBody>
      </p:sp>
      <p:sp>
        <p:nvSpPr>
          <p:cNvPr id="6" name="Footer Placeholder 4">
            <a:extLst>
              <a:ext uri="{FF2B5EF4-FFF2-40B4-BE49-F238E27FC236}">
                <a16:creationId xmlns:a16="http://schemas.microsoft.com/office/drawing/2014/main" id="{ED6EBDC1-FA71-F13A-6239-8D725271F2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0073323-51AD-C598-064C-4941ECCF2A98}"/>
              </a:ext>
            </a:extLst>
          </p:cNvPr>
          <p:cNvSpPr>
            <a:spLocks noGrp="1"/>
          </p:cNvSpPr>
          <p:nvPr>
            <p:ph type="sldNum" sz="quarter" idx="12"/>
          </p:nvPr>
        </p:nvSpPr>
        <p:spPr/>
        <p:txBody>
          <a:bodyPr/>
          <a:lstStyle>
            <a:lvl1pPr>
              <a:defRPr/>
            </a:lvl1pPr>
          </a:lstStyle>
          <a:p>
            <a:fld id="{94A5333F-89F8-4B34-8BD7-8F38B9D1F6B5}" type="slidenum">
              <a:rPr lang="en-US" altLang="ar-JO"/>
              <a:pPr/>
              <a:t>‹#›</a:t>
            </a:fld>
            <a:endParaRPr lang="en-US" altLang="ar-JO"/>
          </a:p>
        </p:txBody>
      </p:sp>
    </p:spTree>
    <p:extLst>
      <p:ext uri="{BB962C8B-B14F-4D97-AF65-F5344CB8AC3E}">
        <p14:creationId xmlns:p14="http://schemas.microsoft.com/office/powerpoint/2010/main" val="19324853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C7918ED7-3350-1034-732D-10CFE5F45DD4}"/>
              </a:ext>
            </a:extLst>
          </p:cNvPr>
          <p:cNvSpPr>
            <a:spLocks noGrp="1"/>
          </p:cNvSpPr>
          <p:nvPr>
            <p:ph type="dt" sz="half" idx="10"/>
          </p:nvPr>
        </p:nvSpPr>
        <p:spPr/>
        <p:txBody>
          <a:bodyPr/>
          <a:lstStyle>
            <a:lvl1pPr>
              <a:defRPr/>
            </a:lvl1pPr>
          </a:lstStyle>
          <a:p>
            <a:pPr>
              <a:defRPr/>
            </a:pPr>
            <a:fld id="{E749CEEA-5447-48BE-B9DB-BE97DC4AC281}" type="datetimeFigureOut">
              <a:rPr lang="en-US"/>
              <a:pPr>
                <a:defRPr/>
              </a:pPr>
              <a:t>7/22/2024</a:t>
            </a:fld>
            <a:endParaRPr lang="en-US"/>
          </a:p>
        </p:txBody>
      </p:sp>
      <p:sp>
        <p:nvSpPr>
          <p:cNvPr id="6" name="Footer Placeholder 4">
            <a:extLst>
              <a:ext uri="{FF2B5EF4-FFF2-40B4-BE49-F238E27FC236}">
                <a16:creationId xmlns:a16="http://schemas.microsoft.com/office/drawing/2014/main" id="{D715A163-9B7D-CA90-2429-9DE9220364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C141E69-1EEB-10F2-63C5-02D96AC20D32}"/>
              </a:ext>
            </a:extLst>
          </p:cNvPr>
          <p:cNvSpPr>
            <a:spLocks noGrp="1"/>
          </p:cNvSpPr>
          <p:nvPr>
            <p:ph type="sldNum" sz="quarter" idx="12"/>
          </p:nvPr>
        </p:nvSpPr>
        <p:spPr/>
        <p:txBody>
          <a:bodyPr/>
          <a:lstStyle>
            <a:lvl1pPr>
              <a:defRPr/>
            </a:lvl1pPr>
          </a:lstStyle>
          <a:p>
            <a:fld id="{14EFB09B-2ECE-4908-BE72-7795CAB3A537}" type="slidenum">
              <a:rPr lang="en-US" altLang="ar-JO"/>
              <a:pPr/>
              <a:t>‹#›</a:t>
            </a:fld>
            <a:endParaRPr lang="en-US" altLang="ar-JO"/>
          </a:p>
        </p:txBody>
      </p:sp>
    </p:spTree>
    <p:extLst>
      <p:ext uri="{BB962C8B-B14F-4D97-AF65-F5344CB8AC3E}">
        <p14:creationId xmlns:p14="http://schemas.microsoft.com/office/powerpoint/2010/main" val="3928543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51621-4E13-58B9-BFCE-9F280472D502}"/>
              </a:ext>
            </a:extLst>
          </p:cNvPr>
          <p:cNvSpPr>
            <a:spLocks noGrp="1"/>
          </p:cNvSpPr>
          <p:nvPr>
            <p:ph type="dt" sz="half" idx="10"/>
          </p:nvPr>
        </p:nvSpPr>
        <p:spPr/>
        <p:txBody>
          <a:bodyPr/>
          <a:lstStyle>
            <a:lvl1pPr>
              <a:defRPr/>
            </a:lvl1pPr>
          </a:lstStyle>
          <a:p>
            <a:pPr>
              <a:defRPr/>
            </a:pPr>
            <a:fld id="{F5631318-E2F5-4392-904D-F861243E35FD}" type="datetimeFigureOut">
              <a:rPr lang="en-US"/>
              <a:pPr>
                <a:defRPr/>
              </a:pPr>
              <a:t>7/22/2024</a:t>
            </a:fld>
            <a:endParaRPr lang="en-US"/>
          </a:p>
        </p:txBody>
      </p:sp>
      <p:sp>
        <p:nvSpPr>
          <p:cNvPr id="5" name="Footer Placeholder 4">
            <a:extLst>
              <a:ext uri="{FF2B5EF4-FFF2-40B4-BE49-F238E27FC236}">
                <a16:creationId xmlns:a16="http://schemas.microsoft.com/office/drawing/2014/main" id="{74A57231-ADAA-A8B0-E3A7-8CAD3B94D1F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02EFCF-DBBF-855B-E102-5F510934029A}"/>
              </a:ext>
            </a:extLst>
          </p:cNvPr>
          <p:cNvSpPr>
            <a:spLocks noGrp="1"/>
          </p:cNvSpPr>
          <p:nvPr>
            <p:ph type="sldNum" sz="quarter" idx="12"/>
          </p:nvPr>
        </p:nvSpPr>
        <p:spPr/>
        <p:txBody>
          <a:bodyPr/>
          <a:lstStyle>
            <a:lvl1pPr>
              <a:defRPr/>
            </a:lvl1pPr>
          </a:lstStyle>
          <a:p>
            <a:fld id="{9E5A70D0-0137-442B-9C3E-9E9BC7FBD953}" type="slidenum">
              <a:rPr lang="en-US" altLang="ar-JO"/>
              <a:pPr/>
              <a:t>‹#›</a:t>
            </a:fld>
            <a:endParaRPr lang="en-US" altLang="ar-JO"/>
          </a:p>
        </p:txBody>
      </p:sp>
    </p:spTree>
    <p:extLst>
      <p:ext uri="{BB962C8B-B14F-4D97-AF65-F5344CB8AC3E}">
        <p14:creationId xmlns:p14="http://schemas.microsoft.com/office/powerpoint/2010/main" val="12280144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731C1-F3E1-2C26-4935-31373951C7F9}"/>
              </a:ext>
            </a:extLst>
          </p:cNvPr>
          <p:cNvSpPr>
            <a:spLocks noGrp="1"/>
          </p:cNvSpPr>
          <p:nvPr>
            <p:ph type="dt" sz="half" idx="10"/>
          </p:nvPr>
        </p:nvSpPr>
        <p:spPr/>
        <p:txBody>
          <a:bodyPr/>
          <a:lstStyle>
            <a:lvl1pPr>
              <a:defRPr/>
            </a:lvl1pPr>
          </a:lstStyle>
          <a:p>
            <a:pPr>
              <a:defRPr/>
            </a:pPr>
            <a:fld id="{9FE89A16-5F6E-44FC-967D-6E069CF58D83}" type="datetimeFigureOut">
              <a:rPr lang="en-US"/>
              <a:pPr>
                <a:defRPr/>
              </a:pPr>
              <a:t>7/22/2024</a:t>
            </a:fld>
            <a:endParaRPr lang="en-US"/>
          </a:p>
        </p:txBody>
      </p:sp>
      <p:sp>
        <p:nvSpPr>
          <p:cNvPr id="5" name="Footer Placeholder 4">
            <a:extLst>
              <a:ext uri="{FF2B5EF4-FFF2-40B4-BE49-F238E27FC236}">
                <a16:creationId xmlns:a16="http://schemas.microsoft.com/office/drawing/2014/main" id="{D7638DCD-68A5-AC5E-EDDD-0EA51D0DDFF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C6BDA80-9351-53C4-8C4B-2B94DC504D57}"/>
              </a:ext>
            </a:extLst>
          </p:cNvPr>
          <p:cNvSpPr>
            <a:spLocks noGrp="1"/>
          </p:cNvSpPr>
          <p:nvPr>
            <p:ph type="sldNum" sz="quarter" idx="12"/>
          </p:nvPr>
        </p:nvSpPr>
        <p:spPr/>
        <p:txBody>
          <a:bodyPr/>
          <a:lstStyle>
            <a:lvl1pPr>
              <a:defRPr/>
            </a:lvl1pPr>
          </a:lstStyle>
          <a:p>
            <a:fld id="{D939B073-EFF0-41E3-88E8-2754B542EC95}" type="slidenum">
              <a:rPr lang="en-US" altLang="ar-JO"/>
              <a:pPr/>
              <a:t>‹#›</a:t>
            </a:fld>
            <a:endParaRPr lang="en-US" altLang="ar-JO"/>
          </a:p>
        </p:txBody>
      </p:sp>
    </p:spTree>
    <p:extLst>
      <p:ext uri="{BB962C8B-B14F-4D97-AF65-F5344CB8AC3E}">
        <p14:creationId xmlns:p14="http://schemas.microsoft.com/office/powerpoint/2010/main" val="36081876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C53E5D8-FFE2-5D29-8834-9FB5E995B44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7E99A38-C1F2-A4CE-F644-FB0355C30D6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8A1AA52-8631-4647-813A-38C9003EFEC5}"/>
              </a:ext>
            </a:extLst>
          </p:cNvPr>
          <p:cNvSpPr>
            <a:spLocks noGrp="1"/>
          </p:cNvSpPr>
          <p:nvPr>
            <p:ph type="sldNum" sz="quarter" idx="12"/>
          </p:nvPr>
        </p:nvSpPr>
        <p:spPr/>
        <p:txBody>
          <a:bodyPr/>
          <a:lstStyle>
            <a:lvl1pPr>
              <a:defRPr/>
            </a:lvl1pPr>
          </a:lstStyle>
          <a:p>
            <a:pPr>
              <a:defRPr/>
            </a:pPr>
            <a:fld id="{21096E5A-5394-4818-8032-1CEF0976B454}" type="slidenum">
              <a:rPr lang="ar-SA" altLang="en-US"/>
              <a:pPr>
                <a:defRPr/>
              </a:pPr>
              <a:t>‹#›</a:t>
            </a:fld>
            <a:endParaRPr lang="en-US" altLang="en-US"/>
          </a:p>
        </p:txBody>
      </p:sp>
    </p:spTree>
    <p:extLst>
      <p:ext uri="{BB962C8B-B14F-4D97-AF65-F5344CB8AC3E}">
        <p14:creationId xmlns:p14="http://schemas.microsoft.com/office/powerpoint/2010/main" val="173402724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DD1BF-0275-F9E4-E7A4-798918C48DB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3296687-FB5E-16D6-1181-BC9CA3A686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4C77B84-C7DA-06B7-897C-2C76C7D57C7B}"/>
              </a:ext>
            </a:extLst>
          </p:cNvPr>
          <p:cNvSpPr>
            <a:spLocks noGrp="1"/>
          </p:cNvSpPr>
          <p:nvPr>
            <p:ph type="sldNum" sz="quarter" idx="12"/>
          </p:nvPr>
        </p:nvSpPr>
        <p:spPr/>
        <p:txBody>
          <a:bodyPr/>
          <a:lstStyle>
            <a:lvl1pPr>
              <a:defRPr/>
            </a:lvl1pPr>
          </a:lstStyle>
          <a:p>
            <a:pPr>
              <a:defRPr/>
            </a:pPr>
            <a:fld id="{2808494A-2103-41DA-BA7E-F4C191B6A501}" type="slidenum">
              <a:rPr lang="ar-SA" altLang="en-US"/>
              <a:pPr>
                <a:defRPr/>
              </a:pPr>
              <a:t>‹#›</a:t>
            </a:fld>
            <a:endParaRPr lang="en-US" altLang="en-US"/>
          </a:p>
        </p:txBody>
      </p:sp>
    </p:spTree>
    <p:extLst>
      <p:ext uri="{BB962C8B-B14F-4D97-AF65-F5344CB8AC3E}">
        <p14:creationId xmlns:p14="http://schemas.microsoft.com/office/powerpoint/2010/main" val="23752953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8BBB05-2DF6-9A8D-15CE-963C1E4451B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8E6A7F1-266D-12BB-BDB4-CA860F375CC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2FD05B-DCB2-4D5E-E0DC-F58FFC8E833F}"/>
              </a:ext>
            </a:extLst>
          </p:cNvPr>
          <p:cNvSpPr>
            <a:spLocks noGrp="1"/>
          </p:cNvSpPr>
          <p:nvPr>
            <p:ph type="sldNum" sz="quarter" idx="12"/>
          </p:nvPr>
        </p:nvSpPr>
        <p:spPr/>
        <p:txBody>
          <a:bodyPr/>
          <a:lstStyle>
            <a:lvl1pPr>
              <a:defRPr/>
            </a:lvl1pPr>
          </a:lstStyle>
          <a:p>
            <a:pPr>
              <a:defRPr/>
            </a:pPr>
            <a:fld id="{D8336E23-1E91-43BF-936F-BB7C35821BC6}" type="slidenum">
              <a:rPr lang="ar-SA" altLang="en-US"/>
              <a:pPr>
                <a:defRPr/>
              </a:pPr>
              <a:t>‹#›</a:t>
            </a:fld>
            <a:endParaRPr lang="en-US" altLang="en-US"/>
          </a:p>
        </p:txBody>
      </p:sp>
    </p:spTree>
    <p:extLst>
      <p:ext uri="{BB962C8B-B14F-4D97-AF65-F5344CB8AC3E}">
        <p14:creationId xmlns:p14="http://schemas.microsoft.com/office/powerpoint/2010/main" val="122316481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800B6A9-9195-4FC2-E661-2B6FF0E9F3E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ED336442-5CD6-B476-A286-674C3B2941D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19ACA1E-A057-1C2D-6E69-0D43D8EFEB24}"/>
              </a:ext>
            </a:extLst>
          </p:cNvPr>
          <p:cNvSpPr>
            <a:spLocks noGrp="1"/>
          </p:cNvSpPr>
          <p:nvPr>
            <p:ph type="sldNum" sz="quarter" idx="12"/>
          </p:nvPr>
        </p:nvSpPr>
        <p:spPr/>
        <p:txBody>
          <a:bodyPr/>
          <a:lstStyle>
            <a:lvl1pPr>
              <a:defRPr/>
            </a:lvl1pPr>
          </a:lstStyle>
          <a:p>
            <a:pPr>
              <a:defRPr/>
            </a:pPr>
            <a:fld id="{C4000A08-F62A-4B2F-BC88-4BDDA5E01E60}" type="slidenum">
              <a:rPr lang="ar-SA" altLang="en-US"/>
              <a:pPr>
                <a:defRPr/>
              </a:pPr>
              <a:t>‹#›</a:t>
            </a:fld>
            <a:endParaRPr lang="en-US" altLang="en-US"/>
          </a:p>
        </p:txBody>
      </p:sp>
    </p:spTree>
    <p:extLst>
      <p:ext uri="{BB962C8B-B14F-4D97-AF65-F5344CB8AC3E}">
        <p14:creationId xmlns:p14="http://schemas.microsoft.com/office/powerpoint/2010/main" val="59275325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8F65AE5-02AA-601B-098C-A66767CFC349}"/>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53A4E08E-B0A7-1E03-F6F2-384A3D328A7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B4A0E82-F6C9-AEA4-BE4F-2C02847D2838}"/>
              </a:ext>
            </a:extLst>
          </p:cNvPr>
          <p:cNvSpPr>
            <a:spLocks noGrp="1"/>
          </p:cNvSpPr>
          <p:nvPr>
            <p:ph type="sldNum" sz="quarter" idx="12"/>
          </p:nvPr>
        </p:nvSpPr>
        <p:spPr/>
        <p:txBody>
          <a:bodyPr/>
          <a:lstStyle>
            <a:lvl1pPr>
              <a:defRPr/>
            </a:lvl1pPr>
          </a:lstStyle>
          <a:p>
            <a:pPr>
              <a:defRPr/>
            </a:pPr>
            <a:fld id="{567BCC8D-A20F-4022-A393-7781064D64C6}" type="slidenum">
              <a:rPr lang="ar-SA" altLang="en-US"/>
              <a:pPr>
                <a:defRPr/>
              </a:pPr>
              <a:t>‹#›</a:t>
            </a:fld>
            <a:endParaRPr lang="en-US" altLang="en-US"/>
          </a:p>
        </p:txBody>
      </p:sp>
    </p:spTree>
    <p:extLst>
      <p:ext uri="{BB962C8B-B14F-4D97-AF65-F5344CB8AC3E}">
        <p14:creationId xmlns:p14="http://schemas.microsoft.com/office/powerpoint/2010/main" val="3945200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B981D3-FA9A-95FC-A0F6-49FFCCEB7AA5}"/>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146E53FF-3BE6-F0EA-43CE-7CF2FFEE0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0B9C259A-9212-073C-26F6-857BBE088C09}"/>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نص 4">
            <a:extLst>
              <a:ext uri="{FF2B5EF4-FFF2-40B4-BE49-F238E27FC236}">
                <a16:creationId xmlns:a16="http://schemas.microsoft.com/office/drawing/2014/main" id="{A0A2BEB8-E2F3-2787-5DE2-9F56AF4B2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770E4FBA-097E-E512-112A-4157C6D799D8}"/>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7" name="عنصر نائب للتاريخ 6">
            <a:extLst>
              <a:ext uri="{FF2B5EF4-FFF2-40B4-BE49-F238E27FC236}">
                <a16:creationId xmlns:a16="http://schemas.microsoft.com/office/drawing/2014/main" id="{34EDFF51-76C0-D750-E635-AA81CD41E711}"/>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8" name="عنصر نائب للتذييل 7">
            <a:extLst>
              <a:ext uri="{FF2B5EF4-FFF2-40B4-BE49-F238E27FC236}">
                <a16:creationId xmlns:a16="http://schemas.microsoft.com/office/drawing/2014/main" id="{102A183C-376A-27E6-1C2C-57305BD043EB}"/>
              </a:ext>
            </a:extLst>
          </p:cNvPr>
          <p:cNvSpPr>
            <a:spLocks noGrp="1"/>
          </p:cNvSpPr>
          <p:nvPr>
            <p:ph type="ftr" sz="quarter" idx="11"/>
          </p:nvPr>
        </p:nvSpPr>
        <p:spPr/>
        <p:txBody>
          <a:bodyPr/>
          <a:lstStyle/>
          <a:p>
            <a:endParaRPr lang="ar-JO"/>
          </a:p>
        </p:txBody>
      </p:sp>
      <p:sp>
        <p:nvSpPr>
          <p:cNvPr id="9" name="عنصر نائب لرقم الشريحة 8">
            <a:extLst>
              <a:ext uri="{FF2B5EF4-FFF2-40B4-BE49-F238E27FC236}">
                <a16:creationId xmlns:a16="http://schemas.microsoft.com/office/drawing/2014/main" id="{5EF50AF7-094B-A8CD-0DEE-13966AF66271}"/>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1240316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97D0080-90FF-F540-B448-42A5D4119E97}"/>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81B74DFE-555A-FFC0-17DD-D6012C9585A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09339CE-BD26-22FC-5613-3D0C0AEF0482}"/>
              </a:ext>
            </a:extLst>
          </p:cNvPr>
          <p:cNvSpPr>
            <a:spLocks noGrp="1"/>
          </p:cNvSpPr>
          <p:nvPr>
            <p:ph type="sldNum" sz="quarter" idx="12"/>
          </p:nvPr>
        </p:nvSpPr>
        <p:spPr/>
        <p:txBody>
          <a:bodyPr/>
          <a:lstStyle>
            <a:lvl1pPr>
              <a:defRPr/>
            </a:lvl1pPr>
          </a:lstStyle>
          <a:p>
            <a:pPr>
              <a:defRPr/>
            </a:pPr>
            <a:fld id="{185FFDAB-06A7-4285-B644-0AF1975B20FE}" type="slidenum">
              <a:rPr lang="ar-SA" altLang="en-US"/>
              <a:pPr>
                <a:defRPr/>
              </a:pPr>
              <a:t>‹#›</a:t>
            </a:fld>
            <a:endParaRPr lang="en-US" altLang="en-US"/>
          </a:p>
        </p:txBody>
      </p:sp>
    </p:spTree>
    <p:extLst>
      <p:ext uri="{BB962C8B-B14F-4D97-AF65-F5344CB8AC3E}">
        <p14:creationId xmlns:p14="http://schemas.microsoft.com/office/powerpoint/2010/main" val="362386559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3608CF2-5468-8E45-5BEF-D497B2490C24}"/>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D6C4CEB0-7040-778F-4F68-67DF69B8774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E8CDD71-F22D-96D3-4B84-7E6A8C58523B}"/>
              </a:ext>
            </a:extLst>
          </p:cNvPr>
          <p:cNvSpPr>
            <a:spLocks noGrp="1"/>
          </p:cNvSpPr>
          <p:nvPr>
            <p:ph type="sldNum" sz="quarter" idx="12"/>
          </p:nvPr>
        </p:nvSpPr>
        <p:spPr/>
        <p:txBody>
          <a:bodyPr/>
          <a:lstStyle>
            <a:lvl1pPr>
              <a:defRPr/>
            </a:lvl1pPr>
          </a:lstStyle>
          <a:p>
            <a:pPr>
              <a:defRPr/>
            </a:pPr>
            <a:fld id="{3282E29F-1DB3-4878-9989-434E83BD0D97}" type="slidenum">
              <a:rPr lang="ar-SA" altLang="en-US"/>
              <a:pPr>
                <a:defRPr/>
              </a:pPr>
              <a:t>‹#›</a:t>
            </a:fld>
            <a:endParaRPr lang="en-US" altLang="en-US"/>
          </a:p>
        </p:txBody>
      </p:sp>
    </p:spTree>
    <p:extLst>
      <p:ext uri="{BB962C8B-B14F-4D97-AF65-F5344CB8AC3E}">
        <p14:creationId xmlns:p14="http://schemas.microsoft.com/office/powerpoint/2010/main" val="171834900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80EDEC56-A400-64AC-F16A-32691F43DD14}"/>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7F149872-552C-BB05-347C-EB4BBDDBFC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C2CD14E-C11C-3DE6-3674-4438E956C0A6}"/>
              </a:ext>
            </a:extLst>
          </p:cNvPr>
          <p:cNvSpPr>
            <a:spLocks noGrp="1"/>
          </p:cNvSpPr>
          <p:nvPr>
            <p:ph type="sldNum" sz="quarter" idx="12"/>
          </p:nvPr>
        </p:nvSpPr>
        <p:spPr/>
        <p:txBody>
          <a:bodyPr/>
          <a:lstStyle>
            <a:lvl1pPr>
              <a:defRPr/>
            </a:lvl1pPr>
          </a:lstStyle>
          <a:p>
            <a:pPr>
              <a:defRPr/>
            </a:pPr>
            <a:fld id="{E346C303-54C1-4593-AD42-27C6038F3053}" type="slidenum">
              <a:rPr lang="ar-SA" altLang="en-US"/>
              <a:pPr>
                <a:defRPr/>
              </a:pPr>
              <a:t>‹#›</a:t>
            </a:fld>
            <a:endParaRPr lang="en-US" altLang="en-US"/>
          </a:p>
        </p:txBody>
      </p:sp>
    </p:spTree>
    <p:extLst>
      <p:ext uri="{BB962C8B-B14F-4D97-AF65-F5344CB8AC3E}">
        <p14:creationId xmlns:p14="http://schemas.microsoft.com/office/powerpoint/2010/main" val="207207823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A95C007-F2E3-761C-B4CC-30E53386D86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D579043-94F3-E532-35AF-DB531EA41B4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B845CE7-ABC4-487E-8A6D-F83A911D6408}"/>
              </a:ext>
            </a:extLst>
          </p:cNvPr>
          <p:cNvSpPr>
            <a:spLocks noGrp="1"/>
          </p:cNvSpPr>
          <p:nvPr>
            <p:ph type="sldNum" sz="quarter" idx="12"/>
          </p:nvPr>
        </p:nvSpPr>
        <p:spPr/>
        <p:txBody>
          <a:bodyPr/>
          <a:lstStyle>
            <a:lvl1pPr>
              <a:defRPr/>
            </a:lvl1pPr>
          </a:lstStyle>
          <a:p>
            <a:pPr>
              <a:defRPr/>
            </a:pPr>
            <a:fld id="{9268ACD2-1E9C-4DC0-BE8A-6E5883D42636}" type="slidenum">
              <a:rPr lang="ar-SA" altLang="en-US"/>
              <a:pPr>
                <a:defRPr/>
              </a:pPr>
              <a:t>‹#›</a:t>
            </a:fld>
            <a:endParaRPr lang="en-US" altLang="en-US"/>
          </a:p>
        </p:txBody>
      </p:sp>
    </p:spTree>
    <p:extLst>
      <p:ext uri="{BB962C8B-B14F-4D97-AF65-F5344CB8AC3E}">
        <p14:creationId xmlns:p14="http://schemas.microsoft.com/office/powerpoint/2010/main" val="20738724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D162F-F738-FFEC-1BCE-A72D5354225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44FD0DF-2A80-2BBE-8BA1-B56070D626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F717949-C2E8-5C24-6563-C96DD77CFD53}"/>
              </a:ext>
            </a:extLst>
          </p:cNvPr>
          <p:cNvSpPr>
            <a:spLocks noGrp="1"/>
          </p:cNvSpPr>
          <p:nvPr>
            <p:ph type="sldNum" sz="quarter" idx="12"/>
          </p:nvPr>
        </p:nvSpPr>
        <p:spPr/>
        <p:txBody>
          <a:bodyPr/>
          <a:lstStyle>
            <a:lvl1pPr>
              <a:defRPr/>
            </a:lvl1pPr>
          </a:lstStyle>
          <a:p>
            <a:pPr>
              <a:defRPr/>
            </a:pPr>
            <a:fld id="{34CB497F-3950-46FD-8A99-C594F4B2DF19}" type="slidenum">
              <a:rPr lang="ar-SA" altLang="en-US"/>
              <a:pPr>
                <a:defRPr/>
              </a:pPr>
              <a:t>‹#›</a:t>
            </a:fld>
            <a:endParaRPr lang="en-US" altLang="en-US"/>
          </a:p>
        </p:txBody>
      </p:sp>
    </p:spTree>
    <p:extLst>
      <p:ext uri="{BB962C8B-B14F-4D97-AF65-F5344CB8AC3E}">
        <p14:creationId xmlns:p14="http://schemas.microsoft.com/office/powerpoint/2010/main" val="297994159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5B7AF-4F29-DD98-9A62-624460A327C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3F74D7F-5532-84D5-0C1F-05FF3784A5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25474A1-18D8-67FE-ECA4-60D5FAD0AF8C}"/>
              </a:ext>
            </a:extLst>
          </p:cNvPr>
          <p:cNvSpPr>
            <a:spLocks noGrp="1"/>
          </p:cNvSpPr>
          <p:nvPr>
            <p:ph type="sldNum" sz="quarter" idx="12"/>
          </p:nvPr>
        </p:nvSpPr>
        <p:spPr/>
        <p:txBody>
          <a:bodyPr/>
          <a:lstStyle>
            <a:lvl1pPr>
              <a:defRPr/>
            </a:lvl1pPr>
          </a:lstStyle>
          <a:p>
            <a:pPr>
              <a:defRPr/>
            </a:pPr>
            <a:fld id="{27ACDCE9-1D0C-4C4A-915D-73EE5C4708FC}" type="slidenum">
              <a:rPr lang="ar-SA" altLang="en-US"/>
              <a:pPr>
                <a:defRPr/>
              </a:pPr>
              <a:t>‹#›</a:t>
            </a:fld>
            <a:endParaRPr lang="en-US" altLang="en-US"/>
          </a:p>
        </p:txBody>
      </p:sp>
    </p:spTree>
    <p:extLst>
      <p:ext uri="{BB962C8B-B14F-4D97-AF65-F5344CB8AC3E}">
        <p14:creationId xmlns:p14="http://schemas.microsoft.com/office/powerpoint/2010/main" val="115977997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6610DD7-32B1-24BC-7B0F-0E1D8DE59441}"/>
              </a:ext>
            </a:extLst>
          </p:cNvPr>
          <p:cNvSpPr>
            <a:spLocks noGrp="1"/>
          </p:cNvSpPr>
          <p:nvPr>
            <p:ph type="dt" sz="half" idx="10"/>
          </p:nvPr>
        </p:nvSpPr>
        <p:spPr/>
        <p:txBody>
          <a:bodyPr/>
          <a:lstStyle>
            <a:lvl1pPr>
              <a:defRPr/>
            </a:lvl1pPr>
          </a:lstStyle>
          <a:p>
            <a:pPr>
              <a:defRPr/>
            </a:pPr>
            <a:fld id="{57A2ED53-19DB-40E1-A170-CC440A0C0488}" type="datetimeFigureOut">
              <a:rPr lang="en-US"/>
              <a:pPr>
                <a:defRPr/>
              </a:pPr>
              <a:t>7/22/2024</a:t>
            </a:fld>
            <a:endParaRPr lang="en-US"/>
          </a:p>
        </p:txBody>
      </p:sp>
      <p:sp>
        <p:nvSpPr>
          <p:cNvPr id="5" name="Footer Placeholder 4">
            <a:extLst>
              <a:ext uri="{FF2B5EF4-FFF2-40B4-BE49-F238E27FC236}">
                <a16:creationId xmlns:a16="http://schemas.microsoft.com/office/drawing/2014/main" id="{7E6A6F3C-B615-BFB8-5F95-B4038577BB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EF7A3F-A862-4423-E5C3-35DF06DB881E}"/>
              </a:ext>
            </a:extLst>
          </p:cNvPr>
          <p:cNvSpPr>
            <a:spLocks noGrp="1"/>
          </p:cNvSpPr>
          <p:nvPr>
            <p:ph type="sldNum" sz="quarter" idx="12"/>
          </p:nvPr>
        </p:nvSpPr>
        <p:spPr/>
        <p:txBody>
          <a:bodyPr/>
          <a:lstStyle>
            <a:lvl1pPr>
              <a:defRPr/>
            </a:lvl1pPr>
          </a:lstStyle>
          <a:p>
            <a:pPr>
              <a:defRPr/>
            </a:pPr>
            <a:fld id="{1D048D34-970C-4318-BD87-286AFD9F3ED6}" type="slidenum">
              <a:rPr lang="en-US" altLang="ar-JO"/>
              <a:pPr>
                <a:defRPr/>
              </a:pPr>
              <a:t>‹#›</a:t>
            </a:fld>
            <a:endParaRPr lang="en-US" altLang="ar-JO"/>
          </a:p>
        </p:txBody>
      </p:sp>
    </p:spTree>
    <p:extLst>
      <p:ext uri="{BB962C8B-B14F-4D97-AF65-F5344CB8AC3E}">
        <p14:creationId xmlns:p14="http://schemas.microsoft.com/office/powerpoint/2010/main" val="21836948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80231-C0D3-9CE9-4A71-8731306FE76B}"/>
              </a:ext>
            </a:extLst>
          </p:cNvPr>
          <p:cNvSpPr>
            <a:spLocks noGrp="1"/>
          </p:cNvSpPr>
          <p:nvPr>
            <p:ph type="dt" sz="half" idx="10"/>
          </p:nvPr>
        </p:nvSpPr>
        <p:spPr/>
        <p:txBody>
          <a:bodyPr/>
          <a:lstStyle>
            <a:lvl1pPr>
              <a:defRPr/>
            </a:lvl1pPr>
          </a:lstStyle>
          <a:p>
            <a:pPr>
              <a:defRPr/>
            </a:pPr>
            <a:fld id="{88E6782F-882F-456D-9176-836FE3F2414C}" type="datetimeFigureOut">
              <a:rPr lang="en-US"/>
              <a:pPr>
                <a:defRPr/>
              </a:pPr>
              <a:t>7/22/2024</a:t>
            </a:fld>
            <a:endParaRPr lang="en-US"/>
          </a:p>
        </p:txBody>
      </p:sp>
      <p:sp>
        <p:nvSpPr>
          <p:cNvPr id="5" name="Footer Placeholder 4">
            <a:extLst>
              <a:ext uri="{FF2B5EF4-FFF2-40B4-BE49-F238E27FC236}">
                <a16:creationId xmlns:a16="http://schemas.microsoft.com/office/drawing/2014/main" id="{7DC82BA1-3749-14A4-2EAA-A86B0FE412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E738A1-8DDE-50A7-196B-22F6485F8E60}"/>
              </a:ext>
            </a:extLst>
          </p:cNvPr>
          <p:cNvSpPr>
            <a:spLocks noGrp="1"/>
          </p:cNvSpPr>
          <p:nvPr>
            <p:ph type="sldNum" sz="quarter" idx="12"/>
          </p:nvPr>
        </p:nvSpPr>
        <p:spPr/>
        <p:txBody>
          <a:bodyPr/>
          <a:lstStyle>
            <a:lvl1pPr>
              <a:defRPr/>
            </a:lvl1pPr>
          </a:lstStyle>
          <a:p>
            <a:pPr>
              <a:defRPr/>
            </a:pPr>
            <a:fld id="{9B2C55D2-6C64-40BF-B1AC-1E31E22F9189}" type="slidenum">
              <a:rPr lang="en-US" altLang="ar-JO"/>
              <a:pPr>
                <a:defRPr/>
              </a:pPr>
              <a:t>‹#›</a:t>
            </a:fld>
            <a:endParaRPr lang="en-US" altLang="ar-JO"/>
          </a:p>
        </p:txBody>
      </p:sp>
    </p:spTree>
    <p:extLst>
      <p:ext uri="{BB962C8B-B14F-4D97-AF65-F5344CB8AC3E}">
        <p14:creationId xmlns:p14="http://schemas.microsoft.com/office/powerpoint/2010/main" val="16322041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BBD2A5-F7E4-897E-DD05-679ED544E9A9}"/>
              </a:ext>
            </a:extLst>
          </p:cNvPr>
          <p:cNvSpPr>
            <a:spLocks noGrp="1"/>
          </p:cNvSpPr>
          <p:nvPr>
            <p:ph type="dt" sz="half" idx="10"/>
          </p:nvPr>
        </p:nvSpPr>
        <p:spPr/>
        <p:txBody>
          <a:bodyPr/>
          <a:lstStyle>
            <a:lvl1pPr>
              <a:defRPr/>
            </a:lvl1pPr>
          </a:lstStyle>
          <a:p>
            <a:pPr>
              <a:defRPr/>
            </a:pPr>
            <a:fld id="{4E21F158-A221-44CC-BD50-B58ED6D480AD}" type="datetimeFigureOut">
              <a:rPr lang="en-US"/>
              <a:pPr>
                <a:defRPr/>
              </a:pPr>
              <a:t>7/22/2024</a:t>
            </a:fld>
            <a:endParaRPr lang="en-US"/>
          </a:p>
        </p:txBody>
      </p:sp>
      <p:sp>
        <p:nvSpPr>
          <p:cNvPr id="5" name="Footer Placeholder 4">
            <a:extLst>
              <a:ext uri="{FF2B5EF4-FFF2-40B4-BE49-F238E27FC236}">
                <a16:creationId xmlns:a16="http://schemas.microsoft.com/office/drawing/2014/main" id="{E28E0259-735E-BD90-9343-D709A81E36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731F676-D306-726A-26EF-152F8BA021D5}"/>
              </a:ext>
            </a:extLst>
          </p:cNvPr>
          <p:cNvSpPr>
            <a:spLocks noGrp="1"/>
          </p:cNvSpPr>
          <p:nvPr>
            <p:ph type="sldNum" sz="quarter" idx="12"/>
          </p:nvPr>
        </p:nvSpPr>
        <p:spPr/>
        <p:txBody>
          <a:bodyPr/>
          <a:lstStyle>
            <a:lvl1pPr>
              <a:defRPr/>
            </a:lvl1pPr>
          </a:lstStyle>
          <a:p>
            <a:pPr>
              <a:defRPr/>
            </a:pPr>
            <a:fld id="{80E51C24-5C32-4C33-A9C7-322537802AC4}" type="slidenum">
              <a:rPr lang="en-US" altLang="ar-JO"/>
              <a:pPr>
                <a:defRPr/>
              </a:pPr>
              <a:t>‹#›</a:t>
            </a:fld>
            <a:endParaRPr lang="en-US" altLang="ar-JO"/>
          </a:p>
        </p:txBody>
      </p:sp>
    </p:spTree>
    <p:extLst>
      <p:ext uri="{BB962C8B-B14F-4D97-AF65-F5344CB8AC3E}">
        <p14:creationId xmlns:p14="http://schemas.microsoft.com/office/powerpoint/2010/main" val="25080606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7629B92-D528-BC1F-D58D-6E755F0472AB}"/>
              </a:ext>
            </a:extLst>
          </p:cNvPr>
          <p:cNvSpPr>
            <a:spLocks noGrp="1"/>
          </p:cNvSpPr>
          <p:nvPr>
            <p:ph type="dt" sz="half" idx="10"/>
          </p:nvPr>
        </p:nvSpPr>
        <p:spPr/>
        <p:txBody>
          <a:bodyPr/>
          <a:lstStyle>
            <a:lvl1pPr>
              <a:defRPr/>
            </a:lvl1pPr>
          </a:lstStyle>
          <a:p>
            <a:pPr>
              <a:defRPr/>
            </a:pPr>
            <a:fld id="{7B93114A-82F6-4461-B43E-DD675A1646E7}" type="datetimeFigureOut">
              <a:rPr lang="en-US"/>
              <a:pPr>
                <a:defRPr/>
              </a:pPr>
              <a:t>7/22/2024</a:t>
            </a:fld>
            <a:endParaRPr lang="en-US"/>
          </a:p>
        </p:txBody>
      </p:sp>
      <p:sp>
        <p:nvSpPr>
          <p:cNvPr id="6" name="Footer Placeholder 4">
            <a:extLst>
              <a:ext uri="{FF2B5EF4-FFF2-40B4-BE49-F238E27FC236}">
                <a16:creationId xmlns:a16="http://schemas.microsoft.com/office/drawing/2014/main" id="{97BF9C7D-C1C0-2396-50BD-467D5476FA3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2CABA1-D8DD-C923-E770-00F632E32920}"/>
              </a:ext>
            </a:extLst>
          </p:cNvPr>
          <p:cNvSpPr>
            <a:spLocks noGrp="1"/>
          </p:cNvSpPr>
          <p:nvPr>
            <p:ph type="sldNum" sz="quarter" idx="12"/>
          </p:nvPr>
        </p:nvSpPr>
        <p:spPr/>
        <p:txBody>
          <a:bodyPr/>
          <a:lstStyle>
            <a:lvl1pPr>
              <a:defRPr/>
            </a:lvl1pPr>
          </a:lstStyle>
          <a:p>
            <a:pPr>
              <a:defRPr/>
            </a:pPr>
            <a:fld id="{DF176D66-96DB-4E53-A2A5-7E53CAA8CDE4}" type="slidenum">
              <a:rPr lang="en-US" altLang="ar-JO"/>
              <a:pPr>
                <a:defRPr/>
              </a:pPr>
              <a:t>‹#›</a:t>
            </a:fld>
            <a:endParaRPr lang="en-US" altLang="ar-JO"/>
          </a:p>
        </p:txBody>
      </p:sp>
    </p:spTree>
    <p:extLst>
      <p:ext uri="{BB962C8B-B14F-4D97-AF65-F5344CB8AC3E}">
        <p14:creationId xmlns:p14="http://schemas.microsoft.com/office/powerpoint/2010/main" val="409057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118BEA8-6093-09D8-9A89-3A514AE13B70}"/>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تاريخ 2">
            <a:extLst>
              <a:ext uri="{FF2B5EF4-FFF2-40B4-BE49-F238E27FC236}">
                <a16:creationId xmlns:a16="http://schemas.microsoft.com/office/drawing/2014/main" id="{C6680978-0E6F-0B15-F8BC-B67E3B2260C1}"/>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4" name="عنصر نائب للتذييل 3">
            <a:extLst>
              <a:ext uri="{FF2B5EF4-FFF2-40B4-BE49-F238E27FC236}">
                <a16:creationId xmlns:a16="http://schemas.microsoft.com/office/drawing/2014/main" id="{3784C14E-C4A2-89A5-FE60-37471C001AF6}"/>
              </a:ext>
            </a:extLst>
          </p:cNvPr>
          <p:cNvSpPr>
            <a:spLocks noGrp="1"/>
          </p:cNvSpPr>
          <p:nvPr>
            <p:ph type="ftr" sz="quarter" idx="11"/>
          </p:nvPr>
        </p:nvSpPr>
        <p:spPr/>
        <p:txBody>
          <a:bodyPr/>
          <a:lstStyle/>
          <a:p>
            <a:endParaRPr lang="ar-JO"/>
          </a:p>
        </p:txBody>
      </p:sp>
      <p:sp>
        <p:nvSpPr>
          <p:cNvPr id="5" name="عنصر نائب لرقم الشريحة 4">
            <a:extLst>
              <a:ext uri="{FF2B5EF4-FFF2-40B4-BE49-F238E27FC236}">
                <a16:creationId xmlns:a16="http://schemas.microsoft.com/office/drawing/2014/main" id="{738D653A-9812-90AA-56D0-A41868E2CA96}"/>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10566364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16C4F5F-7244-445D-60ED-25C0A232D7EE}"/>
              </a:ext>
            </a:extLst>
          </p:cNvPr>
          <p:cNvSpPr>
            <a:spLocks noGrp="1"/>
          </p:cNvSpPr>
          <p:nvPr>
            <p:ph type="dt" sz="half" idx="10"/>
          </p:nvPr>
        </p:nvSpPr>
        <p:spPr/>
        <p:txBody>
          <a:bodyPr/>
          <a:lstStyle>
            <a:lvl1pPr>
              <a:defRPr/>
            </a:lvl1pPr>
          </a:lstStyle>
          <a:p>
            <a:pPr>
              <a:defRPr/>
            </a:pPr>
            <a:fld id="{34AA8DA2-8F20-4779-B573-E326B4DC6202}" type="datetimeFigureOut">
              <a:rPr lang="en-US"/>
              <a:pPr>
                <a:defRPr/>
              </a:pPr>
              <a:t>7/22/2024</a:t>
            </a:fld>
            <a:endParaRPr lang="en-US"/>
          </a:p>
        </p:txBody>
      </p:sp>
      <p:sp>
        <p:nvSpPr>
          <p:cNvPr id="8" name="Footer Placeholder 4">
            <a:extLst>
              <a:ext uri="{FF2B5EF4-FFF2-40B4-BE49-F238E27FC236}">
                <a16:creationId xmlns:a16="http://schemas.microsoft.com/office/drawing/2014/main" id="{ED57DEFC-9165-36D8-F98C-FD5E616AB66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AF49232-73FC-3271-AA36-63EDF0CFD2C7}"/>
              </a:ext>
            </a:extLst>
          </p:cNvPr>
          <p:cNvSpPr>
            <a:spLocks noGrp="1"/>
          </p:cNvSpPr>
          <p:nvPr>
            <p:ph type="sldNum" sz="quarter" idx="12"/>
          </p:nvPr>
        </p:nvSpPr>
        <p:spPr/>
        <p:txBody>
          <a:bodyPr/>
          <a:lstStyle>
            <a:lvl1pPr>
              <a:defRPr/>
            </a:lvl1pPr>
          </a:lstStyle>
          <a:p>
            <a:pPr>
              <a:defRPr/>
            </a:pPr>
            <a:fld id="{6110E8EB-6101-4CFE-9B2B-F8E6B47DF878}" type="slidenum">
              <a:rPr lang="en-US" altLang="ar-JO"/>
              <a:pPr>
                <a:defRPr/>
              </a:pPr>
              <a:t>‹#›</a:t>
            </a:fld>
            <a:endParaRPr lang="en-US" altLang="ar-JO"/>
          </a:p>
        </p:txBody>
      </p:sp>
    </p:spTree>
    <p:extLst>
      <p:ext uri="{BB962C8B-B14F-4D97-AF65-F5344CB8AC3E}">
        <p14:creationId xmlns:p14="http://schemas.microsoft.com/office/powerpoint/2010/main" val="37952153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A19B429-408A-B952-89E8-794182CF8630}"/>
              </a:ext>
            </a:extLst>
          </p:cNvPr>
          <p:cNvSpPr>
            <a:spLocks noGrp="1"/>
          </p:cNvSpPr>
          <p:nvPr>
            <p:ph type="dt" sz="half" idx="10"/>
          </p:nvPr>
        </p:nvSpPr>
        <p:spPr/>
        <p:txBody>
          <a:bodyPr/>
          <a:lstStyle>
            <a:lvl1pPr>
              <a:defRPr/>
            </a:lvl1pPr>
          </a:lstStyle>
          <a:p>
            <a:pPr>
              <a:defRPr/>
            </a:pPr>
            <a:fld id="{86219731-D4BE-48D2-BC44-0B4A6CC86862}" type="datetimeFigureOut">
              <a:rPr lang="en-US"/>
              <a:pPr>
                <a:defRPr/>
              </a:pPr>
              <a:t>7/22/2024</a:t>
            </a:fld>
            <a:endParaRPr lang="en-US"/>
          </a:p>
        </p:txBody>
      </p:sp>
      <p:sp>
        <p:nvSpPr>
          <p:cNvPr id="4" name="Footer Placeholder 4">
            <a:extLst>
              <a:ext uri="{FF2B5EF4-FFF2-40B4-BE49-F238E27FC236}">
                <a16:creationId xmlns:a16="http://schemas.microsoft.com/office/drawing/2014/main" id="{165E9063-FF55-821A-DF54-940F81EC31C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60B4E64-5D38-7068-BEFB-EBB561CEDAED}"/>
              </a:ext>
            </a:extLst>
          </p:cNvPr>
          <p:cNvSpPr>
            <a:spLocks noGrp="1"/>
          </p:cNvSpPr>
          <p:nvPr>
            <p:ph type="sldNum" sz="quarter" idx="12"/>
          </p:nvPr>
        </p:nvSpPr>
        <p:spPr/>
        <p:txBody>
          <a:bodyPr/>
          <a:lstStyle>
            <a:lvl1pPr>
              <a:defRPr/>
            </a:lvl1pPr>
          </a:lstStyle>
          <a:p>
            <a:pPr>
              <a:defRPr/>
            </a:pPr>
            <a:fld id="{D5AC2FA7-D636-4CF4-81F8-F39DD9E5F80C}" type="slidenum">
              <a:rPr lang="en-US" altLang="ar-JO"/>
              <a:pPr>
                <a:defRPr/>
              </a:pPr>
              <a:t>‹#›</a:t>
            </a:fld>
            <a:endParaRPr lang="en-US" altLang="ar-JO"/>
          </a:p>
        </p:txBody>
      </p:sp>
    </p:spTree>
    <p:extLst>
      <p:ext uri="{BB962C8B-B14F-4D97-AF65-F5344CB8AC3E}">
        <p14:creationId xmlns:p14="http://schemas.microsoft.com/office/powerpoint/2010/main" val="25872531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EC7C269-67CE-F6E9-516C-D82AC8A6E142}"/>
              </a:ext>
            </a:extLst>
          </p:cNvPr>
          <p:cNvSpPr>
            <a:spLocks noGrp="1"/>
          </p:cNvSpPr>
          <p:nvPr>
            <p:ph type="dt" sz="half" idx="10"/>
          </p:nvPr>
        </p:nvSpPr>
        <p:spPr/>
        <p:txBody>
          <a:bodyPr/>
          <a:lstStyle>
            <a:lvl1pPr>
              <a:defRPr/>
            </a:lvl1pPr>
          </a:lstStyle>
          <a:p>
            <a:pPr>
              <a:defRPr/>
            </a:pPr>
            <a:fld id="{9A90600C-A8CA-4CB6-AD90-D29876BD6605}" type="datetimeFigureOut">
              <a:rPr lang="en-US"/>
              <a:pPr>
                <a:defRPr/>
              </a:pPr>
              <a:t>7/22/2024</a:t>
            </a:fld>
            <a:endParaRPr lang="en-US"/>
          </a:p>
        </p:txBody>
      </p:sp>
      <p:sp>
        <p:nvSpPr>
          <p:cNvPr id="3" name="Footer Placeholder 4">
            <a:extLst>
              <a:ext uri="{FF2B5EF4-FFF2-40B4-BE49-F238E27FC236}">
                <a16:creationId xmlns:a16="http://schemas.microsoft.com/office/drawing/2014/main" id="{E71E25D1-BC0B-D4B1-D971-86DD12CFFCF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49D0CF5-7811-5256-D365-FC200F23EC66}"/>
              </a:ext>
            </a:extLst>
          </p:cNvPr>
          <p:cNvSpPr>
            <a:spLocks noGrp="1"/>
          </p:cNvSpPr>
          <p:nvPr>
            <p:ph type="sldNum" sz="quarter" idx="12"/>
          </p:nvPr>
        </p:nvSpPr>
        <p:spPr/>
        <p:txBody>
          <a:bodyPr/>
          <a:lstStyle>
            <a:lvl1pPr>
              <a:defRPr/>
            </a:lvl1pPr>
          </a:lstStyle>
          <a:p>
            <a:pPr>
              <a:defRPr/>
            </a:pPr>
            <a:fld id="{8CE21FB1-6CC1-4DE1-B086-2CBA6A842773}" type="slidenum">
              <a:rPr lang="en-US" altLang="ar-JO"/>
              <a:pPr>
                <a:defRPr/>
              </a:pPr>
              <a:t>‹#›</a:t>
            </a:fld>
            <a:endParaRPr lang="en-US" altLang="ar-JO"/>
          </a:p>
        </p:txBody>
      </p:sp>
    </p:spTree>
    <p:extLst>
      <p:ext uri="{BB962C8B-B14F-4D97-AF65-F5344CB8AC3E}">
        <p14:creationId xmlns:p14="http://schemas.microsoft.com/office/powerpoint/2010/main" val="21694942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3CE610BE-11FD-7FB8-C63F-F38B8B23B627}"/>
              </a:ext>
            </a:extLst>
          </p:cNvPr>
          <p:cNvSpPr>
            <a:spLocks noGrp="1"/>
          </p:cNvSpPr>
          <p:nvPr>
            <p:ph type="dt" sz="half" idx="10"/>
          </p:nvPr>
        </p:nvSpPr>
        <p:spPr/>
        <p:txBody>
          <a:bodyPr/>
          <a:lstStyle>
            <a:lvl1pPr>
              <a:defRPr/>
            </a:lvl1pPr>
          </a:lstStyle>
          <a:p>
            <a:pPr>
              <a:defRPr/>
            </a:pPr>
            <a:fld id="{C1402B7F-4DCE-493A-B91F-F3CA0DC73F91}" type="datetimeFigureOut">
              <a:rPr lang="en-US"/>
              <a:pPr>
                <a:defRPr/>
              </a:pPr>
              <a:t>7/22/2024</a:t>
            </a:fld>
            <a:endParaRPr lang="en-US"/>
          </a:p>
        </p:txBody>
      </p:sp>
      <p:sp>
        <p:nvSpPr>
          <p:cNvPr id="6" name="Footer Placeholder 4">
            <a:extLst>
              <a:ext uri="{FF2B5EF4-FFF2-40B4-BE49-F238E27FC236}">
                <a16:creationId xmlns:a16="http://schemas.microsoft.com/office/drawing/2014/main" id="{437DE490-9B31-AB91-E7D6-8084DC3DC0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86B4C17-C0A9-7642-E8C3-B147A9D0EB5A}"/>
              </a:ext>
            </a:extLst>
          </p:cNvPr>
          <p:cNvSpPr>
            <a:spLocks noGrp="1"/>
          </p:cNvSpPr>
          <p:nvPr>
            <p:ph type="sldNum" sz="quarter" idx="12"/>
          </p:nvPr>
        </p:nvSpPr>
        <p:spPr/>
        <p:txBody>
          <a:bodyPr/>
          <a:lstStyle>
            <a:lvl1pPr>
              <a:defRPr/>
            </a:lvl1pPr>
          </a:lstStyle>
          <a:p>
            <a:pPr>
              <a:defRPr/>
            </a:pPr>
            <a:fld id="{4CA0587E-A3DB-4C78-8EBD-D73F6F1EF591}" type="slidenum">
              <a:rPr lang="en-US" altLang="ar-JO"/>
              <a:pPr>
                <a:defRPr/>
              </a:pPr>
              <a:t>‹#›</a:t>
            </a:fld>
            <a:endParaRPr lang="en-US" altLang="ar-JO"/>
          </a:p>
        </p:txBody>
      </p:sp>
    </p:spTree>
    <p:extLst>
      <p:ext uri="{BB962C8B-B14F-4D97-AF65-F5344CB8AC3E}">
        <p14:creationId xmlns:p14="http://schemas.microsoft.com/office/powerpoint/2010/main" val="2973532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983DE935-B28F-FAC0-081E-1B4AF50F9F96}"/>
              </a:ext>
            </a:extLst>
          </p:cNvPr>
          <p:cNvSpPr>
            <a:spLocks noGrp="1"/>
          </p:cNvSpPr>
          <p:nvPr>
            <p:ph type="dt" sz="half" idx="10"/>
          </p:nvPr>
        </p:nvSpPr>
        <p:spPr/>
        <p:txBody>
          <a:bodyPr/>
          <a:lstStyle>
            <a:lvl1pPr>
              <a:defRPr/>
            </a:lvl1pPr>
          </a:lstStyle>
          <a:p>
            <a:pPr>
              <a:defRPr/>
            </a:pPr>
            <a:fld id="{1F22D1C4-ACA8-45BA-B9B6-1237139CC508}" type="datetimeFigureOut">
              <a:rPr lang="en-US"/>
              <a:pPr>
                <a:defRPr/>
              </a:pPr>
              <a:t>7/22/2024</a:t>
            </a:fld>
            <a:endParaRPr lang="en-US"/>
          </a:p>
        </p:txBody>
      </p:sp>
      <p:sp>
        <p:nvSpPr>
          <p:cNvPr id="6" name="Footer Placeholder 4">
            <a:extLst>
              <a:ext uri="{FF2B5EF4-FFF2-40B4-BE49-F238E27FC236}">
                <a16:creationId xmlns:a16="http://schemas.microsoft.com/office/drawing/2014/main" id="{F1A66FEA-389C-CCD3-A8EB-20EE5564928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0DDA393-4A0F-A5F6-9299-F0947EC33F36}"/>
              </a:ext>
            </a:extLst>
          </p:cNvPr>
          <p:cNvSpPr>
            <a:spLocks noGrp="1"/>
          </p:cNvSpPr>
          <p:nvPr>
            <p:ph type="sldNum" sz="quarter" idx="12"/>
          </p:nvPr>
        </p:nvSpPr>
        <p:spPr/>
        <p:txBody>
          <a:bodyPr/>
          <a:lstStyle>
            <a:lvl1pPr>
              <a:defRPr/>
            </a:lvl1pPr>
          </a:lstStyle>
          <a:p>
            <a:pPr>
              <a:defRPr/>
            </a:pPr>
            <a:fld id="{5974CCA2-A69B-47AE-BF50-8DF2D8B41530}" type="slidenum">
              <a:rPr lang="en-US" altLang="ar-JO"/>
              <a:pPr>
                <a:defRPr/>
              </a:pPr>
              <a:t>‹#›</a:t>
            </a:fld>
            <a:endParaRPr lang="en-US" altLang="ar-JO"/>
          </a:p>
        </p:txBody>
      </p:sp>
    </p:spTree>
    <p:extLst>
      <p:ext uri="{BB962C8B-B14F-4D97-AF65-F5344CB8AC3E}">
        <p14:creationId xmlns:p14="http://schemas.microsoft.com/office/powerpoint/2010/main" val="24143192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7E79A-DC10-7E01-84ED-A751F6E5CAC3}"/>
              </a:ext>
            </a:extLst>
          </p:cNvPr>
          <p:cNvSpPr>
            <a:spLocks noGrp="1"/>
          </p:cNvSpPr>
          <p:nvPr>
            <p:ph type="dt" sz="half" idx="10"/>
          </p:nvPr>
        </p:nvSpPr>
        <p:spPr/>
        <p:txBody>
          <a:bodyPr/>
          <a:lstStyle>
            <a:lvl1pPr>
              <a:defRPr/>
            </a:lvl1pPr>
          </a:lstStyle>
          <a:p>
            <a:pPr>
              <a:defRPr/>
            </a:pPr>
            <a:fld id="{38DF6C23-2462-426C-8471-22A3B0807127}" type="datetimeFigureOut">
              <a:rPr lang="en-US"/>
              <a:pPr>
                <a:defRPr/>
              </a:pPr>
              <a:t>7/22/2024</a:t>
            </a:fld>
            <a:endParaRPr lang="en-US"/>
          </a:p>
        </p:txBody>
      </p:sp>
      <p:sp>
        <p:nvSpPr>
          <p:cNvPr id="5" name="Footer Placeholder 4">
            <a:extLst>
              <a:ext uri="{FF2B5EF4-FFF2-40B4-BE49-F238E27FC236}">
                <a16:creationId xmlns:a16="http://schemas.microsoft.com/office/drawing/2014/main" id="{D63063FA-5D1F-DEB2-C0A6-4CF6EE72BEF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6ED3EB-092B-FC86-D745-97E08406ECF7}"/>
              </a:ext>
            </a:extLst>
          </p:cNvPr>
          <p:cNvSpPr>
            <a:spLocks noGrp="1"/>
          </p:cNvSpPr>
          <p:nvPr>
            <p:ph type="sldNum" sz="quarter" idx="12"/>
          </p:nvPr>
        </p:nvSpPr>
        <p:spPr/>
        <p:txBody>
          <a:bodyPr/>
          <a:lstStyle>
            <a:lvl1pPr>
              <a:defRPr/>
            </a:lvl1pPr>
          </a:lstStyle>
          <a:p>
            <a:pPr>
              <a:defRPr/>
            </a:pPr>
            <a:fld id="{E7E60705-5386-48B3-8BD2-C8AEEED35C20}" type="slidenum">
              <a:rPr lang="en-US" altLang="ar-JO"/>
              <a:pPr>
                <a:defRPr/>
              </a:pPr>
              <a:t>‹#›</a:t>
            </a:fld>
            <a:endParaRPr lang="en-US" altLang="ar-JO"/>
          </a:p>
        </p:txBody>
      </p:sp>
    </p:spTree>
    <p:extLst>
      <p:ext uri="{BB962C8B-B14F-4D97-AF65-F5344CB8AC3E}">
        <p14:creationId xmlns:p14="http://schemas.microsoft.com/office/powerpoint/2010/main" val="38882044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CC06D-4405-BFFC-0CFF-334959C50C81}"/>
              </a:ext>
            </a:extLst>
          </p:cNvPr>
          <p:cNvSpPr>
            <a:spLocks noGrp="1"/>
          </p:cNvSpPr>
          <p:nvPr>
            <p:ph type="dt" sz="half" idx="10"/>
          </p:nvPr>
        </p:nvSpPr>
        <p:spPr/>
        <p:txBody>
          <a:bodyPr/>
          <a:lstStyle>
            <a:lvl1pPr>
              <a:defRPr/>
            </a:lvl1pPr>
          </a:lstStyle>
          <a:p>
            <a:pPr>
              <a:defRPr/>
            </a:pPr>
            <a:fld id="{EBE3C5C9-558E-42A6-9986-63E8D0838685}" type="datetimeFigureOut">
              <a:rPr lang="en-US"/>
              <a:pPr>
                <a:defRPr/>
              </a:pPr>
              <a:t>7/22/2024</a:t>
            </a:fld>
            <a:endParaRPr lang="en-US"/>
          </a:p>
        </p:txBody>
      </p:sp>
      <p:sp>
        <p:nvSpPr>
          <p:cNvPr id="5" name="Footer Placeholder 4">
            <a:extLst>
              <a:ext uri="{FF2B5EF4-FFF2-40B4-BE49-F238E27FC236}">
                <a16:creationId xmlns:a16="http://schemas.microsoft.com/office/drawing/2014/main" id="{E0560859-AA07-E40B-F471-67B5FAE697E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AF7C08A-7202-2660-6BE3-A441C1E87760}"/>
              </a:ext>
            </a:extLst>
          </p:cNvPr>
          <p:cNvSpPr>
            <a:spLocks noGrp="1"/>
          </p:cNvSpPr>
          <p:nvPr>
            <p:ph type="sldNum" sz="quarter" idx="12"/>
          </p:nvPr>
        </p:nvSpPr>
        <p:spPr/>
        <p:txBody>
          <a:bodyPr/>
          <a:lstStyle>
            <a:lvl1pPr>
              <a:defRPr/>
            </a:lvl1pPr>
          </a:lstStyle>
          <a:p>
            <a:pPr>
              <a:defRPr/>
            </a:pPr>
            <a:fld id="{03605CEE-DC22-48FA-9AFA-BE97D2765C11}" type="slidenum">
              <a:rPr lang="en-US" altLang="ar-JO"/>
              <a:pPr>
                <a:defRPr/>
              </a:pPr>
              <a:t>‹#›</a:t>
            </a:fld>
            <a:endParaRPr lang="en-US" altLang="ar-JO"/>
          </a:p>
        </p:txBody>
      </p:sp>
    </p:spTree>
    <p:extLst>
      <p:ext uri="{BB962C8B-B14F-4D97-AF65-F5344CB8AC3E}">
        <p14:creationId xmlns:p14="http://schemas.microsoft.com/office/powerpoint/2010/main" val="25079294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F376285-DFE3-4AB3-ACD4-07099DFAEA65}"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42780345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376285-DFE3-4AB3-ACD4-07099DFAEA65}"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3785322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376285-DFE3-4AB3-ACD4-07099DFAEA65}"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381396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1440BB01-1A15-5D99-DCE8-D99BCE79E2DB}"/>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3" name="عنصر نائب للتذييل 2">
            <a:extLst>
              <a:ext uri="{FF2B5EF4-FFF2-40B4-BE49-F238E27FC236}">
                <a16:creationId xmlns:a16="http://schemas.microsoft.com/office/drawing/2014/main" id="{98AD011E-32B8-D818-A0A0-25E7B15EC780}"/>
              </a:ext>
            </a:extLst>
          </p:cNvPr>
          <p:cNvSpPr>
            <a:spLocks noGrp="1"/>
          </p:cNvSpPr>
          <p:nvPr>
            <p:ph type="ftr" sz="quarter" idx="11"/>
          </p:nvPr>
        </p:nvSpPr>
        <p:spPr/>
        <p:txBody>
          <a:bodyPr/>
          <a:lstStyle/>
          <a:p>
            <a:endParaRPr lang="ar-JO"/>
          </a:p>
        </p:txBody>
      </p:sp>
      <p:sp>
        <p:nvSpPr>
          <p:cNvPr id="4" name="عنصر نائب لرقم الشريحة 3">
            <a:extLst>
              <a:ext uri="{FF2B5EF4-FFF2-40B4-BE49-F238E27FC236}">
                <a16:creationId xmlns:a16="http://schemas.microsoft.com/office/drawing/2014/main" id="{729D6F76-C07C-2F3D-7AC2-677B768DEDA5}"/>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258388619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376285-DFE3-4AB3-ACD4-07099DFAEA65}"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41117233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376285-DFE3-4AB3-ACD4-07099DFAEA65}"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21903395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376285-DFE3-4AB3-ACD4-07099DFAEA65}"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10959442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76285-DFE3-4AB3-ACD4-07099DFAEA65}"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26072833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F376285-DFE3-4AB3-ACD4-07099DFAEA65}"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14995385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F376285-DFE3-4AB3-ACD4-07099DFAEA65}"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19164281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376285-DFE3-4AB3-ACD4-07099DFAEA65}"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30082024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376285-DFE3-4AB3-ACD4-07099DFAEA65}"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463311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ar-SA"/>
          </a:p>
        </p:txBody>
      </p:sp>
      <p:sp>
        <p:nvSpPr>
          <p:cNvPr id="3" name="Table Placeholder 2"/>
          <p:cNvSpPr>
            <a:spLocks noGrp="1"/>
          </p:cNvSpPr>
          <p:nvPr>
            <p:ph type="tbl" idx="1"/>
          </p:nvPr>
        </p:nvSpPr>
        <p:spPr>
          <a:xfrm>
            <a:off x="914400" y="1981200"/>
            <a:ext cx="10363200" cy="4114800"/>
          </a:xfrm>
        </p:spPr>
        <p:txBody>
          <a:bodyPr/>
          <a:lstStyle/>
          <a:p>
            <a:endParaRPr lang="ar-SA"/>
          </a:p>
        </p:txBody>
      </p:sp>
    </p:spTree>
    <p:extLst>
      <p:ext uri="{BB962C8B-B14F-4D97-AF65-F5344CB8AC3E}">
        <p14:creationId xmlns:p14="http://schemas.microsoft.com/office/powerpoint/2010/main" val="79287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D98DE1F-6023-802D-15C9-BBF31CDC6C68}"/>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3EB69065-D103-E1E5-D386-73D3EE394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نص 3">
            <a:extLst>
              <a:ext uri="{FF2B5EF4-FFF2-40B4-BE49-F238E27FC236}">
                <a16:creationId xmlns:a16="http://schemas.microsoft.com/office/drawing/2014/main" id="{E3F42EE7-67AF-A64C-6680-25BCE418A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72A6083C-CB5D-B764-3CA6-3451E5E064FB}"/>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F68A2640-4362-8E89-A988-39488BF009EE}"/>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BCB9278A-037E-449C-B491-946D5CA52F90}"/>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105630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CF4BA22-D950-6895-5867-5606A9584627}"/>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صورة 2">
            <a:extLst>
              <a:ext uri="{FF2B5EF4-FFF2-40B4-BE49-F238E27FC236}">
                <a16:creationId xmlns:a16="http://schemas.microsoft.com/office/drawing/2014/main" id="{60965ED0-A5F8-8AEB-374F-452DF4BC2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عنصر نائب للنص 3">
            <a:extLst>
              <a:ext uri="{FF2B5EF4-FFF2-40B4-BE49-F238E27FC236}">
                <a16:creationId xmlns:a16="http://schemas.microsoft.com/office/drawing/2014/main" id="{4E4C0EF3-5F9E-9E11-3526-365EB8B3F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4C5336F0-98B4-EA71-D075-68B74DE3548D}"/>
              </a:ext>
            </a:extLst>
          </p:cNvPr>
          <p:cNvSpPr>
            <a:spLocks noGrp="1"/>
          </p:cNvSpPr>
          <p:nvPr>
            <p:ph type="dt" sz="half" idx="10"/>
          </p:nvPr>
        </p:nvSpPr>
        <p:spPr/>
        <p:txBody>
          <a:bodyPr/>
          <a:lstStyle/>
          <a:p>
            <a:fld id="{A29371C4-ABBF-4E0A-A158-D2AEEA6263A6}"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44C8865B-156D-5589-271C-86BEE1DE6176}"/>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505D0DF6-33B1-1107-68DA-B604A15802C2}"/>
              </a:ext>
            </a:extLst>
          </p:cNvPr>
          <p:cNvSpPr>
            <a:spLocks noGrp="1"/>
          </p:cNvSpPr>
          <p:nvPr>
            <p:ph type="sldNum" sz="quarter" idx="12"/>
          </p:nvPr>
        </p:nvSpPr>
        <p:spPr/>
        <p:txBody>
          <a:bodyPr/>
          <a:lstStyle/>
          <a:p>
            <a:fld id="{026B7FE1-8C92-4759-A5A8-873FCCF6724F}" type="slidenum">
              <a:rPr lang="ar-JO" smtClean="0"/>
              <a:t>‹#›</a:t>
            </a:fld>
            <a:endParaRPr lang="ar-JO"/>
          </a:p>
        </p:txBody>
      </p:sp>
    </p:spTree>
    <p:extLst>
      <p:ext uri="{BB962C8B-B14F-4D97-AF65-F5344CB8AC3E}">
        <p14:creationId xmlns:p14="http://schemas.microsoft.com/office/powerpoint/2010/main" val="10889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D11DF0C2-EA4C-39A0-F51B-E7991EE219C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0A8FAF25-BD08-61D8-2CBB-37C41C9F917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F19FDB91-C393-5C0A-B948-2D6ECF36281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29371C4-ABBF-4E0A-A158-D2AEEA6263A6}"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88D0AF2A-B0C1-D798-6130-7E404CD51D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JO"/>
          </a:p>
        </p:txBody>
      </p:sp>
      <p:sp>
        <p:nvSpPr>
          <p:cNvPr id="6" name="عنصر نائب لرقم الشريحة 5">
            <a:extLst>
              <a:ext uri="{FF2B5EF4-FFF2-40B4-BE49-F238E27FC236}">
                <a16:creationId xmlns:a16="http://schemas.microsoft.com/office/drawing/2014/main" id="{6DC3F5D7-9D44-2782-B11C-07FEEFF6B755}"/>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26B7FE1-8C92-4759-A5A8-873FCCF6724F}" type="slidenum">
              <a:rPr lang="ar-JO" smtClean="0"/>
              <a:t>‹#›</a:t>
            </a:fld>
            <a:endParaRPr lang="ar-JO"/>
          </a:p>
        </p:txBody>
      </p:sp>
    </p:spTree>
    <p:extLst>
      <p:ext uri="{BB962C8B-B14F-4D97-AF65-F5344CB8AC3E}">
        <p14:creationId xmlns:p14="http://schemas.microsoft.com/office/powerpoint/2010/main" val="2713978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3C8478-B8FB-4F8E-B88D-6A142393E6C7}" type="datetimeFigureOut">
              <a:rPr lang="en-US" smtClean="0"/>
              <a:t>7/22/2024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AAE706-6B9C-4861-905A-DEBAA828F955}" type="slidenum">
              <a:rPr lang="en-US" smtClean="0"/>
              <a:t>‹#›</a:t>
            </a:fld>
            <a:endParaRPr lang="en-US"/>
          </a:p>
        </p:txBody>
      </p:sp>
    </p:spTree>
    <p:extLst>
      <p:ext uri="{BB962C8B-B14F-4D97-AF65-F5344CB8AC3E}">
        <p14:creationId xmlns:p14="http://schemas.microsoft.com/office/powerpoint/2010/main" val="530012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19D0549-0C64-A8AB-8287-10CF570BDB67}"/>
              </a:ext>
            </a:extLst>
          </p:cNvPr>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ar-JO"/>
              <a:t>Click to edit Master title style</a:t>
            </a:r>
          </a:p>
        </p:txBody>
      </p:sp>
      <p:sp>
        <p:nvSpPr>
          <p:cNvPr id="1027" name="Text Placeholder 2">
            <a:extLst>
              <a:ext uri="{FF2B5EF4-FFF2-40B4-BE49-F238E27FC236}">
                <a16:creationId xmlns:a16="http://schemas.microsoft.com/office/drawing/2014/main" id="{F77283BD-7361-083F-D5A9-F00A961E946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Edit Master text styles</a:t>
            </a:r>
          </a:p>
          <a:p>
            <a:pPr lvl="1"/>
            <a:r>
              <a:rPr lang="en-US" altLang="ar-JO"/>
              <a:t>Second level</a:t>
            </a:r>
          </a:p>
          <a:p>
            <a:pPr lvl="2"/>
            <a:r>
              <a:rPr lang="en-US" altLang="ar-JO"/>
              <a:t>Third level</a:t>
            </a:r>
          </a:p>
          <a:p>
            <a:pPr lvl="3"/>
            <a:r>
              <a:rPr lang="en-US" altLang="ar-JO"/>
              <a:t>Fourth level</a:t>
            </a:r>
          </a:p>
          <a:p>
            <a:pPr lvl="4"/>
            <a:r>
              <a:rPr lang="en-US" altLang="ar-JO"/>
              <a:t>Fifth level</a:t>
            </a:r>
          </a:p>
        </p:txBody>
      </p:sp>
      <p:sp>
        <p:nvSpPr>
          <p:cNvPr id="4" name="Date Placeholder 3">
            <a:extLst>
              <a:ext uri="{FF2B5EF4-FFF2-40B4-BE49-F238E27FC236}">
                <a16:creationId xmlns:a16="http://schemas.microsoft.com/office/drawing/2014/main" id="{1E730A6E-B874-24DF-6617-AC8ADDE9A990}"/>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C7D9106F-8CAE-F429-956E-F8320A59BDFA}"/>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C5B17971-DA63-9719-10BF-33786DEEF281}"/>
              </a:ext>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900" smtClean="0">
                <a:solidFill>
                  <a:srgbClr val="898989"/>
                </a:solidFill>
              </a:defRPr>
            </a:lvl1pPr>
          </a:lstStyle>
          <a:p>
            <a:pPr>
              <a:defRPr/>
            </a:pPr>
            <a:fld id="{A5E87F3F-A14A-427B-8313-7726EAF613AA}" type="slidenum">
              <a:rPr lang="ar-SA" altLang="ar-JO"/>
              <a:pPr>
                <a:defRPr/>
              </a:pPr>
              <a:t>‹#›</a:t>
            </a:fld>
            <a:endParaRPr lang="en-US" altLang="ar-JO"/>
          </a:p>
        </p:txBody>
      </p:sp>
    </p:spTree>
    <p:extLst>
      <p:ext uri="{BB962C8B-B14F-4D97-AF65-F5344CB8AC3E}">
        <p14:creationId xmlns:p14="http://schemas.microsoft.com/office/powerpoint/2010/main" val="3824520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8AE55D9-0EEA-09FA-329F-0139152BB5BE}"/>
              </a:ext>
            </a:extLst>
          </p:cNvPr>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B76922B-5F7C-1C61-C09B-9AB1A7832415}"/>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Edit Master text styles</a:t>
            </a:r>
          </a:p>
          <a:p>
            <a:pPr lvl="1"/>
            <a:r>
              <a:rPr lang="en-US" altLang="ar-JO"/>
              <a:t>Second level</a:t>
            </a:r>
          </a:p>
          <a:p>
            <a:pPr lvl="2"/>
            <a:r>
              <a:rPr lang="en-US" altLang="ar-JO"/>
              <a:t>Third level</a:t>
            </a:r>
          </a:p>
          <a:p>
            <a:pPr lvl="3"/>
            <a:r>
              <a:rPr lang="en-US" altLang="ar-JO"/>
              <a:t>Fourth level</a:t>
            </a:r>
          </a:p>
          <a:p>
            <a:pPr lvl="4"/>
            <a:r>
              <a:rPr lang="en-US" altLang="ar-JO"/>
              <a:t>Fifth level</a:t>
            </a:r>
          </a:p>
        </p:txBody>
      </p:sp>
      <p:sp>
        <p:nvSpPr>
          <p:cNvPr id="4" name="Date Placeholder 3">
            <a:extLst>
              <a:ext uri="{FF2B5EF4-FFF2-40B4-BE49-F238E27FC236}">
                <a16:creationId xmlns:a16="http://schemas.microsoft.com/office/drawing/2014/main" id="{E97D1B31-872C-26F1-71CF-B60E64290683}"/>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fld id="{DF4A7E34-D609-422F-9DAE-2AB0477F5C89}" type="datetimeFigureOut">
              <a:rPr lang="en-US"/>
              <a:pPr>
                <a:defRPr/>
              </a:pPr>
              <a:t>7/22/2024</a:t>
            </a:fld>
            <a:endParaRPr lang="en-US"/>
          </a:p>
        </p:txBody>
      </p:sp>
      <p:sp>
        <p:nvSpPr>
          <p:cNvPr id="5" name="Footer Placeholder 4">
            <a:extLst>
              <a:ext uri="{FF2B5EF4-FFF2-40B4-BE49-F238E27FC236}">
                <a16:creationId xmlns:a16="http://schemas.microsoft.com/office/drawing/2014/main" id="{1619C4ED-DCB8-6DF7-69B5-8DCA275B38FF}"/>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C81EF65-8870-06FB-4EAB-DC7EC22DC7C0}"/>
              </a:ext>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93A8DEFB-6ECE-400F-8E46-E153053D53D2}" type="slidenum">
              <a:rPr lang="en-US" altLang="ar-JO"/>
              <a:pPr/>
              <a:t>‹#›</a:t>
            </a:fld>
            <a:endParaRPr lang="en-US" altLang="ar-JO"/>
          </a:p>
        </p:txBody>
      </p:sp>
    </p:spTree>
    <p:extLst>
      <p:ext uri="{BB962C8B-B14F-4D97-AF65-F5344CB8AC3E}">
        <p14:creationId xmlns:p14="http://schemas.microsoft.com/office/powerpoint/2010/main" val="1776213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D4C971-C46F-D597-FFC2-FB39B1207756}"/>
              </a:ext>
            </a:extLst>
          </p:cNvPr>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C16BA7FD-3141-9B89-4148-96DF7B03EF9C}"/>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Edit Master text styles</a:t>
            </a:r>
          </a:p>
          <a:p>
            <a:pPr lvl="1"/>
            <a:r>
              <a:rPr lang="en-US" altLang="ar-JO"/>
              <a:t>Second level</a:t>
            </a:r>
          </a:p>
          <a:p>
            <a:pPr lvl="2"/>
            <a:r>
              <a:rPr lang="en-US" altLang="ar-JO"/>
              <a:t>Third level</a:t>
            </a:r>
          </a:p>
          <a:p>
            <a:pPr lvl="3"/>
            <a:r>
              <a:rPr lang="en-US" altLang="ar-JO"/>
              <a:t>Fourth level</a:t>
            </a:r>
          </a:p>
          <a:p>
            <a:pPr lvl="4"/>
            <a:r>
              <a:rPr lang="en-US" altLang="ar-JO"/>
              <a:t>Fifth level</a:t>
            </a:r>
          </a:p>
        </p:txBody>
      </p:sp>
      <p:sp>
        <p:nvSpPr>
          <p:cNvPr id="4" name="Date Placeholder 3">
            <a:extLst>
              <a:ext uri="{FF2B5EF4-FFF2-40B4-BE49-F238E27FC236}">
                <a16:creationId xmlns:a16="http://schemas.microsoft.com/office/drawing/2014/main" id="{F4757665-29B5-D6DF-053B-7820A0E0CB5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8814B533-9885-59E4-66ED-B8F212AE967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FF10A049-4D86-FFDB-66B1-DE6C0254418F}"/>
              </a:ext>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900" smtClean="0">
                <a:solidFill>
                  <a:srgbClr val="898989"/>
                </a:solidFill>
              </a:defRPr>
            </a:lvl1pPr>
          </a:lstStyle>
          <a:p>
            <a:pPr>
              <a:defRPr/>
            </a:pPr>
            <a:fld id="{E3A482CD-70E9-4482-9EEA-8DF5CFD20963}" type="slidenum">
              <a:rPr lang="ar-SA" altLang="en-US"/>
              <a:pPr>
                <a:defRPr/>
              </a:pPr>
              <a:t>‹#›</a:t>
            </a:fld>
            <a:endParaRPr lang="en-US" altLang="en-US"/>
          </a:p>
        </p:txBody>
      </p:sp>
    </p:spTree>
    <p:extLst>
      <p:ext uri="{BB962C8B-B14F-4D97-AF65-F5344CB8AC3E}">
        <p14:creationId xmlns:p14="http://schemas.microsoft.com/office/powerpoint/2010/main" val="19026607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anim calcmode="lin" valueType="num">
                                      <p:cBhvr>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Lst>
      </p:bldP>
    </p:bldLst>
  </p:timing>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E8D0022-8462-02AB-297D-64638FBDA054}"/>
              </a:ext>
            </a:extLst>
          </p:cNvPr>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ar-JO"/>
              <a:t>Click to edit Master title style</a:t>
            </a:r>
          </a:p>
        </p:txBody>
      </p:sp>
      <p:sp>
        <p:nvSpPr>
          <p:cNvPr id="1027" name="Text Placeholder 2">
            <a:extLst>
              <a:ext uri="{FF2B5EF4-FFF2-40B4-BE49-F238E27FC236}">
                <a16:creationId xmlns:a16="http://schemas.microsoft.com/office/drawing/2014/main" id="{0BDA37B4-7187-BA37-1B54-D74045DD1C4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Edit Master text styles</a:t>
            </a:r>
          </a:p>
          <a:p>
            <a:pPr lvl="1"/>
            <a:r>
              <a:rPr lang="en-US" altLang="ar-JO"/>
              <a:t>Second level</a:t>
            </a:r>
          </a:p>
          <a:p>
            <a:pPr lvl="2"/>
            <a:r>
              <a:rPr lang="en-US" altLang="ar-JO"/>
              <a:t>Third level</a:t>
            </a:r>
          </a:p>
          <a:p>
            <a:pPr lvl="3"/>
            <a:r>
              <a:rPr lang="en-US" altLang="ar-JO"/>
              <a:t>Fourth level</a:t>
            </a:r>
          </a:p>
          <a:p>
            <a:pPr lvl="4"/>
            <a:r>
              <a:rPr lang="en-US" altLang="ar-JO"/>
              <a:t>Fifth level</a:t>
            </a:r>
          </a:p>
        </p:txBody>
      </p:sp>
      <p:sp>
        <p:nvSpPr>
          <p:cNvPr id="4" name="Date Placeholder 3">
            <a:extLst>
              <a:ext uri="{FF2B5EF4-FFF2-40B4-BE49-F238E27FC236}">
                <a16:creationId xmlns:a16="http://schemas.microsoft.com/office/drawing/2014/main" id="{6BA2F2E7-521A-B0B4-B474-184CA4FD45E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fld id="{758AAED9-B26F-4B32-8F89-0E4798509BB8}" type="datetimeFigureOut">
              <a:rPr lang="en-US"/>
              <a:pPr>
                <a:defRPr/>
              </a:pPr>
              <a:t>7/22/2024</a:t>
            </a:fld>
            <a:endParaRPr lang="en-US"/>
          </a:p>
        </p:txBody>
      </p:sp>
      <p:sp>
        <p:nvSpPr>
          <p:cNvPr id="5" name="Footer Placeholder 4">
            <a:extLst>
              <a:ext uri="{FF2B5EF4-FFF2-40B4-BE49-F238E27FC236}">
                <a16:creationId xmlns:a16="http://schemas.microsoft.com/office/drawing/2014/main" id="{B8AB0BDE-754C-67CC-9B60-EA75F3800F2E}"/>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E7D05A20-03AC-4D0E-2172-C03B809CF54E}"/>
              </a:ext>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rgbClr val="898989"/>
                </a:solidFill>
              </a:defRPr>
            </a:lvl1pPr>
          </a:lstStyle>
          <a:p>
            <a:pPr>
              <a:defRPr/>
            </a:pPr>
            <a:fld id="{5BB7D904-0C02-4E35-89BE-90893E0F67DF}" type="slidenum">
              <a:rPr lang="en-US" altLang="ar-JO"/>
              <a:pPr>
                <a:defRPr/>
              </a:pPr>
              <a:t>‹#›</a:t>
            </a:fld>
            <a:endParaRPr lang="en-US" altLang="ar-JO"/>
          </a:p>
        </p:txBody>
      </p:sp>
    </p:spTree>
    <p:extLst>
      <p:ext uri="{BB962C8B-B14F-4D97-AF65-F5344CB8AC3E}">
        <p14:creationId xmlns:p14="http://schemas.microsoft.com/office/powerpoint/2010/main" val="39963947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F376285-DFE3-4AB3-ACD4-07099DFAEA65}" type="datetimeFigureOut">
              <a:rPr lang="en-US" smtClean="0"/>
              <a:t>7/22/2024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7E5FCC-2C28-4155-973D-F749CC989B92}" type="slidenum">
              <a:rPr lang="en-US" smtClean="0"/>
              <a:t>‹#›</a:t>
            </a:fld>
            <a:endParaRPr lang="en-US"/>
          </a:p>
        </p:txBody>
      </p:sp>
      <p:sp>
        <p:nvSpPr>
          <p:cNvPr id="7" name="Text Box 8"/>
          <p:cNvSpPr txBox="1">
            <a:spLocks noChangeArrowheads="1"/>
          </p:cNvSpPr>
          <p:nvPr userDrawn="1"/>
        </p:nvSpPr>
        <p:spPr bwMode="auto">
          <a:xfrm>
            <a:off x="508000" y="381001"/>
            <a:ext cx="1727200" cy="360363"/>
          </a:xfrm>
          <a:prstGeom prst="rect">
            <a:avLst/>
          </a:prstGeom>
          <a:noFill/>
          <a:ln w="9525">
            <a:solidFill>
              <a:schemeClr val="tx1"/>
            </a:solidFill>
            <a:miter lim="800000"/>
            <a:headEnd/>
            <a:tailEnd/>
          </a:ln>
          <a:effectLst/>
        </p:spPr>
        <p:txBody>
          <a:bodyPr wrap="none"/>
          <a:lstStyle/>
          <a:p>
            <a:pPr algn="ctr"/>
            <a:r>
              <a:rPr lang="en-GB" sz="1800" b="1">
                <a:solidFill>
                  <a:srgbClr val="0000FF"/>
                </a:solidFill>
                <a:latin typeface="Arial" pitchFamily="34" charset="0"/>
              </a:rPr>
              <a:t>OHT 21.</a:t>
            </a:r>
            <a:fld id="{9416DF88-DFF5-4240-8E47-180DA1816B82}" type="slidenum">
              <a:rPr lang="en-GB" sz="1800" b="1">
                <a:solidFill>
                  <a:srgbClr val="0000FF"/>
                </a:solidFill>
                <a:latin typeface="Arial" pitchFamily="34" charset="0"/>
              </a:rPr>
              <a:pPr algn="ctr"/>
              <a:t>‹#›</a:t>
            </a:fld>
            <a:endParaRPr lang="en-GB" sz="1800" b="1"/>
          </a:p>
        </p:txBody>
      </p:sp>
      <p:sp>
        <p:nvSpPr>
          <p:cNvPr id="8" name="Text Box 9"/>
          <p:cNvSpPr txBox="1">
            <a:spLocks noChangeArrowheads="1"/>
          </p:cNvSpPr>
          <p:nvPr userDrawn="1"/>
        </p:nvSpPr>
        <p:spPr bwMode="auto">
          <a:xfrm>
            <a:off x="1334056" y="6292850"/>
            <a:ext cx="3019929" cy="276999"/>
          </a:xfrm>
          <a:prstGeom prst="rect">
            <a:avLst/>
          </a:prstGeom>
          <a:noFill/>
          <a:ln w="9525">
            <a:noFill/>
            <a:miter lim="800000"/>
            <a:headEnd/>
            <a:tailEnd/>
          </a:ln>
          <a:effectLst/>
        </p:spPr>
        <p:txBody>
          <a:bodyPr wrap="none">
            <a:spAutoFit/>
          </a:bodyPr>
          <a:lstStyle/>
          <a:p>
            <a:r>
              <a:rPr lang="en-US" sz="1200">
                <a:latin typeface="Arial" pitchFamily="34" charset="0"/>
              </a:rPr>
              <a:t>Galin, </a:t>
            </a:r>
            <a:r>
              <a:rPr lang="en-US" sz="1200" i="1">
                <a:latin typeface="Arial" pitchFamily="34" charset="0"/>
              </a:rPr>
              <a:t>SQA from theory to implementation</a:t>
            </a:r>
            <a:endParaRPr lang="en-GB" sz="1800" b="1"/>
          </a:p>
        </p:txBody>
      </p:sp>
      <p:sp>
        <p:nvSpPr>
          <p:cNvPr id="9" name="Text Box 10"/>
          <p:cNvSpPr txBox="1">
            <a:spLocks noChangeArrowheads="1"/>
          </p:cNvSpPr>
          <p:nvPr userDrawn="1"/>
        </p:nvSpPr>
        <p:spPr bwMode="auto">
          <a:xfrm>
            <a:off x="8092017" y="6311901"/>
            <a:ext cx="3774016" cy="360363"/>
          </a:xfrm>
          <a:prstGeom prst="rect">
            <a:avLst/>
          </a:prstGeom>
          <a:noFill/>
          <a:ln w="9525">
            <a:noFill/>
            <a:miter lim="800000"/>
            <a:headEnd/>
            <a:tailEnd/>
          </a:ln>
          <a:effectLst/>
        </p:spPr>
        <p:txBody>
          <a:bodyPr/>
          <a:lstStyle/>
          <a:p>
            <a:pPr algn="r"/>
            <a:r>
              <a:rPr lang="en-GB" sz="1200">
                <a:latin typeface="Arial" pitchFamily="34" charset="0"/>
              </a:rPr>
              <a:t>© Pearson Education Limited 2004</a:t>
            </a:r>
            <a:endParaRPr lang="en-GB" sz="1800" b="1"/>
          </a:p>
        </p:txBody>
      </p:sp>
    </p:spTree>
    <p:extLst>
      <p:ext uri="{BB962C8B-B14F-4D97-AF65-F5344CB8AC3E}">
        <p14:creationId xmlns:p14="http://schemas.microsoft.com/office/powerpoint/2010/main" val="7006520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19536" y="1143001"/>
            <a:ext cx="8138864" cy="1470025"/>
          </a:xfrm>
        </p:spPr>
        <p:txBody>
          <a:bodyPr>
            <a:noAutofit/>
          </a:bodyPr>
          <a:lstStyle/>
          <a:p>
            <a:pPr>
              <a:defRPr/>
            </a:pPr>
            <a: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t>Software Quality assurance (SQA) </a:t>
            </a:r>
            <a:b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br>
            <a: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t> </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Rectangle 5"/>
          <p:cNvSpPr/>
          <p:nvPr/>
        </p:nvSpPr>
        <p:spPr>
          <a:xfrm>
            <a:off x="2230993" y="4221089"/>
            <a:ext cx="7882415" cy="830997"/>
          </a:xfrm>
          <a:prstGeom prst="rect">
            <a:avLst/>
          </a:prstGeom>
          <a:noFill/>
        </p:spPr>
        <p:txBody>
          <a:bodyPr wrap="none">
            <a:spAutoFit/>
          </a:bodyPr>
          <a:lstStyle/>
          <a:p>
            <a:pPr algn="ctr" rtl="0" fontAlgn="base">
              <a:spcBef>
                <a:spcPct val="0"/>
              </a:spcBef>
              <a:spcAft>
                <a:spcPct val="0"/>
              </a:spcAft>
              <a:defRPr/>
            </a:pPr>
            <a:r>
              <a:rPr lang="en-US" sz="4800" b="1"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Times New Roman" pitchFamily="18" charset="0"/>
                <a:cs typeface="Times New Roman" pitchFamily="18" charset="0"/>
              </a:rPr>
              <a:t>Introduction and Definitions</a:t>
            </a:r>
          </a:p>
        </p:txBody>
      </p:sp>
      <p:sp>
        <p:nvSpPr>
          <p:cNvPr id="4" name="Rectangle 3"/>
          <p:cNvSpPr/>
          <p:nvPr/>
        </p:nvSpPr>
        <p:spPr>
          <a:xfrm>
            <a:off x="4004424" y="2852937"/>
            <a:ext cx="4445576" cy="830997"/>
          </a:xfrm>
          <a:prstGeom prst="rect">
            <a:avLst/>
          </a:prstGeom>
          <a:noFill/>
        </p:spPr>
        <p:txBody>
          <a:bodyPr wrap="none">
            <a:spAutoFit/>
          </a:bodyPr>
          <a:lstStyle/>
          <a:p>
            <a:pPr algn="ctr" rtl="0" fontAlgn="base">
              <a:spcBef>
                <a:spcPct val="0"/>
              </a:spcBef>
              <a:spcAft>
                <a:spcPct val="0"/>
              </a:spcAft>
              <a:defRPr/>
            </a:pPr>
            <a:r>
              <a:rPr lang="en-US" sz="4800" b="1" dirty="0">
                <a:ln w="12700">
                  <a:solidFill>
                    <a:srgbClr val="44546A">
                      <a:lumMod val="75000"/>
                    </a:srgbClr>
                  </a:solidFill>
                  <a:prstDash val="solid"/>
                </a:ln>
                <a:solidFill>
                  <a:srgbClr val="FF0000"/>
                </a:solidFill>
                <a:effectLst>
                  <a:outerShdw dist="38100" dir="2640000" algn="bl" rotWithShape="0">
                    <a:srgbClr val="44546A">
                      <a:lumMod val="75000"/>
                    </a:srgbClr>
                  </a:outerShdw>
                </a:effectLst>
                <a:latin typeface="Times New Roman" pitchFamily="18" charset="0"/>
                <a:cs typeface="Times New Roman" pitchFamily="18" charset="0"/>
              </a:rPr>
              <a:t>Chapter 1- Lec1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052086"/>
            <a:ext cx="3344288" cy="18059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1"/>
          <p:cNvSpPr txBox="1">
            <a:spLocks noChangeArrowheads="1"/>
          </p:cNvSpPr>
          <p:nvPr/>
        </p:nvSpPr>
        <p:spPr bwMode="auto">
          <a:xfrm>
            <a:off x="1631504" y="1008064"/>
            <a:ext cx="9036496" cy="5139869"/>
          </a:xfrm>
          <a:prstGeom prst="rect">
            <a:avLst/>
          </a:prstGeom>
          <a:solidFill>
            <a:schemeClr val="bg1"/>
          </a:solidFill>
          <a:ln w="76200" cmpd="tri">
            <a:noFill/>
            <a:miter lim="800000"/>
            <a:headEnd/>
            <a:tailEnd/>
          </a:ln>
          <a:effectLst/>
        </p:spPr>
        <p:txBody>
          <a:bodyPr wrap="square">
            <a:spAutoFit/>
          </a:bodyPr>
          <a:lstStyle/>
          <a:p>
            <a:pPr marL="457200" indent="-457200" algn="l" rtl="0" fontAlgn="base">
              <a:spcBef>
                <a:spcPct val="25000"/>
              </a:spcBef>
              <a:spcAft>
                <a:spcPct val="0"/>
              </a:spcAft>
            </a:pPr>
            <a:r>
              <a:rPr lang="en-GB" sz="2800" b="1"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Times New Roman" pitchFamily="18" charset="0"/>
                <a:cs typeface="Times New Roman" pitchFamily="18" charset="0"/>
              </a:rPr>
              <a:t>The nine causes of software errors are:</a:t>
            </a:r>
          </a:p>
          <a:p>
            <a:pPr marL="457200" indent="-457200" fontAlgn="base">
              <a:spcBef>
                <a:spcPct val="25000"/>
              </a:spcBef>
              <a:spcAft>
                <a:spcPct val="0"/>
              </a:spcAft>
            </a:pPr>
            <a:r>
              <a:rPr lang="ar-JO" sz="2800" b="1"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Times New Roman" pitchFamily="18" charset="0"/>
                <a:cs typeface="Times New Roman" pitchFamily="18" charset="0"/>
              </a:rPr>
              <a:t>الأسباب التسعة لأخطاء البرامج هي:</a:t>
            </a:r>
            <a:endParaRPr lang="en-GB" sz="2800" b="1"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Times New Roman" pitchFamily="18" charset="0"/>
              <a:cs typeface="Times New Roman" pitchFamily="18" charset="0"/>
            </a:endParaRPr>
          </a:p>
          <a:p>
            <a:pPr marL="457200" indent="-457200" algn="l" rtl="0" fontAlgn="base">
              <a:spcBef>
                <a:spcPct val="25000"/>
              </a:spcBef>
              <a:spcAft>
                <a:spcPct val="0"/>
              </a:spcAft>
              <a:buFontTx/>
              <a:buAutoNum type="arabicPeriod"/>
            </a:pPr>
            <a:r>
              <a:rPr lang="en-GB" sz="2000" b="1" dirty="0">
                <a:solidFill>
                  <a:prstClr val="black"/>
                </a:solidFill>
                <a:latin typeface="Times New Roman" pitchFamily="18" charset="0"/>
                <a:cs typeface="Times New Roman" pitchFamily="18" charset="0"/>
              </a:rPr>
              <a:t>Faulty requirements definition</a:t>
            </a:r>
            <a:r>
              <a:rPr lang="ar-JO" sz="2000" b="1" dirty="0">
                <a:solidFill>
                  <a:prstClr val="black"/>
                </a:solidFill>
                <a:latin typeface="Times New Roman" pitchFamily="18" charset="0"/>
                <a:cs typeface="Times New Roman" pitchFamily="18" charset="0"/>
              </a:rPr>
              <a:t>تعريف المتطلبات الخاطئة   </a:t>
            </a:r>
            <a:endParaRPr lang="en-GB" sz="2000" b="1" dirty="0">
              <a:solidFill>
                <a:prstClr val="black"/>
              </a:solidFill>
              <a:latin typeface="Times New Roman" pitchFamily="18" charset="0"/>
              <a:cs typeface="Times New Roman" pitchFamily="18" charset="0"/>
            </a:endParaRPr>
          </a:p>
          <a:p>
            <a:pPr marL="457200" indent="-457200" algn="l" rtl="0" fontAlgn="base">
              <a:spcBef>
                <a:spcPct val="25000"/>
              </a:spcBef>
              <a:spcAft>
                <a:spcPct val="0"/>
              </a:spcAft>
              <a:buFontTx/>
              <a:buAutoNum type="arabicPeriod"/>
            </a:pPr>
            <a:r>
              <a:rPr lang="en-GB" sz="2000" b="1" dirty="0">
                <a:solidFill>
                  <a:prstClr val="black"/>
                </a:solidFill>
                <a:latin typeface="Times New Roman" pitchFamily="18" charset="0"/>
                <a:cs typeface="Times New Roman" pitchFamily="18" charset="0"/>
              </a:rPr>
              <a:t>Client-developer communication failures</a:t>
            </a:r>
            <a:r>
              <a:rPr lang="ar-JO" sz="2000" b="1" dirty="0">
                <a:solidFill>
                  <a:prstClr val="black"/>
                </a:solidFill>
                <a:latin typeface="Times New Roman" pitchFamily="18" charset="0"/>
                <a:cs typeface="Times New Roman" pitchFamily="18" charset="0"/>
              </a:rPr>
              <a:t>  فشل الاتصال بين العميل والمطور</a:t>
            </a:r>
            <a:endParaRPr lang="en-GB" sz="2000" b="1" dirty="0">
              <a:solidFill>
                <a:prstClr val="black"/>
              </a:solidFill>
              <a:latin typeface="Times New Roman" pitchFamily="18" charset="0"/>
              <a:cs typeface="Times New Roman" pitchFamily="18" charset="0"/>
            </a:endParaRPr>
          </a:p>
          <a:p>
            <a:pPr marL="457200" indent="-457200" algn="l" rtl="0" fontAlgn="base">
              <a:spcBef>
                <a:spcPct val="25000"/>
              </a:spcBef>
              <a:spcAft>
                <a:spcPct val="0"/>
              </a:spcAft>
              <a:buFontTx/>
              <a:buAutoNum type="arabicPeriod"/>
            </a:pPr>
            <a:r>
              <a:rPr lang="en-GB" sz="2000" b="1" dirty="0">
                <a:solidFill>
                  <a:prstClr val="black"/>
                </a:solidFill>
                <a:latin typeface="Times New Roman" pitchFamily="18" charset="0"/>
                <a:cs typeface="Times New Roman" pitchFamily="18" charset="0"/>
              </a:rPr>
              <a:t>Deliberate deviations from software requirements</a:t>
            </a:r>
            <a:r>
              <a:rPr lang="ar-JO" sz="2000" b="1" dirty="0">
                <a:solidFill>
                  <a:prstClr val="black"/>
                </a:solidFill>
                <a:latin typeface="Times New Roman" pitchFamily="18" charset="0"/>
                <a:cs typeface="Times New Roman" pitchFamily="18" charset="0"/>
              </a:rPr>
              <a:t>                                  الانحرافات المتعمدة عن متطلبات البرمجيات</a:t>
            </a:r>
            <a:endParaRPr lang="en-GB" sz="2000" b="1" dirty="0">
              <a:solidFill>
                <a:prstClr val="black"/>
              </a:solidFill>
              <a:latin typeface="Times New Roman" pitchFamily="18" charset="0"/>
              <a:cs typeface="Times New Roman" pitchFamily="18" charset="0"/>
            </a:endParaRPr>
          </a:p>
          <a:p>
            <a:pPr marL="457200" indent="-457200" algn="l" rtl="0" fontAlgn="base">
              <a:spcBef>
                <a:spcPct val="25000"/>
              </a:spcBef>
              <a:spcAft>
                <a:spcPct val="0"/>
              </a:spcAft>
              <a:buFontTx/>
              <a:buAutoNum type="arabicPeriod"/>
            </a:pPr>
            <a:r>
              <a:rPr lang="en-GB" sz="2000" b="1" dirty="0">
                <a:solidFill>
                  <a:prstClr val="black"/>
                </a:solidFill>
                <a:latin typeface="Times New Roman" pitchFamily="18" charset="0"/>
                <a:cs typeface="Times New Roman" pitchFamily="18" charset="0"/>
              </a:rPr>
              <a:t>Logical design errors</a:t>
            </a:r>
            <a:r>
              <a:rPr lang="ar-JO" sz="2000" b="1" dirty="0">
                <a:solidFill>
                  <a:prstClr val="black"/>
                </a:solidFill>
                <a:latin typeface="Times New Roman" pitchFamily="18" charset="0"/>
                <a:cs typeface="Times New Roman" pitchFamily="18" charset="0"/>
              </a:rPr>
              <a:t>أخطاء التصميم المنطقية   </a:t>
            </a:r>
            <a:endParaRPr lang="en-GB" sz="2000" b="1" dirty="0">
              <a:solidFill>
                <a:prstClr val="black"/>
              </a:solidFill>
              <a:latin typeface="Times New Roman" pitchFamily="18" charset="0"/>
              <a:cs typeface="Times New Roman" pitchFamily="18" charset="0"/>
            </a:endParaRPr>
          </a:p>
          <a:p>
            <a:pPr marL="457200" indent="-457200" algn="l" rtl="0" fontAlgn="base">
              <a:spcBef>
                <a:spcPct val="25000"/>
              </a:spcBef>
              <a:spcAft>
                <a:spcPct val="0"/>
              </a:spcAft>
              <a:buFontTx/>
              <a:buAutoNum type="arabicPeriod"/>
            </a:pPr>
            <a:r>
              <a:rPr lang="en-GB" sz="2000" b="1" dirty="0">
                <a:solidFill>
                  <a:prstClr val="black"/>
                </a:solidFill>
                <a:latin typeface="Times New Roman" pitchFamily="18" charset="0"/>
                <a:cs typeface="Times New Roman" pitchFamily="18" charset="0"/>
              </a:rPr>
              <a:t>Coding errors</a:t>
            </a:r>
            <a:r>
              <a:rPr lang="ar-JO" sz="2000" b="1" dirty="0">
                <a:solidFill>
                  <a:prstClr val="black"/>
                </a:solidFill>
                <a:latin typeface="Times New Roman" pitchFamily="18" charset="0"/>
                <a:cs typeface="Times New Roman" pitchFamily="18" charset="0"/>
              </a:rPr>
              <a:t>أخطاء الترميز     </a:t>
            </a:r>
            <a:endParaRPr lang="en-GB" sz="2000" b="1" dirty="0">
              <a:solidFill>
                <a:prstClr val="black"/>
              </a:solidFill>
              <a:latin typeface="Times New Roman" pitchFamily="18" charset="0"/>
              <a:cs typeface="Times New Roman" pitchFamily="18" charset="0"/>
            </a:endParaRPr>
          </a:p>
          <a:p>
            <a:pPr marL="457200" indent="-457200" algn="l" rtl="0" fontAlgn="base">
              <a:spcBef>
                <a:spcPct val="25000"/>
              </a:spcBef>
              <a:spcAft>
                <a:spcPct val="0"/>
              </a:spcAft>
              <a:buFontTx/>
              <a:buAutoNum type="arabicPeriod"/>
            </a:pPr>
            <a:r>
              <a:rPr lang="en-GB" sz="2000" b="1" dirty="0">
                <a:solidFill>
                  <a:prstClr val="black"/>
                </a:solidFill>
                <a:latin typeface="Times New Roman" pitchFamily="18" charset="0"/>
                <a:cs typeface="Times New Roman" pitchFamily="18" charset="0"/>
              </a:rPr>
              <a:t>Non-compliance with documentation and coding instructions</a:t>
            </a:r>
            <a:r>
              <a:rPr lang="ar-JO" sz="2000" b="1" dirty="0">
                <a:solidFill>
                  <a:prstClr val="black"/>
                </a:solidFill>
                <a:latin typeface="Times New Roman" pitchFamily="18" charset="0"/>
                <a:cs typeface="Times New Roman" pitchFamily="18" charset="0"/>
              </a:rPr>
              <a:t>                         عدم الالتزام بتعليمات التوثيق والترميز</a:t>
            </a:r>
            <a:endParaRPr lang="en-GB" sz="2000" b="1" dirty="0">
              <a:solidFill>
                <a:prstClr val="black"/>
              </a:solidFill>
              <a:latin typeface="Times New Roman" pitchFamily="18" charset="0"/>
              <a:cs typeface="Times New Roman" pitchFamily="18" charset="0"/>
            </a:endParaRPr>
          </a:p>
          <a:p>
            <a:pPr marL="457200" indent="-457200" algn="l" rtl="0" fontAlgn="base">
              <a:spcBef>
                <a:spcPct val="25000"/>
              </a:spcBef>
              <a:spcAft>
                <a:spcPct val="0"/>
              </a:spcAft>
              <a:buFontTx/>
              <a:buAutoNum type="arabicPeriod"/>
            </a:pPr>
            <a:r>
              <a:rPr lang="en-GB" sz="2000" b="1" dirty="0">
                <a:solidFill>
                  <a:prstClr val="black"/>
                </a:solidFill>
                <a:latin typeface="Times New Roman" pitchFamily="18" charset="0"/>
                <a:cs typeface="Times New Roman" pitchFamily="18" charset="0"/>
              </a:rPr>
              <a:t>Shortcomings of the testing process</a:t>
            </a:r>
            <a:r>
              <a:rPr lang="ar-JO" sz="2000" b="1" dirty="0">
                <a:solidFill>
                  <a:prstClr val="black"/>
                </a:solidFill>
                <a:latin typeface="Times New Roman" pitchFamily="18" charset="0"/>
                <a:cs typeface="Times New Roman" pitchFamily="18" charset="0"/>
              </a:rPr>
              <a:t>عيوب عملية الاختبار     </a:t>
            </a:r>
            <a:endParaRPr lang="en-GB" sz="2000" b="1" dirty="0">
              <a:solidFill>
                <a:prstClr val="black"/>
              </a:solidFill>
              <a:latin typeface="Times New Roman" pitchFamily="18" charset="0"/>
              <a:cs typeface="Times New Roman" pitchFamily="18" charset="0"/>
            </a:endParaRPr>
          </a:p>
          <a:p>
            <a:pPr marL="457200" indent="-457200" algn="l" rtl="0" fontAlgn="base">
              <a:spcBef>
                <a:spcPct val="25000"/>
              </a:spcBef>
              <a:spcAft>
                <a:spcPct val="0"/>
              </a:spcAft>
              <a:buFontTx/>
              <a:buAutoNum type="arabicPeriod"/>
            </a:pPr>
            <a:r>
              <a:rPr lang="en-GB" sz="2000" b="1" dirty="0">
                <a:solidFill>
                  <a:prstClr val="black"/>
                </a:solidFill>
                <a:latin typeface="Times New Roman" pitchFamily="18" charset="0"/>
                <a:cs typeface="Times New Roman" pitchFamily="18" charset="0"/>
              </a:rPr>
              <a:t>User interface and procedure errors</a:t>
            </a:r>
            <a:r>
              <a:rPr lang="ar-JO" sz="2000" b="1" dirty="0">
                <a:solidFill>
                  <a:prstClr val="black"/>
                </a:solidFill>
                <a:latin typeface="Times New Roman" pitchFamily="18" charset="0"/>
                <a:cs typeface="Times New Roman" pitchFamily="18" charset="0"/>
              </a:rPr>
              <a:t>    واجهة المستخدم وأخطاء الإجراء    </a:t>
            </a:r>
            <a:endParaRPr lang="en-GB" sz="2000" b="1" dirty="0">
              <a:solidFill>
                <a:prstClr val="black"/>
              </a:solidFill>
              <a:latin typeface="Times New Roman" pitchFamily="18" charset="0"/>
              <a:cs typeface="Times New Roman" pitchFamily="18" charset="0"/>
            </a:endParaRPr>
          </a:p>
          <a:p>
            <a:pPr marL="457200" indent="-457200" algn="l" rtl="0" fontAlgn="base">
              <a:spcBef>
                <a:spcPct val="25000"/>
              </a:spcBef>
              <a:spcAft>
                <a:spcPct val="0"/>
              </a:spcAft>
              <a:buFontTx/>
              <a:buAutoNum type="arabicPeriod"/>
            </a:pPr>
            <a:r>
              <a:rPr lang="en-GB" sz="2000" b="1" dirty="0">
                <a:solidFill>
                  <a:prstClr val="black"/>
                </a:solidFill>
                <a:latin typeface="Times New Roman" pitchFamily="18" charset="0"/>
                <a:cs typeface="Times New Roman" pitchFamily="18" charset="0"/>
              </a:rPr>
              <a:t>Documentation errors</a:t>
            </a:r>
            <a:r>
              <a:rPr lang="ar-JO" sz="2000" b="1" dirty="0">
                <a:solidFill>
                  <a:prstClr val="black"/>
                </a:solidFill>
                <a:latin typeface="Times New Roman" pitchFamily="18" charset="0"/>
                <a:cs typeface="Times New Roman" pitchFamily="18" charset="0"/>
              </a:rPr>
              <a:t> أخطاء التوثيق     </a:t>
            </a:r>
            <a:endParaRPr lang="en-GB" sz="2000" b="1" dirty="0">
              <a:solidFill>
                <a:prstClr val="black"/>
              </a:solidFill>
              <a:latin typeface="Times New Roman" pitchFamily="18" charset="0"/>
              <a:cs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A0E07EC-E64B-25AD-BE89-5365F839E69F}"/>
              </a:ext>
            </a:extLst>
          </p:cNvPr>
          <p:cNvSpPr>
            <a:spLocks noGrp="1"/>
          </p:cNvSpPr>
          <p:nvPr>
            <p:ph type="title"/>
          </p:nvPr>
        </p:nvSpPr>
        <p:spPr/>
        <p:txBody>
          <a:bodyPr/>
          <a:lstStyle/>
          <a:p>
            <a:pPr eaLnBrk="1" hangingPunct="1">
              <a:defRPr/>
            </a:pPr>
            <a:r>
              <a:rPr lang="en-US" altLang="en-US" u="sng" dirty="0">
                <a:effectLst>
                  <a:outerShdw blurRad="38100" dist="38100" dir="2700000" algn="tl">
                    <a:srgbClr val="000000">
                      <a:alpha val="43137"/>
                    </a:srgbClr>
                  </a:outerShdw>
                </a:effectLst>
              </a:rPr>
              <a:t>SQA system components</a:t>
            </a:r>
          </a:p>
        </p:txBody>
      </p:sp>
      <p:sp>
        <p:nvSpPr>
          <p:cNvPr id="12291" name="Content Placeholder 2">
            <a:extLst>
              <a:ext uri="{FF2B5EF4-FFF2-40B4-BE49-F238E27FC236}">
                <a16:creationId xmlns:a16="http://schemas.microsoft.com/office/drawing/2014/main" id="{5209F4CB-7721-9572-F836-E9C4F8EA593B}"/>
              </a:ext>
            </a:extLst>
          </p:cNvPr>
          <p:cNvSpPr>
            <a:spLocks noGrp="1"/>
          </p:cNvSpPr>
          <p:nvPr>
            <p:ph idx="1"/>
          </p:nvPr>
        </p:nvSpPr>
        <p:spPr>
          <a:xfrm>
            <a:off x="1676400" y="1828801"/>
            <a:ext cx="8534400" cy="4892675"/>
          </a:xfrm>
        </p:spPr>
        <p:txBody>
          <a:bodyPr rtlCol="0">
            <a:normAutofit fontScale="92500" lnSpcReduction="20000"/>
          </a:bodyPr>
          <a:lstStyle/>
          <a:p>
            <a:pPr eaLnBrk="1" hangingPunct="1">
              <a:buFont typeface="Wingdings" panose="05000000000000000000" pitchFamily="2" charset="2"/>
              <a:buNone/>
              <a:defRPr/>
            </a:pPr>
            <a:r>
              <a:rPr lang="en-US" altLang="en-US" sz="2800" b="1" u="sng" dirty="0">
                <a:solidFill>
                  <a:schemeClr val="accent1">
                    <a:lumMod val="75000"/>
                  </a:schemeClr>
                </a:solidFill>
                <a:effectLst>
                  <a:outerShdw blurRad="38100" dist="38100" dir="2700000" algn="tl">
                    <a:srgbClr val="000000">
                      <a:alpha val="43137"/>
                    </a:srgbClr>
                  </a:outerShdw>
                </a:effectLst>
              </a:rPr>
              <a:t>6- Organizing for SQA – the human components. </a:t>
            </a:r>
          </a:p>
          <a:p>
            <a:pPr algn="r" rtl="1" eaLnBrk="1" hangingPunct="1">
              <a:buFont typeface="Wingdings" panose="05000000000000000000" pitchFamily="2" charset="2"/>
              <a:buNone/>
              <a:defRPr/>
            </a:pPr>
            <a:r>
              <a:rPr lang="ar-JO" altLang="en-US" sz="2800" b="1" u="sng" dirty="0">
                <a:solidFill>
                  <a:schemeClr val="accent1">
                    <a:lumMod val="75000"/>
                  </a:schemeClr>
                </a:solidFill>
                <a:effectLst>
                  <a:outerShdw blurRad="38100" dist="38100" dir="2700000" algn="tl">
                    <a:srgbClr val="000000">
                      <a:alpha val="43137"/>
                    </a:srgbClr>
                  </a:outerShdw>
                </a:effectLst>
              </a:rPr>
              <a:t>6- التنظيم لـ </a:t>
            </a:r>
            <a:r>
              <a:rPr lang="en-US" altLang="en-US" sz="2800" b="1" u="sng" dirty="0">
                <a:solidFill>
                  <a:schemeClr val="accent1">
                    <a:lumMod val="75000"/>
                  </a:schemeClr>
                </a:solidFill>
                <a:effectLst>
                  <a:outerShdw blurRad="38100" dist="38100" dir="2700000" algn="tl">
                    <a:srgbClr val="000000">
                      <a:alpha val="43137"/>
                    </a:srgbClr>
                  </a:outerShdw>
                </a:effectLst>
              </a:rPr>
              <a:t>SQA – </a:t>
            </a:r>
            <a:r>
              <a:rPr lang="ar-JO" altLang="en-US" sz="2800" b="1" u="sng" dirty="0">
                <a:solidFill>
                  <a:schemeClr val="accent1">
                    <a:lumMod val="75000"/>
                  </a:schemeClr>
                </a:solidFill>
                <a:effectLst>
                  <a:outerShdw blurRad="38100" dist="38100" dir="2700000" algn="tl">
                    <a:srgbClr val="000000">
                      <a:alpha val="43137"/>
                    </a:srgbClr>
                  </a:outerShdw>
                </a:effectLst>
              </a:rPr>
              <a:t>المكونات البشرية.</a:t>
            </a:r>
            <a:endParaRPr lang="en-US" altLang="en-US" sz="2800" b="1" u="sng" dirty="0">
              <a:solidFill>
                <a:schemeClr val="accent1">
                  <a:lumMod val="75000"/>
                </a:schemeClr>
              </a:solidFill>
              <a:effectLst>
                <a:outerShdw blurRad="38100" dist="38100" dir="2700000" algn="tl">
                  <a:srgbClr val="000000">
                    <a:alpha val="43137"/>
                  </a:srgbClr>
                </a:outerShdw>
              </a:effectLst>
            </a:endParaRPr>
          </a:p>
          <a:p>
            <a:pPr eaLnBrk="1" hangingPunct="1">
              <a:buFont typeface="Wingdings" panose="05000000000000000000" pitchFamily="2" charset="2"/>
              <a:buNone/>
              <a:defRPr/>
            </a:pPr>
            <a:r>
              <a:rPr lang="en-US" altLang="en-US" sz="2400" dirty="0"/>
              <a:t>The SQA organizational base includes </a:t>
            </a:r>
            <a:r>
              <a:rPr lang="en-US" altLang="en-US" sz="2400" dirty="0">
                <a:solidFill>
                  <a:srgbClr val="FF0000"/>
                </a:solidFill>
              </a:rPr>
              <a:t>managers, testing personnel, the SQA unit and practitioners interested in software quality </a:t>
            </a:r>
            <a:r>
              <a:rPr lang="en-US" altLang="en-US" sz="2400" dirty="0"/>
              <a:t>(SQA trustees, SQA committee members and SQA forum members). All these </a:t>
            </a:r>
            <a:r>
              <a:rPr lang="en-US" altLang="en-US" sz="2400" i="1" dirty="0"/>
              <a:t>actors contribute to software quality; </a:t>
            </a:r>
          </a:p>
          <a:p>
            <a:pPr algn="r" rtl="1" eaLnBrk="1" hangingPunct="1">
              <a:buFont typeface="Wingdings" panose="05000000000000000000" pitchFamily="2" charset="2"/>
              <a:buNone/>
              <a:defRPr/>
            </a:pPr>
            <a:r>
              <a:rPr lang="ar-JO" altLang="en-US" sz="2400" i="1" dirty="0"/>
              <a:t>تتضمن القاعدة التنظيمية لـ </a:t>
            </a:r>
            <a:r>
              <a:rPr lang="en-US" altLang="en-US" sz="2400" i="1" dirty="0"/>
              <a:t>SQA </a:t>
            </a:r>
            <a:r>
              <a:rPr lang="ar-JO" altLang="en-US" sz="2400" i="1" dirty="0"/>
              <a:t>المديرين وموظفي الاختبار ووحدة </a:t>
            </a:r>
            <a:r>
              <a:rPr lang="en-US" altLang="en-US" sz="2400" i="1" dirty="0"/>
              <a:t>SQA </a:t>
            </a:r>
            <a:r>
              <a:rPr lang="ar-JO" altLang="en-US" sz="2400" i="1" dirty="0"/>
              <a:t>والممارسين المهتمين بجودة البرمجيات (أمناء </a:t>
            </a:r>
            <a:r>
              <a:rPr lang="en-US" altLang="en-US" sz="2400" i="1" dirty="0"/>
              <a:t>SQA </a:t>
            </a:r>
            <a:r>
              <a:rPr lang="ar-JO" altLang="en-US" sz="2400" i="1" dirty="0"/>
              <a:t>وأعضاء لجنة </a:t>
            </a:r>
            <a:r>
              <a:rPr lang="en-US" altLang="en-US" sz="2400" i="1" dirty="0"/>
              <a:t>SQA </a:t>
            </a:r>
            <a:r>
              <a:rPr lang="ar-JO" altLang="en-US" sz="2400" i="1" dirty="0"/>
              <a:t>وأعضاء منتدى </a:t>
            </a:r>
            <a:r>
              <a:rPr lang="en-US" altLang="en-US" sz="2400" i="1" dirty="0"/>
              <a:t>SQA). </a:t>
            </a:r>
            <a:r>
              <a:rPr lang="ar-JO" altLang="en-US" sz="2400" i="1" dirty="0"/>
              <a:t>تساهم جميع هذه الجهات الفاعلة في جودة البرمجيات؛</a:t>
            </a:r>
            <a:endParaRPr lang="en-US" altLang="en-US" sz="2400" i="1" dirty="0"/>
          </a:p>
          <a:p>
            <a:pPr eaLnBrk="1" hangingPunct="1">
              <a:defRPr/>
            </a:pPr>
            <a:r>
              <a:rPr lang="en-US" altLang="en-US" sz="2400" dirty="0"/>
              <a:t>Their main objectives are:             </a:t>
            </a:r>
            <a:r>
              <a:rPr lang="ar-JO" altLang="en-US" sz="2400" dirty="0"/>
              <a:t>أهدافهم الرئيسية هي:</a:t>
            </a:r>
            <a:endParaRPr lang="en-US" altLang="en-US" sz="2400" dirty="0"/>
          </a:p>
          <a:p>
            <a:pPr lvl="1" eaLnBrk="1" hangingPunct="1">
              <a:defRPr/>
            </a:pPr>
            <a:r>
              <a:rPr lang="en-US" altLang="en-US" sz="2000" dirty="0"/>
              <a:t>To develop and support implementation of SQA components.</a:t>
            </a:r>
          </a:p>
          <a:p>
            <a:pPr lvl="1" algn="r" rtl="1" eaLnBrk="1" hangingPunct="1">
              <a:defRPr/>
            </a:pPr>
            <a:r>
              <a:rPr lang="ar-JO" altLang="en-US" sz="2000" dirty="0"/>
              <a:t>لتطوير ودعم تنفيذ مكونات </a:t>
            </a:r>
            <a:r>
              <a:rPr lang="en-US" altLang="en-US" sz="2000" dirty="0"/>
              <a:t>SQA.</a:t>
            </a:r>
          </a:p>
          <a:p>
            <a:pPr lvl="1" eaLnBrk="1" hangingPunct="1">
              <a:defRPr/>
            </a:pPr>
            <a:r>
              <a:rPr lang="en-US" altLang="en-US" sz="2000" dirty="0"/>
              <a:t>To detect deviations from SQA procedures and methodology.</a:t>
            </a:r>
          </a:p>
          <a:p>
            <a:pPr lvl="1" algn="r" rtl="1" eaLnBrk="1" hangingPunct="1">
              <a:defRPr/>
            </a:pPr>
            <a:r>
              <a:rPr lang="ar-JO" altLang="en-US" sz="2000" dirty="0"/>
              <a:t>للكشف عن الانحرافات عن إجراءات ومنهجية </a:t>
            </a:r>
            <a:r>
              <a:rPr lang="en-US" altLang="en-US" sz="2000" dirty="0"/>
              <a:t>SQA.</a:t>
            </a:r>
          </a:p>
          <a:p>
            <a:pPr lvl="1" eaLnBrk="1" hangingPunct="1">
              <a:defRPr/>
            </a:pPr>
            <a:r>
              <a:rPr lang="en-US" altLang="en-US" sz="2000" dirty="0"/>
              <a:t>To suggest improvements to SQA components</a:t>
            </a:r>
            <a:r>
              <a:rPr lang="en-US" altLang="en-US" sz="1900" dirty="0"/>
              <a:t>. </a:t>
            </a:r>
          </a:p>
          <a:p>
            <a:pPr lvl="1" algn="r" rtl="1" eaLnBrk="1" hangingPunct="1">
              <a:defRPr/>
            </a:pPr>
            <a:r>
              <a:rPr lang="ar-JO" altLang="en-US" sz="1900" dirty="0"/>
              <a:t>لاقتراح تحسينات على مكونات </a:t>
            </a:r>
            <a:r>
              <a:rPr lang="en-US" altLang="en-US" sz="1900" dirty="0"/>
              <a:t>SQA</a:t>
            </a:r>
          </a:p>
        </p:txBody>
      </p:sp>
      <p:sp>
        <p:nvSpPr>
          <p:cNvPr id="12292" name="Slide Number Placeholder 3">
            <a:extLst>
              <a:ext uri="{FF2B5EF4-FFF2-40B4-BE49-F238E27FC236}">
                <a16:creationId xmlns:a16="http://schemas.microsoft.com/office/drawing/2014/main" id="{B983482B-F183-F065-7B4D-2625100F91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0C90BA00-FB8F-46BE-A862-356A8DBEE06D}" type="slidenum">
              <a:rPr lang="ar-SA" altLang="en-US" sz="1000">
                <a:solidFill>
                  <a:prstClr val="black"/>
                </a:solidFill>
              </a:rPr>
              <a:pPr rtl="0" eaLnBrk="0" fontAlgn="base" hangingPunct="0">
                <a:spcBef>
                  <a:spcPct val="0"/>
                </a:spcBef>
                <a:spcAft>
                  <a:spcPct val="0"/>
                </a:spcAft>
              </a:pPr>
              <a:t>100</a:t>
            </a:fld>
            <a:endParaRPr lang="en-US" altLang="en-US" sz="1000">
              <a:solidFill>
                <a:prstClr val="black"/>
              </a:solidFill>
            </a:endParaRP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91796C3-2538-D8B3-0953-CF1E8F8A7ED5}"/>
              </a:ext>
            </a:extLst>
          </p:cNvPr>
          <p:cNvSpPr>
            <a:spLocks noGrp="1"/>
          </p:cNvSpPr>
          <p:nvPr>
            <p:ph type="title"/>
          </p:nvPr>
        </p:nvSpPr>
        <p:spPr>
          <a:xfrm>
            <a:off x="2057400" y="0"/>
            <a:ext cx="8153400" cy="1143000"/>
          </a:xfrm>
        </p:spPr>
        <p:txBody>
          <a:bodyPr/>
          <a:lstStyle/>
          <a:p>
            <a:pPr eaLnBrk="1" hangingPunct="1"/>
            <a:r>
              <a:rPr lang="en-US" altLang="en-US"/>
              <a:t>The SQA System Overview</a:t>
            </a:r>
          </a:p>
        </p:txBody>
      </p:sp>
      <p:pic>
        <p:nvPicPr>
          <p:cNvPr id="13315" name="Picture 2" descr="http://1.bp.blogspot.com/-mL10jbhgZNY/T9QyKNZ0WqI/AAAAAAAAAQM/FLFaVO5unfo/s1600/sqa+architecture.JPG">
            <a:extLst>
              <a:ext uri="{FF2B5EF4-FFF2-40B4-BE49-F238E27FC236}">
                <a16:creationId xmlns:a16="http://schemas.microsoft.com/office/drawing/2014/main" id="{70EB2D00-C036-2098-F4BA-4F0E85CB9C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838200"/>
            <a:ext cx="8382000" cy="5518150"/>
          </a:xfrm>
          <a:noFill/>
        </p:spPr>
      </p:pic>
      <p:sp>
        <p:nvSpPr>
          <p:cNvPr id="13316" name="Slide Number Placeholder 3">
            <a:extLst>
              <a:ext uri="{FF2B5EF4-FFF2-40B4-BE49-F238E27FC236}">
                <a16:creationId xmlns:a16="http://schemas.microsoft.com/office/drawing/2014/main" id="{82C0AEE3-E5CC-DEB7-EFAA-CF97F567E1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71AB39C-C849-4FFD-9F0F-FA16961F5924}" type="slidenum">
              <a:rPr lang="ar-SA" altLang="en-US" sz="1000">
                <a:solidFill>
                  <a:prstClr val="black"/>
                </a:solidFill>
              </a:rPr>
              <a:pPr rtl="0" eaLnBrk="0" fontAlgn="base" hangingPunct="0">
                <a:spcBef>
                  <a:spcPct val="0"/>
                </a:spcBef>
                <a:spcAft>
                  <a:spcPct val="0"/>
                </a:spcAft>
              </a:pPr>
              <a:t>101</a:t>
            </a:fld>
            <a:endParaRPr lang="en-US" altLang="en-US" sz="1000">
              <a:solidFill>
                <a:prstClr val="black"/>
              </a:solidFill>
            </a:endParaRPr>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75538114-8F6F-3FFE-A1F4-C8DEF98C4A64}"/>
              </a:ext>
            </a:extLst>
          </p:cNvPr>
          <p:cNvSpPr>
            <a:spLocks noGrp="1"/>
          </p:cNvSpPr>
          <p:nvPr>
            <p:ph type="title"/>
          </p:nvPr>
        </p:nvSpPr>
        <p:spPr/>
        <p:txBody>
          <a:bodyPr/>
          <a:lstStyle/>
          <a:p>
            <a:pPr algn="ctr" rtl="1" eaLnBrk="1" hangingPunct="1"/>
            <a:r>
              <a:rPr lang="en-US" altLang="en-US" sz="3600">
                <a:latin typeface="Arial" panose="020B0604020202020204" pitchFamily="34" charset="0"/>
              </a:rPr>
              <a:t>1. Pre-Project Components</a:t>
            </a:r>
            <a:br>
              <a:rPr lang="en-US" altLang="en-US" sz="3600">
                <a:latin typeface="Arial" panose="020B0604020202020204" pitchFamily="34" charset="0"/>
              </a:rPr>
            </a:br>
            <a:r>
              <a:rPr lang="ar-JO" altLang="en-US" sz="3600">
                <a:latin typeface="Arial" panose="020B0604020202020204" pitchFamily="34" charset="0"/>
              </a:rPr>
              <a:t>1. مكونات ما قبل المشروع</a:t>
            </a:r>
            <a:endParaRPr lang="en-US" altLang="en-US" sz="3600">
              <a:latin typeface="Arial" panose="020B0604020202020204" pitchFamily="34" charset="0"/>
            </a:endParaRPr>
          </a:p>
        </p:txBody>
      </p:sp>
      <p:sp>
        <p:nvSpPr>
          <p:cNvPr id="14339" name="Rectangle 3">
            <a:extLst>
              <a:ext uri="{FF2B5EF4-FFF2-40B4-BE49-F238E27FC236}">
                <a16:creationId xmlns:a16="http://schemas.microsoft.com/office/drawing/2014/main" id="{AA080D7B-B45D-45F6-48CF-98D1B2C17F41}"/>
              </a:ext>
            </a:extLst>
          </p:cNvPr>
          <p:cNvSpPr>
            <a:spLocks noGrp="1"/>
          </p:cNvSpPr>
          <p:nvPr>
            <p:ph idx="1"/>
          </p:nvPr>
        </p:nvSpPr>
        <p:spPr>
          <a:xfrm>
            <a:off x="1828800" y="1981200"/>
            <a:ext cx="8534400" cy="4114800"/>
          </a:xfrm>
        </p:spPr>
        <p:txBody>
          <a:bodyPr/>
          <a:lstStyle/>
          <a:p>
            <a:pPr marL="609600" indent="-609600" eaLnBrk="1" hangingPunct="1"/>
            <a:r>
              <a:rPr lang="en-US" altLang="en-US" sz="2800"/>
              <a:t>The SQA components here are meant to </a:t>
            </a:r>
            <a:r>
              <a:rPr lang="en-US" altLang="en-US" sz="2800">
                <a:solidFill>
                  <a:srgbClr val="FF0000"/>
                </a:solidFill>
              </a:rPr>
              <a:t>improve the preparatory steps </a:t>
            </a:r>
            <a:r>
              <a:rPr lang="en-US" altLang="en-US" sz="2800"/>
              <a:t>taken prior to initiating work on the project itself:</a:t>
            </a:r>
          </a:p>
          <a:p>
            <a:pPr marL="609600" indent="-609600" algn="r" rtl="1" eaLnBrk="1" hangingPunct="1"/>
            <a:r>
              <a:rPr lang="ar-JO" altLang="en-US" sz="2800"/>
              <a:t>تهدف مكونات </a:t>
            </a:r>
            <a:r>
              <a:rPr lang="en-US" altLang="en-US" sz="2800"/>
              <a:t>SQA </a:t>
            </a:r>
            <a:r>
              <a:rPr lang="ar-JO" altLang="en-US" sz="2800"/>
              <a:t>هنا إلى تحسين الخطوات التحضيرية المتخذة قبل بدء العمل في المشروع نفسه:</a:t>
            </a:r>
            <a:br>
              <a:rPr lang="en-US" altLang="en-US" sz="2800"/>
            </a:br>
            <a:endParaRPr lang="en-US" altLang="en-US" sz="2800"/>
          </a:p>
          <a:p>
            <a:pPr marL="609600" indent="-609600" eaLnBrk="1" hangingPunct="1"/>
            <a:r>
              <a:rPr lang="en-US" altLang="en-US" sz="2800"/>
              <a:t>It includes two components :         </a:t>
            </a:r>
            <a:r>
              <a:rPr lang="ar-JO" altLang="en-US" sz="2800"/>
              <a:t>ويشمل عنصرين:</a:t>
            </a:r>
            <a:endParaRPr lang="en-US" altLang="en-US" sz="2800"/>
          </a:p>
          <a:p>
            <a:pPr marL="609600" indent="-609600" eaLnBrk="1" hangingPunct="1">
              <a:buClr>
                <a:schemeClr val="tx1"/>
              </a:buClr>
              <a:buFontTx/>
              <a:buAutoNum type="arabicParenR"/>
            </a:pPr>
            <a:r>
              <a:rPr lang="en-US" altLang="en-US" sz="2800"/>
              <a:t>Contract review           </a:t>
            </a:r>
            <a:r>
              <a:rPr lang="ar-JO" altLang="en-US" sz="2800"/>
              <a:t>مراجعة العقد</a:t>
            </a:r>
            <a:endParaRPr lang="en-US" altLang="en-US" sz="2800"/>
          </a:p>
          <a:p>
            <a:pPr marL="609600" indent="-609600" eaLnBrk="1" hangingPunct="1">
              <a:buClr>
                <a:schemeClr val="tx1"/>
              </a:buClr>
              <a:buFontTx/>
              <a:buAutoNum type="arabicParenR"/>
            </a:pPr>
            <a:r>
              <a:rPr lang="en-US" altLang="en-US" sz="2800"/>
              <a:t>Development and quality plans         </a:t>
            </a:r>
            <a:r>
              <a:rPr lang="ar-JO" altLang="en-US" sz="2800"/>
              <a:t>خطط التطوير والجودة</a:t>
            </a:r>
            <a:endParaRPr lang="en-US" altLang="en-US" sz="2800"/>
          </a:p>
        </p:txBody>
      </p:sp>
      <p:sp>
        <p:nvSpPr>
          <p:cNvPr id="14340" name="Slide Number Placeholder 5">
            <a:extLst>
              <a:ext uri="{FF2B5EF4-FFF2-40B4-BE49-F238E27FC236}">
                <a16:creationId xmlns:a16="http://schemas.microsoft.com/office/drawing/2014/main" id="{AF78BEC6-3602-BE98-482E-2F3BD16703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9AAA506A-9AE1-4255-ABEA-ECBA41ED2BF5}" type="slidenum">
              <a:rPr lang="ar-SA" altLang="en-US" sz="1000">
                <a:solidFill>
                  <a:prstClr val="black"/>
                </a:solidFill>
              </a:rPr>
              <a:pPr rtl="0" eaLnBrk="0" fontAlgn="base" hangingPunct="0">
                <a:spcBef>
                  <a:spcPct val="0"/>
                </a:spcBef>
                <a:spcAft>
                  <a:spcPct val="0"/>
                </a:spcAft>
              </a:pPr>
              <a:t>102</a:t>
            </a:fld>
            <a:endParaRPr lang="en-US" altLang="en-US" sz="1000">
              <a:solidFill>
                <a:prstClr val="black"/>
              </a:solidFill>
            </a:endParaRPr>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97804F95-C0D2-B8C5-3E50-63AB9ADFC068}"/>
              </a:ext>
            </a:extLst>
          </p:cNvPr>
          <p:cNvSpPr>
            <a:spLocks noGrp="1" noChangeArrowheads="1"/>
          </p:cNvSpPr>
          <p:nvPr>
            <p:ph type="title"/>
          </p:nvPr>
        </p:nvSpPr>
        <p:spPr>
          <a:xfrm>
            <a:off x="2095500" y="0"/>
            <a:ext cx="7620000" cy="685800"/>
          </a:xfrm>
        </p:spPr>
        <p:txBody>
          <a:bodyPr rtlCol="0">
            <a:normAutofit fontScale="90000"/>
          </a:bodyPr>
          <a:lstStyle/>
          <a:p>
            <a:pPr algn="ctr" eaLnBrk="1" fontAlgn="auto" hangingPunct="1">
              <a:spcAft>
                <a:spcPts val="0"/>
              </a:spcAft>
              <a:defRPr/>
            </a:pPr>
            <a:br>
              <a:rPr lang="en-US" altLang="en-US" sz="3600" dirty="0">
                <a:latin typeface="Arial" panose="020B0604020202020204" pitchFamily="34" charset="0"/>
              </a:rPr>
            </a:br>
            <a:r>
              <a:rPr lang="en-US" altLang="en-US" sz="3600" dirty="0">
                <a:latin typeface="Arial" panose="020B0604020202020204" pitchFamily="34" charset="0"/>
              </a:rPr>
              <a:t>Contract review</a:t>
            </a:r>
            <a:br>
              <a:rPr lang="en-US" altLang="en-US" sz="3600" dirty="0">
                <a:latin typeface="Arial" panose="020B0604020202020204" pitchFamily="34" charset="0"/>
              </a:rPr>
            </a:br>
            <a:r>
              <a:rPr lang="ar-JO" altLang="en-US" sz="3600" dirty="0">
                <a:latin typeface="Arial" panose="020B0604020202020204" pitchFamily="34" charset="0"/>
              </a:rPr>
              <a:t>مراجعة العقد</a:t>
            </a:r>
            <a:endParaRPr lang="en-US" altLang="en-US" sz="3600" dirty="0">
              <a:latin typeface="Arial" panose="020B0604020202020204" pitchFamily="34" charset="0"/>
            </a:endParaRPr>
          </a:p>
        </p:txBody>
      </p:sp>
      <p:sp>
        <p:nvSpPr>
          <p:cNvPr id="2" name="Rectangle 4">
            <a:extLst>
              <a:ext uri="{FF2B5EF4-FFF2-40B4-BE49-F238E27FC236}">
                <a16:creationId xmlns:a16="http://schemas.microsoft.com/office/drawing/2014/main" id="{EA1FF8A0-3AD5-8783-90AD-92201FBDC3CF}"/>
              </a:ext>
            </a:extLst>
          </p:cNvPr>
          <p:cNvSpPr>
            <a:spLocks noGrp="1"/>
          </p:cNvSpPr>
          <p:nvPr>
            <p:ph idx="1"/>
          </p:nvPr>
        </p:nvSpPr>
        <p:spPr>
          <a:xfrm>
            <a:off x="1905000" y="1066801"/>
            <a:ext cx="8001000" cy="5654675"/>
          </a:xfrm>
        </p:spPr>
        <p:txBody>
          <a:bodyPr/>
          <a:lstStyle/>
          <a:p>
            <a:pPr eaLnBrk="1" hangingPunct="1"/>
            <a:r>
              <a:rPr lang="en-US" altLang="en-US" sz="1800"/>
              <a:t>Software may be developed in response to:             </a:t>
            </a:r>
            <a:r>
              <a:rPr lang="ar-JO" altLang="en-US" sz="1800"/>
              <a:t>يمكن تطوير البرمجيات استجابة لـ:</a:t>
            </a:r>
            <a:br>
              <a:rPr lang="en-US" altLang="en-US" sz="1800"/>
            </a:br>
            <a:r>
              <a:rPr lang="en-US" altLang="en-US" sz="1800"/>
              <a:t>1- A contract negotiated with a customer      </a:t>
            </a:r>
            <a:r>
              <a:rPr lang="ar-JO" altLang="en-US" sz="1800"/>
              <a:t>1- عقد يتم التفاوض عليه مع العميل</a:t>
            </a:r>
            <a:br>
              <a:rPr lang="en-US" altLang="en-US" sz="1800"/>
            </a:br>
            <a:r>
              <a:rPr lang="en-US" altLang="en-US" sz="1800"/>
              <a:t>2- An internal order originating in another department (like a request for developing a firmware software system to be embedded within a hardware product)</a:t>
            </a:r>
          </a:p>
          <a:p>
            <a:pPr algn="r" rtl="1" eaLnBrk="1" hangingPunct="1"/>
            <a:r>
              <a:rPr lang="ar-JO" altLang="en-US" sz="1800"/>
              <a:t>2- أمر داخلي نشأ في قسم آخر (مثل طلب تطوير نظام برمجي ثابت ليتم تضمينه في منتج جهاز)</a:t>
            </a:r>
            <a:endParaRPr lang="en-US" altLang="en-US" sz="1800"/>
          </a:p>
          <a:p>
            <a:pPr eaLnBrk="1" hangingPunct="1"/>
            <a:r>
              <a:rPr lang="en-US" altLang="en-US" sz="1800"/>
              <a:t> The development unit is committed to an agreed-upon functional specification, budget and schedule.</a:t>
            </a:r>
          </a:p>
          <a:p>
            <a:pPr algn="r" rtl="1" eaLnBrk="1" hangingPunct="1"/>
            <a:r>
              <a:rPr lang="ar-JO" altLang="en-US" sz="1800"/>
              <a:t>تلتزم وحدة التطوير بالمواصفات الوظيفية والميزانية والجدول الزمني المتفق عليها.</a:t>
            </a:r>
            <a:endParaRPr lang="en-US" altLang="en-US" sz="1800"/>
          </a:p>
          <a:p>
            <a:pPr eaLnBrk="1" hangingPunct="1"/>
            <a:r>
              <a:rPr lang="en-US" altLang="en-US" sz="1800"/>
              <a:t>Accordingly, The contract review activity is conducted in two stages :</a:t>
            </a:r>
          </a:p>
          <a:p>
            <a:pPr algn="r" rtl="1" eaLnBrk="1" hangingPunct="1"/>
            <a:r>
              <a:rPr lang="ar-JO" altLang="en-US" sz="1800"/>
              <a:t>وبناء على ذلك، يتم إجراء نشاط مراجعة العقود على مرحلتين:</a:t>
            </a:r>
            <a:endParaRPr lang="en-US" altLang="en-US" sz="1800"/>
          </a:p>
          <a:p>
            <a:pPr eaLnBrk="1" hangingPunct="1"/>
            <a:r>
              <a:rPr lang="en-US" altLang="en-US" sz="1800"/>
              <a:t>Stage One – Review of the proposal draft       </a:t>
            </a:r>
            <a:r>
              <a:rPr lang="ar-JO" altLang="en-US" sz="1800"/>
              <a:t>المرحلة الأولى – مراجعة مسودة الاقتراح</a:t>
            </a:r>
            <a:endParaRPr lang="en-US" altLang="en-US" sz="1800"/>
          </a:p>
          <a:p>
            <a:pPr lvl="1" eaLnBrk="1" hangingPunct="1"/>
            <a:r>
              <a:rPr lang="en-US" altLang="en-US"/>
              <a:t>prior to submission to the potential customer     </a:t>
            </a:r>
            <a:r>
              <a:rPr lang="ar-JO" altLang="en-US"/>
              <a:t>قبل تقديمها إلى العميل المحتمل</a:t>
            </a:r>
            <a:endParaRPr lang="en-US" altLang="en-US"/>
          </a:p>
          <a:p>
            <a:pPr lvl="1" eaLnBrk="1" hangingPunct="1"/>
            <a:r>
              <a:rPr lang="en-US" altLang="en-US"/>
              <a:t>(“proposal draft review”). </a:t>
            </a:r>
            <a:r>
              <a:rPr lang="ar-JO" altLang="en-US"/>
              <a:t>("مراجعة مسودة الاقتراح").</a:t>
            </a:r>
            <a:endParaRPr lang="en-US" altLang="en-US"/>
          </a:p>
          <a:p>
            <a:pPr eaLnBrk="1" hangingPunct="1"/>
            <a:r>
              <a:rPr lang="en-US" altLang="en-US" sz="1800"/>
              <a:t>Stage Two – Review of contract draft                </a:t>
            </a:r>
            <a:r>
              <a:rPr lang="ar-JO" altLang="en-US" sz="1800"/>
              <a:t>المرحلة الثانية – مراجعة مسودة العقد</a:t>
            </a:r>
            <a:endParaRPr lang="en-US" altLang="en-US" sz="1800"/>
          </a:p>
          <a:p>
            <a:pPr lvl="1" eaLnBrk="1" hangingPunct="1"/>
            <a:r>
              <a:rPr lang="en-US" altLang="en-US"/>
              <a:t>prior to signing (“contract draft review”).. </a:t>
            </a:r>
            <a:r>
              <a:rPr lang="ar-JO" altLang="en-US"/>
              <a:t>قبل التوقيع ("مراجعة مسودة العقد")..</a:t>
            </a:r>
            <a:endParaRPr lang="en-US" altLang="en-US"/>
          </a:p>
        </p:txBody>
      </p:sp>
      <p:sp>
        <p:nvSpPr>
          <p:cNvPr id="16388" name="Slide Number Placeholder 5">
            <a:extLst>
              <a:ext uri="{FF2B5EF4-FFF2-40B4-BE49-F238E27FC236}">
                <a16:creationId xmlns:a16="http://schemas.microsoft.com/office/drawing/2014/main" id="{652FEEB0-21A0-A7D1-AD9D-8D344C9D6D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C5F6489A-47C3-420F-A985-FD37C621E63C}" type="slidenum">
              <a:rPr lang="ar-SA" altLang="en-US" sz="1000">
                <a:solidFill>
                  <a:prstClr val="black"/>
                </a:solidFill>
              </a:rPr>
              <a:pPr rtl="0" eaLnBrk="0" fontAlgn="base" hangingPunct="0">
                <a:spcBef>
                  <a:spcPct val="0"/>
                </a:spcBef>
                <a:spcAft>
                  <a:spcPct val="0"/>
                </a:spcAft>
              </a:pPr>
              <a:t>103</a:t>
            </a:fld>
            <a:endParaRPr lang="en-US" altLang="en-US" sz="1000">
              <a:solidFill>
                <a:prstClr val="black"/>
              </a:solidFill>
            </a:endParaRPr>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93F2182-66C2-613D-C32F-F502D168F3AF}"/>
              </a:ext>
            </a:extLst>
          </p:cNvPr>
          <p:cNvSpPr>
            <a:spLocks noGrp="1"/>
          </p:cNvSpPr>
          <p:nvPr>
            <p:ph type="title"/>
          </p:nvPr>
        </p:nvSpPr>
        <p:spPr>
          <a:xfrm>
            <a:off x="1524000" y="76200"/>
            <a:ext cx="8153400" cy="1143000"/>
          </a:xfrm>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Contract review </a:t>
            </a:r>
          </a:p>
        </p:txBody>
      </p:sp>
      <p:sp>
        <p:nvSpPr>
          <p:cNvPr id="97283" name="Rectangle 3">
            <a:extLst>
              <a:ext uri="{FF2B5EF4-FFF2-40B4-BE49-F238E27FC236}">
                <a16:creationId xmlns:a16="http://schemas.microsoft.com/office/drawing/2014/main" id="{94AFA487-0292-2231-574A-B14391C1A898}"/>
              </a:ext>
            </a:extLst>
          </p:cNvPr>
          <p:cNvSpPr>
            <a:spLocks noGrp="1" noChangeArrowheads="1"/>
          </p:cNvSpPr>
          <p:nvPr>
            <p:ph idx="1"/>
          </p:nvPr>
        </p:nvSpPr>
        <p:spPr>
          <a:xfrm>
            <a:off x="1752600" y="1752600"/>
            <a:ext cx="8458200" cy="4343400"/>
          </a:xfrm>
        </p:spPr>
        <p:txBody>
          <a:bodyPr rtlCol="0">
            <a:normAutofit fontScale="92500" lnSpcReduction="20000"/>
          </a:bodyPr>
          <a:lstStyle/>
          <a:p>
            <a:pPr eaLnBrk="1" fontAlgn="auto" hangingPunct="1">
              <a:spcAft>
                <a:spcPts val="0"/>
              </a:spcAft>
              <a:defRPr/>
            </a:pPr>
            <a:r>
              <a:rPr lang="en-US" sz="2000" dirty="0"/>
              <a:t>Specifically ,contract review activities include:</a:t>
            </a:r>
          </a:p>
          <a:p>
            <a:pPr algn="r" rtl="1" eaLnBrk="1" fontAlgn="auto" hangingPunct="1">
              <a:spcAft>
                <a:spcPts val="0"/>
              </a:spcAft>
              <a:defRPr/>
            </a:pPr>
            <a:r>
              <a:rPr lang="ar-JO" sz="2000" dirty="0"/>
              <a:t>على وجه التحديد، تشمل أنشطة مراجعة العقود ما يلي:</a:t>
            </a:r>
            <a:endParaRPr lang="en-US" sz="2000" dirty="0"/>
          </a:p>
          <a:p>
            <a:pPr marL="590550" indent="-590550" eaLnBrk="1" fontAlgn="auto" hangingPunct="1">
              <a:spcAft>
                <a:spcPts val="0"/>
              </a:spcAft>
              <a:buNone/>
              <a:defRPr/>
            </a:pPr>
            <a:r>
              <a:rPr lang="en-US" sz="2000" dirty="0"/>
              <a:t>1) Clarification of customer's requirements       </a:t>
            </a:r>
            <a:r>
              <a:rPr lang="ar-JO" sz="2000" dirty="0"/>
              <a:t>1) توضيح متطلبات العميل</a:t>
            </a:r>
            <a:endParaRPr lang="en-US" sz="2000" dirty="0"/>
          </a:p>
          <a:p>
            <a:pPr marL="609600" indent="-609600" eaLnBrk="1" fontAlgn="auto" hangingPunct="1">
              <a:spcAft>
                <a:spcPts val="0"/>
              </a:spcAft>
              <a:buClr>
                <a:schemeClr val="tx1"/>
              </a:buClr>
              <a:buNone/>
              <a:defRPr/>
            </a:pPr>
            <a:r>
              <a:rPr lang="en-US" sz="2000" dirty="0"/>
              <a:t>2) Review of the project's schedule and resource requirement estimates</a:t>
            </a:r>
          </a:p>
          <a:p>
            <a:pPr marL="609600" indent="-609600" algn="r" rtl="1" eaLnBrk="1" fontAlgn="auto" hangingPunct="1">
              <a:spcAft>
                <a:spcPts val="0"/>
              </a:spcAft>
              <a:buClr>
                <a:schemeClr val="tx1"/>
              </a:buClr>
              <a:buNone/>
              <a:defRPr/>
            </a:pPr>
            <a:r>
              <a:rPr lang="ar-JO" sz="2000" dirty="0"/>
              <a:t>2) مراجعة الجدول الزمني للمشروع وتقديرات الاحتياجات من الموارد</a:t>
            </a:r>
            <a:endParaRPr lang="en-US" sz="2000" dirty="0"/>
          </a:p>
          <a:p>
            <a:pPr marL="609600" indent="-609600" eaLnBrk="1" fontAlgn="auto" hangingPunct="1">
              <a:spcAft>
                <a:spcPts val="0"/>
              </a:spcAft>
              <a:buClr>
                <a:schemeClr val="tx1"/>
              </a:buClr>
              <a:buNone/>
              <a:defRPr/>
            </a:pPr>
            <a:r>
              <a:rPr lang="en-US" sz="2000" dirty="0"/>
              <a:t>3) Evaluation of the professional staff's capacity to carry out the proposed project</a:t>
            </a:r>
          </a:p>
          <a:p>
            <a:pPr marL="609600" indent="-609600" algn="r" rtl="1" eaLnBrk="1" fontAlgn="auto" hangingPunct="1">
              <a:spcAft>
                <a:spcPts val="0"/>
              </a:spcAft>
              <a:buClr>
                <a:schemeClr val="tx1"/>
              </a:buClr>
              <a:buNone/>
              <a:defRPr/>
            </a:pPr>
            <a:r>
              <a:rPr lang="ar-JO" sz="2000" dirty="0"/>
              <a:t>3) تقييم قدرة الموظفين المحترفين على تنفيذ المشروع المقترح</a:t>
            </a:r>
            <a:endParaRPr lang="en-US" sz="2000" dirty="0"/>
          </a:p>
          <a:p>
            <a:pPr marL="609600" indent="-609600" eaLnBrk="1" fontAlgn="auto" hangingPunct="1">
              <a:spcAft>
                <a:spcPts val="0"/>
              </a:spcAft>
              <a:buClr>
                <a:schemeClr val="tx1"/>
              </a:buClr>
              <a:buNone/>
              <a:defRPr/>
            </a:pPr>
            <a:r>
              <a:rPr lang="en-US" sz="2000" dirty="0"/>
              <a:t>4) Evaluation of the customer's capacity to fulfill his obligations</a:t>
            </a:r>
          </a:p>
          <a:p>
            <a:pPr marL="609600" indent="-609600" algn="r" rtl="1" eaLnBrk="1" fontAlgn="auto" hangingPunct="1">
              <a:spcAft>
                <a:spcPts val="0"/>
              </a:spcAft>
              <a:buClr>
                <a:schemeClr val="tx1"/>
              </a:buClr>
              <a:buNone/>
              <a:defRPr/>
            </a:pPr>
            <a:r>
              <a:rPr lang="ar-JO" sz="2000" dirty="0"/>
              <a:t>4) تقييم قدرة العميل على الوفاء بالتزاماته</a:t>
            </a:r>
            <a:endParaRPr lang="en-US" sz="2000" dirty="0"/>
          </a:p>
          <a:p>
            <a:pPr marL="609600" indent="-609600" eaLnBrk="1" fontAlgn="auto" hangingPunct="1">
              <a:spcAft>
                <a:spcPts val="0"/>
              </a:spcAft>
              <a:buClr>
                <a:schemeClr val="tx1"/>
              </a:buClr>
              <a:buNone/>
              <a:defRPr/>
            </a:pPr>
            <a:r>
              <a:rPr lang="en-US" sz="2000" dirty="0"/>
              <a:t>5) Evaluation of development risks             </a:t>
            </a:r>
            <a:r>
              <a:rPr lang="ar-JO" sz="2000" dirty="0"/>
              <a:t>5) تقييم مخاطر التنمية</a:t>
            </a:r>
            <a:endParaRPr lang="en-US" sz="2000" dirty="0"/>
          </a:p>
          <a:p>
            <a:pPr eaLnBrk="1" fontAlgn="auto" hangingPunct="1">
              <a:spcAft>
                <a:spcPts val="0"/>
              </a:spcAft>
              <a:defRPr/>
            </a:pPr>
            <a:r>
              <a:rPr lang="en-US" sz="2000" dirty="0">
                <a:solidFill>
                  <a:srgbClr val="FF0000"/>
                </a:solidFill>
              </a:rPr>
              <a:t>the review of maintenance contracts</a:t>
            </a:r>
            <a:r>
              <a:rPr lang="en-US" sz="2000" dirty="0"/>
              <a:t>: take into account that besides error corrections, maintenance services include software adaptation and limited software development activities for the sake of performance improvement</a:t>
            </a:r>
          </a:p>
          <a:p>
            <a:pPr algn="r" rtl="1" eaLnBrk="1" fontAlgn="auto" hangingPunct="1">
              <a:spcAft>
                <a:spcPts val="0"/>
              </a:spcAft>
              <a:defRPr/>
            </a:pPr>
            <a:r>
              <a:rPr lang="ar-JO" sz="2000" dirty="0"/>
              <a:t>مراجعة عقود الصيانة: مع الأخذ في الاعتبار أنه بالإضافة إلى تصحيح الأخطاء، تشمل خدمات الصيانة تكييف البرمجيات وأنشطة تطوير محدودة للبرمجيات من أجل تحسين الأداء</a:t>
            </a:r>
            <a:endParaRPr lang="en-US" sz="2000" dirty="0"/>
          </a:p>
        </p:txBody>
      </p:sp>
      <p:sp>
        <p:nvSpPr>
          <p:cNvPr id="17412" name="Slide Number Placeholder 5">
            <a:extLst>
              <a:ext uri="{FF2B5EF4-FFF2-40B4-BE49-F238E27FC236}">
                <a16:creationId xmlns:a16="http://schemas.microsoft.com/office/drawing/2014/main" id="{ACBEB804-51AF-0FA6-AACA-0DEE7EA5A2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0269ED9-D6B6-4617-BC09-B039A90138B5}" type="slidenum">
              <a:rPr lang="ar-SA" altLang="en-US" sz="1000">
                <a:solidFill>
                  <a:prstClr val="black"/>
                </a:solidFill>
              </a:rPr>
              <a:pPr rtl="0" eaLnBrk="0" fontAlgn="base" hangingPunct="0">
                <a:spcBef>
                  <a:spcPct val="0"/>
                </a:spcBef>
                <a:spcAft>
                  <a:spcPct val="0"/>
                </a:spcAft>
              </a:pPr>
              <a:t>104</a:t>
            </a:fld>
            <a:endParaRPr lang="en-US" altLang="en-US" sz="1000">
              <a:solidFill>
                <a:prstClr val="black"/>
              </a:solidFill>
            </a:endParaRPr>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1B90D23-57EE-0D1B-0A8D-9AA446506239}"/>
              </a:ext>
            </a:extLst>
          </p:cNvPr>
          <p:cNvSpPr>
            <a:spLocks noGrp="1"/>
          </p:cNvSpPr>
          <p:nvPr>
            <p:ph type="title"/>
          </p:nvPr>
        </p:nvSpPr>
        <p:spPr>
          <a:xfrm>
            <a:off x="1524001" y="228600"/>
            <a:ext cx="3414713" cy="1143000"/>
          </a:xfrm>
        </p:spPr>
        <p:txBody>
          <a:bodyPr/>
          <a:lstStyle/>
          <a:p>
            <a:pPr eaLnBrk="1" hangingPunct="1">
              <a:buFont typeface="Wingdings" panose="05000000000000000000" pitchFamily="2" charset="2"/>
              <a:buNone/>
            </a:pPr>
            <a:r>
              <a:rPr lang="en-US" altLang="ar-JO" sz="3200" b="1"/>
              <a:t>Who performs a contract review ?</a:t>
            </a:r>
            <a:br>
              <a:rPr lang="en-US" altLang="ar-JO" sz="3200" b="1"/>
            </a:br>
            <a:r>
              <a:rPr lang="ar-JO" altLang="ar-JO" sz="3200" b="1"/>
              <a:t>من يقوم بمراجعة العقد؟</a:t>
            </a:r>
            <a:endParaRPr lang="en-US" altLang="ar-JO" sz="3200" b="1"/>
          </a:p>
        </p:txBody>
      </p:sp>
      <p:sp>
        <p:nvSpPr>
          <p:cNvPr id="97283" name="Rectangle 3">
            <a:extLst>
              <a:ext uri="{FF2B5EF4-FFF2-40B4-BE49-F238E27FC236}">
                <a16:creationId xmlns:a16="http://schemas.microsoft.com/office/drawing/2014/main" id="{6E865705-4479-E8E6-781B-09967963A567}"/>
              </a:ext>
            </a:extLst>
          </p:cNvPr>
          <p:cNvSpPr>
            <a:spLocks noGrp="1" noChangeArrowheads="1"/>
          </p:cNvSpPr>
          <p:nvPr>
            <p:ph idx="1"/>
          </p:nvPr>
        </p:nvSpPr>
        <p:spPr>
          <a:xfrm>
            <a:off x="4648200" y="228600"/>
            <a:ext cx="6096000" cy="1443038"/>
          </a:xfrm>
        </p:spPr>
        <p:txBody>
          <a:bodyPr rtlCol="0">
            <a:normAutofit/>
          </a:bodyPr>
          <a:lstStyle/>
          <a:p>
            <a:pPr eaLnBrk="1" fontAlgn="auto" hangingPunct="1">
              <a:spcAft>
                <a:spcPts val="0"/>
              </a:spcAft>
              <a:defRPr/>
            </a:pPr>
            <a:r>
              <a:rPr lang="en-US" sz="1400" dirty="0">
                <a:solidFill>
                  <a:schemeClr val="accent2">
                    <a:lumMod val="75000"/>
                  </a:schemeClr>
                </a:solidFill>
              </a:rPr>
              <a:t>The leader and members of the proposal team</a:t>
            </a:r>
            <a:r>
              <a:rPr lang="ar-JO" sz="1400" dirty="0">
                <a:solidFill>
                  <a:schemeClr val="accent2">
                    <a:lumMod val="75000"/>
                  </a:schemeClr>
                </a:solidFill>
              </a:rPr>
              <a:t>قائد وأعضاء فريق الاقتراح               </a:t>
            </a:r>
            <a:endParaRPr lang="en-US" sz="1400" dirty="0">
              <a:solidFill>
                <a:schemeClr val="accent2">
                  <a:lumMod val="75000"/>
                </a:schemeClr>
              </a:solidFill>
            </a:endParaRPr>
          </a:p>
          <a:p>
            <a:pPr eaLnBrk="1" fontAlgn="auto" hangingPunct="1">
              <a:spcAft>
                <a:spcPts val="0"/>
              </a:spcAft>
              <a:defRPr/>
            </a:pPr>
            <a:r>
              <a:rPr lang="en-US" sz="1400" dirty="0">
                <a:solidFill>
                  <a:schemeClr val="accent2">
                    <a:lumMod val="50000"/>
                  </a:schemeClr>
                </a:solidFill>
              </a:rPr>
              <a:t>An outside professional or a company staff member </a:t>
            </a:r>
            <a:br>
              <a:rPr lang="en-US" sz="1400" dirty="0">
                <a:solidFill>
                  <a:schemeClr val="accent2">
                    <a:lumMod val="50000"/>
                  </a:schemeClr>
                </a:solidFill>
              </a:rPr>
            </a:br>
            <a:r>
              <a:rPr lang="en-US" sz="1400" dirty="0">
                <a:solidFill>
                  <a:schemeClr val="accent2">
                    <a:lumMod val="50000"/>
                  </a:schemeClr>
                </a:solidFill>
              </a:rPr>
              <a:t>who is not a member of the proposal team</a:t>
            </a:r>
          </a:p>
          <a:p>
            <a:pPr algn="r" rtl="1" eaLnBrk="1" fontAlgn="auto" hangingPunct="1">
              <a:spcAft>
                <a:spcPts val="0"/>
              </a:spcAft>
              <a:defRPr/>
            </a:pPr>
            <a:r>
              <a:rPr lang="ar-JO" sz="1400" dirty="0">
                <a:solidFill>
                  <a:schemeClr val="accent2">
                    <a:lumMod val="50000"/>
                  </a:schemeClr>
                </a:solidFill>
              </a:rPr>
              <a:t>محترف خارجي أو أحد موظفي الشركة ليس عضوًا في فريق الاقتراح</a:t>
            </a:r>
            <a:endParaRPr lang="en-US" sz="1400" dirty="0">
              <a:solidFill>
                <a:schemeClr val="accent2">
                  <a:lumMod val="50000"/>
                </a:schemeClr>
              </a:solidFill>
            </a:endParaRPr>
          </a:p>
          <a:p>
            <a:pPr eaLnBrk="1" fontAlgn="auto" hangingPunct="1">
              <a:spcAft>
                <a:spcPts val="0"/>
              </a:spcAft>
              <a:defRPr/>
            </a:pPr>
            <a:r>
              <a:rPr lang="en-US" sz="1400" dirty="0">
                <a:solidFill>
                  <a:schemeClr val="accent6">
                    <a:lumMod val="75000"/>
                  </a:schemeClr>
                </a:solidFill>
              </a:rPr>
              <a:t> A team of outside experts. </a:t>
            </a:r>
            <a:r>
              <a:rPr lang="ar-JO" sz="1400" dirty="0">
                <a:solidFill>
                  <a:schemeClr val="accent6">
                    <a:lumMod val="75000"/>
                  </a:schemeClr>
                </a:solidFill>
              </a:rPr>
              <a:t>فريق من الخبراء الخارجيين.</a:t>
            </a:r>
            <a:endParaRPr lang="en-US" sz="1400" dirty="0">
              <a:solidFill>
                <a:schemeClr val="accent6">
                  <a:lumMod val="75000"/>
                </a:schemeClr>
              </a:solidFill>
            </a:endParaRPr>
          </a:p>
        </p:txBody>
      </p:sp>
      <p:sp>
        <p:nvSpPr>
          <p:cNvPr id="18436" name="Slide Number Placeholder 5">
            <a:extLst>
              <a:ext uri="{FF2B5EF4-FFF2-40B4-BE49-F238E27FC236}">
                <a16:creationId xmlns:a16="http://schemas.microsoft.com/office/drawing/2014/main" id="{0F2C59C5-2304-4D9D-2F34-7B616943B9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F1CE5CC1-AA81-4DA7-A63F-290FF67DAF04}" type="slidenum">
              <a:rPr lang="ar-SA" altLang="en-US" sz="1000">
                <a:solidFill>
                  <a:prstClr val="black"/>
                </a:solidFill>
              </a:rPr>
              <a:pPr rtl="0" eaLnBrk="0" fontAlgn="base" hangingPunct="0">
                <a:spcBef>
                  <a:spcPct val="0"/>
                </a:spcBef>
                <a:spcAft>
                  <a:spcPct val="0"/>
                </a:spcAft>
              </a:pPr>
              <a:t>105</a:t>
            </a:fld>
            <a:endParaRPr lang="en-US" altLang="en-US" sz="1000">
              <a:solidFill>
                <a:prstClr val="black"/>
              </a:solidFill>
            </a:endParaRPr>
          </a:p>
        </p:txBody>
      </p:sp>
      <p:pic>
        <p:nvPicPr>
          <p:cNvPr id="18437" name="Picture 6" descr="Detailed Image of a Contract Review Process Flowchart">
            <a:extLst>
              <a:ext uri="{FF2B5EF4-FFF2-40B4-BE49-F238E27FC236}">
                <a16:creationId xmlns:a16="http://schemas.microsoft.com/office/drawing/2014/main" id="{D5278518-7859-AAE7-266B-4D085A8EA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859"/>
          <a:stretch>
            <a:fillRect/>
          </a:stretch>
        </p:blipFill>
        <p:spPr bwMode="auto">
          <a:xfrm>
            <a:off x="1524000" y="1671639"/>
            <a:ext cx="914400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3FB4609-FB1F-0EE2-826A-2F16F38E312D}"/>
              </a:ext>
            </a:extLst>
          </p:cNvPr>
          <p:cNvSpPr>
            <a:spLocks noGrp="1"/>
          </p:cNvSpPr>
          <p:nvPr>
            <p:ph type="title"/>
          </p:nvPr>
        </p:nvSpPr>
        <p:spPr>
          <a:xfrm>
            <a:off x="2057400" y="381000"/>
            <a:ext cx="8153400" cy="1143000"/>
          </a:xfrm>
        </p:spPr>
        <p:txBody>
          <a:bodyPr/>
          <a:lstStyle/>
          <a:p>
            <a:pPr algn="ctr" eaLnBrk="1" hangingPunct="1"/>
            <a:br>
              <a:rPr lang="en-US" altLang="en-US" sz="3600">
                <a:latin typeface="Arial" panose="020B0604020202020204" pitchFamily="34" charset="0"/>
              </a:rPr>
            </a:br>
            <a:r>
              <a:rPr lang="en-US" altLang="en-US" sz="3600">
                <a:latin typeface="Arial" panose="020B0604020202020204" pitchFamily="34" charset="0"/>
              </a:rPr>
              <a:t>Development and quality plans</a:t>
            </a:r>
            <a:br>
              <a:rPr lang="en-US" altLang="en-US" sz="3600">
                <a:latin typeface="Arial" panose="020B0604020202020204" pitchFamily="34" charset="0"/>
              </a:rPr>
            </a:br>
            <a:r>
              <a:rPr lang="ar-JO" altLang="en-US" sz="3600">
                <a:latin typeface="Arial" panose="020B0604020202020204" pitchFamily="34" charset="0"/>
              </a:rPr>
              <a:t>خطط التطوير والجودة</a:t>
            </a:r>
            <a:endParaRPr lang="en-US" altLang="en-US" sz="3600">
              <a:latin typeface="Arial" panose="020B0604020202020204" pitchFamily="34" charset="0"/>
            </a:endParaRPr>
          </a:p>
        </p:txBody>
      </p:sp>
      <p:sp>
        <p:nvSpPr>
          <p:cNvPr id="98307" name="Rectangle 3">
            <a:extLst>
              <a:ext uri="{FF2B5EF4-FFF2-40B4-BE49-F238E27FC236}">
                <a16:creationId xmlns:a16="http://schemas.microsoft.com/office/drawing/2014/main" id="{0E5BDA84-6202-97F7-5BFA-E8432A823D5C}"/>
              </a:ext>
            </a:extLst>
          </p:cNvPr>
          <p:cNvSpPr>
            <a:spLocks noGrp="1" noChangeArrowheads="1"/>
          </p:cNvSpPr>
          <p:nvPr>
            <p:ph idx="1"/>
          </p:nvPr>
        </p:nvSpPr>
        <p:spPr>
          <a:xfrm>
            <a:off x="1752600" y="1676401"/>
            <a:ext cx="8610600" cy="5045075"/>
          </a:xfrm>
        </p:spPr>
        <p:txBody>
          <a:bodyPr rtlCol="0">
            <a:normAutofit fontScale="85000" lnSpcReduction="10000"/>
          </a:bodyPr>
          <a:lstStyle/>
          <a:p>
            <a:pPr eaLnBrk="1" fontAlgn="auto" hangingPunct="1">
              <a:spcAft>
                <a:spcPts val="0"/>
              </a:spcAft>
              <a:defRPr/>
            </a:pPr>
            <a:r>
              <a:rPr lang="en-US" sz="1800" dirty="0"/>
              <a:t>Once a software development contract has been signed or a commitment made to undertake an internal project , </a:t>
            </a:r>
            <a:r>
              <a:rPr lang="en-US" sz="1800" dirty="0">
                <a:solidFill>
                  <a:schemeClr val="accent5">
                    <a:lumMod val="50000"/>
                  </a:schemeClr>
                </a:solidFill>
              </a:rPr>
              <a:t>a plan is prepared of the project (“development plan”) and its integrated quality assurance activities (“quality plan”).</a:t>
            </a:r>
          </a:p>
          <a:p>
            <a:pPr algn="r" rtl="1" eaLnBrk="1" fontAlgn="auto" hangingPunct="1">
              <a:spcAft>
                <a:spcPts val="0"/>
              </a:spcAft>
              <a:defRPr/>
            </a:pPr>
            <a:r>
              <a:rPr lang="ar-JO" sz="1800" dirty="0">
                <a:solidFill>
                  <a:schemeClr val="accent5">
                    <a:lumMod val="50000"/>
                  </a:schemeClr>
                </a:solidFill>
              </a:rPr>
              <a:t>بمجرد توقيع عقد تطوير البرمجيات أو الالتزام بتنفيذ مشروع داخلي، يتم إعداد خطة للمشروع ("خطة التطوير") وأنشطة ضمان الجودة المتكاملة الخاصة به ("خطة الجودة").</a:t>
            </a:r>
            <a:endParaRPr lang="en-US" sz="1800" dirty="0">
              <a:solidFill>
                <a:schemeClr val="accent5">
                  <a:lumMod val="50000"/>
                </a:schemeClr>
              </a:solidFill>
            </a:endParaRPr>
          </a:p>
          <a:p>
            <a:pPr eaLnBrk="1" fontAlgn="auto" hangingPunct="1">
              <a:spcAft>
                <a:spcPts val="0"/>
              </a:spcAft>
              <a:defRPr/>
            </a:pPr>
            <a:r>
              <a:rPr lang="en-US" sz="1800" dirty="0"/>
              <a:t>These plans include additional details and needed revisions based on prior plans that provided the basis for the current proposal and contract.</a:t>
            </a:r>
          </a:p>
          <a:p>
            <a:pPr algn="r" rtl="1" eaLnBrk="1" fontAlgn="auto" hangingPunct="1">
              <a:spcAft>
                <a:spcPts val="0"/>
              </a:spcAft>
              <a:defRPr/>
            </a:pPr>
            <a:r>
              <a:rPr lang="ar-JO" sz="1800" dirty="0"/>
              <a:t>تتضمن هذه الخطط تفاصيل إضافية ومراجعات مطلوبة بناءً على الخطط السابقة التي قدمت الأساس للمقترح والعقد الحاليين.</a:t>
            </a:r>
            <a:endParaRPr lang="en-US" sz="1800" dirty="0"/>
          </a:p>
          <a:p>
            <a:pPr eaLnBrk="1" fontAlgn="auto" hangingPunct="1">
              <a:spcAft>
                <a:spcPts val="0"/>
              </a:spcAft>
              <a:defRPr/>
            </a:pPr>
            <a:r>
              <a:rPr lang="en-US" sz="1800" dirty="0"/>
              <a:t>The plans must be revised, changes might occur.                </a:t>
            </a:r>
            <a:r>
              <a:rPr lang="ar-JO" sz="1800" dirty="0"/>
              <a:t>يجب مراجعة الخطط، قد تحدث تغييرات.</a:t>
            </a:r>
            <a:r>
              <a:rPr lang="en-US" sz="1800" dirty="0"/>
              <a:t>  </a:t>
            </a:r>
          </a:p>
          <a:p>
            <a:pPr eaLnBrk="1" fontAlgn="auto" hangingPunct="1">
              <a:spcAft>
                <a:spcPts val="0"/>
              </a:spcAft>
              <a:defRPr/>
            </a:pPr>
            <a:endParaRPr lang="en-US" sz="1800" dirty="0"/>
          </a:p>
          <a:p>
            <a:pPr marL="533400" indent="-533400" eaLnBrk="1" fontAlgn="auto" hangingPunct="1">
              <a:spcAft>
                <a:spcPts val="0"/>
              </a:spcAft>
              <a:buClr>
                <a:schemeClr val="tx1"/>
              </a:buClr>
              <a:buNone/>
              <a:defRPr/>
            </a:pPr>
            <a:r>
              <a:rPr lang="en-US" sz="1800" dirty="0">
                <a:solidFill>
                  <a:schemeClr val="accent5">
                    <a:lumMod val="50000"/>
                  </a:schemeClr>
                </a:solidFill>
              </a:rPr>
              <a:t>The main issues treated in </a:t>
            </a:r>
            <a:r>
              <a:rPr lang="en-US" sz="1800" dirty="0">
                <a:solidFill>
                  <a:schemeClr val="accent2">
                    <a:lumMod val="75000"/>
                  </a:schemeClr>
                </a:solidFill>
                <a:effectLst>
                  <a:outerShdw blurRad="38100" dist="38100" dir="2700000" algn="tl">
                    <a:srgbClr val="000000">
                      <a:alpha val="43137"/>
                    </a:srgbClr>
                  </a:outerShdw>
                </a:effectLst>
              </a:rPr>
              <a:t>project development plan </a:t>
            </a:r>
            <a:r>
              <a:rPr lang="en-US" sz="1800" dirty="0">
                <a:solidFill>
                  <a:schemeClr val="accent5">
                    <a:lumMod val="50000"/>
                  </a:schemeClr>
                </a:solidFill>
              </a:rPr>
              <a:t>are:</a:t>
            </a:r>
          </a:p>
          <a:p>
            <a:pPr marL="533400" indent="-533400" algn="r" rtl="1" eaLnBrk="1" fontAlgn="auto" hangingPunct="1">
              <a:spcAft>
                <a:spcPts val="0"/>
              </a:spcAft>
              <a:buClr>
                <a:schemeClr val="tx1"/>
              </a:buClr>
              <a:buNone/>
              <a:defRPr/>
            </a:pPr>
            <a:r>
              <a:rPr lang="ar-JO" sz="1800" dirty="0">
                <a:solidFill>
                  <a:schemeClr val="accent5">
                    <a:lumMod val="50000"/>
                  </a:schemeClr>
                </a:solidFill>
              </a:rPr>
              <a:t>القضايا الرئيسية التي تم تناولها في خطة تطوير المشروع هي:</a:t>
            </a:r>
            <a:endParaRPr lang="en-US" sz="1800" dirty="0">
              <a:solidFill>
                <a:schemeClr val="accent5">
                  <a:lumMod val="50000"/>
                </a:schemeClr>
              </a:solidFill>
            </a:endParaRPr>
          </a:p>
          <a:p>
            <a:pPr marL="533400" indent="-533400" eaLnBrk="1" fontAlgn="auto" hangingPunct="1">
              <a:spcAft>
                <a:spcPts val="0"/>
              </a:spcAft>
              <a:buClr>
                <a:schemeClr val="tx1"/>
              </a:buClr>
              <a:defRPr/>
            </a:pPr>
            <a:r>
              <a:rPr lang="en-US" sz="1800" dirty="0"/>
              <a:t>Schedules            </a:t>
            </a:r>
            <a:r>
              <a:rPr lang="ar-JO" sz="1800" dirty="0"/>
              <a:t>جداول</a:t>
            </a:r>
            <a:endParaRPr lang="en-US" sz="1800" dirty="0"/>
          </a:p>
          <a:p>
            <a:pPr marL="533400" indent="-533400" eaLnBrk="1" fontAlgn="auto" hangingPunct="1">
              <a:spcAft>
                <a:spcPts val="0"/>
              </a:spcAft>
              <a:buClr>
                <a:schemeClr val="tx1"/>
              </a:buClr>
              <a:defRPr/>
            </a:pPr>
            <a:r>
              <a:rPr lang="en-US" sz="1800" dirty="0"/>
              <a:t>Required manpower and hardware resources              </a:t>
            </a:r>
            <a:r>
              <a:rPr lang="ar-JO" sz="1800" dirty="0"/>
              <a:t>القوى العاملة والموارد الأجهزة المطلوبة</a:t>
            </a:r>
            <a:endParaRPr lang="en-US" sz="1800" dirty="0"/>
          </a:p>
          <a:p>
            <a:pPr marL="533400" indent="-533400" eaLnBrk="1" fontAlgn="auto" hangingPunct="1">
              <a:spcAft>
                <a:spcPts val="0"/>
              </a:spcAft>
              <a:buClr>
                <a:schemeClr val="tx1"/>
              </a:buClr>
              <a:defRPr/>
            </a:pPr>
            <a:r>
              <a:rPr lang="en-US" sz="1800" dirty="0"/>
              <a:t>Risk evaluations                 </a:t>
            </a:r>
            <a:r>
              <a:rPr lang="ar-JO" sz="1800" dirty="0"/>
              <a:t>تقييمات المخاطر</a:t>
            </a:r>
            <a:endParaRPr lang="en-US" sz="1800" dirty="0"/>
          </a:p>
          <a:p>
            <a:pPr marL="533400" indent="-533400" eaLnBrk="1" fontAlgn="auto" hangingPunct="1">
              <a:spcAft>
                <a:spcPts val="0"/>
              </a:spcAft>
              <a:buClr>
                <a:schemeClr val="tx1"/>
              </a:buClr>
              <a:defRPr/>
            </a:pPr>
            <a:r>
              <a:rPr lang="en-US" sz="1800" dirty="0"/>
              <a:t>Organizational issues: team members, subcontractors and partnerships</a:t>
            </a:r>
          </a:p>
          <a:p>
            <a:pPr marL="533400" indent="-533400" algn="r" rtl="1" eaLnBrk="1" fontAlgn="auto" hangingPunct="1">
              <a:spcAft>
                <a:spcPts val="0"/>
              </a:spcAft>
              <a:buClr>
                <a:schemeClr val="tx1"/>
              </a:buClr>
              <a:defRPr/>
            </a:pPr>
            <a:r>
              <a:rPr lang="ar-JO" sz="1800" dirty="0"/>
              <a:t>القضايا التنظيمية: أعضاء الفريق والمقاولين من الباطن والشراكات</a:t>
            </a:r>
            <a:endParaRPr lang="en-US" sz="1800" dirty="0"/>
          </a:p>
          <a:p>
            <a:pPr marL="533400" indent="-533400" eaLnBrk="1" fontAlgn="auto" hangingPunct="1">
              <a:spcAft>
                <a:spcPts val="0"/>
              </a:spcAft>
              <a:buClr>
                <a:schemeClr val="tx1"/>
              </a:buClr>
              <a:defRPr/>
            </a:pPr>
            <a:r>
              <a:rPr lang="en-US" sz="1800" dirty="0"/>
              <a:t>Project methodology, development tools, etc.                           </a:t>
            </a:r>
            <a:r>
              <a:rPr lang="ar-JO" sz="1800" dirty="0"/>
              <a:t>منهجية المشروع وأدوات التطوير وما إلى ذلك.</a:t>
            </a:r>
            <a:r>
              <a:rPr lang="en-US" sz="1800" dirty="0"/>
              <a:t> </a:t>
            </a:r>
          </a:p>
          <a:p>
            <a:pPr marL="533400" indent="-533400" eaLnBrk="1" fontAlgn="auto" hangingPunct="1">
              <a:spcAft>
                <a:spcPts val="0"/>
              </a:spcAft>
              <a:buClr>
                <a:schemeClr val="tx1"/>
              </a:buClr>
              <a:defRPr/>
            </a:pPr>
            <a:r>
              <a:rPr lang="en-US" sz="1800" dirty="0"/>
              <a:t>Software reuse plans. </a:t>
            </a:r>
            <a:r>
              <a:rPr lang="ar-JO" sz="1800" dirty="0"/>
              <a:t>خطط إعادة استخدام البرمجيات.                           </a:t>
            </a:r>
            <a:endParaRPr lang="en-US" sz="1800" dirty="0"/>
          </a:p>
        </p:txBody>
      </p:sp>
      <p:sp>
        <p:nvSpPr>
          <p:cNvPr id="19460" name="Slide Number Placeholder 5">
            <a:extLst>
              <a:ext uri="{FF2B5EF4-FFF2-40B4-BE49-F238E27FC236}">
                <a16:creationId xmlns:a16="http://schemas.microsoft.com/office/drawing/2014/main" id="{98A648C4-7473-E30D-063E-339BC5B38D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EFCC95F-20DF-47BB-A387-E6A86A437D0A}" type="slidenum">
              <a:rPr lang="ar-SA" altLang="en-US" sz="1000">
                <a:solidFill>
                  <a:prstClr val="black"/>
                </a:solidFill>
              </a:rPr>
              <a:pPr rtl="0" eaLnBrk="0" fontAlgn="base" hangingPunct="0">
                <a:spcBef>
                  <a:spcPct val="0"/>
                </a:spcBef>
                <a:spcAft>
                  <a:spcPct val="0"/>
                </a:spcAft>
              </a:pPr>
              <a:t>106</a:t>
            </a:fld>
            <a:endParaRPr lang="en-US" altLang="en-US" sz="1000">
              <a:solidFill>
                <a:prstClr val="black"/>
              </a:solidFill>
            </a:endParaRP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5A7E69F-85DB-3B5F-E830-0F1FA3AB1AC1}"/>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Development and quality plans</a:t>
            </a:r>
          </a:p>
        </p:txBody>
      </p:sp>
      <p:sp>
        <p:nvSpPr>
          <p:cNvPr id="99331" name="Rectangle 3">
            <a:extLst>
              <a:ext uri="{FF2B5EF4-FFF2-40B4-BE49-F238E27FC236}">
                <a16:creationId xmlns:a16="http://schemas.microsoft.com/office/drawing/2014/main" id="{30387430-1D7C-2887-E0BB-611C4F5C2C4F}"/>
              </a:ext>
            </a:extLst>
          </p:cNvPr>
          <p:cNvSpPr>
            <a:spLocks noGrp="1" noChangeArrowheads="1"/>
          </p:cNvSpPr>
          <p:nvPr>
            <p:ph idx="1"/>
          </p:nvPr>
        </p:nvSpPr>
        <p:spPr>
          <a:xfrm>
            <a:off x="1905000" y="1752601"/>
            <a:ext cx="8077200" cy="4968875"/>
          </a:xfrm>
        </p:spPr>
        <p:txBody>
          <a:bodyPr rtlCol="0">
            <a:normAutofit fontScale="92500" lnSpcReduction="20000"/>
          </a:bodyPr>
          <a:lstStyle/>
          <a:p>
            <a:pPr marL="609600" indent="-609600" eaLnBrk="1" fontAlgn="auto" hangingPunct="1">
              <a:spcAft>
                <a:spcPts val="0"/>
              </a:spcAft>
              <a:buClr>
                <a:schemeClr val="tx1"/>
              </a:buClr>
              <a:buNone/>
              <a:defRPr/>
            </a:pPr>
            <a:r>
              <a:rPr lang="en-US" sz="2400" dirty="0">
                <a:solidFill>
                  <a:schemeClr val="accent5">
                    <a:lumMod val="50000"/>
                  </a:schemeClr>
                </a:solidFill>
              </a:rPr>
              <a:t>The main issues treated in the project's </a:t>
            </a:r>
            <a:r>
              <a:rPr lang="en-US" sz="2400" dirty="0">
                <a:solidFill>
                  <a:schemeClr val="accent2">
                    <a:lumMod val="75000"/>
                  </a:schemeClr>
                </a:solidFill>
                <a:effectLst>
                  <a:outerShdw blurRad="38100" dist="38100" dir="2700000" algn="tl">
                    <a:srgbClr val="000000">
                      <a:alpha val="43137"/>
                    </a:srgbClr>
                  </a:outerShdw>
                </a:effectLst>
              </a:rPr>
              <a:t>quality plan are</a:t>
            </a:r>
            <a:r>
              <a:rPr lang="en-US" sz="2400" dirty="0">
                <a:solidFill>
                  <a:schemeClr val="accent5">
                    <a:lumMod val="50000"/>
                  </a:schemeClr>
                </a:solidFill>
              </a:rPr>
              <a:t>:</a:t>
            </a:r>
          </a:p>
          <a:p>
            <a:pPr marL="609600" indent="-609600" algn="r" rtl="1" eaLnBrk="1" fontAlgn="auto" hangingPunct="1">
              <a:spcAft>
                <a:spcPts val="0"/>
              </a:spcAft>
              <a:buClr>
                <a:schemeClr val="tx1"/>
              </a:buClr>
              <a:buNone/>
              <a:defRPr/>
            </a:pPr>
            <a:r>
              <a:rPr lang="ar-JO" sz="2400" dirty="0">
                <a:solidFill>
                  <a:schemeClr val="accent5">
                    <a:lumMod val="50000"/>
                  </a:schemeClr>
                </a:solidFill>
              </a:rPr>
              <a:t>القضايا الرئيسية التي تم تناولها في خطة جودة المشروع هي:</a:t>
            </a:r>
            <a:endParaRPr lang="en-US" sz="2400" dirty="0">
              <a:solidFill>
                <a:schemeClr val="accent5">
                  <a:lumMod val="50000"/>
                </a:schemeClr>
              </a:solidFill>
            </a:endParaRPr>
          </a:p>
          <a:p>
            <a:pPr marL="609600" indent="-609600" eaLnBrk="1" fontAlgn="auto" hangingPunct="1">
              <a:spcAft>
                <a:spcPts val="0"/>
              </a:spcAft>
              <a:buClr>
                <a:schemeClr val="tx1"/>
              </a:buClr>
              <a:defRPr/>
            </a:pPr>
            <a:r>
              <a:rPr lang="en-US" sz="2200" dirty="0"/>
              <a:t>Quality goals,                </a:t>
            </a:r>
            <a:r>
              <a:rPr lang="ar-JO" sz="2200" dirty="0"/>
              <a:t>أهداف الجودة</a:t>
            </a:r>
            <a:r>
              <a:rPr lang="en-US" sz="2200" dirty="0"/>
              <a:t> </a:t>
            </a:r>
          </a:p>
          <a:p>
            <a:pPr marL="1009650" lvl="1" indent="-609600" eaLnBrk="1" fontAlgn="auto" hangingPunct="1">
              <a:spcAft>
                <a:spcPts val="0"/>
              </a:spcAft>
              <a:buClr>
                <a:schemeClr val="tx1"/>
              </a:buClr>
              <a:defRPr/>
            </a:pPr>
            <a:r>
              <a:rPr lang="en-US" sz="2000" dirty="0"/>
              <a:t>Refer to developed software system quality requirement</a:t>
            </a:r>
          </a:p>
          <a:p>
            <a:pPr marL="1009650" lvl="1" indent="-609600" algn="r" rtl="1" eaLnBrk="1" fontAlgn="auto" hangingPunct="1">
              <a:spcAft>
                <a:spcPts val="0"/>
              </a:spcAft>
              <a:buClr>
                <a:schemeClr val="tx1"/>
              </a:buClr>
              <a:defRPr/>
            </a:pPr>
            <a:r>
              <a:rPr lang="ar-JO" sz="2000" dirty="0"/>
              <a:t>الرجوع إلى متطلبات جودة نظام البرمجيات المتقدمة</a:t>
            </a:r>
            <a:endParaRPr lang="en-US" sz="2000" dirty="0"/>
          </a:p>
          <a:p>
            <a:pPr marL="1009650" lvl="1" indent="-609600" eaLnBrk="1" fontAlgn="auto" hangingPunct="1">
              <a:spcAft>
                <a:spcPts val="0"/>
              </a:spcAft>
              <a:buClr>
                <a:schemeClr val="tx1"/>
              </a:buClr>
              <a:defRPr/>
            </a:pPr>
            <a:r>
              <a:rPr lang="en-US" sz="2000" dirty="0"/>
              <a:t>Expressed in the appropriate measurable terms</a:t>
            </a:r>
          </a:p>
          <a:p>
            <a:pPr marL="1009650" lvl="1" indent="-609600" algn="r" rtl="1" eaLnBrk="1" fontAlgn="auto" hangingPunct="1">
              <a:spcAft>
                <a:spcPts val="0"/>
              </a:spcAft>
              <a:buClr>
                <a:schemeClr val="tx1"/>
              </a:buClr>
              <a:defRPr/>
            </a:pPr>
            <a:r>
              <a:rPr lang="ar-JO" sz="2000" dirty="0"/>
              <a:t>يتم التعبير عنها بعبارات مناسبة قابلة للقياس</a:t>
            </a:r>
            <a:endParaRPr lang="en-US" sz="2000" dirty="0"/>
          </a:p>
          <a:p>
            <a:pPr marL="1009650" lvl="1" indent="-609600" eaLnBrk="1" fontAlgn="auto" hangingPunct="1">
              <a:spcAft>
                <a:spcPts val="0"/>
              </a:spcAft>
              <a:buClr>
                <a:schemeClr val="tx1"/>
              </a:buClr>
              <a:defRPr/>
            </a:pPr>
            <a:r>
              <a:rPr lang="en-US" sz="2000" dirty="0"/>
              <a:t>Examples:- A software  system to serve the help desk operations of an electrical appliance manufacture is to be developed. The help desk system (HDS) is intended to operate for 100 hours per week. </a:t>
            </a:r>
          </a:p>
          <a:p>
            <a:pPr marL="1009650" lvl="1" indent="-609600" algn="r" rtl="1" eaLnBrk="1" fontAlgn="auto" hangingPunct="1">
              <a:spcAft>
                <a:spcPts val="0"/>
              </a:spcAft>
              <a:buClr>
                <a:schemeClr val="tx1"/>
              </a:buClr>
              <a:defRPr/>
            </a:pPr>
            <a:r>
              <a:rPr lang="ar-JO" sz="2000" dirty="0"/>
              <a:t>أمثلة: - سيتم تطوير نظام برمجي لخدمة عمليات مكتب المساعدة في تصنيع الأجهزة الكهربائية. تم تصميم نظام مكتب المساعدة (</a:t>
            </a:r>
            <a:r>
              <a:rPr lang="en-US" sz="2000" dirty="0"/>
              <a:t>HDS</a:t>
            </a:r>
            <a:r>
              <a:rPr lang="ar-JO" sz="2000" dirty="0"/>
              <a:t>)</a:t>
            </a:r>
            <a:r>
              <a:rPr lang="en-US" sz="2000" dirty="0"/>
              <a:t> </a:t>
            </a:r>
            <a:r>
              <a:rPr lang="ar-JO" sz="2000" dirty="0"/>
              <a:t>للعمل لمدة 100 ساعة في الأسبوع.</a:t>
            </a:r>
            <a:endParaRPr lang="en-US" sz="2000" dirty="0"/>
          </a:p>
          <a:p>
            <a:pPr marL="609600" indent="-609600" eaLnBrk="1" fontAlgn="auto" hangingPunct="1">
              <a:spcAft>
                <a:spcPts val="0"/>
              </a:spcAft>
              <a:buClr>
                <a:schemeClr val="tx1"/>
              </a:buClr>
              <a:defRPr/>
            </a:pPr>
            <a:r>
              <a:rPr lang="en-US" sz="2200" dirty="0"/>
              <a:t>Criteria for starting and ending each project stage</a:t>
            </a:r>
          </a:p>
          <a:p>
            <a:pPr marL="609600" indent="-609600" algn="r" rtl="1" eaLnBrk="1" fontAlgn="auto" hangingPunct="1">
              <a:spcAft>
                <a:spcPts val="0"/>
              </a:spcAft>
              <a:buClr>
                <a:schemeClr val="tx1"/>
              </a:buClr>
              <a:defRPr/>
            </a:pPr>
            <a:r>
              <a:rPr lang="ar-JO" sz="2200" dirty="0"/>
              <a:t>معايير بدء وإنهاء كل مرحلة من مراحل المشروع</a:t>
            </a:r>
            <a:endParaRPr lang="en-US" sz="2200" dirty="0"/>
          </a:p>
          <a:p>
            <a:pPr marL="609600" indent="-609600" eaLnBrk="1" fontAlgn="auto" hangingPunct="1">
              <a:spcAft>
                <a:spcPts val="0"/>
              </a:spcAft>
              <a:buClr>
                <a:schemeClr val="tx1"/>
              </a:buClr>
              <a:defRPr/>
            </a:pPr>
            <a:r>
              <a:rPr lang="en-US" sz="2200" dirty="0"/>
              <a:t>Lists of reviews, tests, and other scheduled verification and validation activities.</a:t>
            </a:r>
          </a:p>
          <a:p>
            <a:pPr marL="609600" indent="-609600" algn="r" rtl="1" eaLnBrk="1" fontAlgn="auto" hangingPunct="1">
              <a:spcAft>
                <a:spcPts val="0"/>
              </a:spcAft>
              <a:buClr>
                <a:schemeClr val="tx1"/>
              </a:buClr>
              <a:defRPr/>
            </a:pPr>
            <a:r>
              <a:rPr lang="ar-JO" sz="2200" dirty="0"/>
              <a:t>قوائم المراجعات والاختبارات وأنشطة التحقق والتحقق المجدولة الأخرى.</a:t>
            </a:r>
            <a:endParaRPr lang="en-US" sz="1700" dirty="0"/>
          </a:p>
        </p:txBody>
      </p:sp>
      <p:sp>
        <p:nvSpPr>
          <p:cNvPr id="20484" name="Slide Number Placeholder 5">
            <a:extLst>
              <a:ext uri="{FF2B5EF4-FFF2-40B4-BE49-F238E27FC236}">
                <a16:creationId xmlns:a16="http://schemas.microsoft.com/office/drawing/2014/main" id="{0FD1E1B7-726A-A2C1-6D4B-76498BE3CE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E35C7D4-A309-4730-8263-E4D121770DAF}" type="slidenum">
              <a:rPr lang="ar-SA" altLang="en-US" sz="1000">
                <a:solidFill>
                  <a:prstClr val="black"/>
                </a:solidFill>
              </a:rPr>
              <a:pPr rtl="0" eaLnBrk="0" fontAlgn="base" hangingPunct="0">
                <a:spcBef>
                  <a:spcPct val="0"/>
                </a:spcBef>
                <a:spcAft>
                  <a:spcPct val="0"/>
                </a:spcAft>
              </a:pPr>
              <a:t>107</a:t>
            </a:fld>
            <a:endParaRPr lang="en-US" altLang="en-US" sz="1000">
              <a:solidFill>
                <a:prstClr val="black"/>
              </a:solidFill>
            </a:endParaRPr>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CC96A35-61EA-1C2A-49BF-C263968780AD}"/>
              </a:ext>
            </a:extLst>
          </p:cNvPr>
          <p:cNvSpPr>
            <a:spLocks noGrp="1"/>
          </p:cNvSpPr>
          <p:nvPr>
            <p:ph type="title"/>
          </p:nvPr>
        </p:nvSpPr>
        <p:spPr/>
        <p:txBody>
          <a:bodyPr/>
          <a:lstStyle/>
          <a:p>
            <a:pPr eaLnBrk="1" hangingPunct="1"/>
            <a:r>
              <a:rPr lang="en-US" altLang="en-US"/>
              <a:t>Quality requirements             </a:t>
            </a:r>
            <a:r>
              <a:rPr lang="ar-JO" altLang="en-US"/>
              <a:t>متطلبات الجودة</a:t>
            </a:r>
            <a:endParaRPr lang="en-US" altLang="en-US"/>
          </a:p>
        </p:txBody>
      </p:sp>
      <p:pic>
        <p:nvPicPr>
          <p:cNvPr id="21507" name="Content Placeholder 4">
            <a:extLst>
              <a:ext uri="{FF2B5EF4-FFF2-40B4-BE49-F238E27FC236}">
                <a16:creationId xmlns:a16="http://schemas.microsoft.com/office/drawing/2014/main" id="{6E020186-378B-A830-4C72-AD05872F51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28914" y="1847850"/>
            <a:ext cx="6734175" cy="4351338"/>
          </a:xfrm>
        </p:spPr>
      </p:pic>
      <p:sp>
        <p:nvSpPr>
          <p:cNvPr id="21508" name="Slide Number Placeholder 3">
            <a:extLst>
              <a:ext uri="{FF2B5EF4-FFF2-40B4-BE49-F238E27FC236}">
                <a16:creationId xmlns:a16="http://schemas.microsoft.com/office/drawing/2014/main" id="{A9A2F0AB-301D-543A-97F3-6B49300F62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E68BB81-7F7C-41CF-82BA-A7A056F3EDFD}" type="slidenum">
              <a:rPr lang="ar-SA" altLang="en-US" sz="1000">
                <a:solidFill>
                  <a:prstClr val="black"/>
                </a:solidFill>
              </a:rPr>
              <a:pPr rtl="0" eaLnBrk="0" fontAlgn="base" hangingPunct="0">
                <a:spcBef>
                  <a:spcPct val="0"/>
                </a:spcBef>
                <a:spcAft>
                  <a:spcPct val="0"/>
                </a:spcAft>
              </a:pPr>
              <a:t>108</a:t>
            </a:fld>
            <a:endParaRPr lang="en-US" altLang="en-US" sz="1000">
              <a:solidFill>
                <a:prstClr val="black"/>
              </a:solidFill>
            </a:endParaRPr>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9516198-1FF0-A1DB-1E32-D4BC0CCA1323}"/>
              </a:ext>
            </a:extLst>
          </p:cNvPr>
          <p:cNvSpPr>
            <a:spLocks noGrp="1"/>
          </p:cNvSpPr>
          <p:nvPr>
            <p:ph type="title"/>
          </p:nvPr>
        </p:nvSpPr>
        <p:spPr>
          <a:xfrm>
            <a:off x="1828800" y="609600"/>
            <a:ext cx="8610600" cy="1143000"/>
          </a:xfrm>
        </p:spPr>
        <p:txBody>
          <a:bodyPr/>
          <a:lstStyle/>
          <a:p>
            <a:pPr algn="ctr" eaLnBrk="1" hangingPunct="1"/>
            <a:r>
              <a:rPr lang="en-US" altLang="en-US" sz="3600">
                <a:latin typeface="Arial" panose="020B0604020202020204" pitchFamily="34" charset="0"/>
              </a:rPr>
              <a:t>2. Software project life cycle components</a:t>
            </a:r>
            <a:br>
              <a:rPr lang="en-US" altLang="en-US" sz="3600">
                <a:latin typeface="Arial" panose="020B0604020202020204" pitchFamily="34" charset="0"/>
              </a:rPr>
            </a:br>
            <a:r>
              <a:rPr lang="ar-JO" altLang="en-US" sz="3600">
                <a:latin typeface="Arial" panose="020B0604020202020204" pitchFamily="34" charset="0"/>
              </a:rPr>
              <a:t>2. مكونات دورة حياة المشروع البرمجي</a:t>
            </a:r>
            <a:endParaRPr lang="en-US" altLang="en-US" sz="3600">
              <a:latin typeface="Arial" panose="020B0604020202020204" pitchFamily="34" charset="0"/>
            </a:endParaRPr>
          </a:p>
        </p:txBody>
      </p:sp>
      <p:sp>
        <p:nvSpPr>
          <p:cNvPr id="22531" name="Rectangle 3">
            <a:extLst>
              <a:ext uri="{FF2B5EF4-FFF2-40B4-BE49-F238E27FC236}">
                <a16:creationId xmlns:a16="http://schemas.microsoft.com/office/drawing/2014/main" id="{2CB75B7B-56EA-DC4E-7FF4-A50FAAB1C877}"/>
              </a:ext>
            </a:extLst>
          </p:cNvPr>
          <p:cNvSpPr>
            <a:spLocks noGrp="1" noChangeArrowheads="1"/>
          </p:cNvSpPr>
          <p:nvPr>
            <p:ph idx="1"/>
          </p:nvPr>
        </p:nvSpPr>
        <p:spPr/>
        <p:txBody>
          <a:bodyPr/>
          <a:lstStyle/>
          <a:p>
            <a:pPr marL="609600" indent="-609600" eaLnBrk="1" hangingPunct="1">
              <a:buNone/>
              <a:defRPr/>
            </a:pPr>
            <a:endParaRPr lang="en-US" altLang="en-US" sz="2800" dirty="0"/>
          </a:p>
          <a:p>
            <a:pPr marL="609600" indent="-609600" eaLnBrk="1" hangingPunct="1">
              <a:buNone/>
              <a:defRPr/>
            </a:pPr>
            <a:r>
              <a:rPr lang="en-US" altLang="en-US" sz="2800" dirty="0"/>
              <a:t>The project life cycle is composed of two stages:</a:t>
            </a:r>
          </a:p>
          <a:p>
            <a:pPr marL="609600" indent="-609600" algn="r" rtl="1" eaLnBrk="1" hangingPunct="1">
              <a:buNone/>
              <a:defRPr/>
            </a:pPr>
            <a:r>
              <a:rPr lang="ar-JO" altLang="en-US" sz="2800" dirty="0"/>
              <a:t>تتكون دورة حياة المشروع من مرحلتين:</a:t>
            </a:r>
            <a:endParaRPr lang="en-US" altLang="en-US" sz="2800" dirty="0"/>
          </a:p>
          <a:p>
            <a:pPr marL="0" indent="0" eaLnBrk="1" hangingPunct="1">
              <a:buClr>
                <a:schemeClr val="tx1"/>
              </a:buClr>
              <a:buNone/>
              <a:defRPr/>
            </a:pPr>
            <a:r>
              <a:rPr lang="en-US" altLang="en-US" sz="2800" dirty="0"/>
              <a:t>1) The development life cycle stage</a:t>
            </a:r>
          </a:p>
          <a:p>
            <a:pPr marL="0" indent="0" algn="r" rtl="1" eaLnBrk="1" hangingPunct="1">
              <a:buClr>
                <a:schemeClr val="tx1"/>
              </a:buClr>
              <a:buNone/>
              <a:defRPr/>
            </a:pPr>
            <a:r>
              <a:rPr lang="ar-JO" altLang="en-US" sz="2800" dirty="0"/>
              <a:t>مرحلة دورة حياة التطوير</a:t>
            </a:r>
            <a:endParaRPr lang="en-US" altLang="en-US" sz="2800" dirty="0"/>
          </a:p>
          <a:p>
            <a:pPr marL="0" indent="0" eaLnBrk="1" hangingPunct="1">
              <a:buClr>
                <a:schemeClr val="tx1"/>
              </a:buClr>
              <a:buNone/>
              <a:defRPr/>
            </a:pPr>
            <a:r>
              <a:rPr lang="en-US" altLang="en-US" sz="2800" dirty="0"/>
              <a:t>2) The operation –maintenance stage</a:t>
            </a:r>
          </a:p>
          <a:p>
            <a:pPr marL="0" indent="0" algn="r" rtl="1" eaLnBrk="1" hangingPunct="1">
              <a:buClr>
                <a:schemeClr val="tx1"/>
              </a:buClr>
              <a:buNone/>
              <a:defRPr/>
            </a:pPr>
            <a:r>
              <a:rPr lang="ar-JO" altLang="en-US" sz="2800" dirty="0"/>
              <a:t>مرحلة التشغيل – الصيانة</a:t>
            </a:r>
            <a:endParaRPr lang="en-US" altLang="en-US" sz="2800" dirty="0"/>
          </a:p>
          <a:p>
            <a:pPr marL="609600" indent="-609600" eaLnBrk="1" hangingPunct="1">
              <a:buClr>
                <a:schemeClr val="tx1"/>
              </a:buClr>
              <a:buNone/>
              <a:defRPr/>
            </a:pPr>
            <a:endParaRPr lang="en-US" altLang="en-US" sz="2800" dirty="0"/>
          </a:p>
        </p:txBody>
      </p:sp>
      <p:sp>
        <p:nvSpPr>
          <p:cNvPr id="22532" name="Slide Number Placeholder 5">
            <a:extLst>
              <a:ext uri="{FF2B5EF4-FFF2-40B4-BE49-F238E27FC236}">
                <a16:creationId xmlns:a16="http://schemas.microsoft.com/office/drawing/2014/main" id="{E8641C44-2EAC-32F6-EE3E-8E5A5CB2D7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99248177-E440-494F-BC1D-71DCC7CBA9BB}" type="slidenum">
              <a:rPr lang="ar-SA" altLang="en-US" sz="1000">
                <a:solidFill>
                  <a:prstClr val="black"/>
                </a:solidFill>
              </a:rPr>
              <a:pPr rtl="0" eaLnBrk="0" fontAlgn="base" hangingPunct="0">
                <a:spcBef>
                  <a:spcPct val="0"/>
                </a:spcBef>
                <a:spcAft>
                  <a:spcPct val="0"/>
                </a:spcAft>
              </a:pPr>
              <a:t>109</a:t>
            </a:fld>
            <a:endParaRPr lang="en-US" altLang="en-US" sz="1000">
              <a:solidFill>
                <a:prstClr val="black"/>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7" name="WordArt 15"/>
          <p:cNvSpPr>
            <a:spLocks noChangeArrowheads="1" noChangeShapeType="1" noTextEdit="1"/>
          </p:cNvSpPr>
          <p:nvPr/>
        </p:nvSpPr>
        <p:spPr bwMode="auto">
          <a:xfrm>
            <a:off x="1954214" y="1125539"/>
            <a:ext cx="8258175" cy="503237"/>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0"/>
                <a:solidFill>
                  <a:prstClr val="black"/>
                </a:solidFill>
                <a:effectLst>
                  <a:outerShdw blurRad="38100" dist="19050" dir="2700000" algn="tl" rotWithShape="0">
                    <a:prstClr val="black">
                      <a:alpha val="40000"/>
                    </a:prstClr>
                  </a:outerShdw>
                </a:effectLst>
                <a:latin typeface="Arial Black"/>
                <a:cs typeface="Times New Roman" pitchFamily="18" charset="0"/>
              </a:rPr>
              <a:t>Software quality - IEEE definition</a:t>
            </a:r>
            <a:r>
              <a:rPr lang="ar-JO" sz="3600" kern="10" dirty="0">
                <a:ln w="0"/>
                <a:solidFill>
                  <a:prstClr val="black"/>
                </a:solidFill>
                <a:effectLst>
                  <a:outerShdw blurRad="38100" dist="19050" dir="2700000" algn="tl" rotWithShape="0">
                    <a:prstClr val="black">
                      <a:alpha val="40000"/>
                    </a:prstClr>
                  </a:outerShdw>
                </a:effectLst>
                <a:latin typeface="Arial Black"/>
                <a:cs typeface="Times New Roman" pitchFamily="18" charset="0"/>
              </a:rPr>
              <a:t>جودة البرمجيات – تعريف </a:t>
            </a:r>
            <a:r>
              <a:rPr lang="en-US" sz="3600" kern="10" dirty="0">
                <a:ln w="0"/>
                <a:solidFill>
                  <a:prstClr val="black"/>
                </a:solidFill>
                <a:effectLst>
                  <a:outerShdw blurRad="38100" dist="19050" dir="2700000" algn="tl" rotWithShape="0">
                    <a:prstClr val="black">
                      <a:alpha val="40000"/>
                    </a:prstClr>
                  </a:outerShdw>
                </a:effectLst>
                <a:latin typeface="Arial Black"/>
                <a:cs typeface="Times New Roman" pitchFamily="18" charset="0"/>
              </a:rPr>
              <a:t>IEEE</a:t>
            </a:r>
            <a:endParaRPr lang="ar-SA" sz="3600" kern="10" dirty="0">
              <a:ln w="0"/>
              <a:solidFill>
                <a:prstClr val="black"/>
              </a:solidFill>
              <a:effectLst>
                <a:outerShdw blurRad="38100" dist="19050" dir="2700000" algn="tl" rotWithShape="0">
                  <a:prstClr val="black">
                    <a:alpha val="40000"/>
                  </a:prstClr>
                </a:outerShdw>
              </a:effectLst>
              <a:latin typeface="Arial Black"/>
              <a:cs typeface="Times New Roman" pitchFamily="18" charset="0"/>
            </a:endParaRPr>
          </a:p>
        </p:txBody>
      </p:sp>
      <p:sp>
        <p:nvSpPr>
          <p:cNvPr id="8208" name="Text Box 16"/>
          <p:cNvSpPr txBox="1">
            <a:spLocks noChangeArrowheads="1"/>
          </p:cNvSpPr>
          <p:nvPr/>
        </p:nvSpPr>
        <p:spPr bwMode="auto">
          <a:xfrm>
            <a:off x="1919289" y="2205039"/>
            <a:ext cx="8397875" cy="4401205"/>
          </a:xfrm>
          <a:prstGeom prst="rect">
            <a:avLst/>
          </a:prstGeom>
          <a:noFill/>
          <a:ln w="76200">
            <a:noFill/>
            <a:miter lim="800000"/>
            <a:headEnd/>
            <a:tailEnd/>
          </a:ln>
          <a:effectLst/>
        </p:spPr>
        <p:txBody>
          <a:bodyPr>
            <a:spAutoFit/>
          </a:bodyPr>
          <a:lstStyle/>
          <a:p>
            <a:pPr marL="720725" indent="-720725" algn="l" rtl="0" fontAlgn="base">
              <a:spcBef>
                <a:spcPct val="0"/>
              </a:spcBef>
              <a:spcAft>
                <a:spcPct val="0"/>
              </a:spcAft>
            </a:pPr>
            <a:r>
              <a:rPr lang="en-US" sz="2800" dirty="0">
                <a:solidFill>
                  <a:prstClr val="black"/>
                </a:solidFill>
                <a:latin typeface="Times New Roman" pitchFamily="18" charset="0"/>
                <a:cs typeface="Times New Roman" pitchFamily="18" charset="0"/>
              </a:rPr>
              <a:t> </a:t>
            </a:r>
            <a:r>
              <a:rPr lang="en-US" sz="2800" b="1" dirty="0">
                <a:solidFill>
                  <a:prstClr val="black"/>
                </a:solidFill>
                <a:latin typeface="Times New Roman" pitchFamily="18" charset="0"/>
                <a:cs typeface="Times New Roman" pitchFamily="18" charset="0"/>
              </a:rPr>
              <a:t>Software quality is:      </a:t>
            </a:r>
            <a:r>
              <a:rPr lang="ar-JO" sz="2800" b="1" dirty="0">
                <a:solidFill>
                  <a:prstClr val="black"/>
                </a:solidFill>
                <a:latin typeface="Times New Roman" pitchFamily="18" charset="0"/>
                <a:cs typeface="Times New Roman" pitchFamily="18" charset="0"/>
              </a:rPr>
              <a:t>جودة البرمجيات هي:</a:t>
            </a:r>
            <a:endParaRPr lang="en-US" sz="2800" b="1" dirty="0">
              <a:solidFill>
                <a:prstClr val="black"/>
              </a:solidFill>
              <a:latin typeface="Times New Roman" pitchFamily="18" charset="0"/>
              <a:cs typeface="Times New Roman" pitchFamily="18" charset="0"/>
            </a:endParaRPr>
          </a:p>
          <a:p>
            <a:pPr marL="720725" indent="-720725" algn="l" rtl="0" fontAlgn="base">
              <a:spcBef>
                <a:spcPct val="0"/>
              </a:spcBef>
              <a:spcAft>
                <a:spcPct val="0"/>
              </a:spcAft>
            </a:pPr>
            <a:r>
              <a:rPr lang="en-US" sz="2800" dirty="0">
                <a:solidFill>
                  <a:prstClr val="black"/>
                </a:solidFill>
                <a:latin typeface="Times New Roman" pitchFamily="18" charset="0"/>
                <a:cs typeface="Times New Roman" pitchFamily="18" charset="0"/>
              </a:rPr>
              <a:t> </a:t>
            </a:r>
          </a:p>
          <a:p>
            <a:pPr marL="720725" indent="-720725" algn="l" rtl="0" fontAlgn="base">
              <a:spcBef>
                <a:spcPct val="0"/>
              </a:spcBef>
              <a:spcAft>
                <a:spcPct val="0"/>
              </a:spcAft>
              <a:buFontTx/>
              <a:buAutoNum type="arabicParenBoth"/>
            </a:pPr>
            <a:r>
              <a:rPr lang="en-US" sz="2800" b="1" dirty="0">
                <a:solidFill>
                  <a:srgbClr val="ED7D31">
                    <a:lumMod val="75000"/>
                  </a:srgbClr>
                </a:solidFill>
                <a:latin typeface="Times New Roman" pitchFamily="18" charset="0"/>
                <a:cs typeface="Times New Roman" pitchFamily="18" charset="0"/>
              </a:rPr>
              <a:t>The degree to which a system, component, or process meets specified requirements.</a:t>
            </a:r>
          </a:p>
          <a:p>
            <a:pPr fontAlgn="base">
              <a:spcBef>
                <a:spcPct val="0"/>
              </a:spcBef>
              <a:spcAft>
                <a:spcPct val="0"/>
              </a:spcAft>
            </a:pPr>
            <a:r>
              <a:rPr lang="ar-JO" sz="2800" b="1" dirty="0">
                <a:solidFill>
                  <a:srgbClr val="ED7D31">
                    <a:lumMod val="75000"/>
                  </a:srgbClr>
                </a:solidFill>
                <a:latin typeface="Times New Roman" pitchFamily="18" charset="0"/>
                <a:cs typeface="Times New Roman" pitchFamily="18" charset="0"/>
              </a:rPr>
              <a:t>(1) الدرجة التي يلبي بها النظام أو المكون أو العملية المتطلبات المحددة.</a:t>
            </a:r>
            <a:endParaRPr lang="en-US" sz="2800" b="1" dirty="0">
              <a:solidFill>
                <a:srgbClr val="ED7D31">
                  <a:lumMod val="75000"/>
                </a:srgbClr>
              </a:solidFill>
              <a:latin typeface="Times New Roman" pitchFamily="18" charset="0"/>
              <a:cs typeface="Times New Roman" pitchFamily="18" charset="0"/>
            </a:endParaRPr>
          </a:p>
          <a:p>
            <a:pPr marL="720725" indent="-720725" algn="l" rtl="0" fontAlgn="base">
              <a:spcBef>
                <a:spcPct val="0"/>
              </a:spcBef>
              <a:spcAft>
                <a:spcPct val="0"/>
              </a:spcAft>
              <a:buFontTx/>
              <a:buAutoNum type="arabicParenBoth" startAt="2"/>
            </a:pPr>
            <a:r>
              <a:rPr lang="en-US" sz="2800" b="1" dirty="0">
                <a:solidFill>
                  <a:srgbClr val="ED7D31">
                    <a:lumMod val="75000"/>
                  </a:srgbClr>
                </a:solidFill>
                <a:latin typeface="Times New Roman" pitchFamily="18" charset="0"/>
                <a:cs typeface="Times New Roman" pitchFamily="18" charset="0"/>
              </a:rPr>
              <a:t>The degree to which a system, component, or process meets customer or user needs or expectations.  </a:t>
            </a:r>
          </a:p>
          <a:p>
            <a:pPr fontAlgn="base">
              <a:spcBef>
                <a:spcPct val="0"/>
              </a:spcBef>
              <a:spcAft>
                <a:spcPct val="0"/>
              </a:spcAft>
            </a:pPr>
            <a:r>
              <a:rPr lang="ar-JO" sz="2800" dirty="0">
                <a:solidFill>
                  <a:srgbClr val="ED7D31">
                    <a:lumMod val="75000"/>
                  </a:srgbClr>
                </a:solidFill>
                <a:latin typeface="Times New Roman" pitchFamily="18" charset="0"/>
                <a:cs typeface="Times New Roman" pitchFamily="18" charset="0"/>
              </a:rPr>
              <a:t>(2) الدرجة التي يلبي بها النظام أو المكون أو العملية احتياجات أو توقعات العميل أو المستخدم.</a:t>
            </a:r>
            <a:endParaRPr lang="en-GB" sz="2800" dirty="0">
              <a:solidFill>
                <a:srgbClr val="ED7D31">
                  <a:lumMod val="75000"/>
                </a:srgbClr>
              </a:solidFill>
              <a:latin typeface="Times New Roman" pitchFamily="18" charset="0"/>
              <a:cs typeface="Times New Roman"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803888C-2326-057F-C92B-94F71E74971E}"/>
              </a:ext>
            </a:extLst>
          </p:cNvPr>
          <p:cNvSpPr>
            <a:spLocks noGrp="1"/>
          </p:cNvSpPr>
          <p:nvPr>
            <p:ph type="title"/>
          </p:nvPr>
        </p:nvSpPr>
        <p:spPr>
          <a:xfrm>
            <a:off x="1905000" y="533400"/>
            <a:ext cx="8305800" cy="1143000"/>
          </a:xfrm>
        </p:spPr>
        <p:txBody>
          <a:bodyPr/>
          <a:lstStyle/>
          <a:p>
            <a:pPr algn="ctr" eaLnBrk="1" hangingPunct="1"/>
            <a:r>
              <a:rPr lang="en-US" altLang="en-US" sz="3600">
                <a:latin typeface="Arial" panose="020B0604020202020204" pitchFamily="34" charset="0"/>
              </a:rPr>
              <a:t>Software project life cycle components</a:t>
            </a:r>
            <a:br>
              <a:rPr lang="en-US" altLang="en-US" sz="3600">
                <a:latin typeface="Arial" panose="020B0604020202020204" pitchFamily="34" charset="0"/>
              </a:rPr>
            </a:br>
            <a:r>
              <a:rPr lang="ar-JO" altLang="en-US" sz="3600">
                <a:latin typeface="Arial" panose="020B0604020202020204" pitchFamily="34" charset="0"/>
              </a:rPr>
              <a:t>مكونات دورة حياة المشروع البرمجي</a:t>
            </a:r>
            <a:endParaRPr lang="en-US" altLang="en-US" sz="3600">
              <a:latin typeface="Arial" panose="020B0604020202020204" pitchFamily="34" charset="0"/>
            </a:endParaRPr>
          </a:p>
        </p:txBody>
      </p:sp>
      <p:sp>
        <p:nvSpPr>
          <p:cNvPr id="23556" name="Rectangle 3">
            <a:extLst>
              <a:ext uri="{FF2B5EF4-FFF2-40B4-BE49-F238E27FC236}">
                <a16:creationId xmlns:a16="http://schemas.microsoft.com/office/drawing/2014/main" id="{026D3245-688E-4EFF-985F-3684A9444B85}"/>
              </a:ext>
            </a:extLst>
          </p:cNvPr>
          <p:cNvSpPr>
            <a:spLocks noGrp="1" noChangeArrowheads="1"/>
          </p:cNvSpPr>
          <p:nvPr>
            <p:ph idx="1"/>
          </p:nvPr>
        </p:nvSpPr>
        <p:spPr>
          <a:xfrm>
            <a:off x="1905000" y="1676400"/>
            <a:ext cx="8153400" cy="4648200"/>
          </a:xfrm>
        </p:spPr>
        <p:txBody>
          <a:bodyPr rtlCol="0">
            <a:normAutofit lnSpcReduction="10000"/>
          </a:bodyPr>
          <a:lstStyle/>
          <a:p>
            <a:pPr eaLnBrk="1" fontAlgn="auto" hangingPunct="1">
              <a:spcAft>
                <a:spcPts val="0"/>
              </a:spcAft>
              <a:buNone/>
              <a:defRPr/>
            </a:pPr>
            <a:r>
              <a:rPr lang="en-US" sz="2800" b="1" dirty="0"/>
              <a:t>The main components are:         </a:t>
            </a:r>
            <a:r>
              <a:rPr lang="ar-JO" sz="2800" b="1" dirty="0"/>
              <a:t>المكونات الرئيسية هي:</a:t>
            </a:r>
            <a:endParaRPr lang="en-US" sz="2800" b="1" dirty="0"/>
          </a:p>
          <a:p>
            <a:pPr lvl="1" eaLnBrk="1" fontAlgn="auto" hangingPunct="1">
              <a:spcAft>
                <a:spcPts val="0"/>
              </a:spcAft>
              <a:defRPr/>
            </a:pPr>
            <a:r>
              <a:rPr lang="en-US" sz="2300" dirty="0"/>
              <a:t>Reviews         </a:t>
            </a:r>
            <a:r>
              <a:rPr lang="ar-JO" sz="2300" dirty="0"/>
              <a:t>التعليقات</a:t>
            </a:r>
            <a:endParaRPr lang="en-US" sz="2300" dirty="0"/>
          </a:p>
          <a:p>
            <a:pPr lvl="1" eaLnBrk="1" fontAlgn="auto" hangingPunct="1">
              <a:spcAft>
                <a:spcPts val="0"/>
              </a:spcAft>
              <a:defRPr/>
            </a:pPr>
            <a:r>
              <a:rPr lang="en-US" sz="2300" dirty="0"/>
              <a:t>Expert opinions        </a:t>
            </a:r>
            <a:r>
              <a:rPr lang="ar-JO" sz="2300" dirty="0"/>
              <a:t>آراء الخبراء</a:t>
            </a:r>
            <a:endParaRPr lang="en-US" sz="2300" dirty="0"/>
          </a:p>
          <a:p>
            <a:pPr lvl="1" eaLnBrk="1" fontAlgn="auto" hangingPunct="1">
              <a:spcAft>
                <a:spcPts val="0"/>
              </a:spcAft>
              <a:defRPr/>
            </a:pPr>
            <a:r>
              <a:rPr lang="en-US" sz="2300" dirty="0"/>
              <a:t>Software testing           </a:t>
            </a:r>
            <a:r>
              <a:rPr lang="ar-JO" sz="2300" dirty="0"/>
              <a:t>اختبار البرمجيات</a:t>
            </a:r>
            <a:endParaRPr lang="en-US" sz="2300" dirty="0"/>
          </a:p>
          <a:p>
            <a:pPr lvl="1" eaLnBrk="1" fontAlgn="auto" hangingPunct="1">
              <a:spcAft>
                <a:spcPts val="0"/>
              </a:spcAft>
              <a:defRPr/>
            </a:pPr>
            <a:r>
              <a:rPr lang="en-US" sz="2300" dirty="0"/>
              <a:t>Software maintenance       </a:t>
            </a:r>
            <a:r>
              <a:rPr lang="ar-JO" sz="2300" dirty="0"/>
              <a:t>برامج الصيانة</a:t>
            </a:r>
            <a:endParaRPr lang="en-US" sz="2300" dirty="0"/>
          </a:p>
          <a:p>
            <a:pPr lvl="1" eaLnBrk="1" fontAlgn="auto" hangingPunct="1">
              <a:spcAft>
                <a:spcPts val="0"/>
              </a:spcAft>
              <a:defRPr/>
            </a:pPr>
            <a:r>
              <a:rPr lang="en-US" sz="2300" dirty="0"/>
              <a:t>Assurance of the quality of the subcontractors` work and customer supplied parts.</a:t>
            </a:r>
          </a:p>
          <a:p>
            <a:pPr lvl="1" algn="r" rtl="1" eaLnBrk="1" fontAlgn="auto" hangingPunct="1">
              <a:spcAft>
                <a:spcPts val="0"/>
              </a:spcAft>
              <a:defRPr/>
            </a:pPr>
            <a:r>
              <a:rPr lang="ar-JO" sz="2300" dirty="0"/>
              <a:t>ضمان جودة عمل المقاولين من الباطن والأجزاء الموردة للعملاء.</a:t>
            </a:r>
            <a:endParaRPr lang="en-US" sz="2300" dirty="0"/>
          </a:p>
          <a:p>
            <a:pPr eaLnBrk="1" fontAlgn="auto" hangingPunct="1">
              <a:spcAft>
                <a:spcPts val="0"/>
              </a:spcAft>
              <a:defRPr/>
            </a:pPr>
            <a:r>
              <a:rPr lang="en-US" sz="2400" dirty="0"/>
              <a:t>As we can see that several SQA components enter the SW development project life cycle at different points. So </a:t>
            </a:r>
            <a:r>
              <a:rPr lang="en-US" sz="2400" dirty="0">
                <a:solidFill>
                  <a:srgbClr val="FF0000"/>
                </a:solidFill>
              </a:rPr>
              <a:t>their use should be planned prior to the project’s initiation </a:t>
            </a:r>
          </a:p>
          <a:p>
            <a:pPr algn="r" rtl="1" eaLnBrk="1" fontAlgn="auto" hangingPunct="1">
              <a:spcAft>
                <a:spcPts val="0"/>
              </a:spcAft>
              <a:defRPr/>
            </a:pPr>
            <a:r>
              <a:rPr lang="ar-JO" sz="2400" dirty="0"/>
              <a:t>كما يمكننا أن نرى أن العديد من مكونات </a:t>
            </a:r>
            <a:r>
              <a:rPr lang="en-US" sz="2400" dirty="0"/>
              <a:t> SQA </a:t>
            </a:r>
            <a:r>
              <a:rPr lang="ar-JO" sz="2400" dirty="0"/>
              <a:t>تدخل دورة حياة مشروع تطوير </a:t>
            </a:r>
            <a:r>
              <a:rPr lang="en-US" sz="2400" dirty="0"/>
              <a:t>  SW </a:t>
            </a:r>
            <a:r>
              <a:rPr lang="ar-JO" sz="2400" dirty="0"/>
              <a:t>في نقاط مختلفة. لذلك ينبغي التخطيط لاستخدامها قبل بدء المشروع</a:t>
            </a:r>
            <a:endParaRPr lang="en-US" sz="2400" dirty="0"/>
          </a:p>
          <a:p>
            <a:pPr marL="0" indent="0" eaLnBrk="1" fontAlgn="auto" hangingPunct="1">
              <a:spcAft>
                <a:spcPts val="0"/>
              </a:spcAft>
              <a:buNone/>
              <a:defRPr/>
            </a:pPr>
            <a:endParaRPr lang="en-US" sz="2800" dirty="0"/>
          </a:p>
        </p:txBody>
      </p:sp>
      <p:sp>
        <p:nvSpPr>
          <p:cNvPr id="2" name="Slide Number Placeholder 5">
            <a:extLst>
              <a:ext uri="{FF2B5EF4-FFF2-40B4-BE49-F238E27FC236}">
                <a16:creationId xmlns:a16="http://schemas.microsoft.com/office/drawing/2014/main" id="{283DCE7C-110C-CB68-B63E-F251EE657D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r>
              <a:rPr lang="en-US" altLang="en-US" sz="1000">
                <a:solidFill>
                  <a:prstClr val="black"/>
                </a:solidFill>
              </a:rPr>
              <a:t> </a:t>
            </a:r>
            <a:fld id="{18823978-EAEF-4AE9-8551-DE890E6AF35E}" type="slidenum">
              <a:rPr lang="ar-SA" altLang="en-US" sz="1000">
                <a:solidFill>
                  <a:prstClr val="black"/>
                </a:solidFill>
              </a:rPr>
              <a:pPr rtl="0" eaLnBrk="0" fontAlgn="base" hangingPunct="0">
                <a:spcBef>
                  <a:spcPct val="0"/>
                </a:spcBef>
                <a:spcAft>
                  <a:spcPct val="0"/>
                </a:spcAft>
              </a:pPr>
              <a:t>110</a:t>
            </a:fld>
            <a:endParaRPr lang="en-US" altLang="en-US" sz="1000">
              <a:solidFill>
                <a:prstClr val="black"/>
              </a:solidFill>
            </a:endParaRPr>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CCC7F8F-E757-9E89-9EF4-8EBEA96443D1}"/>
              </a:ext>
            </a:extLst>
          </p:cNvPr>
          <p:cNvSpPr>
            <a:spLocks noGrp="1"/>
          </p:cNvSpPr>
          <p:nvPr>
            <p:ph type="title"/>
          </p:nvPr>
        </p:nvSpPr>
        <p:spPr/>
        <p:txBody>
          <a:bodyPr/>
          <a:lstStyle/>
          <a:p>
            <a:pPr eaLnBrk="1" hangingPunct="1"/>
            <a:br>
              <a:rPr lang="en-US" altLang="en-US" sz="3600" b="1">
                <a:latin typeface="Arial" panose="020B0604020202020204" pitchFamily="34" charset="0"/>
              </a:rPr>
            </a:br>
            <a:r>
              <a:rPr lang="en-US" altLang="en-US" sz="3600" b="1">
                <a:latin typeface="Arial" panose="020B0604020202020204" pitchFamily="34" charset="0"/>
              </a:rPr>
              <a:t>Reviews</a:t>
            </a:r>
          </a:p>
        </p:txBody>
      </p:sp>
      <p:sp>
        <p:nvSpPr>
          <p:cNvPr id="102403" name="Rectangle 3">
            <a:extLst>
              <a:ext uri="{FF2B5EF4-FFF2-40B4-BE49-F238E27FC236}">
                <a16:creationId xmlns:a16="http://schemas.microsoft.com/office/drawing/2014/main" id="{4AA6D6BB-8FDC-95AF-B6AD-AC3AC4408CFD}"/>
              </a:ext>
            </a:extLst>
          </p:cNvPr>
          <p:cNvSpPr>
            <a:spLocks noGrp="1" noChangeArrowheads="1"/>
          </p:cNvSpPr>
          <p:nvPr>
            <p:ph idx="1"/>
          </p:nvPr>
        </p:nvSpPr>
        <p:spPr/>
        <p:txBody>
          <a:bodyPr rtlCol="0">
            <a:normAutofit/>
          </a:bodyPr>
          <a:lstStyle/>
          <a:p>
            <a:pPr marL="609600" indent="-609600" eaLnBrk="1" fontAlgn="auto" hangingPunct="1">
              <a:spcAft>
                <a:spcPts val="0"/>
              </a:spcAft>
              <a:buNone/>
              <a:defRPr/>
            </a:pPr>
            <a:r>
              <a:rPr lang="en-US" sz="2000" dirty="0">
                <a:solidFill>
                  <a:schemeClr val="accent5">
                    <a:lumMod val="50000"/>
                  </a:schemeClr>
                </a:solidFill>
              </a:rPr>
              <a:t>Reviews can be categorized as: </a:t>
            </a:r>
          </a:p>
          <a:p>
            <a:pPr marL="609600" indent="-609600" algn="r" rtl="1" eaLnBrk="1" fontAlgn="auto" hangingPunct="1">
              <a:spcAft>
                <a:spcPts val="0"/>
              </a:spcAft>
              <a:buNone/>
              <a:defRPr/>
            </a:pPr>
            <a:r>
              <a:rPr lang="ar-JO" sz="2000" dirty="0">
                <a:solidFill>
                  <a:schemeClr val="accent5">
                    <a:lumMod val="50000"/>
                  </a:schemeClr>
                </a:solidFill>
              </a:rPr>
              <a:t>يمكن تصنيف المراجعات على النحو التالي:</a:t>
            </a:r>
            <a:endParaRPr lang="en-US" sz="2000" dirty="0">
              <a:solidFill>
                <a:schemeClr val="accent5">
                  <a:lumMod val="50000"/>
                </a:schemeClr>
              </a:solidFill>
            </a:endParaRPr>
          </a:p>
          <a:p>
            <a:pPr marL="609600" indent="-609600" eaLnBrk="1" fontAlgn="auto" hangingPunct="1">
              <a:spcAft>
                <a:spcPts val="0"/>
              </a:spcAft>
              <a:buClr>
                <a:schemeClr val="tx1"/>
              </a:buClr>
              <a:buFontTx/>
              <a:buAutoNum type="arabicParenR"/>
              <a:defRPr/>
            </a:pPr>
            <a:r>
              <a:rPr lang="en-US" sz="2000" dirty="0"/>
              <a:t>Formal design reviews (DRs)</a:t>
            </a:r>
            <a:r>
              <a:rPr lang="ar-JO" sz="2000" dirty="0"/>
              <a:t> مراجعات التصميم الرسمية          </a:t>
            </a:r>
            <a:endParaRPr lang="en-US" sz="2000" dirty="0"/>
          </a:p>
          <a:p>
            <a:pPr marL="609600" indent="-609600" eaLnBrk="1" fontAlgn="auto" hangingPunct="1">
              <a:spcAft>
                <a:spcPts val="0"/>
              </a:spcAft>
              <a:buClr>
                <a:schemeClr val="tx1"/>
              </a:buClr>
              <a:buFontTx/>
              <a:buAutoNum type="arabicParenR"/>
              <a:defRPr/>
            </a:pPr>
            <a:r>
              <a:rPr lang="en-US" sz="2000" dirty="0"/>
              <a:t>Peer reviews  </a:t>
            </a:r>
            <a:r>
              <a:rPr lang="ar-JO" sz="2000" dirty="0"/>
              <a:t>آراء الأقران</a:t>
            </a:r>
            <a:endParaRPr lang="en-US" sz="2000" dirty="0"/>
          </a:p>
        </p:txBody>
      </p:sp>
      <p:sp>
        <p:nvSpPr>
          <p:cNvPr id="24580" name="Slide Number Placeholder 5">
            <a:extLst>
              <a:ext uri="{FF2B5EF4-FFF2-40B4-BE49-F238E27FC236}">
                <a16:creationId xmlns:a16="http://schemas.microsoft.com/office/drawing/2014/main" id="{E2E093E1-F9D7-DD9E-3045-76E0928866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04F207FA-9A76-4DB1-BF63-A95B56095D4F}" type="slidenum">
              <a:rPr lang="ar-SA" altLang="en-US" sz="1000">
                <a:solidFill>
                  <a:prstClr val="black"/>
                </a:solidFill>
              </a:rPr>
              <a:pPr rtl="0" eaLnBrk="0" fontAlgn="base" hangingPunct="0">
                <a:spcBef>
                  <a:spcPct val="0"/>
                </a:spcBef>
                <a:spcAft>
                  <a:spcPct val="0"/>
                </a:spcAft>
              </a:pPr>
              <a:t>111</a:t>
            </a:fld>
            <a:endParaRPr lang="en-US" altLang="en-US" sz="1000">
              <a:solidFill>
                <a:prstClr val="black"/>
              </a:solidFill>
            </a:endParaRPr>
          </a:p>
        </p:txBody>
      </p:sp>
      <p:pic>
        <p:nvPicPr>
          <p:cNvPr id="24581" name="Picture 6" descr="https://1.bp.blogspot.com/-p7QmoNuuwe8/UadDfArEwNI/AAAAAAAAADk/bfIk1s4jS_8/s1600/review.gif">
            <a:extLst>
              <a:ext uri="{FF2B5EF4-FFF2-40B4-BE49-F238E27FC236}">
                <a16:creationId xmlns:a16="http://schemas.microsoft.com/office/drawing/2014/main" id="{50F7BAC9-7CC8-9510-CFD1-B7B46C785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1" y="3389314"/>
            <a:ext cx="47148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EDBDAE1-E02D-20BE-341B-3D215124A666}"/>
              </a:ext>
            </a:extLst>
          </p:cNvPr>
          <p:cNvSpPr>
            <a:spLocks noGrp="1"/>
          </p:cNvSpPr>
          <p:nvPr>
            <p:ph type="title"/>
          </p:nvPr>
        </p:nvSpPr>
        <p:spPr/>
        <p:txBody>
          <a:bodyPr/>
          <a:lstStyle/>
          <a:p>
            <a:pPr algn="ctr" rtl="1" eaLnBrk="1" hangingPunct="1"/>
            <a:br>
              <a:rPr lang="en-US" altLang="en-US" sz="3600">
                <a:latin typeface="Arial" panose="020B0604020202020204" pitchFamily="34" charset="0"/>
              </a:rPr>
            </a:br>
            <a:r>
              <a:rPr lang="en-US" altLang="en-US" sz="3600">
                <a:latin typeface="Arial" panose="020B0604020202020204" pitchFamily="34" charset="0"/>
              </a:rPr>
              <a:t>Formal design reviews (DRs)</a:t>
            </a:r>
            <a:br>
              <a:rPr lang="en-US" altLang="en-US" sz="3600">
                <a:latin typeface="Arial" panose="020B0604020202020204" pitchFamily="34" charset="0"/>
              </a:rPr>
            </a:br>
            <a:r>
              <a:rPr lang="ar-JO" altLang="en-US" sz="3600">
                <a:latin typeface="Arial" panose="020B0604020202020204" pitchFamily="34" charset="0"/>
              </a:rPr>
              <a:t>مراجعات التصميم الرسمية (</a:t>
            </a:r>
            <a:r>
              <a:rPr lang="en-US" altLang="en-US" sz="3600">
                <a:latin typeface="Arial" panose="020B0604020202020204" pitchFamily="34" charset="0"/>
              </a:rPr>
              <a:t>DRs</a:t>
            </a:r>
            <a:r>
              <a:rPr lang="ar-JO" altLang="en-US" sz="3600">
                <a:latin typeface="Arial" panose="020B0604020202020204" pitchFamily="34" charset="0"/>
              </a:rPr>
              <a:t>)</a:t>
            </a:r>
            <a:endParaRPr lang="en-US" altLang="en-US" sz="3600">
              <a:latin typeface="Arial" panose="020B0604020202020204" pitchFamily="34" charset="0"/>
            </a:endParaRPr>
          </a:p>
        </p:txBody>
      </p:sp>
      <p:sp>
        <p:nvSpPr>
          <p:cNvPr id="103427" name="Rectangle 3">
            <a:extLst>
              <a:ext uri="{FF2B5EF4-FFF2-40B4-BE49-F238E27FC236}">
                <a16:creationId xmlns:a16="http://schemas.microsoft.com/office/drawing/2014/main" id="{DD3A5382-22CB-87DD-3811-705EB9935EEE}"/>
              </a:ext>
            </a:extLst>
          </p:cNvPr>
          <p:cNvSpPr>
            <a:spLocks noGrp="1" noChangeArrowheads="1"/>
          </p:cNvSpPr>
          <p:nvPr>
            <p:ph idx="1"/>
          </p:nvPr>
        </p:nvSpPr>
        <p:spPr>
          <a:xfrm>
            <a:off x="1905000" y="1752600"/>
            <a:ext cx="8305800" cy="4114800"/>
          </a:xfrm>
        </p:spPr>
        <p:txBody>
          <a:bodyPr rtlCol="0">
            <a:normAutofit fontScale="85000" lnSpcReduction="20000"/>
          </a:bodyPr>
          <a:lstStyle/>
          <a:p>
            <a:pPr eaLnBrk="1" fontAlgn="auto" hangingPunct="1">
              <a:spcAft>
                <a:spcPts val="0"/>
              </a:spcAft>
              <a:defRPr/>
            </a:pPr>
            <a:r>
              <a:rPr lang="en-US" sz="2400" dirty="0"/>
              <a:t>The design phase of the development process produces a variety of documents include: </a:t>
            </a:r>
            <a:r>
              <a:rPr lang="en-US" sz="2400" dirty="0">
                <a:solidFill>
                  <a:srgbClr val="FF0000"/>
                </a:solidFill>
              </a:rPr>
              <a:t>design reports, software test documents, software installation plans and software manuals, among others</a:t>
            </a:r>
            <a:r>
              <a:rPr lang="en-US" sz="2400" dirty="0"/>
              <a:t>.</a:t>
            </a:r>
          </a:p>
          <a:p>
            <a:pPr algn="r" rtl="1" eaLnBrk="1" fontAlgn="auto" hangingPunct="1">
              <a:spcAft>
                <a:spcPts val="0"/>
              </a:spcAft>
              <a:defRPr/>
            </a:pPr>
            <a:r>
              <a:rPr lang="ar-JO" sz="2400" dirty="0"/>
              <a:t>تنتج مرحلة التصميم في عملية التطوير مجموعة متنوعة من المستندات تشمل: تقارير التصميم ووثائق اختبار البرامج وخطط تثبيت البرامج وأدلة البرامج وغيرها.</a:t>
            </a:r>
            <a:endParaRPr lang="en-US" sz="2400" dirty="0"/>
          </a:p>
          <a:p>
            <a:pPr eaLnBrk="1" fontAlgn="auto" hangingPunct="1">
              <a:spcAft>
                <a:spcPts val="0"/>
              </a:spcAft>
              <a:defRPr/>
            </a:pPr>
            <a:r>
              <a:rPr lang="en-US" sz="2400" dirty="0"/>
              <a:t>A significant portion of the design documents </a:t>
            </a:r>
            <a:r>
              <a:rPr lang="en-US" sz="2400" dirty="0">
                <a:solidFill>
                  <a:srgbClr val="FF0000"/>
                </a:solidFill>
              </a:rPr>
              <a:t>requires formal professional approval </a:t>
            </a:r>
            <a:r>
              <a:rPr lang="en-US" sz="2400" dirty="0"/>
              <a:t>of their quality as related to the contract and the procedures applied by the developer.</a:t>
            </a:r>
          </a:p>
          <a:p>
            <a:pPr algn="r" rtl="1" eaLnBrk="1" fontAlgn="auto" hangingPunct="1">
              <a:spcAft>
                <a:spcPts val="0"/>
              </a:spcAft>
              <a:defRPr/>
            </a:pPr>
            <a:r>
              <a:rPr lang="ar-JO" sz="2400" dirty="0"/>
              <a:t>يتطلب جزء كبير من وثائق التصميم موافقة مهنية رسمية على جودتها فيما يتعلق بالعقد والإجراءات التي يطبقها المطور.</a:t>
            </a:r>
            <a:endParaRPr lang="en-US" sz="2400" dirty="0"/>
          </a:p>
          <a:p>
            <a:pPr eaLnBrk="1" fontAlgn="auto" hangingPunct="1">
              <a:spcAft>
                <a:spcPts val="0"/>
              </a:spcAft>
              <a:defRPr/>
            </a:pPr>
            <a:r>
              <a:rPr lang="en-US" sz="2400" dirty="0">
                <a:solidFill>
                  <a:schemeClr val="accent5">
                    <a:lumMod val="50000"/>
                  </a:schemeClr>
                </a:solidFill>
              </a:rPr>
              <a:t>It should be emphasized that the developer can continue to the next phase of the development process </a:t>
            </a:r>
            <a:r>
              <a:rPr lang="en-US" sz="2400" dirty="0">
                <a:solidFill>
                  <a:srgbClr val="0000FF"/>
                </a:solidFill>
              </a:rPr>
              <a:t>only on receipt of formal approval of these documents</a:t>
            </a:r>
          </a:p>
          <a:p>
            <a:pPr algn="r" rtl="1" eaLnBrk="1" fontAlgn="auto" hangingPunct="1">
              <a:spcAft>
                <a:spcPts val="0"/>
              </a:spcAft>
              <a:defRPr/>
            </a:pPr>
            <a:r>
              <a:rPr lang="ar-JO" sz="2000" dirty="0">
                <a:solidFill>
                  <a:schemeClr val="accent5">
                    <a:lumMod val="50000"/>
                  </a:schemeClr>
                </a:solidFill>
              </a:rPr>
              <a:t>ويجب التأكيد على أنه لا يمكن للمطور الاستمرار في المرحلة التالية من عملية التطوير إلا عند استلام الموافقة الرسمية على هذه المستندات</a:t>
            </a:r>
            <a:br>
              <a:rPr lang="en-US" sz="2000" dirty="0">
                <a:solidFill>
                  <a:schemeClr val="accent5">
                    <a:lumMod val="50000"/>
                  </a:schemeClr>
                </a:solidFill>
              </a:rPr>
            </a:br>
            <a:endParaRPr lang="en-US" sz="2800" dirty="0">
              <a:solidFill>
                <a:schemeClr val="accent5">
                  <a:lumMod val="50000"/>
                </a:schemeClr>
              </a:solidFill>
            </a:endParaRPr>
          </a:p>
        </p:txBody>
      </p:sp>
      <p:sp>
        <p:nvSpPr>
          <p:cNvPr id="25604" name="Slide Number Placeholder 5">
            <a:extLst>
              <a:ext uri="{FF2B5EF4-FFF2-40B4-BE49-F238E27FC236}">
                <a16:creationId xmlns:a16="http://schemas.microsoft.com/office/drawing/2014/main" id="{848E7799-9666-C41A-8765-8757028316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B42CBE4-0F42-40F7-B9C9-2761FC994A89}" type="slidenum">
              <a:rPr lang="ar-SA" altLang="en-US" sz="1000">
                <a:solidFill>
                  <a:prstClr val="black"/>
                </a:solidFill>
              </a:rPr>
              <a:pPr rtl="0" eaLnBrk="0" fontAlgn="base" hangingPunct="0">
                <a:spcBef>
                  <a:spcPct val="0"/>
                </a:spcBef>
                <a:spcAft>
                  <a:spcPct val="0"/>
                </a:spcAft>
              </a:pPr>
              <a:t>112</a:t>
            </a:fld>
            <a:endParaRPr lang="en-US" altLang="en-US" sz="1000">
              <a:solidFill>
                <a:prstClr val="black"/>
              </a:solidFill>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A7A6068-6787-5108-7F00-B0B9A5FA2762}"/>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Formal design reviews (DRs)</a:t>
            </a:r>
          </a:p>
        </p:txBody>
      </p:sp>
      <p:sp>
        <p:nvSpPr>
          <p:cNvPr id="26627" name="Rectangle 3">
            <a:extLst>
              <a:ext uri="{FF2B5EF4-FFF2-40B4-BE49-F238E27FC236}">
                <a16:creationId xmlns:a16="http://schemas.microsoft.com/office/drawing/2014/main" id="{75D66F18-C146-FA86-7536-2D9133DD4BD6}"/>
              </a:ext>
            </a:extLst>
          </p:cNvPr>
          <p:cNvSpPr>
            <a:spLocks noGrp="1"/>
          </p:cNvSpPr>
          <p:nvPr>
            <p:ph idx="1"/>
          </p:nvPr>
        </p:nvSpPr>
        <p:spPr>
          <a:xfrm>
            <a:off x="1828800" y="1981200"/>
            <a:ext cx="8839200" cy="4114800"/>
          </a:xfrm>
        </p:spPr>
        <p:txBody>
          <a:bodyPr/>
          <a:lstStyle/>
          <a:p>
            <a:pPr marL="609600" indent="-609600" eaLnBrk="1" hangingPunct="1">
              <a:buNone/>
            </a:pPr>
            <a:r>
              <a:rPr lang="en-US" altLang="en-US" sz="2800"/>
              <a:t>Formal design reviews (DRs) are carried out by </a:t>
            </a:r>
            <a:r>
              <a:rPr lang="en-US" altLang="en-US" sz="2800">
                <a:solidFill>
                  <a:srgbClr val="FF0000"/>
                </a:solidFill>
              </a:rPr>
              <a:t>Ad hoc committees</a:t>
            </a:r>
            <a:r>
              <a:rPr lang="en-US" altLang="en-US" sz="2800"/>
              <a:t> whose members may include:</a:t>
            </a:r>
          </a:p>
          <a:p>
            <a:pPr marL="609600" indent="-609600" algn="r" rtl="1" eaLnBrk="1" hangingPunct="1">
              <a:buNone/>
            </a:pPr>
            <a:r>
              <a:rPr lang="ar-JO" altLang="en-US" sz="2800"/>
              <a:t>يتم إجراء مراجعات التصميم الرسمية (</a:t>
            </a:r>
            <a:r>
              <a:rPr lang="en-US" altLang="en-US" sz="2800"/>
              <a:t>DRs) </a:t>
            </a:r>
            <a:r>
              <a:rPr lang="ar-JO" altLang="en-US" sz="2800"/>
              <a:t>من قبل لجان مخصصة قد يشمل أعضاؤها:</a:t>
            </a:r>
            <a:endParaRPr lang="en-US" altLang="en-US" sz="2800"/>
          </a:p>
          <a:p>
            <a:pPr marL="609600" indent="-609600" eaLnBrk="1" hangingPunct="1">
              <a:buFontTx/>
              <a:buAutoNum type="arabicPeriod"/>
            </a:pPr>
            <a:r>
              <a:rPr lang="en-US" altLang="en-US" sz="2800" b="1"/>
              <a:t>The review leader         </a:t>
            </a:r>
            <a:r>
              <a:rPr lang="ar-JO" altLang="en-US" sz="2800" b="1"/>
              <a:t>قائد المراجعة</a:t>
            </a:r>
            <a:endParaRPr lang="en-US" altLang="en-US" sz="2800" b="1"/>
          </a:p>
          <a:p>
            <a:pPr marL="400050" lvl="1" indent="0" eaLnBrk="1" hangingPunct="1">
              <a:buNone/>
            </a:pPr>
            <a:r>
              <a:rPr lang="en-US" altLang="en-US" sz="2300"/>
              <a:t>1. Knowledge and experience in development of projects.</a:t>
            </a:r>
          </a:p>
          <a:p>
            <a:pPr marL="400050" lvl="1" indent="0" algn="r" rtl="1" eaLnBrk="1" hangingPunct="1">
              <a:buNone/>
            </a:pPr>
            <a:r>
              <a:rPr lang="ar-JO" altLang="en-US" sz="2300"/>
              <a:t>المعرفة والخبرة في تطوير المشاريع.</a:t>
            </a:r>
            <a:endParaRPr lang="en-US" altLang="en-US" sz="2300"/>
          </a:p>
          <a:p>
            <a:pPr marL="400050" lvl="1" indent="0" eaLnBrk="1" hangingPunct="1">
              <a:buNone/>
            </a:pPr>
            <a:r>
              <a:rPr lang="en-US" altLang="en-US" sz="2300"/>
              <a:t>2. Seniority at a level similar to if not higher than that of the project leader.</a:t>
            </a:r>
          </a:p>
          <a:p>
            <a:pPr marL="400050" lvl="1" indent="0" algn="r" rtl="1" eaLnBrk="1" hangingPunct="1">
              <a:buNone/>
            </a:pPr>
            <a:r>
              <a:rPr lang="ar-JO" altLang="en-US" sz="2300"/>
              <a:t>الأقدمية على مستوى مماثل إن لم تكن أعلى من مستوى قائد المشروع.</a:t>
            </a:r>
            <a:endParaRPr lang="en-US" altLang="en-US" sz="2300"/>
          </a:p>
          <a:p>
            <a:pPr marL="400050" lvl="1" indent="0" eaLnBrk="1" hangingPunct="1">
              <a:buNone/>
            </a:pPr>
            <a:r>
              <a:rPr lang="en-US" altLang="en-US" sz="2300"/>
              <a:t>3. A good relationship with the project leader and his team.</a:t>
            </a:r>
          </a:p>
          <a:p>
            <a:pPr marL="400050" lvl="1" indent="0" algn="r" rtl="1" eaLnBrk="1" hangingPunct="1">
              <a:buNone/>
            </a:pPr>
            <a:r>
              <a:rPr lang="ar-JO" altLang="en-US" sz="2300"/>
              <a:t>علاقة جيدة مع قائد المشروع وفريقه.</a:t>
            </a:r>
            <a:endParaRPr lang="en-US" altLang="en-US" sz="2300"/>
          </a:p>
          <a:p>
            <a:pPr marL="609600" indent="-609600" eaLnBrk="1" hangingPunct="1">
              <a:buNone/>
            </a:pPr>
            <a:endParaRPr lang="en-US" altLang="en-US" sz="2800"/>
          </a:p>
        </p:txBody>
      </p:sp>
      <p:sp>
        <p:nvSpPr>
          <p:cNvPr id="26628" name="Slide Number Placeholder 5">
            <a:extLst>
              <a:ext uri="{FF2B5EF4-FFF2-40B4-BE49-F238E27FC236}">
                <a16:creationId xmlns:a16="http://schemas.microsoft.com/office/drawing/2014/main" id="{4A70D1FA-F927-CB5C-CD94-1329F2B011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25E40F7-85B8-44B1-813E-6F7958A44EE0}" type="slidenum">
              <a:rPr lang="ar-SA" altLang="en-US" sz="1000">
                <a:solidFill>
                  <a:prstClr val="black"/>
                </a:solidFill>
              </a:rPr>
              <a:pPr rtl="0" eaLnBrk="0" fontAlgn="base" hangingPunct="0">
                <a:spcBef>
                  <a:spcPct val="0"/>
                </a:spcBef>
                <a:spcAft>
                  <a:spcPct val="0"/>
                </a:spcAft>
              </a:pPr>
              <a:t>113</a:t>
            </a:fld>
            <a:endParaRPr lang="en-US" altLang="en-US" sz="1000">
              <a:solidFill>
                <a:prstClr val="black"/>
              </a:solidFill>
            </a:endParaRPr>
          </a:p>
        </p:txBody>
      </p:sp>
    </p:spTree>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C8B6E6F-E023-8168-5DA8-9A18BD1D1D81}"/>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Formal design reviews (DRs)</a:t>
            </a:r>
          </a:p>
        </p:txBody>
      </p:sp>
      <p:sp>
        <p:nvSpPr>
          <p:cNvPr id="22532" name="Rectangle 3">
            <a:extLst>
              <a:ext uri="{FF2B5EF4-FFF2-40B4-BE49-F238E27FC236}">
                <a16:creationId xmlns:a16="http://schemas.microsoft.com/office/drawing/2014/main" id="{325813CF-2242-9E26-16E3-DFE640E91229}"/>
              </a:ext>
            </a:extLst>
          </p:cNvPr>
          <p:cNvSpPr>
            <a:spLocks noGrp="1" noChangeArrowheads="1"/>
          </p:cNvSpPr>
          <p:nvPr>
            <p:ph idx="1"/>
          </p:nvPr>
        </p:nvSpPr>
        <p:spPr>
          <a:xfrm>
            <a:off x="1828800" y="1828800"/>
            <a:ext cx="8686800" cy="4419600"/>
          </a:xfrm>
        </p:spPr>
        <p:txBody>
          <a:bodyPr rtlCol="0">
            <a:normAutofit fontScale="92500" lnSpcReduction="10000"/>
          </a:bodyPr>
          <a:lstStyle/>
          <a:p>
            <a:pPr marL="609600" indent="-609600" eaLnBrk="1" fontAlgn="auto" hangingPunct="1">
              <a:spcAft>
                <a:spcPts val="0"/>
              </a:spcAft>
              <a:buFont typeface="+mj-lt"/>
              <a:buAutoNum type="arabicPeriod" startAt="2"/>
              <a:defRPr/>
            </a:pPr>
            <a:r>
              <a:rPr lang="en-US" sz="2800" b="1" dirty="0"/>
              <a:t>The review team             </a:t>
            </a:r>
            <a:r>
              <a:rPr lang="ar-JO" sz="2800" b="1" dirty="0"/>
              <a:t>فريق المراجعة</a:t>
            </a:r>
            <a:endParaRPr lang="en-US" sz="2800" b="1" dirty="0"/>
          </a:p>
          <a:p>
            <a:pPr lvl="1" eaLnBrk="1" fontAlgn="auto" hangingPunct="1">
              <a:spcAft>
                <a:spcPts val="0"/>
              </a:spcAft>
              <a:defRPr/>
            </a:pPr>
            <a:r>
              <a:rPr lang="en-US" sz="2300" dirty="0"/>
              <a:t>Senior members of the project team         </a:t>
            </a:r>
            <a:r>
              <a:rPr lang="ar-JO" sz="2300" dirty="0"/>
              <a:t>كبار أعضاء فريق المشروع</a:t>
            </a:r>
            <a:endParaRPr lang="en-US" sz="2300" dirty="0"/>
          </a:p>
          <a:p>
            <a:pPr lvl="1" eaLnBrk="1" fontAlgn="auto" hangingPunct="1">
              <a:spcAft>
                <a:spcPts val="0"/>
              </a:spcAft>
              <a:defRPr/>
            </a:pPr>
            <a:r>
              <a:rPr lang="en-US" sz="2300" dirty="0"/>
              <a:t>Appropriate senior professionals assigned to other projects and departments</a:t>
            </a:r>
          </a:p>
          <a:p>
            <a:pPr lvl="1" algn="r" rtl="1" eaLnBrk="1" fontAlgn="auto" hangingPunct="1">
              <a:spcAft>
                <a:spcPts val="0"/>
              </a:spcAft>
              <a:defRPr/>
            </a:pPr>
            <a:r>
              <a:rPr lang="ar-JO" sz="2300" dirty="0"/>
              <a:t>كبار المهنيين المناسبين المعينين لمشاريع وإدارات أخرى</a:t>
            </a:r>
            <a:endParaRPr lang="en-US" sz="2300" dirty="0"/>
          </a:p>
          <a:p>
            <a:pPr lvl="1" eaLnBrk="1" fontAlgn="auto" hangingPunct="1">
              <a:spcAft>
                <a:spcPts val="0"/>
              </a:spcAft>
              <a:defRPr/>
            </a:pPr>
            <a:r>
              <a:rPr lang="en-US" sz="2300" dirty="0"/>
              <a:t>Customer–user representatives,             </a:t>
            </a:r>
            <a:r>
              <a:rPr lang="ar-JO" sz="2300" dirty="0"/>
              <a:t>ممثلو العملاء والمستخدمين،</a:t>
            </a:r>
            <a:endParaRPr lang="en-US" sz="2300" dirty="0"/>
          </a:p>
          <a:p>
            <a:pPr lvl="1" eaLnBrk="1" fontAlgn="auto" hangingPunct="1">
              <a:spcAft>
                <a:spcPts val="0"/>
              </a:spcAft>
              <a:defRPr/>
            </a:pPr>
            <a:r>
              <a:rPr lang="en-US" sz="2300" dirty="0"/>
              <a:t>Software development consultants.           </a:t>
            </a:r>
            <a:r>
              <a:rPr lang="ar-JO" sz="2300" dirty="0"/>
              <a:t>مستشارو تطوير البرمجيات.</a:t>
            </a:r>
            <a:endParaRPr lang="en-US" sz="2300" dirty="0"/>
          </a:p>
          <a:p>
            <a:pPr eaLnBrk="1" fontAlgn="auto" hangingPunct="1">
              <a:spcAft>
                <a:spcPts val="0"/>
              </a:spcAft>
              <a:defRPr/>
            </a:pPr>
            <a:r>
              <a:rPr lang="en-US" sz="2800" dirty="0"/>
              <a:t>A review team of </a:t>
            </a:r>
            <a:r>
              <a:rPr lang="en-US" sz="2800" dirty="0">
                <a:solidFill>
                  <a:srgbClr val="FF0000"/>
                </a:solidFill>
              </a:rPr>
              <a:t>three to five members is expected to be an efficient</a:t>
            </a:r>
            <a:r>
              <a:rPr lang="en-US" sz="2800" dirty="0"/>
              <a:t> </a:t>
            </a:r>
            <a:r>
              <a:rPr lang="en-US" sz="2800" dirty="0">
                <a:solidFill>
                  <a:srgbClr val="FF0000"/>
                </a:solidFill>
              </a:rPr>
              <a:t>team</a:t>
            </a:r>
            <a:r>
              <a:rPr lang="en-US" sz="2800" dirty="0"/>
              <a:t>, as an excessively large team tends to create </a:t>
            </a:r>
            <a:r>
              <a:rPr lang="en-US" sz="2800" dirty="0">
                <a:solidFill>
                  <a:srgbClr val="FF0000"/>
                </a:solidFill>
              </a:rPr>
              <a:t>coordination problems</a:t>
            </a:r>
            <a:r>
              <a:rPr lang="en-US" sz="2800" dirty="0"/>
              <a:t> and , </a:t>
            </a:r>
            <a:r>
              <a:rPr lang="en-US" sz="2800" dirty="0">
                <a:solidFill>
                  <a:srgbClr val="FF0000"/>
                </a:solidFill>
              </a:rPr>
              <a:t>waste review session time </a:t>
            </a:r>
          </a:p>
          <a:p>
            <a:pPr algn="r" rtl="1" eaLnBrk="1" fontAlgn="auto" hangingPunct="1">
              <a:spcAft>
                <a:spcPts val="0"/>
              </a:spcAft>
              <a:defRPr/>
            </a:pPr>
            <a:r>
              <a:rPr lang="ar-JO" sz="2800" dirty="0"/>
              <a:t>من المتوقع أن يكون فريق المراجعة المكون من ثلاثة إلى خمسة أعضاء فريقًا فعالاً، حيث يميل الفريق الكبير جدًا إلى خلق مشكلات في التنسيق وإهدار وقت جلسة المراجعة</a:t>
            </a:r>
            <a:endParaRPr lang="en-US" sz="2800" dirty="0"/>
          </a:p>
        </p:txBody>
      </p:sp>
      <p:sp>
        <p:nvSpPr>
          <p:cNvPr id="27652" name="Slide Number Placeholder 5">
            <a:extLst>
              <a:ext uri="{FF2B5EF4-FFF2-40B4-BE49-F238E27FC236}">
                <a16:creationId xmlns:a16="http://schemas.microsoft.com/office/drawing/2014/main" id="{38E6BD88-C6FC-0EBC-6C1F-5E79A21A0A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0170F15C-198F-4755-84AB-8CBD5724DA3A}" type="slidenum">
              <a:rPr lang="ar-SA" altLang="en-US" sz="1000">
                <a:solidFill>
                  <a:prstClr val="black"/>
                </a:solidFill>
              </a:rPr>
              <a:pPr rtl="0" eaLnBrk="0" fontAlgn="base" hangingPunct="0">
                <a:spcBef>
                  <a:spcPct val="0"/>
                </a:spcBef>
                <a:spcAft>
                  <a:spcPct val="0"/>
                </a:spcAft>
              </a:pPr>
              <a:t>114</a:t>
            </a:fld>
            <a:endParaRPr lang="en-US" altLang="en-US" sz="1000">
              <a:solidFill>
                <a:prstClr val="black"/>
              </a:solidFill>
            </a:endParaRPr>
          </a:p>
        </p:txBody>
      </p:sp>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742BB7D-D8D8-7D18-A113-3B544014CADE}"/>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Formal design reviews (DRs)</a:t>
            </a:r>
          </a:p>
        </p:txBody>
      </p:sp>
      <p:sp>
        <p:nvSpPr>
          <p:cNvPr id="105475" name="Rectangle 3">
            <a:extLst>
              <a:ext uri="{FF2B5EF4-FFF2-40B4-BE49-F238E27FC236}">
                <a16:creationId xmlns:a16="http://schemas.microsoft.com/office/drawing/2014/main" id="{87BDC3BE-8A48-88F7-4666-44CFAB6417AD}"/>
              </a:ext>
            </a:extLst>
          </p:cNvPr>
          <p:cNvSpPr>
            <a:spLocks noGrp="1" noChangeArrowheads="1"/>
          </p:cNvSpPr>
          <p:nvPr>
            <p:ph idx="1"/>
          </p:nvPr>
        </p:nvSpPr>
        <p:spPr>
          <a:xfrm>
            <a:off x="1981200" y="1981200"/>
            <a:ext cx="8229600" cy="4114800"/>
          </a:xfrm>
        </p:spPr>
        <p:txBody>
          <a:bodyPr rtlCol="0">
            <a:normAutofit fontScale="92500" lnSpcReduction="20000"/>
          </a:bodyPr>
          <a:lstStyle/>
          <a:p>
            <a:pPr eaLnBrk="1" fontAlgn="auto" hangingPunct="1">
              <a:spcAft>
                <a:spcPts val="0"/>
              </a:spcAft>
              <a:defRPr/>
            </a:pPr>
            <a:r>
              <a:rPr lang="en-US" sz="2800" dirty="0"/>
              <a:t>One of the review leader’s </a:t>
            </a:r>
            <a:r>
              <a:rPr lang="en-US" sz="2800" dirty="0">
                <a:solidFill>
                  <a:srgbClr val="FF0000"/>
                </a:solidFill>
              </a:rPr>
              <a:t>responsibilities</a:t>
            </a:r>
            <a:r>
              <a:rPr lang="en-US" sz="2800" dirty="0"/>
              <a:t> is to issue the </a:t>
            </a:r>
            <a:r>
              <a:rPr lang="en-US" sz="2800" b="1" dirty="0">
                <a:solidFill>
                  <a:srgbClr val="FF0000"/>
                </a:solidFill>
              </a:rPr>
              <a:t>DR report </a:t>
            </a:r>
            <a:r>
              <a:rPr lang="en-US" sz="2800" dirty="0"/>
              <a:t>immediately after the review session</a:t>
            </a:r>
          </a:p>
          <a:p>
            <a:pPr algn="r" rtl="1" eaLnBrk="1" fontAlgn="auto" hangingPunct="1">
              <a:spcAft>
                <a:spcPts val="0"/>
              </a:spcAft>
              <a:defRPr/>
            </a:pPr>
            <a:r>
              <a:rPr lang="ar-JO" sz="2800" dirty="0"/>
              <a:t>تتمثل إحدى مسؤوليات قائد المراجعة في إصدار تقرير </a:t>
            </a:r>
            <a:r>
              <a:rPr lang="en-US" sz="2800" dirty="0"/>
              <a:t>DR </a:t>
            </a:r>
            <a:r>
              <a:rPr lang="ar-JO" sz="2800" dirty="0"/>
              <a:t>مباشرة بعد جلسة المراجعة</a:t>
            </a:r>
            <a:endParaRPr lang="en-US" sz="2800" dirty="0"/>
          </a:p>
          <a:p>
            <a:pPr eaLnBrk="1" fontAlgn="auto" hangingPunct="1">
              <a:spcAft>
                <a:spcPts val="0"/>
              </a:spcAft>
              <a:defRPr/>
            </a:pPr>
            <a:r>
              <a:rPr lang="en-US" sz="2800" dirty="0"/>
              <a:t>The DR report includes a list of required corrections ( called </a:t>
            </a:r>
            <a:r>
              <a:rPr lang="en-US" sz="2800" dirty="0">
                <a:solidFill>
                  <a:srgbClr val="FF0000"/>
                </a:solidFill>
              </a:rPr>
              <a:t>Action items </a:t>
            </a:r>
            <a:r>
              <a:rPr lang="en-US" sz="2800" dirty="0"/>
              <a:t>). </a:t>
            </a:r>
            <a:r>
              <a:rPr lang="en-US" sz="2800" dirty="0">
                <a:solidFill>
                  <a:schemeClr val="accent5">
                    <a:lumMod val="50000"/>
                  </a:schemeClr>
                </a:solidFill>
              </a:rPr>
              <a:t>Options open for consideration by the DR committee:</a:t>
            </a:r>
          </a:p>
          <a:p>
            <a:pPr algn="r" rtl="1" eaLnBrk="1" fontAlgn="auto" hangingPunct="1">
              <a:spcAft>
                <a:spcPts val="0"/>
              </a:spcAft>
              <a:defRPr/>
            </a:pPr>
            <a:r>
              <a:rPr lang="ar-JO" sz="2800" dirty="0">
                <a:solidFill>
                  <a:schemeClr val="accent5">
                    <a:lumMod val="50000"/>
                  </a:schemeClr>
                </a:solidFill>
              </a:rPr>
              <a:t>يتضمن تقرير </a:t>
            </a:r>
            <a:r>
              <a:rPr lang="en-US" sz="2800" dirty="0">
                <a:solidFill>
                  <a:schemeClr val="accent5">
                    <a:lumMod val="50000"/>
                  </a:schemeClr>
                </a:solidFill>
              </a:rPr>
              <a:t>DR </a:t>
            </a:r>
            <a:r>
              <a:rPr lang="ar-JO" sz="2800" dirty="0">
                <a:solidFill>
                  <a:schemeClr val="accent5">
                    <a:lumMod val="50000"/>
                  </a:schemeClr>
                </a:solidFill>
              </a:rPr>
              <a:t>قائمة بالتصحيحات المطلوبة (تسمى عناصر الإجراء). الخيارات المتاحة للنظر فيها من قبل لجنة </a:t>
            </a:r>
            <a:r>
              <a:rPr lang="en-US" sz="2800" dirty="0">
                <a:solidFill>
                  <a:schemeClr val="accent5">
                    <a:lumMod val="50000"/>
                  </a:schemeClr>
                </a:solidFill>
              </a:rPr>
              <a:t>DR:</a:t>
            </a:r>
          </a:p>
          <a:p>
            <a:pPr eaLnBrk="1" fontAlgn="auto" hangingPunct="1">
              <a:spcAft>
                <a:spcPts val="0"/>
              </a:spcAft>
              <a:buNone/>
              <a:defRPr/>
            </a:pPr>
            <a:r>
              <a:rPr lang="en-US" sz="2800" dirty="0"/>
              <a:t>1- </a:t>
            </a:r>
            <a:r>
              <a:rPr lang="en-US" sz="2800" dirty="0">
                <a:solidFill>
                  <a:srgbClr val="FF0000"/>
                </a:solidFill>
              </a:rPr>
              <a:t>Immediate approval </a:t>
            </a:r>
            <a:r>
              <a:rPr lang="en-US" sz="2800" dirty="0"/>
              <a:t>of the DR document and continuation to the next development phase</a:t>
            </a:r>
          </a:p>
          <a:p>
            <a:pPr algn="r" rtl="1" eaLnBrk="1" fontAlgn="auto" hangingPunct="1">
              <a:spcAft>
                <a:spcPts val="0"/>
              </a:spcAft>
              <a:buNone/>
              <a:defRPr/>
            </a:pPr>
            <a:r>
              <a:rPr lang="ar-JO" sz="2800" dirty="0"/>
              <a:t>1- الموافقة الفورية على وثيقة </a:t>
            </a:r>
            <a:r>
              <a:rPr lang="en-US" sz="2800" dirty="0"/>
              <a:t> DR </a:t>
            </a:r>
            <a:r>
              <a:rPr lang="ar-JO" sz="2800" dirty="0"/>
              <a:t>والاستمرار في مرحلة التطوير التالية</a:t>
            </a:r>
            <a:endParaRPr lang="en-US" sz="2800" dirty="0"/>
          </a:p>
          <a:p>
            <a:pPr eaLnBrk="1" fontAlgn="auto" hangingPunct="1">
              <a:spcAft>
                <a:spcPts val="0"/>
              </a:spcAft>
              <a:buNone/>
              <a:defRPr/>
            </a:pPr>
            <a:endParaRPr lang="en-US" sz="2800" dirty="0"/>
          </a:p>
        </p:txBody>
      </p:sp>
      <p:sp>
        <p:nvSpPr>
          <p:cNvPr id="28676" name="Slide Number Placeholder 5">
            <a:extLst>
              <a:ext uri="{FF2B5EF4-FFF2-40B4-BE49-F238E27FC236}">
                <a16:creationId xmlns:a16="http://schemas.microsoft.com/office/drawing/2014/main" id="{C090F304-B859-202C-C660-0514AF7ECF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AAF1CA2-8753-4FA6-BC38-48CA59863DFC}" type="slidenum">
              <a:rPr lang="ar-SA" altLang="en-US" sz="1000">
                <a:solidFill>
                  <a:prstClr val="black"/>
                </a:solidFill>
              </a:rPr>
              <a:pPr rtl="0" eaLnBrk="0" fontAlgn="base" hangingPunct="0">
                <a:spcBef>
                  <a:spcPct val="0"/>
                </a:spcBef>
                <a:spcAft>
                  <a:spcPct val="0"/>
                </a:spcAft>
              </a:pPr>
              <a:t>115</a:t>
            </a:fld>
            <a:endParaRPr lang="en-US" altLang="en-US" sz="1000">
              <a:solidFill>
                <a:prstClr val="black"/>
              </a:solidFill>
            </a:endParaRPr>
          </a:p>
        </p:txBody>
      </p:sp>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6C50117-4E21-BADA-5BF6-FF9A96F64D83}"/>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Formal design reviews (DRs)</a:t>
            </a:r>
          </a:p>
        </p:txBody>
      </p:sp>
      <p:sp>
        <p:nvSpPr>
          <p:cNvPr id="29699" name="Rectangle 3">
            <a:extLst>
              <a:ext uri="{FF2B5EF4-FFF2-40B4-BE49-F238E27FC236}">
                <a16:creationId xmlns:a16="http://schemas.microsoft.com/office/drawing/2014/main" id="{5647E9A2-A83B-60B2-602B-09288712221C}"/>
              </a:ext>
            </a:extLst>
          </p:cNvPr>
          <p:cNvSpPr>
            <a:spLocks noGrp="1"/>
          </p:cNvSpPr>
          <p:nvPr>
            <p:ph idx="1"/>
          </p:nvPr>
        </p:nvSpPr>
        <p:spPr>
          <a:xfrm>
            <a:off x="1981200" y="1905000"/>
            <a:ext cx="8305800" cy="4114800"/>
          </a:xfrm>
        </p:spPr>
        <p:txBody>
          <a:bodyPr/>
          <a:lstStyle/>
          <a:p>
            <a:pPr eaLnBrk="1" hangingPunct="1">
              <a:buFont typeface="Wingdings" panose="05000000000000000000" pitchFamily="2" charset="2"/>
              <a:buNone/>
            </a:pPr>
            <a:r>
              <a:rPr lang="en-US" altLang="en-US" sz="2800"/>
              <a:t>2- </a:t>
            </a:r>
            <a:r>
              <a:rPr lang="en-US" altLang="en-US" sz="2800">
                <a:solidFill>
                  <a:srgbClr val="FF0000"/>
                </a:solidFill>
              </a:rPr>
              <a:t>Approval </a:t>
            </a:r>
            <a:r>
              <a:rPr lang="en-US" altLang="en-US" sz="2800"/>
              <a:t>to proceed to the next development phase </a:t>
            </a:r>
            <a:r>
              <a:rPr lang="en-US" altLang="en-US" sz="2800">
                <a:solidFill>
                  <a:srgbClr val="FF0000"/>
                </a:solidFill>
              </a:rPr>
              <a:t>after all the action items have been completed</a:t>
            </a:r>
            <a:r>
              <a:rPr lang="en-US" altLang="en-US" sz="2800"/>
              <a:t> and inspected by the committee` s representative</a:t>
            </a:r>
          </a:p>
          <a:p>
            <a:pPr algn="r" rtl="1" eaLnBrk="1" hangingPunct="1">
              <a:buFont typeface="Wingdings" panose="05000000000000000000" pitchFamily="2" charset="2"/>
              <a:buNone/>
            </a:pPr>
            <a:r>
              <a:rPr lang="ar-JO" altLang="en-US" sz="2800"/>
              <a:t>2- الموافقة على الانتقال إلى مرحلة التطوير التالية بعد الانتهاء من كافة بنود العمل ومعاينة ممثل اللجنة</a:t>
            </a:r>
            <a:endParaRPr lang="en-US" altLang="en-US" sz="2800"/>
          </a:p>
          <a:p>
            <a:pPr eaLnBrk="1" hangingPunct="1">
              <a:buFont typeface="Wingdings" panose="05000000000000000000" pitchFamily="2" charset="2"/>
              <a:buNone/>
            </a:pPr>
            <a:r>
              <a:rPr lang="en-US" altLang="en-US" sz="2800"/>
              <a:t>3- </a:t>
            </a:r>
            <a:r>
              <a:rPr lang="en-US" altLang="en-US" sz="2800">
                <a:solidFill>
                  <a:srgbClr val="FF0000"/>
                </a:solidFill>
              </a:rPr>
              <a:t>An additional DR is required </a:t>
            </a:r>
            <a:r>
              <a:rPr lang="en-US" altLang="en-US" sz="2800"/>
              <a:t>and scheduled to take place after all action items have been completed and inspected by the committee` s representative.</a:t>
            </a:r>
          </a:p>
          <a:p>
            <a:pPr algn="r" rtl="1" eaLnBrk="1" hangingPunct="1">
              <a:buFont typeface="Wingdings" panose="05000000000000000000" pitchFamily="2" charset="2"/>
              <a:buNone/>
            </a:pPr>
            <a:r>
              <a:rPr lang="ar-JO" altLang="en-US" sz="2800"/>
              <a:t>3- مطلوب </a:t>
            </a:r>
            <a:r>
              <a:rPr lang="en-US" altLang="en-US" sz="2800"/>
              <a:t>DR </a:t>
            </a:r>
            <a:r>
              <a:rPr lang="ar-JO" altLang="en-US" sz="2800"/>
              <a:t>إضافي ومن المقرر أن يتم بعد الانتهاء من جميع بنود الإجراء وفحصها من قبل ممثل اللجنة.</a:t>
            </a:r>
            <a:endParaRPr lang="en-US" altLang="en-US" sz="2800"/>
          </a:p>
        </p:txBody>
      </p:sp>
      <p:sp>
        <p:nvSpPr>
          <p:cNvPr id="29700" name="Slide Number Placeholder 5">
            <a:extLst>
              <a:ext uri="{FF2B5EF4-FFF2-40B4-BE49-F238E27FC236}">
                <a16:creationId xmlns:a16="http://schemas.microsoft.com/office/drawing/2014/main" id="{F58F4DCE-A092-FAD2-5F79-B55278D0D7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28633052-ED20-4B7D-AFC9-EDE52CCDD2A2}" type="slidenum">
              <a:rPr lang="ar-SA" altLang="en-US" sz="1000">
                <a:solidFill>
                  <a:prstClr val="black"/>
                </a:solidFill>
              </a:rPr>
              <a:pPr rtl="0" eaLnBrk="0" fontAlgn="base" hangingPunct="0">
                <a:spcBef>
                  <a:spcPct val="0"/>
                </a:spcBef>
                <a:spcAft>
                  <a:spcPct val="0"/>
                </a:spcAft>
              </a:pPr>
              <a:t>116</a:t>
            </a:fld>
            <a:endParaRPr lang="en-US" altLang="en-US" sz="1000">
              <a:solidFill>
                <a:prstClr val="black"/>
              </a:solidFill>
            </a:endParaRPr>
          </a:p>
        </p:txBody>
      </p:sp>
    </p:spTree>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BBB327B-CDE7-60D4-3665-83954728FDA0}"/>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Peer review            </a:t>
            </a:r>
            <a:r>
              <a:rPr lang="ar-JO" altLang="en-US" sz="3600">
                <a:latin typeface="Arial" panose="020B0604020202020204" pitchFamily="34" charset="0"/>
              </a:rPr>
              <a:t>مراجعة النظراء</a:t>
            </a:r>
            <a:endParaRPr lang="en-US" altLang="en-US" sz="3600">
              <a:latin typeface="Arial" panose="020B0604020202020204" pitchFamily="34" charset="0"/>
            </a:endParaRPr>
          </a:p>
        </p:txBody>
      </p:sp>
      <p:sp>
        <p:nvSpPr>
          <p:cNvPr id="106499" name="Rectangle 3">
            <a:extLst>
              <a:ext uri="{FF2B5EF4-FFF2-40B4-BE49-F238E27FC236}">
                <a16:creationId xmlns:a16="http://schemas.microsoft.com/office/drawing/2014/main" id="{43A727A8-50FE-0DFE-B9B4-955408BD7BE0}"/>
              </a:ext>
            </a:extLst>
          </p:cNvPr>
          <p:cNvSpPr>
            <a:spLocks noGrp="1" noChangeArrowheads="1"/>
          </p:cNvSpPr>
          <p:nvPr>
            <p:ph idx="1"/>
          </p:nvPr>
        </p:nvSpPr>
        <p:spPr>
          <a:xfrm>
            <a:off x="1752600" y="1676400"/>
            <a:ext cx="8610600" cy="4679950"/>
          </a:xfrm>
        </p:spPr>
        <p:txBody>
          <a:bodyPr rtlCol="0">
            <a:normAutofit fontScale="85000" lnSpcReduction="20000"/>
          </a:bodyPr>
          <a:lstStyle/>
          <a:p>
            <a:pPr eaLnBrk="1" fontAlgn="auto" hangingPunct="1">
              <a:spcAft>
                <a:spcPts val="0"/>
              </a:spcAft>
              <a:defRPr/>
            </a:pPr>
            <a:r>
              <a:rPr lang="en-US" sz="2500" dirty="0"/>
              <a:t>Peer reviews ( inspection and walkthroughs ) are directed at reviewing short documents, chapters or parts of a report, a coded printout of a software module.</a:t>
            </a:r>
          </a:p>
          <a:p>
            <a:pPr algn="r" rtl="1" eaLnBrk="1" fontAlgn="auto" hangingPunct="1">
              <a:spcAft>
                <a:spcPts val="0"/>
              </a:spcAft>
              <a:defRPr/>
            </a:pPr>
            <a:r>
              <a:rPr lang="ar-JO" sz="2500" dirty="0"/>
              <a:t>تهدف مراجعات النظراء (التفتيش والإرشادات التفصيلية) إلى مراجعة المستندات القصيرة أو الفصول أو أجزاء من التقرير، أو نسخة مطبوعة مشفرة من وحدة برمجية.</a:t>
            </a:r>
            <a:endParaRPr lang="en-US" sz="2500" dirty="0"/>
          </a:p>
          <a:p>
            <a:pPr eaLnBrk="1" fontAlgn="auto" hangingPunct="1">
              <a:spcAft>
                <a:spcPts val="0"/>
              </a:spcAft>
              <a:defRPr/>
            </a:pPr>
            <a:r>
              <a:rPr lang="en-US" sz="2500" dirty="0"/>
              <a:t>The process can take several forms and use many methods; Usually the reviewers are all peers, not superiors.</a:t>
            </a:r>
          </a:p>
          <a:p>
            <a:pPr algn="r" rtl="1" eaLnBrk="1" fontAlgn="auto" hangingPunct="1">
              <a:spcAft>
                <a:spcPts val="0"/>
              </a:spcAft>
              <a:defRPr/>
            </a:pPr>
            <a:r>
              <a:rPr lang="ar-JO" sz="2500" dirty="0"/>
              <a:t>يمكن أن تتخذ العملية عدة أشكال وتستخدم العديد من الأساليب؛ عادةً ما يكون المراجعون جميعهم أقرانًا، وليسوا رؤساء.</a:t>
            </a:r>
            <a:endParaRPr lang="en-US" sz="2500" dirty="0"/>
          </a:p>
          <a:p>
            <a:pPr eaLnBrk="1" fontAlgn="auto" hangingPunct="1">
              <a:spcAft>
                <a:spcPts val="0"/>
              </a:spcAft>
              <a:defRPr/>
            </a:pPr>
            <a:r>
              <a:rPr lang="en-US" sz="2500" dirty="0">
                <a:solidFill>
                  <a:srgbClr val="FF0000"/>
                </a:solidFill>
              </a:rPr>
              <a:t>The main objective of the process is to detect as many design and programming faults as possible</a:t>
            </a:r>
            <a:r>
              <a:rPr lang="en-US" sz="2500" dirty="0"/>
              <a:t>. </a:t>
            </a:r>
            <a:r>
              <a:rPr lang="en-US" sz="2500" dirty="0">
                <a:solidFill>
                  <a:srgbClr val="0000FF"/>
                </a:solidFill>
              </a:rPr>
              <a:t>The output is a list of detected faults.</a:t>
            </a:r>
          </a:p>
          <a:p>
            <a:pPr algn="r" rtl="1" eaLnBrk="1" fontAlgn="auto" hangingPunct="1">
              <a:spcAft>
                <a:spcPts val="0"/>
              </a:spcAft>
              <a:defRPr/>
            </a:pPr>
            <a:r>
              <a:rPr lang="ar-JO" sz="2500" dirty="0"/>
              <a:t>الهدف الرئيسي من العملية هو اكتشاف أكبر عدد ممكن من أخطاء التصميم والبرمجة. الإخراج هو قائمة الأخطاء المكتشفة.</a:t>
            </a:r>
            <a:endParaRPr lang="en-US" sz="2500" dirty="0"/>
          </a:p>
          <a:p>
            <a:pPr eaLnBrk="1" fontAlgn="auto" hangingPunct="1">
              <a:spcAft>
                <a:spcPts val="0"/>
              </a:spcAft>
              <a:defRPr/>
            </a:pPr>
            <a:r>
              <a:rPr lang="en-US" sz="2400" dirty="0"/>
              <a:t>A defect summary and statistics to be used </a:t>
            </a:r>
            <a:r>
              <a:rPr lang="en-US" sz="2400" dirty="0">
                <a:solidFill>
                  <a:schemeClr val="tx2">
                    <a:lumMod val="60000"/>
                    <a:lumOff val="40000"/>
                  </a:schemeClr>
                </a:solidFill>
              </a:rPr>
              <a:t>as a database for reviewing and improving development methods </a:t>
            </a:r>
          </a:p>
          <a:p>
            <a:pPr algn="r" rtl="1" eaLnBrk="1" fontAlgn="auto" hangingPunct="1">
              <a:spcAft>
                <a:spcPts val="0"/>
              </a:spcAft>
              <a:defRPr/>
            </a:pPr>
            <a:r>
              <a:rPr lang="ar-JO" sz="2500" dirty="0"/>
              <a:t>ملخص العيوب والإحصائيات لاستخدامها كقاعدة بيانات لمراجعة وتحسين أساليب التطوير</a:t>
            </a:r>
            <a:endParaRPr lang="en-US" sz="2500" dirty="0"/>
          </a:p>
        </p:txBody>
      </p:sp>
      <p:sp>
        <p:nvSpPr>
          <p:cNvPr id="30724" name="Slide Number Placeholder 5">
            <a:extLst>
              <a:ext uri="{FF2B5EF4-FFF2-40B4-BE49-F238E27FC236}">
                <a16:creationId xmlns:a16="http://schemas.microsoft.com/office/drawing/2014/main" id="{3A712BAE-7FF7-8F6C-7543-9E13E96704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2C7BE4D9-6D43-4B79-A4B7-7F79151A99FF}" type="slidenum">
              <a:rPr lang="ar-SA" altLang="en-US" sz="1000">
                <a:solidFill>
                  <a:prstClr val="black"/>
                </a:solidFill>
              </a:rPr>
              <a:pPr rtl="0" eaLnBrk="0" fontAlgn="base" hangingPunct="0">
                <a:spcBef>
                  <a:spcPct val="0"/>
                </a:spcBef>
                <a:spcAft>
                  <a:spcPct val="0"/>
                </a:spcAft>
              </a:pPr>
              <a:t>117</a:t>
            </a:fld>
            <a:endParaRPr lang="en-US" altLang="en-US" sz="1000">
              <a:solidFill>
                <a:prstClr val="black"/>
              </a:solidFill>
            </a:endParaRPr>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C6F42EB-920C-4CAD-2EAD-1CCC0A1D4618}"/>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Expert opinions         </a:t>
            </a:r>
            <a:r>
              <a:rPr lang="ar-JO" altLang="en-US" sz="3600">
                <a:latin typeface="Arial" panose="020B0604020202020204" pitchFamily="34" charset="0"/>
              </a:rPr>
              <a:t>آراء الخبراء</a:t>
            </a:r>
            <a:endParaRPr lang="en-US" altLang="en-US" sz="3600">
              <a:latin typeface="Arial" panose="020B0604020202020204" pitchFamily="34" charset="0"/>
            </a:endParaRPr>
          </a:p>
        </p:txBody>
      </p:sp>
      <p:sp>
        <p:nvSpPr>
          <p:cNvPr id="107523" name="Rectangle 3">
            <a:extLst>
              <a:ext uri="{FF2B5EF4-FFF2-40B4-BE49-F238E27FC236}">
                <a16:creationId xmlns:a16="http://schemas.microsoft.com/office/drawing/2014/main" id="{891B30A8-0319-14E6-F27A-C14D70882CBB}"/>
              </a:ext>
            </a:extLst>
          </p:cNvPr>
          <p:cNvSpPr>
            <a:spLocks noGrp="1" noChangeArrowheads="1"/>
          </p:cNvSpPr>
          <p:nvPr>
            <p:ph idx="1"/>
          </p:nvPr>
        </p:nvSpPr>
        <p:spPr>
          <a:xfrm>
            <a:off x="1752600" y="1752600"/>
            <a:ext cx="8610600" cy="4572000"/>
          </a:xfrm>
        </p:spPr>
        <p:txBody>
          <a:bodyPr rtlCol="0">
            <a:normAutofit fontScale="92500" lnSpcReduction="10000"/>
          </a:bodyPr>
          <a:lstStyle/>
          <a:p>
            <a:pPr eaLnBrk="1" fontAlgn="auto" hangingPunct="1">
              <a:spcAft>
                <a:spcPts val="0"/>
              </a:spcAft>
              <a:defRPr/>
            </a:pPr>
            <a:r>
              <a:rPr lang="en-US" sz="2500" dirty="0"/>
              <a:t>Expert opinions support quality assessment efforts by </a:t>
            </a:r>
            <a:r>
              <a:rPr lang="en-US" sz="2500" dirty="0">
                <a:solidFill>
                  <a:schemeClr val="tx2">
                    <a:lumMod val="60000"/>
                    <a:lumOff val="40000"/>
                  </a:schemeClr>
                </a:solidFill>
              </a:rPr>
              <a:t>introducing additional external capabilities </a:t>
            </a:r>
            <a:r>
              <a:rPr lang="en-US" sz="2500" dirty="0"/>
              <a:t>into the organization’s in-house development process.</a:t>
            </a:r>
          </a:p>
          <a:p>
            <a:pPr algn="r" rtl="1" eaLnBrk="1" fontAlgn="auto" hangingPunct="1">
              <a:spcAft>
                <a:spcPts val="0"/>
              </a:spcAft>
              <a:defRPr/>
            </a:pPr>
            <a:r>
              <a:rPr lang="ar-JO" sz="2400" dirty="0">
                <a:solidFill>
                  <a:schemeClr val="accent5">
                    <a:lumMod val="50000"/>
                  </a:schemeClr>
                </a:solidFill>
              </a:rPr>
              <a:t>تدعم آراء الخبراء جهود تقييم الجودة من خلال إدخال قدرات خارجية إضافية في عملية التطوير الداخلية للمنظمة.</a:t>
            </a:r>
            <a:endParaRPr lang="en-US" sz="2400" dirty="0">
              <a:solidFill>
                <a:schemeClr val="accent5">
                  <a:lumMod val="50000"/>
                </a:schemeClr>
              </a:solidFill>
            </a:endParaRPr>
          </a:p>
          <a:p>
            <a:pPr eaLnBrk="1" fontAlgn="auto" hangingPunct="1">
              <a:spcAft>
                <a:spcPts val="0"/>
              </a:spcAft>
              <a:defRPr/>
            </a:pPr>
            <a:r>
              <a:rPr lang="en-US" sz="2600" dirty="0">
                <a:solidFill>
                  <a:schemeClr val="accent5">
                    <a:lumMod val="50000"/>
                  </a:schemeClr>
                </a:solidFill>
              </a:rPr>
              <a:t>External experts may be useful in the following situations:</a:t>
            </a:r>
          </a:p>
          <a:p>
            <a:pPr algn="r" rtl="1" eaLnBrk="1" fontAlgn="auto" hangingPunct="1">
              <a:spcAft>
                <a:spcPts val="0"/>
              </a:spcAft>
              <a:defRPr/>
            </a:pPr>
            <a:r>
              <a:rPr lang="ar-JO" sz="2600" dirty="0">
                <a:solidFill>
                  <a:schemeClr val="accent5">
                    <a:lumMod val="50000"/>
                  </a:schemeClr>
                </a:solidFill>
              </a:rPr>
              <a:t>قد يكون الخبراء الخارجيون مفيدين في الحالات التالية:</a:t>
            </a:r>
            <a:endParaRPr lang="en-US" sz="2600" dirty="0">
              <a:solidFill>
                <a:schemeClr val="accent5">
                  <a:lumMod val="50000"/>
                </a:schemeClr>
              </a:solidFill>
            </a:endParaRPr>
          </a:p>
          <a:p>
            <a:pPr eaLnBrk="1" fontAlgn="auto" hangingPunct="1">
              <a:spcAft>
                <a:spcPts val="0"/>
              </a:spcAft>
              <a:buNone/>
              <a:defRPr/>
            </a:pPr>
            <a:r>
              <a:rPr lang="en-US" sz="2500" dirty="0"/>
              <a:t>1- </a:t>
            </a:r>
            <a:r>
              <a:rPr lang="en-US" sz="2500" dirty="0">
                <a:solidFill>
                  <a:schemeClr val="tx2">
                    <a:lumMod val="60000"/>
                    <a:lumOff val="40000"/>
                  </a:schemeClr>
                </a:solidFill>
              </a:rPr>
              <a:t>Insufficient in-house professional capabilities </a:t>
            </a:r>
            <a:r>
              <a:rPr lang="en-US" sz="2500" dirty="0"/>
              <a:t>in a given area.</a:t>
            </a:r>
          </a:p>
          <a:p>
            <a:pPr algn="r" rtl="1" eaLnBrk="1" fontAlgn="auto" hangingPunct="1">
              <a:spcAft>
                <a:spcPts val="0"/>
              </a:spcAft>
              <a:buNone/>
              <a:defRPr/>
            </a:pPr>
            <a:r>
              <a:rPr lang="ar-JO" sz="2500" dirty="0"/>
              <a:t>1- عدم كفاية القدرات المهنية الداخلية في مجال معين.</a:t>
            </a:r>
            <a:endParaRPr lang="en-US" sz="2500" dirty="0"/>
          </a:p>
          <a:p>
            <a:pPr eaLnBrk="1" fontAlgn="auto" hangingPunct="1">
              <a:spcAft>
                <a:spcPts val="0"/>
              </a:spcAft>
              <a:buNone/>
              <a:defRPr/>
            </a:pPr>
            <a:r>
              <a:rPr lang="en-US" sz="2500" dirty="0"/>
              <a:t>2- Temporary </a:t>
            </a:r>
            <a:r>
              <a:rPr lang="en-US" sz="2500" dirty="0">
                <a:solidFill>
                  <a:schemeClr val="tx2">
                    <a:lumMod val="60000"/>
                    <a:lumOff val="40000"/>
                  </a:schemeClr>
                </a:solidFill>
              </a:rPr>
              <a:t>inaccessibility of in-house professionals </a:t>
            </a:r>
            <a:r>
              <a:rPr lang="en-US" sz="2400" dirty="0"/>
              <a:t>(waiting will cause substantial delays in the project completion schedule</a:t>
            </a:r>
            <a:r>
              <a:rPr lang="en-US" sz="2800" dirty="0"/>
              <a:t>).</a:t>
            </a:r>
          </a:p>
          <a:p>
            <a:pPr algn="r" rtl="1" eaLnBrk="1" fontAlgn="auto" hangingPunct="1">
              <a:spcAft>
                <a:spcPts val="0"/>
              </a:spcAft>
              <a:buNone/>
              <a:defRPr/>
            </a:pPr>
            <a:r>
              <a:rPr lang="ar-JO" sz="2800" dirty="0"/>
              <a:t>2- عدم إمكانية الوصول مؤقتًا إلى المتخصصين داخل الشركة (الانتظار سيؤدي إلى تأخير كبير في الجدول الزمني لإنجاز المشروع).</a:t>
            </a:r>
            <a:endParaRPr lang="en-US" sz="2500" dirty="0"/>
          </a:p>
        </p:txBody>
      </p:sp>
      <p:sp>
        <p:nvSpPr>
          <p:cNvPr id="31748" name="Slide Number Placeholder 5">
            <a:extLst>
              <a:ext uri="{FF2B5EF4-FFF2-40B4-BE49-F238E27FC236}">
                <a16:creationId xmlns:a16="http://schemas.microsoft.com/office/drawing/2014/main" id="{8901DDF5-E18D-EC07-112B-2CB7CCFEB1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8F94F2F3-CC29-4DC6-857A-8D5F8E4FDC09}" type="slidenum">
              <a:rPr lang="ar-SA" altLang="en-US" sz="1000">
                <a:solidFill>
                  <a:prstClr val="black"/>
                </a:solidFill>
              </a:rPr>
              <a:pPr rtl="0" eaLnBrk="0" fontAlgn="base" hangingPunct="0">
                <a:spcBef>
                  <a:spcPct val="0"/>
                </a:spcBef>
                <a:spcAft>
                  <a:spcPct val="0"/>
                </a:spcAft>
              </a:pPr>
              <a:t>118</a:t>
            </a:fld>
            <a:endParaRPr lang="en-US" altLang="en-US" sz="1000">
              <a:solidFill>
                <a:prstClr val="black"/>
              </a:solidFill>
            </a:endParaRPr>
          </a:p>
        </p:txBody>
      </p:sp>
    </p:spTree>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0D74A6D-85D2-3253-F2BE-14F2A379B920}"/>
              </a:ext>
            </a:extLst>
          </p:cNvPr>
          <p:cNvSpPr>
            <a:spLocks noGrp="1"/>
          </p:cNvSpPr>
          <p:nvPr>
            <p:ph type="title"/>
          </p:nvPr>
        </p:nvSpPr>
        <p:spPr>
          <a:xfrm>
            <a:off x="2057400" y="457200"/>
            <a:ext cx="8153400" cy="1143000"/>
          </a:xfrm>
        </p:spPr>
        <p:txBody>
          <a:bodyPr/>
          <a:lstStyle/>
          <a:p>
            <a:pPr eaLnBrk="1" hangingPunct="1"/>
            <a:br>
              <a:rPr lang="en-US" altLang="en-US">
                <a:latin typeface="Arial" panose="020B0604020202020204" pitchFamily="34" charset="0"/>
              </a:rPr>
            </a:br>
            <a:r>
              <a:rPr lang="en-US" altLang="en-US">
                <a:latin typeface="Arial" panose="020B0604020202020204" pitchFamily="34" charset="0"/>
              </a:rPr>
              <a:t>Expert opinions </a:t>
            </a:r>
            <a:endParaRPr lang="en-US" altLang="en-US"/>
          </a:p>
        </p:txBody>
      </p:sp>
      <p:sp>
        <p:nvSpPr>
          <p:cNvPr id="32771" name="Content Placeholder 2">
            <a:extLst>
              <a:ext uri="{FF2B5EF4-FFF2-40B4-BE49-F238E27FC236}">
                <a16:creationId xmlns:a16="http://schemas.microsoft.com/office/drawing/2014/main" id="{F10F0DEF-91B2-40D2-5447-F77E49125ED3}"/>
              </a:ext>
            </a:extLst>
          </p:cNvPr>
          <p:cNvSpPr>
            <a:spLocks noGrp="1"/>
          </p:cNvSpPr>
          <p:nvPr>
            <p:ph idx="1"/>
          </p:nvPr>
        </p:nvSpPr>
        <p:spPr>
          <a:xfrm>
            <a:off x="1828800" y="1676400"/>
            <a:ext cx="8382000" cy="4038600"/>
          </a:xfrm>
        </p:spPr>
        <p:txBody>
          <a:bodyPr rtlCol="0">
            <a:normAutofit fontScale="85000" lnSpcReduction="20000"/>
          </a:bodyPr>
          <a:lstStyle/>
          <a:p>
            <a:pPr eaLnBrk="1" fontAlgn="auto" hangingPunct="1">
              <a:spcAft>
                <a:spcPts val="0"/>
              </a:spcAft>
              <a:buNone/>
              <a:defRPr/>
            </a:pPr>
            <a:r>
              <a:rPr lang="en-US" sz="2500" dirty="0"/>
              <a:t>3- In small organizations ,it is difficult to find </a:t>
            </a:r>
            <a:r>
              <a:rPr lang="en-US" sz="2500" dirty="0">
                <a:solidFill>
                  <a:schemeClr val="tx2">
                    <a:lumMod val="60000"/>
                    <a:lumOff val="40000"/>
                  </a:schemeClr>
                </a:solidFill>
              </a:rPr>
              <a:t>enough suitable candidates to participate in the design review teams</a:t>
            </a:r>
            <a:r>
              <a:rPr lang="en-US" sz="2500" dirty="0"/>
              <a:t>. In such situations, outside experts may join a DR committee or, alternatively, their expert opinions may replace a DR.</a:t>
            </a:r>
          </a:p>
          <a:p>
            <a:pPr algn="r" rtl="1" eaLnBrk="1" fontAlgn="auto" hangingPunct="1">
              <a:spcAft>
                <a:spcPts val="0"/>
              </a:spcAft>
              <a:buNone/>
              <a:defRPr/>
            </a:pPr>
            <a:r>
              <a:rPr lang="ar-JO" sz="2500" dirty="0"/>
              <a:t>3- في المنظمات الصغيرة، من الصعب العثور على عدد كافٍ من المرشحين المناسبين للمشاركة في فرق مراجعة التصميم. في مثل هذه المواقف، قد ينضم الخبراء الخارجيون إلى لجنة </a:t>
            </a:r>
            <a:r>
              <a:rPr lang="en-US" sz="2500" dirty="0"/>
              <a:t>DR، </a:t>
            </a:r>
            <a:r>
              <a:rPr lang="ar-JO" sz="2500" dirty="0"/>
              <a:t>أو بدلاً من ذلك، قد تحل آراء الخبراء الخاصة بهم محل </a:t>
            </a:r>
            <a:r>
              <a:rPr lang="en-US" sz="2500" dirty="0"/>
              <a:t>DR.</a:t>
            </a:r>
          </a:p>
          <a:p>
            <a:pPr eaLnBrk="1" fontAlgn="auto" hangingPunct="1">
              <a:spcAft>
                <a:spcPts val="0"/>
              </a:spcAft>
              <a:buNone/>
              <a:defRPr/>
            </a:pPr>
            <a:r>
              <a:rPr lang="en-US" sz="2500" dirty="0"/>
              <a:t>4- In small organizations or in situations characterized by </a:t>
            </a:r>
            <a:r>
              <a:rPr lang="en-US" sz="2500" dirty="0">
                <a:solidFill>
                  <a:schemeClr val="tx2">
                    <a:lumMod val="60000"/>
                    <a:lumOff val="40000"/>
                  </a:schemeClr>
                </a:solidFill>
              </a:rPr>
              <a:t>extreme work pressures</a:t>
            </a:r>
            <a:r>
              <a:rPr lang="en-US" sz="2500" dirty="0"/>
              <a:t>, an outside expert’s opinion can replace an inspection.</a:t>
            </a:r>
          </a:p>
          <a:p>
            <a:pPr algn="r" rtl="1" eaLnBrk="1" fontAlgn="auto" hangingPunct="1">
              <a:spcAft>
                <a:spcPts val="0"/>
              </a:spcAft>
              <a:buNone/>
              <a:defRPr/>
            </a:pPr>
            <a:r>
              <a:rPr lang="ar-JO" sz="2500" dirty="0"/>
              <a:t>4- في المنظمات الصغيرة أو في المواقف التي تتميز بضغوط العمل الشديدة، يمكن لرأي خبير خارجي أن يحل محل التفتيش.</a:t>
            </a:r>
            <a:endParaRPr lang="en-US" sz="2500" dirty="0"/>
          </a:p>
          <a:p>
            <a:pPr eaLnBrk="1" fontAlgn="auto" hangingPunct="1">
              <a:spcAft>
                <a:spcPts val="0"/>
              </a:spcAft>
              <a:buNone/>
              <a:defRPr/>
            </a:pPr>
            <a:r>
              <a:rPr lang="en-US" sz="2500" dirty="0"/>
              <a:t>5- In cases of </a:t>
            </a:r>
            <a:r>
              <a:rPr lang="en-US" sz="2500" dirty="0">
                <a:solidFill>
                  <a:schemeClr val="tx2">
                    <a:lumMod val="60000"/>
                    <a:lumOff val="40000"/>
                  </a:schemeClr>
                </a:solidFill>
              </a:rPr>
              <a:t>major disagreement among the organization's senior professionals</a:t>
            </a:r>
            <a:r>
              <a:rPr lang="en-US" sz="2500" dirty="0"/>
              <a:t>, an outside expert may support a decision.</a:t>
            </a:r>
          </a:p>
          <a:p>
            <a:pPr algn="r" rtl="1" eaLnBrk="1" fontAlgn="auto" hangingPunct="1">
              <a:spcAft>
                <a:spcPts val="0"/>
              </a:spcAft>
              <a:buNone/>
              <a:defRPr/>
            </a:pPr>
            <a:r>
              <a:rPr lang="ar-JO" sz="2500" dirty="0"/>
              <a:t>5- في حالات الخلاف الكبير بين كبار المتخصصين في المنظمة، قد يدعم خبير خارجي القرار.</a:t>
            </a:r>
            <a:br>
              <a:rPr lang="en-US" sz="2500" dirty="0"/>
            </a:br>
            <a:endParaRPr lang="en-US" sz="2500" dirty="0"/>
          </a:p>
        </p:txBody>
      </p:sp>
      <p:sp>
        <p:nvSpPr>
          <p:cNvPr id="32772" name="Slide Number Placeholder 3">
            <a:extLst>
              <a:ext uri="{FF2B5EF4-FFF2-40B4-BE49-F238E27FC236}">
                <a16:creationId xmlns:a16="http://schemas.microsoft.com/office/drawing/2014/main" id="{A0DDE8CD-52C1-C83F-A4D3-AE398CB82C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F5FF194-292D-46B3-8575-19349CEFDA21}" type="slidenum">
              <a:rPr lang="ar-SA" altLang="en-US" sz="1000">
                <a:solidFill>
                  <a:prstClr val="black"/>
                </a:solidFill>
              </a:rPr>
              <a:pPr rtl="0" eaLnBrk="0" fontAlgn="base" hangingPunct="0">
                <a:spcBef>
                  <a:spcPct val="0"/>
                </a:spcBef>
                <a:spcAft>
                  <a:spcPct val="0"/>
                </a:spcAft>
              </a:pPr>
              <a:t>119</a:t>
            </a:fld>
            <a:endParaRPr lang="en-US" altLang="en-US" sz="1000">
              <a:solidFill>
                <a:prstClr val="black"/>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931989" y="1622425"/>
            <a:ext cx="8328025" cy="5118943"/>
          </a:xfrm>
          <a:prstGeom prst="rect">
            <a:avLst/>
          </a:prstGeom>
          <a:noFill/>
          <a:ln w="57150">
            <a:noFill/>
            <a:miter lim="800000"/>
            <a:headEnd/>
            <a:tailEnd/>
          </a:ln>
          <a:effectLst/>
        </p:spPr>
        <p:txBody>
          <a:bodyPr/>
          <a:lstStyle/>
          <a:p>
            <a:pPr algn="l" rtl="0" fontAlgn="base">
              <a:spcBef>
                <a:spcPct val="0"/>
              </a:spcBef>
              <a:spcAft>
                <a:spcPct val="0"/>
              </a:spcAft>
              <a:tabLst>
                <a:tab pos="457200" algn="r"/>
                <a:tab pos="2636838" algn="ctr"/>
                <a:tab pos="5273675" algn="r"/>
              </a:tabLst>
            </a:pPr>
            <a:r>
              <a:rPr lang="en-US" sz="2800" b="1" dirty="0">
                <a:solidFill>
                  <a:srgbClr val="000000"/>
                </a:solidFill>
                <a:latin typeface="Times New Roman" pitchFamily="18" charset="0"/>
                <a:cs typeface="Times New Roman" pitchFamily="18" charset="0"/>
              </a:rPr>
              <a:t>Software quality assurance is:</a:t>
            </a:r>
          </a:p>
          <a:p>
            <a:pPr fontAlgn="base">
              <a:spcBef>
                <a:spcPct val="0"/>
              </a:spcBef>
              <a:spcAft>
                <a:spcPct val="0"/>
              </a:spcAft>
              <a:tabLst>
                <a:tab pos="457200" algn="r"/>
                <a:tab pos="2636838" algn="ctr"/>
                <a:tab pos="5273675" algn="r"/>
              </a:tabLst>
            </a:pPr>
            <a:r>
              <a:rPr lang="ar-JO" sz="2800" b="1" dirty="0">
                <a:solidFill>
                  <a:prstClr val="black"/>
                </a:solidFill>
                <a:latin typeface="Times New Roman" pitchFamily="18" charset="0"/>
                <a:cs typeface="Times New Roman" pitchFamily="18" charset="0"/>
              </a:rPr>
              <a:t>ضمان جودة البرمجيات هو:</a:t>
            </a:r>
            <a:endParaRPr lang="en-US" sz="2800" b="1" dirty="0">
              <a:solidFill>
                <a:prstClr val="black"/>
              </a:solidFill>
              <a:latin typeface="Times New Roman" pitchFamily="18" charset="0"/>
              <a:cs typeface="Times New Roman" pitchFamily="18" charset="0"/>
            </a:endParaRPr>
          </a:p>
          <a:p>
            <a:pPr algn="l" rtl="0" eaLnBrk="0" fontAlgn="base" hangingPunct="0">
              <a:spcBef>
                <a:spcPct val="0"/>
              </a:spcBef>
              <a:spcAft>
                <a:spcPct val="0"/>
              </a:spcAft>
              <a:tabLst>
                <a:tab pos="457200" algn="r"/>
                <a:tab pos="2636838" algn="ctr"/>
                <a:tab pos="5273675" algn="r"/>
              </a:tabLst>
            </a:pPr>
            <a:r>
              <a:rPr lang="en-US" sz="2800" b="1" dirty="0">
                <a:solidFill>
                  <a:srgbClr val="000000"/>
                </a:solidFill>
                <a:latin typeface="Times New Roman" pitchFamily="18" charset="0"/>
                <a:cs typeface="Times New Roman" pitchFamily="18" charset="0"/>
              </a:rPr>
              <a:t> </a:t>
            </a:r>
            <a:endParaRPr lang="en-US" sz="2800" b="1" dirty="0">
              <a:solidFill>
                <a:prstClr val="black"/>
              </a:solidFill>
              <a:latin typeface="Times New Roman" pitchFamily="18" charset="0"/>
              <a:cs typeface="Times New Roman" pitchFamily="18" charset="0"/>
            </a:endParaRPr>
          </a:p>
          <a:p>
            <a:pPr algn="just" rtl="0" eaLnBrk="0" fontAlgn="base" hangingPunct="0">
              <a:spcBef>
                <a:spcPct val="0"/>
              </a:spcBef>
              <a:spcAft>
                <a:spcPct val="0"/>
              </a:spcAft>
              <a:tabLst>
                <a:tab pos="457200" algn="r"/>
                <a:tab pos="2636838" algn="ctr"/>
                <a:tab pos="5273675" algn="r"/>
              </a:tabLst>
            </a:pPr>
            <a:r>
              <a:rPr lang="en-US" sz="2400" b="1" dirty="0">
                <a:solidFill>
                  <a:srgbClr val="D60093"/>
                </a:solidFill>
                <a:latin typeface="Times New Roman" pitchFamily="18" charset="0"/>
                <a:cs typeface="Times New Roman" pitchFamily="18" charset="0"/>
              </a:rPr>
              <a:t>A systematic, planned set of actions necessary to provide adequate confidence that the software development process or the maintenance process of a software system product conforms to established functional technical requirements as well as with the managerial requirements of keeping the schedule and operating within the budgetary confines.</a:t>
            </a:r>
          </a:p>
          <a:p>
            <a:pPr algn="just" eaLnBrk="0" fontAlgn="base" hangingPunct="0">
              <a:spcBef>
                <a:spcPct val="0"/>
              </a:spcBef>
              <a:spcAft>
                <a:spcPct val="0"/>
              </a:spcAft>
              <a:tabLst>
                <a:tab pos="457200" algn="r"/>
                <a:tab pos="2636838" algn="ctr"/>
                <a:tab pos="5273675" algn="r"/>
              </a:tabLst>
            </a:pPr>
            <a:r>
              <a:rPr lang="ar-JO" sz="2400" b="1" dirty="0">
                <a:solidFill>
                  <a:srgbClr val="D60093"/>
                </a:solidFill>
                <a:latin typeface="Times New Roman" pitchFamily="18" charset="0"/>
                <a:cs typeface="Times New Roman" pitchFamily="18" charset="0"/>
              </a:rPr>
              <a:t>مجموعة منهجية ومخططة من الإجراءات اللازمة لتوفير الثقة الكافية بأن عملية تطوير البرمجيات أو عملية صيانة منتج نظام البرمجيات تتوافق مع المتطلبات الفنية الوظيفية المحددة وكذلك مع المتطلبات الإدارية للحفاظ على الجدول الزمني والتشغيل ضمن حدود الميزانية.</a:t>
            </a:r>
            <a:endParaRPr lang="en-US" sz="2000" dirty="0">
              <a:solidFill>
                <a:srgbClr val="FF3300"/>
              </a:solidFill>
              <a:latin typeface="Times New Roman" pitchFamily="18" charset="0"/>
              <a:cs typeface="Times New Roman" pitchFamily="18" charset="0"/>
            </a:endParaRPr>
          </a:p>
        </p:txBody>
      </p:sp>
      <p:sp>
        <p:nvSpPr>
          <p:cNvPr id="11274" name="WordArt 10"/>
          <p:cNvSpPr>
            <a:spLocks noChangeArrowheads="1" noChangeShapeType="1" noTextEdit="1"/>
          </p:cNvSpPr>
          <p:nvPr/>
        </p:nvSpPr>
        <p:spPr bwMode="auto">
          <a:xfrm>
            <a:off x="2882900" y="908050"/>
            <a:ext cx="6477000" cy="503238"/>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SQA - expanded definition</a:t>
            </a:r>
            <a:r>
              <a:rPr lang="ar-JO" sz="3600" kern="10" dirty="0">
                <a:ln w="12700">
                  <a:solidFill>
                    <a:srgbClr val="000000"/>
                  </a:solidFill>
                  <a:round/>
                  <a:headEnd/>
                  <a:tailEnd/>
                </a:ln>
                <a:solidFill>
                  <a:srgbClr val="33CC33"/>
                </a:solidFill>
                <a:latin typeface="Arial Black"/>
                <a:cs typeface="Times New Roman" pitchFamily="18" charset="0"/>
              </a:rPr>
              <a:t>تعريف موسع</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DAF128D-93EF-7F10-E450-E8B1392D4373}"/>
              </a:ext>
            </a:extLst>
          </p:cNvPr>
          <p:cNvSpPr>
            <a:spLocks noGrp="1"/>
          </p:cNvSpPr>
          <p:nvPr>
            <p:ph type="ctrTitle"/>
          </p:nvPr>
        </p:nvSpPr>
        <p:spPr/>
        <p:txBody>
          <a:bodyPr/>
          <a:lstStyle/>
          <a:p>
            <a:pPr eaLnBrk="1" hangingPunct="1"/>
            <a:r>
              <a:rPr lang="en-US" altLang="en-US" sz="9000"/>
              <a:t>Chapter 4</a:t>
            </a:r>
          </a:p>
        </p:txBody>
      </p:sp>
      <p:sp>
        <p:nvSpPr>
          <p:cNvPr id="3075" name="Rectangle 4">
            <a:extLst>
              <a:ext uri="{FF2B5EF4-FFF2-40B4-BE49-F238E27FC236}">
                <a16:creationId xmlns:a16="http://schemas.microsoft.com/office/drawing/2014/main" id="{9CFC0BC3-8939-D740-45FC-9E97BA0E2589}"/>
              </a:ext>
            </a:extLst>
          </p:cNvPr>
          <p:cNvSpPr>
            <a:spLocks noGrp="1"/>
          </p:cNvSpPr>
          <p:nvPr>
            <p:ph type="subTitle" idx="1"/>
          </p:nvPr>
        </p:nvSpPr>
        <p:spPr>
          <a:xfrm>
            <a:off x="2438400" y="3733800"/>
            <a:ext cx="7391400" cy="1873250"/>
          </a:xfrm>
        </p:spPr>
        <p:txBody>
          <a:bodyPr/>
          <a:lstStyle/>
          <a:p>
            <a:pPr eaLnBrk="1" hangingPunct="1"/>
            <a:r>
              <a:rPr lang="en-US" altLang="en-US" sz="4200"/>
              <a:t>The Components of The </a:t>
            </a:r>
            <a:br>
              <a:rPr lang="en-US" altLang="en-US" sz="4200"/>
            </a:br>
            <a:r>
              <a:rPr lang="en-US" altLang="en-US" sz="4200"/>
              <a:t>Software Quality Assurance </a:t>
            </a:r>
            <a:br>
              <a:rPr lang="en-US" altLang="en-US" sz="4200"/>
            </a:br>
            <a:r>
              <a:rPr lang="en-US" altLang="en-US" sz="4200"/>
              <a:t>System- Overview</a:t>
            </a:r>
          </a:p>
        </p:txBody>
      </p:sp>
      <p:sp>
        <p:nvSpPr>
          <p:cNvPr id="3076" name="Rectangle 10">
            <a:extLst>
              <a:ext uri="{FF2B5EF4-FFF2-40B4-BE49-F238E27FC236}">
                <a16:creationId xmlns:a16="http://schemas.microsoft.com/office/drawing/2014/main" id="{9709CB9C-0A5A-A500-7674-582F9B5FA6B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736AC49A-15C5-4C16-A5F0-72ABE6FAAB8A}" type="slidenum">
              <a:rPr lang="ar-SA" altLang="en-US" sz="1000">
                <a:solidFill>
                  <a:prstClr val="black"/>
                </a:solidFill>
              </a:rPr>
              <a:pPr rtl="0" eaLnBrk="0" fontAlgn="base" hangingPunct="0">
                <a:spcBef>
                  <a:spcPct val="0"/>
                </a:spcBef>
                <a:spcAft>
                  <a:spcPct val="0"/>
                </a:spcAft>
              </a:pPr>
              <a:t>120</a:t>
            </a:fld>
            <a:endParaRPr lang="en-US" altLang="en-US" sz="1000">
              <a:solidFill>
                <a:prstClr val="black"/>
              </a:solidFill>
            </a:endParaRPr>
          </a:p>
        </p:txBody>
      </p:sp>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437B1BD-8A77-A305-6D7B-3331CABB9778}"/>
              </a:ext>
            </a:extLst>
          </p:cNvPr>
          <p:cNvSpPr>
            <a:spLocks noGrp="1"/>
          </p:cNvSpPr>
          <p:nvPr>
            <p:ph type="title"/>
          </p:nvPr>
        </p:nvSpPr>
        <p:spPr>
          <a:xfrm>
            <a:off x="2057400" y="0"/>
            <a:ext cx="8153400" cy="1143000"/>
          </a:xfrm>
        </p:spPr>
        <p:txBody>
          <a:bodyPr/>
          <a:lstStyle/>
          <a:p>
            <a:pPr eaLnBrk="1" hangingPunct="1"/>
            <a:r>
              <a:rPr lang="en-US" altLang="en-US"/>
              <a:t>The SQA System Overview</a:t>
            </a:r>
          </a:p>
        </p:txBody>
      </p:sp>
      <p:pic>
        <p:nvPicPr>
          <p:cNvPr id="4099" name="Picture 2" descr="http://1.bp.blogspot.com/-mL10jbhgZNY/T9QyKNZ0WqI/AAAAAAAAAQM/FLFaVO5unfo/s1600/sqa+architecture.JPG">
            <a:extLst>
              <a:ext uri="{FF2B5EF4-FFF2-40B4-BE49-F238E27FC236}">
                <a16:creationId xmlns:a16="http://schemas.microsoft.com/office/drawing/2014/main" id="{6D9D43E4-B8A8-720B-DACD-CCCA905CD0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838200"/>
            <a:ext cx="8382000" cy="5518150"/>
          </a:xfrm>
          <a:noFill/>
        </p:spPr>
      </p:pic>
      <p:sp>
        <p:nvSpPr>
          <p:cNvPr id="4100" name="Slide Number Placeholder 3">
            <a:extLst>
              <a:ext uri="{FF2B5EF4-FFF2-40B4-BE49-F238E27FC236}">
                <a16:creationId xmlns:a16="http://schemas.microsoft.com/office/drawing/2014/main" id="{680DD7A0-B22D-7EFD-E660-4C3C720B02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FC51F01A-9098-4BC8-B4F4-1022CFD91954}" type="slidenum">
              <a:rPr lang="ar-SA" altLang="en-US" sz="1000">
                <a:solidFill>
                  <a:prstClr val="black"/>
                </a:solidFill>
              </a:rPr>
              <a:pPr rtl="0" eaLnBrk="0" fontAlgn="base" hangingPunct="0">
                <a:spcBef>
                  <a:spcPct val="0"/>
                </a:spcBef>
                <a:spcAft>
                  <a:spcPct val="0"/>
                </a:spcAft>
              </a:pPr>
              <a:t>121</a:t>
            </a:fld>
            <a:endParaRPr lang="en-US" altLang="en-US" sz="1000">
              <a:solidFill>
                <a:prstClr val="black"/>
              </a:solidFill>
            </a:endParaRPr>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C1603B-8AD9-7BC8-08A4-F3472D3ED0DF}"/>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Peer review</a:t>
            </a:r>
          </a:p>
        </p:txBody>
      </p:sp>
      <p:sp>
        <p:nvSpPr>
          <p:cNvPr id="106499" name="Rectangle 3">
            <a:extLst>
              <a:ext uri="{FF2B5EF4-FFF2-40B4-BE49-F238E27FC236}">
                <a16:creationId xmlns:a16="http://schemas.microsoft.com/office/drawing/2014/main" id="{BC169FCD-87D6-2333-63CD-F8596C307735}"/>
              </a:ext>
            </a:extLst>
          </p:cNvPr>
          <p:cNvSpPr>
            <a:spLocks noGrp="1" noChangeArrowheads="1"/>
          </p:cNvSpPr>
          <p:nvPr>
            <p:ph idx="1"/>
          </p:nvPr>
        </p:nvSpPr>
        <p:spPr>
          <a:xfrm>
            <a:off x="1752600" y="1676400"/>
            <a:ext cx="8610600" cy="4495800"/>
          </a:xfrm>
        </p:spPr>
        <p:txBody>
          <a:bodyPr rtlCol="0">
            <a:normAutofit fontScale="92500" lnSpcReduction="10000"/>
          </a:bodyPr>
          <a:lstStyle/>
          <a:p>
            <a:pPr eaLnBrk="1" fontAlgn="auto" hangingPunct="1">
              <a:spcAft>
                <a:spcPts val="0"/>
              </a:spcAft>
              <a:defRPr/>
            </a:pPr>
            <a:r>
              <a:rPr lang="en-US" sz="2500" dirty="0"/>
              <a:t>Peer reviews ( inspection and walkthroughs ) are directed at reviewing short documents, chapters or parts of a report, a coded printout of a software module.</a:t>
            </a:r>
          </a:p>
          <a:p>
            <a:pPr algn="r" rtl="1" eaLnBrk="1" fontAlgn="auto" hangingPunct="1">
              <a:spcAft>
                <a:spcPts val="0"/>
              </a:spcAft>
              <a:defRPr/>
            </a:pPr>
            <a:r>
              <a:rPr lang="ar-JO" sz="2500" dirty="0"/>
              <a:t>تهدف مراجعات النظراء (التفتيش والإرشادات التفصيلية) إلى مراجعة المستندات القصيرة أو الفصول أو أجزاء من التقرير، أو نسخة مطبوعة مشفرة من وحدة برمجية.</a:t>
            </a:r>
            <a:endParaRPr lang="en-US" sz="2500" dirty="0"/>
          </a:p>
          <a:p>
            <a:pPr eaLnBrk="1" fontAlgn="auto" hangingPunct="1">
              <a:spcAft>
                <a:spcPts val="0"/>
              </a:spcAft>
              <a:defRPr/>
            </a:pPr>
            <a:r>
              <a:rPr lang="en-US" sz="2500" dirty="0"/>
              <a:t>The process can take several forms and use many methods; Usually the reviewers are all peers, not superiors.</a:t>
            </a:r>
          </a:p>
          <a:p>
            <a:pPr eaLnBrk="1" fontAlgn="auto" hangingPunct="1">
              <a:spcAft>
                <a:spcPts val="0"/>
              </a:spcAft>
              <a:defRPr/>
            </a:pPr>
            <a:endParaRPr lang="en-US" sz="2500" dirty="0"/>
          </a:p>
          <a:p>
            <a:pPr eaLnBrk="1" fontAlgn="auto" hangingPunct="1">
              <a:spcAft>
                <a:spcPts val="0"/>
              </a:spcAft>
              <a:defRPr/>
            </a:pPr>
            <a:r>
              <a:rPr lang="en-US" sz="2500" dirty="0">
                <a:solidFill>
                  <a:srgbClr val="FF0000"/>
                </a:solidFill>
              </a:rPr>
              <a:t>The main objective of the process is to detect as many design and programming faults as possible</a:t>
            </a:r>
            <a:r>
              <a:rPr lang="en-US" sz="2500" dirty="0"/>
              <a:t>. </a:t>
            </a:r>
            <a:r>
              <a:rPr lang="en-US" sz="2500" dirty="0">
                <a:solidFill>
                  <a:srgbClr val="0000FF"/>
                </a:solidFill>
              </a:rPr>
              <a:t>The output is a list of detected faults.</a:t>
            </a:r>
          </a:p>
          <a:p>
            <a:pPr eaLnBrk="1" fontAlgn="auto" hangingPunct="1">
              <a:spcAft>
                <a:spcPts val="0"/>
              </a:spcAft>
              <a:defRPr/>
            </a:pPr>
            <a:r>
              <a:rPr lang="en-US" sz="2400" dirty="0"/>
              <a:t>A defect summary and statistics to be used </a:t>
            </a:r>
            <a:r>
              <a:rPr lang="en-US" sz="2400" dirty="0">
                <a:solidFill>
                  <a:schemeClr val="tx2">
                    <a:lumMod val="60000"/>
                    <a:lumOff val="40000"/>
                  </a:schemeClr>
                </a:solidFill>
              </a:rPr>
              <a:t>as a database for reviewing and improving development methods </a:t>
            </a:r>
            <a:br>
              <a:rPr lang="en-US" sz="2500" dirty="0"/>
            </a:br>
            <a:endParaRPr lang="en-US" sz="2500" dirty="0"/>
          </a:p>
        </p:txBody>
      </p:sp>
      <p:sp>
        <p:nvSpPr>
          <p:cNvPr id="5124" name="Slide Number Placeholder 5">
            <a:extLst>
              <a:ext uri="{FF2B5EF4-FFF2-40B4-BE49-F238E27FC236}">
                <a16:creationId xmlns:a16="http://schemas.microsoft.com/office/drawing/2014/main" id="{A78DCDD3-D126-FEC5-8239-C82549BFE7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D63B828D-042D-409A-8EAF-D1200DCB3A2F}" type="slidenum">
              <a:rPr lang="ar-SA" altLang="en-US" sz="1000">
                <a:solidFill>
                  <a:prstClr val="black"/>
                </a:solidFill>
              </a:rPr>
              <a:pPr rtl="0" eaLnBrk="0" fontAlgn="base" hangingPunct="0">
                <a:spcBef>
                  <a:spcPct val="0"/>
                </a:spcBef>
                <a:spcAft>
                  <a:spcPct val="0"/>
                </a:spcAft>
              </a:pPr>
              <a:t>122</a:t>
            </a:fld>
            <a:endParaRPr lang="en-US" altLang="en-US" sz="1000">
              <a:solidFill>
                <a:prstClr val="black"/>
              </a:solidFill>
            </a:endParaRPr>
          </a:p>
        </p:txBody>
      </p:sp>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8EE2B28-22AE-E157-0654-D004FE8A9336}"/>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Expert opinions </a:t>
            </a:r>
          </a:p>
        </p:txBody>
      </p:sp>
      <p:sp>
        <p:nvSpPr>
          <p:cNvPr id="107523" name="Rectangle 3">
            <a:extLst>
              <a:ext uri="{FF2B5EF4-FFF2-40B4-BE49-F238E27FC236}">
                <a16:creationId xmlns:a16="http://schemas.microsoft.com/office/drawing/2014/main" id="{FA477651-16BF-13C2-FA3A-69C484E1A9EA}"/>
              </a:ext>
            </a:extLst>
          </p:cNvPr>
          <p:cNvSpPr>
            <a:spLocks noGrp="1" noChangeArrowheads="1"/>
          </p:cNvSpPr>
          <p:nvPr>
            <p:ph idx="1"/>
          </p:nvPr>
        </p:nvSpPr>
        <p:spPr>
          <a:xfrm>
            <a:off x="1752600" y="1752600"/>
            <a:ext cx="8610600" cy="4572000"/>
          </a:xfrm>
        </p:spPr>
        <p:txBody>
          <a:bodyPr rtlCol="0">
            <a:normAutofit/>
          </a:bodyPr>
          <a:lstStyle/>
          <a:p>
            <a:pPr eaLnBrk="1" fontAlgn="auto" hangingPunct="1">
              <a:spcAft>
                <a:spcPts val="0"/>
              </a:spcAft>
              <a:defRPr/>
            </a:pPr>
            <a:r>
              <a:rPr lang="en-US" sz="2500" dirty="0"/>
              <a:t>Expert opinions support quality assessment efforts by </a:t>
            </a:r>
            <a:r>
              <a:rPr lang="en-US" sz="2500" dirty="0">
                <a:solidFill>
                  <a:schemeClr val="tx2">
                    <a:lumMod val="60000"/>
                    <a:lumOff val="40000"/>
                  </a:schemeClr>
                </a:solidFill>
              </a:rPr>
              <a:t>introducing additional external capabilities </a:t>
            </a:r>
            <a:r>
              <a:rPr lang="en-US" sz="2500" dirty="0"/>
              <a:t>into the organization’s in-house development process.</a:t>
            </a:r>
            <a:endParaRPr lang="en-US" sz="2400" dirty="0">
              <a:solidFill>
                <a:schemeClr val="accent5">
                  <a:lumMod val="50000"/>
                </a:schemeClr>
              </a:solidFill>
            </a:endParaRPr>
          </a:p>
          <a:p>
            <a:pPr eaLnBrk="1" fontAlgn="auto" hangingPunct="1">
              <a:spcAft>
                <a:spcPts val="0"/>
              </a:spcAft>
              <a:defRPr/>
            </a:pPr>
            <a:r>
              <a:rPr lang="en-US" sz="2600" dirty="0">
                <a:solidFill>
                  <a:schemeClr val="accent5">
                    <a:lumMod val="50000"/>
                  </a:schemeClr>
                </a:solidFill>
              </a:rPr>
              <a:t>External experts may be useful in the following situations:</a:t>
            </a:r>
          </a:p>
          <a:p>
            <a:pPr eaLnBrk="1" fontAlgn="auto" hangingPunct="1">
              <a:spcAft>
                <a:spcPts val="0"/>
              </a:spcAft>
              <a:buNone/>
              <a:defRPr/>
            </a:pPr>
            <a:r>
              <a:rPr lang="en-US" sz="2500" dirty="0"/>
              <a:t>1- </a:t>
            </a:r>
            <a:r>
              <a:rPr lang="en-US" sz="2500" dirty="0">
                <a:solidFill>
                  <a:schemeClr val="tx2">
                    <a:lumMod val="60000"/>
                    <a:lumOff val="40000"/>
                  </a:schemeClr>
                </a:solidFill>
              </a:rPr>
              <a:t>Insufficient in-house professional capabilities </a:t>
            </a:r>
            <a:r>
              <a:rPr lang="en-US" sz="2500" dirty="0"/>
              <a:t>in a given area.</a:t>
            </a:r>
          </a:p>
          <a:p>
            <a:pPr eaLnBrk="1" fontAlgn="auto" hangingPunct="1">
              <a:spcAft>
                <a:spcPts val="0"/>
              </a:spcAft>
              <a:buNone/>
              <a:defRPr/>
            </a:pPr>
            <a:r>
              <a:rPr lang="en-US" sz="2500" dirty="0"/>
              <a:t>2- Temporary </a:t>
            </a:r>
            <a:r>
              <a:rPr lang="en-US" sz="2500" dirty="0">
                <a:solidFill>
                  <a:schemeClr val="tx2">
                    <a:lumMod val="60000"/>
                    <a:lumOff val="40000"/>
                  </a:schemeClr>
                </a:solidFill>
              </a:rPr>
              <a:t>inaccessibility of in-house professionals </a:t>
            </a:r>
            <a:r>
              <a:rPr lang="en-US" sz="2400" dirty="0"/>
              <a:t>(waiting will cause substantial delays in the project completion schedule</a:t>
            </a:r>
            <a:r>
              <a:rPr lang="en-US" sz="2800" dirty="0"/>
              <a:t>).</a:t>
            </a:r>
          </a:p>
          <a:p>
            <a:pPr eaLnBrk="1" fontAlgn="auto" hangingPunct="1">
              <a:spcAft>
                <a:spcPts val="0"/>
              </a:spcAft>
              <a:buNone/>
              <a:defRPr/>
            </a:pPr>
            <a:r>
              <a:rPr lang="en-US" sz="2500" dirty="0"/>
              <a:t>.</a:t>
            </a:r>
          </a:p>
          <a:p>
            <a:pPr eaLnBrk="1" fontAlgn="auto" hangingPunct="1">
              <a:spcAft>
                <a:spcPts val="0"/>
              </a:spcAft>
              <a:buNone/>
              <a:defRPr/>
            </a:pPr>
            <a:endParaRPr lang="en-US" sz="2500" dirty="0"/>
          </a:p>
        </p:txBody>
      </p:sp>
      <p:sp>
        <p:nvSpPr>
          <p:cNvPr id="6148" name="Slide Number Placeholder 5">
            <a:extLst>
              <a:ext uri="{FF2B5EF4-FFF2-40B4-BE49-F238E27FC236}">
                <a16:creationId xmlns:a16="http://schemas.microsoft.com/office/drawing/2014/main" id="{31623D7D-31B8-575E-7D91-226DC2C1AD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D3BA4FF-AF4B-4DB0-A73E-18BE7ACBD0F2}" type="slidenum">
              <a:rPr lang="ar-SA" altLang="en-US" sz="1000">
                <a:solidFill>
                  <a:prstClr val="black"/>
                </a:solidFill>
              </a:rPr>
              <a:pPr rtl="0" eaLnBrk="0" fontAlgn="base" hangingPunct="0">
                <a:spcBef>
                  <a:spcPct val="0"/>
                </a:spcBef>
                <a:spcAft>
                  <a:spcPct val="0"/>
                </a:spcAft>
              </a:pPr>
              <a:t>123</a:t>
            </a:fld>
            <a:endParaRPr lang="en-US" altLang="en-US" sz="1000">
              <a:solidFill>
                <a:prstClr val="black"/>
              </a:solidFill>
            </a:endParaRPr>
          </a:p>
        </p:txBody>
      </p:sp>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697AF70-33DE-36FA-839A-21D4B287233B}"/>
              </a:ext>
            </a:extLst>
          </p:cNvPr>
          <p:cNvSpPr>
            <a:spLocks noGrp="1"/>
          </p:cNvSpPr>
          <p:nvPr>
            <p:ph type="title"/>
          </p:nvPr>
        </p:nvSpPr>
        <p:spPr>
          <a:xfrm>
            <a:off x="2057400" y="457200"/>
            <a:ext cx="8153400" cy="1143000"/>
          </a:xfrm>
        </p:spPr>
        <p:txBody>
          <a:bodyPr/>
          <a:lstStyle/>
          <a:p>
            <a:pPr eaLnBrk="1" hangingPunct="1"/>
            <a:br>
              <a:rPr lang="en-US" altLang="en-US">
                <a:latin typeface="Arial" panose="020B0604020202020204" pitchFamily="34" charset="0"/>
              </a:rPr>
            </a:br>
            <a:r>
              <a:rPr lang="en-US" altLang="en-US">
                <a:latin typeface="Arial" panose="020B0604020202020204" pitchFamily="34" charset="0"/>
              </a:rPr>
              <a:t>Expert opinions </a:t>
            </a:r>
            <a:endParaRPr lang="en-US" altLang="en-US"/>
          </a:p>
        </p:txBody>
      </p:sp>
      <p:sp>
        <p:nvSpPr>
          <p:cNvPr id="32771" name="Content Placeholder 2">
            <a:extLst>
              <a:ext uri="{FF2B5EF4-FFF2-40B4-BE49-F238E27FC236}">
                <a16:creationId xmlns:a16="http://schemas.microsoft.com/office/drawing/2014/main" id="{BDB5E63E-37FB-A53A-2C3A-337BF908BFBC}"/>
              </a:ext>
            </a:extLst>
          </p:cNvPr>
          <p:cNvSpPr>
            <a:spLocks noGrp="1"/>
          </p:cNvSpPr>
          <p:nvPr>
            <p:ph idx="1"/>
          </p:nvPr>
        </p:nvSpPr>
        <p:spPr>
          <a:xfrm>
            <a:off x="1828800" y="1676400"/>
            <a:ext cx="8382000" cy="4038600"/>
          </a:xfrm>
        </p:spPr>
        <p:txBody>
          <a:bodyPr rtlCol="0">
            <a:normAutofit lnSpcReduction="10000"/>
          </a:bodyPr>
          <a:lstStyle/>
          <a:p>
            <a:pPr eaLnBrk="1" fontAlgn="auto" hangingPunct="1">
              <a:spcAft>
                <a:spcPts val="0"/>
              </a:spcAft>
              <a:buNone/>
              <a:defRPr/>
            </a:pPr>
            <a:r>
              <a:rPr lang="en-US" sz="2500" dirty="0"/>
              <a:t>3- In small organizations ,it is difficult to find </a:t>
            </a:r>
            <a:r>
              <a:rPr lang="en-US" sz="2500" dirty="0">
                <a:solidFill>
                  <a:schemeClr val="tx2">
                    <a:lumMod val="60000"/>
                    <a:lumOff val="40000"/>
                  </a:schemeClr>
                </a:solidFill>
              </a:rPr>
              <a:t>enough suitable candidates to participate in the design review teams</a:t>
            </a:r>
            <a:r>
              <a:rPr lang="en-US" sz="2500" dirty="0"/>
              <a:t>. In such situations, outside experts may join a DR committee or, alternatively, their expert opinions may replace a DR.</a:t>
            </a:r>
          </a:p>
          <a:p>
            <a:pPr eaLnBrk="1" fontAlgn="auto" hangingPunct="1">
              <a:spcAft>
                <a:spcPts val="0"/>
              </a:spcAft>
              <a:buNone/>
              <a:defRPr/>
            </a:pPr>
            <a:r>
              <a:rPr lang="en-US" sz="2500" dirty="0"/>
              <a:t>4- In small organizations or in situations characterized by </a:t>
            </a:r>
            <a:r>
              <a:rPr lang="en-US" sz="2500" dirty="0">
                <a:solidFill>
                  <a:schemeClr val="tx2">
                    <a:lumMod val="60000"/>
                    <a:lumOff val="40000"/>
                  </a:schemeClr>
                </a:solidFill>
              </a:rPr>
              <a:t>extreme work pressures</a:t>
            </a:r>
            <a:r>
              <a:rPr lang="en-US" sz="2500" dirty="0"/>
              <a:t>, an outside expert’s opinion can replace an inspection.</a:t>
            </a:r>
          </a:p>
          <a:p>
            <a:pPr eaLnBrk="1" fontAlgn="auto" hangingPunct="1">
              <a:spcAft>
                <a:spcPts val="0"/>
              </a:spcAft>
              <a:buNone/>
              <a:defRPr/>
            </a:pPr>
            <a:r>
              <a:rPr lang="en-US" sz="2500" dirty="0"/>
              <a:t>5- In cases of </a:t>
            </a:r>
            <a:r>
              <a:rPr lang="en-US" sz="2500" dirty="0">
                <a:solidFill>
                  <a:schemeClr val="tx2">
                    <a:lumMod val="60000"/>
                    <a:lumOff val="40000"/>
                  </a:schemeClr>
                </a:solidFill>
              </a:rPr>
              <a:t>major disagreement among the organization's senior professionals</a:t>
            </a:r>
            <a:r>
              <a:rPr lang="en-US" sz="2500" dirty="0"/>
              <a:t>, an outside expert may support a decision.</a:t>
            </a:r>
            <a:br>
              <a:rPr lang="en-US" sz="2500" dirty="0"/>
            </a:br>
            <a:endParaRPr lang="en-US" sz="2500" dirty="0"/>
          </a:p>
        </p:txBody>
      </p:sp>
      <p:sp>
        <p:nvSpPr>
          <p:cNvPr id="7172" name="Slide Number Placeholder 3">
            <a:extLst>
              <a:ext uri="{FF2B5EF4-FFF2-40B4-BE49-F238E27FC236}">
                <a16:creationId xmlns:a16="http://schemas.microsoft.com/office/drawing/2014/main" id="{DAA5813B-47D6-A5D4-E86E-8AC59C9170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F3FCB31-A6BB-445B-8237-F70CF8F322C8}" type="slidenum">
              <a:rPr lang="ar-SA" altLang="en-US" sz="1000">
                <a:solidFill>
                  <a:prstClr val="black"/>
                </a:solidFill>
              </a:rPr>
              <a:pPr rtl="0" eaLnBrk="0" fontAlgn="base" hangingPunct="0">
                <a:spcBef>
                  <a:spcPct val="0"/>
                </a:spcBef>
                <a:spcAft>
                  <a:spcPct val="0"/>
                </a:spcAft>
              </a:pPr>
              <a:t>124</a:t>
            </a:fld>
            <a:endParaRPr lang="en-US" altLang="en-US" sz="1000">
              <a:solidFill>
                <a:prstClr val="black"/>
              </a:solidFill>
            </a:endParaRPr>
          </a:p>
        </p:txBody>
      </p:sp>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712FB1D-9B21-F909-A506-C3D50DB475CB}"/>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Software testing</a:t>
            </a:r>
          </a:p>
        </p:txBody>
      </p:sp>
      <p:sp>
        <p:nvSpPr>
          <p:cNvPr id="8195" name="Rectangle 3">
            <a:extLst>
              <a:ext uri="{FF2B5EF4-FFF2-40B4-BE49-F238E27FC236}">
                <a16:creationId xmlns:a16="http://schemas.microsoft.com/office/drawing/2014/main" id="{6B593390-69D9-93AF-0F25-BFFFEEA3788E}"/>
              </a:ext>
            </a:extLst>
          </p:cNvPr>
          <p:cNvSpPr>
            <a:spLocks noGrp="1"/>
          </p:cNvSpPr>
          <p:nvPr>
            <p:ph idx="1"/>
          </p:nvPr>
        </p:nvSpPr>
        <p:spPr>
          <a:xfrm>
            <a:off x="1828800" y="1828800"/>
            <a:ext cx="8382000" cy="4114800"/>
          </a:xfrm>
        </p:spPr>
        <p:txBody>
          <a:bodyPr/>
          <a:lstStyle/>
          <a:p>
            <a:pPr eaLnBrk="1" hangingPunct="1"/>
            <a:r>
              <a:rPr lang="en-US" altLang="en-US" sz="2000"/>
              <a:t>Software tests are </a:t>
            </a:r>
            <a:r>
              <a:rPr lang="en-US" altLang="en-US" sz="2000">
                <a:solidFill>
                  <a:srgbClr val="FF0000"/>
                </a:solidFill>
              </a:rPr>
              <a:t>formal SQA components that are used to review the actual running of the software</a:t>
            </a:r>
            <a:r>
              <a:rPr lang="en-US" altLang="en-US" sz="2000"/>
              <a:t>.</a:t>
            </a:r>
          </a:p>
          <a:p>
            <a:pPr algn="r" rtl="1" eaLnBrk="1" hangingPunct="1"/>
            <a:r>
              <a:rPr lang="ar-JO" altLang="en-US" sz="2000"/>
              <a:t>اختبارات البرامج هي مكونات </a:t>
            </a:r>
            <a:r>
              <a:rPr lang="en-US" altLang="en-US" sz="2000"/>
              <a:t>SQA </a:t>
            </a:r>
            <a:r>
              <a:rPr lang="ar-JO" altLang="en-US" sz="2000"/>
              <a:t>رسمية تُستخدم لمراجعة التشغيل الفعلي للبرنامج.</a:t>
            </a:r>
            <a:endParaRPr lang="en-US" altLang="en-US" sz="2000"/>
          </a:p>
          <a:p>
            <a:pPr eaLnBrk="1" hangingPunct="1"/>
            <a:r>
              <a:rPr lang="en-US" altLang="en-US" sz="2000"/>
              <a:t>The tests are based on a </a:t>
            </a:r>
            <a:r>
              <a:rPr lang="en-US" altLang="en-US" sz="2000">
                <a:solidFill>
                  <a:srgbClr val="FF0000"/>
                </a:solidFill>
              </a:rPr>
              <a:t>prepared list of test cases </a:t>
            </a:r>
            <a:r>
              <a:rPr lang="en-US" altLang="en-US" sz="2000"/>
              <a:t>that represent a variety of expected scenarios.</a:t>
            </a:r>
          </a:p>
          <a:p>
            <a:pPr algn="r" rtl="1" eaLnBrk="1" hangingPunct="1"/>
            <a:r>
              <a:rPr lang="ar-JO" altLang="en-US" sz="2000"/>
              <a:t>تعتمد الاختبارات على قائمة معدة من حالات الاختبار التي تمثل مجموعة متنوعة من السيناريوهات المتوقعة.</a:t>
            </a:r>
            <a:endParaRPr lang="en-US" altLang="en-US" sz="2000"/>
          </a:p>
          <a:p>
            <a:pPr eaLnBrk="1" hangingPunct="1"/>
            <a:r>
              <a:rPr lang="en-US" altLang="en-US" sz="2000"/>
              <a:t>Tests examine </a:t>
            </a:r>
            <a:r>
              <a:rPr lang="en-US" altLang="en-US" sz="2000">
                <a:solidFill>
                  <a:srgbClr val="FF0000"/>
                </a:solidFill>
              </a:rPr>
              <a:t>modules, integration, or entire packages (systems)</a:t>
            </a:r>
          </a:p>
          <a:p>
            <a:pPr algn="r" rtl="1" eaLnBrk="1" hangingPunct="1"/>
            <a:r>
              <a:rPr lang="ar-JO" altLang="en-US" sz="2000"/>
              <a:t>تفحص الاختبارات الوحدات أو التكامل أو الحزم (الأنظمة) بأكملها</a:t>
            </a:r>
            <a:endParaRPr lang="en-US" altLang="en-US" sz="2000"/>
          </a:p>
          <a:p>
            <a:pPr eaLnBrk="1" hangingPunct="1"/>
            <a:r>
              <a:rPr lang="en-US" altLang="en-US" sz="2000"/>
              <a:t>Recurrent tests( regression tests), carried out after correction of previous test findings, </a:t>
            </a:r>
            <a:r>
              <a:rPr lang="en-US" altLang="en-US" sz="2000">
                <a:solidFill>
                  <a:srgbClr val="FF0000"/>
                </a:solidFill>
              </a:rPr>
              <a:t>are continued till satisfactory results are obtained</a:t>
            </a:r>
            <a:r>
              <a:rPr lang="en-US" altLang="en-US" sz="2000"/>
              <a:t>.</a:t>
            </a:r>
          </a:p>
          <a:p>
            <a:pPr algn="r" rtl="1" eaLnBrk="1" hangingPunct="1"/>
            <a:r>
              <a:rPr lang="ar-JO" altLang="en-US" sz="2000"/>
              <a:t>وتستمر الاختبارات المتكررة (اختبارات الانحدار) التي يتم إجراؤها بعد تصحيح نتائج الاختبارات السابقة حتى يتم الحصول على نتائج مرضية.</a:t>
            </a:r>
            <a:br>
              <a:rPr lang="en-US" altLang="en-US" sz="2000"/>
            </a:br>
            <a:endParaRPr lang="en-US" altLang="en-US" sz="2000"/>
          </a:p>
        </p:txBody>
      </p:sp>
      <p:sp>
        <p:nvSpPr>
          <p:cNvPr id="8196" name="Slide Number Placeholder 5">
            <a:extLst>
              <a:ext uri="{FF2B5EF4-FFF2-40B4-BE49-F238E27FC236}">
                <a16:creationId xmlns:a16="http://schemas.microsoft.com/office/drawing/2014/main" id="{4C55157F-F028-255A-195A-71064FEF13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C74B93A8-970A-4E5E-9892-F5A9B9DD9220}" type="slidenum">
              <a:rPr lang="ar-SA" altLang="en-US" sz="1000">
                <a:solidFill>
                  <a:prstClr val="black"/>
                </a:solidFill>
              </a:rPr>
              <a:pPr rtl="0" eaLnBrk="0" fontAlgn="base" hangingPunct="0">
                <a:spcBef>
                  <a:spcPct val="0"/>
                </a:spcBef>
                <a:spcAft>
                  <a:spcPct val="0"/>
                </a:spcAft>
              </a:pPr>
              <a:t>125</a:t>
            </a:fld>
            <a:endParaRPr lang="en-US" altLang="en-US" sz="1000">
              <a:solidFill>
                <a:prstClr val="black"/>
              </a:solidFill>
            </a:endParaRPr>
          </a:p>
        </p:txBody>
      </p:sp>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C65357A-46EB-DB48-9DE4-8C4C50D67D8E}"/>
              </a:ext>
            </a:extLst>
          </p:cNvPr>
          <p:cNvSpPr>
            <a:spLocks noGrp="1"/>
          </p:cNvSpPr>
          <p:nvPr>
            <p:ph type="title"/>
          </p:nvPr>
        </p:nvSpPr>
        <p:spPr/>
        <p:txBody>
          <a:bodyPr/>
          <a:lstStyle/>
          <a:p>
            <a:pPr eaLnBrk="1" hangingPunct="1"/>
            <a:r>
              <a:rPr lang="en-US" altLang="en-US" sz="3600">
                <a:latin typeface="Arial" panose="020B0604020202020204" pitchFamily="34" charset="0"/>
              </a:rPr>
              <a:t>Software testing</a:t>
            </a:r>
          </a:p>
        </p:txBody>
      </p:sp>
      <p:sp>
        <p:nvSpPr>
          <p:cNvPr id="9219" name="Rectangle 4">
            <a:extLst>
              <a:ext uri="{FF2B5EF4-FFF2-40B4-BE49-F238E27FC236}">
                <a16:creationId xmlns:a16="http://schemas.microsoft.com/office/drawing/2014/main" id="{E7076357-2AA4-57A4-2578-14E0B1F8853E}"/>
              </a:ext>
            </a:extLst>
          </p:cNvPr>
          <p:cNvSpPr>
            <a:spLocks noGrp="1"/>
          </p:cNvSpPr>
          <p:nvPr>
            <p:ph idx="1"/>
          </p:nvPr>
        </p:nvSpPr>
        <p:spPr>
          <a:xfrm>
            <a:off x="1828800" y="1981200"/>
            <a:ext cx="8686800" cy="4114800"/>
          </a:xfrm>
        </p:spPr>
        <p:txBody>
          <a:bodyPr/>
          <a:lstStyle/>
          <a:p>
            <a:pPr eaLnBrk="1" hangingPunct="1">
              <a:buFont typeface="Wingdings" panose="05000000000000000000" pitchFamily="2" charset="2"/>
              <a:buNone/>
            </a:pPr>
            <a:r>
              <a:rPr lang="en-US" altLang="en-US" sz="2400"/>
              <a:t>Direct </a:t>
            </a:r>
            <a:r>
              <a:rPr lang="en-US" altLang="en-US" sz="2400">
                <a:solidFill>
                  <a:srgbClr val="FF0000"/>
                </a:solidFill>
              </a:rPr>
              <a:t>objectives</a:t>
            </a:r>
            <a:r>
              <a:rPr lang="en-US" altLang="en-US" sz="2400"/>
              <a:t> of the software tests:</a:t>
            </a:r>
          </a:p>
          <a:p>
            <a:pPr algn="r" rtl="1" eaLnBrk="1" hangingPunct="1">
              <a:buFont typeface="Wingdings" panose="05000000000000000000" pitchFamily="2" charset="2"/>
              <a:buNone/>
            </a:pPr>
            <a:r>
              <a:rPr lang="ar-JO" altLang="en-US" sz="2400"/>
              <a:t>الأهداف المباشرة للاختبارات البرمجية:</a:t>
            </a:r>
            <a:endParaRPr lang="en-US" altLang="en-US" sz="2400"/>
          </a:p>
          <a:p>
            <a:pPr eaLnBrk="1" hangingPunct="1">
              <a:buFont typeface="Wingdings" panose="05000000000000000000" pitchFamily="2" charset="2"/>
              <a:buNone/>
            </a:pPr>
            <a:r>
              <a:rPr lang="en-US" altLang="en-US" sz="2400"/>
              <a:t>1- </a:t>
            </a:r>
            <a:r>
              <a:rPr lang="en-US" altLang="en-US" sz="2400">
                <a:solidFill>
                  <a:srgbClr val="FF0000"/>
                </a:solidFill>
              </a:rPr>
              <a:t>Detection of software faults and other failures </a:t>
            </a:r>
            <a:r>
              <a:rPr lang="en-US" altLang="en-US" sz="2400"/>
              <a:t>to fill   the requirements.</a:t>
            </a:r>
          </a:p>
          <a:p>
            <a:pPr algn="r" rtl="1" eaLnBrk="1" hangingPunct="1">
              <a:buFont typeface="Wingdings" panose="05000000000000000000" pitchFamily="2" charset="2"/>
              <a:buNone/>
            </a:pPr>
            <a:r>
              <a:rPr lang="ar-JO" altLang="en-US" sz="2400"/>
              <a:t>1- الكشف عن الأخطاء البرمجية وغيرها من حالات الفشل في ملء المتطلبات.</a:t>
            </a:r>
            <a:endParaRPr lang="en-US" altLang="en-US" sz="2400"/>
          </a:p>
          <a:p>
            <a:pPr eaLnBrk="1" hangingPunct="1">
              <a:buFont typeface="Wingdings" panose="05000000000000000000" pitchFamily="2" charset="2"/>
              <a:buNone/>
            </a:pPr>
            <a:r>
              <a:rPr lang="en-US" altLang="en-US" sz="2400"/>
              <a:t>2- The </a:t>
            </a:r>
            <a:r>
              <a:rPr lang="en-US" altLang="en-US" sz="2400">
                <a:solidFill>
                  <a:srgbClr val="FF0000"/>
                </a:solidFill>
              </a:rPr>
              <a:t>formal approval </a:t>
            </a:r>
            <a:r>
              <a:rPr lang="en-US" altLang="en-US" sz="2400"/>
              <a:t>of a module or integration setup so that either the next programming phase can start or the completed software system can be delivered and installed.</a:t>
            </a:r>
          </a:p>
          <a:p>
            <a:pPr algn="r" rtl="1" eaLnBrk="1" hangingPunct="1">
              <a:buFont typeface="Wingdings" panose="05000000000000000000" pitchFamily="2" charset="2"/>
              <a:buNone/>
            </a:pPr>
            <a:r>
              <a:rPr lang="ar-JO" altLang="en-US" sz="2400"/>
              <a:t>2- الموافقة الرسمية على الوحدة النمطية أو إعداد التكامل بحيث يمكن بدء مرحلة البرمجة التالية أو يمكن تسليم نظام البرنامج المكتمل وتثبيته.</a:t>
            </a:r>
            <a:br>
              <a:rPr lang="en-US" altLang="en-US" sz="2400"/>
            </a:br>
            <a:endParaRPr lang="en-US" altLang="en-US" sz="2400"/>
          </a:p>
        </p:txBody>
      </p:sp>
      <p:sp>
        <p:nvSpPr>
          <p:cNvPr id="9220" name="Slide Number Placeholder 5">
            <a:extLst>
              <a:ext uri="{FF2B5EF4-FFF2-40B4-BE49-F238E27FC236}">
                <a16:creationId xmlns:a16="http://schemas.microsoft.com/office/drawing/2014/main" id="{A429738C-15DE-9770-21B8-49B1C5FF9C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FA541BC1-4EDF-4B43-A331-750268CF2305}" type="slidenum">
              <a:rPr lang="ar-SA" altLang="en-US" sz="1000">
                <a:solidFill>
                  <a:prstClr val="black"/>
                </a:solidFill>
              </a:rPr>
              <a:pPr rtl="0" eaLnBrk="0" fontAlgn="base" hangingPunct="0">
                <a:spcBef>
                  <a:spcPct val="0"/>
                </a:spcBef>
                <a:spcAft>
                  <a:spcPct val="0"/>
                </a:spcAft>
              </a:pPr>
              <a:t>126</a:t>
            </a:fld>
            <a:endParaRPr lang="en-US" altLang="en-US" sz="1000">
              <a:solidFill>
                <a:prstClr val="black"/>
              </a:solidFill>
            </a:endParaRPr>
          </a:p>
        </p:txBody>
      </p:sp>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102B546-F915-4417-C067-5CA7709F7223}"/>
              </a:ext>
            </a:extLst>
          </p:cNvPr>
          <p:cNvSpPr>
            <a:spLocks noGrp="1"/>
          </p:cNvSpPr>
          <p:nvPr>
            <p:ph type="title"/>
          </p:nvPr>
        </p:nvSpPr>
        <p:spPr/>
        <p:txBody>
          <a:bodyPr/>
          <a:lstStyle/>
          <a:p>
            <a:pPr eaLnBrk="1" hangingPunct="1"/>
            <a:r>
              <a:rPr lang="en-US" altLang="en-US" sz="3600">
                <a:latin typeface="Arial" panose="020B0604020202020204" pitchFamily="34" charset="0"/>
              </a:rPr>
              <a:t>Software testing</a:t>
            </a:r>
          </a:p>
        </p:txBody>
      </p:sp>
      <p:sp>
        <p:nvSpPr>
          <p:cNvPr id="10243" name="Rectangle 3">
            <a:extLst>
              <a:ext uri="{FF2B5EF4-FFF2-40B4-BE49-F238E27FC236}">
                <a16:creationId xmlns:a16="http://schemas.microsoft.com/office/drawing/2014/main" id="{80C3AB7E-F452-434C-915A-33A9FB686FE8}"/>
              </a:ext>
            </a:extLst>
          </p:cNvPr>
          <p:cNvSpPr>
            <a:spLocks noGrp="1"/>
          </p:cNvSpPr>
          <p:nvPr>
            <p:ph idx="1"/>
          </p:nvPr>
        </p:nvSpPr>
        <p:spPr>
          <a:xfrm>
            <a:off x="1905000" y="1676400"/>
            <a:ext cx="8153400" cy="4191000"/>
          </a:xfrm>
        </p:spPr>
        <p:txBody>
          <a:bodyPr/>
          <a:lstStyle/>
          <a:p>
            <a:pPr eaLnBrk="1" hangingPunct="1"/>
            <a:r>
              <a:rPr lang="en-US" altLang="en-US" sz="1800"/>
              <a:t>Software testing programs are </a:t>
            </a:r>
            <a:r>
              <a:rPr lang="en-US" altLang="en-US" sz="1800">
                <a:solidFill>
                  <a:srgbClr val="FF0000"/>
                </a:solidFill>
              </a:rPr>
              <a:t>constructed from a variety of tests, some manual and some automated</a:t>
            </a:r>
            <a:r>
              <a:rPr lang="en-US" altLang="en-US" sz="1800"/>
              <a:t>.</a:t>
            </a:r>
          </a:p>
          <a:p>
            <a:pPr algn="r" rtl="1" eaLnBrk="1" hangingPunct="1"/>
            <a:r>
              <a:rPr lang="ar-JO" altLang="en-US" sz="1800"/>
              <a:t>يتم إنشاء برامج اختبار البرمجيات من مجموعة متنوعة من الاختبارات، بعضها يدوي وبعضها آلي.</a:t>
            </a:r>
            <a:endParaRPr lang="en-US" altLang="en-US" sz="1800"/>
          </a:p>
          <a:p>
            <a:pPr eaLnBrk="1" hangingPunct="1"/>
            <a:r>
              <a:rPr lang="en-US" altLang="en-US" sz="1800"/>
              <a:t>All tests have to be designed, planned, and approved according to development procedures.</a:t>
            </a:r>
          </a:p>
          <a:p>
            <a:pPr algn="r" rtl="1" eaLnBrk="1" hangingPunct="1"/>
            <a:r>
              <a:rPr lang="ar-SA" altLang="en-US" sz="1800"/>
              <a:t>يجب تصميم جميع الاختبارات وتخطيطها والموافقة عليها وفقًا لإجراءات التطوير.</a:t>
            </a:r>
          </a:p>
          <a:p>
            <a:pPr eaLnBrk="1" hangingPunct="1"/>
            <a:r>
              <a:rPr lang="en-US" altLang="en-US" sz="1800">
                <a:solidFill>
                  <a:srgbClr val="FF0000"/>
                </a:solidFill>
              </a:rPr>
              <a:t>The test report will include a detailed list of the faults detected</a:t>
            </a:r>
          </a:p>
          <a:p>
            <a:pPr algn="r" rtl="1" eaLnBrk="1" hangingPunct="1"/>
            <a:r>
              <a:rPr lang="ar-JO" altLang="en-US" sz="1800">
                <a:solidFill>
                  <a:srgbClr val="FF0000"/>
                </a:solidFill>
              </a:rPr>
              <a:t>سيتضمن تقرير الاختبار قائمة مفصلة بالأخطاء المكتشفة</a:t>
            </a:r>
            <a:r>
              <a:rPr lang="en-US" altLang="en-US" sz="1800">
                <a:solidFill>
                  <a:srgbClr val="FF0000"/>
                </a:solidFill>
              </a:rPr>
              <a:t> </a:t>
            </a:r>
          </a:p>
          <a:p>
            <a:pPr eaLnBrk="1" hangingPunct="1"/>
            <a:r>
              <a:rPr lang="en-US" altLang="en-US" sz="1800"/>
              <a:t>It is recommended that software tests be carried out by an </a:t>
            </a:r>
            <a:r>
              <a:rPr lang="en-US" altLang="en-US" sz="1800">
                <a:solidFill>
                  <a:srgbClr val="FF0000"/>
                </a:solidFill>
              </a:rPr>
              <a:t>independent, outside testing unit rather than by the project team</a:t>
            </a:r>
          </a:p>
          <a:p>
            <a:pPr algn="r" rtl="1" eaLnBrk="1" hangingPunct="1"/>
            <a:r>
              <a:rPr lang="ar-JO" altLang="en-US" sz="1800"/>
              <a:t>يوصى بإجراء اختبارات البرامج بواسطة وحدة اختبار خارجية مستقلة بدلاً من فريق المشروع</a:t>
            </a:r>
            <a:endParaRPr lang="en-US" altLang="en-US" sz="1800"/>
          </a:p>
          <a:p>
            <a:pPr lvl="1" eaLnBrk="1" hangingPunct="1"/>
            <a:r>
              <a:rPr lang="en-US" altLang="en-US" sz="1600"/>
              <a:t>Project team SHOULD NOT involved in S/W testing because they failed to detect defects during development as well as to avoid conflicts of interest.</a:t>
            </a:r>
          </a:p>
          <a:p>
            <a:pPr lvl="1" algn="r" rtl="1" eaLnBrk="1" hangingPunct="1"/>
            <a:r>
              <a:rPr lang="ar-JO" altLang="en-US" sz="1600"/>
              <a:t>لا ينبغي لفريق المشروع أن يشارك في اختبار </a:t>
            </a:r>
            <a:r>
              <a:rPr lang="en-US" altLang="en-US" sz="1600"/>
              <a:t>S/W </a:t>
            </a:r>
            <a:r>
              <a:rPr lang="ar-JO" altLang="en-US" sz="1600"/>
              <a:t>لأنهم فشلوا في اكتشاف العيوب أثناء التطوير وكذلك في تجنب تضارب المصالح.</a:t>
            </a:r>
            <a:endParaRPr lang="en-US" altLang="en-US" sz="1600"/>
          </a:p>
        </p:txBody>
      </p:sp>
      <p:sp>
        <p:nvSpPr>
          <p:cNvPr id="10244" name="Slide Number Placeholder 5">
            <a:extLst>
              <a:ext uri="{FF2B5EF4-FFF2-40B4-BE49-F238E27FC236}">
                <a16:creationId xmlns:a16="http://schemas.microsoft.com/office/drawing/2014/main" id="{B5EECA8B-590E-4C35-9E8F-7AF64596D8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70CDA742-8D31-4D1A-9BAC-2E3C6CE8CFCA}" type="slidenum">
              <a:rPr lang="ar-SA" altLang="en-US" sz="1000">
                <a:solidFill>
                  <a:prstClr val="black"/>
                </a:solidFill>
              </a:rPr>
              <a:pPr rtl="0" eaLnBrk="0" fontAlgn="base" hangingPunct="0">
                <a:spcBef>
                  <a:spcPct val="0"/>
                </a:spcBef>
                <a:spcAft>
                  <a:spcPct val="0"/>
                </a:spcAft>
              </a:pPr>
              <a:t>127</a:t>
            </a:fld>
            <a:endParaRPr lang="en-US" altLang="en-US" sz="1000">
              <a:solidFill>
                <a:prstClr val="black"/>
              </a:solidFill>
            </a:endParaRPr>
          </a:p>
        </p:txBody>
      </p:sp>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35EAAAF-DC28-C0CC-AC6B-F632F80F6EE0}"/>
              </a:ext>
            </a:extLst>
          </p:cNvPr>
          <p:cNvSpPr>
            <a:spLocks noGrp="1"/>
          </p:cNvSpPr>
          <p:nvPr>
            <p:ph type="title"/>
          </p:nvPr>
        </p:nvSpPr>
        <p:spPr/>
        <p:txBody>
          <a:bodyPr/>
          <a:lstStyle/>
          <a:p>
            <a:pPr eaLnBrk="1" hangingPunct="1"/>
            <a:r>
              <a:rPr lang="en-US" altLang="en-US"/>
              <a:t>Software maintenance components</a:t>
            </a:r>
          </a:p>
        </p:txBody>
      </p:sp>
      <p:sp>
        <p:nvSpPr>
          <p:cNvPr id="3" name="Content Placeholder 2">
            <a:extLst>
              <a:ext uri="{FF2B5EF4-FFF2-40B4-BE49-F238E27FC236}">
                <a16:creationId xmlns:a16="http://schemas.microsoft.com/office/drawing/2014/main" id="{71DB58F0-3BCC-3772-366A-335C74221C01}"/>
              </a:ext>
            </a:extLst>
          </p:cNvPr>
          <p:cNvSpPr>
            <a:spLocks noGrp="1"/>
          </p:cNvSpPr>
          <p:nvPr>
            <p:ph idx="1"/>
          </p:nvPr>
        </p:nvSpPr>
        <p:spPr>
          <a:xfrm>
            <a:off x="1828800" y="1676400"/>
            <a:ext cx="8534400" cy="4876800"/>
          </a:xfrm>
        </p:spPr>
        <p:txBody>
          <a:bodyPr rtlCol="0">
            <a:normAutofit fontScale="77500" lnSpcReduction="20000"/>
          </a:bodyPr>
          <a:lstStyle/>
          <a:p>
            <a:pPr marL="0" indent="0" eaLnBrk="1" fontAlgn="auto" hangingPunct="1">
              <a:spcAft>
                <a:spcPts val="0"/>
              </a:spcAft>
              <a:buNone/>
              <a:defRPr/>
            </a:pPr>
            <a:r>
              <a:rPr lang="en-US" sz="2400" dirty="0"/>
              <a:t>Software maintenance services </a:t>
            </a:r>
            <a:r>
              <a:rPr lang="en-US" sz="2400" dirty="0">
                <a:solidFill>
                  <a:srgbClr val="FF0000"/>
                </a:solidFill>
              </a:rPr>
              <a:t>vary in range </a:t>
            </a:r>
            <a:r>
              <a:rPr lang="en-US" sz="2400" dirty="0"/>
              <a:t>and are provided for extensive periods, </a:t>
            </a:r>
            <a:r>
              <a:rPr lang="en-US" sz="2400" dirty="0">
                <a:solidFill>
                  <a:srgbClr val="FF0000"/>
                </a:solidFill>
              </a:rPr>
              <a:t>often several years</a:t>
            </a:r>
            <a:r>
              <a:rPr lang="en-US" sz="2400" dirty="0"/>
              <a:t>.</a:t>
            </a:r>
          </a:p>
          <a:p>
            <a:pPr marL="0" indent="0" algn="r" rtl="1" eaLnBrk="1" fontAlgn="auto" hangingPunct="1">
              <a:spcAft>
                <a:spcPts val="0"/>
              </a:spcAft>
              <a:buNone/>
              <a:defRPr/>
            </a:pPr>
            <a:r>
              <a:rPr lang="ar-JO" sz="2400" dirty="0"/>
              <a:t>تختلف خدمات صيانة البرامج في نطاقها ويتم توفيرها لفترات طويلة، غالبًا عدة سنوات.</a:t>
            </a:r>
            <a:endParaRPr lang="en-US" sz="2400" dirty="0"/>
          </a:p>
          <a:p>
            <a:pPr marL="0" indent="0" eaLnBrk="1" fontAlgn="auto" hangingPunct="1">
              <a:spcAft>
                <a:spcPts val="0"/>
              </a:spcAft>
              <a:buNone/>
              <a:defRPr/>
            </a:pPr>
            <a:r>
              <a:rPr lang="en-US" sz="2400" dirty="0">
                <a:solidFill>
                  <a:srgbClr val="FF0000"/>
                </a:solidFill>
              </a:rPr>
              <a:t>The services fall into the following categories</a:t>
            </a:r>
          </a:p>
          <a:p>
            <a:pPr marL="0" indent="0" algn="r" rtl="1" eaLnBrk="1" fontAlgn="auto" hangingPunct="1">
              <a:spcAft>
                <a:spcPts val="0"/>
              </a:spcAft>
              <a:buNone/>
              <a:defRPr/>
            </a:pPr>
            <a:r>
              <a:rPr lang="ar-JO" sz="2400" dirty="0">
                <a:solidFill>
                  <a:srgbClr val="FF0000"/>
                </a:solidFill>
              </a:rPr>
              <a:t>تنقسم الخدمات إلى الفئات التالية</a:t>
            </a:r>
            <a:endParaRPr lang="en-US" sz="2400" dirty="0">
              <a:solidFill>
                <a:srgbClr val="FF0000"/>
              </a:solidFill>
            </a:endParaRPr>
          </a:p>
          <a:p>
            <a:pPr marL="0" indent="0" eaLnBrk="1" fontAlgn="auto" hangingPunct="1">
              <a:spcAft>
                <a:spcPts val="0"/>
              </a:spcAft>
              <a:buNone/>
              <a:defRPr/>
            </a:pPr>
            <a:r>
              <a:rPr lang="en-US" sz="2400" dirty="0">
                <a:solidFill>
                  <a:srgbClr val="FF0000"/>
                </a:solidFill>
              </a:rPr>
              <a:t>1-</a:t>
            </a:r>
            <a:r>
              <a:rPr lang="en-US" sz="2400" dirty="0"/>
              <a:t> </a:t>
            </a:r>
            <a:r>
              <a:rPr lang="en-US" sz="2400" dirty="0">
                <a:solidFill>
                  <a:srgbClr val="FF0000"/>
                </a:solidFill>
              </a:rPr>
              <a:t>Corrective maintenance</a:t>
            </a:r>
            <a:r>
              <a:rPr lang="en-US" sz="2400" dirty="0"/>
              <a:t>        </a:t>
            </a:r>
            <a:r>
              <a:rPr lang="ar-JO" sz="2400" dirty="0"/>
              <a:t>1- الصيانة التصحيحية</a:t>
            </a:r>
            <a:endParaRPr lang="en-US" sz="2400" dirty="0"/>
          </a:p>
          <a:p>
            <a:pPr marL="400050" lvl="1" indent="0" eaLnBrk="1" fontAlgn="auto" hangingPunct="1">
              <a:spcAft>
                <a:spcPts val="0"/>
              </a:spcAft>
              <a:buNone/>
              <a:defRPr/>
            </a:pPr>
            <a:r>
              <a:rPr lang="en-US" sz="1900" dirty="0"/>
              <a:t>a) User support services (address for solution of all user difficulties arising when using the software system)</a:t>
            </a:r>
          </a:p>
          <a:p>
            <a:pPr marL="400050" lvl="1" indent="0" algn="r" rtl="1" eaLnBrk="1" fontAlgn="auto" hangingPunct="1">
              <a:spcAft>
                <a:spcPts val="0"/>
              </a:spcAft>
              <a:buNone/>
              <a:defRPr/>
            </a:pPr>
            <a:r>
              <a:rPr lang="ar-JO" sz="1900" dirty="0"/>
              <a:t>خدمات دعم المستخدم (عنوان لحل جميع صعوبات المستخدم التي تنشأ عند استخدام نظام البرنامج)</a:t>
            </a:r>
            <a:endParaRPr lang="en-US" sz="1900" dirty="0"/>
          </a:p>
          <a:p>
            <a:pPr marL="400050" lvl="1" indent="0" eaLnBrk="1" fontAlgn="auto" hangingPunct="1">
              <a:spcAft>
                <a:spcPts val="0"/>
              </a:spcAft>
              <a:buNone/>
              <a:defRPr/>
            </a:pPr>
            <a:r>
              <a:rPr lang="en-US" sz="1900" dirty="0"/>
              <a:t>b) software corrections         </a:t>
            </a:r>
            <a:r>
              <a:rPr lang="ar-JO" sz="1900" dirty="0"/>
              <a:t>تصحيحات البرمجيات</a:t>
            </a:r>
            <a:endParaRPr lang="en-US" sz="1900" dirty="0"/>
          </a:p>
          <a:p>
            <a:pPr marL="0" indent="0" eaLnBrk="1" fontAlgn="auto" hangingPunct="1">
              <a:spcAft>
                <a:spcPts val="0"/>
              </a:spcAft>
              <a:buNone/>
              <a:defRPr/>
            </a:pPr>
            <a:r>
              <a:rPr lang="en-US" sz="2400" dirty="0"/>
              <a:t>The user’s difficulties may have been caused by:</a:t>
            </a:r>
          </a:p>
          <a:p>
            <a:pPr marL="0" indent="0" algn="r" rtl="1" eaLnBrk="1" fontAlgn="auto" hangingPunct="1">
              <a:spcAft>
                <a:spcPts val="0"/>
              </a:spcAft>
              <a:buNone/>
              <a:defRPr/>
            </a:pPr>
            <a:r>
              <a:rPr lang="ar-JO" sz="2400" dirty="0"/>
              <a:t>قد تكون الصعوبات التي </a:t>
            </a:r>
            <a:r>
              <a:rPr lang="ar-JO" sz="2400" dirty="0" err="1"/>
              <a:t>يواجهها</a:t>
            </a:r>
            <a:r>
              <a:rPr lang="ar-JO" sz="2400" dirty="0"/>
              <a:t> المستخدم ناجمة عن:</a:t>
            </a:r>
            <a:endParaRPr lang="en-US" sz="2400" dirty="0"/>
          </a:p>
          <a:p>
            <a:pPr lvl="1" indent="-342900" eaLnBrk="1" fontAlgn="auto" hangingPunct="1">
              <a:spcAft>
                <a:spcPts val="0"/>
              </a:spcAft>
              <a:defRPr/>
            </a:pPr>
            <a:r>
              <a:rPr lang="en-US" sz="1900" dirty="0"/>
              <a:t>Code failure (usually termed “software failure”).</a:t>
            </a:r>
          </a:p>
          <a:p>
            <a:pPr lvl="1" indent="-342900" algn="r" rtl="1" eaLnBrk="1" fontAlgn="auto" hangingPunct="1">
              <a:spcAft>
                <a:spcPts val="0"/>
              </a:spcAft>
              <a:defRPr/>
            </a:pPr>
            <a:r>
              <a:rPr lang="ar-JO" sz="1900" dirty="0"/>
              <a:t>فشل التعليمات البرمجية (يُطلق عليه عادةً "فشل البرنامج").</a:t>
            </a:r>
            <a:endParaRPr lang="en-US" sz="1900" dirty="0"/>
          </a:p>
          <a:p>
            <a:pPr lvl="1" indent="-342900" eaLnBrk="1" fontAlgn="auto" hangingPunct="1">
              <a:spcAft>
                <a:spcPts val="0"/>
              </a:spcAft>
              <a:defRPr/>
            </a:pPr>
            <a:r>
              <a:rPr lang="en-US" sz="1900" dirty="0"/>
              <a:t>Documentation failure in the user’s manual</a:t>
            </a:r>
          </a:p>
          <a:p>
            <a:pPr lvl="1" indent="-342900" algn="r" rtl="1" eaLnBrk="1" fontAlgn="auto" hangingPunct="1">
              <a:spcAft>
                <a:spcPts val="0"/>
              </a:spcAft>
              <a:defRPr/>
            </a:pPr>
            <a:r>
              <a:rPr lang="ar-JO" sz="1900" dirty="0"/>
              <a:t>فشل التوثيق في دليل المستخدم</a:t>
            </a:r>
            <a:endParaRPr lang="en-US" sz="1900" dirty="0"/>
          </a:p>
          <a:p>
            <a:pPr lvl="1" indent="-342900" eaLnBrk="1" fontAlgn="auto" hangingPunct="1">
              <a:spcAft>
                <a:spcPts val="0"/>
              </a:spcAft>
              <a:defRPr/>
            </a:pPr>
            <a:r>
              <a:rPr lang="en-US" sz="1900" dirty="0"/>
              <a:t>Incomplete, vague or imprecise documentation.</a:t>
            </a:r>
          </a:p>
          <a:p>
            <a:pPr lvl="1" indent="-342900" algn="r" rtl="1" eaLnBrk="1" fontAlgn="auto" hangingPunct="1">
              <a:spcAft>
                <a:spcPts val="0"/>
              </a:spcAft>
              <a:defRPr/>
            </a:pPr>
            <a:r>
              <a:rPr lang="ar-JO" sz="1900" dirty="0"/>
              <a:t>وثائق غير كاملة أو غامضة أو غير دقيقة.</a:t>
            </a:r>
            <a:endParaRPr lang="en-US" sz="1900" dirty="0"/>
          </a:p>
          <a:p>
            <a:pPr lvl="1" indent="-342900" eaLnBrk="1" fontAlgn="auto" hangingPunct="1">
              <a:spcAft>
                <a:spcPts val="0"/>
              </a:spcAft>
              <a:defRPr/>
            </a:pPr>
            <a:r>
              <a:rPr lang="en-US" sz="1900" dirty="0"/>
              <a:t>User’s insufficient knowledge of the software system </a:t>
            </a:r>
          </a:p>
          <a:p>
            <a:pPr lvl="1" indent="-342900" algn="r" rtl="1" eaLnBrk="1" fontAlgn="auto" hangingPunct="1">
              <a:spcAft>
                <a:spcPts val="0"/>
              </a:spcAft>
              <a:defRPr/>
            </a:pPr>
            <a:r>
              <a:rPr lang="ar-JO" sz="1900" dirty="0"/>
              <a:t>عدم معرفة المستخدم الكافية بالنظام البرمجي</a:t>
            </a:r>
            <a:endParaRPr lang="en-US" sz="1900" dirty="0"/>
          </a:p>
        </p:txBody>
      </p:sp>
      <p:sp>
        <p:nvSpPr>
          <p:cNvPr id="11268" name="Slide Number Placeholder 3">
            <a:extLst>
              <a:ext uri="{FF2B5EF4-FFF2-40B4-BE49-F238E27FC236}">
                <a16:creationId xmlns:a16="http://schemas.microsoft.com/office/drawing/2014/main" id="{9FD6F747-112A-7FFB-6C3B-E2CE823955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8D6C5BE8-7A62-4C3A-BFAF-03597767151C}" type="slidenum">
              <a:rPr lang="ar-SA" altLang="en-US" sz="1000">
                <a:solidFill>
                  <a:prstClr val="black"/>
                </a:solidFill>
              </a:rPr>
              <a:pPr rtl="0" eaLnBrk="0" fontAlgn="base" hangingPunct="0">
                <a:spcBef>
                  <a:spcPct val="0"/>
                </a:spcBef>
                <a:spcAft>
                  <a:spcPct val="0"/>
                </a:spcAft>
              </a:pPr>
              <a:t>128</a:t>
            </a:fld>
            <a:endParaRPr lang="en-US" altLang="en-US" sz="1000">
              <a:solidFill>
                <a:prstClr val="black"/>
              </a:solidFill>
            </a:endParaRPr>
          </a:p>
        </p:txBody>
      </p:sp>
    </p:spTree>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BC4B7BC-D138-DFA8-385A-F639C99C8687}"/>
              </a:ext>
            </a:extLst>
          </p:cNvPr>
          <p:cNvSpPr>
            <a:spLocks noGrp="1"/>
          </p:cNvSpPr>
          <p:nvPr>
            <p:ph type="title"/>
          </p:nvPr>
        </p:nvSpPr>
        <p:spPr/>
        <p:txBody>
          <a:bodyPr/>
          <a:lstStyle/>
          <a:p>
            <a:pPr eaLnBrk="1" hangingPunct="1"/>
            <a:r>
              <a:rPr lang="en-US" altLang="en-US"/>
              <a:t>Software maintenance components</a:t>
            </a:r>
          </a:p>
        </p:txBody>
      </p:sp>
      <p:sp>
        <p:nvSpPr>
          <p:cNvPr id="3" name="Content Placeholder 2">
            <a:extLst>
              <a:ext uri="{FF2B5EF4-FFF2-40B4-BE49-F238E27FC236}">
                <a16:creationId xmlns:a16="http://schemas.microsoft.com/office/drawing/2014/main" id="{9F3BE788-B659-62F3-2C2A-C0ECEB170333}"/>
              </a:ext>
            </a:extLst>
          </p:cNvPr>
          <p:cNvSpPr>
            <a:spLocks noGrp="1"/>
          </p:cNvSpPr>
          <p:nvPr>
            <p:ph idx="1"/>
          </p:nvPr>
        </p:nvSpPr>
        <p:spPr/>
        <p:txBody>
          <a:bodyPr rtlCol="0">
            <a:normAutofit/>
          </a:bodyPr>
          <a:lstStyle/>
          <a:p>
            <a:pPr marL="0" indent="0" eaLnBrk="1" fontAlgn="auto" hangingPunct="1">
              <a:spcAft>
                <a:spcPts val="0"/>
              </a:spcAft>
              <a:buNone/>
              <a:defRPr/>
            </a:pPr>
            <a:r>
              <a:rPr lang="fr-FR" sz="2400" dirty="0">
                <a:solidFill>
                  <a:srgbClr val="FF0000"/>
                </a:solidFill>
              </a:rPr>
              <a:t>2- Adaptive maintenance                </a:t>
            </a:r>
            <a:r>
              <a:rPr lang="ar-JO" sz="2400" dirty="0">
                <a:solidFill>
                  <a:srgbClr val="FF0000"/>
                </a:solidFill>
              </a:rPr>
              <a:t>2- الصيانة التكيفية</a:t>
            </a:r>
            <a:endParaRPr lang="fr-FR" sz="2400" dirty="0">
              <a:solidFill>
                <a:srgbClr val="FF0000"/>
              </a:solidFill>
            </a:endParaRPr>
          </a:p>
          <a:p>
            <a:pPr eaLnBrk="1" fontAlgn="auto" hangingPunct="1">
              <a:spcAft>
                <a:spcPts val="0"/>
              </a:spcAft>
              <a:defRPr/>
            </a:pPr>
            <a:r>
              <a:rPr lang="en-US" sz="2000" dirty="0"/>
              <a:t>Adjusts the software package to the requirements of new customers and changing environmental conditions</a:t>
            </a:r>
          </a:p>
          <a:p>
            <a:pPr algn="r" rtl="1" eaLnBrk="1" fontAlgn="auto" hangingPunct="1">
              <a:spcAft>
                <a:spcPts val="0"/>
              </a:spcAft>
              <a:defRPr/>
            </a:pPr>
            <a:r>
              <a:rPr lang="en-US" sz="2000" dirty="0"/>
              <a:t> </a:t>
            </a:r>
            <a:r>
              <a:rPr lang="ar-JO" sz="2000" dirty="0"/>
              <a:t>يضبط حزمة البرامج وفقًا لمتطلبات العملاء الجدد والظروف البيئية المتغيرة</a:t>
            </a:r>
            <a:endParaRPr lang="en-US" sz="2000" dirty="0"/>
          </a:p>
          <a:p>
            <a:pPr marL="0" indent="0" eaLnBrk="1" fontAlgn="auto" hangingPunct="1">
              <a:spcAft>
                <a:spcPts val="0"/>
              </a:spcAft>
              <a:buNone/>
              <a:defRPr/>
            </a:pPr>
            <a:r>
              <a:rPr lang="fr-FR" sz="2400" dirty="0">
                <a:solidFill>
                  <a:srgbClr val="FF0000"/>
                </a:solidFill>
              </a:rPr>
              <a:t>3- Functionality </a:t>
            </a:r>
            <a:r>
              <a:rPr lang="fr-FR" sz="2400" dirty="0" err="1">
                <a:solidFill>
                  <a:srgbClr val="FF0000"/>
                </a:solidFill>
              </a:rPr>
              <a:t>improvement</a:t>
            </a:r>
            <a:r>
              <a:rPr lang="fr-FR" sz="2400" dirty="0">
                <a:solidFill>
                  <a:srgbClr val="FF0000"/>
                </a:solidFill>
              </a:rPr>
              <a:t> maintenance</a:t>
            </a:r>
            <a:r>
              <a:rPr lang="ar-JO" sz="2400" dirty="0">
                <a:solidFill>
                  <a:srgbClr val="FF0000"/>
                </a:solidFill>
              </a:rPr>
              <a:t>     </a:t>
            </a:r>
          </a:p>
          <a:p>
            <a:pPr marL="0" indent="0" algn="r" rtl="1" eaLnBrk="1" fontAlgn="auto" hangingPunct="1">
              <a:spcAft>
                <a:spcPts val="0"/>
              </a:spcAft>
              <a:buNone/>
              <a:defRPr/>
            </a:pPr>
            <a:r>
              <a:rPr lang="ar-JO" sz="2400" dirty="0">
                <a:solidFill>
                  <a:srgbClr val="FF0000"/>
                </a:solidFill>
              </a:rPr>
              <a:t>3- صيانة تحسين الأداء الوظيفي</a:t>
            </a:r>
            <a:endParaRPr lang="fr-FR" sz="2400" dirty="0">
              <a:solidFill>
                <a:srgbClr val="FF0000"/>
              </a:solidFill>
            </a:endParaRPr>
          </a:p>
          <a:p>
            <a:pPr eaLnBrk="1" fontAlgn="auto" hangingPunct="1">
              <a:spcAft>
                <a:spcPts val="0"/>
              </a:spcAft>
              <a:defRPr/>
            </a:pPr>
            <a:r>
              <a:rPr lang="en-US" sz="2000" dirty="0"/>
              <a:t>Addition of new functions to the existing software, improvement of reliability, </a:t>
            </a:r>
            <a:r>
              <a:rPr lang="en-US" sz="2000" dirty="0" err="1"/>
              <a:t>etc</a:t>
            </a:r>
            <a:endParaRPr lang="en-US" sz="2000" dirty="0"/>
          </a:p>
          <a:p>
            <a:pPr algn="r" rtl="1" eaLnBrk="1" fontAlgn="auto" hangingPunct="1">
              <a:spcAft>
                <a:spcPts val="0"/>
              </a:spcAft>
              <a:defRPr/>
            </a:pPr>
            <a:r>
              <a:rPr lang="ar-JO" sz="2000" dirty="0"/>
              <a:t>إضافة وظائف جديدة إلى البرامج الحالية، وتحسين الموثوقية، وما إلى ذلك</a:t>
            </a:r>
            <a:endParaRPr lang="en-US" sz="2000" dirty="0"/>
          </a:p>
        </p:txBody>
      </p:sp>
      <p:sp>
        <p:nvSpPr>
          <p:cNvPr id="12292" name="Slide Number Placeholder 3">
            <a:extLst>
              <a:ext uri="{FF2B5EF4-FFF2-40B4-BE49-F238E27FC236}">
                <a16:creationId xmlns:a16="http://schemas.microsoft.com/office/drawing/2014/main" id="{D8D2A07D-FC9A-FA22-F59E-897C65FE4F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3A51634-2B09-462E-941B-D907D74147C0}" type="slidenum">
              <a:rPr lang="ar-SA" altLang="en-US" sz="1000">
                <a:solidFill>
                  <a:prstClr val="black"/>
                </a:solidFill>
              </a:rPr>
              <a:pPr rtl="0" eaLnBrk="0" fontAlgn="base" hangingPunct="0">
                <a:spcBef>
                  <a:spcPct val="0"/>
                </a:spcBef>
                <a:spcAft>
                  <a:spcPct val="0"/>
                </a:spcAft>
              </a:pPr>
              <a:t>129</a:t>
            </a:fld>
            <a:endParaRPr lang="en-US" altLang="en-US" sz="1000">
              <a:solidFill>
                <a:prstClr val="black"/>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8176"/>
          <a:stretch/>
        </p:blipFill>
        <p:spPr>
          <a:xfrm>
            <a:off x="1524000" y="504200"/>
            <a:ext cx="9144000" cy="5661104"/>
          </a:xfrm>
          <a:prstGeom prst="rect">
            <a:avLst/>
          </a:prstGeom>
        </p:spPr>
      </p:pic>
      <p:sp>
        <p:nvSpPr>
          <p:cNvPr id="4" name="مربع نص 3">
            <a:extLst>
              <a:ext uri="{FF2B5EF4-FFF2-40B4-BE49-F238E27FC236}">
                <a16:creationId xmlns:a16="http://schemas.microsoft.com/office/drawing/2014/main" id="{8A0C4416-8042-0B9F-0549-6803922B1AF0}"/>
              </a:ext>
            </a:extLst>
          </p:cNvPr>
          <p:cNvSpPr txBox="1"/>
          <p:nvPr/>
        </p:nvSpPr>
        <p:spPr>
          <a:xfrm>
            <a:off x="2423592" y="273368"/>
            <a:ext cx="1004300" cy="461665"/>
          </a:xfrm>
          <a:prstGeom prst="rect">
            <a:avLst/>
          </a:prstGeom>
          <a:noFill/>
        </p:spPr>
        <p:txBody>
          <a:bodyPr wrap="square">
            <a:spAutoFit/>
          </a:bodyPr>
          <a:lstStyle/>
          <a:p>
            <a:pPr algn="l" rtl="0" fontAlgn="base">
              <a:spcBef>
                <a:spcPct val="0"/>
              </a:spcBef>
              <a:spcAft>
                <a:spcPct val="0"/>
              </a:spcAft>
            </a:pPr>
            <a:r>
              <a:rPr lang="ar-JO" sz="2400" b="1" dirty="0">
                <a:solidFill>
                  <a:prstClr val="black"/>
                </a:solidFill>
                <a:latin typeface="Times New Roman" pitchFamily="18" charset="0"/>
                <a:cs typeface="Times New Roman" pitchFamily="18" charset="0"/>
              </a:rPr>
              <a:t>يخطط</a:t>
            </a:r>
          </a:p>
        </p:txBody>
      </p:sp>
      <p:sp>
        <p:nvSpPr>
          <p:cNvPr id="6" name="مربع نص 5">
            <a:extLst>
              <a:ext uri="{FF2B5EF4-FFF2-40B4-BE49-F238E27FC236}">
                <a16:creationId xmlns:a16="http://schemas.microsoft.com/office/drawing/2014/main" id="{AD903E81-7A71-95EC-B7BC-897593E6694E}"/>
              </a:ext>
            </a:extLst>
          </p:cNvPr>
          <p:cNvSpPr txBox="1"/>
          <p:nvPr/>
        </p:nvSpPr>
        <p:spPr>
          <a:xfrm>
            <a:off x="2531604" y="1700809"/>
            <a:ext cx="779854" cy="461665"/>
          </a:xfrm>
          <a:prstGeom prst="rect">
            <a:avLst/>
          </a:prstGeom>
          <a:noFill/>
        </p:spPr>
        <p:txBody>
          <a:bodyPr wrap="square">
            <a:spAutoFit/>
          </a:bodyPr>
          <a:lstStyle/>
          <a:p>
            <a:pPr algn="l" rtl="0" fontAlgn="base">
              <a:spcBef>
                <a:spcPct val="0"/>
              </a:spcBef>
              <a:spcAft>
                <a:spcPct val="0"/>
              </a:spcAft>
            </a:pPr>
            <a:r>
              <a:rPr lang="ar-JO" sz="2400" b="1" dirty="0">
                <a:solidFill>
                  <a:prstClr val="black"/>
                </a:solidFill>
                <a:latin typeface="Times New Roman" pitchFamily="18" charset="0"/>
                <a:cs typeface="Times New Roman" pitchFamily="18" charset="0"/>
              </a:rPr>
              <a:t>يفعل</a:t>
            </a:r>
          </a:p>
        </p:txBody>
      </p:sp>
      <p:sp>
        <p:nvSpPr>
          <p:cNvPr id="8" name="مربع نص 7">
            <a:extLst>
              <a:ext uri="{FF2B5EF4-FFF2-40B4-BE49-F238E27FC236}">
                <a16:creationId xmlns:a16="http://schemas.microsoft.com/office/drawing/2014/main" id="{548E69EC-657A-15FD-466D-0D04257FD56C}"/>
              </a:ext>
            </a:extLst>
          </p:cNvPr>
          <p:cNvSpPr txBox="1"/>
          <p:nvPr/>
        </p:nvSpPr>
        <p:spPr>
          <a:xfrm>
            <a:off x="2437712" y="3103920"/>
            <a:ext cx="929485" cy="461665"/>
          </a:xfrm>
          <a:prstGeom prst="rect">
            <a:avLst/>
          </a:prstGeom>
          <a:noFill/>
        </p:spPr>
        <p:txBody>
          <a:bodyPr wrap="square">
            <a:spAutoFit/>
          </a:bodyPr>
          <a:lstStyle/>
          <a:p>
            <a:pPr algn="l" rtl="0" fontAlgn="base">
              <a:spcBef>
                <a:spcPct val="0"/>
              </a:spcBef>
              <a:spcAft>
                <a:spcPct val="0"/>
              </a:spcAft>
            </a:pPr>
            <a:r>
              <a:rPr lang="ar-JO" sz="2400" b="1" dirty="0">
                <a:solidFill>
                  <a:prstClr val="black"/>
                </a:solidFill>
                <a:latin typeface="Times New Roman" pitchFamily="18" charset="0"/>
                <a:cs typeface="Times New Roman" pitchFamily="18" charset="0"/>
              </a:rPr>
              <a:t>يفحص</a:t>
            </a:r>
          </a:p>
        </p:txBody>
      </p:sp>
      <p:sp>
        <p:nvSpPr>
          <p:cNvPr id="10" name="مربع نص 9">
            <a:extLst>
              <a:ext uri="{FF2B5EF4-FFF2-40B4-BE49-F238E27FC236}">
                <a16:creationId xmlns:a16="http://schemas.microsoft.com/office/drawing/2014/main" id="{5F9EE991-B858-7E17-1CA9-C1713B632C8D}"/>
              </a:ext>
            </a:extLst>
          </p:cNvPr>
          <p:cNvSpPr txBox="1"/>
          <p:nvPr/>
        </p:nvSpPr>
        <p:spPr>
          <a:xfrm>
            <a:off x="2567608" y="4507031"/>
            <a:ext cx="705039" cy="461665"/>
          </a:xfrm>
          <a:prstGeom prst="rect">
            <a:avLst/>
          </a:prstGeom>
          <a:noFill/>
        </p:spPr>
        <p:txBody>
          <a:bodyPr wrap="square">
            <a:spAutoFit/>
          </a:bodyPr>
          <a:lstStyle/>
          <a:p>
            <a:pPr algn="l" rtl="0" fontAlgn="base">
              <a:spcBef>
                <a:spcPct val="0"/>
              </a:spcBef>
              <a:spcAft>
                <a:spcPct val="0"/>
              </a:spcAft>
            </a:pPr>
            <a:r>
              <a:rPr lang="ar-JO" sz="2400" b="1" dirty="0">
                <a:solidFill>
                  <a:prstClr val="black"/>
                </a:solidFill>
                <a:latin typeface="Times New Roman" pitchFamily="18" charset="0"/>
                <a:cs typeface="Times New Roman" pitchFamily="18" charset="0"/>
              </a:rPr>
              <a:t>يمثل</a:t>
            </a:r>
          </a:p>
        </p:txBody>
      </p:sp>
      <p:sp>
        <p:nvSpPr>
          <p:cNvPr id="12" name="مربع نص 11">
            <a:extLst>
              <a:ext uri="{FF2B5EF4-FFF2-40B4-BE49-F238E27FC236}">
                <a16:creationId xmlns:a16="http://schemas.microsoft.com/office/drawing/2014/main" id="{4CF85B90-9BD5-F780-BA44-B8CFBC1A8068}"/>
              </a:ext>
            </a:extLst>
          </p:cNvPr>
          <p:cNvSpPr txBox="1"/>
          <p:nvPr/>
        </p:nvSpPr>
        <p:spPr>
          <a:xfrm>
            <a:off x="3791744" y="412352"/>
            <a:ext cx="2650236" cy="307777"/>
          </a:xfrm>
          <a:prstGeom prst="rect">
            <a:avLst/>
          </a:prstGeom>
          <a:noFill/>
        </p:spPr>
        <p:txBody>
          <a:bodyPr wrap="square">
            <a:spAutoFit/>
          </a:bodyPr>
          <a:lstStyle/>
          <a:p>
            <a:pPr algn="l" rtl="0" fontAlgn="base">
              <a:spcBef>
                <a:spcPct val="0"/>
              </a:spcBef>
              <a:spcAft>
                <a:spcPct val="0"/>
              </a:spcAft>
            </a:pPr>
            <a:r>
              <a:rPr lang="ar-JO" sz="1400" b="1" dirty="0">
                <a:solidFill>
                  <a:prstClr val="black"/>
                </a:solidFill>
                <a:latin typeface="Times New Roman" pitchFamily="18" charset="0"/>
                <a:cs typeface="Times New Roman" pitchFamily="18" charset="0"/>
              </a:rPr>
              <a:t>تحديد نطاق وأهداف عملية ضمان الجودة</a:t>
            </a:r>
          </a:p>
        </p:txBody>
      </p:sp>
      <p:sp>
        <p:nvSpPr>
          <p:cNvPr id="14" name="مربع نص 13">
            <a:extLst>
              <a:ext uri="{FF2B5EF4-FFF2-40B4-BE49-F238E27FC236}">
                <a16:creationId xmlns:a16="http://schemas.microsoft.com/office/drawing/2014/main" id="{64D0C067-4275-F722-5F83-EF4100ACC313}"/>
              </a:ext>
            </a:extLst>
          </p:cNvPr>
          <p:cNvSpPr txBox="1"/>
          <p:nvPr/>
        </p:nvSpPr>
        <p:spPr>
          <a:xfrm>
            <a:off x="6342928" y="431793"/>
            <a:ext cx="1902083" cy="319224"/>
          </a:xfrm>
          <a:prstGeom prst="rect">
            <a:avLst/>
          </a:prstGeom>
          <a:noFill/>
        </p:spPr>
        <p:txBody>
          <a:bodyPr wrap="square">
            <a:spAutoFit/>
          </a:bodyPr>
          <a:lstStyle/>
          <a:p>
            <a:pPr algn="l" rtl="0" fontAlgn="base">
              <a:spcBef>
                <a:spcPct val="0"/>
              </a:spcBef>
              <a:spcAft>
                <a:spcPct val="0"/>
              </a:spcAft>
            </a:pPr>
            <a:r>
              <a:rPr lang="ar-JO" sz="1400" b="1" dirty="0">
                <a:solidFill>
                  <a:prstClr val="black"/>
                </a:solidFill>
                <a:latin typeface="Times New Roman" pitchFamily="18" charset="0"/>
                <a:cs typeface="Times New Roman" pitchFamily="18" charset="0"/>
              </a:rPr>
              <a:t>تحديد معايير ومعايير الجودة</a:t>
            </a:r>
          </a:p>
        </p:txBody>
      </p:sp>
      <p:sp>
        <p:nvSpPr>
          <p:cNvPr id="16" name="مربع نص 15">
            <a:extLst>
              <a:ext uri="{FF2B5EF4-FFF2-40B4-BE49-F238E27FC236}">
                <a16:creationId xmlns:a16="http://schemas.microsoft.com/office/drawing/2014/main" id="{4C60C792-0460-7E6B-B586-40DCAD370283}"/>
              </a:ext>
            </a:extLst>
          </p:cNvPr>
          <p:cNvSpPr txBox="1"/>
          <p:nvPr/>
        </p:nvSpPr>
        <p:spPr>
          <a:xfrm>
            <a:off x="8462188" y="434841"/>
            <a:ext cx="1528007" cy="319224"/>
          </a:xfrm>
          <a:prstGeom prst="rect">
            <a:avLst/>
          </a:prstGeom>
          <a:noFill/>
        </p:spPr>
        <p:txBody>
          <a:bodyPr wrap="square">
            <a:spAutoFit/>
          </a:bodyPr>
          <a:lstStyle/>
          <a:p>
            <a:pPr fontAlgn="base">
              <a:spcBef>
                <a:spcPct val="0"/>
              </a:spcBef>
              <a:spcAft>
                <a:spcPct val="0"/>
              </a:spcAft>
            </a:pPr>
            <a:r>
              <a:rPr lang="ar-JO" sz="1400" b="1" dirty="0">
                <a:solidFill>
                  <a:prstClr val="black"/>
                </a:solidFill>
                <a:latin typeface="Times New Roman" pitchFamily="18" charset="0"/>
                <a:cs typeface="Times New Roman" pitchFamily="18" charset="0"/>
              </a:rPr>
              <a:t>تطوير خطة SQA</a:t>
            </a:r>
          </a:p>
        </p:txBody>
      </p:sp>
      <p:sp>
        <p:nvSpPr>
          <p:cNvPr id="18" name="مربع نص 17">
            <a:extLst>
              <a:ext uri="{FF2B5EF4-FFF2-40B4-BE49-F238E27FC236}">
                <a16:creationId xmlns:a16="http://schemas.microsoft.com/office/drawing/2014/main" id="{C171D3D3-4472-5CFC-23C4-8EE09F4B93A3}"/>
              </a:ext>
            </a:extLst>
          </p:cNvPr>
          <p:cNvSpPr txBox="1"/>
          <p:nvPr/>
        </p:nvSpPr>
        <p:spPr>
          <a:xfrm>
            <a:off x="4403812" y="1869937"/>
            <a:ext cx="1378376" cy="307777"/>
          </a:xfrm>
          <a:prstGeom prst="rect">
            <a:avLst/>
          </a:prstGeom>
          <a:noFill/>
        </p:spPr>
        <p:txBody>
          <a:bodyPr wrap="square">
            <a:spAutoFit/>
          </a:bodyPr>
          <a:lstStyle/>
          <a:p>
            <a:pPr fontAlgn="base">
              <a:spcBef>
                <a:spcPct val="0"/>
              </a:spcBef>
              <a:spcAft>
                <a:spcPct val="0"/>
              </a:spcAft>
            </a:pPr>
            <a:r>
              <a:rPr lang="ar-JO" sz="1400" b="1" dirty="0">
                <a:solidFill>
                  <a:prstClr val="black"/>
                </a:solidFill>
                <a:latin typeface="Times New Roman" pitchFamily="18" charset="0"/>
                <a:cs typeface="Times New Roman" pitchFamily="18" charset="0"/>
              </a:rPr>
              <a:t>تنفيذ خطة SQA</a:t>
            </a:r>
          </a:p>
        </p:txBody>
      </p:sp>
      <p:sp>
        <p:nvSpPr>
          <p:cNvPr id="20" name="مربع نص 19">
            <a:extLst>
              <a:ext uri="{FF2B5EF4-FFF2-40B4-BE49-F238E27FC236}">
                <a16:creationId xmlns:a16="http://schemas.microsoft.com/office/drawing/2014/main" id="{6F7535DE-5761-8815-D302-2477DDBB368B}"/>
              </a:ext>
            </a:extLst>
          </p:cNvPr>
          <p:cNvSpPr txBox="1"/>
          <p:nvPr/>
        </p:nvSpPr>
        <p:spPr>
          <a:xfrm>
            <a:off x="4371404" y="3273384"/>
            <a:ext cx="2046007" cy="307777"/>
          </a:xfrm>
          <a:prstGeom prst="rect">
            <a:avLst/>
          </a:prstGeom>
          <a:noFill/>
        </p:spPr>
        <p:txBody>
          <a:bodyPr wrap="square">
            <a:spAutoFit/>
          </a:bodyPr>
          <a:lstStyle/>
          <a:p>
            <a:pPr algn="l" rtl="0" fontAlgn="base">
              <a:spcBef>
                <a:spcPct val="0"/>
              </a:spcBef>
              <a:spcAft>
                <a:spcPct val="0"/>
              </a:spcAft>
            </a:pPr>
            <a:r>
              <a:rPr lang="ar-JO" sz="1400" b="1" dirty="0">
                <a:solidFill>
                  <a:prstClr val="black"/>
                </a:solidFill>
                <a:latin typeface="Times New Roman" pitchFamily="18" charset="0"/>
                <a:cs typeface="Times New Roman" pitchFamily="18" charset="0"/>
              </a:rPr>
              <a:t>تقييم نتائج اختبار ضمان الجودة</a:t>
            </a:r>
          </a:p>
        </p:txBody>
      </p:sp>
      <p:sp>
        <p:nvSpPr>
          <p:cNvPr id="22" name="مربع نص 21">
            <a:extLst>
              <a:ext uri="{FF2B5EF4-FFF2-40B4-BE49-F238E27FC236}">
                <a16:creationId xmlns:a16="http://schemas.microsoft.com/office/drawing/2014/main" id="{6564BB8C-8186-5221-8231-69BF2DB616F8}"/>
              </a:ext>
            </a:extLst>
          </p:cNvPr>
          <p:cNvSpPr txBox="1"/>
          <p:nvPr/>
        </p:nvSpPr>
        <p:spPr>
          <a:xfrm>
            <a:off x="3630177" y="4626982"/>
            <a:ext cx="2679967" cy="307777"/>
          </a:xfrm>
          <a:prstGeom prst="rect">
            <a:avLst/>
          </a:prstGeom>
          <a:noFill/>
        </p:spPr>
        <p:txBody>
          <a:bodyPr wrap="square">
            <a:spAutoFit/>
          </a:bodyPr>
          <a:lstStyle/>
          <a:p>
            <a:pPr algn="l" rtl="0" fontAlgn="base">
              <a:spcBef>
                <a:spcPct val="0"/>
              </a:spcBef>
              <a:spcAft>
                <a:spcPct val="0"/>
              </a:spcAft>
            </a:pPr>
            <a:r>
              <a:rPr lang="ar-JO" sz="1400" b="1" dirty="0">
                <a:solidFill>
                  <a:prstClr val="black"/>
                </a:solidFill>
                <a:latin typeface="Times New Roman" pitchFamily="18" charset="0"/>
                <a:cs typeface="Times New Roman" pitchFamily="18" charset="0"/>
              </a:rPr>
              <a:t>إجراء أي تغييرات أو تحسينات ضرورية</a:t>
            </a:r>
          </a:p>
        </p:txBody>
      </p:sp>
      <p:sp>
        <p:nvSpPr>
          <p:cNvPr id="24" name="مربع نص 23">
            <a:extLst>
              <a:ext uri="{FF2B5EF4-FFF2-40B4-BE49-F238E27FC236}">
                <a16:creationId xmlns:a16="http://schemas.microsoft.com/office/drawing/2014/main" id="{9179D818-D485-9D09-36BF-22F04A9CA051}"/>
              </a:ext>
            </a:extLst>
          </p:cNvPr>
          <p:cNvSpPr txBox="1"/>
          <p:nvPr/>
        </p:nvSpPr>
        <p:spPr>
          <a:xfrm>
            <a:off x="6310143" y="4660919"/>
            <a:ext cx="2201344" cy="307777"/>
          </a:xfrm>
          <a:prstGeom prst="rect">
            <a:avLst/>
          </a:prstGeom>
          <a:noFill/>
        </p:spPr>
        <p:txBody>
          <a:bodyPr wrap="square">
            <a:spAutoFit/>
          </a:bodyPr>
          <a:lstStyle/>
          <a:p>
            <a:pPr algn="l" rtl="0" fontAlgn="base">
              <a:spcBef>
                <a:spcPct val="0"/>
              </a:spcBef>
              <a:spcAft>
                <a:spcPct val="0"/>
              </a:spcAft>
            </a:pPr>
            <a:r>
              <a:rPr lang="ar-JO" sz="1400" b="1" dirty="0">
                <a:solidFill>
                  <a:prstClr val="black"/>
                </a:solidFill>
                <a:latin typeface="Times New Roman" pitchFamily="18" charset="0"/>
                <a:cs typeface="Times New Roman" pitchFamily="18" charset="0"/>
              </a:rPr>
              <a:t>توثيق عملية ضمان الجودة والنتائج</a:t>
            </a:r>
          </a:p>
        </p:txBody>
      </p:sp>
    </p:spTree>
    <p:extLst>
      <p:ext uri="{BB962C8B-B14F-4D97-AF65-F5344CB8AC3E}">
        <p14:creationId xmlns:p14="http://schemas.microsoft.com/office/powerpoint/2010/main" val="36625107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BD3BCF51-F2F9-3630-9231-4CF97E27C727}"/>
              </a:ext>
            </a:extLst>
          </p:cNvPr>
          <p:cNvSpPr>
            <a:spLocks noGrp="1"/>
          </p:cNvSpPr>
          <p:nvPr>
            <p:ph type="title"/>
          </p:nvPr>
        </p:nvSpPr>
        <p:spPr/>
        <p:txBody>
          <a:bodyPr/>
          <a:lstStyle/>
          <a:p>
            <a:pPr eaLnBrk="1" hangingPunct="1"/>
            <a:r>
              <a:rPr lang="en-US" altLang="en-US"/>
              <a:t>Software maintenance components</a:t>
            </a:r>
          </a:p>
        </p:txBody>
      </p:sp>
      <p:sp>
        <p:nvSpPr>
          <p:cNvPr id="3" name="Content Placeholder 2">
            <a:extLst>
              <a:ext uri="{FF2B5EF4-FFF2-40B4-BE49-F238E27FC236}">
                <a16:creationId xmlns:a16="http://schemas.microsoft.com/office/drawing/2014/main" id="{2A92E2D7-2741-9B2B-7FC9-A768A6284349}"/>
              </a:ext>
            </a:extLst>
          </p:cNvPr>
          <p:cNvSpPr>
            <a:spLocks noGrp="1"/>
          </p:cNvSpPr>
          <p:nvPr>
            <p:ph idx="1"/>
          </p:nvPr>
        </p:nvSpPr>
        <p:spPr/>
        <p:txBody>
          <a:bodyPr rtlCol="0">
            <a:normAutofit fontScale="92500" lnSpcReduction="10000"/>
          </a:bodyPr>
          <a:lstStyle/>
          <a:p>
            <a:pPr eaLnBrk="1" fontAlgn="auto" hangingPunct="1">
              <a:spcAft>
                <a:spcPts val="0"/>
              </a:spcAft>
              <a:defRPr/>
            </a:pPr>
            <a:r>
              <a:rPr lang="en-US" sz="2400" dirty="0"/>
              <a:t>Software maintenance services </a:t>
            </a:r>
            <a:r>
              <a:rPr lang="en-US" sz="2400" dirty="0">
                <a:solidFill>
                  <a:srgbClr val="FF0000"/>
                </a:solidFill>
              </a:rPr>
              <a:t>should meet </a:t>
            </a:r>
            <a:r>
              <a:rPr lang="en-US" sz="2400" dirty="0"/>
              <a:t>all kinds of quality requirements, </a:t>
            </a:r>
          </a:p>
          <a:p>
            <a:pPr algn="r" rtl="1" eaLnBrk="1" fontAlgn="auto" hangingPunct="1">
              <a:spcAft>
                <a:spcPts val="0"/>
              </a:spcAft>
              <a:defRPr/>
            </a:pPr>
            <a:r>
              <a:rPr lang="ar-JO" sz="2400" dirty="0"/>
              <a:t>يجب أن تلبي خدمات صيانة البرمجيات جميع أنواع متطلبات الجودة،</a:t>
            </a:r>
            <a:endParaRPr lang="en-US" sz="2400" dirty="0"/>
          </a:p>
          <a:p>
            <a:pPr lvl="1" eaLnBrk="1" fontAlgn="auto" hangingPunct="1">
              <a:spcAft>
                <a:spcPts val="0"/>
              </a:spcAft>
              <a:defRPr/>
            </a:pPr>
            <a:r>
              <a:rPr lang="en-US" sz="1900" dirty="0"/>
              <a:t>Functionality  requirements        </a:t>
            </a:r>
            <a:r>
              <a:rPr lang="ar-JO" sz="1900" dirty="0"/>
              <a:t>متطلبات الوظيفة</a:t>
            </a:r>
            <a:endParaRPr lang="en-US" sz="1900" dirty="0"/>
          </a:p>
          <a:p>
            <a:pPr lvl="1" eaLnBrk="1" fontAlgn="auto" hangingPunct="1">
              <a:spcAft>
                <a:spcPts val="0"/>
              </a:spcAft>
              <a:defRPr/>
            </a:pPr>
            <a:r>
              <a:rPr lang="en-US" sz="1900" dirty="0"/>
              <a:t>Scheduling requirements (generally decided together with the customer)</a:t>
            </a:r>
          </a:p>
          <a:p>
            <a:pPr lvl="1" algn="r" rtl="1" eaLnBrk="1" fontAlgn="auto" hangingPunct="1">
              <a:spcAft>
                <a:spcPts val="0"/>
              </a:spcAft>
              <a:defRPr/>
            </a:pPr>
            <a:r>
              <a:rPr lang="ar-JO" sz="1900" dirty="0"/>
              <a:t>متطلبات الجدولة (يتم تحديدها بشكل عام مع العميل)</a:t>
            </a:r>
            <a:r>
              <a:rPr lang="en-US" sz="1900" dirty="0"/>
              <a:t> </a:t>
            </a:r>
          </a:p>
          <a:p>
            <a:pPr lvl="1" eaLnBrk="1" fontAlgn="auto" hangingPunct="1">
              <a:spcAft>
                <a:spcPts val="0"/>
              </a:spcAft>
              <a:defRPr/>
            </a:pPr>
            <a:r>
              <a:rPr lang="en-US" sz="1900" dirty="0"/>
              <a:t>Budget limitations (determined by the service provider).</a:t>
            </a:r>
          </a:p>
          <a:p>
            <a:pPr lvl="1" algn="r" rtl="1" eaLnBrk="1" fontAlgn="auto" hangingPunct="1">
              <a:spcAft>
                <a:spcPts val="0"/>
              </a:spcAft>
              <a:defRPr/>
            </a:pPr>
            <a:r>
              <a:rPr lang="ar-JO" sz="1900" dirty="0"/>
              <a:t>قيود الميزانية (التي يحددها مزود الخدمة).</a:t>
            </a:r>
            <a:endParaRPr lang="en-US" sz="1900" dirty="0"/>
          </a:p>
          <a:p>
            <a:pPr eaLnBrk="1" fontAlgn="auto" hangingPunct="1">
              <a:spcAft>
                <a:spcPts val="0"/>
              </a:spcAft>
              <a:defRPr/>
            </a:pPr>
            <a:r>
              <a:rPr lang="en-US" sz="2400" dirty="0">
                <a:solidFill>
                  <a:srgbClr val="FF0000"/>
                </a:solidFill>
              </a:rPr>
              <a:t>The main SQA components </a:t>
            </a:r>
            <a:r>
              <a:rPr lang="en-US" sz="2400" dirty="0"/>
              <a:t>employed in the quality assurance </a:t>
            </a:r>
            <a:r>
              <a:rPr lang="en-US" sz="2400" dirty="0">
                <a:solidFill>
                  <a:srgbClr val="FF0000"/>
                </a:solidFill>
              </a:rPr>
              <a:t>of the maintenance system </a:t>
            </a:r>
            <a:r>
              <a:rPr lang="en-US" sz="2400" dirty="0"/>
              <a:t>are as follows:</a:t>
            </a:r>
          </a:p>
          <a:p>
            <a:pPr algn="r" rtl="1" eaLnBrk="1" fontAlgn="auto" hangingPunct="1">
              <a:spcAft>
                <a:spcPts val="0"/>
              </a:spcAft>
              <a:defRPr/>
            </a:pPr>
            <a:r>
              <a:rPr lang="ar-JO" sz="2400" dirty="0"/>
              <a:t>فيما يلي مكونات </a:t>
            </a:r>
            <a:r>
              <a:rPr lang="en-US" sz="2400" dirty="0"/>
              <a:t> SQA </a:t>
            </a:r>
            <a:r>
              <a:rPr lang="ar-JO" sz="2400" dirty="0"/>
              <a:t>الرئيسية المستخدمة في ضمان جودة نظام الصيانة:</a:t>
            </a:r>
            <a:endParaRPr lang="en-US" sz="2400" dirty="0"/>
          </a:p>
          <a:p>
            <a:pPr marL="0" indent="0" eaLnBrk="1" fontAlgn="auto" hangingPunct="1">
              <a:spcAft>
                <a:spcPts val="0"/>
              </a:spcAft>
              <a:buNone/>
              <a:defRPr/>
            </a:pPr>
            <a:r>
              <a:rPr lang="en-US" sz="2400" dirty="0">
                <a:solidFill>
                  <a:srgbClr val="FF0000"/>
                </a:solidFill>
              </a:rPr>
              <a:t>1- Pre-maintenance components         </a:t>
            </a:r>
            <a:r>
              <a:rPr lang="ar-JO" sz="2400" dirty="0">
                <a:solidFill>
                  <a:srgbClr val="FF0000"/>
                </a:solidFill>
              </a:rPr>
              <a:t>1- مكونات ما قبل الصيانة</a:t>
            </a:r>
            <a:endParaRPr lang="en-US" sz="2400" dirty="0">
              <a:solidFill>
                <a:srgbClr val="FF0000"/>
              </a:solidFill>
            </a:endParaRPr>
          </a:p>
          <a:p>
            <a:pPr eaLnBrk="1" fontAlgn="auto" hangingPunct="1">
              <a:spcAft>
                <a:spcPts val="0"/>
              </a:spcAft>
              <a:defRPr/>
            </a:pPr>
            <a:r>
              <a:rPr lang="en-US" sz="2400" dirty="0"/>
              <a:t> Maintenance contract review         </a:t>
            </a:r>
            <a:r>
              <a:rPr lang="ar-JO" sz="2400" dirty="0"/>
              <a:t>مراجعة عقد الصيانة</a:t>
            </a:r>
            <a:endParaRPr lang="en-US" sz="2400" dirty="0"/>
          </a:p>
          <a:p>
            <a:pPr eaLnBrk="1" fontAlgn="auto" hangingPunct="1">
              <a:spcAft>
                <a:spcPts val="0"/>
              </a:spcAft>
              <a:defRPr/>
            </a:pPr>
            <a:r>
              <a:rPr lang="en-US" sz="2400" dirty="0"/>
              <a:t> Maintenance plan. </a:t>
            </a:r>
            <a:r>
              <a:rPr lang="ar-JO" sz="2400" dirty="0"/>
              <a:t>خطة الصيانة.</a:t>
            </a:r>
            <a:endParaRPr lang="en-US" sz="2400" dirty="0"/>
          </a:p>
        </p:txBody>
      </p:sp>
      <p:sp>
        <p:nvSpPr>
          <p:cNvPr id="13316" name="Slide Number Placeholder 3">
            <a:extLst>
              <a:ext uri="{FF2B5EF4-FFF2-40B4-BE49-F238E27FC236}">
                <a16:creationId xmlns:a16="http://schemas.microsoft.com/office/drawing/2014/main" id="{8672FB71-D2FB-C9DB-C33B-CDB740B7F1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4478F05-E10C-42AD-870E-A29BF6649F44}" type="slidenum">
              <a:rPr lang="ar-SA" altLang="en-US" sz="1000">
                <a:solidFill>
                  <a:prstClr val="black"/>
                </a:solidFill>
              </a:rPr>
              <a:pPr rtl="0" eaLnBrk="0" fontAlgn="base" hangingPunct="0">
                <a:spcBef>
                  <a:spcPct val="0"/>
                </a:spcBef>
                <a:spcAft>
                  <a:spcPct val="0"/>
                </a:spcAft>
              </a:pPr>
              <a:t>130</a:t>
            </a:fld>
            <a:endParaRPr lang="en-US" altLang="en-US" sz="1000">
              <a:solidFill>
                <a:prstClr val="black"/>
              </a:solidFill>
            </a:endParaRPr>
          </a:p>
        </p:txBody>
      </p:sp>
    </p:spTree>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417987D-3CD3-0C1E-A6AB-270155A49FC9}"/>
              </a:ext>
            </a:extLst>
          </p:cNvPr>
          <p:cNvSpPr>
            <a:spLocks noGrp="1"/>
          </p:cNvSpPr>
          <p:nvPr>
            <p:ph type="title"/>
          </p:nvPr>
        </p:nvSpPr>
        <p:spPr/>
        <p:txBody>
          <a:bodyPr/>
          <a:lstStyle/>
          <a:p>
            <a:pPr eaLnBrk="1" hangingPunct="1"/>
            <a:r>
              <a:rPr lang="en-US" altLang="en-US"/>
              <a:t>Software maintenance components</a:t>
            </a:r>
          </a:p>
        </p:txBody>
      </p:sp>
      <p:sp>
        <p:nvSpPr>
          <p:cNvPr id="38915" name="Content Placeholder 2">
            <a:extLst>
              <a:ext uri="{FF2B5EF4-FFF2-40B4-BE49-F238E27FC236}">
                <a16:creationId xmlns:a16="http://schemas.microsoft.com/office/drawing/2014/main" id="{2C2F402F-950A-F73B-8F00-4B1FB88F5F68}"/>
              </a:ext>
            </a:extLst>
          </p:cNvPr>
          <p:cNvSpPr>
            <a:spLocks noGrp="1"/>
          </p:cNvSpPr>
          <p:nvPr>
            <p:ph idx="1"/>
          </p:nvPr>
        </p:nvSpPr>
        <p:spPr>
          <a:xfrm>
            <a:off x="2057400" y="1676400"/>
            <a:ext cx="8153400" cy="4038600"/>
          </a:xfrm>
        </p:spPr>
        <p:txBody>
          <a:bodyPr rtlCol="0">
            <a:normAutofit fontScale="92500" lnSpcReduction="10000"/>
          </a:bodyPr>
          <a:lstStyle/>
          <a:p>
            <a:pPr marL="0" indent="0" eaLnBrk="1" fontAlgn="auto" hangingPunct="1">
              <a:spcAft>
                <a:spcPts val="0"/>
              </a:spcAft>
              <a:buNone/>
              <a:defRPr/>
            </a:pPr>
            <a:r>
              <a:rPr lang="en-US" sz="2400" dirty="0">
                <a:solidFill>
                  <a:srgbClr val="FF0000"/>
                </a:solidFill>
              </a:rPr>
              <a:t>2- Software development life cycle components</a:t>
            </a:r>
          </a:p>
          <a:p>
            <a:pPr marL="0" indent="0" algn="r" rtl="1" eaLnBrk="1" fontAlgn="auto" hangingPunct="1">
              <a:spcAft>
                <a:spcPts val="0"/>
              </a:spcAft>
              <a:buNone/>
              <a:defRPr/>
            </a:pPr>
            <a:r>
              <a:rPr lang="ar-JO" sz="2400" dirty="0">
                <a:solidFill>
                  <a:srgbClr val="FF0000"/>
                </a:solidFill>
              </a:rPr>
              <a:t>2- مكونات دورة حياة تطوير البرمجيات</a:t>
            </a:r>
            <a:endParaRPr lang="en-US" sz="2400" dirty="0">
              <a:solidFill>
                <a:srgbClr val="FF0000"/>
              </a:solidFill>
            </a:endParaRPr>
          </a:p>
          <a:p>
            <a:pPr eaLnBrk="1" fontAlgn="auto" hangingPunct="1">
              <a:spcAft>
                <a:spcPts val="0"/>
              </a:spcAft>
              <a:defRPr/>
            </a:pPr>
            <a:r>
              <a:rPr lang="en-US" sz="2400" dirty="0"/>
              <a:t>These components are applied for functionality improvement and adaptive maintenance tasks which is similar to the activities of S/W development.</a:t>
            </a:r>
          </a:p>
          <a:p>
            <a:pPr algn="r" rtl="1" eaLnBrk="1" fontAlgn="auto" hangingPunct="1">
              <a:spcAft>
                <a:spcPts val="0"/>
              </a:spcAft>
              <a:defRPr/>
            </a:pPr>
            <a:r>
              <a:rPr lang="ar-JO" sz="2400" dirty="0"/>
              <a:t>يتم تطبيق هذه المكونات لتحسين الوظائف ومهام الصيانة التكيفية التي تشبه أنشطة تطوير </a:t>
            </a:r>
            <a:r>
              <a:rPr lang="en-US" sz="2400" dirty="0"/>
              <a:t>S/W.</a:t>
            </a:r>
          </a:p>
          <a:p>
            <a:pPr marL="0" indent="0" eaLnBrk="1" fontAlgn="auto" hangingPunct="1">
              <a:spcAft>
                <a:spcPts val="0"/>
              </a:spcAft>
              <a:buNone/>
              <a:defRPr/>
            </a:pPr>
            <a:r>
              <a:rPr lang="en-US" sz="2400" dirty="0">
                <a:solidFill>
                  <a:srgbClr val="FF0000"/>
                </a:solidFill>
              </a:rPr>
              <a:t>3- Infrastructure tools that support maintenance quality assurance</a:t>
            </a:r>
          </a:p>
          <a:p>
            <a:pPr marL="0" indent="0" algn="r" rtl="1" eaLnBrk="1" fontAlgn="auto" hangingPunct="1">
              <a:spcAft>
                <a:spcPts val="0"/>
              </a:spcAft>
              <a:buNone/>
              <a:defRPr/>
            </a:pPr>
            <a:r>
              <a:rPr lang="ar-JO" sz="2400" dirty="0">
                <a:solidFill>
                  <a:srgbClr val="FF0000"/>
                </a:solidFill>
              </a:rPr>
              <a:t>3- أدوات البنية التحتية التي تدعم ضمان جودة الصيانة</a:t>
            </a:r>
            <a:endParaRPr lang="en-US" sz="2400" dirty="0">
              <a:solidFill>
                <a:srgbClr val="FF0000"/>
              </a:solidFill>
            </a:endParaRPr>
          </a:p>
          <a:p>
            <a:pPr marL="0" indent="0" eaLnBrk="1" fontAlgn="auto" hangingPunct="1">
              <a:spcAft>
                <a:spcPts val="0"/>
              </a:spcAft>
              <a:buNone/>
              <a:defRPr/>
            </a:pPr>
            <a:r>
              <a:rPr lang="en-US" sz="2400" dirty="0">
                <a:solidFill>
                  <a:srgbClr val="FF0000"/>
                </a:solidFill>
              </a:rPr>
              <a:t>4- Managerial tools for controlling software maintenance quality</a:t>
            </a:r>
          </a:p>
          <a:p>
            <a:pPr marL="0" indent="0" algn="r" rtl="1" eaLnBrk="1" fontAlgn="auto" hangingPunct="1">
              <a:spcAft>
                <a:spcPts val="0"/>
              </a:spcAft>
              <a:buNone/>
              <a:defRPr/>
            </a:pPr>
            <a:r>
              <a:rPr lang="ar-JO" sz="2400" dirty="0">
                <a:solidFill>
                  <a:srgbClr val="FF0000"/>
                </a:solidFill>
              </a:rPr>
              <a:t>4- الأدوات الإدارية للتحكم في جودة صيانة البرمجيات</a:t>
            </a:r>
            <a:endParaRPr lang="en-US" sz="2400" dirty="0">
              <a:solidFill>
                <a:srgbClr val="FF0000"/>
              </a:solidFill>
            </a:endParaRPr>
          </a:p>
        </p:txBody>
      </p:sp>
      <p:sp>
        <p:nvSpPr>
          <p:cNvPr id="14340" name="Slide Number Placeholder 3">
            <a:extLst>
              <a:ext uri="{FF2B5EF4-FFF2-40B4-BE49-F238E27FC236}">
                <a16:creationId xmlns:a16="http://schemas.microsoft.com/office/drawing/2014/main" id="{2DACFE6C-3443-465A-6B13-CE5ACB8B17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FCA94D8-C83F-45CC-B508-D250CA2F400A}" type="slidenum">
              <a:rPr lang="ar-SA" altLang="en-US" sz="1000">
                <a:solidFill>
                  <a:prstClr val="black"/>
                </a:solidFill>
              </a:rPr>
              <a:pPr rtl="0" eaLnBrk="0" fontAlgn="base" hangingPunct="0">
                <a:spcBef>
                  <a:spcPct val="0"/>
                </a:spcBef>
                <a:spcAft>
                  <a:spcPct val="0"/>
                </a:spcAft>
              </a:pPr>
              <a:t>131</a:t>
            </a:fld>
            <a:endParaRPr lang="en-US" altLang="en-US" sz="1000">
              <a:solidFill>
                <a:prstClr val="black"/>
              </a:solidFill>
            </a:endParaRPr>
          </a:p>
        </p:txBody>
      </p:sp>
    </p:spTree>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13A4E935-D224-D109-FA86-00BA38E453B1}"/>
              </a:ext>
            </a:extLst>
          </p:cNvPr>
          <p:cNvSpPr>
            <a:spLocks noGrp="1" noChangeArrowheads="1"/>
          </p:cNvSpPr>
          <p:nvPr>
            <p:ph type="title"/>
          </p:nvPr>
        </p:nvSpPr>
        <p:spPr>
          <a:xfrm>
            <a:off x="2057400" y="457200"/>
            <a:ext cx="7620000" cy="1143000"/>
          </a:xfrm>
        </p:spPr>
        <p:txBody>
          <a:bodyPr rtlCol="0">
            <a:normAutofit fontScale="90000"/>
          </a:bodyPr>
          <a:lstStyle/>
          <a:p>
            <a:pPr eaLnBrk="1" fontAlgn="auto" hangingPunct="1">
              <a:spcAft>
                <a:spcPts val="0"/>
              </a:spcAft>
              <a:defRPr/>
            </a:pPr>
            <a:br>
              <a:rPr lang="en-US" altLang="en-US" sz="3600">
                <a:latin typeface="Arial" panose="020B0604020202020204" pitchFamily="34" charset="0"/>
              </a:rPr>
            </a:br>
            <a:r>
              <a:rPr lang="en-US" altLang="en-US" sz="3600">
                <a:latin typeface="Arial" panose="020B0604020202020204" pitchFamily="34" charset="0"/>
              </a:rPr>
              <a:t>Assurance of the quality of the external participant`s work</a:t>
            </a:r>
          </a:p>
        </p:txBody>
      </p:sp>
      <p:sp>
        <p:nvSpPr>
          <p:cNvPr id="15363" name="Rectangle 3">
            <a:extLst>
              <a:ext uri="{FF2B5EF4-FFF2-40B4-BE49-F238E27FC236}">
                <a16:creationId xmlns:a16="http://schemas.microsoft.com/office/drawing/2014/main" id="{542CB6CB-0679-5420-F076-B9B45AC3655F}"/>
              </a:ext>
            </a:extLst>
          </p:cNvPr>
          <p:cNvSpPr>
            <a:spLocks noGrp="1"/>
          </p:cNvSpPr>
          <p:nvPr>
            <p:ph idx="1"/>
          </p:nvPr>
        </p:nvSpPr>
        <p:spPr>
          <a:xfrm>
            <a:off x="2133600" y="1828800"/>
            <a:ext cx="8001000" cy="4114800"/>
          </a:xfrm>
        </p:spPr>
        <p:txBody>
          <a:bodyPr/>
          <a:lstStyle/>
          <a:p>
            <a:pPr eaLnBrk="1" hangingPunct="1"/>
            <a:r>
              <a:rPr lang="en-US" altLang="en-US" sz="2000"/>
              <a:t>Subcontractors and customers frequently join the directly contracted developers ( the supplier ) in carrying out software development projects.</a:t>
            </a:r>
          </a:p>
          <a:p>
            <a:pPr algn="r" rtl="1" eaLnBrk="1" hangingPunct="1"/>
            <a:r>
              <a:rPr lang="ar-JO" altLang="en-US" sz="2000"/>
              <a:t>كثيرًا ما ينضم المقاولون من الباطن والعملاء إلى المطورين المتعاقدين مباشرة (الموردين) في تنفيذ مشاريع تطوير البرمجيات.</a:t>
            </a:r>
            <a:endParaRPr lang="en-US" altLang="en-US" sz="2000"/>
          </a:p>
          <a:p>
            <a:pPr eaLnBrk="1" hangingPunct="1"/>
            <a:r>
              <a:rPr lang="en-US" altLang="en-US" sz="2000"/>
              <a:t>The larger and more complex project the greater the likelihood that external participant will be required. The larger the proportion of work transmitted to them (subcontractors, suppliers of COTS software and the customer)</a:t>
            </a:r>
          </a:p>
          <a:p>
            <a:pPr algn="r" rtl="1" eaLnBrk="1" hangingPunct="1"/>
            <a:r>
              <a:rPr lang="ar-JO" altLang="en-US" sz="2000"/>
              <a:t>كلما كان المشروع أكبر وأكثر تعقيدًا، زادت احتمالية الحاجة إلى مشارك خارجي. كلما زادت نسبة العمل المنقولة إليهم (المقاولين من الباطن وموردي برمجيات </a:t>
            </a:r>
            <a:r>
              <a:rPr lang="en-US" altLang="en-US" sz="2000"/>
              <a:t>COTS </a:t>
            </a:r>
            <a:r>
              <a:rPr lang="ar-JO" altLang="en-US" sz="2000"/>
              <a:t>والعميل)</a:t>
            </a:r>
            <a:endParaRPr lang="en-US" altLang="en-US" sz="2000"/>
          </a:p>
          <a:p>
            <a:pPr eaLnBrk="1" hangingPunct="1"/>
            <a:r>
              <a:rPr lang="en-US" altLang="en-US" sz="2400"/>
              <a:t>Most of the SQA controls applied to external participants are defined in the contracts singed between the relevant parties.</a:t>
            </a:r>
          </a:p>
          <a:p>
            <a:pPr algn="r" rtl="1" eaLnBrk="1" hangingPunct="1"/>
            <a:r>
              <a:rPr lang="ar-JO" altLang="en-US" sz="2400"/>
              <a:t>يتم تحديد معظم ضوابط </a:t>
            </a:r>
            <a:r>
              <a:rPr lang="en-US" altLang="en-US" sz="2400"/>
              <a:t>SQA </a:t>
            </a:r>
            <a:r>
              <a:rPr lang="ar-JO" altLang="en-US" sz="2400"/>
              <a:t>المطبقة على المشاركين الخارجيين في العقود الموقعة بين الأطراف ذات الصلة.</a:t>
            </a:r>
            <a:endParaRPr lang="en-US" altLang="en-US" sz="2400"/>
          </a:p>
        </p:txBody>
      </p:sp>
      <p:sp>
        <p:nvSpPr>
          <p:cNvPr id="15364" name="Slide Number Placeholder 5">
            <a:extLst>
              <a:ext uri="{FF2B5EF4-FFF2-40B4-BE49-F238E27FC236}">
                <a16:creationId xmlns:a16="http://schemas.microsoft.com/office/drawing/2014/main" id="{8E36D6D6-C230-6598-5B8B-7E4B8E046D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E0359BE9-B021-401D-9A74-1B55DFD589F2}" type="slidenum">
              <a:rPr lang="ar-SA" altLang="en-US" sz="1000">
                <a:solidFill>
                  <a:prstClr val="black"/>
                </a:solidFill>
              </a:rPr>
              <a:pPr rtl="0" eaLnBrk="0" fontAlgn="base" hangingPunct="0">
                <a:spcBef>
                  <a:spcPct val="0"/>
                </a:spcBef>
                <a:spcAft>
                  <a:spcPct val="0"/>
                </a:spcAft>
              </a:pPr>
              <a:t>132</a:t>
            </a:fld>
            <a:endParaRPr lang="en-US" altLang="en-US" sz="1000">
              <a:solidFill>
                <a:prstClr val="black"/>
              </a:solidFill>
            </a:endParaRPr>
          </a:p>
        </p:txBody>
      </p:sp>
    </p:spTree>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AC0092E1-E7A2-DBA9-F346-9324E1ED05EB}"/>
              </a:ext>
            </a:extLst>
          </p:cNvPr>
          <p:cNvSpPr>
            <a:spLocks noGrp="1" noChangeArrowheads="1"/>
          </p:cNvSpPr>
          <p:nvPr>
            <p:ph type="title"/>
          </p:nvPr>
        </p:nvSpPr>
        <p:spPr>
          <a:xfrm>
            <a:off x="1981200" y="457200"/>
            <a:ext cx="8305800" cy="1143000"/>
          </a:xfrm>
        </p:spPr>
        <p:txBody>
          <a:bodyPr rtlCol="0">
            <a:normAutofit fontScale="90000"/>
          </a:bodyPr>
          <a:lstStyle/>
          <a:p>
            <a:pPr eaLnBrk="1" fontAlgn="auto" hangingPunct="1">
              <a:spcAft>
                <a:spcPts val="0"/>
              </a:spcAft>
              <a:defRPr/>
            </a:pPr>
            <a:br>
              <a:rPr lang="en-US" altLang="en-US" sz="3600">
                <a:latin typeface="Arial" panose="020B0604020202020204" pitchFamily="34" charset="0"/>
              </a:rPr>
            </a:br>
            <a:r>
              <a:rPr lang="en-US" altLang="en-US" sz="3600">
                <a:latin typeface="Arial" panose="020B0604020202020204" pitchFamily="34" charset="0"/>
              </a:rPr>
              <a:t>3. Infrastructure components for error prevention and improvement:</a:t>
            </a:r>
          </a:p>
        </p:txBody>
      </p:sp>
      <p:sp>
        <p:nvSpPr>
          <p:cNvPr id="41988" name="Rectangle 3">
            <a:extLst>
              <a:ext uri="{FF2B5EF4-FFF2-40B4-BE49-F238E27FC236}">
                <a16:creationId xmlns:a16="http://schemas.microsoft.com/office/drawing/2014/main" id="{AEB24F62-B716-E095-2B7D-D300731A7A1F}"/>
              </a:ext>
            </a:extLst>
          </p:cNvPr>
          <p:cNvSpPr>
            <a:spLocks noGrp="1" noChangeArrowheads="1"/>
          </p:cNvSpPr>
          <p:nvPr>
            <p:ph idx="1"/>
          </p:nvPr>
        </p:nvSpPr>
        <p:spPr>
          <a:xfrm>
            <a:off x="1600200" y="1676400"/>
            <a:ext cx="8991600" cy="4495800"/>
          </a:xfrm>
        </p:spPr>
        <p:txBody>
          <a:bodyPr rtlCol="0">
            <a:normAutofit fontScale="92500"/>
          </a:bodyPr>
          <a:lstStyle/>
          <a:p>
            <a:pPr marL="533400" indent="-533400" eaLnBrk="1" fontAlgn="auto" hangingPunct="1">
              <a:lnSpc>
                <a:spcPct val="80000"/>
              </a:lnSpc>
              <a:spcAft>
                <a:spcPts val="0"/>
              </a:spcAft>
              <a:defRPr/>
            </a:pPr>
            <a:r>
              <a:rPr lang="en-US" altLang="en-US" sz="2000" dirty="0"/>
              <a:t>The goal of these components is to prevent software faults or at least lower the faults rate along with improving productivity.</a:t>
            </a:r>
          </a:p>
          <a:p>
            <a:pPr marL="533400" indent="-533400" algn="r" rtl="1" eaLnBrk="1" fontAlgn="auto" hangingPunct="1">
              <a:lnSpc>
                <a:spcPct val="80000"/>
              </a:lnSpc>
              <a:spcAft>
                <a:spcPts val="0"/>
              </a:spcAft>
              <a:defRPr/>
            </a:pPr>
            <a:r>
              <a:rPr lang="ar-JO" altLang="en-US" sz="2000" dirty="0"/>
              <a:t>الهدف من هذه المكونات هو منع أخطاء البرامج أو على الأقل خفض معدل الأخطاء مع تحسين الإنتاجية.</a:t>
            </a:r>
            <a:endParaRPr lang="en-US" altLang="en-US" sz="2000" dirty="0"/>
          </a:p>
          <a:p>
            <a:pPr marL="533400" indent="-533400" eaLnBrk="1" fontAlgn="auto" hangingPunct="1">
              <a:lnSpc>
                <a:spcPct val="80000"/>
              </a:lnSpc>
              <a:spcAft>
                <a:spcPts val="0"/>
              </a:spcAft>
              <a:defRPr/>
            </a:pPr>
            <a:r>
              <a:rPr lang="en-US" altLang="en-US" sz="2000" dirty="0"/>
              <a:t>These components are devised to serve a wide range of projects and software maintenance services</a:t>
            </a:r>
          </a:p>
          <a:p>
            <a:pPr marL="533400" indent="-533400" algn="r" rtl="1" eaLnBrk="1" fontAlgn="auto" hangingPunct="1">
              <a:lnSpc>
                <a:spcPct val="80000"/>
              </a:lnSpc>
              <a:spcAft>
                <a:spcPts val="0"/>
              </a:spcAft>
              <a:defRPr/>
            </a:pPr>
            <a:r>
              <a:rPr lang="ar-JO" altLang="en-US" sz="2000" dirty="0"/>
              <a:t>تم تصميم هذه المكونات لخدمة مجموعة واسعة من المشاريع وخدمات صيانة البرامج</a:t>
            </a:r>
            <a:endParaRPr lang="en-US" altLang="en-US" sz="2000" dirty="0"/>
          </a:p>
          <a:p>
            <a:pPr marL="533400" indent="-533400" eaLnBrk="1" fontAlgn="auto" hangingPunct="1">
              <a:lnSpc>
                <a:spcPct val="80000"/>
              </a:lnSpc>
              <a:spcAft>
                <a:spcPts val="0"/>
              </a:spcAft>
              <a:defRPr/>
            </a:pPr>
            <a:r>
              <a:rPr lang="en-US" altLang="en-US" sz="2000" dirty="0"/>
              <a:t>It includes the following components: </a:t>
            </a:r>
          </a:p>
          <a:p>
            <a:pPr marL="533400" indent="-533400" algn="r" rtl="1" eaLnBrk="1" fontAlgn="auto" hangingPunct="1">
              <a:lnSpc>
                <a:spcPct val="80000"/>
              </a:lnSpc>
              <a:spcAft>
                <a:spcPts val="0"/>
              </a:spcAft>
              <a:defRPr/>
            </a:pPr>
            <a:r>
              <a:rPr lang="ar-JO" altLang="en-US" sz="2000" dirty="0"/>
              <a:t>ويشمل المكونات التالية:</a:t>
            </a:r>
            <a:endParaRPr lang="en-US" altLang="en-US" sz="2000" dirty="0"/>
          </a:p>
          <a:p>
            <a:pPr marL="533400" indent="-533400" eaLnBrk="1" fontAlgn="auto" hangingPunct="1">
              <a:lnSpc>
                <a:spcPct val="80000"/>
              </a:lnSpc>
              <a:spcAft>
                <a:spcPts val="0"/>
              </a:spcAft>
              <a:buClr>
                <a:schemeClr val="tx1"/>
              </a:buClr>
              <a:buFontTx/>
              <a:buAutoNum type="arabicParenR"/>
              <a:defRPr/>
            </a:pPr>
            <a:r>
              <a:rPr lang="en-US" altLang="en-US" sz="2000" dirty="0"/>
              <a:t>Procedures and work instructions          </a:t>
            </a:r>
            <a:r>
              <a:rPr lang="ar-JO" altLang="en-US" sz="2000" dirty="0"/>
              <a:t>إجراءات وتعليمات العمل</a:t>
            </a:r>
            <a:r>
              <a:rPr lang="en-US" altLang="en-US" sz="2000" dirty="0"/>
              <a:t> </a:t>
            </a:r>
          </a:p>
          <a:p>
            <a:pPr marL="533400" indent="-533400" eaLnBrk="1" fontAlgn="auto" hangingPunct="1">
              <a:lnSpc>
                <a:spcPct val="80000"/>
              </a:lnSpc>
              <a:spcAft>
                <a:spcPts val="0"/>
              </a:spcAft>
              <a:buClr>
                <a:schemeClr val="tx1"/>
              </a:buClr>
              <a:buFontTx/>
              <a:buAutoNum type="arabicParenR"/>
              <a:defRPr/>
            </a:pPr>
            <a:r>
              <a:rPr lang="en-US" altLang="en-US" sz="2000" dirty="0"/>
              <a:t>Staff training, retraining, and certification  </a:t>
            </a:r>
            <a:r>
              <a:rPr lang="ar-JO" altLang="en-US" sz="2000" dirty="0"/>
              <a:t>تدريب الموظفين وإعادة تدريبهم وإصدار الشهادات</a:t>
            </a:r>
            <a:endParaRPr lang="en-US" altLang="en-US" sz="2000" dirty="0"/>
          </a:p>
          <a:p>
            <a:pPr marL="533400" indent="-533400" eaLnBrk="1" fontAlgn="auto" hangingPunct="1">
              <a:lnSpc>
                <a:spcPct val="80000"/>
              </a:lnSpc>
              <a:spcAft>
                <a:spcPts val="0"/>
              </a:spcAft>
              <a:buClr>
                <a:schemeClr val="tx1"/>
              </a:buClr>
              <a:buFontTx/>
              <a:buAutoNum type="arabicParenR"/>
              <a:defRPr/>
            </a:pPr>
            <a:r>
              <a:rPr lang="en-US" altLang="en-US" sz="2000" dirty="0"/>
              <a:t>Preventive and corrective actions             </a:t>
            </a:r>
            <a:r>
              <a:rPr lang="ar-JO" altLang="en-US" sz="2000" dirty="0"/>
              <a:t>الإجراءات الوقائية والتصحيحية</a:t>
            </a:r>
            <a:endParaRPr lang="en-US" altLang="en-US" sz="2000" dirty="0"/>
          </a:p>
          <a:p>
            <a:pPr marL="533400" indent="-533400" eaLnBrk="1" fontAlgn="auto" hangingPunct="1">
              <a:lnSpc>
                <a:spcPct val="80000"/>
              </a:lnSpc>
              <a:spcAft>
                <a:spcPts val="0"/>
              </a:spcAft>
              <a:buClr>
                <a:schemeClr val="tx1"/>
              </a:buClr>
              <a:buFontTx/>
              <a:buAutoNum type="arabicParenR"/>
              <a:defRPr/>
            </a:pPr>
            <a:r>
              <a:rPr lang="en-US" altLang="en-US" sz="2000" dirty="0"/>
              <a:t>Configuration management            </a:t>
            </a:r>
            <a:r>
              <a:rPr lang="ar-JO" altLang="en-US" sz="2000" dirty="0"/>
              <a:t>إدارة التكوين</a:t>
            </a:r>
            <a:r>
              <a:rPr lang="en-US" altLang="en-US" sz="2000" dirty="0"/>
              <a:t> </a:t>
            </a:r>
          </a:p>
          <a:p>
            <a:pPr marL="533400" indent="-533400" eaLnBrk="1" fontAlgn="auto" hangingPunct="1">
              <a:lnSpc>
                <a:spcPct val="80000"/>
              </a:lnSpc>
              <a:spcAft>
                <a:spcPts val="0"/>
              </a:spcAft>
              <a:buClr>
                <a:schemeClr val="tx1"/>
              </a:buClr>
              <a:buFontTx/>
              <a:buAutoNum type="arabicParenR"/>
              <a:defRPr/>
            </a:pPr>
            <a:r>
              <a:rPr lang="en-US" altLang="en-US" sz="2000" dirty="0"/>
              <a:t>Documentation control           </a:t>
            </a:r>
            <a:r>
              <a:rPr lang="ar-JO" altLang="en-US" sz="2000" dirty="0"/>
              <a:t>مراقبة التوثيق</a:t>
            </a:r>
            <a:endParaRPr lang="en-US" altLang="en-US" sz="2000" dirty="0"/>
          </a:p>
          <a:p>
            <a:pPr marL="533400" indent="-533400" eaLnBrk="1" fontAlgn="auto" hangingPunct="1">
              <a:lnSpc>
                <a:spcPct val="80000"/>
              </a:lnSpc>
              <a:spcAft>
                <a:spcPts val="0"/>
              </a:spcAft>
              <a:buClr>
                <a:schemeClr val="tx1"/>
              </a:buClr>
              <a:buFontTx/>
              <a:buAutoNum type="arabicParenR"/>
              <a:defRPr/>
            </a:pPr>
            <a:r>
              <a:rPr lang="en-US" altLang="en-US" sz="2000" dirty="0"/>
              <a:t>Supporting quality devices           </a:t>
            </a:r>
            <a:r>
              <a:rPr lang="ar-JO" altLang="en-US" sz="2000" dirty="0"/>
              <a:t>دعم الأجهزة ذات الجودة</a:t>
            </a:r>
            <a:endParaRPr lang="en-US" altLang="en-US" sz="2000" dirty="0"/>
          </a:p>
        </p:txBody>
      </p:sp>
      <p:sp>
        <p:nvSpPr>
          <p:cNvPr id="16388" name="Slide Number Placeholder 5">
            <a:extLst>
              <a:ext uri="{FF2B5EF4-FFF2-40B4-BE49-F238E27FC236}">
                <a16:creationId xmlns:a16="http://schemas.microsoft.com/office/drawing/2014/main" id="{9EBC69A2-C509-C20B-4FD4-F7F448A5E7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C160274-489D-44D1-B398-C06FDE6FF8F2}" type="slidenum">
              <a:rPr lang="ar-SA" altLang="en-US" sz="1000">
                <a:solidFill>
                  <a:prstClr val="black"/>
                </a:solidFill>
              </a:rPr>
              <a:pPr rtl="0" eaLnBrk="0" fontAlgn="base" hangingPunct="0">
                <a:spcBef>
                  <a:spcPct val="0"/>
                </a:spcBef>
                <a:spcAft>
                  <a:spcPct val="0"/>
                </a:spcAft>
              </a:pPr>
              <a:t>133</a:t>
            </a:fld>
            <a:endParaRPr lang="en-US" altLang="en-US" sz="1000">
              <a:solidFill>
                <a:prstClr val="black"/>
              </a:solidFill>
            </a:endParaRPr>
          </a:p>
        </p:txBody>
      </p:sp>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B2CCE74-DEF4-E3A6-3D73-2BC0473E6772}"/>
              </a:ext>
            </a:extLst>
          </p:cNvPr>
          <p:cNvSpPr>
            <a:spLocks noGrp="1"/>
          </p:cNvSpPr>
          <p:nvPr>
            <p:ph type="title"/>
          </p:nvPr>
        </p:nvSpPr>
        <p:spPr/>
        <p:txBody>
          <a:bodyPr/>
          <a:lstStyle/>
          <a:p>
            <a:pPr eaLnBrk="1" hangingPunct="1"/>
            <a:r>
              <a:rPr lang="en-US" altLang="en-US" sz="3600">
                <a:latin typeface="Arial" panose="020B0604020202020204" pitchFamily="34" charset="0"/>
              </a:rPr>
              <a:t>1- Procedures and work instructions</a:t>
            </a:r>
          </a:p>
        </p:txBody>
      </p:sp>
      <p:sp>
        <p:nvSpPr>
          <p:cNvPr id="17411" name="Rectangle 3">
            <a:extLst>
              <a:ext uri="{FF2B5EF4-FFF2-40B4-BE49-F238E27FC236}">
                <a16:creationId xmlns:a16="http://schemas.microsoft.com/office/drawing/2014/main" id="{67B6CD07-D4D7-C24F-0DE3-11C034CF237C}"/>
              </a:ext>
            </a:extLst>
          </p:cNvPr>
          <p:cNvSpPr>
            <a:spLocks noGrp="1"/>
          </p:cNvSpPr>
          <p:nvPr>
            <p:ph idx="1"/>
          </p:nvPr>
        </p:nvSpPr>
        <p:spPr>
          <a:xfrm>
            <a:off x="1828800" y="1828800"/>
            <a:ext cx="8534400" cy="4419600"/>
          </a:xfrm>
        </p:spPr>
        <p:txBody>
          <a:bodyPr/>
          <a:lstStyle/>
          <a:p>
            <a:pPr eaLnBrk="1" hangingPunct="1"/>
            <a:r>
              <a:rPr lang="en-US" altLang="en-US" sz="2000"/>
              <a:t>QA procedures provide detailed definitions for the performance of specific types of development activities in a way that assures effective achievement of quality results.</a:t>
            </a:r>
          </a:p>
          <a:p>
            <a:pPr algn="r" rtl="1" eaLnBrk="1" hangingPunct="1"/>
            <a:r>
              <a:rPr lang="ar-JO" altLang="en-US" sz="2000"/>
              <a:t>توفر إجراءات ضمان الجودة تعريفات تفصيلية لأداء أنواع محددة من أنشطة التطوير بطريقة تضمن تحقيق نتائج الجودة بشكل فعال.</a:t>
            </a:r>
            <a:endParaRPr lang="en-US" altLang="en-US" sz="2000"/>
          </a:p>
          <a:p>
            <a:pPr eaLnBrk="1" hangingPunct="1"/>
            <a:r>
              <a:rPr lang="en-US" altLang="en-US" sz="2000"/>
              <a:t>Work instructions provide detailed directions for the </a:t>
            </a:r>
            <a:r>
              <a:rPr lang="en-US" altLang="en-US" sz="2000">
                <a:solidFill>
                  <a:srgbClr val="FF0000"/>
                </a:solidFill>
              </a:rPr>
              <a:t>use of methods that are applied in unique instances and employed by specialized teams</a:t>
            </a:r>
            <a:r>
              <a:rPr lang="en-US" altLang="en-US" sz="2000"/>
              <a:t>.</a:t>
            </a:r>
          </a:p>
          <a:p>
            <a:pPr algn="r" rtl="1" eaLnBrk="1" hangingPunct="1"/>
            <a:r>
              <a:rPr lang="ar-JO" altLang="en-US" sz="2000"/>
              <a:t>توفر تعليمات العمل توجيهات تفصيلية لاستخدام الأساليب التي يتم تطبيقها في حالات فريدة وتستخدمها فرق متخصصة.</a:t>
            </a:r>
            <a:endParaRPr lang="en-US" altLang="en-US" sz="2000"/>
          </a:p>
          <a:p>
            <a:pPr eaLnBrk="1" hangingPunct="1"/>
            <a:r>
              <a:rPr lang="en-US" altLang="en-US" sz="2000"/>
              <a:t>Procedures and work instructions are based on the organization’s accumulated experience and knowledge.     </a:t>
            </a:r>
          </a:p>
          <a:p>
            <a:pPr algn="r" rtl="1" eaLnBrk="1" hangingPunct="1"/>
            <a:r>
              <a:rPr lang="ar-JO" altLang="en-US" sz="2000"/>
              <a:t>تعتمد إجراءات وتعليمات العمل على الخبرة والمعرفة المتراكمة لدى المنظمة.</a:t>
            </a:r>
            <a:endParaRPr lang="en-US" altLang="en-US" sz="2000"/>
          </a:p>
        </p:txBody>
      </p:sp>
      <p:sp>
        <p:nvSpPr>
          <p:cNvPr id="17412" name="Slide Number Placeholder 5">
            <a:extLst>
              <a:ext uri="{FF2B5EF4-FFF2-40B4-BE49-F238E27FC236}">
                <a16:creationId xmlns:a16="http://schemas.microsoft.com/office/drawing/2014/main" id="{D483215F-8EDA-070A-27F5-430420061B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6F0C1EF9-8B83-4CB1-A6D9-93FDC5517507}" type="slidenum">
              <a:rPr lang="ar-SA" altLang="en-US" sz="1000">
                <a:solidFill>
                  <a:prstClr val="black"/>
                </a:solidFill>
              </a:rPr>
              <a:pPr rtl="0" eaLnBrk="0" fontAlgn="base" hangingPunct="0">
                <a:spcBef>
                  <a:spcPct val="0"/>
                </a:spcBef>
                <a:spcAft>
                  <a:spcPct val="0"/>
                </a:spcAft>
              </a:pPr>
              <a:t>134</a:t>
            </a:fld>
            <a:endParaRPr lang="en-US" altLang="en-US" sz="1000">
              <a:solidFill>
                <a:prstClr val="black"/>
              </a:solidFill>
            </a:endParaRPr>
          </a:p>
        </p:txBody>
      </p:sp>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FCE1179-90B1-20D8-96F9-A61C856EC515}"/>
              </a:ext>
            </a:extLst>
          </p:cNvPr>
          <p:cNvSpPr>
            <a:spLocks noGrp="1"/>
          </p:cNvSpPr>
          <p:nvPr>
            <p:ph type="title"/>
          </p:nvPr>
        </p:nvSpPr>
        <p:spPr>
          <a:xfrm>
            <a:off x="2057400" y="473076"/>
            <a:ext cx="8153400" cy="898525"/>
          </a:xfrm>
        </p:spPr>
        <p:txBody>
          <a:bodyPr/>
          <a:lstStyle/>
          <a:p>
            <a:pPr eaLnBrk="1" hangingPunct="1"/>
            <a:r>
              <a:rPr lang="ar-JO" altLang="en-US" sz="3600">
                <a:latin typeface="Arial" panose="020B0604020202020204" pitchFamily="34" charset="0"/>
              </a:rPr>
              <a:t>2</a:t>
            </a:r>
            <a:r>
              <a:rPr lang="en-US" altLang="en-US" sz="3600">
                <a:latin typeface="Arial" panose="020B0604020202020204" pitchFamily="34" charset="0"/>
              </a:rPr>
              <a:t>-Supporting quality devices</a:t>
            </a:r>
          </a:p>
        </p:txBody>
      </p:sp>
      <p:sp>
        <p:nvSpPr>
          <p:cNvPr id="44035" name="Content Placeholder 2">
            <a:extLst>
              <a:ext uri="{FF2B5EF4-FFF2-40B4-BE49-F238E27FC236}">
                <a16:creationId xmlns:a16="http://schemas.microsoft.com/office/drawing/2014/main" id="{C7330BC6-EDA7-0A5D-735A-B92E7F3376E7}"/>
              </a:ext>
            </a:extLst>
          </p:cNvPr>
          <p:cNvSpPr>
            <a:spLocks noGrp="1"/>
          </p:cNvSpPr>
          <p:nvPr>
            <p:ph idx="1"/>
          </p:nvPr>
        </p:nvSpPr>
        <p:spPr>
          <a:xfrm>
            <a:off x="1828800" y="1371600"/>
            <a:ext cx="8534400" cy="4724400"/>
          </a:xfrm>
        </p:spPr>
        <p:txBody>
          <a:bodyPr rtlCol="0">
            <a:normAutofit fontScale="92500" lnSpcReduction="20000"/>
          </a:bodyPr>
          <a:lstStyle/>
          <a:p>
            <a:pPr eaLnBrk="1" fontAlgn="auto" hangingPunct="1">
              <a:spcAft>
                <a:spcPts val="0"/>
              </a:spcAft>
              <a:defRPr/>
            </a:pPr>
            <a:r>
              <a:rPr lang="en-US" altLang="en-US" sz="2400" dirty="0"/>
              <a:t>One way to combine higher quality with higher efficiency is to use supporting quality devices, such as </a:t>
            </a:r>
            <a:r>
              <a:rPr lang="en-US" altLang="en-US" sz="2400" dirty="0">
                <a:solidFill>
                  <a:srgbClr val="FF0000"/>
                </a:solidFill>
              </a:rPr>
              <a:t>templates and checklists. </a:t>
            </a:r>
            <a:r>
              <a:rPr lang="en-US" altLang="en-US" sz="2400" dirty="0"/>
              <a:t>Which is based on the accumulated knowledge and experience of the organization’s development and maintenance professionals, contribute to meeting SQA goals by:</a:t>
            </a:r>
          </a:p>
          <a:p>
            <a:pPr algn="r" rtl="1" eaLnBrk="1" fontAlgn="auto" hangingPunct="1">
              <a:spcAft>
                <a:spcPts val="0"/>
              </a:spcAft>
              <a:defRPr/>
            </a:pPr>
            <a:r>
              <a:rPr lang="ar-JO" altLang="en-US" sz="2400" dirty="0"/>
              <a:t>إحدى الطرق للجمع بين الجودة الأعلى والكفاءة الأعلى هي استخدام أجهزة الجودة الداعمة، مثل القوالب وقوائم المراجعة. والتي تعتمد على المعرفة والخبرة المتراكمة لدى متخصصي التطوير والصيانة في المنظمة، وتساهم في تحقيق أهداف </a:t>
            </a:r>
            <a:r>
              <a:rPr lang="en-US" altLang="en-US" sz="2400" dirty="0"/>
              <a:t>SQA </a:t>
            </a:r>
            <a:r>
              <a:rPr lang="ar-JO" altLang="en-US" sz="2400" dirty="0"/>
              <a:t>من خلال:</a:t>
            </a:r>
            <a:endParaRPr lang="en-US" altLang="en-US" sz="2400" dirty="0"/>
          </a:p>
          <a:p>
            <a:pPr eaLnBrk="1" fontAlgn="auto" hangingPunct="1">
              <a:spcAft>
                <a:spcPts val="0"/>
              </a:spcAft>
              <a:buNone/>
              <a:defRPr/>
            </a:pPr>
            <a:r>
              <a:rPr lang="en-US" altLang="en-US" sz="2200" dirty="0"/>
              <a:t>1- Saving the time required to define the structure of the various documents or prepare lists of subjects to be reviewed.</a:t>
            </a:r>
          </a:p>
          <a:p>
            <a:pPr algn="r" rtl="1" eaLnBrk="1" fontAlgn="auto" hangingPunct="1">
              <a:spcAft>
                <a:spcPts val="0"/>
              </a:spcAft>
              <a:buNone/>
              <a:defRPr/>
            </a:pPr>
            <a:r>
              <a:rPr lang="ar-JO" altLang="en-US" sz="2200" dirty="0"/>
              <a:t>1- توفير الوقت اللازم لتحديد هيكل الوثائق المختلفة أو إعداد قوائم المواضيع المراد مراجعتها.</a:t>
            </a:r>
            <a:r>
              <a:rPr lang="en-US" altLang="en-US" sz="2200" dirty="0"/>
              <a:t> </a:t>
            </a:r>
          </a:p>
          <a:p>
            <a:pPr eaLnBrk="1" fontAlgn="auto" hangingPunct="1">
              <a:spcAft>
                <a:spcPts val="0"/>
              </a:spcAft>
              <a:buNone/>
              <a:defRPr/>
            </a:pPr>
            <a:r>
              <a:rPr lang="en-US" altLang="en-US" sz="2200" dirty="0"/>
              <a:t>2- Contributing to the completeness of the documents and reviews. </a:t>
            </a:r>
          </a:p>
          <a:p>
            <a:pPr algn="r" rtl="1" eaLnBrk="1" fontAlgn="auto" hangingPunct="1">
              <a:spcAft>
                <a:spcPts val="0"/>
              </a:spcAft>
              <a:buNone/>
              <a:defRPr/>
            </a:pPr>
            <a:r>
              <a:rPr lang="ar-JO" altLang="en-US" sz="2200" dirty="0"/>
              <a:t>2- المساهمة في اكتمال المستندات والمراجعات.</a:t>
            </a:r>
            <a:endParaRPr lang="en-US" altLang="en-US" sz="2200" dirty="0"/>
          </a:p>
          <a:p>
            <a:pPr eaLnBrk="1" fontAlgn="auto" hangingPunct="1">
              <a:spcAft>
                <a:spcPts val="0"/>
              </a:spcAft>
              <a:buNone/>
              <a:defRPr/>
            </a:pPr>
            <a:r>
              <a:rPr lang="en-US" altLang="en-US" sz="2200" dirty="0"/>
              <a:t>3- Improving communication between development team and review committee members by standardizing documents and agendas.</a:t>
            </a:r>
          </a:p>
          <a:p>
            <a:pPr algn="r" rtl="1" eaLnBrk="1" fontAlgn="auto" hangingPunct="1">
              <a:spcAft>
                <a:spcPts val="0"/>
              </a:spcAft>
              <a:buNone/>
              <a:defRPr/>
            </a:pPr>
            <a:r>
              <a:rPr lang="ar-JO" altLang="en-US" sz="2200" dirty="0"/>
              <a:t>3- تحسين التواصل بين فريق التطوير وأعضاء لجنة المراجعة من خلال توحيد الوثائق وجداول الأعمال.</a:t>
            </a:r>
            <a:endParaRPr lang="en-US" altLang="en-US" sz="2200" dirty="0"/>
          </a:p>
          <a:p>
            <a:pPr marL="0" indent="0" eaLnBrk="1" fontAlgn="auto" hangingPunct="1">
              <a:spcAft>
                <a:spcPts val="0"/>
              </a:spcAft>
              <a:buNone/>
              <a:defRPr/>
            </a:pPr>
            <a:endParaRPr lang="en-US" altLang="en-US" sz="2400" dirty="0"/>
          </a:p>
        </p:txBody>
      </p:sp>
      <p:sp>
        <p:nvSpPr>
          <p:cNvPr id="18436" name="Slide Number Placeholder 3">
            <a:extLst>
              <a:ext uri="{FF2B5EF4-FFF2-40B4-BE49-F238E27FC236}">
                <a16:creationId xmlns:a16="http://schemas.microsoft.com/office/drawing/2014/main" id="{D46C9D3C-3A53-70A5-ED5D-E3A27310BA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0C8421B6-233F-4135-8A7D-066B4F13BAFD}" type="slidenum">
              <a:rPr lang="ar-SA" altLang="en-US" sz="1000">
                <a:solidFill>
                  <a:prstClr val="black"/>
                </a:solidFill>
              </a:rPr>
              <a:pPr rtl="0" eaLnBrk="0" fontAlgn="base" hangingPunct="0">
                <a:spcBef>
                  <a:spcPct val="0"/>
                </a:spcBef>
                <a:spcAft>
                  <a:spcPct val="0"/>
                </a:spcAft>
              </a:pPr>
              <a:t>135</a:t>
            </a:fld>
            <a:endParaRPr lang="en-US" altLang="en-US" sz="1000">
              <a:solidFill>
                <a:prstClr val="black"/>
              </a:solidFill>
            </a:endParaRPr>
          </a:p>
        </p:txBody>
      </p:sp>
    </p:spTree>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4FE0FFCC-BC9E-2D99-6639-C5F434A67B22}"/>
              </a:ext>
            </a:extLst>
          </p:cNvPr>
          <p:cNvSpPr>
            <a:spLocks noGrp="1" noChangeArrowheads="1"/>
          </p:cNvSpPr>
          <p:nvPr>
            <p:ph type="title"/>
          </p:nvPr>
        </p:nvSpPr>
        <p:spPr>
          <a:xfrm>
            <a:off x="1905000" y="762000"/>
            <a:ext cx="8382000" cy="838200"/>
          </a:xfrm>
        </p:spPr>
        <p:txBody>
          <a:bodyPr rtlCol="0">
            <a:normAutofit fontScale="90000"/>
          </a:bodyPr>
          <a:lstStyle/>
          <a:p>
            <a:pPr eaLnBrk="1" fontAlgn="auto" hangingPunct="1">
              <a:spcAft>
                <a:spcPts val="0"/>
              </a:spcAft>
              <a:defRPr/>
            </a:pPr>
            <a:r>
              <a:rPr lang="en-US" altLang="en-US" sz="3600">
                <a:latin typeface="Arial" panose="020B0604020202020204" pitchFamily="34" charset="0"/>
              </a:rPr>
              <a:t>3-Staff training, retraining, and certification</a:t>
            </a:r>
          </a:p>
        </p:txBody>
      </p:sp>
      <p:sp>
        <p:nvSpPr>
          <p:cNvPr id="19459" name="Rectangle 3">
            <a:extLst>
              <a:ext uri="{FF2B5EF4-FFF2-40B4-BE49-F238E27FC236}">
                <a16:creationId xmlns:a16="http://schemas.microsoft.com/office/drawing/2014/main" id="{1AEC99CB-B680-355A-E495-5D8D0BA3C322}"/>
              </a:ext>
            </a:extLst>
          </p:cNvPr>
          <p:cNvSpPr>
            <a:spLocks noGrp="1" noChangeArrowheads="1"/>
          </p:cNvSpPr>
          <p:nvPr>
            <p:ph idx="1"/>
          </p:nvPr>
        </p:nvSpPr>
        <p:spPr>
          <a:xfrm>
            <a:off x="1981200" y="1828800"/>
            <a:ext cx="8382000" cy="4648200"/>
          </a:xfrm>
        </p:spPr>
        <p:txBody>
          <a:bodyPr/>
          <a:lstStyle/>
          <a:p>
            <a:pPr marL="457200" indent="-457200" eaLnBrk="1" hangingPunct="1">
              <a:defRPr/>
            </a:pPr>
            <a:r>
              <a:rPr lang="en-US" altLang="en-US" sz="1800" dirty="0"/>
              <a:t>The trained and well-instructed professional staff is the key to efficient , quality performance.</a:t>
            </a:r>
          </a:p>
          <a:p>
            <a:pPr marL="457200" indent="-457200" algn="r" rtl="1" eaLnBrk="1" hangingPunct="1">
              <a:defRPr/>
            </a:pPr>
            <a:r>
              <a:rPr lang="ar-JO" altLang="en-US" sz="1800" dirty="0"/>
              <a:t>إن الموظفين المحترفين المدربين والمتعلمين جيدًا هو مفتاح الأداء الفعال والجودة.</a:t>
            </a:r>
            <a:endParaRPr lang="en-US" altLang="en-US" sz="1800" dirty="0"/>
          </a:p>
          <a:p>
            <a:pPr marL="457200" indent="-457200" eaLnBrk="1" hangingPunct="1">
              <a:defRPr/>
            </a:pPr>
            <a:r>
              <a:rPr lang="en-US" altLang="en-US" sz="1800" dirty="0"/>
              <a:t>Keeping an organization’s human resources knowledgeable and updated at the level required is achieved mainly by:</a:t>
            </a:r>
          </a:p>
          <a:p>
            <a:pPr marL="457200" indent="-457200" algn="r" rtl="1" eaLnBrk="1" hangingPunct="1">
              <a:defRPr/>
            </a:pPr>
            <a:r>
              <a:rPr lang="ar-JO" altLang="en-US" sz="1800" dirty="0"/>
              <a:t>يتم الحفاظ على معرفة الموارد البشرية في المنظمة وتحديثها على المستوى المطلوب بشكل أساسي من خلال:</a:t>
            </a:r>
            <a:endParaRPr lang="en-US" altLang="en-US" sz="1800" dirty="0"/>
          </a:p>
          <a:p>
            <a:pPr marL="0" indent="0" eaLnBrk="1" hangingPunct="1">
              <a:buNone/>
              <a:defRPr/>
            </a:pPr>
            <a:r>
              <a:rPr lang="en-US" altLang="en-US" sz="1800" dirty="0"/>
              <a:t>1. Training new employees and retraining those employees who have changed assignments.</a:t>
            </a:r>
          </a:p>
          <a:p>
            <a:pPr marL="0" indent="0" algn="r" rtl="1" eaLnBrk="1" hangingPunct="1">
              <a:buNone/>
              <a:defRPr/>
            </a:pPr>
            <a:r>
              <a:rPr lang="ar-JO" altLang="en-US" sz="1800" dirty="0"/>
              <a:t>تدريب الموظفين الجدد وإعادة تدريب الموظفين الذين قاموا بتغيير مهامهم.</a:t>
            </a:r>
            <a:endParaRPr lang="en-US" altLang="en-US" sz="1800" dirty="0"/>
          </a:p>
          <a:p>
            <a:pPr marL="0" indent="0" eaLnBrk="1" hangingPunct="1">
              <a:buNone/>
              <a:defRPr/>
            </a:pPr>
            <a:r>
              <a:rPr lang="en-US" altLang="en-US" sz="1800" dirty="0"/>
              <a:t>2. Continuously updating staff with respect to professional developments and the in-house, hands-on experience required.</a:t>
            </a:r>
          </a:p>
          <a:p>
            <a:pPr marL="0" indent="0" algn="r" rtl="1" eaLnBrk="1" hangingPunct="1">
              <a:buNone/>
              <a:defRPr/>
            </a:pPr>
            <a:r>
              <a:rPr lang="ar-JO" altLang="en-US" sz="1800" dirty="0"/>
              <a:t>تحديث الموظفين باستمرار فيما يتعلق بالتطورات المهنية والخبرة العملية الداخلية المطلوبة.</a:t>
            </a:r>
            <a:endParaRPr lang="en-US" altLang="en-US" sz="1800" dirty="0"/>
          </a:p>
          <a:p>
            <a:pPr marL="0" indent="0" eaLnBrk="1" hangingPunct="1">
              <a:buNone/>
              <a:defRPr/>
            </a:pPr>
            <a:r>
              <a:rPr lang="en-US" altLang="en-US" sz="1800" dirty="0"/>
              <a:t>3. Certifying employees after their knowledge and ability have been demonstrated.       </a:t>
            </a:r>
          </a:p>
          <a:p>
            <a:pPr marL="0" indent="0" algn="r" rtl="1" eaLnBrk="1" hangingPunct="1">
              <a:buNone/>
              <a:defRPr/>
            </a:pPr>
            <a:r>
              <a:rPr lang="ar-JO" altLang="en-US" sz="1800" dirty="0"/>
              <a:t>اعتماد الموظفين بعد إثبات معرفتهم وقدرتهم.</a:t>
            </a:r>
            <a:endParaRPr lang="en-US" altLang="en-US" sz="1800" dirty="0"/>
          </a:p>
        </p:txBody>
      </p:sp>
      <p:sp>
        <p:nvSpPr>
          <p:cNvPr id="19460" name="Slide Number Placeholder 5">
            <a:extLst>
              <a:ext uri="{FF2B5EF4-FFF2-40B4-BE49-F238E27FC236}">
                <a16:creationId xmlns:a16="http://schemas.microsoft.com/office/drawing/2014/main" id="{69C84D35-B275-B1E9-DDD3-13188CE091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E3F60AB6-1DED-414B-8496-1CFFA53F7227}" type="slidenum">
              <a:rPr lang="ar-SA" altLang="en-US" sz="1000">
                <a:solidFill>
                  <a:prstClr val="black"/>
                </a:solidFill>
              </a:rPr>
              <a:pPr rtl="0" eaLnBrk="0" fontAlgn="base" hangingPunct="0">
                <a:spcBef>
                  <a:spcPct val="0"/>
                </a:spcBef>
                <a:spcAft>
                  <a:spcPct val="0"/>
                </a:spcAft>
              </a:pPr>
              <a:t>136</a:t>
            </a:fld>
            <a:endParaRPr lang="en-US" altLang="en-US" sz="1000">
              <a:solidFill>
                <a:prstClr val="black"/>
              </a:solidFill>
            </a:endParaRPr>
          </a:p>
        </p:txBody>
      </p:sp>
    </p:spTree>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703A62E-FEE1-F149-E3D9-356BBD5C47B2}"/>
              </a:ext>
            </a:extLst>
          </p:cNvPr>
          <p:cNvSpPr>
            <a:spLocks noGrp="1"/>
          </p:cNvSpPr>
          <p:nvPr>
            <p:ph type="title"/>
          </p:nvPr>
        </p:nvSpPr>
        <p:spPr/>
        <p:txBody>
          <a:bodyPr/>
          <a:lstStyle/>
          <a:p>
            <a:pPr eaLnBrk="1" hangingPunct="1"/>
            <a:r>
              <a:rPr lang="en-US" altLang="en-US" sz="3600">
                <a:latin typeface="Arial" panose="020B0604020202020204" pitchFamily="34" charset="0"/>
              </a:rPr>
              <a:t>4-Preventive and corrective actions</a:t>
            </a:r>
          </a:p>
        </p:txBody>
      </p:sp>
      <p:sp>
        <p:nvSpPr>
          <p:cNvPr id="37892" name="Rectangle 3">
            <a:extLst>
              <a:ext uri="{FF2B5EF4-FFF2-40B4-BE49-F238E27FC236}">
                <a16:creationId xmlns:a16="http://schemas.microsoft.com/office/drawing/2014/main" id="{922CC2F4-F94C-A392-2B78-3A06458A581C}"/>
              </a:ext>
            </a:extLst>
          </p:cNvPr>
          <p:cNvSpPr>
            <a:spLocks noGrp="1" noChangeArrowheads="1"/>
          </p:cNvSpPr>
          <p:nvPr>
            <p:ph idx="1"/>
          </p:nvPr>
        </p:nvSpPr>
        <p:spPr>
          <a:xfrm>
            <a:off x="1828800" y="1676400"/>
            <a:ext cx="8534400" cy="4114800"/>
          </a:xfrm>
        </p:spPr>
        <p:txBody>
          <a:bodyPr rtlCol="0">
            <a:normAutofit fontScale="70000" lnSpcReduction="20000"/>
          </a:bodyPr>
          <a:lstStyle/>
          <a:p>
            <a:pPr marL="533400" indent="-533400" eaLnBrk="1" fontAlgn="auto" hangingPunct="1">
              <a:spcAft>
                <a:spcPts val="0"/>
              </a:spcAft>
              <a:defRPr/>
            </a:pPr>
            <a:r>
              <a:rPr lang="en-US" sz="2600" dirty="0"/>
              <a:t>Systematic study of the </a:t>
            </a:r>
            <a:r>
              <a:rPr lang="en-US" sz="2600" b="1" dirty="0"/>
              <a:t>data</a:t>
            </a:r>
            <a:r>
              <a:rPr lang="en-US" sz="2600" dirty="0"/>
              <a:t> collected regarding instances of failure and success contributes to QA process in many ways such as:</a:t>
            </a:r>
          </a:p>
          <a:p>
            <a:pPr marL="533400" indent="-533400" algn="r" rtl="1" eaLnBrk="1" fontAlgn="auto" hangingPunct="1">
              <a:spcAft>
                <a:spcPts val="0"/>
              </a:spcAft>
              <a:defRPr/>
            </a:pPr>
            <a:r>
              <a:rPr lang="ar-JO" sz="2600" dirty="0"/>
              <a:t>تساهم الدراسة المنهجية للبيانات التي تم جمعها فيما يتعلق بحالات الفشل والنجاح في عملية ضمان الجودة بعدة طرق مثل:</a:t>
            </a:r>
            <a:endParaRPr lang="en-US" sz="2600" dirty="0"/>
          </a:p>
          <a:p>
            <a:pPr marL="0" indent="0" eaLnBrk="1" fontAlgn="auto" hangingPunct="1">
              <a:spcAft>
                <a:spcPts val="0"/>
              </a:spcAft>
              <a:buNone/>
              <a:defRPr/>
            </a:pPr>
            <a:r>
              <a:rPr lang="en-US" sz="2400" dirty="0"/>
              <a:t>1. Implementation of changes that prevent similar failures in the future.</a:t>
            </a:r>
          </a:p>
          <a:p>
            <a:pPr marL="0" indent="0" algn="r" rtl="1" eaLnBrk="1" fontAlgn="auto" hangingPunct="1">
              <a:spcAft>
                <a:spcPts val="0"/>
              </a:spcAft>
              <a:buNone/>
              <a:defRPr/>
            </a:pPr>
            <a:r>
              <a:rPr lang="ar-JO" sz="2400" dirty="0"/>
              <a:t>تنفيذ التغييرات التي تمنع حدوث حالات فشل مماثلة في المستقبل.</a:t>
            </a:r>
            <a:endParaRPr lang="en-US" sz="2400" dirty="0"/>
          </a:p>
          <a:p>
            <a:pPr marL="0" indent="0" eaLnBrk="1" fontAlgn="auto" hangingPunct="1">
              <a:spcAft>
                <a:spcPts val="0"/>
              </a:spcAft>
              <a:buNone/>
              <a:defRPr/>
            </a:pPr>
            <a:r>
              <a:rPr lang="en-US" sz="2400" dirty="0"/>
              <a:t>2. Correction of similar faults found in other projects and among the activities performed by other teams.</a:t>
            </a:r>
          </a:p>
          <a:p>
            <a:pPr marL="0" indent="0" algn="r" rtl="1" eaLnBrk="1" fontAlgn="auto" hangingPunct="1">
              <a:spcAft>
                <a:spcPts val="0"/>
              </a:spcAft>
              <a:buNone/>
              <a:defRPr/>
            </a:pPr>
            <a:r>
              <a:rPr lang="ar-JO" sz="2400" dirty="0"/>
              <a:t>تصحيح الأخطاء المماثلة الموجودة في المشاريع الأخرى وبين الأنشطة التي تقوم بها الفرق الأخرى.</a:t>
            </a:r>
            <a:endParaRPr lang="en-US" sz="2400" dirty="0"/>
          </a:p>
          <a:p>
            <a:pPr marL="0" indent="0" eaLnBrk="1" fontAlgn="auto" hangingPunct="1">
              <a:spcAft>
                <a:spcPts val="0"/>
              </a:spcAft>
              <a:buNone/>
              <a:defRPr/>
            </a:pPr>
            <a:r>
              <a:rPr lang="en-US" sz="2400" dirty="0"/>
              <a:t>3. Implementing proven successful methodologies to enhance the probability of repeat success</a:t>
            </a:r>
            <a:r>
              <a:rPr lang="en-US" sz="2600" dirty="0"/>
              <a:t>.</a:t>
            </a:r>
          </a:p>
          <a:p>
            <a:pPr marL="0" indent="0" algn="r" rtl="1" eaLnBrk="1" fontAlgn="auto" hangingPunct="1">
              <a:spcAft>
                <a:spcPts val="0"/>
              </a:spcAft>
              <a:buNone/>
              <a:defRPr/>
            </a:pPr>
            <a:r>
              <a:rPr lang="ar-JO" sz="2600" dirty="0"/>
              <a:t>تنفيذ منهجيات ناجحة مجربة لتعزيز احتمالية تكرار النجاح.</a:t>
            </a:r>
            <a:endParaRPr lang="en-US" sz="2600" dirty="0"/>
          </a:p>
          <a:p>
            <a:pPr marL="533400" indent="-533400" eaLnBrk="1" fontAlgn="auto" hangingPunct="1">
              <a:spcAft>
                <a:spcPts val="0"/>
              </a:spcAft>
              <a:defRPr/>
            </a:pPr>
            <a:r>
              <a:rPr lang="en-US" sz="2600" dirty="0"/>
              <a:t>The sources of these </a:t>
            </a:r>
            <a:r>
              <a:rPr lang="en-US" sz="2600" b="1" dirty="0"/>
              <a:t>data</a:t>
            </a:r>
            <a:r>
              <a:rPr lang="en-US" sz="2600" dirty="0"/>
              <a:t> : DR reports, SW test report and Customer complaints.   </a:t>
            </a:r>
          </a:p>
          <a:p>
            <a:pPr marL="533400" indent="-533400" algn="r" rtl="1" eaLnBrk="1" fontAlgn="auto" hangingPunct="1">
              <a:spcAft>
                <a:spcPts val="0"/>
              </a:spcAft>
              <a:defRPr/>
            </a:pPr>
            <a:r>
              <a:rPr lang="ar-JO" sz="2600" dirty="0"/>
              <a:t>مصادر هذه البيانات: تقارير </a:t>
            </a:r>
            <a:r>
              <a:rPr lang="en-US" sz="2600" dirty="0"/>
              <a:t>DR </a:t>
            </a:r>
            <a:r>
              <a:rPr lang="ar-JO" sz="2600" dirty="0"/>
              <a:t>وتقرير اختبار </a:t>
            </a:r>
            <a:r>
              <a:rPr lang="en-US" sz="2600" dirty="0"/>
              <a:t>SW </a:t>
            </a:r>
            <a:r>
              <a:rPr lang="ar-JO" sz="2600" dirty="0"/>
              <a:t>وشكاوي العملاء.</a:t>
            </a:r>
            <a:endParaRPr lang="en-US" sz="2600" dirty="0"/>
          </a:p>
        </p:txBody>
      </p:sp>
      <p:sp>
        <p:nvSpPr>
          <p:cNvPr id="20484" name="Slide Number Placeholder 5">
            <a:extLst>
              <a:ext uri="{FF2B5EF4-FFF2-40B4-BE49-F238E27FC236}">
                <a16:creationId xmlns:a16="http://schemas.microsoft.com/office/drawing/2014/main" id="{AF21D9FB-332D-9C5F-6E8B-F4C5E737E8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1357557-6D41-419A-BC8C-57BDA0BD51F2}" type="slidenum">
              <a:rPr lang="ar-SA" altLang="en-US" sz="1000">
                <a:solidFill>
                  <a:prstClr val="black"/>
                </a:solidFill>
              </a:rPr>
              <a:pPr rtl="0" eaLnBrk="0" fontAlgn="base" hangingPunct="0">
                <a:spcBef>
                  <a:spcPct val="0"/>
                </a:spcBef>
                <a:spcAft>
                  <a:spcPct val="0"/>
                </a:spcAft>
              </a:pPr>
              <a:t>137</a:t>
            </a:fld>
            <a:endParaRPr lang="en-US" altLang="en-US" sz="1000">
              <a:solidFill>
                <a:prstClr val="black"/>
              </a:solidFill>
            </a:endParaRPr>
          </a:p>
        </p:txBody>
      </p:sp>
    </p:spTree>
  </p:cSld>
  <p:clrMapOvr>
    <a:masterClrMapping/>
  </p:clrMapOvr>
  <p:transition>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DACE93B-73B7-77BF-EC4D-FA4E95D566FF}"/>
              </a:ext>
            </a:extLst>
          </p:cNvPr>
          <p:cNvSpPr>
            <a:spLocks noGrp="1"/>
          </p:cNvSpPr>
          <p:nvPr>
            <p:ph type="title"/>
          </p:nvPr>
        </p:nvSpPr>
        <p:spPr/>
        <p:txBody>
          <a:bodyPr/>
          <a:lstStyle/>
          <a:p>
            <a:pPr eaLnBrk="1" hangingPunct="1"/>
            <a:r>
              <a:rPr lang="en-US" altLang="en-US"/>
              <a:t>5-Configuration management</a:t>
            </a:r>
          </a:p>
        </p:txBody>
      </p:sp>
      <p:sp>
        <p:nvSpPr>
          <p:cNvPr id="21507" name="Content Placeholder 2">
            <a:extLst>
              <a:ext uri="{FF2B5EF4-FFF2-40B4-BE49-F238E27FC236}">
                <a16:creationId xmlns:a16="http://schemas.microsoft.com/office/drawing/2014/main" id="{4F4D2B48-1663-E1A3-4F15-C00926BD6AB8}"/>
              </a:ext>
            </a:extLst>
          </p:cNvPr>
          <p:cNvSpPr>
            <a:spLocks noGrp="1"/>
          </p:cNvSpPr>
          <p:nvPr>
            <p:ph idx="1"/>
          </p:nvPr>
        </p:nvSpPr>
        <p:spPr>
          <a:xfrm>
            <a:off x="1752600" y="1752600"/>
            <a:ext cx="8610600" cy="4114800"/>
          </a:xfrm>
        </p:spPr>
        <p:txBody>
          <a:bodyPr/>
          <a:lstStyle/>
          <a:p>
            <a:pPr eaLnBrk="1" hangingPunct="1"/>
            <a:r>
              <a:rPr lang="en-US" altLang="en-US" sz="2000"/>
              <a:t>The regular software development and maintenance operations involve intensive activities that modify software to create new versions and releases.</a:t>
            </a:r>
          </a:p>
          <a:p>
            <a:pPr algn="r" rtl="1" eaLnBrk="1" hangingPunct="1"/>
            <a:r>
              <a:rPr lang="ar-JO" altLang="en-US" sz="2000"/>
              <a:t>تتضمن عمليات تطوير وصيانة البرامج المنتظمة أنشطة مكثفة تعمل على تعديل البرامج لإنشاء إصدارات وإصدارات جديدة.</a:t>
            </a:r>
            <a:endParaRPr lang="en-US" altLang="en-US" sz="2000"/>
          </a:p>
          <a:p>
            <a:pPr eaLnBrk="1" hangingPunct="1"/>
            <a:r>
              <a:rPr lang="en-US" altLang="en-US" sz="2000"/>
              <a:t>These activities are conducted throughout the entire software service period (usually lasting several years) in order to cope with the needed corrections, adaptations to specific customer requirements, application  improvements, and so forth</a:t>
            </a:r>
          </a:p>
          <a:p>
            <a:pPr algn="r" rtl="1" eaLnBrk="1" hangingPunct="1"/>
            <a:r>
              <a:rPr lang="ar-JO" altLang="en-US" sz="2000"/>
              <a:t>يتم إجراء هذه الأنشطة طوال فترة خدمة البرنامج بأكملها (عادةً ما تستمر عدة سنوات) من أجل التعامل مع التصحيحات اللازمة والتكيف مع متطلبات العملاء المحددة وتحسينات التطبيق وما إلى ذلك.</a:t>
            </a:r>
            <a:endParaRPr lang="en-US" altLang="en-US" sz="2000"/>
          </a:p>
          <a:p>
            <a:pPr eaLnBrk="1" hangingPunct="1"/>
            <a:r>
              <a:rPr lang="en-US" altLang="en-US" sz="2000"/>
              <a:t>Different team members carry out these activities simultaneously, although they may take place at different sites.</a:t>
            </a:r>
          </a:p>
          <a:p>
            <a:pPr algn="r" rtl="1" eaLnBrk="1" hangingPunct="1"/>
            <a:r>
              <a:rPr lang="ar-JO" altLang="en-US" sz="2000"/>
              <a:t>يقوم أعضاء الفريق المختلفون بتنفيذ هذه الأنشطة في وقت واحد، على الرغم من أنها قد تتم في مواقع مختلفة.</a:t>
            </a:r>
            <a:endParaRPr lang="en-US" altLang="en-US" sz="2000"/>
          </a:p>
        </p:txBody>
      </p:sp>
      <p:sp>
        <p:nvSpPr>
          <p:cNvPr id="21508" name="Slide Number Placeholder 3">
            <a:extLst>
              <a:ext uri="{FF2B5EF4-FFF2-40B4-BE49-F238E27FC236}">
                <a16:creationId xmlns:a16="http://schemas.microsoft.com/office/drawing/2014/main" id="{7D3A9F0F-A4F9-30FF-C522-E14CF61497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81D480D-6ED9-42A7-B7CE-7641F961D2F2}" type="slidenum">
              <a:rPr lang="ar-SA" altLang="en-US" sz="1000">
                <a:solidFill>
                  <a:prstClr val="black"/>
                </a:solidFill>
              </a:rPr>
              <a:pPr rtl="0" eaLnBrk="0" fontAlgn="base" hangingPunct="0">
                <a:spcBef>
                  <a:spcPct val="0"/>
                </a:spcBef>
                <a:spcAft>
                  <a:spcPct val="0"/>
                </a:spcAft>
              </a:pPr>
              <a:t>138</a:t>
            </a:fld>
            <a:endParaRPr lang="en-US" altLang="en-US" sz="1000">
              <a:solidFill>
                <a:prstClr val="black"/>
              </a:solidFill>
            </a:endParaRPr>
          </a:p>
        </p:txBody>
      </p:sp>
    </p:spTree>
  </p:cSld>
  <p:clrMapOvr>
    <a:masterClrMapping/>
  </p:clrMapOvr>
  <p:transition>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DDCAEDD-9854-2C6F-5871-49A3D15C1B49}"/>
              </a:ext>
            </a:extLst>
          </p:cNvPr>
          <p:cNvSpPr>
            <a:spLocks noGrp="1"/>
          </p:cNvSpPr>
          <p:nvPr>
            <p:ph type="title"/>
          </p:nvPr>
        </p:nvSpPr>
        <p:spPr/>
        <p:txBody>
          <a:bodyPr/>
          <a:lstStyle/>
          <a:p>
            <a:pPr eaLnBrk="1" hangingPunct="1"/>
            <a:r>
              <a:rPr lang="en-US" altLang="en-US"/>
              <a:t>Configuration management</a:t>
            </a:r>
          </a:p>
        </p:txBody>
      </p:sp>
      <p:sp>
        <p:nvSpPr>
          <p:cNvPr id="22531" name="Content Placeholder 2">
            <a:extLst>
              <a:ext uri="{FF2B5EF4-FFF2-40B4-BE49-F238E27FC236}">
                <a16:creationId xmlns:a16="http://schemas.microsoft.com/office/drawing/2014/main" id="{8EEB40B1-991B-5764-F5D7-57415D87B6E1}"/>
              </a:ext>
            </a:extLst>
          </p:cNvPr>
          <p:cNvSpPr>
            <a:spLocks noGrp="1"/>
          </p:cNvSpPr>
          <p:nvPr>
            <p:ph idx="1"/>
          </p:nvPr>
        </p:nvSpPr>
        <p:spPr>
          <a:xfrm>
            <a:off x="1752600" y="1676400"/>
            <a:ext cx="8458200" cy="4191000"/>
          </a:xfrm>
        </p:spPr>
        <p:txBody>
          <a:bodyPr/>
          <a:lstStyle/>
          <a:p>
            <a:pPr eaLnBrk="1" hangingPunct="1"/>
            <a:r>
              <a:rPr lang="en-US" altLang="en-US" sz="1800"/>
              <a:t>As a result, serious dangers arise, whether of misidentification of the versions or releases, loss of the records delineating the changes implemented, or loss of documentation. </a:t>
            </a:r>
            <a:r>
              <a:rPr lang="en-US" altLang="en-US" sz="1800" b="1">
                <a:solidFill>
                  <a:srgbClr val="FF0000"/>
                </a:solidFill>
              </a:rPr>
              <a:t>Consequently failures may be caused</a:t>
            </a:r>
          </a:p>
          <a:p>
            <a:pPr algn="r" rtl="1" eaLnBrk="1" hangingPunct="1"/>
            <a:r>
              <a:rPr lang="ar-JO" altLang="en-US" sz="1800" b="1">
                <a:solidFill>
                  <a:srgbClr val="FF0000"/>
                </a:solidFill>
              </a:rPr>
              <a:t>ونتيجة لذلك، تنشأ مخاطر جسيمة، سواء من الخطأ في التعرف على الإصدارات أو الإصدارات، أو فقدان السجلات التي تحدد التغييرات التي تم تنفيذها، أو فقدان الوثائق. ونتيجة لذلك قد يكون سبب الفشل</a:t>
            </a:r>
            <a:endParaRPr lang="en-US" altLang="en-US" sz="1800" b="1">
              <a:solidFill>
                <a:srgbClr val="FF0000"/>
              </a:solidFill>
            </a:endParaRPr>
          </a:p>
          <a:p>
            <a:pPr eaLnBrk="1" hangingPunct="1"/>
            <a:r>
              <a:rPr lang="en-US" altLang="en-US" sz="1800"/>
              <a:t>Configuration management deals with these hazards by introducing procedures to control the change process:</a:t>
            </a:r>
          </a:p>
          <a:p>
            <a:pPr algn="r" rtl="1" eaLnBrk="1" hangingPunct="1"/>
            <a:r>
              <a:rPr lang="ar-JO" altLang="en-US" sz="1800"/>
              <a:t>تتعامل إدارة التكوين مع هذه المخاطر من خلال إدخال إجراءات للتحكم في عملية التغيير:</a:t>
            </a:r>
            <a:endParaRPr lang="en-US" altLang="en-US" sz="1800"/>
          </a:p>
          <a:p>
            <a:pPr eaLnBrk="1" hangingPunct="1">
              <a:buFont typeface="Wingdings" panose="05000000000000000000" pitchFamily="2" charset="2"/>
              <a:buNone/>
            </a:pPr>
            <a:r>
              <a:rPr lang="en-US" altLang="en-US" sz="1800"/>
              <a:t>1- approval of changes, </a:t>
            </a:r>
            <a:r>
              <a:rPr lang="ar-JO" altLang="en-US" sz="1800"/>
              <a:t>1- الموافقة على التغييرات،</a:t>
            </a:r>
            <a:r>
              <a:rPr lang="en-US" altLang="en-US" sz="1800"/>
              <a:t> </a:t>
            </a:r>
          </a:p>
          <a:p>
            <a:pPr eaLnBrk="1" hangingPunct="1">
              <a:buFont typeface="Wingdings" panose="05000000000000000000" pitchFamily="2" charset="2"/>
              <a:buNone/>
            </a:pPr>
            <a:r>
              <a:rPr lang="en-US" altLang="en-US" sz="1800"/>
              <a:t>2- the recording of those changes performed,  </a:t>
            </a:r>
          </a:p>
          <a:p>
            <a:pPr algn="r" rtl="1" eaLnBrk="1" hangingPunct="1">
              <a:buFont typeface="Wingdings" panose="05000000000000000000" pitchFamily="2" charset="2"/>
              <a:buNone/>
            </a:pPr>
            <a:r>
              <a:rPr lang="ar-JO" altLang="en-US" sz="1800"/>
              <a:t>2- تسجيل تلك التغييرات التي تم إجراؤها،</a:t>
            </a:r>
            <a:endParaRPr lang="en-US" altLang="en-US" sz="1800"/>
          </a:p>
          <a:p>
            <a:pPr eaLnBrk="1" hangingPunct="1">
              <a:buFont typeface="Wingdings" panose="05000000000000000000" pitchFamily="2" charset="2"/>
              <a:buNone/>
            </a:pPr>
            <a:r>
              <a:rPr lang="en-US" altLang="en-US" sz="1800"/>
              <a:t>3- the issuing of new software versions and releases,  </a:t>
            </a:r>
          </a:p>
          <a:p>
            <a:pPr algn="r" rtl="1" eaLnBrk="1" hangingPunct="1">
              <a:buFont typeface="Wingdings" panose="05000000000000000000" pitchFamily="2" charset="2"/>
              <a:buNone/>
            </a:pPr>
            <a:r>
              <a:rPr lang="ar-JO" altLang="en-US" sz="1800"/>
              <a:t>3- إصدار إصدارات وإصدارات برمجية جديدة،</a:t>
            </a:r>
            <a:endParaRPr lang="en-US" altLang="en-US" sz="1800"/>
          </a:p>
        </p:txBody>
      </p:sp>
      <p:sp>
        <p:nvSpPr>
          <p:cNvPr id="22532" name="Slide Number Placeholder 3">
            <a:extLst>
              <a:ext uri="{FF2B5EF4-FFF2-40B4-BE49-F238E27FC236}">
                <a16:creationId xmlns:a16="http://schemas.microsoft.com/office/drawing/2014/main" id="{8F5C6E7E-E736-6778-AE60-02618F9C25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15A8A540-BE69-48F0-ADF6-22E074E29424}" type="slidenum">
              <a:rPr lang="ar-SA" altLang="en-US" sz="1000">
                <a:solidFill>
                  <a:prstClr val="black"/>
                </a:solidFill>
              </a:rPr>
              <a:pPr rtl="0" eaLnBrk="0" fontAlgn="base" hangingPunct="0">
                <a:spcBef>
                  <a:spcPct val="0"/>
                </a:spcBef>
                <a:spcAft>
                  <a:spcPct val="0"/>
                </a:spcAft>
              </a:pPr>
              <a:t>139</a:t>
            </a:fld>
            <a:endParaRPr lang="en-US" altLang="en-US" sz="1000">
              <a:solidFill>
                <a:prstClr val="black"/>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WordArt 12"/>
          <p:cNvSpPr>
            <a:spLocks noChangeArrowheads="1" noChangeShapeType="1" noTextEdit="1"/>
          </p:cNvSpPr>
          <p:nvPr/>
        </p:nvSpPr>
        <p:spPr bwMode="auto">
          <a:xfrm>
            <a:off x="1919289" y="332656"/>
            <a:ext cx="8167687" cy="1870794"/>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The objectives of SQA activities</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in software development</a:t>
            </a:r>
            <a:r>
              <a:rPr lang="ar-JO" sz="3600" kern="10" dirty="0">
                <a:ln w="12700">
                  <a:solidFill>
                    <a:srgbClr val="000000"/>
                  </a:solidFill>
                  <a:round/>
                  <a:headEnd/>
                  <a:tailEnd/>
                </a:ln>
                <a:solidFill>
                  <a:srgbClr val="33CC33"/>
                </a:solidFill>
                <a:latin typeface="Arial Black"/>
                <a:cs typeface="Times New Roman" pitchFamily="18" charset="0"/>
              </a:rPr>
              <a:t>أهداف أنشطة </a:t>
            </a:r>
            <a:r>
              <a:rPr lang="en-US" sz="3600" kern="10" dirty="0">
                <a:ln w="12700">
                  <a:solidFill>
                    <a:srgbClr val="000000"/>
                  </a:solidFill>
                  <a:round/>
                  <a:headEnd/>
                  <a:tailEnd/>
                </a:ln>
                <a:solidFill>
                  <a:srgbClr val="33CC33"/>
                </a:solidFill>
                <a:latin typeface="Arial Black"/>
                <a:cs typeface="Times New Roman" pitchFamily="18" charset="0"/>
              </a:rPr>
              <a:t>SQA </a:t>
            </a:r>
            <a:r>
              <a:rPr lang="ar-JO" sz="3600" kern="10" dirty="0">
                <a:ln w="12700">
                  <a:solidFill>
                    <a:srgbClr val="000000"/>
                  </a:solidFill>
                  <a:round/>
                  <a:headEnd/>
                  <a:tailEnd/>
                </a:ln>
                <a:solidFill>
                  <a:srgbClr val="33CC33"/>
                </a:solidFill>
                <a:latin typeface="Arial Black"/>
                <a:cs typeface="Times New Roman" pitchFamily="18" charset="0"/>
              </a:rPr>
              <a:t>في تطوير البرمجيات</a:t>
            </a:r>
            <a:endParaRPr lang="ar-SA" sz="3600" kern="10" dirty="0">
              <a:ln w="12700">
                <a:solidFill>
                  <a:srgbClr val="000000"/>
                </a:solidFill>
                <a:round/>
                <a:headEnd/>
                <a:tailEnd/>
              </a:ln>
              <a:solidFill>
                <a:srgbClr val="33CC33"/>
              </a:solidFill>
              <a:latin typeface="Arial Black"/>
              <a:cs typeface="Times New Roman" pitchFamily="18" charset="0"/>
            </a:endParaRPr>
          </a:p>
        </p:txBody>
      </p:sp>
      <p:sp>
        <p:nvSpPr>
          <p:cNvPr id="12301" name="Text Box 13"/>
          <p:cNvSpPr txBox="1">
            <a:spLocks noChangeArrowheads="1"/>
          </p:cNvSpPr>
          <p:nvPr/>
        </p:nvSpPr>
        <p:spPr bwMode="auto">
          <a:xfrm>
            <a:off x="1919289" y="2420938"/>
            <a:ext cx="8397875" cy="3231654"/>
          </a:xfrm>
          <a:prstGeom prst="rect">
            <a:avLst/>
          </a:prstGeom>
          <a:noFill/>
          <a:ln w="76200">
            <a:solidFill>
              <a:srgbClr val="33CCCC"/>
            </a:solidFill>
            <a:miter lim="800000"/>
            <a:headEnd/>
            <a:tailEnd/>
          </a:ln>
          <a:effectLst/>
        </p:spPr>
        <p:txBody>
          <a:bodyPr>
            <a:spAutoFit/>
          </a:bodyPr>
          <a:lstStyle/>
          <a:p>
            <a:pPr marL="536575" indent="-536575" algn="l" rtl="0" fontAlgn="base">
              <a:spcBef>
                <a:spcPct val="0"/>
              </a:spcBef>
              <a:spcAft>
                <a:spcPct val="0"/>
              </a:spcAft>
              <a:buFontTx/>
              <a:buAutoNum type="arabicParenBoth"/>
            </a:pPr>
            <a:r>
              <a:rPr lang="en-US" sz="2000" b="1" dirty="0">
                <a:solidFill>
                  <a:srgbClr val="990099"/>
                </a:solidFill>
                <a:latin typeface="Times New Roman" pitchFamily="18" charset="0"/>
                <a:cs typeface="Times New Roman" pitchFamily="18" charset="0"/>
              </a:rPr>
              <a:t>Assuring an acceptable level of confidence that the software  will conform to functional technical requirements.</a:t>
            </a:r>
          </a:p>
          <a:p>
            <a:pPr fontAlgn="base">
              <a:spcBef>
                <a:spcPct val="0"/>
              </a:spcBef>
              <a:spcAft>
                <a:spcPct val="0"/>
              </a:spcAft>
            </a:pPr>
            <a:r>
              <a:rPr lang="ar-JO" sz="2000" b="1" dirty="0">
                <a:solidFill>
                  <a:srgbClr val="990099"/>
                </a:solidFill>
                <a:latin typeface="Times New Roman" pitchFamily="18" charset="0"/>
                <a:cs typeface="Times New Roman" pitchFamily="18" charset="0"/>
              </a:rPr>
              <a:t>(1) ضمان مستوى مقبول من الثقة بأن البرنامج سوف يتوافق مع المتطلبات الفنية الوظيفية.</a:t>
            </a:r>
            <a:endParaRPr lang="en-US" sz="2000" b="1" dirty="0">
              <a:solidFill>
                <a:srgbClr val="990099"/>
              </a:solidFill>
              <a:latin typeface="Times New Roman" pitchFamily="18" charset="0"/>
              <a:cs typeface="Times New Roman" pitchFamily="18" charset="0"/>
            </a:endParaRPr>
          </a:p>
          <a:p>
            <a:pPr marL="536575" indent="-536575" algn="l" rtl="0" fontAlgn="base">
              <a:spcBef>
                <a:spcPct val="0"/>
              </a:spcBef>
              <a:spcAft>
                <a:spcPct val="0"/>
              </a:spcAft>
              <a:buFontTx/>
              <a:buAutoNum type="arabicParenBoth" startAt="2"/>
            </a:pPr>
            <a:r>
              <a:rPr lang="en-US" sz="2000" b="1" dirty="0">
                <a:solidFill>
                  <a:srgbClr val="006600"/>
                </a:solidFill>
                <a:latin typeface="Times New Roman" pitchFamily="18" charset="0"/>
                <a:cs typeface="Times New Roman" pitchFamily="18" charset="0"/>
              </a:rPr>
              <a:t>Assuring an acceptable level of confidence that the software will conform to managerial scheduling and budgetary requirements.</a:t>
            </a:r>
          </a:p>
          <a:p>
            <a:pPr fontAlgn="base">
              <a:spcBef>
                <a:spcPct val="0"/>
              </a:spcBef>
              <a:spcAft>
                <a:spcPct val="0"/>
              </a:spcAft>
            </a:pPr>
            <a:r>
              <a:rPr lang="ar-JO" sz="2000" b="1" dirty="0">
                <a:solidFill>
                  <a:srgbClr val="006600"/>
                </a:solidFill>
                <a:latin typeface="Times New Roman" pitchFamily="18" charset="0"/>
                <a:cs typeface="Times New Roman" pitchFamily="18" charset="0"/>
              </a:rPr>
              <a:t>(2) ضمان مستوى مقبول من الثقة بأن البرنامج سوف يتوافق مع الجدولة الإدارية ومتطلبات الميزانية.</a:t>
            </a:r>
            <a:endParaRPr lang="en-US" sz="2000" b="1" dirty="0">
              <a:solidFill>
                <a:srgbClr val="006600"/>
              </a:solidFill>
              <a:latin typeface="Times New Roman" pitchFamily="18" charset="0"/>
              <a:cs typeface="Times New Roman" pitchFamily="18" charset="0"/>
            </a:endParaRPr>
          </a:p>
          <a:p>
            <a:pPr marL="536575" indent="-536575" algn="l" rtl="0" fontAlgn="base">
              <a:spcBef>
                <a:spcPct val="0"/>
              </a:spcBef>
              <a:spcAft>
                <a:spcPct val="0"/>
              </a:spcAft>
              <a:buFontTx/>
              <a:buAutoNum type="arabicParenBoth" startAt="3"/>
            </a:pPr>
            <a:r>
              <a:rPr lang="en-US" sz="2000" b="1" dirty="0">
                <a:solidFill>
                  <a:srgbClr val="FF3300"/>
                </a:solidFill>
                <a:latin typeface="Times New Roman" pitchFamily="18" charset="0"/>
                <a:cs typeface="Times New Roman" pitchFamily="18" charset="0"/>
              </a:rPr>
              <a:t>Initiation and management of activities for the improvement and greater efficiency of  software development and SQA activities.</a:t>
            </a:r>
          </a:p>
          <a:p>
            <a:pPr fontAlgn="base">
              <a:spcBef>
                <a:spcPct val="0"/>
              </a:spcBef>
              <a:spcAft>
                <a:spcPct val="0"/>
              </a:spcAft>
            </a:pPr>
            <a:r>
              <a:rPr lang="ar-JO" sz="2000" b="1" dirty="0">
                <a:solidFill>
                  <a:srgbClr val="FF3300"/>
                </a:solidFill>
                <a:latin typeface="Times New Roman" pitchFamily="18" charset="0"/>
                <a:cs typeface="Times New Roman" pitchFamily="18" charset="0"/>
              </a:rPr>
              <a:t>(3) بدء وإدارة الأنشطة لتحسين وزيادة كفاءة تطوير البرمجيات وأنشطة </a:t>
            </a:r>
            <a:r>
              <a:rPr lang="en-GB" sz="2000" b="1" dirty="0">
                <a:solidFill>
                  <a:srgbClr val="FF3300"/>
                </a:solidFill>
                <a:latin typeface="Times New Roman" pitchFamily="18" charset="0"/>
                <a:cs typeface="Times New Roman" pitchFamily="18" charset="0"/>
              </a:rPr>
              <a:t>SQA.</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D652516-7590-D945-08B3-104B28F080A0}"/>
              </a:ext>
            </a:extLst>
          </p:cNvPr>
          <p:cNvSpPr>
            <a:spLocks noGrp="1"/>
          </p:cNvSpPr>
          <p:nvPr>
            <p:ph type="title"/>
          </p:nvPr>
        </p:nvSpPr>
        <p:spPr/>
        <p:txBody>
          <a:bodyPr/>
          <a:lstStyle/>
          <a:p>
            <a:pPr eaLnBrk="1" hangingPunct="1"/>
            <a:r>
              <a:rPr lang="en-US" altLang="en-US"/>
              <a:t>Configuration management</a:t>
            </a:r>
          </a:p>
        </p:txBody>
      </p:sp>
      <p:sp>
        <p:nvSpPr>
          <p:cNvPr id="23555" name="Content Placeholder 2">
            <a:extLst>
              <a:ext uri="{FF2B5EF4-FFF2-40B4-BE49-F238E27FC236}">
                <a16:creationId xmlns:a16="http://schemas.microsoft.com/office/drawing/2014/main" id="{4267A63F-8A6D-015C-7FE5-4EDC3ED45950}"/>
              </a:ext>
            </a:extLst>
          </p:cNvPr>
          <p:cNvSpPr>
            <a:spLocks noGrp="1"/>
          </p:cNvSpPr>
          <p:nvPr>
            <p:ph idx="1"/>
          </p:nvPr>
        </p:nvSpPr>
        <p:spPr>
          <a:xfrm>
            <a:off x="1905000" y="1676400"/>
            <a:ext cx="8305800" cy="4191000"/>
          </a:xfrm>
        </p:spPr>
        <p:txBody>
          <a:bodyPr/>
          <a:lstStyle/>
          <a:p>
            <a:pPr eaLnBrk="1" hangingPunct="1">
              <a:buFont typeface="Wingdings" panose="05000000000000000000" pitchFamily="2" charset="2"/>
              <a:buNone/>
            </a:pPr>
            <a:r>
              <a:rPr lang="en-US" altLang="en-US" sz="2000"/>
              <a:t>4-the recording of the version and release specifications of the software installed in each site,</a:t>
            </a:r>
          </a:p>
          <a:p>
            <a:pPr algn="r" rtl="1" eaLnBrk="1" hangingPunct="1">
              <a:buFont typeface="Wingdings" panose="05000000000000000000" pitchFamily="2" charset="2"/>
              <a:buNone/>
            </a:pPr>
            <a:r>
              <a:rPr lang="ar-JO" altLang="en-US" sz="2000"/>
              <a:t>4-تسجيل الإصدار ومواصفات الإصدار للبرنامج المثبت في كل موقع،</a:t>
            </a:r>
            <a:endParaRPr lang="en-US" altLang="en-US" sz="2000"/>
          </a:p>
          <a:p>
            <a:pPr eaLnBrk="1" hangingPunct="1">
              <a:buFont typeface="Wingdings" panose="05000000000000000000" pitchFamily="2" charset="2"/>
              <a:buNone/>
            </a:pPr>
            <a:r>
              <a:rPr lang="en-US" altLang="en-US" sz="2000"/>
              <a:t>5- the prevention of any changes in approved versions and releases once they are issued.</a:t>
            </a:r>
          </a:p>
          <a:p>
            <a:pPr algn="r" rtl="1" eaLnBrk="1" hangingPunct="1">
              <a:buFont typeface="Wingdings" panose="05000000000000000000" pitchFamily="2" charset="2"/>
              <a:buNone/>
            </a:pPr>
            <a:r>
              <a:rPr lang="ar-JO" altLang="en-US" sz="2000"/>
              <a:t>5- منع أي تغييرات في الإصدارات والإصدارات المعتمدة فور صدورها.</a:t>
            </a:r>
            <a:endParaRPr lang="en-US" altLang="en-US" sz="2000"/>
          </a:p>
          <a:p>
            <a:pPr eaLnBrk="1" hangingPunct="1"/>
            <a:r>
              <a:rPr lang="en-US" altLang="en-US" sz="2000"/>
              <a:t>Most configuration management systems implement computerized tools to accomplish their tasks.</a:t>
            </a:r>
          </a:p>
          <a:p>
            <a:pPr algn="r" rtl="1" eaLnBrk="1" hangingPunct="1"/>
            <a:r>
              <a:rPr lang="ar-JO" altLang="en-US" sz="2000"/>
              <a:t>تستخدم معظم أنظمة إدارة التكوين أدوات محوسبة لإنجاز مهامها.</a:t>
            </a:r>
            <a:endParaRPr lang="en-US" altLang="en-US" sz="2000"/>
          </a:p>
          <a:p>
            <a:pPr eaLnBrk="1" hangingPunct="1"/>
            <a:r>
              <a:rPr lang="en-US" altLang="en-US" sz="2000"/>
              <a:t>Software configuration procedures generally authorize an administrator or a configuration management committee to manage all the required configuration management operations.</a:t>
            </a:r>
          </a:p>
          <a:p>
            <a:pPr algn="r" rtl="1" eaLnBrk="1" hangingPunct="1"/>
            <a:r>
              <a:rPr lang="ar-JO" altLang="en-US" sz="2000"/>
              <a:t>تسمح إجراءات تكوين البرامج عمومًا للمسؤول أو لجنة إدارة التكوين بإدارة جميع عمليات إدارة التكوين المطلوبة.</a:t>
            </a:r>
            <a:endParaRPr lang="en-US" altLang="en-US" sz="2000"/>
          </a:p>
        </p:txBody>
      </p:sp>
      <p:sp>
        <p:nvSpPr>
          <p:cNvPr id="23556" name="Slide Number Placeholder 3">
            <a:extLst>
              <a:ext uri="{FF2B5EF4-FFF2-40B4-BE49-F238E27FC236}">
                <a16:creationId xmlns:a16="http://schemas.microsoft.com/office/drawing/2014/main" id="{D9DBF4C8-3413-96D1-ADDA-43C03A0507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6ED3D988-64F1-4C2F-A83A-21C741C48E7D}" type="slidenum">
              <a:rPr lang="ar-SA" altLang="en-US" sz="1000">
                <a:solidFill>
                  <a:prstClr val="black"/>
                </a:solidFill>
              </a:rPr>
              <a:pPr rtl="0" eaLnBrk="0" fontAlgn="base" hangingPunct="0">
                <a:spcBef>
                  <a:spcPct val="0"/>
                </a:spcBef>
                <a:spcAft>
                  <a:spcPct val="0"/>
                </a:spcAft>
              </a:pPr>
              <a:t>140</a:t>
            </a:fld>
            <a:endParaRPr lang="en-US" altLang="en-US" sz="1000">
              <a:solidFill>
                <a:prstClr val="black"/>
              </a:solidFill>
            </a:endParaRPr>
          </a:p>
        </p:txBody>
      </p:sp>
    </p:spTree>
  </p:cSld>
  <p:clrMapOvr>
    <a:masterClrMapping/>
  </p:clrMapOvr>
  <p:transition>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1A076C8-7312-5D66-1F11-7EEC20839CA3}"/>
              </a:ext>
            </a:extLst>
          </p:cNvPr>
          <p:cNvSpPr>
            <a:spLocks noGrp="1"/>
          </p:cNvSpPr>
          <p:nvPr>
            <p:ph type="title"/>
          </p:nvPr>
        </p:nvSpPr>
        <p:spPr/>
        <p:txBody>
          <a:bodyPr/>
          <a:lstStyle/>
          <a:p>
            <a:pPr eaLnBrk="1" hangingPunct="1"/>
            <a:r>
              <a:rPr lang="en-US" altLang="en-US"/>
              <a:t>6-Documentation control</a:t>
            </a:r>
          </a:p>
        </p:txBody>
      </p:sp>
      <p:sp>
        <p:nvSpPr>
          <p:cNvPr id="24579" name="Content Placeholder 2">
            <a:extLst>
              <a:ext uri="{FF2B5EF4-FFF2-40B4-BE49-F238E27FC236}">
                <a16:creationId xmlns:a16="http://schemas.microsoft.com/office/drawing/2014/main" id="{B1250419-6B39-F129-835D-604A9D8AF45B}"/>
              </a:ext>
            </a:extLst>
          </p:cNvPr>
          <p:cNvSpPr>
            <a:spLocks noGrp="1"/>
          </p:cNvSpPr>
          <p:nvPr>
            <p:ph idx="1"/>
          </p:nvPr>
        </p:nvSpPr>
        <p:spPr>
          <a:xfrm>
            <a:off x="1905000" y="1828800"/>
            <a:ext cx="8305800" cy="4038600"/>
          </a:xfrm>
        </p:spPr>
        <p:txBody>
          <a:bodyPr/>
          <a:lstStyle/>
          <a:p>
            <a:pPr eaLnBrk="1" hangingPunct="1"/>
            <a:r>
              <a:rPr lang="en-US" altLang="en-US" sz="1800"/>
              <a:t>SQA requires the application of measures to ensure the efficient long-term availability of major documents related to software development (“controlled documents”).</a:t>
            </a:r>
          </a:p>
          <a:p>
            <a:pPr algn="r" rtl="1" eaLnBrk="1" hangingPunct="1"/>
            <a:r>
              <a:rPr lang="ar-JO" altLang="en-US" sz="1800"/>
              <a:t>تتطلب </a:t>
            </a:r>
            <a:r>
              <a:rPr lang="en-US" altLang="en-US" sz="1800"/>
              <a:t>SQA </a:t>
            </a:r>
            <a:r>
              <a:rPr lang="ar-JO" altLang="en-US" sz="1800"/>
              <a:t>تطبيق تدابير لضمان التوافر الفعال على المدى الطويل للوثائق الرئيسية المتعلقة بتطوير البرمجيات ("المستندات الخاضعة للرقابة").</a:t>
            </a:r>
            <a:endParaRPr lang="en-US" altLang="en-US" sz="1800"/>
          </a:p>
          <a:p>
            <a:pPr eaLnBrk="1" hangingPunct="1"/>
            <a:r>
              <a:rPr lang="en-US" altLang="en-US" sz="1800"/>
              <a:t>The purpose of one type of controlled document – the quality record – is mainly to provide evidence of the SQA system’s performance. Documentation control therefore represents one of the building blocks of any SQA system.</a:t>
            </a:r>
          </a:p>
          <a:p>
            <a:pPr algn="r" rtl="1" eaLnBrk="1" hangingPunct="1"/>
            <a:r>
              <a:rPr lang="ar-JO" altLang="en-US" sz="1800"/>
              <a:t>الغرض من نوع واحد من المستندات الخاضعة للرقابة - سجل الجودة - هو بشكل أساسي تقديم دليل على أداء نظام </a:t>
            </a:r>
            <a:r>
              <a:rPr lang="en-US" altLang="en-US" sz="1800"/>
              <a:t>SQA. </a:t>
            </a:r>
            <a:r>
              <a:rPr lang="ar-JO" altLang="en-US" sz="1800"/>
              <a:t>وبالتالي فإن التحكم في التوثيق يمثل أحد العناصر الأساسية لأي نظام </a:t>
            </a:r>
            <a:r>
              <a:rPr lang="en-US" altLang="en-US" sz="1800"/>
              <a:t>SQA.</a:t>
            </a:r>
          </a:p>
          <a:p>
            <a:pPr eaLnBrk="1" hangingPunct="1"/>
            <a:r>
              <a:rPr lang="en-US" altLang="en-US" sz="1800"/>
              <a:t>Documentation control mainly referred to customer requirement documents, contract documents, design reports, project plans, development standards, etc</a:t>
            </a:r>
          </a:p>
          <a:p>
            <a:pPr algn="r" rtl="1" eaLnBrk="1" hangingPunct="1"/>
            <a:r>
              <a:rPr lang="ar-JO" altLang="en-US" sz="1800"/>
              <a:t>تشير مراقبة التوثيق بشكل أساسي إلى وثائق متطلبات العملاء، ووثائق العقود، وتقارير التصميم، وخطط المشاريع، ومعايير التطوير، وما إلى ذلك</a:t>
            </a:r>
            <a:endParaRPr lang="en-US" altLang="en-US" sz="1800"/>
          </a:p>
        </p:txBody>
      </p:sp>
      <p:sp>
        <p:nvSpPr>
          <p:cNvPr id="24580" name="Slide Number Placeholder 3">
            <a:extLst>
              <a:ext uri="{FF2B5EF4-FFF2-40B4-BE49-F238E27FC236}">
                <a16:creationId xmlns:a16="http://schemas.microsoft.com/office/drawing/2014/main" id="{BB7EE48E-4906-8AA8-7C02-08BB5A1A74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92D8A361-507D-4A94-B831-81F491931CD4}" type="slidenum">
              <a:rPr lang="ar-SA" altLang="en-US" sz="1000">
                <a:solidFill>
                  <a:prstClr val="black"/>
                </a:solidFill>
              </a:rPr>
              <a:pPr rtl="0" eaLnBrk="0" fontAlgn="base" hangingPunct="0">
                <a:spcBef>
                  <a:spcPct val="0"/>
                </a:spcBef>
                <a:spcAft>
                  <a:spcPct val="0"/>
                </a:spcAft>
              </a:pPr>
              <a:t>141</a:t>
            </a:fld>
            <a:endParaRPr lang="en-US" altLang="en-US" sz="1000">
              <a:solidFill>
                <a:prstClr val="black"/>
              </a:solidFill>
            </a:endParaRPr>
          </a:p>
        </p:txBody>
      </p:sp>
    </p:spTree>
  </p:cSld>
  <p:clrMapOvr>
    <a:masterClrMapping/>
  </p:clrMapOvr>
  <p:transition>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02733F5-CE9E-9210-9113-B1397E6B9953}"/>
              </a:ext>
            </a:extLst>
          </p:cNvPr>
          <p:cNvSpPr>
            <a:spLocks noGrp="1"/>
          </p:cNvSpPr>
          <p:nvPr>
            <p:ph type="title"/>
          </p:nvPr>
        </p:nvSpPr>
        <p:spPr>
          <a:xfrm>
            <a:off x="1905000" y="514350"/>
            <a:ext cx="8153400" cy="1143000"/>
          </a:xfrm>
        </p:spPr>
        <p:txBody>
          <a:bodyPr/>
          <a:lstStyle/>
          <a:p>
            <a:pPr eaLnBrk="1" hangingPunct="1"/>
            <a:r>
              <a:rPr lang="en-US" altLang="en-US"/>
              <a:t>6-Documentation control</a:t>
            </a:r>
          </a:p>
        </p:txBody>
      </p:sp>
      <p:sp>
        <p:nvSpPr>
          <p:cNvPr id="3" name="Content Placeholder 2">
            <a:extLst>
              <a:ext uri="{FF2B5EF4-FFF2-40B4-BE49-F238E27FC236}">
                <a16:creationId xmlns:a16="http://schemas.microsoft.com/office/drawing/2014/main" id="{C8467AD6-EB38-35A7-EF39-B85B515FC47F}"/>
              </a:ext>
            </a:extLst>
          </p:cNvPr>
          <p:cNvSpPr>
            <a:spLocks noGrp="1"/>
          </p:cNvSpPr>
          <p:nvPr>
            <p:ph idx="1"/>
          </p:nvPr>
        </p:nvSpPr>
        <p:spPr>
          <a:xfrm>
            <a:off x="1905000" y="1676400"/>
            <a:ext cx="8305800" cy="4667250"/>
          </a:xfrm>
        </p:spPr>
        <p:txBody>
          <a:bodyPr rtlCol="0">
            <a:normAutofit fontScale="77500" lnSpcReduction="20000"/>
          </a:bodyPr>
          <a:lstStyle/>
          <a:p>
            <a:pPr eaLnBrk="1" fontAlgn="auto" hangingPunct="1">
              <a:spcAft>
                <a:spcPts val="0"/>
              </a:spcAft>
              <a:defRPr/>
            </a:pPr>
            <a:r>
              <a:rPr lang="en-US" sz="2400" dirty="0"/>
              <a:t>Documentation control activities entail:</a:t>
            </a:r>
          </a:p>
          <a:p>
            <a:pPr algn="r" rtl="1" eaLnBrk="1" fontAlgn="auto" hangingPunct="1">
              <a:spcAft>
                <a:spcPts val="0"/>
              </a:spcAft>
              <a:defRPr/>
            </a:pPr>
            <a:r>
              <a:rPr lang="ar-JO" sz="2400" dirty="0"/>
              <a:t>تتضمن أنشطة مراقبة التوثيق ما يلي:</a:t>
            </a:r>
            <a:endParaRPr lang="en-US" sz="2400" dirty="0"/>
          </a:p>
          <a:p>
            <a:pPr marL="0" indent="0" eaLnBrk="1" fontAlgn="auto" hangingPunct="1">
              <a:lnSpc>
                <a:spcPct val="80000"/>
              </a:lnSpc>
              <a:spcAft>
                <a:spcPts val="0"/>
              </a:spcAft>
              <a:buNone/>
              <a:defRPr/>
            </a:pPr>
            <a:r>
              <a:rPr lang="en-US" sz="2400" dirty="0"/>
              <a:t>1. Definition of the types of controlled documents needed </a:t>
            </a:r>
          </a:p>
          <a:p>
            <a:pPr marL="0" indent="0" algn="r" rtl="1" eaLnBrk="1" fontAlgn="auto" hangingPunct="1">
              <a:lnSpc>
                <a:spcPct val="80000"/>
              </a:lnSpc>
              <a:spcAft>
                <a:spcPts val="0"/>
              </a:spcAft>
              <a:buNone/>
              <a:defRPr/>
            </a:pPr>
            <a:r>
              <a:rPr lang="ar-JO" sz="2400" dirty="0"/>
              <a:t>تعريف أنواع المستندات الخاضعة للرقابة المطلوبة</a:t>
            </a:r>
            <a:endParaRPr lang="en-US" sz="2400" dirty="0"/>
          </a:p>
          <a:p>
            <a:pPr marL="0" indent="0" eaLnBrk="1" fontAlgn="auto" hangingPunct="1">
              <a:lnSpc>
                <a:spcPct val="80000"/>
              </a:lnSpc>
              <a:spcAft>
                <a:spcPts val="0"/>
              </a:spcAft>
              <a:buNone/>
              <a:defRPr/>
            </a:pPr>
            <a:r>
              <a:rPr lang="en-US" sz="2400" dirty="0"/>
              <a:t>2. Specification of the formats, </a:t>
            </a:r>
            <a:r>
              <a:rPr lang="ar-JO" sz="2400" dirty="0"/>
              <a:t>مواصفات التنسيقات،</a:t>
            </a:r>
            <a:endParaRPr lang="en-US" sz="2400" dirty="0"/>
          </a:p>
          <a:p>
            <a:pPr marL="0" indent="0" eaLnBrk="1" fontAlgn="auto" hangingPunct="1">
              <a:lnSpc>
                <a:spcPct val="80000"/>
              </a:lnSpc>
              <a:spcAft>
                <a:spcPts val="0"/>
              </a:spcAft>
              <a:buNone/>
              <a:defRPr/>
            </a:pPr>
            <a:r>
              <a:rPr lang="en-US" sz="2400" dirty="0"/>
              <a:t>3. Definition of review and approval processes for each controlled document</a:t>
            </a:r>
          </a:p>
          <a:p>
            <a:pPr marL="0" indent="0" algn="r" rtl="1" eaLnBrk="1" fontAlgn="auto" hangingPunct="1">
              <a:lnSpc>
                <a:spcPct val="80000"/>
              </a:lnSpc>
              <a:spcAft>
                <a:spcPts val="0"/>
              </a:spcAft>
              <a:buNone/>
              <a:defRPr/>
            </a:pPr>
            <a:r>
              <a:rPr lang="ar-JO" sz="2400" dirty="0"/>
              <a:t>تعريف عمليات المراجعة والموافقة لكل وثيقة خاضعة للرقابة</a:t>
            </a:r>
            <a:endParaRPr lang="en-US" sz="2400" dirty="0"/>
          </a:p>
          <a:p>
            <a:pPr marL="0" indent="0" eaLnBrk="1" fontAlgn="auto" hangingPunct="1">
              <a:lnSpc>
                <a:spcPct val="80000"/>
              </a:lnSpc>
              <a:spcAft>
                <a:spcPts val="0"/>
              </a:spcAft>
              <a:buNone/>
              <a:defRPr/>
            </a:pPr>
            <a:r>
              <a:rPr lang="en-US" sz="2400" dirty="0"/>
              <a:t>4. Definition of the archive storage methods</a:t>
            </a:r>
          </a:p>
          <a:p>
            <a:pPr marL="0" indent="0" algn="r" rtl="1" eaLnBrk="1" fontAlgn="auto" hangingPunct="1">
              <a:lnSpc>
                <a:spcPct val="80000"/>
              </a:lnSpc>
              <a:spcAft>
                <a:spcPts val="0"/>
              </a:spcAft>
              <a:buNone/>
              <a:defRPr/>
            </a:pPr>
            <a:r>
              <a:rPr lang="ar-JO" sz="2400" dirty="0"/>
              <a:t>تعريف طرق تخزين الأرشيف</a:t>
            </a:r>
            <a:endParaRPr lang="en-US" sz="2400" dirty="0"/>
          </a:p>
          <a:p>
            <a:pPr eaLnBrk="1" fontAlgn="auto" hangingPunct="1">
              <a:spcAft>
                <a:spcPts val="0"/>
              </a:spcAft>
              <a:defRPr/>
            </a:pPr>
            <a:r>
              <a:rPr lang="en-US" sz="2300" dirty="0"/>
              <a:t>Controlled documents contain information important to the long-term development and maintenance of the software system, </a:t>
            </a:r>
            <a:r>
              <a:rPr lang="en-US" sz="2300" dirty="0" err="1"/>
              <a:t>e.g</a:t>
            </a:r>
            <a:r>
              <a:rPr lang="en-US" sz="2300" dirty="0"/>
              <a:t> SW test results, DR reports, problem reports, audit reports.</a:t>
            </a:r>
          </a:p>
          <a:p>
            <a:pPr algn="r" rtl="1" eaLnBrk="1" fontAlgn="auto" hangingPunct="1">
              <a:spcAft>
                <a:spcPts val="0"/>
              </a:spcAft>
              <a:defRPr/>
            </a:pPr>
            <a:r>
              <a:rPr lang="ar-JO" sz="2300" dirty="0"/>
              <a:t>تحتوي المستندات الخاضعة للرقابة على معلومات مهمة لتطوير وصيانة نظام البرنامج على المدى الطويل، على سبيل المثال، نتائج اختبار البرمجيات، وتقارير </a:t>
            </a:r>
            <a:r>
              <a:rPr lang="en-US" sz="2300" dirty="0"/>
              <a:t>DR، </a:t>
            </a:r>
            <a:r>
              <a:rPr lang="ar-JO" sz="2300" dirty="0"/>
              <a:t>وتقارير المشكلات، وتقارير التدقيق.</a:t>
            </a:r>
            <a:endParaRPr lang="en-US" sz="2300" dirty="0"/>
          </a:p>
          <a:p>
            <a:pPr eaLnBrk="1" fontAlgn="auto" hangingPunct="1">
              <a:spcAft>
                <a:spcPts val="0"/>
              </a:spcAft>
              <a:defRPr/>
            </a:pPr>
            <a:r>
              <a:rPr lang="en-US" sz="2300" dirty="0"/>
              <a:t>Quality records mainly contribute to the system’s ability to respond to customer claims in the future</a:t>
            </a:r>
            <a:r>
              <a:rPr lang="en-US" sz="2400" dirty="0"/>
              <a:t>.</a:t>
            </a:r>
          </a:p>
          <a:p>
            <a:pPr algn="r" rtl="1" eaLnBrk="1" fontAlgn="auto" hangingPunct="1">
              <a:spcAft>
                <a:spcPts val="0"/>
              </a:spcAft>
              <a:defRPr/>
            </a:pPr>
            <a:r>
              <a:rPr lang="ar-JO" sz="2400" dirty="0"/>
              <a:t>تساهم سجلات الجودة بشكل أساسي في قدرة النظام على الاستجابة لمطالبات العملاء في المستقبل.</a:t>
            </a:r>
            <a:endParaRPr lang="en-US" sz="2400" dirty="0"/>
          </a:p>
        </p:txBody>
      </p:sp>
      <p:sp>
        <p:nvSpPr>
          <p:cNvPr id="25604" name="Slide Number Placeholder 3">
            <a:extLst>
              <a:ext uri="{FF2B5EF4-FFF2-40B4-BE49-F238E27FC236}">
                <a16:creationId xmlns:a16="http://schemas.microsoft.com/office/drawing/2014/main" id="{7B4B9EA5-D8BA-EC53-91D1-03C229A4CC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0284E677-D54B-4BBA-A73B-DD04AC91B7AE}" type="slidenum">
              <a:rPr lang="ar-SA" altLang="en-US" sz="1000">
                <a:solidFill>
                  <a:prstClr val="black"/>
                </a:solidFill>
              </a:rPr>
              <a:pPr rtl="0" eaLnBrk="0" fontAlgn="base" hangingPunct="0">
                <a:spcBef>
                  <a:spcPct val="0"/>
                </a:spcBef>
                <a:spcAft>
                  <a:spcPct val="0"/>
                </a:spcAft>
              </a:pPr>
              <a:t>142</a:t>
            </a:fld>
            <a:endParaRPr lang="en-US" altLang="en-US" sz="1000">
              <a:solidFill>
                <a:prstClr val="black"/>
              </a:solidFill>
            </a:endParaRPr>
          </a:p>
        </p:txBody>
      </p:sp>
    </p:spTree>
  </p:cSld>
  <p:clrMapOvr>
    <a:masterClrMapping/>
  </p:clrMapOvr>
  <p:transition>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E8B788F-1A03-0EC8-2F4C-798BC9C60F92}"/>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4. Management SQA components</a:t>
            </a:r>
          </a:p>
        </p:txBody>
      </p:sp>
      <p:sp>
        <p:nvSpPr>
          <p:cNvPr id="52228" name="Rectangle 3">
            <a:extLst>
              <a:ext uri="{FF2B5EF4-FFF2-40B4-BE49-F238E27FC236}">
                <a16:creationId xmlns:a16="http://schemas.microsoft.com/office/drawing/2014/main" id="{CBABBC4E-00CB-CAD2-998F-9D0A9CB5F461}"/>
              </a:ext>
            </a:extLst>
          </p:cNvPr>
          <p:cNvSpPr>
            <a:spLocks noGrp="1" noChangeArrowheads="1"/>
          </p:cNvSpPr>
          <p:nvPr>
            <p:ph idx="1"/>
          </p:nvPr>
        </p:nvSpPr>
        <p:spPr>
          <a:xfrm>
            <a:off x="1752600" y="1825625"/>
            <a:ext cx="8458200" cy="4351338"/>
          </a:xfrm>
        </p:spPr>
        <p:txBody>
          <a:bodyPr rtlCol="0">
            <a:normAutofit/>
          </a:bodyPr>
          <a:lstStyle/>
          <a:p>
            <a:pPr eaLnBrk="1" fontAlgn="auto" hangingPunct="1">
              <a:spcAft>
                <a:spcPts val="0"/>
              </a:spcAft>
              <a:buNone/>
              <a:defRPr/>
            </a:pPr>
            <a:r>
              <a:rPr lang="en-US" sz="2800" dirty="0"/>
              <a:t>They support the managerial control of software development project and maintenance services.</a:t>
            </a:r>
          </a:p>
          <a:p>
            <a:pPr algn="r" rtl="1" eaLnBrk="1" fontAlgn="auto" hangingPunct="1">
              <a:spcAft>
                <a:spcPts val="0"/>
              </a:spcAft>
              <a:buNone/>
              <a:defRPr/>
            </a:pPr>
            <a:r>
              <a:rPr lang="ar-JO" sz="2800" dirty="0"/>
              <a:t>أنها تدعم الرقابة الإدارية لمشروع تطوير البرمجيات وخدمات الصيانة.</a:t>
            </a:r>
            <a:endParaRPr lang="en-US" sz="2800" dirty="0"/>
          </a:p>
          <a:p>
            <a:pPr eaLnBrk="1" fontAlgn="auto" hangingPunct="1">
              <a:spcAft>
                <a:spcPts val="0"/>
              </a:spcAft>
              <a:buNone/>
              <a:defRPr/>
            </a:pPr>
            <a:endParaRPr lang="en-US" sz="2800" dirty="0"/>
          </a:p>
          <a:p>
            <a:pPr marL="0" indent="0" eaLnBrk="1" fontAlgn="auto" hangingPunct="1">
              <a:spcAft>
                <a:spcPts val="0"/>
              </a:spcAft>
              <a:buNone/>
              <a:defRPr/>
            </a:pPr>
            <a:r>
              <a:rPr lang="en-US" sz="2800" dirty="0"/>
              <a:t>It includes the following components:  </a:t>
            </a:r>
            <a:r>
              <a:rPr lang="ar-JO" sz="2800" dirty="0"/>
              <a:t>ويشمل المكونات التالية:</a:t>
            </a:r>
            <a:endParaRPr lang="en-US" sz="2800" dirty="0"/>
          </a:p>
          <a:p>
            <a:pPr eaLnBrk="1" fontAlgn="auto" hangingPunct="1">
              <a:spcAft>
                <a:spcPts val="0"/>
              </a:spcAft>
              <a:defRPr/>
            </a:pPr>
            <a:r>
              <a:rPr lang="en-US" sz="2800" dirty="0"/>
              <a:t>Project progress control          </a:t>
            </a:r>
            <a:r>
              <a:rPr lang="ar-JO" sz="2800" dirty="0"/>
              <a:t>مراقبة تقدم المشروع</a:t>
            </a:r>
            <a:endParaRPr lang="en-US" sz="2800" dirty="0"/>
          </a:p>
          <a:p>
            <a:pPr eaLnBrk="1" fontAlgn="auto" hangingPunct="1">
              <a:spcAft>
                <a:spcPts val="0"/>
              </a:spcAft>
              <a:defRPr/>
            </a:pPr>
            <a:r>
              <a:rPr lang="en-US" sz="2800" dirty="0"/>
              <a:t>Software quality metrics          </a:t>
            </a:r>
            <a:r>
              <a:rPr lang="ar-JO" sz="2800" dirty="0"/>
              <a:t>مقاييس جودة البرمجيات</a:t>
            </a:r>
            <a:endParaRPr lang="en-US" sz="2800" dirty="0"/>
          </a:p>
          <a:p>
            <a:pPr eaLnBrk="1" fontAlgn="auto" hangingPunct="1">
              <a:spcAft>
                <a:spcPts val="0"/>
              </a:spcAft>
              <a:defRPr/>
            </a:pPr>
            <a:r>
              <a:rPr lang="en-US" sz="2800" dirty="0"/>
              <a:t>Software quality costs.            </a:t>
            </a:r>
            <a:r>
              <a:rPr lang="ar-JO" sz="2800" dirty="0"/>
              <a:t>تكاليف جودة البرمجيات.</a:t>
            </a:r>
            <a:endParaRPr lang="en-US" sz="2800" dirty="0"/>
          </a:p>
          <a:p>
            <a:pPr eaLnBrk="1" fontAlgn="auto" hangingPunct="1">
              <a:spcAft>
                <a:spcPts val="0"/>
              </a:spcAft>
              <a:defRPr/>
            </a:pPr>
            <a:endParaRPr lang="en-US" sz="2800" dirty="0"/>
          </a:p>
          <a:p>
            <a:pPr eaLnBrk="1" fontAlgn="auto" hangingPunct="1">
              <a:spcAft>
                <a:spcPts val="0"/>
              </a:spcAft>
              <a:buNone/>
              <a:defRPr/>
            </a:pPr>
            <a:endParaRPr lang="en-US" sz="2800" dirty="0"/>
          </a:p>
        </p:txBody>
      </p:sp>
      <p:sp>
        <p:nvSpPr>
          <p:cNvPr id="26628" name="Slide Number Placeholder 5">
            <a:extLst>
              <a:ext uri="{FF2B5EF4-FFF2-40B4-BE49-F238E27FC236}">
                <a16:creationId xmlns:a16="http://schemas.microsoft.com/office/drawing/2014/main" id="{A47D27A3-98A6-704D-1586-3D67100D22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2000254E-BCEB-4354-8CD7-B1DFAAC61106}" type="slidenum">
              <a:rPr lang="ar-SA" altLang="en-US" sz="1000">
                <a:solidFill>
                  <a:prstClr val="black"/>
                </a:solidFill>
              </a:rPr>
              <a:pPr rtl="0" eaLnBrk="0" fontAlgn="base" hangingPunct="0">
                <a:spcBef>
                  <a:spcPct val="0"/>
                </a:spcBef>
                <a:spcAft>
                  <a:spcPct val="0"/>
                </a:spcAft>
              </a:pPr>
              <a:t>143</a:t>
            </a:fld>
            <a:endParaRPr lang="en-US" altLang="en-US" sz="1000">
              <a:solidFill>
                <a:prstClr val="black"/>
              </a:solidFill>
            </a:endParaRPr>
          </a:p>
        </p:txBody>
      </p:sp>
    </p:spTree>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DC23BA2-2C6A-0BF0-5591-E5B728D4FEA1}"/>
              </a:ext>
            </a:extLst>
          </p:cNvPr>
          <p:cNvSpPr>
            <a:spLocks noGrp="1"/>
          </p:cNvSpPr>
          <p:nvPr>
            <p:ph type="title"/>
          </p:nvPr>
        </p:nvSpPr>
        <p:spPr>
          <a:xfrm>
            <a:off x="1981200" y="914400"/>
            <a:ext cx="8153400" cy="685800"/>
          </a:xfrm>
        </p:spPr>
        <p:txBody>
          <a:bodyPr/>
          <a:lstStyle/>
          <a:p>
            <a:pPr eaLnBrk="1" hangingPunct="1"/>
            <a:r>
              <a:rPr lang="en-US" altLang="en-US" sz="3600">
                <a:latin typeface="Arial" panose="020B0604020202020204" pitchFamily="34" charset="0"/>
              </a:rPr>
              <a:t>Project progress control</a:t>
            </a:r>
          </a:p>
        </p:txBody>
      </p:sp>
      <p:sp>
        <p:nvSpPr>
          <p:cNvPr id="27651" name="Rectangle 3">
            <a:extLst>
              <a:ext uri="{FF2B5EF4-FFF2-40B4-BE49-F238E27FC236}">
                <a16:creationId xmlns:a16="http://schemas.microsoft.com/office/drawing/2014/main" id="{5D782BA8-DE89-2A04-8C88-B59381B3663D}"/>
              </a:ext>
            </a:extLst>
          </p:cNvPr>
          <p:cNvSpPr>
            <a:spLocks noGrp="1"/>
          </p:cNvSpPr>
          <p:nvPr>
            <p:ph idx="1"/>
          </p:nvPr>
        </p:nvSpPr>
        <p:spPr>
          <a:xfrm>
            <a:off x="1676400" y="1676400"/>
            <a:ext cx="8763000" cy="4648200"/>
          </a:xfrm>
        </p:spPr>
        <p:txBody>
          <a:bodyPr/>
          <a:lstStyle/>
          <a:p>
            <a:pPr marL="609600" indent="-609600" eaLnBrk="1" hangingPunct="1"/>
            <a:r>
              <a:rPr lang="en-US" altLang="en-US" sz="2000"/>
              <a:t>The main objective is to detect the appearance of any situation that may includes deviations from the project plans and maintenance service performance.</a:t>
            </a:r>
          </a:p>
          <a:p>
            <a:pPr marL="609600" indent="-609600" algn="r" rtl="1" eaLnBrk="1" hangingPunct="1"/>
            <a:r>
              <a:rPr lang="ar-JO" altLang="en-US" sz="2000"/>
              <a:t>الهدف الرئيسي هو اكتشاف ظهور أي موقف قد يتضمن انحرافات عن خطط المشروع وأداء خدمة الصيانة.</a:t>
            </a:r>
            <a:endParaRPr lang="en-US" altLang="en-US" sz="2000"/>
          </a:p>
          <a:p>
            <a:pPr marL="609600" indent="-609600" eaLnBrk="1" hangingPunct="1"/>
            <a:r>
              <a:rPr lang="en-US" altLang="en-US" sz="2000"/>
              <a:t>Clearly, the effectiveness and efficiency of the corrective measures  implemented  is dependent on the timely discovery of undesirable situations.</a:t>
            </a:r>
          </a:p>
          <a:p>
            <a:pPr marL="609600" indent="-609600" algn="r" rtl="1" eaLnBrk="1" hangingPunct="1"/>
            <a:r>
              <a:rPr lang="ar-JO" altLang="en-US" sz="2000"/>
              <a:t>ومن الواضح أن فعالية وكفاءة التدابير التصحيحية المطبقة تعتمد على اكتشاف المواقف غير المرغوب فيها في الوقت المناسب.</a:t>
            </a:r>
            <a:endParaRPr lang="en-US" altLang="en-US" sz="2000"/>
          </a:p>
          <a:p>
            <a:pPr marL="609600" indent="-609600" eaLnBrk="1" hangingPunct="1"/>
            <a:r>
              <a:rPr lang="en-US" altLang="en-US" sz="2000"/>
              <a:t>Project control activities focus on:</a:t>
            </a:r>
          </a:p>
          <a:p>
            <a:pPr marL="609600" indent="-609600" algn="r" rtl="1" eaLnBrk="1" hangingPunct="1"/>
            <a:r>
              <a:rPr lang="ar-JO" altLang="en-US" sz="2000"/>
              <a:t>تركز أنشطة مراقبة المشروع على:</a:t>
            </a:r>
            <a:endParaRPr lang="en-US" altLang="en-US" sz="2000"/>
          </a:p>
          <a:p>
            <a:pPr marL="1009650" lvl="1" indent="-609600" eaLnBrk="1" hangingPunct="1">
              <a:buFontTx/>
              <a:buAutoNum type="arabicPeriod"/>
            </a:pPr>
            <a:r>
              <a:rPr lang="en-US" altLang="en-US"/>
              <a:t>Project schedule control            </a:t>
            </a:r>
            <a:r>
              <a:rPr lang="ar-JO" altLang="en-US"/>
              <a:t>مراقبة الجدول الزمني للمشروع</a:t>
            </a:r>
            <a:endParaRPr lang="en-US" altLang="en-US"/>
          </a:p>
          <a:p>
            <a:pPr marL="1009650" lvl="1" indent="-609600" eaLnBrk="1" hangingPunct="1">
              <a:buFontTx/>
              <a:buAutoNum type="arabicPeriod"/>
            </a:pPr>
            <a:r>
              <a:rPr lang="en-US" altLang="en-US"/>
              <a:t>Project resource control            </a:t>
            </a:r>
            <a:r>
              <a:rPr lang="ar-JO" altLang="en-US"/>
              <a:t>التحكم في موارد المشروع</a:t>
            </a:r>
            <a:endParaRPr lang="en-US" altLang="en-US"/>
          </a:p>
          <a:p>
            <a:pPr marL="1009650" lvl="1" indent="-609600" eaLnBrk="1" hangingPunct="1">
              <a:buFontTx/>
              <a:buAutoNum type="arabicPeriod"/>
            </a:pPr>
            <a:r>
              <a:rPr lang="en-US" altLang="en-US"/>
              <a:t>Project budget control             </a:t>
            </a:r>
            <a:r>
              <a:rPr lang="ar-JO" altLang="en-US"/>
              <a:t>مراقبة ميزانية المشروع</a:t>
            </a:r>
            <a:endParaRPr lang="en-US" altLang="en-US"/>
          </a:p>
          <a:p>
            <a:pPr marL="1009650" lvl="1" indent="-609600" eaLnBrk="1" hangingPunct="1">
              <a:buFontTx/>
              <a:buAutoNum type="arabicPeriod"/>
            </a:pPr>
            <a:r>
              <a:rPr lang="en-US" altLang="en-US"/>
              <a:t>Control of risk management activities             </a:t>
            </a:r>
            <a:r>
              <a:rPr lang="ar-JO" altLang="en-US"/>
              <a:t>السيطرة على أنشطة إدارة المخاطر</a:t>
            </a:r>
            <a:endParaRPr lang="en-US" altLang="en-US"/>
          </a:p>
          <a:p>
            <a:pPr marL="609600" indent="-609600" eaLnBrk="1" hangingPunct="1">
              <a:buFontTx/>
              <a:buAutoNum type="arabicPeriod"/>
            </a:pPr>
            <a:endParaRPr lang="en-US" altLang="en-US" sz="2000"/>
          </a:p>
        </p:txBody>
      </p:sp>
      <p:sp>
        <p:nvSpPr>
          <p:cNvPr id="27652" name="Slide Number Placeholder 5">
            <a:extLst>
              <a:ext uri="{FF2B5EF4-FFF2-40B4-BE49-F238E27FC236}">
                <a16:creationId xmlns:a16="http://schemas.microsoft.com/office/drawing/2014/main" id="{B8A08D1E-BB42-EABD-829B-F0EF711420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087A851B-DDB3-4075-82D4-7B23AB39ED0B}" type="slidenum">
              <a:rPr lang="ar-SA" altLang="en-US" sz="1000">
                <a:solidFill>
                  <a:prstClr val="black"/>
                </a:solidFill>
              </a:rPr>
              <a:pPr rtl="0" eaLnBrk="0" fontAlgn="base" hangingPunct="0">
                <a:spcBef>
                  <a:spcPct val="0"/>
                </a:spcBef>
                <a:spcAft>
                  <a:spcPct val="0"/>
                </a:spcAft>
              </a:pPr>
              <a:t>144</a:t>
            </a:fld>
            <a:endParaRPr lang="en-US" altLang="en-US" sz="1000">
              <a:solidFill>
                <a:prstClr val="black"/>
              </a:solidFill>
            </a:endParaRPr>
          </a:p>
        </p:txBody>
      </p:sp>
    </p:spTree>
  </p:cSld>
  <p:clrMapOvr>
    <a:masterClrMapping/>
  </p:clrMapOvr>
  <p:transition>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96C1151-DCDD-85E8-31E2-4B7F7C801274}"/>
              </a:ext>
            </a:extLst>
          </p:cNvPr>
          <p:cNvSpPr>
            <a:spLocks noGrp="1"/>
          </p:cNvSpPr>
          <p:nvPr>
            <p:ph type="title"/>
          </p:nvPr>
        </p:nvSpPr>
        <p:spPr/>
        <p:txBody>
          <a:bodyPr/>
          <a:lstStyle/>
          <a:p>
            <a:pPr eaLnBrk="1" hangingPunct="1"/>
            <a:r>
              <a:rPr lang="en-US" altLang="en-US" sz="3600">
                <a:latin typeface="Arial" panose="020B0604020202020204" pitchFamily="34" charset="0"/>
              </a:rPr>
              <a:t>Software quality metrics</a:t>
            </a:r>
          </a:p>
        </p:txBody>
      </p:sp>
      <p:sp>
        <p:nvSpPr>
          <p:cNvPr id="47108" name="Rectangle 3">
            <a:extLst>
              <a:ext uri="{FF2B5EF4-FFF2-40B4-BE49-F238E27FC236}">
                <a16:creationId xmlns:a16="http://schemas.microsoft.com/office/drawing/2014/main" id="{163048EE-FACB-DFA1-CA31-5059CBF91DE8}"/>
              </a:ext>
            </a:extLst>
          </p:cNvPr>
          <p:cNvSpPr>
            <a:spLocks noGrp="1" noChangeArrowheads="1"/>
          </p:cNvSpPr>
          <p:nvPr>
            <p:ph idx="1"/>
          </p:nvPr>
        </p:nvSpPr>
        <p:spPr>
          <a:xfrm>
            <a:off x="1828800" y="1676400"/>
            <a:ext cx="8534400" cy="4343400"/>
          </a:xfrm>
        </p:spPr>
        <p:txBody>
          <a:bodyPr rtlCol="0">
            <a:normAutofit fontScale="92500" lnSpcReduction="10000"/>
          </a:bodyPr>
          <a:lstStyle/>
          <a:p>
            <a:pPr eaLnBrk="1" fontAlgn="auto" hangingPunct="1">
              <a:spcAft>
                <a:spcPts val="0"/>
              </a:spcAft>
              <a:defRPr/>
            </a:pPr>
            <a:r>
              <a:rPr lang="en-US" sz="2400" dirty="0"/>
              <a:t>You can’t control what you can’t measure</a:t>
            </a:r>
          </a:p>
          <a:p>
            <a:pPr algn="r" rtl="1" eaLnBrk="1" fontAlgn="auto" hangingPunct="1">
              <a:spcAft>
                <a:spcPts val="0"/>
              </a:spcAft>
              <a:defRPr/>
            </a:pPr>
            <a:r>
              <a:rPr lang="ar-JO" sz="2400" dirty="0"/>
              <a:t>لا يمكنك التحكم في ما لا يمكنك قياسه</a:t>
            </a:r>
            <a:endParaRPr lang="en-US" sz="2400" dirty="0"/>
          </a:p>
          <a:p>
            <a:pPr eaLnBrk="1" fontAlgn="auto" hangingPunct="1">
              <a:spcAft>
                <a:spcPts val="0"/>
              </a:spcAft>
              <a:defRPr/>
            </a:pPr>
            <a:r>
              <a:rPr lang="en-US" sz="2400" dirty="0"/>
              <a:t>Measurement of the various aspects of software quality is considered to be an effective tool for the support of control activities and the initiation of process improvements during the development and the maintenance phases.</a:t>
            </a:r>
          </a:p>
          <a:p>
            <a:pPr algn="r" rtl="1" eaLnBrk="1" fontAlgn="auto" hangingPunct="1">
              <a:spcAft>
                <a:spcPts val="0"/>
              </a:spcAft>
              <a:defRPr/>
            </a:pPr>
            <a:r>
              <a:rPr lang="ar-JO" sz="2400" dirty="0"/>
              <a:t>يعتبر قياس الجوانب المختلفة لجودة البرمجيات أداة فعالة لدعم أنشطة المراقبة وبدء تحسينات العملية أثناء مرحلتي التطوير والصيانة.</a:t>
            </a:r>
            <a:endParaRPr lang="en-US" sz="2400" dirty="0"/>
          </a:p>
          <a:p>
            <a:pPr marL="0" indent="0" eaLnBrk="1" fontAlgn="auto" hangingPunct="1">
              <a:spcAft>
                <a:spcPts val="0"/>
              </a:spcAft>
              <a:buNone/>
              <a:defRPr/>
            </a:pPr>
            <a:r>
              <a:rPr lang="en-US" sz="2400" dirty="0"/>
              <a:t>There are metrics for:           </a:t>
            </a:r>
            <a:r>
              <a:rPr lang="ar-JO" sz="2400" dirty="0"/>
              <a:t>هناك مقاييس ل:</a:t>
            </a:r>
            <a:endParaRPr lang="en-US" sz="2400" dirty="0"/>
          </a:p>
          <a:p>
            <a:pPr marL="590550" indent="-590550" eaLnBrk="1" fontAlgn="auto" hangingPunct="1">
              <a:spcAft>
                <a:spcPts val="0"/>
              </a:spcAft>
              <a:buFont typeface="Wingdings" panose="05000000000000000000" pitchFamily="2" charset="2"/>
              <a:buAutoNum type="arabicPeriod"/>
              <a:defRPr/>
            </a:pPr>
            <a:r>
              <a:rPr lang="en-US" sz="2400" dirty="0"/>
              <a:t>Quality of SW development and maintenance activities                 </a:t>
            </a:r>
            <a:r>
              <a:rPr lang="ar-JO" sz="2400" dirty="0"/>
              <a:t>جودة أنشطة تطوير وصيانة البرمجيات</a:t>
            </a:r>
            <a:endParaRPr lang="en-US" sz="2400" dirty="0"/>
          </a:p>
          <a:p>
            <a:pPr marL="590550" indent="-590550" eaLnBrk="1" fontAlgn="auto" hangingPunct="1">
              <a:spcAft>
                <a:spcPts val="0"/>
              </a:spcAft>
              <a:buFont typeface="Wingdings" panose="05000000000000000000" pitchFamily="2" charset="2"/>
              <a:buAutoNum type="arabicPeriod"/>
              <a:defRPr/>
            </a:pPr>
            <a:r>
              <a:rPr lang="en-US" sz="2400" dirty="0"/>
              <a:t>Development team productivities           </a:t>
            </a:r>
            <a:r>
              <a:rPr lang="ar-JO" sz="2400" dirty="0"/>
              <a:t>إنتاجية فريق التطوير</a:t>
            </a:r>
            <a:endParaRPr lang="en-US" sz="2400" dirty="0"/>
          </a:p>
          <a:p>
            <a:pPr marL="590550" indent="-590550" eaLnBrk="1" fontAlgn="auto" hangingPunct="1">
              <a:spcAft>
                <a:spcPts val="0"/>
              </a:spcAft>
              <a:buFont typeface="Wingdings" panose="05000000000000000000" pitchFamily="2" charset="2"/>
              <a:buAutoNum type="arabicPeriod"/>
              <a:defRPr/>
            </a:pPr>
            <a:r>
              <a:rPr lang="en-US" sz="2400" dirty="0"/>
              <a:t>SW faults density           </a:t>
            </a:r>
            <a:r>
              <a:rPr lang="ar-JO" sz="2400" dirty="0"/>
              <a:t>كثافة أخطاء</a:t>
            </a:r>
            <a:endParaRPr lang="en-US" sz="2400" dirty="0"/>
          </a:p>
        </p:txBody>
      </p:sp>
      <p:sp>
        <p:nvSpPr>
          <p:cNvPr id="28676" name="Slide Number Placeholder 5">
            <a:extLst>
              <a:ext uri="{FF2B5EF4-FFF2-40B4-BE49-F238E27FC236}">
                <a16:creationId xmlns:a16="http://schemas.microsoft.com/office/drawing/2014/main" id="{5AAB61CA-5783-BDB7-1E6F-A2496A2557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FE222F9B-0697-4E4F-8AE0-1309665FAFA5}" type="slidenum">
              <a:rPr lang="ar-SA" altLang="en-US" sz="1000">
                <a:solidFill>
                  <a:prstClr val="black"/>
                </a:solidFill>
              </a:rPr>
              <a:pPr rtl="0" eaLnBrk="0" fontAlgn="base" hangingPunct="0">
                <a:spcBef>
                  <a:spcPct val="0"/>
                </a:spcBef>
                <a:spcAft>
                  <a:spcPct val="0"/>
                </a:spcAft>
              </a:pPr>
              <a:t>145</a:t>
            </a:fld>
            <a:endParaRPr lang="en-US" altLang="en-US" sz="1000">
              <a:solidFill>
                <a:prstClr val="black"/>
              </a:solidFill>
            </a:endParaRPr>
          </a:p>
        </p:txBody>
      </p:sp>
    </p:spTree>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E4DC869-F013-DA1F-33DF-58CC0BF776EC}"/>
              </a:ext>
            </a:extLst>
          </p:cNvPr>
          <p:cNvSpPr>
            <a:spLocks noGrp="1"/>
          </p:cNvSpPr>
          <p:nvPr>
            <p:ph type="title"/>
          </p:nvPr>
        </p:nvSpPr>
        <p:spPr/>
        <p:txBody>
          <a:bodyPr/>
          <a:lstStyle/>
          <a:p>
            <a:pPr eaLnBrk="1" hangingPunct="1"/>
            <a:r>
              <a:rPr lang="en-US" altLang="en-US"/>
              <a:t>Software quality costs</a:t>
            </a:r>
          </a:p>
        </p:txBody>
      </p:sp>
      <p:sp>
        <p:nvSpPr>
          <p:cNvPr id="29699" name="Content Placeholder 2">
            <a:extLst>
              <a:ext uri="{FF2B5EF4-FFF2-40B4-BE49-F238E27FC236}">
                <a16:creationId xmlns:a16="http://schemas.microsoft.com/office/drawing/2014/main" id="{38588EDF-444F-B52F-48C7-0D7FE58B266F}"/>
              </a:ext>
            </a:extLst>
          </p:cNvPr>
          <p:cNvSpPr>
            <a:spLocks noGrp="1"/>
          </p:cNvSpPr>
          <p:nvPr>
            <p:ph idx="1"/>
          </p:nvPr>
        </p:nvSpPr>
        <p:spPr>
          <a:xfrm>
            <a:off x="1828800" y="1752600"/>
            <a:ext cx="8610600" cy="4114800"/>
          </a:xfrm>
        </p:spPr>
        <p:txBody>
          <a:bodyPr/>
          <a:lstStyle/>
          <a:p>
            <a:pPr eaLnBrk="1" hangingPunct="1"/>
            <a:r>
              <a:rPr lang="en-US" altLang="en-US" sz="2000"/>
              <a:t>The quality costs incurred by software development and application are, according to the quality costs model, the </a:t>
            </a:r>
            <a:r>
              <a:rPr lang="en-US" altLang="en-US" sz="2000">
                <a:solidFill>
                  <a:srgbClr val="FF0000"/>
                </a:solidFill>
              </a:rPr>
              <a:t>costs of control </a:t>
            </a:r>
            <a:r>
              <a:rPr lang="en-US" altLang="en-US" sz="2000"/>
              <a:t>(prevention costs, appraisal costs) combined with the </a:t>
            </a:r>
            <a:r>
              <a:rPr lang="en-US" altLang="en-US" sz="2000">
                <a:solidFill>
                  <a:srgbClr val="FF0000"/>
                </a:solidFill>
              </a:rPr>
              <a:t>costs of failure </a:t>
            </a:r>
            <a:r>
              <a:rPr lang="en-US" altLang="en-US" sz="2000"/>
              <a:t>(internal failure costs, external failure costs)</a:t>
            </a:r>
          </a:p>
          <a:p>
            <a:pPr algn="r" rtl="1" eaLnBrk="1" hangingPunct="1"/>
            <a:r>
              <a:rPr lang="ar-JO" altLang="en-US" sz="2000"/>
              <a:t>تكاليف الجودة التي يتكبدها تطوير البرمجيات وتطبيقها هي، وفقًا لنموذج تكاليف الجودة، تكاليف المراقبة (تكاليف الوقاية، تكاليف التقييم) مقترنة بتكاليف الفشل (تكاليف الفشل الداخلي، تكاليف الفشل الخارجي).</a:t>
            </a:r>
            <a:endParaRPr lang="en-US" altLang="en-US" sz="2000"/>
          </a:p>
          <a:p>
            <a:pPr eaLnBrk="1" hangingPunct="1"/>
            <a:r>
              <a:rPr lang="en-US" altLang="en-US" sz="2000"/>
              <a:t>Analysis of software quality costs can direct SQA efforts to the improvement of activities that cause significant failures with their attendant high failure costs or, alternatively, to make expensive control activities more efficient.</a:t>
            </a:r>
          </a:p>
          <a:p>
            <a:pPr algn="r" rtl="1" eaLnBrk="1" hangingPunct="1"/>
            <a:r>
              <a:rPr lang="ar-JO" altLang="en-US" sz="2000"/>
              <a:t>يمكن لتحليل تكاليف جودة البرمجيات توجيه جهود </a:t>
            </a:r>
            <a:r>
              <a:rPr lang="en-US" altLang="en-US" sz="2000"/>
              <a:t>SQA </a:t>
            </a:r>
            <a:r>
              <a:rPr lang="ar-JO" altLang="en-US" sz="2000"/>
              <a:t>نحو تحسين الأنشطة التي تسبب حالات فشل كبيرة مع ما يصاحبها من تكاليف فشل عالية أو، بدلاً من ذلك، جعل أنشطة التحكم باهظة الثمن أكثر كفاءة.</a:t>
            </a:r>
            <a:endParaRPr lang="en-US" altLang="en-US" sz="2000"/>
          </a:p>
        </p:txBody>
      </p:sp>
      <p:sp>
        <p:nvSpPr>
          <p:cNvPr id="29700" name="Slide Number Placeholder 3">
            <a:extLst>
              <a:ext uri="{FF2B5EF4-FFF2-40B4-BE49-F238E27FC236}">
                <a16:creationId xmlns:a16="http://schemas.microsoft.com/office/drawing/2014/main" id="{7C7D7078-F6AD-1F9D-829B-B42AD012DE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C04E16BB-0709-40A6-838B-B21F77C05D31}" type="slidenum">
              <a:rPr lang="ar-SA" altLang="en-US" sz="1000">
                <a:solidFill>
                  <a:prstClr val="black"/>
                </a:solidFill>
              </a:rPr>
              <a:pPr rtl="0" eaLnBrk="0" fontAlgn="base" hangingPunct="0">
                <a:spcBef>
                  <a:spcPct val="0"/>
                </a:spcBef>
                <a:spcAft>
                  <a:spcPct val="0"/>
                </a:spcAft>
              </a:pPr>
              <a:t>146</a:t>
            </a:fld>
            <a:endParaRPr lang="en-US" altLang="en-US" sz="1000">
              <a:solidFill>
                <a:prstClr val="black"/>
              </a:solidFill>
            </a:endParaRPr>
          </a:p>
        </p:txBody>
      </p:sp>
    </p:spTree>
  </p:cSld>
  <p:clrMapOvr>
    <a:masterClrMapping/>
  </p:clrMapOvr>
  <p:transition>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8F99E445-FF95-5FB7-9097-956861508033}"/>
              </a:ext>
            </a:extLst>
          </p:cNvPr>
          <p:cNvSpPr>
            <a:spLocks noGrp="1" noChangeArrowheads="1"/>
          </p:cNvSpPr>
          <p:nvPr>
            <p:ph type="title"/>
          </p:nvPr>
        </p:nvSpPr>
        <p:spPr>
          <a:xfrm>
            <a:off x="1828800" y="609600"/>
            <a:ext cx="8458200" cy="1143000"/>
          </a:xfrm>
        </p:spPr>
        <p:txBody>
          <a:bodyPr rtlCol="0">
            <a:normAutofit fontScale="90000"/>
          </a:bodyPr>
          <a:lstStyle/>
          <a:p>
            <a:pPr eaLnBrk="1" fontAlgn="auto" hangingPunct="1">
              <a:spcAft>
                <a:spcPts val="0"/>
              </a:spcAft>
              <a:defRPr/>
            </a:pPr>
            <a:br>
              <a:rPr lang="en-US" altLang="en-US" sz="3600">
                <a:latin typeface="Arial" panose="020B0604020202020204" pitchFamily="34" charset="0"/>
              </a:rPr>
            </a:br>
            <a:r>
              <a:rPr lang="en-US" altLang="en-US" sz="3600">
                <a:latin typeface="Arial" panose="020B0604020202020204" pitchFamily="34" charset="0"/>
              </a:rPr>
              <a:t>5. SQA standards, system certification, and assessment components</a:t>
            </a:r>
          </a:p>
        </p:txBody>
      </p:sp>
      <p:sp>
        <p:nvSpPr>
          <p:cNvPr id="56324" name="Rectangle 3">
            <a:extLst>
              <a:ext uri="{FF2B5EF4-FFF2-40B4-BE49-F238E27FC236}">
                <a16:creationId xmlns:a16="http://schemas.microsoft.com/office/drawing/2014/main" id="{0953186A-59D6-E00C-901B-6205EC0AD7B1}"/>
              </a:ext>
            </a:extLst>
          </p:cNvPr>
          <p:cNvSpPr>
            <a:spLocks noGrp="1" noChangeArrowheads="1"/>
          </p:cNvSpPr>
          <p:nvPr>
            <p:ph idx="1"/>
          </p:nvPr>
        </p:nvSpPr>
        <p:spPr>
          <a:xfrm>
            <a:off x="1828800" y="1828800"/>
            <a:ext cx="8534400" cy="4527550"/>
          </a:xfrm>
        </p:spPr>
        <p:txBody>
          <a:bodyPr rtlCol="0">
            <a:normAutofit fontScale="85000" lnSpcReduction="20000"/>
          </a:bodyPr>
          <a:lstStyle/>
          <a:p>
            <a:pPr eaLnBrk="1" fontAlgn="auto" hangingPunct="1">
              <a:lnSpc>
                <a:spcPct val="80000"/>
              </a:lnSpc>
              <a:spcAft>
                <a:spcPts val="0"/>
              </a:spcAft>
              <a:defRPr/>
            </a:pPr>
            <a:r>
              <a:rPr lang="en-US" altLang="en-US" sz="2400" dirty="0"/>
              <a:t>External tools offer another avenue for achieving the goals of software quality assurance.</a:t>
            </a:r>
          </a:p>
          <a:p>
            <a:pPr algn="r" rtl="1" eaLnBrk="1" fontAlgn="auto" hangingPunct="1">
              <a:lnSpc>
                <a:spcPct val="80000"/>
              </a:lnSpc>
              <a:spcAft>
                <a:spcPts val="0"/>
              </a:spcAft>
              <a:defRPr/>
            </a:pPr>
            <a:r>
              <a:rPr lang="ar-JO" altLang="en-US" sz="2400" dirty="0"/>
              <a:t>توفر الأدوات الخارجية وسيلة أخرى لتحقيق أهداف ضمان جودة البرمجيات.</a:t>
            </a:r>
            <a:endParaRPr lang="en-US" altLang="en-US" sz="2400" dirty="0"/>
          </a:p>
          <a:p>
            <a:pPr eaLnBrk="1" fontAlgn="auto" hangingPunct="1">
              <a:lnSpc>
                <a:spcPct val="80000"/>
              </a:lnSpc>
              <a:spcAft>
                <a:spcPts val="0"/>
              </a:spcAft>
              <a:defRPr/>
            </a:pPr>
            <a:r>
              <a:rPr lang="en-US" altLang="en-US" sz="2400" dirty="0"/>
              <a:t>The main objectives of these standards are : </a:t>
            </a:r>
          </a:p>
          <a:p>
            <a:pPr algn="r" rtl="1" eaLnBrk="1" fontAlgn="auto" hangingPunct="1">
              <a:lnSpc>
                <a:spcPct val="80000"/>
              </a:lnSpc>
              <a:spcAft>
                <a:spcPts val="0"/>
              </a:spcAft>
              <a:defRPr/>
            </a:pPr>
            <a:r>
              <a:rPr lang="ar-JO" altLang="en-US" sz="2400" dirty="0"/>
              <a:t>الأهداف الرئيسية لهذه المعايير هي:</a:t>
            </a:r>
            <a:endParaRPr lang="en-US" altLang="en-US" sz="2400" dirty="0"/>
          </a:p>
          <a:p>
            <a:pPr eaLnBrk="1" fontAlgn="auto" hangingPunct="1">
              <a:lnSpc>
                <a:spcPct val="80000"/>
              </a:lnSpc>
              <a:spcAft>
                <a:spcPts val="0"/>
              </a:spcAft>
              <a:buNone/>
              <a:defRPr/>
            </a:pPr>
            <a:r>
              <a:rPr lang="en-US" altLang="en-US" sz="2400" dirty="0"/>
              <a:t>   1) Utilization of international professional knowledge</a:t>
            </a:r>
          </a:p>
          <a:p>
            <a:pPr algn="r" rtl="1" eaLnBrk="1" fontAlgn="auto" hangingPunct="1">
              <a:lnSpc>
                <a:spcPct val="80000"/>
              </a:lnSpc>
              <a:spcAft>
                <a:spcPts val="0"/>
              </a:spcAft>
              <a:buNone/>
              <a:defRPr/>
            </a:pPr>
            <a:r>
              <a:rPr lang="ar-JO" altLang="en-US" sz="2400" dirty="0"/>
              <a:t>1) الاستفادة من المعرفة المهنية الدولية</a:t>
            </a:r>
            <a:endParaRPr lang="en-US" altLang="en-US" sz="2400" dirty="0"/>
          </a:p>
          <a:p>
            <a:pPr eaLnBrk="1" fontAlgn="auto" hangingPunct="1">
              <a:lnSpc>
                <a:spcPct val="80000"/>
              </a:lnSpc>
              <a:spcAft>
                <a:spcPts val="0"/>
              </a:spcAft>
              <a:buNone/>
              <a:defRPr/>
            </a:pPr>
            <a:r>
              <a:rPr lang="en-US" altLang="en-US" sz="2400" dirty="0"/>
              <a:t>   2) Improvement of coordination with other organizations` quality systems</a:t>
            </a:r>
          </a:p>
          <a:p>
            <a:pPr algn="r" rtl="1" eaLnBrk="1" fontAlgn="auto" hangingPunct="1">
              <a:lnSpc>
                <a:spcPct val="80000"/>
              </a:lnSpc>
              <a:spcAft>
                <a:spcPts val="0"/>
              </a:spcAft>
              <a:buNone/>
              <a:defRPr/>
            </a:pPr>
            <a:r>
              <a:rPr lang="ar-JO" altLang="en-US" sz="2400" dirty="0"/>
              <a:t>2) تحسين التنسيق مع أنظمة الجودة في المنظمات الأخرى</a:t>
            </a:r>
            <a:endParaRPr lang="en-US" altLang="en-US" sz="2400" dirty="0"/>
          </a:p>
          <a:p>
            <a:pPr eaLnBrk="1" fontAlgn="auto" hangingPunct="1">
              <a:lnSpc>
                <a:spcPct val="80000"/>
              </a:lnSpc>
              <a:spcAft>
                <a:spcPts val="0"/>
              </a:spcAft>
              <a:buNone/>
              <a:defRPr/>
            </a:pPr>
            <a:r>
              <a:rPr lang="en-US" altLang="en-US" sz="2400" dirty="0"/>
              <a:t>   3) Professional evaluation and measurement of the achievements of the organization’s quality systems.   </a:t>
            </a:r>
          </a:p>
          <a:p>
            <a:pPr algn="r" rtl="1" eaLnBrk="1" fontAlgn="auto" hangingPunct="1">
              <a:lnSpc>
                <a:spcPct val="80000"/>
              </a:lnSpc>
              <a:spcAft>
                <a:spcPts val="0"/>
              </a:spcAft>
              <a:buNone/>
              <a:defRPr/>
            </a:pPr>
            <a:r>
              <a:rPr lang="ar-JO" altLang="en-US" sz="2400" dirty="0"/>
              <a:t>3) التقييم والقياس المهني لإنجازات أنظمة الجودة في المنظمة.</a:t>
            </a:r>
            <a:endParaRPr lang="en-US" altLang="en-US" sz="2400" dirty="0"/>
          </a:p>
          <a:p>
            <a:pPr eaLnBrk="1" fontAlgn="auto" hangingPunct="1">
              <a:spcAft>
                <a:spcPts val="0"/>
              </a:spcAft>
              <a:defRPr/>
            </a:pPr>
            <a:r>
              <a:rPr lang="en-US" altLang="en-US" sz="2400" dirty="0"/>
              <a:t>The </a:t>
            </a:r>
            <a:r>
              <a:rPr lang="en-US" altLang="en-US" sz="2400" dirty="0">
                <a:solidFill>
                  <a:srgbClr val="FF0000"/>
                </a:solidFill>
              </a:rPr>
              <a:t>standards available </a:t>
            </a:r>
            <a:r>
              <a:rPr lang="en-US" altLang="en-US" sz="2400" dirty="0"/>
              <a:t>may be classified into two main sub-classes: </a:t>
            </a:r>
            <a:r>
              <a:rPr lang="en-US" altLang="en-US" sz="2400" dirty="0">
                <a:solidFill>
                  <a:srgbClr val="FF0000"/>
                </a:solidFill>
              </a:rPr>
              <a:t>quality management standards and project process standards</a:t>
            </a:r>
            <a:r>
              <a:rPr lang="en-US" altLang="en-US" sz="2400" dirty="0"/>
              <a:t>. Either or both of the two sub-classes can be required by the customer.</a:t>
            </a:r>
          </a:p>
          <a:p>
            <a:pPr algn="r" rtl="1" eaLnBrk="1" fontAlgn="auto" hangingPunct="1">
              <a:spcAft>
                <a:spcPts val="0"/>
              </a:spcAft>
              <a:defRPr/>
            </a:pPr>
            <a:r>
              <a:rPr lang="ar-JO" altLang="en-US" sz="2400" dirty="0"/>
              <a:t>يمكن تصنيف المعايير المتاحة إلى فئتين فرعيتين رئيسيتين: معايير إدارة الجودة ومعايير عملية المشروع. يمكن أن يطلب العميل أيًا من الفئتين الفرعيتين أو كلتيهما.</a:t>
            </a:r>
            <a:endParaRPr lang="en-US" altLang="en-US" sz="2400" dirty="0"/>
          </a:p>
        </p:txBody>
      </p:sp>
      <p:sp>
        <p:nvSpPr>
          <p:cNvPr id="30724" name="Slide Number Placeholder 5">
            <a:extLst>
              <a:ext uri="{FF2B5EF4-FFF2-40B4-BE49-F238E27FC236}">
                <a16:creationId xmlns:a16="http://schemas.microsoft.com/office/drawing/2014/main" id="{19E38641-1B9B-F3EE-5F21-A902649D04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7D24FA0-1512-477C-BE55-F9BB7D6D10B5}" type="slidenum">
              <a:rPr lang="ar-SA" altLang="en-US" sz="1000">
                <a:solidFill>
                  <a:prstClr val="black"/>
                </a:solidFill>
              </a:rPr>
              <a:pPr rtl="0" eaLnBrk="0" fontAlgn="base" hangingPunct="0">
                <a:spcBef>
                  <a:spcPct val="0"/>
                </a:spcBef>
                <a:spcAft>
                  <a:spcPct val="0"/>
                </a:spcAft>
              </a:pPr>
              <a:t>147</a:t>
            </a:fld>
            <a:endParaRPr lang="en-US" altLang="en-US" sz="1000">
              <a:solidFill>
                <a:prstClr val="black"/>
              </a:solidFill>
            </a:endParaRPr>
          </a:p>
        </p:txBody>
      </p:sp>
    </p:spTree>
  </p:cSld>
  <p:clrMapOvr>
    <a:masterClrMapping/>
  </p:clrMapOvr>
  <p:transition>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81CBE12-4837-D68C-82FC-57FD151A4491}"/>
              </a:ext>
            </a:extLst>
          </p:cNvPr>
          <p:cNvSpPr>
            <a:spLocks noGrp="1"/>
          </p:cNvSpPr>
          <p:nvPr>
            <p:ph type="title"/>
          </p:nvPr>
        </p:nvSpPr>
        <p:spPr/>
        <p:txBody>
          <a:bodyPr/>
          <a:lstStyle/>
          <a:p>
            <a:pPr eaLnBrk="1" hangingPunct="1"/>
            <a:r>
              <a:rPr lang="en-US" altLang="en-US"/>
              <a:t>Quality management standards</a:t>
            </a:r>
          </a:p>
        </p:txBody>
      </p:sp>
      <p:sp>
        <p:nvSpPr>
          <p:cNvPr id="32771" name="Content Placeholder 2">
            <a:extLst>
              <a:ext uri="{FF2B5EF4-FFF2-40B4-BE49-F238E27FC236}">
                <a16:creationId xmlns:a16="http://schemas.microsoft.com/office/drawing/2014/main" id="{4DE62E56-F9CD-35EB-B77A-E2FAD7A8ED37}"/>
              </a:ext>
            </a:extLst>
          </p:cNvPr>
          <p:cNvSpPr>
            <a:spLocks noGrp="1"/>
          </p:cNvSpPr>
          <p:nvPr>
            <p:ph idx="1"/>
          </p:nvPr>
        </p:nvSpPr>
        <p:spPr>
          <a:xfrm>
            <a:off x="1828800" y="1828800"/>
            <a:ext cx="8610600" cy="4038600"/>
          </a:xfrm>
        </p:spPr>
        <p:txBody>
          <a:bodyPr/>
          <a:lstStyle/>
          <a:p>
            <a:pPr eaLnBrk="1" hangingPunct="1"/>
            <a:r>
              <a:rPr lang="en-US" altLang="en-US" sz="2400"/>
              <a:t>These standards focus on </a:t>
            </a:r>
            <a:r>
              <a:rPr lang="en-US" altLang="en-US" sz="2400" i="1">
                <a:solidFill>
                  <a:srgbClr val="FF0000"/>
                </a:solidFill>
              </a:rPr>
              <a:t>what is required </a:t>
            </a:r>
            <a:r>
              <a:rPr lang="en-US" altLang="en-US" sz="2400" i="1"/>
              <a:t>and leave the </a:t>
            </a:r>
            <a:r>
              <a:rPr lang="en-US" altLang="en-US" sz="2400"/>
              <a:t>decision about </a:t>
            </a:r>
            <a:r>
              <a:rPr lang="en-US" altLang="en-US" sz="2400" i="1"/>
              <a:t>how to achieve it to the organization</a:t>
            </a:r>
          </a:p>
          <a:p>
            <a:pPr algn="r" rtl="1" eaLnBrk="1" hangingPunct="1"/>
            <a:r>
              <a:rPr lang="ar-JO" altLang="en-US" sz="2400" i="1"/>
              <a:t>تركز هذه المعايير على ما هو مطلوب وتترك القرار حول كيفية تحقيقه للمنظمة</a:t>
            </a:r>
            <a:endParaRPr lang="en-US" altLang="en-US" sz="2400" i="1"/>
          </a:p>
          <a:p>
            <a:pPr eaLnBrk="1" hangingPunct="1"/>
            <a:r>
              <a:rPr lang="en-US" altLang="en-US" sz="2400"/>
              <a:t>Organizations that comply with quality achievement requirements can then seek </a:t>
            </a:r>
            <a:r>
              <a:rPr lang="en-US" altLang="en-US" sz="2400">
                <a:solidFill>
                  <a:srgbClr val="FF0000"/>
                </a:solidFill>
              </a:rPr>
              <a:t>SQA certification</a:t>
            </a:r>
            <a:r>
              <a:rPr lang="en-US" altLang="en-US" sz="2400"/>
              <a:t>.</a:t>
            </a:r>
          </a:p>
          <a:p>
            <a:pPr algn="r" rtl="1" eaLnBrk="1" hangingPunct="1"/>
            <a:r>
              <a:rPr lang="ar-JO" altLang="en-US" sz="2400"/>
              <a:t>يمكن للمنظمات التي تمتثل لمتطلبات تحقيق الجودة أن تسعى للحصول على شهادة </a:t>
            </a:r>
            <a:r>
              <a:rPr lang="en-US" altLang="en-US" sz="2400"/>
              <a:t>SQA.</a:t>
            </a:r>
          </a:p>
          <a:p>
            <a:pPr eaLnBrk="1" hangingPunct="1"/>
            <a:r>
              <a:rPr lang="en-US" altLang="en-US" sz="2400"/>
              <a:t> The most familiar examples of this type of standard are:</a:t>
            </a:r>
          </a:p>
          <a:p>
            <a:pPr algn="r" rtl="1" eaLnBrk="1" hangingPunct="1"/>
            <a:r>
              <a:rPr lang="ar-JO" altLang="en-US" sz="2400"/>
              <a:t>الأمثلة الأكثر شيوعًا لهذا النوع من المعايير هي:</a:t>
            </a:r>
            <a:endParaRPr lang="en-US" altLang="en-US" sz="2400"/>
          </a:p>
          <a:p>
            <a:pPr eaLnBrk="1" hangingPunct="1">
              <a:buFont typeface="Wingdings" panose="05000000000000000000" pitchFamily="2" charset="2"/>
              <a:buNone/>
            </a:pPr>
            <a:r>
              <a:rPr lang="en-US" altLang="en-US" sz="2400"/>
              <a:t>■ SEI CMM assessment standard         </a:t>
            </a:r>
            <a:r>
              <a:rPr lang="ar-JO" altLang="en-US" sz="2400"/>
              <a:t>معيار التقييم</a:t>
            </a:r>
            <a:endParaRPr lang="en-US" altLang="en-US" sz="2400"/>
          </a:p>
          <a:p>
            <a:pPr eaLnBrk="1" hangingPunct="1">
              <a:buFont typeface="Wingdings" panose="05000000000000000000" pitchFamily="2" charset="2"/>
              <a:buNone/>
            </a:pPr>
            <a:r>
              <a:rPr lang="en-US" altLang="en-US" sz="2400"/>
              <a:t>■ ISO 9001 and ISO 9000-3 standards. </a:t>
            </a:r>
            <a:r>
              <a:rPr lang="ar-JO" altLang="en-US" sz="2400"/>
              <a:t>معايير</a:t>
            </a:r>
            <a:endParaRPr lang="en-US" altLang="en-US" sz="2400"/>
          </a:p>
          <a:p>
            <a:pPr eaLnBrk="1" hangingPunct="1"/>
            <a:endParaRPr lang="en-US" altLang="en-US" sz="2400"/>
          </a:p>
        </p:txBody>
      </p:sp>
      <p:sp>
        <p:nvSpPr>
          <p:cNvPr id="32772" name="Slide Number Placeholder 3">
            <a:extLst>
              <a:ext uri="{FF2B5EF4-FFF2-40B4-BE49-F238E27FC236}">
                <a16:creationId xmlns:a16="http://schemas.microsoft.com/office/drawing/2014/main" id="{F1B6383B-B33B-39E4-B479-CC54620C60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1ABE8C4D-C8AF-4406-98DB-4DDE88F3D33B}" type="slidenum">
              <a:rPr lang="ar-SA" altLang="en-US" sz="1000">
                <a:solidFill>
                  <a:prstClr val="black"/>
                </a:solidFill>
              </a:rPr>
              <a:pPr rtl="0" eaLnBrk="0" fontAlgn="base" hangingPunct="0">
                <a:spcBef>
                  <a:spcPct val="0"/>
                </a:spcBef>
                <a:spcAft>
                  <a:spcPct val="0"/>
                </a:spcAft>
              </a:pPr>
              <a:t>148</a:t>
            </a:fld>
            <a:endParaRPr lang="en-US" altLang="en-US" sz="1000">
              <a:solidFill>
                <a:prstClr val="black"/>
              </a:solidFill>
            </a:endParaRPr>
          </a:p>
        </p:txBody>
      </p:sp>
    </p:spTree>
  </p:cSld>
  <p:clrMapOvr>
    <a:masterClrMapping/>
  </p:clrMapOvr>
  <p:transition>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DB98B24-E4A8-7DB9-92AE-3013DA05DE1D}"/>
              </a:ext>
            </a:extLst>
          </p:cNvPr>
          <p:cNvSpPr>
            <a:spLocks noGrp="1"/>
          </p:cNvSpPr>
          <p:nvPr>
            <p:ph type="title"/>
          </p:nvPr>
        </p:nvSpPr>
        <p:spPr/>
        <p:txBody>
          <a:bodyPr/>
          <a:lstStyle/>
          <a:p>
            <a:pPr eaLnBrk="1" hangingPunct="1"/>
            <a:r>
              <a:rPr lang="en-US" altLang="en-US"/>
              <a:t>Project process standards</a:t>
            </a:r>
          </a:p>
        </p:txBody>
      </p:sp>
      <p:sp>
        <p:nvSpPr>
          <p:cNvPr id="33795" name="Content Placeholder 2">
            <a:extLst>
              <a:ext uri="{FF2B5EF4-FFF2-40B4-BE49-F238E27FC236}">
                <a16:creationId xmlns:a16="http://schemas.microsoft.com/office/drawing/2014/main" id="{ECE759F0-7AA3-3462-CD83-0812566EC8FB}"/>
              </a:ext>
            </a:extLst>
          </p:cNvPr>
          <p:cNvSpPr>
            <a:spLocks noGrp="1"/>
          </p:cNvSpPr>
          <p:nvPr>
            <p:ph idx="1"/>
          </p:nvPr>
        </p:nvSpPr>
        <p:spPr>
          <a:xfrm>
            <a:off x="1828800" y="1828800"/>
            <a:ext cx="8382000" cy="4038600"/>
          </a:xfrm>
        </p:spPr>
        <p:txBody>
          <a:bodyPr/>
          <a:lstStyle/>
          <a:p>
            <a:pPr eaLnBrk="1" hangingPunct="1"/>
            <a:r>
              <a:rPr lang="en-US" altLang="en-US" sz="2400"/>
              <a:t>Project process standards are professional standards that </a:t>
            </a:r>
            <a:r>
              <a:rPr lang="en-US" altLang="en-US" sz="2400">
                <a:solidFill>
                  <a:srgbClr val="FF0000"/>
                </a:solidFill>
              </a:rPr>
              <a:t>provide methodological guidelines (dealing with the question of “how”) for the development team</a:t>
            </a:r>
            <a:r>
              <a:rPr lang="en-US" altLang="en-US" sz="2400"/>
              <a:t>. </a:t>
            </a:r>
          </a:p>
          <a:p>
            <a:pPr algn="r" rtl="1" eaLnBrk="1" hangingPunct="1"/>
            <a:r>
              <a:rPr lang="ar-JO" altLang="en-US" sz="2400"/>
              <a:t>معايير عملية المشروع هي معايير مهنية توفر إرشادات منهجية (تتعامل مع مسألة "كيف") لفريق التطوير.</a:t>
            </a:r>
            <a:endParaRPr lang="en-US" altLang="en-US" sz="2400"/>
          </a:p>
          <a:p>
            <a:pPr eaLnBrk="1" hangingPunct="1"/>
            <a:r>
              <a:rPr lang="en-US" altLang="en-US" sz="2400"/>
              <a:t>Well-known examples of this type of standards are:</a:t>
            </a:r>
          </a:p>
          <a:p>
            <a:pPr algn="r" rtl="1" eaLnBrk="1" hangingPunct="1"/>
            <a:r>
              <a:rPr lang="ar-JO" altLang="en-US" sz="2400"/>
              <a:t>ومن الأمثلة المعروفة على هذا النوع من المعايير ما يلي:</a:t>
            </a:r>
            <a:endParaRPr lang="en-US" altLang="en-US" sz="2400"/>
          </a:p>
          <a:p>
            <a:pPr eaLnBrk="1" hangingPunct="1">
              <a:buFont typeface="Wingdings" panose="05000000000000000000" pitchFamily="2" charset="2"/>
              <a:buNone/>
            </a:pPr>
            <a:r>
              <a:rPr lang="en-US" altLang="en-US" sz="2400"/>
              <a:t>■ IEEE 1012 standard</a:t>
            </a:r>
          </a:p>
          <a:p>
            <a:pPr eaLnBrk="1" hangingPunct="1">
              <a:buFont typeface="Wingdings" panose="05000000000000000000" pitchFamily="2" charset="2"/>
              <a:buNone/>
            </a:pPr>
            <a:r>
              <a:rPr lang="en-US" altLang="en-US" sz="2400"/>
              <a:t>■ ISO/IEC 12207 standard.</a:t>
            </a:r>
          </a:p>
          <a:p>
            <a:pPr eaLnBrk="1" hangingPunct="1"/>
            <a:endParaRPr lang="en-US" altLang="en-US" sz="2400"/>
          </a:p>
        </p:txBody>
      </p:sp>
      <p:sp>
        <p:nvSpPr>
          <p:cNvPr id="33796" name="Slide Number Placeholder 3">
            <a:extLst>
              <a:ext uri="{FF2B5EF4-FFF2-40B4-BE49-F238E27FC236}">
                <a16:creationId xmlns:a16="http://schemas.microsoft.com/office/drawing/2014/main" id="{C3127504-238C-B608-F9C5-451456203F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4E7AE64A-C66A-4848-A3FE-C83F3FFBBD6B}" type="slidenum">
              <a:rPr lang="ar-SA" altLang="en-US" sz="1000">
                <a:solidFill>
                  <a:prstClr val="black"/>
                </a:solidFill>
              </a:rPr>
              <a:pPr rtl="0" eaLnBrk="0" fontAlgn="base" hangingPunct="0">
                <a:spcBef>
                  <a:spcPct val="0"/>
                </a:spcBef>
                <a:spcAft>
                  <a:spcPct val="0"/>
                </a:spcAft>
              </a:pPr>
              <a:t>149</a:t>
            </a:fld>
            <a:endParaRPr lang="en-US" altLang="en-US" sz="1000">
              <a:solidFill>
                <a:prstClr val="black"/>
              </a:solidFil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quality perspectives</a:t>
            </a:r>
            <a:b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ar-JO"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منظورات جودة البرمجيات</a:t>
            </a:r>
            <a:endParaRPr lang="ar-SA"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lstStyle/>
          <a:p>
            <a:pPr>
              <a:buNone/>
            </a:pPr>
            <a:r>
              <a:rPr lang="en-US" dirty="0"/>
              <a:t>Software quality can be seen from different perspectives: </a:t>
            </a:r>
          </a:p>
          <a:p>
            <a:pPr algn="r" rtl="1">
              <a:buNone/>
            </a:pPr>
            <a:r>
              <a:rPr lang="ar-JO" dirty="0"/>
              <a:t>يمكن رؤية جودة البرمجيات من وجهات نظر مختلفة:</a:t>
            </a:r>
            <a:endParaRPr lang="en-US" dirty="0"/>
          </a:p>
          <a:p>
            <a:pPr>
              <a:buNone/>
            </a:pPr>
            <a:r>
              <a:rPr lang="en-US" dirty="0"/>
              <a:t>	</a:t>
            </a:r>
            <a:r>
              <a:rPr lang="en-US" sz="2400" dirty="0"/>
              <a:t>- </a:t>
            </a:r>
            <a:r>
              <a:rPr lang="en-US" sz="2400" b="1" dirty="0"/>
              <a:t>Customer</a:t>
            </a:r>
            <a:r>
              <a:rPr lang="en-US" sz="2400" dirty="0"/>
              <a:t> : Complete requirements (Functional and non functional)</a:t>
            </a:r>
          </a:p>
          <a:p>
            <a:pPr algn="r" rtl="1">
              <a:buNone/>
            </a:pPr>
            <a:r>
              <a:rPr lang="ar-JO" sz="2400" dirty="0"/>
              <a:t>- </a:t>
            </a:r>
            <a:r>
              <a:rPr lang="ar-JO" sz="2400" b="1" dirty="0"/>
              <a:t>العميل</a:t>
            </a:r>
            <a:r>
              <a:rPr lang="ar-JO" sz="2400" dirty="0"/>
              <a:t>: المتطلبات الكاملة (الوظيفية وغير الوظيفية)</a:t>
            </a:r>
            <a:endParaRPr lang="en-US" sz="2400" dirty="0"/>
          </a:p>
          <a:p>
            <a:pPr>
              <a:buNone/>
            </a:pPr>
            <a:r>
              <a:rPr lang="en-US" sz="2400" dirty="0"/>
              <a:t>	- </a:t>
            </a:r>
            <a:r>
              <a:rPr lang="en-US" sz="2400" b="1" dirty="0"/>
              <a:t>Project manager</a:t>
            </a:r>
            <a:r>
              <a:rPr lang="en-US" sz="2400" dirty="0"/>
              <a:t>: Cost  and schedule</a:t>
            </a:r>
          </a:p>
          <a:p>
            <a:pPr algn="r" rtl="1">
              <a:buNone/>
            </a:pPr>
            <a:r>
              <a:rPr lang="ar-JO" sz="2400" dirty="0"/>
              <a:t>- </a:t>
            </a:r>
            <a:r>
              <a:rPr lang="ar-JO" sz="2400" b="1" dirty="0"/>
              <a:t>مدير المشروع</a:t>
            </a:r>
            <a:r>
              <a:rPr lang="ar-JO" sz="2400" dirty="0"/>
              <a:t>: التكلفة والجدول الزمني</a:t>
            </a:r>
            <a:endParaRPr lang="en-US" sz="2400" dirty="0"/>
          </a:p>
          <a:p>
            <a:pPr>
              <a:buNone/>
            </a:pPr>
            <a:r>
              <a:rPr lang="en-US" sz="2400" dirty="0"/>
              <a:t>	- </a:t>
            </a:r>
            <a:r>
              <a:rPr lang="en-US" sz="2400" b="1" dirty="0"/>
              <a:t>Maintenance engineer:</a:t>
            </a:r>
            <a:r>
              <a:rPr lang="en-US" sz="2400" dirty="0"/>
              <a:t> Detection and correction times</a:t>
            </a:r>
          </a:p>
          <a:p>
            <a:pPr algn="r" rtl="1">
              <a:buNone/>
            </a:pPr>
            <a:r>
              <a:rPr lang="ar-JO" sz="2400" dirty="0"/>
              <a:t>- </a:t>
            </a:r>
            <a:r>
              <a:rPr lang="ar-JO" sz="2400" b="1" dirty="0"/>
              <a:t>مهندس الصيانة</a:t>
            </a:r>
            <a:r>
              <a:rPr lang="ar-JO" sz="2400" dirty="0"/>
              <a:t>: أوقات الكشف والتصحيح</a:t>
            </a:r>
            <a:endParaRPr lang="en-US" sz="2400"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A78424AD-28BC-FED8-6A91-8419CA991C0F}"/>
              </a:ext>
            </a:extLst>
          </p:cNvPr>
          <p:cNvSpPr>
            <a:spLocks noGrp="1" noChangeArrowheads="1"/>
          </p:cNvSpPr>
          <p:nvPr>
            <p:ph type="title"/>
          </p:nvPr>
        </p:nvSpPr>
        <p:spPr>
          <a:xfrm>
            <a:off x="1905000" y="533400"/>
            <a:ext cx="8305800" cy="1143000"/>
          </a:xfrm>
        </p:spPr>
        <p:txBody>
          <a:bodyPr rtlCol="0">
            <a:normAutofit fontScale="90000"/>
          </a:bodyPr>
          <a:lstStyle/>
          <a:p>
            <a:pPr eaLnBrk="1" fontAlgn="auto" hangingPunct="1">
              <a:spcAft>
                <a:spcPts val="0"/>
              </a:spcAft>
              <a:defRPr/>
            </a:pPr>
            <a:br>
              <a:rPr lang="en-US" altLang="en-US" sz="3600">
                <a:latin typeface="Arial" panose="020B0604020202020204" pitchFamily="34" charset="0"/>
              </a:rPr>
            </a:br>
            <a:r>
              <a:rPr lang="en-US" altLang="en-US" sz="3600">
                <a:latin typeface="Arial" panose="020B0604020202020204" pitchFamily="34" charset="0"/>
              </a:rPr>
              <a:t>6. Organizing for SQA – the human components (SQA base)</a:t>
            </a:r>
          </a:p>
        </p:txBody>
      </p:sp>
      <p:sp>
        <p:nvSpPr>
          <p:cNvPr id="49156" name="Rectangle 3">
            <a:extLst>
              <a:ext uri="{FF2B5EF4-FFF2-40B4-BE49-F238E27FC236}">
                <a16:creationId xmlns:a16="http://schemas.microsoft.com/office/drawing/2014/main" id="{751ED480-4B0D-1685-7CB2-4C1635374570}"/>
              </a:ext>
            </a:extLst>
          </p:cNvPr>
          <p:cNvSpPr>
            <a:spLocks noGrp="1" noChangeArrowheads="1"/>
          </p:cNvSpPr>
          <p:nvPr>
            <p:ph idx="1"/>
          </p:nvPr>
        </p:nvSpPr>
        <p:spPr>
          <a:xfrm>
            <a:off x="1828800" y="1828800"/>
            <a:ext cx="8534400" cy="4267200"/>
          </a:xfrm>
        </p:spPr>
        <p:txBody>
          <a:bodyPr rtlCol="0">
            <a:normAutofit fontScale="92500" lnSpcReduction="20000"/>
          </a:bodyPr>
          <a:lstStyle/>
          <a:p>
            <a:pPr marL="609600" indent="-609600" eaLnBrk="1" fontAlgn="auto" hangingPunct="1">
              <a:spcAft>
                <a:spcPts val="0"/>
              </a:spcAft>
              <a:buNone/>
              <a:defRPr/>
            </a:pPr>
            <a:r>
              <a:rPr lang="en-US" sz="2400" dirty="0"/>
              <a:t>The SQA components require an organizational base (Framework ), This base includes:</a:t>
            </a:r>
          </a:p>
          <a:p>
            <a:pPr marL="609600" indent="-609600" algn="r" rtl="1" eaLnBrk="1" fontAlgn="auto" hangingPunct="1">
              <a:spcAft>
                <a:spcPts val="0"/>
              </a:spcAft>
              <a:buNone/>
              <a:defRPr/>
            </a:pPr>
            <a:r>
              <a:rPr lang="ar-JO" sz="2400" dirty="0"/>
              <a:t>تتطلب مكونات </a:t>
            </a:r>
            <a:r>
              <a:rPr lang="en-US" sz="2400" dirty="0"/>
              <a:t>SQA </a:t>
            </a:r>
            <a:r>
              <a:rPr lang="ar-JO" sz="2400" dirty="0"/>
              <a:t>قاعدة تنظيمية (</a:t>
            </a:r>
            <a:r>
              <a:rPr lang="en-US" sz="2400" dirty="0"/>
              <a:t>Framework</a:t>
            </a:r>
            <a:r>
              <a:rPr lang="ar-JO" sz="2400" dirty="0"/>
              <a:t>)</a:t>
            </a:r>
            <a:r>
              <a:rPr lang="en-US" sz="2400" dirty="0"/>
              <a:t>، </a:t>
            </a:r>
            <a:r>
              <a:rPr lang="ar-JO" sz="2400" dirty="0"/>
              <a:t>وتشمل هذه القاعدة:</a:t>
            </a:r>
            <a:endParaRPr lang="en-US" sz="2400" dirty="0"/>
          </a:p>
          <a:p>
            <a:pPr marL="609600" indent="-609600" eaLnBrk="1" fontAlgn="auto" hangingPunct="1">
              <a:spcAft>
                <a:spcPts val="0"/>
              </a:spcAft>
              <a:buClr>
                <a:schemeClr val="tx1"/>
              </a:buClr>
              <a:buFontTx/>
              <a:buAutoNum type="arabicParenR"/>
              <a:defRPr/>
            </a:pPr>
            <a:r>
              <a:rPr lang="en-US" sz="2400" dirty="0"/>
              <a:t>The organization's management          </a:t>
            </a:r>
            <a:r>
              <a:rPr lang="ar-JO" sz="2400" dirty="0"/>
              <a:t>إدارة المنظمة</a:t>
            </a:r>
            <a:endParaRPr lang="en-US" sz="2400" dirty="0"/>
          </a:p>
          <a:p>
            <a:pPr marL="609600" indent="-609600" eaLnBrk="1" fontAlgn="auto" hangingPunct="1">
              <a:spcAft>
                <a:spcPts val="0"/>
              </a:spcAft>
              <a:buClr>
                <a:schemeClr val="tx1"/>
              </a:buClr>
              <a:buFontTx/>
              <a:buAutoNum type="arabicParenR"/>
              <a:defRPr/>
            </a:pPr>
            <a:r>
              <a:rPr lang="en-US" sz="2400" dirty="0"/>
              <a:t>Software testing personnel             </a:t>
            </a:r>
            <a:r>
              <a:rPr lang="ar-JO" sz="2400" dirty="0"/>
              <a:t>موظفو اختبار البرمجيات</a:t>
            </a:r>
            <a:endParaRPr lang="en-US" sz="2400" dirty="0"/>
          </a:p>
          <a:p>
            <a:pPr marL="609600" indent="-609600" eaLnBrk="1" fontAlgn="auto" hangingPunct="1">
              <a:spcAft>
                <a:spcPts val="0"/>
              </a:spcAft>
              <a:buClr>
                <a:schemeClr val="tx1"/>
              </a:buClr>
              <a:buFontTx/>
              <a:buAutoNum type="arabicParenR"/>
              <a:defRPr/>
            </a:pPr>
            <a:r>
              <a:rPr lang="en-US" sz="2400" dirty="0"/>
              <a:t>SQA units          </a:t>
            </a:r>
            <a:r>
              <a:rPr lang="ar-JO" sz="2400" dirty="0"/>
              <a:t>وحدات</a:t>
            </a:r>
            <a:endParaRPr lang="en-US" sz="2400" dirty="0"/>
          </a:p>
          <a:p>
            <a:pPr marL="609600" indent="-609600" eaLnBrk="1" fontAlgn="auto" hangingPunct="1">
              <a:spcAft>
                <a:spcPts val="0"/>
              </a:spcAft>
              <a:buClr>
                <a:schemeClr val="tx1"/>
              </a:buClr>
              <a:buFontTx/>
              <a:buAutoNum type="arabicParenR"/>
              <a:defRPr/>
            </a:pPr>
            <a:r>
              <a:rPr lang="en-US" sz="2400" dirty="0"/>
              <a:t>Professionals and other practitioners interested in SQ (SQA trustees, SQA committee members, SQA forums) </a:t>
            </a:r>
          </a:p>
          <a:p>
            <a:pPr marL="0" indent="0" algn="r" rtl="1" eaLnBrk="1" fontAlgn="auto" hangingPunct="1">
              <a:spcAft>
                <a:spcPts val="0"/>
              </a:spcAft>
              <a:buClr>
                <a:schemeClr val="tx1"/>
              </a:buClr>
              <a:buNone/>
              <a:defRPr/>
            </a:pPr>
            <a:r>
              <a:rPr lang="ar-JO" sz="2400" dirty="0"/>
              <a:t>المهنيون وغيرهم من الممارسين المهتمين بـ </a:t>
            </a:r>
            <a:r>
              <a:rPr lang="en-US" sz="2400" dirty="0"/>
              <a:t>SQA </a:t>
            </a:r>
            <a:r>
              <a:rPr lang="ar-JO" sz="2400" dirty="0"/>
              <a:t>(أمناء </a:t>
            </a:r>
            <a:r>
              <a:rPr lang="en-US" sz="2400" dirty="0"/>
              <a:t>SQA، </a:t>
            </a:r>
            <a:r>
              <a:rPr lang="ar-JO" sz="2400" dirty="0"/>
              <a:t>وأعضاء لجنة </a:t>
            </a:r>
            <a:r>
              <a:rPr lang="en-US" sz="2400" dirty="0"/>
              <a:t>SQA، </a:t>
            </a:r>
            <a:r>
              <a:rPr lang="ar-JO" sz="2400" dirty="0"/>
              <a:t>ومنتديات </a:t>
            </a:r>
            <a:r>
              <a:rPr lang="en-US" sz="2400" dirty="0"/>
              <a:t>SQA</a:t>
            </a:r>
            <a:r>
              <a:rPr lang="ar-JO" sz="2400" dirty="0"/>
              <a:t>)</a:t>
            </a:r>
            <a:endParaRPr lang="en-US" sz="2400" dirty="0"/>
          </a:p>
          <a:p>
            <a:pPr eaLnBrk="1" fontAlgn="auto" hangingPunct="1">
              <a:spcAft>
                <a:spcPts val="0"/>
              </a:spcAft>
              <a:defRPr/>
            </a:pPr>
            <a:r>
              <a:rPr lang="en-US" sz="2400" dirty="0"/>
              <a:t>All these form the organizational software quality framework or, in our terms, the </a:t>
            </a:r>
            <a:r>
              <a:rPr lang="en-US" sz="2400" dirty="0">
                <a:solidFill>
                  <a:srgbClr val="FF0000"/>
                </a:solidFill>
              </a:rPr>
              <a:t>SQA organizational base</a:t>
            </a:r>
            <a:r>
              <a:rPr lang="en-US" sz="2400" dirty="0"/>
              <a:t>.</a:t>
            </a:r>
          </a:p>
          <a:p>
            <a:pPr algn="r" rtl="1" eaLnBrk="1" fontAlgn="auto" hangingPunct="1">
              <a:spcAft>
                <a:spcPts val="0"/>
              </a:spcAft>
              <a:defRPr/>
            </a:pPr>
            <a:r>
              <a:rPr lang="ar-JO" sz="2400" dirty="0"/>
              <a:t>كل هذا يشكل إطار جودة البرامج التنظيمية، أو، حسب مصطلحاتنا، القاعدة التنظيمية لـ </a:t>
            </a:r>
            <a:r>
              <a:rPr lang="en-US" sz="2400" dirty="0"/>
              <a:t>SQA.</a:t>
            </a:r>
          </a:p>
        </p:txBody>
      </p:sp>
      <p:sp>
        <p:nvSpPr>
          <p:cNvPr id="34820" name="Slide Number Placeholder 5">
            <a:extLst>
              <a:ext uri="{FF2B5EF4-FFF2-40B4-BE49-F238E27FC236}">
                <a16:creationId xmlns:a16="http://schemas.microsoft.com/office/drawing/2014/main" id="{C65F7525-FC80-D132-EA33-4F4773A63A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C2912324-5F75-4F3E-9DE4-8667028CADFF}" type="slidenum">
              <a:rPr lang="ar-SA" altLang="en-US" sz="1000">
                <a:solidFill>
                  <a:prstClr val="black"/>
                </a:solidFill>
              </a:rPr>
              <a:pPr rtl="0" eaLnBrk="0" fontAlgn="base" hangingPunct="0">
                <a:spcBef>
                  <a:spcPct val="0"/>
                </a:spcBef>
                <a:spcAft>
                  <a:spcPct val="0"/>
                </a:spcAft>
              </a:pPr>
              <a:t>150</a:t>
            </a:fld>
            <a:endParaRPr lang="en-US" altLang="en-US" sz="1000">
              <a:solidFill>
                <a:prstClr val="black"/>
              </a:solidFill>
            </a:endParaRPr>
          </a:p>
        </p:txBody>
      </p:sp>
    </p:spTree>
  </p:cSld>
  <p:clrMapOvr>
    <a:masterClrMapping/>
  </p:clrMapOvr>
  <p:transition>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425FD9D-7674-278B-0A7D-43805F4D5B30}"/>
              </a:ext>
            </a:extLst>
          </p:cNvPr>
          <p:cNvSpPr>
            <a:spLocks noGrp="1"/>
          </p:cNvSpPr>
          <p:nvPr>
            <p:ph type="title"/>
          </p:nvPr>
        </p:nvSpPr>
        <p:spPr>
          <a:xfrm>
            <a:off x="1905000" y="473075"/>
            <a:ext cx="8305800" cy="1143000"/>
          </a:xfrm>
        </p:spPr>
        <p:txBody>
          <a:bodyPr/>
          <a:lstStyle/>
          <a:p>
            <a:pPr eaLnBrk="1" hangingPunct="1"/>
            <a:r>
              <a:rPr lang="en-US" altLang="en-US" sz="3600">
                <a:latin typeface="Arial" panose="020B0604020202020204" pitchFamily="34" charset="0"/>
              </a:rPr>
              <a:t>SQA base Objectives</a:t>
            </a:r>
          </a:p>
        </p:txBody>
      </p:sp>
      <p:sp>
        <p:nvSpPr>
          <p:cNvPr id="50180" name="Rectangle 4">
            <a:extLst>
              <a:ext uri="{FF2B5EF4-FFF2-40B4-BE49-F238E27FC236}">
                <a16:creationId xmlns:a16="http://schemas.microsoft.com/office/drawing/2014/main" id="{EDCE5190-919F-2804-2EB8-4649780ECBCE}"/>
              </a:ext>
            </a:extLst>
          </p:cNvPr>
          <p:cNvSpPr>
            <a:spLocks noGrp="1" noChangeArrowheads="1"/>
          </p:cNvSpPr>
          <p:nvPr>
            <p:ph idx="1"/>
          </p:nvPr>
        </p:nvSpPr>
        <p:spPr>
          <a:xfrm>
            <a:off x="1905000" y="1752600"/>
            <a:ext cx="8305800" cy="4603750"/>
          </a:xfrm>
        </p:spPr>
        <p:txBody>
          <a:bodyPr rtlCol="0">
            <a:normAutofit fontScale="92500" lnSpcReduction="10000"/>
          </a:bodyPr>
          <a:lstStyle/>
          <a:p>
            <a:pPr marL="609600" indent="-609600" eaLnBrk="1" fontAlgn="auto" hangingPunct="1">
              <a:spcAft>
                <a:spcPts val="0"/>
              </a:spcAft>
              <a:buNone/>
              <a:defRPr/>
            </a:pPr>
            <a:r>
              <a:rPr lang="en-US" sz="2400" dirty="0"/>
              <a:t>The main objectives of the SQA organizational base are as follows:</a:t>
            </a:r>
          </a:p>
          <a:p>
            <a:pPr marL="609600" indent="-609600" algn="r" rtl="1" eaLnBrk="1" fontAlgn="auto" hangingPunct="1">
              <a:spcAft>
                <a:spcPts val="0"/>
              </a:spcAft>
              <a:buNone/>
              <a:defRPr/>
            </a:pPr>
            <a:r>
              <a:rPr lang="ar-JO" sz="2400" dirty="0"/>
              <a:t>الأهداف الرئيسية للقاعدة التنظيمية لـ </a:t>
            </a:r>
            <a:r>
              <a:rPr lang="en-US" sz="2400" dirty="0"/>
              <a:t>SQA </a:t>
            </a:r>
            <a:r>
              <a:rPr lang="ar-JO" sz="2400" dirty="0"/>
              <a:t>هي كما يلي:</a:t>
            </a:r>
            <a:endParaRPr lang="en-US" sz="2400" dirty="0"/>
          </a:p>
          <a:p>
            <a:pPr marL="0" indent="0" eaLnBrk="1" fontAlgn="auto" hangingPunct="1">
              <a:spcAft>
                <a:spcPts val="0"/>
              </a:spcAft>
              <a:buClr>
                <a:schemeClr val="tx1"/>
              </a:buClr>
              <a:buNone/>
              <a:defRPr/>
            </a:pPr>
            <a:r>
              <a:rPr lang="en-US" sz="2400" dirty="0"/>
              <a:t>1) To develop and support implementation of SQA components</a:t>
            </a:r>
          </a:p>
          <a:p>
            <a:pPr marL="0" indent="0" algn="r" rtl="1" eaLnBrk="1" fontAlgn="auto" hangingPunct="1">
              <a:spcAft>
                <a:spcPts val="0"/>
              </a:spcAft>
              <a:buClr>
                <a:schemeClr val="tx1"/>
              </a:buClr>
              <a:buNone/>
              <a:defRPr/>
            </a:pPr>
            <a:r>
              <a:rPr lang="ar-JO" sz="2400" dirty="0"/>
              <a:t>لتطوير ودعم تنفيذ مكونات </a:t>
            </a:r>
            <a:r>
              <a:rPr lang="en-US" sz="2400" dirty="0"/>
              <a:t>SQA</a:t>
            </a:r>
          </a:p>
          <a:p>
            <a:pPr marL="0" indent="0" eaLnBrk="1" fontAlgn="auto" hangingPunct="1">
              <a:spcAft>
                <a:spcPts val="0"/>
              </a:spcAft>
              <a:buClr>
                <a:schemeClr val="tx1"/>
              </a:buClr>
              <a:buNone/>
              <a:defRPr/>
            </a:pPr>
            <a:r>
              <a:rPr lang="en-US" sz="2400" dirty="0"/>
              <a:t>2) To detect deviations from SQA procedures and methodology</a:t>
            </a:r>
          </a:p>
          <a:p>
            <a:pPr marL="0" indent="0" algn="r" rtl="1" eaLnBrk="1" fontAlgn="auto" hangingPunct="1">
              <a:spcAft>
                <a:spcPts val="0"/>
              </a:spcAft>
              <a:buClr>
                <a:schemeClr val="tx1"/>
              </a:buClr>
              <a:buNone/>
              <a:defRPr/>
            </a:pPr>
            <a:r>
              <a:rPr lang="ar-JO" sz="2400" dirty="0"/>
              <a:t>للكشف عن الانحرافات عن إجراءات ومنهجية </a:t>
            </a:r>
            <a:r>
              <a:rPr lang="en-US" sz="2400" dirty="0"/>
              <a:t>SQA</a:t>
            </a:r>
          </a:p>
          <a:p>
            <a:pPr marL="0" indent="0" eaLnBrk="1" fontAlgn="auto" hangingPunct="1">
              <a:spcAft>
                <a:spcPts val="0"/>
              </a:spcAft>
              <a:buClr>
                <a:schemeClr val="tx1"/>
              </a:buClr>
              <a:buNone/>
              <a:defRPr/>
            </a:pPr>
            <a:r>
              <a:rPr lang="en-US" sz="2400" dirty="0"/>
              <a:t>3) To suggest improvements to SQA components</a:t>
            </a:r>
          </a:p>
          <a:p>
            <a:pPr marL="0" indent="0" algn="r" rtl="1" eaLnBrk="1" fontAlgn="auto" hangingPunct="1">
              <a:spcAft>
                <a:spcPts val="0"/>
              </a:spcAft>
              <a:buClr>
                <a:schemeClr val="tx1"/>
              </a:buClr>
              <a:buNone/>
              <a:defRPr/>
            </a:pPr>
            <a:r>
              <a:rPr lang="ar-JO" sz="2400" dirty="0"/>
              <a:t>لاقتراح تحسينات على مكونات </a:t>
            </a:r>
            <a:r>
              <a:rPr lang="en-US" sz="2400" dirty="0"/>
              <a:t>SQA</a:t>
            </a:r>
          </a:p>
          <a:p>
            <a:pPr eaLnBrk="1" fontAlgn="auto" hangingPunct="1">
              <a:spcAft>
                <a:spcPts val="0"/>
              </a:spcAft>
              <a:defRPr/>
            </a:pPr>
            <a:r>
              <a:rPr lang="en-US" sz="2400" dirty="0"/>
              <a:t>Although the entire SQA organizational base shares these objectives, </a:t>
            </a:r>
            <a:r>
              <a:rPr lang="en-US" sz="2400" dirty="0">
                <a:solidFill>
                  <a:srgbClr val="FF0000"/>
                </a:solidFill>
              </a:rPr>
              <a:t>each segment of the organizational base concentrates on specific tasks</a:t>
            </a:r>
            <a:r>
              <a:rPr lang="en-US" sz="2400" dirty="0"/>
              <a:t>.</a:t>
            </a:r>
          </a:p>
          <a:p>
            <a:pPr algn="r" rtl="1" eaLnBrk="1" fontAlgn="auto" hangingPunct="1">
              <a:spcAft>
                <a:spcPts val="0"/>
              </a:spcAft>
              <a:defRPr/>
            </a:pPr>
            <a:r>
              <a:rPr lang="ar-JO" sz="2400" dirty="0"/>
              <a:t>على الرغم من أن القاعدة التنظيمية لـ </a:t>
            </a:r>
            <a:r>
              <a:rPr lang="en-US" sz="2400" dirty="0"/>
              <a:t>SQA </a:t>
            </a:r>
            <a:r>
              <a:rPr lang="ar-JO" sz="2400" dirty="0"/>
              <a:t>بأكملها تشترك في هذه الأهداف، إلا أن كل جزء من القاعدة التنظيمية يركز على مهام محددة.</a:t>
            </a:r>
            <a:endParaRPr lang="en-US" sz="2400" dirty="0"/>
          </a:p>
          <a:p>
            <a:pPr marL="609600" indent="-609600" eaLnBrk="1" fontAlgn="auto" hangingPunct="1">
              <a:spcAft>
                <a:spcPts val="0"/>
              </a:spcAft>
              <a:buClr>
                <a:schemeClr val="tx1"/>
              </a:buClr>
              <a:buFontTx/>
              <a:buAutoNum type="arabicParenR"/>
              <a:defRPr/>
            </a:pPr>
            <a:endParaRPr lang="en-US" sz="2400" dirty="0"/>
          </a:p>
        </p:txBody>
      </p:sp>
      <p:sp>
        <p:nvSpPr>
          <p:cNvPr id="35844" name="Slide Number Placeholder 5">
            <a:extLst>
              <a:ext uri="{FF2B5EF4-FFF2-40B4-BE49-F238E27FC236}">
                <a16:creationId xmlns:a16="http://schemas.microsoft.com/office/drawing/2014/main" id="{BCD67BA2-8F5C-D466-8CE5-EFB94E99E4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707AD15-050F-4C94-B238-A8090490B780}" type="slidenum">
              <a:rPr lang="ar-SA" altLang="en-US" sz="1000">
                <a:solidFill>
                  <a:prstClr val="black"/>
                </a:solidFill>
              </a:rPr>
              <a:pPr rtl="0" eaLnBrk="0" fontAlgn="base" hangingPunct="0">
                <a:spcBef>
                  <a:spcPct val="0"/>
                </a:spcBef>
                <a:spcAft>
                  <a:spcPct val="0"/>
                </a:spcAft>
              </a:pPr>
              <a:t>151</a:t>
            </a:fld>
            <a:endParaRPr lang="en-US" altLang="en-US" sz="1000">
              <a:solidFill>
                <a:prstClr val="black"/>
              </a:solidFill>
            </a:endParaRPr>
          </a:p>
        </p:txBody>
      </p:sp>
    </p:spTree>
  </p:cSld>
  <p:clrMapOvr>
    <a:masterClrMapping/>
  </p:clrMapOvr>
  <p:transition>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115DDF9-C48B-95A5-D25F-866C82AE69BC}"/>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Management's role in SQA</a:t>
            </a:r>
          </a:p>
        </p:txBody>
      </p:sp>
      <p:sp>
        <p:nvSpPr>
          <p:cNvPr id="62468" name="Rectangle 3">
            <a:extLst>
              <a:ext uri="{FF2B5EF4-FFF2-40B4-BE49-F238E27FC236}">
                <a16:creationId xmlns:a16="http://schemas.microsoft.com/office/drawing/2014/main" id="{E849754E-D8AE-0ED1-ABA0-67FC2FD03C6D}"/>
              </a:ext>
            </a:extLst>
          </p:cNvPr>
          <p:cNvSpPr>
            <a:spLocks noGrp="1" noChangeArrowheads="1"/>
          </p:cNvSpPr>
          <p:nvPr>
            <p:ph idx="1"/>
          </p:nvPr>
        </p:nvSpPr>
        <p:spPr>
          <a:xfrm>
            <a:off x="1828800" y="1828801"/>
            <a:ext cx="8534400" cy="4664075"/>
          </a:xfrm>
        </p:spPr>
        <p:txBody>
          <a:bodyPr rtlCol="0">
            <a:normAutofit fontScale="92500" lnSpcReduction="10000"/>
          </a:bodyPr>
          <a:lstStyle/>
          <a:p>
            <a:pPr marL="609600" indent="-609600" eaLnBrk="1" fontAlgn="auto" hangingPunct="1">
              <a:lnSpc>
                <a:spcPct val="80000"/>
              </a:lnSpc>
              <a:spcAft>
                <a:spcPts val="0"/>
              </a:spcAft>
              <a:buNone/>
              <a:defRPr/>
            </a:pPr>
            <a:r>
              <a:rPr lang="en-US" altLang="en-US" sz="2600" dirty="0"/>
              <a:t>The responsibilities of </a:t>
            </a:r>
            <a:r>
              <a:rPr lang="en-US" altLang="en-US" sz="2600" dirty="0">
                <a:solidFill>
                  <a:srgbClr val="FF0000"/>
                </a:solidFill>
              </a:rPr>
              <a:t>top management, departmental management, and project management </a:t>
            </a:r>
            <a:r>
              <a:rPr lang="en-US" altLang="en-US" sz="2600" dirty="0"/>
              <a:t>include the following:</a:t>
            </a:r>
          </a:p>
          <a:p>
            <a:pPr marL="609600" indent="-609600" algn="r" rtl="1" eaLnBrk="1" fontAlgn="auto" hangingPunct="1">
              <a:lnSpc>
                <a:spcPct val="80000"/>
              </a:lnSpc>
              <a:spcAft>
                <a:spcPts val="0"/>
              </a:spcAft>
              <a:buNone/>
              <a:defRPr/>
            </a:pPr>
            <a:r>
              <a:rPr lang="ar-JO" altLang="en-US" sz="2600" dirty="0"/>
              <a:t>تشمل مسؤوليات الإدارة العليا وإدارة الأقسام وإدارة المشاريع ما يلي:</a:t>
            </a:r>
            <a:endParaRPr lang="en-US" altLang="en-US" sz="2600" dirty="0"/>
          </a:p>
          <a:p>
            <a:pPr marL="0" indent="0" eaLnBrk="1" fontAlgn="auto" hangingPunct="1">
              <a:lnSpc>
                <a:spcPct val="80000"/>
              </a:lnSpc>
              <a:spcAft>
                <a:spcPts val="0"/>
              </a:spcAft>
              <a:buClr>
                <a:schemeClr val="tx1"/>
              </a:buClr>
              <a:buNone/>
              <a:defRPr/>
            </a:pPr>
            <a:r>
              <a:rPr lang="en-US" altLang="en-US" sz="2600" dirty="0"/>
              <a:t>1) Definition of the quality policy         </a:t>
            </a:r>
            <a:r>
              <a:rPr lang="ar-JO" altLang="en-US" sz="2600" dirty="0"/>
              <a:t>تعريف سياسة الجودة</a:t>
            </a:r>
            <a:endParaRPr lang="en-US" altLang="en-US" sz="2600" dirty="0"/>
          </a:p>
          <a:p>
            <a:pPr marL="0" indent="0" eaLnBrk="1" fontAlgn="auto" hangingPunct="1">
              <a:lnSpc>
                <a:spcPct val="80000"/>
              </a:lnSpc>
              <a:spcAft>
                <a:spcPts val="0"/>
              </a:spcAft>
              <a:buClr>
                <a:schemeClr val="tx1"/>
              </a:buClr>
              <a:buNone/>
              <a:defRPr/>
            </a:pPr>
            <a:r>
              <a:rPr lang="en-US" altLang="en-US" sz="2600" dirty="0"/>
              <a:t>Effective follow-up of quality policy implementation</a:t>
            </a:r>
          </a:p>
          <a:p>
            <a:pPr marL="0" indent="0" algn="r" rtl="1" eaLnBrk="1" fontAlgn="auto" hangingPunct="1">
              <a:lnSpc>
                <a:spcPct val="80000"/>
              </a:lnSpc>
              <a:spcAft>
                <a:spcPts val="0"/>
              </a:spcAft>
              <a:buClr>
                <a:schemeClr val="tx1"/>
              </a:buClr>
              <a:buNone/>
              <a:defRPr/>
            </a:pPr>
            <a:r>
              <a:rPr lang="ar-JO" altLang="en-US" sz="2600" dirty="0"/>
              <a:t>المتابعة الفعالة لتنفيذ سياسة الجودة</a:t>
            </a:r>
            <a:endParaRPr lang="en-US" altLang="en-US" sz="2600" dirty="0"/>
          </a:p>
          <a:p>
            <a:pPr marL="0" indent="0" eaLnBrk="1" fontAlgn="auto" hangingPunct="1">
              <a:lnSpc>
                <a:spcPct val="80000"/>
              </a:lnSpc>
              <a:spcAft>
                <a:spcPts val="0"/>
              </a:spcAft>
              <a:buClr>
                <a:schemeClr val="tx1"/>
              </a:buClr>
              <a:buNone/>
              <a:defRPr/>
            </a:pPr>
            <a:r>
              <a:rPr lang="en-US" altLang="en-US" sz="2600" dirty="0"/>
              <a:t>2) Allocation of sufficient resources to implement quality policy</a:t>
            </a:r>
          </a:p>
          <a:p>
            <a:pPr marL="0" indent="0" algn="r" rtl="1" eaLnBrk="1" fontAlgn="auto" hangingPunct="1">
              <a:lnSpc>
                <a:spcPct val="80000"/>
              </a:lnSpc>
              <a:spcAft>
                <a:spcPts val="0"/>
              </a:spcAft>
              <a:buClr>
                <a:schemeClr val="tx1"/>
              </a:buClr>
              <a:buNone/>
              <a:defRPr/>
            </a:pPr>
            <a:r>
              <a:rPr lang="ar-JO" altLang="en-US" sz="2600" dirty="0"/>
              <a:t>تخصيص الموارد الكافية لتنفيذ سياسة الجودة</a:t>
            </a:r>
            <a:endParaRPr lang="en-US" altLang="en-US" sz="2600" dirty="0"/>
          </a:p>
          <a:p>
            <a:pPr marL="0" indent="0" eaLnBrk="1" fontAlgn="auto" hangingPunct="1">
              <a:lnSpc>
                <a:spcPct val="80000"/>
              </a:lnSpc>
              <a:spcAft>
                <a:spcPts val="0"/>
              </a:spcAft>
              <a:buClr>
                <a:schemeClr val="tx1"/>
              </a:buClr>
              <a:buNone/>
              <a:defRPr/>
            </a:pPr>
            <a:r>
              <a:rPr lang="en-US" altLang="en-US" sz="2600" dirty="0"/>
              <a:t>3) Assignment of adequate staff         </a:t>
            </a:r>
            <a:r>
              <a:rPr lang="ar-JO" altLang="en-US" sz="2600" dirty="0"/>
              <a:t>تعيين عدد كاف من الموظفين</a:t>
            </a:r>
            <a:endParaRPr lang="en-US" altLang="en-US" sz="2600" dirty="0"/>
          </a:p>
          <a:p>
            <a:pPr marL="0" indent="0" eaLnBrk="1" fontAlgn="auto" hangingPunct="1">
              <a:lnSpc>
                <a:spcPct val="80000"/>
              </a:lnSpc>
              <a:spcAft>
                <a:spcPts val="0"/>
              </a:spcAft>
              <a:buClr>
                <a:schemeClr val="tx1"/>
              </a:buClr>
              <a:buNone/>
              <a:defRPr/>
            </a:pPr>
            <a:r>
              <a:rPr lang="en-US" altLang="en-US" sz="2600" dirty="0"/>
              <a:t>4) Follow-up of compliance of quality assurance procedures</a:t>
            </a:r>
          </a:p>
          <a:p>
            <a:pPr marL="0" indent="0" algn="r" rtl="1" eaLnBrk="1" fontAlgn="auto" hangingPunct="1">
              <a:lnSpc>
                <a:spcPct val="80000"/>
              </a:lnSpc>
              <a:spcAft>
                <a:spcPts val="0"/>
              </a:spcAft>
              <a:buClr>
                <a:schemeClr val="tx1"/>
              </a:buClr>
              <a:buNone/>
              <a:defRPr/>
            </a:pPr>
            <a:r>
              <a:rPr lang="ar-JO" altLang="en-US" sz="2600" dirty="0"/>
              <a:t>متابعة الالتزام بإجراءات ضمان الجودة</a:t>
            </a:r>
            <a:endParaRPr lang="en-US" altLang="en-US" sz="2600" dirty="0"/>
          </a:p>
          <a:p>
            <a:pPr marL="0" indent="0" eaLnBrk="1" fontAlgn="auto" hangingPunct="1">
              <a:lnSpc>
                <a:spcPct val="80000"/>
              </a:lnSpc>
              <a:spcAft>
                <a:spcPts val="0"/>
              </a:spcAft>
              <a:buClr>
                <a:schemeClr val="tx1"/>
              </a:buClr>
              <a:buNone/>
              <a:defRPr/>
            </a:pPr>
            <a:r>
              <a:rPr lang="en-US" altLang="en-US" sz="2600" dirty="0"/>
              <a:t>5) Solutions of schedule, budget and customer relations difficulties.</a:t>
            </a:r>
          </a:p>
          <a:p>
            <a:pPr marL="0" indent="0" algn="r" rtl="1" eaLnBrk="1" fontAlgn="auto" hangingPunct="1">
              <a:lnSpc>
                <a:spcPct val="80000"/>
              </a:lnSpc>
              <a:spcAft>
                <a:spcPts val="0"/>
              </a:spcAft>
              <a:buClr>
                <a:schemeClr val="tx1"/>
              </a:buClr>
              <a:buNone/>
              <a:defRPr/>
            </a:pPr>
            <a:r>
              <a:rPr lang="ar-JO" altLang="en-US" sz="2600" dirty="0"/>
              <a:t>حلول الجدول الزمني والميزانية وصعوبات العلاقات مع العملاء.</a:t>
            </a:r>
            <a:endParaRPr lang="en-US" altLang="en-US" sz="2600" dirty="0"/>
          </a:p>
        </p:txBody>
      </p:sp>
      <p:sp>
        <p:nvSpPr>
          <p:cNvPr id="36868" name="Slide Number Placeholder 5">
            <a:extLst>
              <a:ext uri="{FF2B5EF4-FFF2-40B4-BE49-F238E27FC236}">
                <a16:creationId xmlns:a16="http://schemas.microsoft.com/office/drawing/2014/main" id="{8B815528-B8BE-851C-1BF0-3E5844101B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429D1F4-A382-4655-B9FB-8AA454628C23}" type="slidenum">
              <a:rPr lang="ar-SA" altLang="en-US" sz="1000">
                <a:solidFill>
                  <a:prstClr val="black"/>
                </a:solidFill>
              </a:rPr>
              <a:pPr rtl="0" eaLnBrk="0" fontAlgn="base" hangingPunct="0">
                <a:spcBef>
                  <a:spcPct val="0"/>
                </a:spcBef>
                <a:spcAft>
                  <a:spcPct val="0"/>
                </a:spcAft>
              </a:pPr>
              <a:t>152</a:t>
            </a:fld>
            <a:endParaRPr lang="en-US" altLang="en-US" sz="1000">
              <a:solidFill>
                <a:prstClr val="black"/>
              </a:solidFill>
            </a:endParaRPr>
          </a:p>
        </p:txBody>
      </p:sp>
    </p:spTree>
  </p:cSld>
  <p:clrMapOvr>
    <a:masterClrMapping/>
  </p:clrMapOvr>
  <p:transition>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7E70376-64A9-5408-7E00-21B686C7C901}"/>
              </a:ext>
            </a:extLst>
          </p:cNvPr>
          <p:cNvSpPr>
            <a:spLocks noGrp="1"/>
          </p:cNvSpPr>
          <p:nvPr>
            <p:ph type="title"/>
          </p:nvPr>
        </p:nvSpPr>
        <p:spPr/>
        <p:txBody>
          <a:bodyPr/>
          <a:lstStyle/>
          <a:p>
            <a:pPr eaLnBrk="1" hangingPunct="1"/>
            <a:r>
              <a:rPr lang="en-US" altLang="en-US"/>
              <a:t>The SQA unit</a:t>
            </a:r>
          </a:p>
        </p:txBody>
      </p:sp>
      <p:sp>
        <p:nvSpPr>
          <p:cNvPr id="63491" name="Content Placeholder 2">
            <a:extLst>
              <a:ext uri="{FF2B5EF4-FFF2-40B4-BE49-F238E27FC236}">
                <a16:creationId xmlns:a16="http://schemas.microsoft.com/office/drawing/2014/main" id="{A0BD7122-38A3-E34E-74FB-BB93861DFA9F}"/>
              </a:ext>
            </a:extLst>
          </p:cNvPr>
          <p:cNvSpPr>
            <a:spLocks noGrp="1"/>
          </p:cNvSpPr>
          <p:nvPr>
            <p:ph idx="1"/>
          </p:nvPr>
        </p:nvSpPr>
        <p:spPr>
          <a:xfrm>
            <a:off x="1828800" y="1752600"/>
            <a:ext cx="8305800" cy="4495800"/>
          </a:xfrm>
        </p:spPr>
        <p:txBody>
          <a:bodyPr rtlCol="0">
            <a:normAutofit fontScale="85000" lnSpcReduction="20000"/>
          </a:bodyPr>
          <a:lstStyle/>
          <a:p>
            <a:pPr eaLnBrk="1" fontAlgn="auto" hangingPunct="1">
              <a:spcAft>
                <a:spcPts val="0"/>
              </a:spcAft>
              <a:defRPr/>
            </a:pPr>
            <a:r>
              <a:rPr lang="en-US" altLang="en-US" sz="2800" dirty="0"/>
              <a:t>This unit and software testers are the only parts of the SQA organizational base that devote themselves full-time to SQA matters; that is, they can be considered as “</a:t>
            </a:r>
            <a:r>
              <a:rPr lang="en-US" altLang="en-US" sz="2800" dirty="0">
                <a:solidFill>
                  <a:srgbClr val="FF0000"/>
                </a:solidFill>
              </a:rPr>
              <a:t>fulltime SQA staff</a:t>
            </a:r>
            <a:r>
              <a:rPr lang="en-US" altLang="en-US" sz="2800" dirty="0"/>
              <a:t>”</a:t>
            </a:r>
          </a:p>
          <a:p>
            <a:pPr algn="r" rtl="1" eaLnBrk="1" fontAlgn="auto" hangingPunct="1">
              <a:spcAft>
                <a:spcPts val="0"/>
              </a:spcAft>
              <a:defRPr/>
            </a:pPr>
            <a:r>
              <a:rPr lang="ar-JO" altLang="en-US" sz="2800" dirty="0"/>
              <a:t>هذه الوحدة ومختبرو البرامج هم الأجزاء الوحيدة من القاعدة التنظيمية لـ </a:t>
            </a:r>
            <a:r>
              <a:rPr lang="en-US" altLang="en-US" sz="2800" dirty="0"/>
              <a:t>SQA </a:t>
            </a:r>
            <a:r>
              <a:rPr lang="ar-JO" altLang="en-US" sz="2800" dirty="0"/>
              <a:t>التي يكرسون أنفسهم بدوام كامل لمسائل </a:t>
            </a:r>
            <a:r>
              <a:rPr lang="en-US" altLang="en-US" sz="2800" dirty="0"/>
              <a:t>SQA؛ </a:t>
            </a:r>
            <a:r>
              <a:rPr lang="ar-JO" altLang="en-US" sz="2800" dirty="0"/>
              <a:t>أي أنه يمكن اعتبارهم "موظفين بدوام كامل في </a:t>
            </a:r>
            <a:r>
              <a:rPr lang="en-US" altLang="en-US" sz="2800" dirty="0"/>
              <a:t>SQA</a:t>
            </a:r>
            <a:r>
              <a:rPr lang="ar-JO" altLang="en-US" sz="2800" dirty="0"/>
              <a:t>"</a:t>
            </a:r>
            <a:endParaRPr lang="en-US" altLang="en-US" sz="2800" dirty="0"/>
          </a:p>
          <a:p>
            <a:pPr eaLnBrk="1" fontAlgn="auto" hangingPunct="1">
              <a:spcAft>
                <a:spcPts val="0"/>
              </a:spcAft>
              <a:defRPr/>
            </a:pPr>
            <a:r>
              <a:rPr lang="en-US" altLang="en-US" sz="2800" dirty="0"/>
              <a:t>Other SQA organizational base (managerial and professional staff) contribute only some of their time to software quality issues.</a:t>
            </a:r>
          </a:p>
          <a:p>
            <a:pPr algn="r" rtl="1" eaLnBrk="1" fontAlgn="auto" hangingPunct="1">
              <a:spcAft>
                <a:spcPts val="0"/>
              </a:spcAft>
              <a:defRPr/>
            </a:pPr>
            <a:r>
              <a:rPr lang="ar-JO" altLang="en-US" sz="2800" dirty="0"/>
              <a:t>تساهم القاعدة التنظيمية الأخرى لـ </a:t>
            </a:r>
            <a:r>
              <a:rPr lang="en-US" altLang="en-US" sz="2800" dirty="0"/>
              <a:t>SQA </a:t>
            </a:r>
            <a:r>
              <a:rPr lang="ar-JO" altLang="en-US" sz="2800" dirty="0"/>
              <a:t>(الموظفون الإداريون والمهنيون) ببعض وقتهم فقط في قضايا جودة البرامج.</a:t>
            </a:r>
            <a:endParaRPr lang="en-US" altLang="en-US" sz="2800" dirty="0"/>
          </a:p>
          <a:p>
            <a:pPr eaLnBrk="1" fontAlgn="auto" hangingPunct="1">
              <a:spcAft>
                <a:spcPts val="0"/>
              </a:spcAft>
              <a:defRPr/>
            </a:pPr>
            <a:r>
              <a:rPr lang="en-US" altLang="en-US" sz="2800" dirty="0"/>
              <a:t>Thus, the SQA unit’s task is to serve as the main moving force, initiator, and coordinator of the SQA system and its application.</a:t>
            </a:r>
          </a:p>
          <a:p>
            <a:pPr algn="r" rtl="1" eaLnBrk="1" fontAlgn="auto" hangingPunct="1">
              <a:spcAft>
                <a:spcPts val="0"/>
              </a:spcAft>
              <a:defRPr/>
            </a:pPr>
            <a:r>
              <a:rPr lang="ar-JO" altLang="en-US" sz="2800" dirty="0"/>
              <a:t>وبالتالي، فإن مهمة وحدة </a:t>
            </a:r>
            <a:r>
              <a:rPr lang="en-US" altLang="en-US" sz="2800" dirty="0"/>
              <a:t>SQA </a:t>
            </a:r>
            <a:r>
              <a:rPr lang="ar-JO" altLang="en-US" sz="2800" dirty="0"/>
              <a:t>هي أن تكون بمثابة القوة المحركة الرئيسية، والبادئ، والمنسق لنظام </a:t>
            </a:r>
            <a:r>
              <a:rPr lang="en-US" altLang="en-US" sz="2800" dirty="0"/>
              <a:t>SQA </a:t>
            </a:r>
            <a:r>
              <a:rPr lang="ar-JO" altLang="en-US" sz="2800" dirty="0"/>
              <a:t>وتطبيقه.</a:t>
            </a:r>
            <a:endParaRPr lang="en-US" altLang="en-US" sz="2800" dirty="0"/>
          </a:p>
          <a:p>
            <a:pPr eaLnBrk="1" fontAlgn="auto" hangingPunct="1">
              <a:spcAft>
                <a:spcPts val="0"/>
              </a:spcAft>
              <a:defRPr/>
            </a:pPr>
            <a:endParaRPr lang="en-US" altLang="en-US" sz="2800" dirty="0"/>
          </a:p>
        </p:txBody>
      </p:sp>
      <p:sp>
        <p:nvSpPr>
          <p:cNvPr id="37892" name="Slide Number Placeholder 3">
            <a:extLst>
              <a:ext uri="{FF2B5EF4-FFF2-40B4-BE49-F238E27FC236}">
                <a16:creationId xmlns:a16="http://schemas.microsoft.com/office/drawing/2014/main" id="{5025163C-0C00-F0DD-8692-068D3C15D8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E5588C78-A799-4C97-9A21-57DE6F9A33AE}" type="slidenum">
              <a:rPr lang="ar-SA" altLang="en-US" sz="1000">
                <a:solidFill>
                  <a:prstClr val="black"/>
                </a:solidFill>
              </a:rPr>
              <a:pPr rtl="0" eaLnBrk="0" fontAlgn="base" hangingPunct="0">
                <a:spcBef>
                  <a:spcPct val="0"/>
                </a:spcBef>
                <a:spcAft>
                  <a:spcPct val="0"/>
                </a:spcAft>
              </a:pPr>
              <a:t>153</a:t>
            </a:fld>
            <a:endParaRPr lang="en-US" altLang="en-US" sz="1000">
              <a:solidFill>
                <a:prstClr val="black"/>
              </a:solidFill>
            </a:endParaRPr>
          </a:p>
        </p:txBody>
      </p:sp>
    </p:spTree>
  </p:cSld>
  <p:clrMapOvr>
    <a:masterClrMapping/>
  </p:clrMapOvr>
  <p:transition>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9F21617-2E10-24D5-1E19-F6D501D620C7}"/>
              </a:ext>
            </a:extLst>
          </p:cNvPr>
          <p:cNvSpPr>
            <a:spLocks noGrp="1"/>
          </p:cNvSpPr>
          <p:nvPr>
            <p:ph type="title"/>
          </p:nvPr>
        </p:nvSpPr>
        <p:spPr/>
        <p:txBody>
          <a:bodyPr/>
          <a:lstStyle/>
          <a:p>
            <a:pPr eaLnBrk="1" hangingPunct="1"/>
            <a:r>
              <a:rPr lang="en-US" altLang="en-US"/>
              <a:t>The SQA unit</a:t>
            </a:r>
          </a:p>
        </p:txBody>
      </p:sp>
      <p:sp>
        <p:nvSpPr>
          <p:cNvPr id="38915" name="Content Placeholder 2">
            <a:extLst>
              <a:ext uri="{FF2B5EF4-FFF2-40B4-BE49-F238E27FC236}">
                <a16:creationId xmlns:a16="http://schemas.microsoft.com/office/drawing/2014/main" id="{7F504671-6ADC-63B6-8B8F-57FE569B3DF1}"/>
              </a:ext>
            </a:extLst>
          </p:cNvPr>
          <p:cNvSpPr>
            <a:spLocks noGrp="1"/>
          </p:cNvSpPr>
          <p:nvPr>
            <p:ph idx="1"/>
          </p:nvPr>
        </p:nvSpPr>
        <p:spPr>
          <a:xfrm>
            <a:off x="1905000" y="1828800"/>
            <a:ext cx="8305800" cy="4038600"/>
          </a:xfrm>
        </p:spPr>
        <p:txBody>
          <a:bodyPr/>
          <a:lstStyle/>
          <a:p>
            <a:pPr eaLnBrk="1" hangingPunct="1"/>
            <a:r>
              <a:rPr lang="en-US" altLang="en-US" sz="1800"/>
              <a:t>This task can be broken down into a number of primary roles:</a:t>
            </a:r>
          </a:p>
          <a:p>
            <a:pPr algn="r" rtl="1" eaLnBrk="1" hangingPunct="1"/>
            <a:r>
              <a:rPr lang="ar-JO" altLang="en-US" sz="1800"/>
              <a:t>يمكن تقسيم هذه المهمة إلى عدد من الأدوار الأساسية:</a:t>
            </a:r>
            <a:endParaRPr lang="en-US" altLang="en-US" sz="1800"/>
          </a:p>
          <a:p>
            <a:pPr eaLnBrk="1" hangingPunct="1">
              <a:buFont typeface="Wingdings" panose="05000000000000000000" pitchFamily="2" charset="2"/>
              <a:buNone/>
            </a:pPr>
            <a:r>
              <a:rPr lang="en-US" altLang="en-US" sz="1800"/>
              <a:t>1- Preparation of annual quality programs</a:t>
            </a:r>
          </a:p>
          <a:p>
            <a:pPr algn="r" rtl="1" eaLnBrk="1" hangingPunct="1">
              <a:buFont typeface="Wingdings" panose="05000000000000000000" pitchFamily="2" charset="2"/>
              <a:buNone/>
            </a:pPr>
            <a:r>
              <a:rPr lang="ar-JO" altLang="en-US" sz="1800"/>
              <a:t>1- إعداد برامج الجودة السنوية</a:t>
            </a:r>
            <a:endParaRPr lang="en-US" altLang="en-US" sz="1800"/>
          </a:p>
          <a:p>
            <a:pPr eaLnBrk="1" hangingPunct="1">
              <a:buFont typeface="Wingdings" panose="05000000000000000000" pitchFamily="2" charset="2"/>
              <a:buNone/>
            </a:pPr>
            <a:r>
              <a:rPr lang="en-US" altLang="en-US" sz="1800"/>
              <a:t>2- Consultation with in-house staff and outside experts on software quality issues</a:t>
            </a:r>
          </a:p>
          <a:p>
            <a:pPr algn="r" rtl="1" eaLnBrk="1" hangingPunct="1">
              <a:buFont typeface="Wingdings" panose="05000000000000000000" pitchFamily="2" charset="2"/>
              <a:buNone/>
            </a:pPr>
            <a:r>
              <a:rPr lang="ar-JO" altLang="en-US" sz="1800"/>
              <a:t>2-التشاور مع الموظفين الداخليين والخبراء الخارجيين بشأن قضايا جودة البرمجيات</a:t>
            </a:r>
            <a:endParaRPr lang="en-US" altLang="en-US" sz="1800"/>
          </a:p>
          <a:p>
            <a:pPr eaLnBrk="1" hangingPunct="1">
              <a:buFont typeface="Wingdings" panose="05000000000000000000" pitchFamily="2" charset="2"/>
              <a:buNone/>
            </a:pPr>
            <a:r>
              <a:rPr lang="en-US" altLang="en-US" sz="1800"/>
              <a:t>3- Conduct of internal quality assurance audits</a:t>
            </a:r>
          </a:p>
          <a:p>
            <a:pPr algn="r" rtl="1" eaLnBrk="1" hangingPunct="1">
              <a:buFont typeface="Wingdings" panose="05000000000000000000" pitchFamily="2" charset="2"/>
              <a:buNone/>
            </a:pPr>
            <a:r>
              <a:rPr lang="ar-JO" altLang="en-US" sz="1800"/>
              <a:t>3- إجراء عمليات التدقيق الداخلي لضمان الجودة</a:t>
            </a:r>
            <a:endParaRPr lang="en-US" altLang="en-US" sz="1800"/>
          </a:p>
          <a:p>
            <a:pPr eaLnBrk="1" hangingPunct="1">
              <a:buFont typeface="Wingdings" panose="05000000000000000000" pitchFamily="2" charset="2"/>
              <a:buNone/>
            </a:pPr>
            <a:r>
              <a:rPr lang="en-US" altLang="en-US" sz="1800"/>
              <a:t>4- Leadership of quality assurance various committees</a:t>
            </a:r>
          </a:p>
          <a:p>
            <a:pPr algn="r" rtl="1" eaLnBrk="1" hangingPunct="1">
              <a:buFont typeface="Wingdings" panose="05000000000000000000" pitchFamily="2" charset="2"/>
              <a:buNone/>
            </a:pPr>
            <a:r>
              <a:rPr lang="ar-JO" altLang="en-US" sz="1800"/>
              <a:t>4- قيادة لجان ضمان الجودة المختلفة</a:t>
            </a:r>
            <a:endParaRPr lang="en-US" altLang="en-US" sz="1800"/>
          </a:p>
          <a:p>
            <a:pPr eaLnBrk="1" hangingPunct="1">
              <a:buFont typeface="Wingdings" panose="05000000000000000000" pitchFamily="2" charset="2"/>
              <a:buNone/>
            </a:pPr>
            <a:r>
              <a:rPr lang="en-US" altLang="en-US" sz="1800"/>
              <a:t>5- Support of existing quality assurance infrastructure components and their updates, and development of new components.</a:t>
            </a:r>
          </a:p>
          <a:p>
            <a:pPr algn="r" rtl="1" eaLnBrk="1" hangingPunct="1">
              <a:buFont typeface="Wingdings" panose="05000000000000000000" pitchFamily="2" charset="2"/>
              <a:buNone/>
            </a:pPr>
            <a:r>
              <a:rPr lang="ar-JO" altLang="en-US" sz="1800"/>
              <a:t>5- دعم مكونات البنية التحتية الحالية لضمان الجودة وتحديثها، وتطوير مكونات جديدة.</a:t>
            </a:r>
            <a:endParaRPr lang="en-US" altLang="en-US" sz="1800"/>
          </a:p>
        </p:txBody>
      </p:sp>
      <p:sp>
        <p:nvSpPr>
          <p:cNvPr id="38916" name="Slide Number Placeholder 3">
            <a:extLst>
              <a:ext uri="{FF2B5EF4-FFF2-40B4-BE49-F238E27FC236}">
                <a16:creationId xmlns:a16="http://schemas.microsoft.com/office/drawing/2014/main" id="{515743E5-B64E-0404-B410-0DB9187DE2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4B7F49B4-C69F-4B7B-8991-8A9F80219628}" type="slidenum">
              <a:rPr lang="ar-SA" altLang="en-US" sz="1000">
                <a:solidFill>
                  <a:prstClr val="black"/>
                </a:solidFill>
              </a:rPr>
              <a:pPr rtl="0" eaLnBrk="0" fontAlgn="base" hangingPunct="0">
                <a:spcBef>
                  <a:spcPct val="0"/>
                </a:spcBef>
                <a:spcAft>
                  <a:spcPct val="0"/>
                </a:spcAft>
              </a:pPr>
              <a:t>154</a:t>
            </a:fld>
            <a:endParaRPr lang="en-US" altLang="en-US" sz="1000">
              <a:solidFill>
                <a:prstClr val="black"/>
              </a:solidFill>
            </a:endParaRPr>
          </a:p>
        </p:txBody>
      </p:sp>
    </p:spTree>
  </p:cSld>
  <p:clrMapOvr>
    <a:masterClrMapping/>
  </p:clrMapOvr>
  <p:transition>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B46D9D7-A31C-52A4-92B2-D82439D2D893}"/>
              </a:ext>
            </a:extLst>
          </p:cNvPr>
          <p:cNvSpPr>
            <a:spLocks noGrp="1"/>
          </p:cNvSpPr>
          <p:nvPr>
            <p:ph type="title"/>
          </p:nvPr>
        </p:nvSpPr>
        <p:spPr>
          <a:xfrm>
            <a:off x="1981200" y="533400"/>
            <a:ext cx="8229600" cy="1143000"/>
          </a:xfrm>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SQA trustees, committees and forums</a:t>
            </a:r>
          </a:p>
        </p:txBody>
      </p:sp>
      <p:sp>
        <p:nvSpPr>
          <p:cNvPr id="39939" name="Rectangle 3">
            <a:extLst>
              <a:ext uri="{FF2B5EF4-FFF2-40B4-BE49-F238E27FC236}">
                <a16:creationId xmlns:a16="http://schemas.microsoft.com/office/drawing/2014/main" id="{E88626C9-7788-C735-1FC5-E2285B197B59}"/>
              </a:ext>
            </a:extLst>
          </p:cNvPr>
          <p:cNvSpPr>
            <a:spLocks noGrp="1"/>
          </p:cNvSpPr>
          <p:nvPr>
            <p:ph idx="1"/>
          </p:nvPr>
        </p:nvSpPr>
        <p:spPr>
          <a:xfrm>
            <a:off x="1905000" y="1752600"/>
            <a:ext cx="8382000" cy="4114800"/>
          </a:xfrm>
        </p:spPr>
        <p:txBody>
          <a:bodyPr/>
          <a:lstStyle/>
          <a:p>
            <a:pPr eaLnBrk="1" hangingPunct="1">
              <a:lnSpc>
                <a:spcPct val="80000"/>
              </a:lnSpc>
            </a:pPr>
            <a:r>
              <a:rPr lang="en-US" altLang="en-US" sz="1600"/>
              <a:t>SQA trustees: are members of development and maintenance teams who have a special interest in SW quality and are prepared to give a part of their time to these issues.</a:t>
            </a:r>
          </a:p>
          <a:p>
            <a:pPr algn="r" rtl="1" eaLnBrk="1" hangingPunct="1">
              <a:lnSpc>
                <a:spcPct val="80000"/>
              </a:lnSpc>
            </a:pPr>
            <a:r>
              <a:rPr lang="ar-JO" altLang="en-US" sz="1600"/>
              <a:t>أمناء </a:t>
            </a:r>
            <a:r>
              <a:rPr lang="en-US" altLang="en-US" sz="1600"/>
              <a:t>SQA: </a:t>
            </a:r>
            <a:r>
              <a:rPr lang="ar-JO" altLang="en-US" sz="1600"/>
              <a:t>هم أعضاء في فرق التطوير والصيانة الذين لديهم اهتمام خاص بجودة البرامج وهم على استعداد لتخصيص جزء من وقتهم لهذه القضايا.</a:t>
            </a:r>
            <a:endParaRPr lang="en-US" altLang="en-US" sz="1600"/>
          </a:p>
          <a:p>
            <a:pPr eaLnBrk="1" hangingPunct="1"/>
            <a:r>
              <a:rPr lang="en-US" altLang="en-US" sz="1600"/>
              <a:t>SQA trustees contributions include:</a:t>
            </a:r>
          </a:p>
          <a:p>
            <a:pPr algn="r" rtl="1" eaLnBrk="1" hangingPunct="1"/>
            <a:r>
              <a:rPr lang="ar-JO" altLang="en-US" sz="1600"/>
              <a:t>تشمل مساهمات أمناء </a:t>
            </a:r>
            <a:r>
              <a:rPr lang="en-US" altLang="en-US" sz="1600"/>
              <a:t>SQA </a:t>
            </a:r>
            <a:r>
              <a:rPr lang="ar-JO" altLang="en-US" sz="1600"/>
              <a:t>ما يلي:</a:t>
            </a:r>
            <a:endParaRPr lang="en-US" altLang="en-US" sz="1600"/>
          </a:p>
          <a:p>
            <a:pPr eaLnBrk="1" hangingPunct="1">
              <a:buFont typeface="Wingdings" panose="05000000000000000000" pitchFamily="2" charset="2"/>
              <a:buNone/>
            </a:pPr>
            <a:r>
              <a:rPr lang="en-US" altLang="en-US" sz="1600"/>
              <a:t>■ Solving team or unit local quality problems</a:t>
            </a:r>
          </a:p>
          <a:p>
            <a:pPr algn="r" rtl="1" eaLnBrk="1" hangingPunct="1">
              <a:buFont typeface="Wingdings" panose="05000000000000000000" pitchFamily="2" charset="2"/>
              <a:buNone/>
            </a:pPr>
            <a:r>
              <a:rPr lang="ar-JO" altLang="en-US" sz="1600"/>
              <a:t>■ حل مشاكل الجودة المحلية للفريق أو الوحدة</a:t>
            </a:r>
            <a:endParaRPr lang="en-US" altLang="en-US" sz="1600"/>
          </a:p>
          <a:p>
            <a:pPr eaLnBrk="1" hangingPunct="1">
              <a:buFont typeface="Wingdings" panose="05000000000000000000" pitchFamily="2" charset="2"/>
              <a:buNone/>
            </a:pPr>
            <a:r>
              <a:rPr lang="en-US" altLang="en-US" sz="1600"/>
              <a:t>■ Detecting deviations from quality procedures and instructions</a:t>
            </a:r>
          </a:p>
          <a:p>
            <a:pPr algn="r" rtl="1" eaLnBrk="1" hangingPunct="1">
              <a:buFont typeface="Wingdings" panose="05000000000000000000" pitchFamily="2" charset="2"/>
              <a:buNone/>
            </a:pPr>
            <a:r>
              <a:rPr lang="ar-JO" altLang="en-US" sz="1600"/>
              <a:t>■ كشف الانحرافات عن إجراءات وتعليمات الجودة</a:t>
            </a:r>
            <a:endParaRPr lang="en-US" altLang="en-US" sz="1600"/>
          </a:p>
          <a:p>
            <a:pPr eaLnBrk="1" hangingPunct="1">
              <a:buFont typeface="Wingdings" panose="05000000000000000000" pitchFamily="2" charset="2"/>
              <a:buNone/>
            </a:pPr>
            <a:r>
              <a:rPr lang="en-US" altLang="en-US" sz="1600"/>
              <a:t>■ Initiating improvements in SQA components</a:t>
            </a:r>
          </a:p>
          <a:p>
            <a:pPr algn="r" rtl="1" eaLnBrk="1" hangingPunct="1">
              <a:buFont typeface="Wingdings" panose="05000000000000000000" pitchFamily="2" charset="2"/>
              <a:buNone/>
            </a:pPr>
            <a:r>
              <a:rPr lang="ar-JO" altLang="en-US" sz="1600"/>
              <a:t>■ البدء في إدخال تحسينات على مكونات </a:t>
            </a:r>
            <a:r>
              <a:rPr lang="en-US" altLang="en-US" sz="1600"/>
              <a:t>SQA</a:t>
            </a:r>
          </a:p>
          <a:p>
            <a:pPr eaLnBrk="1" hangingPunct="1">
              <a:buFont typeface="Wingdings" panose="05000000000000000000" pitchFamily="2" charset="2"/>
              <a:buNone/>
            </a:pPr>
            <a:r>
              <a:rPr lang="en-US" altLang="en-US" sz="1600"/>
              <a:t>■ Reporting to the SQA unit about quality issues in their team or unit</a:t>
            </a:r>
            <a:r>
              <a:rPr lang="en-US" altLang="en-US" sz="1800"/>
              <a:t>.</a:t>
            </a:r>
          </a:p>
          <a:p>
            <a:pPr algn="r" rtl="1" eaLnBrk="1" hangingPunct="1">
              <a:buFont typeface="Wingdings" panose="05000000000000000000" pitchFamily="2" charset="2"/>
              <a:buNone/>
            </a:pPr>
            <a:r>
              <a:rPr lang="ar-JO" altLang="en-US" sz="1800"/>
              <a:t>■ تقديم التقارير إلى وحدة </a:t>
            </a:r>
            <a:r>
              <a:rPr lang="en-US" altLang="en-US" sz="1800"/>
              <a:t>SQA </a:t>
            </a:r>
            <a:r>
              <a:rPr lang="ar-JO" altLang="en-US" sz="1800"/>
              <a:t>حول مشكلات الجودة في فريقهم أو وحدتهم.</a:t>
            </a:r>
            <a:endParaRPr lang="en-US" altLang="en-US" sz="1800"/>
          </a:p>
        </p:txBody>
      </p:sp>
      <p:sp>
        <p:nvSpPr>
          <p:cNvPr id="39940" name="Slide Number Placeholder 5">
            <a:extLst>
              <a:ext uri="{FF2B5EF4-FFF2-40B4-BE49-F238E27FC236}">
                <a16:creationId xmlns:a16="http://schemas.microsoft.com/office/drawing/2014/main" id="{B793B9E1-4E9F-D79B-92F1-D063D8F422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A5C40D7-084F-4681-8D51-2359A31964FD}" type="slidenum">
              <a:rPr lang="ar-SA" altLang="en-US" sz="1000">
                <a:solidFill>
                  <a:prstClr val="black"/>
                </a:solidFill>
              </a:rPr>
              <a:pPr rtl="0" eaLnBrk="0" fontAlgn="base" hangingPunct="0">
                <a:spcBef>
                  <a:spcPct val="0"/>
                </a:spcBef>
                <a:spcAft>
                  <a:spcPct val="0"/>
                </a:spcAft>
              </a:pPr>
              <a:t>155</a:t>
            </a:fld>
            <a:endParaRPr lang="en-US" altLang="en-US" sz="1000">
              <a:solidFill>
                <a:prstClr val="black"/>
              </a:solidFill>
            </a:endParaRPr>
          </a:p>
        </p:txBody>
      </p:sp>
    </p:spTree>
  </p:cSld>
  <p:clrMapOvr>
    <a:masterClrMapping/>
  </p:clrMapOvr>
  <p:transition>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FE6A6F7-CA48-AFDE-AA21-F3EBF89769CB}"/>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SQA trustees, committees and forums</a:t>
            </a:r>
            <a:endParaRPr lang="en-US" altLang="en-US" sz="3600"/>
          </a:p>
        </p:txBody>
      </p:sp>
      <p:sp>
        <p:nvSpPr>
          <p:cNvPr id="66563" name="Content Placeholder 2">
            <a:extLst>
              <a:ext uri="{FF2B5EF4-FFF2-40B4-BE49-F238E27FC236}">
                <a16:creationId xmlns:a16="http://schemas.microsoft.com/office/drawing/2014/main" id="{491DC782-8460-BC85-3798-668BF3B800F0}"/>
              </a:ext>
            </a:extLst>
          </p:cNvPr>
          <p:cNvSpPr>
            <a:spLocks noGrp="1"/>
          </p:cNvSpPr>
          <p:nvPr>
            <p:ph idx="1"/>
          </p:nvPr>
        </p:nvSpPr>
        <p:spPr>
          <a:xfrm>
            <a:off x="1752600" y="1752600"/>
            <a:ext cx="8610600" cy="4603750"/>
          </a:xfrm>
        </p:spPr>
        <p:txBody>
          <a:bodyPr rtlCol="0">
            <a:normAutofit fontScale="77500" lnSpcReduction="20000"/>
          </a:bodyPr>
          <a:lstStyle/>
          <a:p>
            <a:pPr eaLnBrk="1" fontAlgn="auto" hangingPunct="1">
              <a:lnSpc>
                <a:spcPct val="80000"/>
              </a:lnSpc>
              <a:spcAft>
                <a:spcPts val="0"/>
              </a:spcAft>
              <a:defRPr/>
            </a:pPr>
            <a:r>
              <a:rPr lang="en-US" altLang="en-US" sz="2400" dirty="0"/>
              <a:t>SQA committees: are member of various SW development and maintenance units, and are usually appointed for term or </a:t>
            </a:r>
            <a:r>
              <a:rPr lang="en-US" altLang="en-US" sz="2400" i="1" dirty="0"/>
              <a:t>ad hoc</a:t>
            </a:r>
            <a:r>
              <a:rPr lang="en-US" altLang="en-US" sz="2400" dirty="0"/>
              <a:t> service </a:t>
            </a:r>
          </a:p>
          <a:p>
            <a:pPr algn="r" rtl="1" eaLnBrk="1" fontAlgn="auto" hangingPunct="1">
              <a:lnSpc>
                <a:spcPct val="80000"/>
              </a:lnSpc>
              <a:spcAft>
                <a:spcPts val="0"/>
              </a:spcAft>
              <a:defRPr/>
            </a:pPr>
            <a:r>
              <a:rPr lang="ar-JO" altLang="en-US" sz="2400" dirty="0"/>
              <a:t>لجان </a:t>
            </a:r>
            <a:r>
              <a:rPr lang="en-US" altLang="en-US" sz="2400" dirty="0"/>
              <a:t>SQA: </a:t>
            </a:r>
            <a:r>
              <a:rPr lang="ar-JO" altLang="en-US" sz="2400" dirty="0"/>
              <a:t>هي أعضاء في العديد من وحدات تطوير وصيانة البرامج، وعادة ما يتم تعيينها لفترة أو لخدمة مخصصة</a:t>
            </a:r>
            <a:endParaRPr lang="en-US" altLang="en-US" sz="2400" dirty="0"/>
          </a:p>
          <a:p>
            <a:pPr eaLnBrk="1" fontAlgn="auto" hangingPunct="1">
              <a:spcAft>
                <a:spcPts val="0"/>
              </a:spcAft>
              <a:defRPr/>
            </a:pPr>
            <a:r>
              <a:rPr lang="en-US" altLang="en-US" sz="2300" dirty="0"/>
              <a:t>The main issues dealt with by the committees are</a:t>
            </a:r>
          </a:p>
          <a:p>
            <a:pPr algn="r" rtl="1" eaLnBrk="1" fontAlgn="auto" hangingPunct="1">
              <a:spcAft>
                <a:spcPts val="0"/>
              </a:spcAft>
              <a:defRPr/>
            </a:pPr>
            <a:r>
              <a:rPr lang="ar-JO" altLang="en-US" sz="2300" dirty="0"/>
              <a:t>القضايا الرئيسية التي تتناولها اللجان هي</a:t>
            </a:r>
            <a:endParaRPr lang="en-US" altLang="en-US" sz="2300" dirty="0"/>
          </a:p>
          <a:p>
            <a:pPr eaLnBrk="1" fontAlgn="auto" hangingPunct="1">
              <a:spcAft>
                <a:spcPts val="0"/>
              </a:spcAft>
              <a:buNone/>
              <a:defRPr/>
            </a:pPr>
            <a:r>
              <a:rPr lang="en-US" altLang="en-US" sz="2300" dirty="0"/>
              <a:t>1-Solution of software quality problems. </a:t>
            </a:r>
            <a:r>
              <a:rPr lang="ar-JO" altLang="en-US" sz="2300" dirty="0"/>
              <a:t>1-حل مشاكل جودة البرمجيات.</a:t>
            </a:r>
            <a:endParaRPr lang="en-US" altLang="en-US" sz="2300" dirty="0"/>
          </a:p>
          <a:p>
            <a:pPr eaLnBrk="1" fontAlgn="auto" hangingPunct="1">
              <a:spcAft>
                <a:spcPts val="0"/>
              </a:spcAft>
              <a:buNone/>
              <a:defRPr/>
            </a:pPr>
            <a:r>
              <a:rPr lang="en-US" altLang="en-US" sz="2300" dirty="0"/>
              <a:t>2- Analysis of problem and failure records as well as other records, followed by initiation of corrective and preventive actions when appropriate.</a:t>
            </a:r>
          </a:p>
          <a:p>
            <a:pPr algn="r" rtl="1" eaLnBrk="1" fontAlgn="auto" hangingPunct="1">
              <a:spcAft>
                <a:spcPts val="0"/>
              </a:spcAft>
              <a:buNone/>
              <a:defRPr/>
            </a:pPr>
            <a:r>
              <a:rPr lang="ar-JO" altLang="en-US" sz="2300" dirty="0"/>
              <a:t>2- تحليل سجلات المشاكل والفشل وكذلك السجلات الأخرى، يليها البدء في الإجراءات التصحيحية والوقائية عند الاقتضاء.</a:t>
            </a:r>
            <a:endParaRPr lang="en-US" altLang="en-US" sz="2300" dirty="0"/>
          </a:p>
          <a:p>
            <a:pPr eaLnBrk="1" fontAlgn="auto" hangingPunct="1">
              <a:spcAft>
                <a:spcPts val="0"/>
              </a:spcAft>
              <a:buNone/>
              <a:defRPr/>
            </a:pPr>
            <a:r>
              <a:rPr lang="en-US" altLang="en-US" sz="2300" dirty="0"/>
              <a:t>3-Initiation and development of new procedures and instructions; updating existing materials.</a:t>
            </a:r>
          </a:p>
          <a:p>
            <a:pPr algn="r" rtl="1" eaLnBrk="1" fontAlgn="auto" hangingPunct="1">
              <a:spcAft>
                <a:spcPts val="0"/>
              </a:spcAft>
              <a:buNone/>
              <a:defRPr/>
            </a:pPr>
            <a:r>
              <a:rPr lang="ar-JO" altLang="en-US" sz="2300" dirty="0"/>
              <a:t>3-بدء وتطوير إجراءات وتعليمات جديدة. تحديث المواد الموجودة.</a:t>
            </a:r>
            <a:endParaRPr lang="en-US" altLang="en-US" sz="2300" dirty="0"/>
          </a:p>
          <a:p>
            <a:pPr eaLnBrk="1" fontAlgn="auto" hangingPunct="1">
              <a:spcAft>
                <a:spcPts val="0"/>
              </a:spcAft>
              <a:buNone/>
              <a:defRPr/>
            </a:pPr>
            <a:r>
              <a:rPr lang="en-US" altLang="en-US" sz="2300" dirty="0"/>
              <a:t>4- Initiation and development of new SQA components and improvement of existing components.</a:t>
            </a:r>
          </a:p>
          <a:p>
            <a:pPr algn="r" rtl="1" eaLnBrk="1" fontAlgn="auto" hangingPunct="1">
              <a:spcAft>
                <a:spcPts val="0"/>
              </a:spcAft>
              <a:buNone/>
              <a:defRPr/>
            </a:pPr>
            <a:r>
              <a:rPr lang="ar-JO" altLang="en-US" sz="2300" dirty="0"/>
              <a:t>4-بدء وتطوير مكونات </a:t>
            </a:r>
            <a:r>
              <a:rPr lang="en-US" altLang="en-US" sz="2300" dirty="0"/>
              <a:t>SQA </a:t>
            </a:r>
            <a:r>
              <a:rPr lang="ar-JO" altLang="en-US" sz="2300" dirty="0"/>
              <a:t>الجديدة وتحسين المكونات الحالية.</a:t>
            </a:r>
            <a:endParaRPr lang="en-US" altLang="en-US" sz="2300" dirty="0"/>
          </a:p>
        </p:txBody>
      </p:sp>
      <p:sp>
        <p:nvSpPr>
          <p:cNvPr id="40964" name="Slide Number Placeholder 3">
            <a:extLst>
              <a:ext uri="{FF2B5EF4-FFF2-40B4-BE49-F238E27FC236}">
                <a16:creationId xmlns:a16="http://schemas.microsoft.com/office/drawing/2014/main" id="{3824C77B-3801-5120-22EE-01BC7AFC9A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6E9DB9B-2769-4C56-A6DD-122C5B4AA0F4}" type="slidenum">
              <a:rPr lang="ar-SA" altLang="en-US" sz="1000">
                <a:solidFill>
                  <a:prstClr val="black"/>
                </a:solidFill>
              </a:rPr>
              <a:pPr rtl="0" eaLnBrk="0" fontAlgn="base" hangingPunct="0">
                <a:spcBef>
                  <a:spcPct val="0"/>
                </a:spcBef>
                <a:spcAft>
                  <a:spcPct val="0"/>
                </a:spcAft>
              </a:pPr>
              <a:t>156</a:t>
            </a:fld>
            <a:endParaRPr lang="en-US" altLang="en-US" sz="1000">
              <a:solidFill>
                <a:prstClr val="black"/>
              </a:solidFill>
            </a:endParaRPr>
          </a:p>
        </p:txBody>
      </p:sp>
    </p:spTree>
  </p:cSld>
  <p:clrMapOvr>
    <a:masterClrMapping/>
  </p:clrMapOvr>
  <p:transition>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5BD3720-AC62-F1E4-1B7E-3896E5B23AFB}"/>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SQA trustees, committees and forums</a:t>
            </a:r>
            <a:endParaRPr lang="en-US" altLang="en-US" sz="3600"/>
          </a:p>
        </p:txBody>
      </p:sp>
      <p:sp>
        <p:nvSpPr>
          <p:cNvPr id="41987" name="Content Placeholder 2">
            <a:extLst>
              <a:ext uri="{FF2B5EF4-FFF2-40B4-BE49-F238E27FC236}">
                <a16:creationId xmlns:a16="http://schemas.microsoft.com/office/drawing/2014/main" id="{2F4D2470-3578-E89C-CD93-F0A1970736ED}"/>
              </a:ext>
            </a:extLst>
          </p:cNvPr>
          <p:cNvSpPr>
            <a:spLocks noGrp="1"/>
          </p:cNvSpPr>
          <p:nvPr>
            <p:ph idx="1"/>
          </p:nvPr>
        </p:nvSpPr>
        <p:spPr>
          <a:xfrm>
            <a:off x="2057400" y="1905000"/>
            <a:ext cx="8153400" cy="4038600"/>
          </a:xfrm>
        </p:spPr>
        <p:txBody>
          <a:bodyPr/>
          <a:lstStyle/>
          <a:p>
            <a:pPr eaLnBrk="1" hangingPunct="1"/>
            <a:r>
              <a:rPr lang="en-US" altLang="en-US" sz="2400"/>
              <a:t>SQA forums : are composed of professionals and practitioners who meet and/or maintain an Internet site on a voluntary basis for discussion of quality issues pertaining to development and maintenance process.</a:t>
            </a:r>
          </a:p>
          <a:p>
            <a:pPr algn="r" rtl="1" eaLnBrk="1" hangingPunct="1"/>
            <a:r>
              <a:rPr lang="ar-JO" altLang="en-US" sz="2400"/>
              <a:t>منتديات </a:t>
            </a:r>
            <a:r>
              <a:rPr lang="en-US" altLang="en-US" sz="2400"/>
              <a:t> SQA: </a:t>
            </a:r>
            <a:r>
              <a:rPr lang="ar-JO" altLang="en-US" sz="2400"/>
              <a:t>تتألف من محترفين وممارسين يجتمعون و/أو يحتفظون بموقع على الإنترنت على أساس تطوعي لمناقشة قضايا الجودة المتعلقة بعملية التطوير والصيانة.</a:t>
            </a:r>
            <a:endParaRPr lang="en-US" altLang="en-US" sz="2400"/>
          </a:p>
          <a:p>
            <a:pPr eaLnBrk="1" hangingPunct="1"/>
            <a:endParaRPr lang="en-US" altLang="en-US" sz="2400"/>
          </a:p>
        </p:txBody>
      </p:sp>
      <p:sp>
        <p:nvSpPr>
          <p:cNvPr id="41988" name="Slide Number Placeholder 3">
            <a:extLst>
              <a:ext uri="{FF2B5EF4-FFF2-40B4-BE49-F238E27FC236}">
                <a16:creationId xmlns:a16="http://schemas.microsoft.com/office/drawing/2014/main" id="{F6A38E2D-0550-97CE-2ACA-0578F9CFE5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2AD677D-32D2-47F5-A778-FB1A838A0689}" type="slidenum">
              <a:rPr lang="ar-SA" altLang="en-US" sz="1000">
                <a:solidFill>
                  <a:prstClr val="black"/>
                </a:solidFill>
              </a:rPr>
              <a:pPr rtl="0" eaLnBrk="0" fontAlgn="base" hangingPunct="0">
                <a:spcBef>
                  <a:spcPct val="0"/>
                </a:spcBef>
                <a:spcAft>
                  <a:spcPct val="0"/>
                </a:spcAft>
              </a:pPr>
              <a:t>157</a:t>
            </a:fld>
            <a:endParaRPr lang="en-US" altLang="en-US" sz="1000">
              <a:solidFill>
                <a:prstClr val="black"/>
              </a:solidFill>
            </a:endParaRPr>
          </a:p>
        </p:txBody>
      </p:sp>
    </p:spTree>
  </p:cSld>
  <p:clrMapOvr>
    <a:masterClrMapping/>
  </p:clrMapOvr>
  <p:transition>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6FFE803-D053-E459-CD14-AF3D6B3A1F90}"/>
              </a:ext>
            </a:extLst>
          </p:cNvPr>
          <p:cNvSpPr>
            <a:spLocks noGrp="1"/>
          </p:cNvSpPr>
          <p:nvPr>
            <p:ph type="title"/>
          </p:nvPr>
        </p:nvSpPr>
        <p:spPr/>
        <p:txBody>
          <a:bodyPr/>
          <a:lstStyle/>
          <a:p>
            <a:pPr eaLnBrk="1" hangingPunct="1"/>
            <a:r>
              <a:rPr lang="en-US" altLang="en-US" sz="3600"/>
              <a:t>Considerations guiding construction of an</a:t>
            </a:r>
            <a:br>
              <a:rPr lang="en-US" altLang="en-US" sz="3600"/>
            </a:br>
            <a:r>
              <a:rPr lang="en-US" altLang="en-US" sz="3600"/>
              <a:t>organization’s SQA system</a:t>
            </a:r>
          </a:p>
        </p:txBody>
      </p:sp>
      <p:sp>
        <p:nvSpPr>
          <p:cNvPr id="43011" name="Content Placeholder 2">
            <a:extLst>
              <a:ext uri="{FF2B5EF4-FFF2-40B4-BE49-F238E27FC236}">
                <a16:creationId xmlns:a16="http://schemas.microsoft.com/office/drawing/2014/main" id="{30AE0665-2BEC-B055-F8E6-A33989A06041}"/>
              </a:ext>
            </a:extLst>
          </p:cNvPr>
          <p:cNvSpPr>
            <a:spLocks noGrp="1"/>
          </p:cNvSpPr>
          <p:nvPr>
            <p:ph idx="1"/>
          </p:nvPr>
        </p:nvSpPr>
        <p:spPr>
          <a:xfrm>
            <a:off x="1752600" y="1828800"/>
            <a:ext cx="8610600" cy="4038600"/>
          </a:xfrm>
        </p:spPr>
        <p:txBody>
          <a:bodyPr/>
          <a:lstStyle/>
          <a:p>
            <a:pPr eaLnBrk="1" hangingPunct="1">
              <a:defRPr/>
            </a:pPr>
            <a:r>
              <a:rPr lang="en-US" altLang="en-US" sz="2000" dirty="0"/>
              <a:t>Software quality assurance systems differ among themselves, showing the flexibility inherent in the construction of such systems. which means that </a:t>
            </a:r>
            <a:r>
              <a:rPr lang="en-US" altLang="en-US" sz="2000" dirty="0">
                <a:solidFill>
                  <a:srgbClr val="FF0000"/>
                </a:solidFill>
              </a:rPr>
              <a:t>different organizations employ different SQA systems</a:t>
            </a:r>
            <a:r>
              <a:rPr lang="en-US" altLang="en-US" sz="2000" dirty="0"/>
              <a:t>.</a:t>
            </a:r>
          </a:p>
          <a:p>
            <a:pPr algn="r" rtl="1" eaLnBrk="1" hangingPunct="1">
              <a:defRPr/>
            </a:pPr>
            <a:r>
              <a:rPr lang="ar-JO" altLang="en-US" sz="2000" dirty="0"/>
              <a:t>تختلف أنظمة ضمان جودة البرمجيات فيما بينها، مما يدل على المرونة الكامنة في بناء مثل هذه الأنظمة. مما يعني أن المنظمات المختلفة تستخدم أنظمة </a:t>
            </a:r>
            <a:r>
              <a:rPr lang="en-US" altLang="en-US" sz="2000" dirty="0"/>
              <a:t>SQA </a:t>
            </a:r>
            <a:r>
              <a:rPr lang="ar-JO" altLang="en-US" sz="2000" dirty="0"/>
              <a:t>مختلفة.</a:t>
            </a:r>
            <a:endParaRPr lang="en-US" altLang="en-US" sz="2000" dirty="0"/>
          </a:p>
          <a:p>
            <a:pPr eaLnBrk="1" hangingPunct="1">
              <a:defRPr/>
            </a:pPr>
            <a:r>
              <a:rPr lang="en-US" altLang="en-US" sz="2000" dirty="0"/>
              <a:t>Decisions regarding the organization’s software quality management system fall into two main categories:</a:t>
            </a:r>
          </a:p>
          <a:p>
            <a:pPr algn="r" rtl="1" eaLnBrk="1" hangingPunct="1">
              <a:defRPr/>
            </a:pPr>
            <a:r>
              <a:rPr lang="ar-JO" altLang="en-US" sz="2000" dirty="0"/>
              <a:t>تنقسم القرارات المتعلقة بنظام إدارة جودة البرمجيات في المنظمة إلى فئتين رئيسيتين:</a:t>
            </a:r>
            <a:endParaRPr lang="en-US" altLang="en-US" sz="2000" dirty="0"/>
          </a:p>
          <a:p>
            <a:pPr marL="457200" indent="-457200" eaLnBrk="1" hangingPunct="1">
              <a:buFont typeface="Wingdings" panose="05000000000000000000" pitchFamily="2" charset="2"/>
              <a:buAutoNum type="alphaLcParenBoth"/>
              <a:defRPr/>
            </a:pPr>
            <a:r>
              <a:rPr lang="en-US" altLang="en-US" sz="2000" dirty="0"/>
              <a:t>The SQA organizational base</a:t>
            </a:r>
          </a:p>
          <a:p>
            <a:pPr marL="0" indent="0" algn="r" rtl="1" eaLnBrk="1" hangingPunct="1">
              <a:buNone/>
              <a:defRPr/>
            </a:pPr>
            <a:r>
              <a:rPr lang="ar-JO" altLang="en-US" sz="2000" dirty="0"/>
              <a:t>(أ) القاعدة التنظيمية لـ </a:t>
            </a:r>
            <a:r>
              <a:rPr lang="en-US" altLang="en-US" sz="2000" dirty="0"/>
              <a:t>SQA</a:t>
            </a:r>
          </a:p>
          <a:p>
            <a:pPr eaLnBrk="1" hangingPunct="1">
              <a:buFont typeface="Wingdings" panose="05000000000000000000" pitchFamily="2" charset="2"/>
              <a:buNone/>
              <a:defRPr/>
            </a:pPr>
            <a:r>
              <a:rPr lang="en-US" altLang="en-US" sz="2000" dirty="0"/>
              <a:t>(b) The SQA components to be implemented within the organization and the extent of their use.</a:t>
            </a:r>
          </a:p>
          <a:p>
            <a:pPr algn="r" rtl="1" eaLnBrk="1" hangingPunct="1">
              <a:buFont typeface="Wingdings" panose="05000000000000000000" pitchFamily="2" charset="2"/>
              <a:buNone/>
              <a:defRPr/>
            </a:pPr>
            <a:r>
              <a:rPr lang="ar-JO" altLang="en-US" sz="2000" dirty="0"/>
              <a:t>(ب) مكونات </a:t>
            </a:r>
            <a:r>
              <a:rPr lang="en-US" altLang="en-US" sz="2000" dirty="0"/>
              <a:t>SQA </a:t>
            </a:r>
            <a:r>
              <a:rPr lang="ar-JO" altLang="en-US" sz="2000" dirty="0"/>
              <a:t>التي سيتم تنفيذها داخل المنظمة ومدى استخدامها.</a:t>
            </a:r>
            <a:endParaRPr lang="en-US" altLang="en-US" sz="2000" dirty="0"/>
          </a:p>
          <a:p>
            <a:pPr eaLnBrk="1" hangingPunct="1">
              <a:defRPr/>
            </a:pPr>
            <a:endParaRPr lang="en-US" altLang="en-US" sz="2000" dirty="0"/>
          </a:p>
          <a:p>
            <a:pPr eaLnBrk="1" hangingPunct="1">
              <a:defRPr/>
            </a:pPr>
            <a:endParaRPr lang="en-US" altLang="en-US" sz="2000" dirty="0"/>
          </a:p>
        </p:txBody>
      </p:sp>
      <p:sp>
        <p:nvSpPr>
          <p:cNvPr id="43012" name="Slide Number Placeholder 3">
            <a:extLst>
              <a:ext uri="{FF2B5EF4-FFF2-40B4-BE49-F238E27FC236}">
                <a16:creationId xmlns:a16="http://schemas.microsoft.com/office/drawing/2014/main" id="{BD6D116C-05E1-152A-4F7C-E29E0E1E59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1924BB7F-48E9-416E-8A0D-19382232BD0D}" type="slidenum">
              <a:rPr lang="ar-SA" altLang="en-US" sz="1000">
                <a:solidFill>
                  <a:prstClr val="black"/>
                </a:solidFill>
              </a:rPr>
              <a:pPr rtl="0" eaLnBrk="0" fontAlgn="base" hangingPunct="0">
                <a:spcBef>
                  <a:spcPct val="0"/>
                </a:spcBef>
                <a:spcAft>
                  <a:spcPct val="0"/>
                </a:spcAft>
              </a:pPr>
              <a:t>158</a:t>
            </a:fld>
            <a:endParaRPr lang="en-US" altLang="en-US" sz="1000">
              <a:solidFill>
                <a:prstClr val="black"/>
              </a:solidFill>
            </a:endParaRPr>
          </a:p>
        </p:txBody>
      </p:sp>
    </p:spTree>
  </p:cSld>
  <p:clrMapOvr>
    <a:masterClrMapping/>
  </p:clrMapOvr>
  <p:transition>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02C84949-C2B7-3C4F-BC33-627C6A3F8738}"/>
              </a:ext>
            </a:extLst>
          </p:cNvPr>
          <p:cNvSpPr>
            <a:spLocks noGrp="1"/>
          </p:cNvSpPr>
          <p:nvPr>
            <p:ph type="title"/>
          </p:nvPr>
        </p:nvSpPr>
        <p:spPr/>
        <p:txBody>
          <a:bodyPr/>
          <a:lstStyle/>
          <a:p>
            <a:pPr eaLnBrk="1" hangingPunct="1"/>
            <a:r>
              <a:rPr lang="en-US" altLang="en-US" sz="3600"/>
              <a:t>Considerations guiding construction of an</a:t>
            </a:r>
            <a:br>
              <a:rPr lang="en-US" altLang="en-US" sz="3600"/>
            </a:br>
            <a:r>
              <a:rPr lang="en-US" altLang="en-US" sz="3600"/>
              <a:t>organization’s SQA system</a:t>
            </a:r>
          </a:p>
        </p:txBody>
      </p:sp>
      <p:sp>
        <p:nvSpPr>
          <p:cNvPr id="44035" name="Content Placeholder 2">
            <a:extLst>
              <a:ext uri="{FF2B5EF4-FFF2-40B4-BE49-F238E27FC236}">
                <a16:creationId xmlns:a16="http://schemas.microsoft.com/office/drawing/2014/main" id="{6B6119C8-AA0B-540D-67B5-DFEDEA0E1A1E}"/>
              </a:ext>
            </a:extLst>
          </p:cNvPr>
          <p:cNvSpPr>
            <a:spLocks noGrp="1"/>
          </p:cNvSpPr>
          <p:nvPr>
            <p:ph idx="1"/>
          </p:nvPr>
        </p:nvSpPr>
        <p:spPr>
          <a:xfrm>
            <a:off x="1828800" y="1828800"/>
            <a:ext cx="8382000" cy="4527550"/>
          </a:xfrm>
        </p:spPr>
        <p:txBody>
          <a:bodyPr/>
          <a:lstStyle/>
          <a:p>
            <a:pPr eaLnBrk="1" hangingPunct="1"/>
            <a:r>
              <a:rPr lang="en-US" altLang="en-US" sz="2000"/>
              <a:t>These decisions are affected by a number of fundamental considerations that reflect the characteristics of (a) the organization, (b) the software development projects and maintenance services to be performed, and (c) the organization’s professional staff.</a:t>
            </a:r>
          </a:p>
          <a:p>
            <a:pPr algn="r" rtl="1" eaLnBrk="1" hangingPunct="1"/>
            <a:r>
              <a:rPr lang="ar-JO" altLang="en-US" sz="2000"/>
              <a:t>وتتأثر هذه القرارات بعدد من الاعتبارات الأساسية التي تعكس خصائص (أ) المنظمة، (ب) مشاريع تطوير البرمجيات وخدمات الصيانة التي يتعين تنفيذها، و (ج) الموظفين الفنيين في المنظمة.</a:t>
            </a:r>
            <a:endParaRPr lang="en-US" altLang="en-US" sz="2000"/>
          </a:p>
          <a:p>
            <a:pPr eaLnBrk="1" hangingPunct="1"/>
            <a:r>
              <a:rPr lang="en-US" altLang="en-US" sz="2000" b="1"/>
              <a:t>Organizational considerations:          </a:t>
            </a:r>
            <a:r>
              <a:rPr lang="ar-JO" altLang="en-US" sz="2000" b="1"/>
              <a:t>الاعتبارات التنظيمية:</a:t>
            </a:r>
            <a:endParaRPr lang="en-US" altLang="en-US" sz="2000" b="1"/>
          </a:p>
          <a:p>
            <a:pPr eaLnBrk="1" hangingPunct="1">
              <a:buFont typeface="Wingdings" panose="05000000000000000000" pitchFamily="2" charset="2"/>
              <a:buNone/>
            </a:pPr>
            <a:r>
              <a:rPr lang="en-US" altLang="en-US" sz="2000"/>
              <a:t>1- The type of software development clientele.</a:t>
            </a:r>
          </a:p>
          <a:p>
            <a:pPr algn="r" rtl="1" eaLnBrk="1" hangingPunct="1">
              <a:buFont typeface="Wingdings" panose="05000000000000000000" pitchFamily="2" charset="2"/>
              <a:buNone/>
            </a:pPr>
            <a:r>
              <a:rPr lang="ar-JO" altLang="en-US" sz="2000"/>
              <a:t>1- نوع عملاء تطوير البرمجيات.</a:t>
            </a:r>
            <a:endParaRPr lang="en-US" altLang="en-US" sz="2000"/>
          </a:p>
          <a:p>
            <a:pPr eaLnBrk="1" hangingPunct="1">
              <a:buFont typeface="Wingdings" panose="05000000000000000000" pitchFamily="2" charset="2"/>
              <a:buNone/>
            </a:pPr>
            <a:r>
              <a:rPr lang="en-US" altLang="en-US" sz="2000"/>
              <a:t>2-The type of software maintenance clientele.</a:t>
            </a:r>
          </a:p>
          <a:p>
            <a:pPr algn="r" rtl="1" eaLnBrk="1" hangingPunct="1">
              <a:buFont typeface="Wingdings" panose="05000000000000000000" pitchFamily="2" charset="2"/>
              <a:buNone/>
            </a:pPr>
            <a:r>
              <a:rPr lang="ar-JO" altLang="en-US" sz="2000"/>
              <a:t>2-نوع عملاء صيانة البرمجيات.</a:t>
            </a:r>
            <a:endParaRPr lang="en-US" altLang="en-US" sz="2000"/>
          </a:p>
          <a:p>
            <a:pPr eaLnBrk="1" hangingPunct="1">
              <a:buFont typeface="Wingdings" panose="05000000000000000000" pitchFamily="2" charset="2"/>
              <a:buNone/>
            </a:pPr>
            <a:r>
              <a:rPr lang="en-US" altLang="en-US" sz="2000"/>
              <a:t>3-The range of products. </a:t>
            </a:r>
            <a:r>
              <a:rPr lang="ar-JO" altLang="en-US" sz="2000"/>
              <a:t>3-مجموعة المنتجات.</a:t>
            </a:r>
            <a:endParaRPr lang="en-US" altLang="en-US" sz="2000"/>
          </a:p>
          <a:p>
            <a:pPr eaLnBrk="1" hangingPunct="1">
              <a:buFont typeface="Wingdings" panose="05000000000000000000" pitchFamily="2" charset="2"/>
              <a:buNone/>
            </a:pPr>
            <a:r>
              <a:rPr lang="en-US" altLang="en-US" sz="2000"/>
              <a:t>4-The size of the organization. </a:t>
            </a:r>
            <a:r>
              <a:rPr lang="ar-JO" altLang="en-US" sz="2000"/>
              <a:t>4-حجم المنظمة.</a:t>
            </a:r>
          </a:p>
        </p:txBody>
      </p:sp>
      <p:sp>
        <p:nvSpPr>
          <p:cNvPr id="44036" name="Slide Number Placeholder 3">
            <a:extLst>
              <a:ext uri="{FF2B5EF4-FFF2-40B4-BE49-F238E27FC236}">
                <a16:creationId xmlns:a16="http://schemas.microsoft.com/office/drawing/2014/main" id="{F7744E43-61FB-96D6-4210-93FA0AD40F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843DEEAC-6929-4027-BE1A-7C7B60B088C1}" type="slidenum">
              <a:rPr lang="ar-SA" altLang="en-US" sz="1000">
                <a:solidFill>
                  <a:prstClr val="black"/>
                </a:solidFill>
              </a:rPr>
              <a:pPr rtl="0" eaLnBrk="0" fontAlgn="base" hangingPunct="0">
                <a:spcBef>
                  <a:spcPct val="0"/>
                </a:spcBef>
                <a:spcAft>
                  <a:spcPct val="0"/>
                </a:spcAft>
              </a:pPr>
              <a:t>159</a:t>
            </a:fld>
            <a:endParaRPr lang="en-US" altLang="en-US" sz="1000">
              <a:solidFill>
                <a:prstClr val="black"/>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quality should be considered in:</a:t>
            </a:r>
            <a:b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ar-JO"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يجب مراعاة جودة البرمجيات في:</a:t>
            </a:r>
            <a:endParaRPr lang="ar-SA"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lstStyle/>
          <a:p>
            <a:pPr marL="514350" indent="-514350"/>
            <a:r>
              <a:rPr lang="en-US" sz="2800" dirty="0"/>
              <a:t>Infrastructure and tools   </a:t>
            </a:r>
            <a:r>
              <a:rPr lang="ar-JO" sz="2800" dirty="0"/>
              <a:t>البنية التحتية والأدوات</a:t>
            </a:r>
            <a:endParaRPr lang="en-US" sz="2800" dirty="0"/>
          </a:p>
          <a:p>
            <a:pPr marL="514350" indent="-514350"/>
            <a:r>
              <a:rPr lang="en-US" sz="2800" dirty="0"/>
              <a:t>Staff     </a:t>
            </a:r>
            <a:r>
              <a:rPr lang="ar-JO" sz="2800" dirty="0"/>
              <a:t>طاقم عمل</a:t>
            </a:r>
            <a:endParaRPr lang="en-US" sz="2800" dirty="0"/>
          </a:p>
          <a:p>
            <a:pPr marL="514350" indent="-514350"/>
            <a:r>
              <a:rPr lang="en-US" sz="2800" dirty="0"/>
              <a:t>Contract     </a:t>
            </a:r>
            <a:r>
              <a:rPr lang="ar-JO" sz="2800" dirty="0"/>
              <a:t>عقد</a:t>
            </a:r>
            <a:endParaRPr lang="en-US" sz="2800" dirty="0"/>
          </a:p>
          <a:p>
            <a:pPr marL="514350" indent="-514350"/>
            <a:r>
              <a:rPr lang="en-US" sz="2800" dirty="0"/>
              <a:t>SDLC ( Requirements, design, implementation, .. and </a:t>
            </a:r>
            <a:r>
              <a:rPr lang="en-US" sz="2800" dirty="0" err="1"/>
              <a:t>etc</a:t>
            </a:r>
            <a:endParaRPr lang="en-US" sz="2800" dirty="0"/>
          </a:p>
          <a:p>
            <a:pPr marL="514350" indent="-514350" algn="r" rtl="1"/>
            <a:r>
              <a:rPr lang="en-US" sz="2800" dirty="0"/>
              <a:t> SDLC </a:t>
            </a:r>
            <a:r>
              <a:rPr lang="ar-JO" sz="2800" dirty="0"/>
              <a:t>(المتطلبات، التصميم، التنفيذ، .. وغيرها</a:t>
            </a:r>
            <a:endParaRPr lang="en-US" sz="2800" dirty="0"/>
          </a:p>
          <a:p>
            <a:pPr marL="514350" indent="-514350"/>
            <a:r>
              <a:rPr lang="en-US" sz="2800" dirty="0"/>
              <a:t>Budget   </a:t>
            </a:r>
            <a:r>
              <a:rPr lang="ar-JO" sz="2800" dirty="0"/>
              <a:t>ميزانية</a:t>
            </a:r>
            <a:endParaRPr lang="en-US" sz="2800" dirty="0"/>
          </a:p>
          <a:p>
            <a:pPr marL="514350" indent="-514350"/>
            <a:r>
              <a:rPr lang="en-US" sz="2800" dirty="0"/>
              <a:t>Schedule      </a:t>
            </a:r>
            <a:r>
              <a:rPr lang="ar-JO" sz="2800" dirty="0"/>
              <a:t>جدول</a:t>
            </a:r>
            <a:endParaRPr lang="en-US" sz="2800" dirty="0"/>
          </a:p>
          <a:p>
            <a:pPr marL="514350" indent="-514350"/>
            <a:r>
              <a:rPr lang="en-US" sz="2800" dirty="0"/>
              <a:t>Maintenance       </a:t>
            </a:r>
            <a:r>
              <a:rPr lang="ar-JO" sz="2800" dirty="0"/>
              <a:t>صيانة</a:t>
            </a:r>
            <a:endParaRPr lang="en-US" sz="28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8CC8CE8-49F5-0D45-9DF5-9A6962DC037B}"/>
              </a:ext>
            </a:extLst>
          </p:cNvPr>
          <p:cNvSpPr>
            <a:spLocks noGrp="1"/>
          </p:cNvSpPr>
          <p:nvPr>
            <p:ph type="title"/>
          </p:nvPr>
        </p:nvSpPr>
        <p:spPr/>
        <p:txBody>
          <a:bodyPr/>
          <a:lstStyle/>
          <a:p>
            <a:pPr eaLnBrk="1" hangingPunct="1"/>
            <a:r>
              <a:rPr lang="en-US" altLang="en-US" sz="3600"/>
              <a:t>Considerations guiding construction of an</a:t>
            </a:r>
            <a:br>
              <a:rPr lang="en-US" altLang="en-US" sz="3600"/>
            </a:br>
            <a:r>
              <a:rPr lang="en-US" altLang="en-US" sz="3600"/>
              <a:t>organization’s SQA system</a:t>
            </a:r>
          </a:p>
        </p:txBody>
      </p:sp>
      <p:sp>
        <p:nvSpPr>
          <p:cNvPr id="45059" name="Content Placeholder 2">
            <a:extLst>
              <a:ext uri="{FF2B5EF4-FFF2-40B4-BE49-F238E27FC236}">
                <a16:creationId xmlns:a16="http://schemas.microsoft.com/office/drawing/2014/main" id="{8B4F4495-49D6-7B30-0847-28C8D5454AB9}"/>
              </a:ext>
            </a:extLst>
          </p:cNvPr>
          <p:cNvSpPr>
            <a:spLocks noGrp="1"/>
          </p:cNvSpPr>
          <p:nvPr>
            <p:ph idx="1"/>
          </p:nvPr>
        </p:nvSpPr>
        <p:spPr>
          <a:xfrm>
            <a:off x="1905000" y="1828800"/>
            <a:ext cx="8305800" cy="4267200"/>
          </a:xfrm>
        </p:spPr>
        <p:txBody>
          <a:bodyPr/>
          <a:lstStyle/>
          <a:p>
            <a:pPr eaLnBrk="1" hangingPunct="1">
              <a:buFont typeface="Wingdings" panose="05000000000000000000" pitchFamily="2" charset="2"/>
              <a:buNone/>
            </a:pPr>
            <a:r>
              <a:rPr lang="en-US" altLang="en-US" sz="1600"/>
              <a:t>5-The degree and nature of cooperation with other organizations carrying out related projects.</a:t>
            </a:r>
          </a:p>
          <a:p>
            <a:pPr algn="r" rtl="1" eaLnBrk="1" hangingPunct="1">
              <a:buFont typeface="Wingdings" panose="05000000000000000000" pitchFamily="2" charset="2"/>
              <a:buNone/>
            </a:pPr>
            <a:r>
              <a:rPr lang="ar-JO" altLang="en-US" sz="1600"/>
              <a:t>5-درجة وطبيعة التعاون مع المنظمات الأخرى المنفذة للمشاريع ذات الصلة.</a:t>
            </a:r>
            <a:endParaRPr lang="en-US" altLang="en-US" sz="1600"/>
          </a:p>
          <a:p>
            <a:pPr eaLnBrk="1" hangingPunct="1">
              <a:buFont typeface="Wingdings" panose="05000000000000000000" pitchFamily="2" charset="2"/>
              <a:buNone/>
            </a:pPr>
            <a:r>
              <a:rPr lang="en-US" altLang="en-US" sz="1600"/>
              <a:t>6-Optimization objectives.</a:t>
            </a:r>
            <a:r>
              <a:rPr lang="ar-JO" altLang="en-US" sz="1600"/>
              <a:t> 6-الأهداف الأمثل.</a:t>
            </a:r>
            <a:endParaRPr lang="en-US" altLang="en-US" sz="1600"/>
          </a:p>
          <a:p>
            <a:pPr eaLnBrk="1" hangingPunct="1"/>
            <a:r>
              <a:rPr lang="en-US" altLang="en-US" sz="1600" b="1"/>
              <a:t>Project and maintenance service considerations:</a:t>
            </a:r>
          </a:p>
          <a:p>
            <a:pPr algn="r" rtl="1" eaLnBrk="1" hangingPunct="1"/>
            <a:r>
              <a:rPr lang="ar-JO" altLang="en-US" sz="1600" b="1"/>
              <a:t>اعتبارات خدمة المشروع والصيانة:</a:t>
            </a:r>
            <a:endParaRPr lang="en-US" altLang="en-US" sz="1600" b="1"/>
          </a:p>
          <a:p>
            <a:pPr eaLnBrk="1" hangingPunct="1">
              <a:buFont typeface="Wingdings" panose="05000000000000000000" pitchFamily="2" charset="2"/>
              <a:buNone/>
            </a:pPr>
            <a:r>
              <a:rPr lang="en-US" altLang="en-US" sz="1600"/>
              <a:t>1-The level of software complexity and difficulty.</a:t>
            </a:r>
          </a:p>
          <a:p>
            <a:pPr algn="r" rtl="1" eaLnBrk="1" hangingPunct="1">
              <a:buFont typeface="Wingdings" panose="05000000000000000000" pitchFamily="2" charset="2"/>
              <a:buNone/>
            </a:pPr>
            <a:r>
              <a:rPr lang="ar-JO" altLang="en-US" sz="1600"/>
              <a:t>1- مستوى تعقيد وصعوبة البرمجيات.</a:t>
            </a:r>
            <a:endParaRPr lang="en-US" altLang="en-US" sz="1600"/>
          </a:p>
          <a:p>
            <a:pPr eaLnBrk="1" hangingPunct="1">
              <a:buFont typeface="Wingdings" panose="05000000000000000000" pitchFamily="2" charset="2"/>
              <a:buNone/>
            </a:pPr>
            <a:r>
              <a:rPr lang="en-US" altLang="en-US" sz="1600"/>
              <a:t>2-The degree of staff experience with project technology.</a:t>
            </a:r>
          </a:p>
          <a:p>
            <a:pPr algn="r" rtl="1" eaLnBrk="1" hangingPunct="1">
              <a:buFont typeface="Wingdings" panose="05000000000000000000" pitchFamily="2" charset="2"/>
              <a:buNone/>
            </a:pPr>
            <a:r>
              <a:rPr lang="ar-JO" altLang="en-US" sz="1600"/>
              <a:t>2-درجة خبرة الموظفين بتكنولوجيا المشروع.</a:t>
            </a:r>
            <a:endParaRPr lang="en-US" altLang="en-US" sz="1600"/>
          </a:p>
          <a:p>
            <a:pPr eaLnBrk="1" hangingPunct="1">
              <a:buFont typeface="Wingdings" panose="05000000000000000000" pitchFamily="2" charset="2"/>
              <a:buNone/>
            </a:pPr>
            <a:r>
              <a:rPr lang="en-US" altLang="en-US" sz="1600"/>
              <a:t>3-The extent of software reuse in new projects</a:t>
            </a:r>
          </a:p>
          <a:p>
            <a:pPr algn="r" rtl="1" eaLnBrk="1" hangingPunct="1">
              <a:buFont typeface="Wingdings" panose="05000000000000000000" pitchFamily="2" charset="2"/>
              <a:buNone/>
            </a:pPr>
            <a:r>
              <a:rPr lang="ar-JO" altLang="en-US" sz="1600"/>
              <a:t>3- مدى إعادة استخدام البرمجيات في المشاريع الجديدة</a:t>
            </a:r>
            <a:endParaRPr lang="en-US" altLang="en-US" sz="1600"/>
          </a:p>
          <a:p>
            <a:pPr eaLnBrk="1" hangingPunct="1"/>
            <a:r>
              <a:rPr lang="en-US" altLang="en-US" sz="1600" b="1"/>
              <a:t>Professional staff considerations:          </a:t>
            </a:r>
            <a:r>
              <a:rPr lang="ar-JO" altLang="en-US" sz="1600" b="1"/>
              <a:t>اعتبارات الموظفين المحترفين:</a:t>
            </a:r>
            <a:endParaRPr lang="en-US" altLang="en-US" sz="1600" b="1"/>
          </a:p>
          <a:p>
            <a:pPr eaLnBrk="1" hangingPunct="1">
              <a:buFont typeface="Wingdings" panose="05000000000000000000" pitchFamily="2" charset="2"/>
              <a:buNone/>
            </a:pPr>
            <a:r>
              <a:rPr lang="en-US" altLang="en-US" sz="1600"/>
              <a:t>1- Professional qualifications          </a:t>
            </a:r>
            <a:r>
              <a:rPr lang="ar-JO" altLang="en-US" sz="1600"/>
              <a:t>1- المؤهلات المهنية</a:t>
            </a:r>
            <a:endParaRPr lang="en-US" altLang="en-US" sz="1600"/>
          </a:p>
          <a:p>
            <a:pPr eaLnBrk="1" hangingPunct="1">
              <a:buFont typeface="Wingdings" panose="05000000000000000000" pitchFamily="2" charset="2"/>
              <a:buNone/>
            </a:pPr>
            <a:r>
              <a:rPr lang="en-US" altLang="en-US" sz="1600"/>
              <a:t>2-Level of acquaintance with team members. </a:t>
            </a:r>
            <a:r>
              <a:rPr lang="ar-JO" altLang="en-US" sz="1600"/>
              <a:t>2-مستوى التعارف مع أعضاء الفريق.</a:t>
            </a:r>
            <a:endParaRPr lang="en-US" altLang="en-US" sz="1600"/>
          </a:p>
        </p:txBody>
      </p:sp>
      <p:sp>
        <p:nvSpPr>
          <p:cNvPr id="45060" name="Slide Number Placeholder 3">
            <a:extLst>
              <a:ext uri="{FF2B5EF4-FFF2-40B4-BE49-F238E27FC236}">
                <a16:creationId xmlns:a16="http://schemas.microsoft.com/office/drawing/2014/main" id="{8938B1BB-5DE9-BFF1-8030-60609A095E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0846FCB-A346-4595-86D3-E29E16AAA2F1}" type="slidenum">
              <a:rPr lang="ar-SA" altLang="en-US" sz="1000">
                <a:solidFill>
                  <a:prstClr val="black"/>
                </a:solidFill>
              </a:rPr>
              <a:pPr rtl="0" eaLnBrk="0" fontAlgn="base" hangingPunct="0">
                <a:spcBef>
                  <a:spcPct val="0"/>
                </a:spcBef>
                <a:spcAft>
                  <a:spcPct val="0"/>
                </a:spcAft>
              </a:pPr>
              <a:t>160</a:t>
            </a:fld>
            <a:endParaRPr lang="en-US" altLang="en-US" sz="1000">
              <a:solidFill>
                <a:prstClr val="black"/>
              </a:solidFill>
            </a:endParaRPr>
          </a:p>
        </p:txBody>
      </p:sp>
    </p:spTree>
  </p:cSld>
  <p:clrMapOvr>
    <a:masterClrMapping/>
  </p:clrMapOvr>
  <p:transition>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BB0F7F3-72AB-114D-21F3-38EA1B993D10}"/>
              </a:ext>
            </a:extLst>
          </p:cNvPr>
          <p:cNvSpPr>
            <a:spLocks noGrp="1"/>
          </p:cNvSpPr>
          <p:nvPr>
            <p:ph type="ctrTitle"/>
          </p:nvPr>
        </p:nvSpPr>
        <p:spPr>
          <a:xfrm>
            <a:off x="2286000" y="1143001"/>
            <a:ext cx="7772400" cy="1470025"/>
          </a:xfrm>
        </p:spPr>
        <p:txBody>
          <a:bodyPr/>
          <a:lstStyle/>
          <a:p>
            <a:pPr eaLnBrk="1" hangingPunct="1"/>
            <a:r>
              <a:rPr lang="en-US" altLang="zh-CN">
                <a:ea typeface="宋体" panose="02010600030101010101" pitchFamily="2" charset="-122"/>
              </a:rPr>
              <a:t>Software Quality assurance (SQA) </a:t>
            </a:r>
            <a:br>
              <a:rPr lang="en-US" altLang="zh-CN">
                <a:ea typeface="宋体" panose="02010600030101010101" pitchFamily="2" charset="-122"/>
              </a:rPr>
            </a:br>
            <a:r>
              <a:rPr lang="en-US" altLang="zh-CN">
                <a:ea typeface="宋体" panose="02010600030101010101" pitchFamily="2" charset="-122"/>
              </a:rPr>
              <a:t> </a:t>
            </a:r>
            <a:r>
              <a:rPr lang="en-US" altLang="ar-JO"/>
              <a:t>SWE 333</a:t>
            </a:r>
          </a:p>
        </p:txBody>
      </p:sp>
      <p:sp>
        <p:nvSpPr>
          <p:cNvPr id="6" name="Rectangle 5">
            <a:extLst>
              <a:ext uri="{FF2B5EF4-FFF2-40B4-BE49-F238E27FC236}">
                <a16:creationId xmlns:a16="http://schemas.microsoft.com/office/drawing/2014/main" id="{F5FBB8ED-444F-9647-3083-C0C4C6467052}"/>
              </a:ext>
            </a:extLst>
          </p:cNvPr>
          <p:cNvSpPr/>
          <p:nvPr/>
        </p:nvSpPr>
        <p:spPr>
          <a:xfrm>
            <a:off x="1847850" y="3048001"/>
            <a:ext cx="8351838" cy="1446213"/>
          </a:xfrm>
          <a:prstGeom prst="rect">
            <a:avLst/>
          </a:prstGeom>
          <a:noFill/>
        </p:spPr>
        <p:txBody>
          <a:bodyPr>
            <a:spAutoFit/>
          </a:bodyPr>
          <a:lstStyle/>
          <a:p>
            <a:pPr algn="ctr" rtl="0" fontAlgn="base">
              <a:spcBef>
                <a:spcPct val="0"/>
              </a:spcBef>
              <a:spcAft>
                <a:spcPct val="0"/>
              </a:spcAft>
              <a:defRPr/>
            </a:pPr>
            <a:r>
              <a:rPr lang="en-US" sz="4400" dirty="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Software Quality Planning and </a:t>
            </a:r>
          </a:p>
          <a:p>
            <a:pPr algn="ctr" rtl="0" fontAlgn="base">
              <a:spcBef>
                <a:spcPct val="0"/>
              </a:spcBef>
              <a:spcAft>
                <a:spcPct val="0"/>
              </a:spcAft>
              <a:defRPr/>
            </a:pPr>
            <a:r>
              <a:rPr lang="en-US" sz="4400" dirty="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control</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B5AE-B989-E3EB-5DEA-546DFD4D8463}"/>
              </a:ext>
            </a:extLst>
          </p:cNvPr>
          <p:cNvSpPr>
            <a:spLocks noGrp="1"/>
          </p:cNvSpPr>
          <p:nvPr>
            <p:ph type="title"/>
          </p:nvPr>
        </p:nvSpPr>
        <p:spPr/>
        <p:txBody>
          <a:bodyPr rtlCol="0">
            <a:normAutofit/>
          </a:bodyPr>
          <a:lstStyle/>
          <a:p>
            <a:pPr eaLnBrk="1" fontAlgn="auto" hangingPunct="1">
              <a:spcAft>
                <a:spcPts val="0"/>
              </a:spcAft>
              <a:defRPr/>
            </a:pPr>
            <a:r>
              <a:rPr lang="en-US" sz="3600" dirty="0">
                <a:effectLst>
                  <a:outerShdw blurRad="38100" dist="38100" dir="2700000" algn="tl">
                    <a:srgbClr val="000000">
                      <a:alpha val="43137"/>
                    </a:srgbClr>
                  </a:outerShdw>
                </a:effectLst>
              </a:rPr>
              <a:t>Introduction </a:t>
            </a:r>
          </a:p>
        </p:txBody>
      </p:sp>
      <p:sp>
        <p:nvSpPr>
          <p:cNvPr id="3" name="Content Placeholder 2">
            <a:extLst>
              <a:ext uri="{FF2B5EF4-FFF2-40B4-BE49-F238E27FC236}">
                <a16:creationId xmlns:a16="http://schemas.microsoft.com/office/drawing/2014/main" id="{3DDC1F4A-2FB8-8BFD-9358-E7CBC4B8F15E}"/>
              </a:ext>
            </a:extLst>
          </p:cNvPr>
          <p:cNvSpPr>
            <a:spLocks noGrp="1"/>
          </p:cNvSpPr>
          <p:nvPr>
            <p:ph idx="1"/>
          </p:nvPr>
        </p:nvSpPr>
        <p:spPr>
          <a:xfrm>
            <a:off x="2159000" y="2205039"/>
            <a:ext cx="7886700" cy="4351337"/>
          </a:xfrm>
        </p:spPr>
        <p:txBody>
          <a:bodyPr rtlCol="0">
            <a:normAutofit/>
          </a:bodyPr>
          <a:lstStyle/>
          <a:p>
            <a:pPr algn="just" eaLnBrk="1" fontAlgn="auto" hangingPunct="1">
              <a:spcAft>
                <a:spcPts val="0"/>
              </a:spcAft>
              <a:defRPr/>
            </a:pPr>
            <a:r>
              <a:rPr lang="en-US" b="1" dirty="0">
                <a:effectLst>
                  <a:outerShdw blurRad="38100" dist="38100" dir="2700000" algn="tl">
                    <a:srgbClr val="000000">
                      <a:alpha val="43137"/>
                    </a:srgbClr>
                  </a:outerShdw>
                </a:effectLst>
              </a:rPr>
              <a:t>Imagine that you have just been appointed head of a sizable project. As is often the case in the software industry, you come under serious time pressures from the very first day. Because you were a member of the proposal team and participated in most of the meetings held with the customer’s representatives, you are confident that you know all that is necessary to do the job.</a:t>
            </a:r>
          </a:p>
          <a:p>
            <a:pPr algn="just" rtl="1" eaLnBrk="1" fontAlgn="auto" hangingPunct="1">
              <a:spcAft>
                <a:spcPts val="0"/>
              </a:spcAft>
              <a:defRPr/>
            </a:pPr>
            <a:r>
              <a:rPr lang="ar-JO" b="1" dirty="0">
                <a:effectLst>
                  <a:outerShdw blurRad="38100" dist="38100" dir="2700000" algn="tl">
                    <a:srgbClr val="000000">
                      <a:alpha val="43137"/>
                    </a:srgbClr>
                  </a:outerShdw>
                </a:effectLst>
              </a:rPr>
              <a:t>تخيل أنك قد تم تعيينك للتو رئيسًا لمشروع كبير. كما هو الحال غالبًا في صناعة البرمجيات، فإنك تتعرض لضغوط زمنية خطيرة منذ اليوم الأول. نظرًا لأنك كنت عضوًا في فريق الاقتراحات وشاركت في معظم الاجتماعات التي عقدت مع ممثلي العميل، فأنت واثق من أنك تعرف كل ما هو ضروري للقيام بهذه المهمة.</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oftware Engineering | Software Quality Assurance - GeeksforGeeks">
            <a:extLst>
              <a:ext uri="{FF2B5EF4-FFF2-40B4-BE49-F238E27FC236}">
                <a16:creationId xmlns:a16="http://schemas.microsoft.com/office/drawing/2014/main" id="{963FE106-FA8C-98CB-C2D4-1B82F80E0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765176"/>
            <a:ext cx="899001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23110CD-32F6-B456-766E-20C9309F5A1E}"/>
              </a:ext>
            </a:extLst>
          </p:cNvPr>
          <p:cNvSpPr>
            <a:spLocks noGrp="1"/>
          </p:cNvSpPr>
          <p:nvPr>
            <p:ph type="title"/>
          </p:nvPr>
        </p:nvSpPr>
        <p:spPr/>
        <p:txBody>
          <a:bodyPr/>
          <a:lstStyle/>
          <a:p>
            <a:pPr eaLnBrk="1" hangingPunct="1"/>
            <a:r>
              <a:rPr lang="en-US" altLang="ar-JO" b="1"/>
              <a:t>The elements comprising a development plan</a:t>
            </a:r>
            <a:br>
              <a:rPr lang="en-US" altLang="ar-JO" b="1"/>
            </a:br>
            <a:endParaRPr lang="en-US" altLang="ar-JO"/>
          </a:p>
        </p:txBody>
      </p:sp>
      <p:sp>
        <p:nvSpPr>
          <p:cNvPr id="7171" name="Content Placeholder 2">
            <a:extLst>
              <a:ext uri="{FF2B5EF4-FFF2-40B4-BE49-F238E27FC236}">
                <a16:creationId xmlns:a16="http://schemas.microsoft.com/office/drawing/2014/main" id="{2F63F7CC-6D40-9BA8-D3A4-B933BE4D464A}"/>
              </a:ext>
            </a:extLst>
          </p:cNvPr>
          <p:cNvSpPr>
            <a:spLocks noGrp="1" noChangeArrowheads="1"/>
          </p:cNvSpPr>
          <p:nvPr>
            <p:ph idx="1"/>
          </p:nvPr>
        </p:nvSpPr>
        <p:spPr>
          <a:xfrm>
            <a:off x="1524001" y="1825625"/>
            <a:ext cx="8964613" cy="4667250"/>
          </a:xfrm>
        </p:spPr>
        <p:txBody>
          <a:bodyPr/>
          <a:lstStyle/>
          <a:p>
            <a:pPr eaLnBrk="1" hangingPunct="1"/>
            <a:r>
              <a:rPr lang="en-US" altLang="ar-JO" sz="1800"/>
              <a:t>1. Project products, specifying “deliverables ” </a:t>
            </a:r>
            <a:r>
              <a:rPr lang="ar-JO" altLang="ar-JO" sz="1800"/>
              <a:t>1. منتجات المشروع، مع تحديد "التسليمات"</a:t>
            </a:r>
            <a:endParaRPr lang="en-US" altLang="ar-JO" sz="1800"/>
          </a:p>
          <a:p>
            <a:pPr eaLnBrk="1" hangingPunct="1"/>
            <a:r>
              <a:rPr lang="en-US" altLang="ar-JO" sz="1800"/>
              <a:t>2. Project interfaces        </a:t>
            </a:r>
            <a:r>
              <a:rPr lang="ar-JO" altLang="ar-JO" sz="1800"/>
              <a:t>2. واجهات المشروع</a:t>
            </a:r>
            <a:endParaRPr lang="en-US" altLang="ar-JO" sz="1800"/>
          </a:p>
          <a:p>
            <a:pPr eaLnBrk="1" hangingPunct="1"/>
            <a:r>
              <a:rPr lang="en-US" altLang="ar-JO" sz="1800"/>
              <a:t>3. Project methodology and development tools         </a:t>
            </a:r>
            <a:r>
              <a:rPr lang="ar-JO" altLang="ar-JO" sz="1800"/>
              <a:t>3. منهجية المشروع وأدوات التطوير</a:t>
            </a:r>
            <a:endParaRPr lang="en-US" altLang="ar-JO" sz="1800"/>
          </a:p>
          <a:p>
            <a:pPr eaLnBrk="1" hangingPunct="1"/>
            <a:r>
              <a:rPr lang="en-US" altLang="ar-JO" sz="1800"/>
              <a:t>4. Software development standards and procedures      </a:t>
            </a:r>
            <a:r>
              <a:rPr lang="ar-JO" altLang="ar-JO" sz="1800"/>
              <a:t>4. معايير وإجراءات تطوير البرمجيات</a:t>
            </a:r>
            <a:endParaRPr lang="en-US" altLang="ar-JO" sz="1800"/>
          </a:p>
          <a:p>
            <a:pPr eaLnBrk="1" hangingPunct="1"/>
            <a:r>
              <a:rPr lang="en-US" altLang="ar-JO" sz="1800"/>
              <a:t>5. Map of the development process       </a:t>
            </a:r>
            <a:r>
              <a:rPr lang="ar-JO" altLang="ar-JO" sz="1800"/>
              <a:t>5. خريطة عملية التطوير</a:t>
            </a:r>
            <a:endParaRPr lang="en-US" altLang="ar-JO" sz="1800"/>
          </a:p>
          <a:p>
            <a:pPr eaLnBrk="1" hangingPunct="1"/>
            <a:r>
              <a:rPr lang="en-US" altLang="ar-JO" sz="1800"/>
              <a:t>6. Project milestones          </a:t>
            </a:r>
            <a:r>
              <a:rPr lang="ar-JO" altLang="ar-JO" sz="1800"/>
              <a:t>6. معالم المشروع</a:t>
            </a:r>
            <a:endParaRPr lang="en-US" altLang="ar-JO" sz="1800"/>
          </a:p>
          <a:p>
            <a:pPr eaLnBrk="1" hangingPunct="1"/>
            <a:r>
              <a:rPr lang="en-US" altLang="ar-JO" sz="1800"/>
              <a:t>7. Project staff organization           </a:t>
            </a:r>
            <a:r>
              <a:rPr lang="ar-JO" altLang="ar-JO" sz="1800"/>
              <a:t>7. تنظيم موظفي المشروع</a:t>
            </a:r>
            <a:endParaRPr lang="en-US" altLang="ar-JO" sz="1800"/>
          </a:p>
          <a:p>
            <a:pPr eaLnBrk="1" hangingPunct="1"/>
            <a:r>
              <a:rPr lang="en-US" altLang="ar-JO" sz="1800"/>
              <a:t>8. Required development facilities            </a:t>
            </a:r>
            <a:r>
              <a:rPr lang="ar-JO" altLang="ar-JO" sz="1800"/>
              <a:t>8. مرافق التطوير المطلوبة</a:t>
            </a:r>
            <a:endParaRPr lang="en-US" altLang="ar-JO" sz="1800"/>
          </a:p>
          <a:p>
            <a:pPr eaLnBrk="1" hangingPunct="1"/>
            <a:r>
              <a:rPr lang="en-US" altLang="ar-JO" sz="1800"/>
              <a:t>9. Development risks and risk management actions           </a:t>
            </a:r>
            <a:r>
              <a:rPr lang="ar-JO" altLang="ar-JO" sz="1800"/>
              <a:t>9. مخاطر التطوير وإجراءات إدارة المخاطر</a:t>
            </a:r>
            <a:endParaRPr lang="en-US" altLang="ar-JO" sz="1800"/>
          </a:p>
          <a:p>
            <a:pPr eaLnBrk="1" hangingPunct="1"/>
            <a:r>
              <a:rPr lang="en-US" altLang="ar-JO" sz="1800"/>
              <a:t>10. Control methods </a:t>
            </a:r>
            <a:r>
              <a:rPr lang="ar-JO" altLang="ar-JO" sz="1800"/>
              <a:t>10. طرق التحكم</a:t>
            </a:r>
            <a:r>
              <a:rPr lang="en-US" altLang="ar-JO" sz="1800"/>
              <a:t>    </a:t>
            </a:r>
          </a:p>
          <a:p>
            <a:pPr eaLnBrk="1" hangingPunct="1"/>
            <a:r>
              <a:rPr lang="en-US" altLang="ar-JO" sz="1800"/>
              <a:t>11. Project cost estimates     </a:t>
            </a:r>
            <a:r>
              <a:rPr lang="ar-JO" altLang="ar-JO" sz="1800"/>
              <a:t>11. تقديرات تكلفة المشروع</a:t>
            </a:r>
            <a:endParaRPr lang="en-US" altLang="ar-JO" sz="18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2322110-D233-B6EC-288E-BD78D10F92AC}"/>
              </a:ext>
            </a:extLst>
          </p:cNvPr>
          <p:cNvSpPr>
            <a:spLocks noGrp="1"/>
          </p:cNvSpPr>
          <p:nvPr>
            <p:ph type="title"/>
          </p:nvPr>
        </p:nvSpPr>
        <p:spPr>
          <a:xfrm>
            <a:off x="1752600" y="274638"/>
            <a:ext cx="8458200" cy="1143000"/>
          </a:xfrm>
        </p:spPr>
        <p:txBody>
          <a:bodyPr rtlCol="0">
            <a:normAutofit/>
          </a:bodyPr>
          <a:lstStyle/>
          <a:p>
            <a:pPr eaLnBrk="1" fontAlgn="auto" hangingPunct="1">
              <a:spcAft>
                <a:spcPts val="0"/>
              </a:spcAft>
              <a:defRPr/>
            </a:pPr>
            <a:r>
              <a:rPr lang="en-US" sz="4400" b="1" dirty="0">
                <a:effectLst>
                  <a:outerShdw blurRad="38100" dist="38100" dir="2700000" algn="tl">
                    <a:srgbClr val="000000">
                      <a:alpha val="43137"/>
                    </a:srgbClr>
                  </a:outerShdw>
                </a:effectLst>
                <a:cs typeface="Andalus" pitchFamily="18" charset="-78"/>
              </a:rPr>
              <a:t>Quality Plan</a:t>
            </a:r>
            <a:endParaRPr lang="en-GB" sz="4400" b="1" dirty="0">
              <a:effectLst>
                <a:outerShdw blurRad="38100" dist="38100" dir="2700000" algn="tl">
                  <a:srgbClr val="000000">
                    <a:alpha val="43137"/>
                  </a:srgbClr>
                </a:outerShdw>
              </a:effectLst>
              <a:cs typeface="Andalus" pitchFamily="18" charset="-78"/>
            </a:endParaRPr>
          </a:p>
        </p:txBody>
      </p:sp>
      <p:sp>
        <p:nvSpPr>
          <p:cNvPr id="32771" name="Content Placeholder 2">
            <a:extLst>
              <a:ext uri="{FF2B5EF4-FFF2-40B4-BE49-F238E27FC236}">
                <a16:creationId xmlns:a16="http://schemas.microsoft.com/office/drawing/2014/main" id="{DB7ED11D-623E-FF81-8F90-6B18EEB720D7}"/>
              </a:ext>
            </a:extLst>
          </p:cNvPr>
          <p:cNvSpPr>
            <a:spLocks noGrp="1"/>
          </p:cNvSpPr>
          <p:nvPr>
            <p:ph idx="1"/>
          </p:nvPr>
        </p:nvSpPr>
        <p:spPr/>
        <p:txBody>
          <a:bodyPr rtlCol="0">
            <a:noAutofit/>
          </a:bodyPr>
          <a:lstStyle/>
          <a:p>
            <a:pPr marL="548640" indent="-411480" algn="just" eaLnBrk="1" fontAlgn="auto" hangingPunct="1">
              <a:spcAft>
                <a:spcPts val="0"/>
              </a:spcAft>
              <a:buClr>
                <a:schemeClr val="tx1">
                  <a:shade val="95000"/>
                </a:schemeClr>
              </a:buClr>
              <a:buNone/>
              <a:defRPr/>
            </a:pPr>
            <a:r>
              <a:rPr lang="en-US" sz="4800" dirty="0">
                <a:solidFill>
                  <a:srgbClr val="FF0000"/>
                </a:solidFill>
              </a:rPr>
              <a:t>Quality plan </a:t>
            </a:r>
            <a:r>
              <a:rPr lang="en-US" sz="4800" b="1" dirty="0"/>
              <a:t>Defines the Quality goals and activities performed to ensure the satisfaction of these goals.</a:t>
            </a:r>
          </a:p>
          <a:p>
            <a:pPr marL="548640" indent="-411480" algn="just" rtl="1" eaLnBrk="1" fontAlgn="auto" hangingPunct="1">
              <a:spcAft>
                <a:spcPts val="0"/>
              </a:spcAft>
              <a:buClr>
                <a:schemeClr val="tx1">
                  <a:shade val="95000"/>
                </a:schemeClr>
              </a:buClr>
              <a:buNone/>
              <a:defRPr/>
            </a:pPr>
            <a:r>
              <a:rPr lang="ar-JO" sz="4800" dirty="0"/>
              <a:t>خطة الجودة تحدد أهداف الجودة والأنشطة التي يتم تنفيذها لضمان تحقيق هذه الأهداف.</a:t>
            </a:r>
            <a:endParaRPr lang="en-US" sz="4800" dirty="0"/>
          </a:p>
        </p:txBody>
      </p:sp>
      <p:sp>
        <p:nvSpPr>
          <p:cNvPr id="8196" name="Slide Number Placeholder 3">
            <a:extLst>
              <a:ext uri="{FF2B5EF4-FFF2-40B4-BE49-F238E27FC236}">
                <a16:creationId xmlns:a16="http://schemas.microsoft.com/office/drawing/2014/main" id="{8A2436F2-5B8F-1B9E-0C20-0A7A821932E3}"/>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A4F646B1-C6BF-432B-AE02-37B8BB99AADB}" type="slidenum">
              <a:rPr lang="en-US" altLang="ar-JO" sz="900">
                <a:solidFill>
                  <a:srgbClr val="898989"/>
                </a:solidFill>
              </a:rPr>
              <a:pPr rtl="0" fontAlgn="base">
                <a:spcBef>
                  <a:spcPct val="0"/>
                </a:spcBef>
                <a:spcAft>
                  <a:spcPct val="0"/>
                </a:spcAft>
              </a:pPr>
              <a:t>165</a:t>
            </a:fld>
            <a:endParaRPr lang="en-US" altLang="ar-JO" sz="900">
              <a:solidFill>
                <a:srgbClr val="898989"/>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74A56AE-6C03-17C0-47DF-7B4CB03ECB21}"/>
              </a:ext>
            </a:extLst>
          </p:cNvPr>
          <p:cNvSpPr>
            <a:spLocks noChangeArrowheads="1"/>
          </p:cNvSpPr>
          <p:nvPr/>
        </p:nvSpPr>
        <p:spPr bwMode="auto">
          <a:xfrm>
            <a:off x="1873250" y="2276476"/>
            <a:ext cx="703103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l" rtl="0" fontAlgn="base">
              <a:spcBef>
                <a:spcPct val="0"/>
              </a:spcBef>
              <a:spcAft>
                <a:spcPct val="0"/>
              </a:spcAft>
            </a:pPr>
            <a:r>
              <a:rPr lang="en-US" altLang="ar-JO">
                <a:solidFill>
                  <a:prstClr val="black"/>
                </a:solidFill>
                <a:latin typeface="MetaNormalLF-Roman"/>
              </a:rPr>
              <a:t>1. List of quality goals </a:t>
            </a:r>
            <a:r>
              <a:rPr lang="ar-JO" altLang="ar-JO">
                <a:solidFill>
                  <a:prstClr val="black"/>
                </a:solidFill>
                <a:latin typeface="MetaNormalLF-Roman"/>
              </a:rPr>
              <a:t>1. قائمة أهداف الجودة</a:t>
            </a:r>
            <a:endParaRPr lang="en-US" altLang="ar-JO">
              <a:solidFill>
                <a:prstClr val="black"/>
              </a:solidFill>
              <a:latin typeface="MetaNormalLF-Roman"/>
            </a:endParaRPr>
          </a:p>
          <a:p>
            <a:pPr algn="l" rtl="0" fontAlgn="base">
              <a:spcBef>
                <a:spcPct val="0"/>
              </a:spcBef>
              <a:spcAft>
                <a:spcPct val="0"/>
              </a:spcAft>
            </a:pPr>
            <a:r>
              <a:rPr lang="en-US" altLang="ar-JO">
                <a:solidFill>
                  <a:prstClr val="black"/>
                </a:solidFill>
                <a:latin typeface="MetaNormalLF-Roman"/>
              </a:rPr>
              <a:t>2. Review activities   </a:t>
            </a:r>
            <a:r>
              <a:rPr lang="ar-JO" altLang="ar-JO">
                <a:solidFill>
                  <a:prstClr val="black"/>
                </a:solidFill>
                <a:latin typeface="MetaNormalLF-Roman"/>
              </a:rPr>
              <a:t>2. مراجعة الأنشطة</a:t>
            </a:r>
            <a:endParaRPr lang="en-US" altLang="ar-JO">
              <a:solidFill>
                <a:prstClr val="black"/>
              </a:solidFill>
              <a:latin typeface="MetaNormalLF-Roman"/>
            </a:endParaRPr>
          </a:p>
          <a:p>
            <a:pPr algn="l" rtl="0" fontAlgn="base">
              <a:spcBef>
                <a:spcPct val="0"/>
              </a:spcBef>
              <a:spcAft>
                <a:spcPct val="0"/>
              </a:spcAft>
            </a:pPr>
            <a:r>
              <a:rPr lang="en-US" altLang="ar-JO">
                <a:solidFill>
                  <a:prstClr val="black"/>
                </a:solidFill>
                <a:latin typeface="MetaNormalLF-Roman"/>
              </a:rPr>
              <a:t>3. Software tests        </a:t>
            </a:r>
            <a:r>
              <a:rPr lang="ar-JO" altLang="ar-JO">
                <a:solidFill>
                  <a:prstClr val="black"/>
                </a:solidFill>
                <a:latin typeface="MetaNormalLF-Roman"/>
              </a:rPr>
              <a:t>3. اختبارات البرمجيات</a:t>
            </a:r>
            <a:endParaRPr lang="en-US" altLang="ar-JO">
              <a:solidFill>
                <a:prstClr val="black"/>
              </a:solidFill>
              <a:latin typeface="MetaNormalLF-Roman"/>
            </a:endParaRPr>
          </a:p>
          <a:p>
            <a:pPr algn="l" rtl="0" fontAlgn="base">
              <a:spcBef>
                <a:spcPct val="0"/>
              </a:spcBef>
              <a:spcAft>
                <a:spcPct val="0"/>
              </a:spcAft>
            </a:pPr>
            <a:r>
              <a:rPr lang="en-US" altLang="ar-JO">
                <a:solidFill>
                  <a:prstClr val="black"/>
                </a:solidFill>
                <a:latin typeface="MetaNormalLF-Roman"/>
              </a:rPr>
              <a:t>4. Acceptance tests for software externally developed</a:t>
            </a:r>
          </a:p>
          <a:p>
            <a:pPr fontAlgn="base">
              <a:spcBef>
                <a:spcPct val="0"/>
              </a:spcBef>
              <a:spcAft>
                <a:spcPct val="0"/>
              </a:spcAft>
            </a:pPr>
            <a:r>
              <a:rPr lang="ar-JO" altLang="ar-JO">
                <a:solidFill>
                  <a:prstClr val="black"/>
                </a:solidFill>
                <a:latin typeface="MetaNormalLF-Roman"/>
              </a:rPr>
              <a:t>4. اختبارات القبول للبرمجيات المطورة خارجياً</a:t>
            </a:r>
            <a:endParaRPr lang="en-US" altLang="ar-JO">
              <a:solidFill>
                <a:prstClr val="black"/>
              </a:solidFill>
              <a:latin typeface="MetaNormalLF-Roman"/>
            </a:endParaRPr>
          </a:p>
          <a:p>
            <a:pPr algn="l" rtl="0" fontAlgn="base">
              <a:spcBef>
                <a:spcPct val="0"/>
              </a:spcBef>
              <a:spcAft>
                <a:spcPct val="0"/>
              </a:spcAft>
            </a:pPr>
            <a:r>
              <a:rPr lang="en-US" altLang="ar-JO">
                <a:solidFill>
                  <a:prstClr val="black"/>
                </a:solidFill>
                <a:latin typeface="MetaNormalLF-Roman"/>
              </a:rPr>
              <a:t>5. Configuration management tools and procedures</a:t>
            </a:r>
          </a:p>
          <a:p>
            <a:pPr fontAlgn="base">
              <a:spcBef>
                <a:spcPct val="0"/>
              </a:spcBef>
              <a:spcAft>
                <a:spcPct val="0"/>
              </a:spcAft>
            </a:pPr>
            <a:r>
              <a:rPr lang="ar-JO" altLang="ar-JO">
                <a:solidFill>
                  <a:prstClr val="black"/>
                </a:solidFill>
              </a:rPr>
              <a:t>5. أدوات وإجراءات إدارة التكوين</a:t>
            </a:r>
            <a:endParaRPr lang="en-US" altLang="ar-JO">
              <a:solidFill>
                <a:prstClr val="black"/>
              </a:solidFill>
            </a:endParaRPr>
          </a:p>
        </p:txBody>
      </p:sp>
      <p:sp>
        <p:nvSpPr>
          <p:cNvPr id="9219" name="Rectangle 3">
            <a:extLst>
              <a:ext uri="{FF2B5EF4-FFF2-40B4-BE49-F238E27FC236}">
                <a16:creationId xmlns:a16="http://schemas.microsoft.com/office/drawing/2014/main" id="{29B2F586-4A54-895C-C498-F95B6BE07CFE}"/>
              </a:ext>
            </a:extLst>
          </p:cNvPr>
          <p:cNvSpPr>
            <a:spLocks noChangeArrowheads="1"/>
          </p:cNvSpPr>
          <p:nvPr/>
        </p:nvSpPr>
        <p:spPr bwMode="auto">
          <a:xfrm>
            <a:off x="1847850" y="828675"/>
            <a:ext cx="720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l" rtl="0" fontAlgn="base">
              <a:spcBef>
                <a:spcPct val="0"/>
              </a:spcBef>
              <a:spcAft>
                <a:spcPct val="0"/>
              </a:spcAft>
            </a:pPr>
            <a:r>
              <a:rPr lang="en-US" altLang="ar-JO" sz="3200" b="1">
                <a:solidFill>
                  <a:prstClr val="black"/>
                </a:solidFill>
                <a:latin typeface="MetaBoldLF-Roman"/>
              </a:rPr>
              <a:t>Elements of a software quality plan</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E87FB09-5D04-07BF-0883-9AE4BC590068}"/>
              </a:ext>
            </a:extLst>
          </p:cNvPr>
          <p:cNvSpPr>
            <a:spLocks noGrp="1"/>
          </p:cNvSpPr>
          <p:nvPr>
            <p:ph type="title"/>
          </p:nvPr>
        </p:nvSpPr>
        <p:spPr>
          <a:xfrm>
            <a:off x="1752600" y="274638"/>
            <a:ext cx="8458200" cy="1143000"/>
          </a:xfrm>
        </p:spPr>
        <p:txBody>
          <a:bodyPr/>
          <a:lstStyle/>
          <a:p>
            <a:pPr marL="514350" indent="-514350" eaLnBrk="1" hangingPunct="1">
              <a:buFont typeface="Calibri Light" panose="020F0302020204030204" pitchFamily="34" charset="0"/>
              <a:buAutoNum type="arabicPeriod"/>
            </a:pPr>
            <a:r>
              <a:rPr lang="en-US" altLang="ar-JO" b="1">
                <a:solidFill>
                  <a:srgbClr val="FF0000"/>
                </a:solidFill>
              </a:rPr>
              <a:t>Quality goals</a:t>
            </a:r>
            <a:endParaRPr lang="en-GB" altLang="ar-JO" b="1">
              <a:cs typeface="Andalus" panose="02020603050405020304" pitchFamily="18" charset="-78"/>
            </a:endParaRPr>
          </a:p>
        </p:txBody>
      </p:sp>
      <p:sp>
        <p:nvSpPr>
          <p:cNvPr id="9219" name="Content Placeholder 2">
            <a:extLst>
              <a:ext uri="{FF2B5EF4-FFF2-40B4-BE49-F238E27FC236}">
                <a16:creationId xmlns:a16="http://schemas.microsoft.com/office/drawing/2014/main" id="{D070261B-2727-C840-135D-600ED1C1F74C}"/>
              </a:ext>
            </a:extLst>
          </p:cNvPr>
          <p:cNvSpPr>
            <a:spLocks noGrp="1"/>
          </p:cNvSpPr>
          <p:nvPr>
            <p:ph idx="1"/>
          </p:nvPr>
        </p:nvSpPr>
        <p:spPr>
          <a:xfrm>
            <a:off x="2038350" y="1371600"/>
            <a:ext cx="7886700" cy="1790700"/>
          </a:xfrm>
        </p:spPr>
        <p:txBody>
          <a:bodyPr rtlCol="0">
            <a:normAutofit fontScale="85000" lnSpcReduction="10000"/>
          </a:bodyPr>
          <a:lstStyle/>
          <a:p>
            <a:pPr algn="just" eaLnBrk="1" hangingPunct="1">
              <a:buFont typeface="Arial" panose="020B0604020202020204" pitchFamily="34" charset="0"/>
              <a:buNone/>
              <a:defRPr/>
            </a:pPr>
            <a:r>
              <a:rPr lang="en-US" altLang="ar-JO" dirty="0">
                <a:solidFill>
                  <a:srgbClr val="FF0000"/>
                </a:solidFill>
              </a:rPr>
              <a:t>Quality goals: </a:t>
            </a:r>
            <a:r>
              <a:rPr lang="en-US" altLang="ar-JO" dirty="0"/>
              <a:t>Refers to the developed software quality requirements. The quality goals should reflect the major acceptance criteria indicated in the customer’s requirement document (i.e., the RFP document). As such, quality goals serve as measures of the successful achievement of the customer’s quality requirements.</a:t>
            </a:r>
          </a:p>
          <a:p>
            <a:pPr algn="just" rtl="1" eaLnBrk="1" hangingPunct="1">
              <a:buFont typeface="Arial" panose="020B0604020202020204" pitchFamily="34" charset="0"/>
              <a:buNone/>
              <a:defRPr/>
            </a:pPr>
            <a:r>
              <a:rPr lang="ar-JO" altLang="ar-JO" dirty="0"/>
              <a:t>أهداف الجودة: تشير إلى متطلبات جودة البرمجيات المطورة. يجب أن تعكس أهداف الجودة معايير القبول الرئيسية الموضحة في وثيقة متطلبات العميل (أي وثيقة طلب تقديم العروض). على هذا النحو، تعمل أهداف الجودة كمقاييس للإنجاز الناجح لمتطلبات الجودة الخاصة بالعميل.</a:t>
            </a:r>
            <a:endParaRPr lang="en-US" altLang="ar-JO" dirty="0"/>
          </a:p>
        </p:txBody>
      </p:sp>
      <p:sp>
        <p:nvSpPr>
          <p:cNvPr id="10244" name="Slide Number Placeholder 3">
            <a:extLst>
              <a:ext uri="{FF2B5EF4-FFF2-40B4-BE49-F238E27FC236}">
                <a16:creationId xmlns:a16="http://schemas.microsoft.com/office/drawing/2014/main" id="{25D166A8-97B1-813C-A4A4-BF70D418A54D}"/>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055C9B24-DBDF-40A5-B32D-FE81A2533AF7}" type="slidenum">
              <a:rPr lang="en-US" altLang="ar-JO" sz="900">
                <a:solidFill>
                  <a:srgbClr val="898989"/>
                </a:solidFill>
              </a:rPr>
              <a:pPr rtl="0" fontAlgn="base">
                <a:spcBef>
                  <a:spcPct val="0"/>
                </a:spcBef>
                <a:spcAft>
                  <a:spcPct val="0"/>
                </a:spcAft>
              </a:pPr>
              <a:t>167</a:t>
            </a:fld>
            <a:endParaRPr lang="en-US" altLang="ar-JO" sz="900">
              <a:solidFill>
                <a:srgbClr val="898989"/>
              </a:solidFill>
            </a:endParaRPr>
          </a:p>
        </p:txBody>
      </p:sp>
      <p:sp>
        <p:nvSpPr>
          <p:cNvPr id="2" name="Rectangle 1">
            <a:extLst>
              <a:ext uri="{FF2B5EF4-FFF2-40B4-BE49-F238E27FC236}">
                <a16:creationId xmlns:a16="http://schemas.microsoft.com/office/drawing/2014/main" id="{4FD0E4B4-5B46-721F-6C3E-3C39C341C7EC}"/>
              </a:ext>
            </a:extLst>
          </p:cNvPr>
          <p:cNvSpPr/>
          <p:nvPr/>
        </p:nvSpPr>
        <p:spPr>
          <a:xfrm>
            <a:off x="2208213" y="3213100"/>
            <a:ext cx="7848600" cy="3170238"/>
          </a:xfrm>
          <a:prstGeom prst="rect">
            <a:avLst/>
          </a:prstGeom>
        </p:spPr>
        <p:txBody>
          <a:bodyPr>
            <a:spAutoFit/>
          </a:bodyPr>
          <a:lstStyle/>
          <a:p>
            <a:pPr algn="just" rtl="0" fontAlgn="base">
              <a:spcBef>
                <a:spcPct val="0"/>
              </a:spcBef>
              <a:spcAft>
                <a:spcPct val="0"/>
              </a:spcAft>
              <a:defRPr/>
            </a:pPr>
            <a:r>
              <a:rPr lang="en-US" sz="2000" dirty="0">
                <a:solidFill>
                  <a:prstClr val="black"/>
                </a:solidFill>
                <a:latin typeface="Calibri" panose="020F0502020204030204"/>
                <a:cs typeface="Times New Roman" panose="02020603050405020304" pitchFamily="18" charset="0"/>
              </a:rPr>
              <a:t>The term “</a:t>
            </a:r>
            <a:r>
              <a:rPr lang="en-US" sz="2000" dirty="0">
                <a:solidFill>
                  <a:srgbClr val="FF0000"/>
                </a:solidFill>
                <a:latin typeface="Calibri" panose="020F0502020204030204"/>
                <a:cs typeface="Times New Roman" panose="02020603050405020304" pitchFamily="18" charset="0"/>
              </a:rPr>
              <a:t>quality goals</a:t>
            </a:r>
            <a:r>
              <a:rPr lang="en-US" sz="2000" dirty="0">
                <a:solidFill>
                  <a:prstClr val="black"/>
                </a:solidFill>
                <a:latin typeface="Calibri" panose="020F0502020204030204"/>
                <a:cs typeface="Times New Roman" panose="02020603050405020304" pitchFamily="18" charset="0"/>
              </a:rPr>
              <a:t>” refers to the developed software system’s substantive quality requirements. Quantitative measures are usually preferred to qualitative measures when choosing quality goals because they provide the developer with more objective assessments of software performance during the development process and system testing. However, one type of goal is not totally equivalent to the other.</a:t>
            </a:r>
          </a:p>
          <a:p>
            <a:pPr algn="just" fontAlgn="base">
              <a:spcBef>
                <a:spcPct val="0"/>
              </a:spcBef>
              <a:spcAft>
                <a:spcPct val="0"/>
              </a:spcAft>
              <a:defRPr/>
            </a:pPr>
            <a:r>
              <a:rPr lang="ar-JO" sz="2000" dirty="0">
                <a:solidFill>
                  <a:prstClr val="black"/>
                </a:solidFill>
                <a:latin typeface="Calibri" panose="020F0502020204030204"/>
                <a:cs typeface="Arial" panose="020B0604020202020204" pitchFamily="34" charset="0"/>
              </a:rPr>
              <a:t>يشير مصطلح "أهداف الجودة" إلى متطلبات الجودة الجوهرية لنظام البرمجيات المطور. عادةً ما تُفضل المقاييس الكمية على المقاييس النوعية عند اختيار أهداف الجودة لأنها تزود المطور بتقييمات أكثر موضوعية لأداء البرنامج أثناء عملية التطوير واختبار النظام. ومع ذلك، فإن أحد أنواع الأهداف لا يعادل تمامًا الآخر.</a:t>
            </a:r>
            <a:endParaRPr lang="en-US" sz="2000" dirty="0">
              <a:solidFill>
                <a:prstClr val="black"/>
              </a:solidFill>
              <a:latin typeface="Calibri" panose="020F0502020204030204"/>
              <a:cs typeface="Times New Roman" panose="02020603050405020304" pitchFamily="18"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0964EB9-8559-506E-9E16-9739C962C402}"/>
              </a:ext>
            </a:extLst>
          </p:cNvPr>
          <p:cNvSpPr>
            <a:spLocks noGrp="1"/>
          </p:cNvSpPr>
          <p:nvPr>
            <p:ph type="title"/>
          </p:nvPr>
        </p:nvSpPr>
        <p:spPr>
          <a:xfrm>
            <a:off x="1752600" y="274638"/>
            <a:ext cx="8458200" cy="1143000"/>
          </a:xfrm>
        </p:spPr>
        <p:txBody>
          <a:bodyPr/>
          <a:lstStyle/>
          <a:p>
            <a:pPr eaLnBrk="1" hangingPunct="1"/>
            <a:r>
              <a:rPr lang="en-US" altLang="ar-JO">
                <a:latin typeface="Andalus" panose="02020603050405020304" pitchFamily="18" charset="-78"/>
                <a:cs typeface="Andalus" panose="02020603050405020304" pitchFamily="18" charset="-78"/>
              </a:rPr>
              <a:t>Quality goal example</a:t>
            </a:r>
            <a:endParaRPr lang="en-GB" altLang="ar-JO">
              <a:latin typeface="Andalus" panose="02020603050405020304" pitchFamily="18" charset="-78"/>
              <a:cs typeface="Andalus" panose="02020603050405020304" pitchFamily="18" charset="-78"/>
            </a:endParaRPr>
          </a:p>
        </p:txBody>
      </p:sp>
      <p:sp>
        <p:nvSpPr>
          <p:cNvPr id="11267" name="Slide Number Placeholder 3">
            <a:extLst>
              <a:ext uri="{FF2B5EF4-FFF2-40B4-BE49-F238E27FC236}">
                <a16:creationId xmlns:a16="http://schemas.microsoft.com/office/drawing/2014/main" id="{D2A6DFAC-073C-8474-0EEF-8D3A6B11E9A6}"/>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15E4450B-EB2D-4E41-8854-9C369B63A8DB}" type="slidenum">
              <a:rPr lang="en-US" altLang="ar-JO" sz="900">
                <a:solidFill>
                  <a:srgbClr val="898989"/>
                </a:solidFill>
              </a:rPr>
              <a:pPr rtl="0" fontAlgn="base">
                <a:spcBef>
                  <a:spcPct val="0"/>
                </a:spcBef>
                <a:spcAft>
                  <a:spcPct val="0"/>
                </a:spcAft>
              </a:pPr>
              <a:t>168</a:t>
            </a:fld>
            <a:endParaRPr lang="en-US" altLang="ar-JO" sz="900">
              <a:solidFill>
                <a:srgbClr val="898989"/>
              </a:solidFill>
            </a:endParaRPr>
          </a:p>
        </p:txBody>
      </p:sp>
      <p:sp>
        <p:nvSpPr>
          <p:cNvPr id="11268" name="Content Placeholder 1">
            <a:extLst>
              <a:ext uri="{FF2B5EF4-FFF2-40B4-BE49-F238E27FC236}">
                <a16:creationId xmlns:a16="http://schemas.microsoft.com/office/drawing/2014/main" id="{9621E41E-90BE-0952-5CDA-EEBF1DB5095E}"/>
              </a:ext>
            </a:extLst>
          </p:cNvPr>
          <p:cNvSpPr>
            <a:spLocks noGrp="1" noChangeArrowheads="1"/>
          </p:cNvSpPr>
          <p:nvPr>
            <p:ph idx="1"/>
          </p:nvPr>
        </p:nvSpPr>
        <p:spPr/>
        <p:txBody>
          <a:bodyPr/>
          <a:lstStyle/>
          <a:p>
            <a:pPr eaLnBrk="1" hangingPunct="1"/>
            <a:endParaRPr lang="ar-JO" altLang="ar-JO"/>
          </a:p>
        </p:txBody>
      </p:sp>
      <p:pic>
        <p:nvPicPr>
          <p:cNvPr id="11269" name="Picture 2">
            <a:extLst>
              <a:ext uri="{FF2B5EF4-FFF2-40B4-BE49-F238E27FC236}">
                <a16:creationId xmlns:a16="http://schemas.microsoft.com/office/drawing/2014/main" id="{D112E698-AD4D-CC8C-ACE0-AC701282D9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1341438"/>
            <a:ext cx="8432800"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5703C09-6ACD-6514-CE85-3800F8D0D3EE}"/>
              </a:ext>
            </a:extLst>
          </p:cNvPr>
          <p:cNvSpPr>
            <a:spLocks noGrp="1"/>
          </p:cNvSpPr>
          <p:nvPr>
            <p:ph type="title"/>
          </p:nvPr>
        </p:nvSpPr>
        <p:spPr>
          <a:xfrm>
            <a:off x="1752600" y="274638"/>
            <a:ext cx="8458200" cy="1143000"/>
          </a:xfrm>
        </p:spPr>
        <p:txBody>
          <a:bodyPr/>
          <a:lstStyle/>
          <a:p>
            <a:pPr eaLnBrk="1" hangingPunct="1"/>
            <a:r>
              <a:rPr lang="en-US" altLang="ar-JO" sz="2800">
                <a:solidFill>
                  <a:srgbClr val="FF0000"/>
                </a:solidFill>
                <a:latin typeface="MetaNormalLF-Roman"/>
              </a:rPr>
              <a:t>2.Review activities</a:t>
            </a:r>
            <a:endParaRPr lang="en-GB" altLang="ar-JO" sz="2800">
              <a:solidFill>
                <a:srgbClr val="FF0000"/>
              </a:solidFill>
              <a:cs typeface="Andalus" panose="02020603050405020304" pitchFamily="18" charset="-78"/>
            </a:endParaRPr>
          </a:p>
        </p:txBody>
      </p:sp>
      <p:sp>
        <p:nvSpPr>
          <p:cNvPr id="32771" name="Content Placeholder 2">
            <a:extLst>
              <a:ext uri="{FF2B5EF4-FFF2-40B4-BE49-F238E27FC236}">
                <a16:creationId xmlns:a16="http://schemas.microsoft.com/office/drawing/2014/main" id="{D680CF2F-0DBB-0211-267C-B70B6EA31CDF}"/>
              </a:ext>
            </a:extLst>
          </p:cNvPr>
          <p:cNvSpPr>
            <a:spLocks noGrp="1"/>
          </p:cNvSpPr>
          <p:nvPr>
            <p:ph idx="1"/>
          </p:nvPr>
        </p:nvSpPr>
        <p:spPr>
          <a:xfrm>
            <a:off x="1524000" y="1125539"/>
            <a:ext cx="9144000" cy="4351337"/>
          </a:xfrm>
        </p:spPr>
        <p:txBody>
          <a:bodyPr rtlCol="0">
            <a:noAutofit/>
          </a:bodyPr>
          <a:lstStyle/>
          <a:p>
            <a:pPr marL="548640" indent="-411480" eaLnBrk="1" fontAlgn="auto" hangingPunct="1">
              <a:spcAft>
                <a:spcPts val="0"/>
              </a:spcAft>
              <a:buClr>
                <a:schemeClr val="tx1">
                  <a:shade val="95000"/>
                </a:schemeClr>
              </a:buClr>
              <a:buNone/>
              <a:defRPr/>
            </a:pPr>
            <a:r>
              <a:rPr lang="en-US" sz="1600" dirty="0">
                <a:solidFill>
                  <a:srgbClr val="FF0000"/>
                </a:solidFill>
              </a:rPr>
              <a:t>Planned review activities: </a:t>
            </a:r>
            <a:r>
              <a:rPr lang="en-US" sz="1600" dirty="0"/>
              <a:t>A list of all SDLC activities and deliverables to be reviewed to ensure that quality meets requirements</a:t>
            </a:r>
          </a:p>
          <a:p>
            <a:pPr marL="548640" indent="-411480" algn="r" rtl="1" eaLnBrk="1" fontAlgn="auto" hangingPunct="1">
              <a:spcAft>
                <a:spcPts val="0"/>
              </a:spcAft>
              <a:buClr>
                <a:schemeClr val="tx1">
                  <a:shade val="95000"/>
                </a:schemeClr>
              </a:buClr>
              <a:buNone/>
              <a:defRPr/>
            </a:pPr>
            <a:r>
              <a:rPr lang="ar-JO" sz="1600" dirty="0"/>
              <a:t>أنشطة المراجعة المخططة: قائمة بجميع أنشطة </a:t>
            </a:r>
            <a:r>
              <a:rPr lang="en-US" sz="1600" dirty="0"/>
              <a:t>SDLC </a:t>
            </a:r>
            <a:r>
              <a:rPr lang="ar-JO" sz="1600" dirty="0" err="1"/>
              <a:t>والتسليمات</a:t>
            </a:r>
            <a:r>
              <a:rPr lang="ar-JO" sz="1600" dirty="0"/>
              <a:t> التي سيتم مراجعتها للتأكد من أن الجودة تلبي المتطلبات</a:t>
            </a:r>
            <a:endParaRPr lang="en-US" sz="1600" dirty="0"/>
          </a:p>
          <a:p>
            <a:pPr eaLnBrk="1" fontAlgn="auto" hangingPunct="1">
              <a:spcAft>
                <a:spcPts val="0"/>
              </a:spcAft>
              <a:defRPr/>
            </a:pPr>
            <a:r>
              <a:rPr lang="en-US" sz="1600" dirty="0"/>
              <a:t>The quality plan </a:t>
            </a:r>
            <a:r>
              <a:rPr lang="en-US" sz="1600" u="sng" dirty="0">
                <a:solidFill>
                  <a:srgbClr val="FF0000"/>
                </a:solidFill>
                <a:effectLst>
                  <a:outerShdw blurRad="38100" dist="38100" dir="2700000" algn="tl">
                    <a:srgbClr val="000000">
                      <a:alpha val="43137"/>
                    </a:srgbClr>
                  </a:outerShdw>
                </a:effectLst>
              </a:rPr>
              <a:t>should provide </a:t>
            </a:r>
            <a:r>
              <a:rPr lang="en-US" sz="1600" dirty="0"/>
              <a:t>a complete listing of all planned review activities: design reviews (DRs), design inspections, code inspections, and so on,</a:t>
            </a:r>
          </a:p>
          <a:p>
            <a:pPr algn="r" rtl="1" eaLnBrk="1" fontAlgn="auto" hangingPunct="1">
              <a:spcAft>
                <a:spcPts val="0"/>
              </a:spcAft>
              <a:defRPr/>
            </a:pPr>
            <a:r>
              <a:rPr lang="ar-JO" sz="1600" dirty="0"/>
              <a:t>يجب أن توفر خطة الجودة قائمة كاملة بجميع أنشطة المراجعة المخطط لها: مراجعات التصميم (</a:t>
            </a:r>
            <a:r>
              <a:rPr lang="en-US" sz="1600" dirty="0"/>
              <a:t>DRs)، </a:t>
            </a:r>
            <a:r>
              <a:rPr lang="ar-JO" sz="1600" dirty="0"/>
              <a:t>وعمليات فحص التصميم، وعمليات فحص الكود، وما إلى ذلك.</a:t>
            </a:r>
            <a:endParaRPr lang="en-US" sz="1600" dirty="0"/>
          </a:p>
        </p:txBody>
      </p:sp>
      <p:sp>
        <p:nvSpPr>
          <p:cNvPr id="12292" name="Slide Number Placeholder 3">
            <a:extLst>
              <a:ext uri="{FF2B5EF4-FFF2-40B4-BE49-F238E27FC236}">
                <a16:creationId xmlns:a16="http://schemas.microsoft.com/office/drawing/2014/main" id="{64901A74-8B39-CDFF-0B06-D89F886E53BE}"/>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B238932E-B3AD-47E8-80EE-E852F0D391E8}" type="slidenum">
              <a:rPr lang="en-US" altLang="ar-JO" sz="900">
                <a:solidFill>
                  <a:srgbClr val="898989"/>
                </a:solidFill>
              </a:rPr>
              <a:pPr rtl="0" fontAlgn="base">
                <a:spcBef>
                  <a:spcPct val="0"/>
                </a:spcBef>
                <a:spcAft>
                  <a:spcPct val="0"/>
                </a:spcAft>
              </a:pPr>
              <a:t>169</a:t>
            </a:fld>
            <a:endParaRPr lang="en-US" altLang="ar-JO" sz="900">
              <a:solidFill>
                <a:srgbClr val="898989"/>
              </a:solidFill>
            </a:endParaRPr>
          </a:p>
        </p:txBody>
      </p:sp>
      <p:sp>
        <p:nvSpPr>
          <p:cNvPr id="2" name="Rectangle 1">
            <a:extLst>
              <a:ext uri="{FF2B5EF4-FFF2-40B4-BE49-F238E27FC236}">
                <a16:creationId xmlns:a16="http://schemas.microsoft.com/office/drawing/2014/main" id="{F27EBD84-659C-F21F-90F6-79EF4DBAEA8F}"/>
              </a:ext>
            </a:extLst>
          </p:cNvPr>
          <p:cNvSpPr/>
          <p:nvPr/>
        </p:nvSpPr>
        <p:spPr>
          <a:xfrm>
            <a:off x="2236789" y="2852738"/>
            <a:ext cx="7716837" cy="4094162"/>
          </a:xfrm>
          <a:prstGeom prst="rect">
            <a:avLst/>
          </a:prstGeom>
        </p:spPr>
        <p:txBody>
          <a:bodyPr>
            <a:spAutoFit/>
          </a:bodyPr>
          <a:lstStyle/>
          <a:p>
            <a:pPr algn="l" rtl="0" fontAlgn="base">
              <a:spcBef>
                <a:spcPct val="0"/>
              </a:spcBef>
              <a:spcAft>
                <a:spcPct val="0"/>
              </a:spcAft>
              <a:defRPr/>
            </a:pPr>
            <a:r>
              <a:rPr lang="en-US" sz="2000" dirty="0">
                <a:solidFill>
                  <a:srgbClr val="000000"/>
                </a:solidFill>
                <a:latin typeface="Sabon-Roman"/>
                <a:cs typeface="Times New Roman" panose="02020603050405020304" pitchFamily="18" charset="0"/>
              </a:rPr>
              <a:t>with the following determined for each activity:</a:t>
            </a:r>
          </a:p>
          <a:p>
            <a:pPr fontAlgn="base">
              <a:spcBef>
                <a:spcPct val="0"/>
              </a:spcBef>
              <a:spcAft>
                <a:spcPct val="0"/>
              </a:spcAft>
              <a:defRPr/>
            </a:pPr>
            <a:r>
              <a:rPr lang="ar-JO" sz="2000" dirty="0">
                <a:solidFill>
                  <a:srgbClr val="000000"/>
                </a:solidFill>
                <a:latin typeface="Sabon-Roman"/>
                <a:cs typeface="Times New Roman" panose="02020603050405020304" pitchFamily="18" charset="0"/>
              </a:rPr>
              <a:t>مع تحديد ما يلي لكل نشاط:</a:t>
            </a:r>
            <a:endParaRPr lang="en-US" sz="2000" dirty="0">
              <a:solidFill>
                <a:srgbClr val="000000"/>
              </a:solidFill>
              <a:latin typeface="Sabon-Roman"/>
              <a:cs typeface="Times New Roman" panose="02020603050405020304" pitchFamily="18" charset="0"/>
            </a:endParaRPr>
          </a:p>
          <a:p>
            <a:pPr marL="342900" indent="-342900" algn="l" rtl="0" fontAlgn="base">
              <a:spcBef>
                <a:spcPct val="0"/>
              </a:spcBef>
              <a:spcAft>
                <a:spcPct val="0"/>
              </a:spcAft>
              <a:buFont typeface="+mj-lt"/>
              <a:buAutoNum type="arabicPeriod"/>
              <a:defRPr/>
            </a:pPr>
            <a:r>
              <a:rPr lang="en-US" sz="1600" dirty="0">
                <a:solidFill>
                  <a:srgbClr val="808080"/>
                </a:solidFill>
                <a:latin typeface="ZapfDingbats"/>
                <a:cs typeface="Times New Roman" panose="02020603050405020304" pitchFamily="18" charset="0"/>
              </a:rPr>
              <a:t>■ </a:t>
            </a:r>
            <a:r>
              <a:rPr lang="en-US" sz="2000" dirty="0">
                <a:solidFill>
                  <a:srgbClr val="000000"/>
                </a:solidFill>
                <a:latin typeface="Sabon-Roman"/>
                <a:cs typeface="Times New Roman" panose="02020603050405020304" pitchFamily="18" charset="0"/>
              </a:rPr>
              <a:t>The scope of the review activity       </a:t>
            </a:r>
            <a:r>
              <a:rPr lang="ar-JO" sz="2000" dirty="0">
                <a:solidFill>
                  <a:srgbClr val="000000"/>
                </a:solidFill>
                <a:latin typeface="Sabon-Roman"/>
                <a:cs typeface="Times New Roman" panose="02020603050405020304" pitchFamily="18" charset="0"/>
              </a:rPr>
              <a:t>■ نطاق نشاط المراجعة</a:t>
            </a:r>
            <a:endParaRPr lang="en-US" sz="2000" dirty="0">
              <a:solidFill>
                <a:srgbClr val="000000"/>
              </a:solidFill>
              <a:latin typeface="Sabon-Roman"/>
              <a:cs typeface="Times New Roman" panose="02020603050405020304" pitchFamily="18" charset="0"/>
            </a:endParaRPr>
          </a:p>
          <a:p>
            <a:pPr marL="342900" indent="-342900" algn="l" rtl="0" fontAlgn="base">
              <a:spcBef>
                <a:spcPct val="0"/>
              </a:spcBef>
              <a:spcAft>
                <a:spcPct val="0"/>
              </a:spcAft>
              <a:buFont typeface="+mj-lt"/>
              <a:buAutoNum type="arabicPeriod"/>
              <a:defRPr/>
            </a:pPr>
            <a:r>
              <a:rPr lang="en-US" sz="1600" dirty="0">
                <a:solidFill>
                  <a:srgbClr val="808080"/>
                </a:solidFill>
                <a:latin typeface="ZapfDingbats"/>
                <a:cs typeface="Times New Roman" panose="02020603050405020304" pitchFamily="18" charset="0"/>
              </a:rPr>
              <a:t>■ </a:t>
            </a:r>
            <a:r>
              <a:rPr lang="en-US" sz="2000" dirty="0">
                <a:solidFill>
                  <a:srgbClr val="000000"/>
                </a:solidFill>
                <a:latin typeface="Sabon-Roman"/>
                <a:cs typeface="Times New Roman" panose="02020603050405020304" pitchFamily="18" charset="0"/>
              </a:rPr>
              <a:t>The type of the review activity       </a:t>
            </a:r>
            <a:r>
              <a:rPr lang="ar-JO" sz="2000" dirty="0">
                <a:solidFill>
                  <a:srgbClr val="000000"/>
                </a:solidFill>
                <a:latin typeface="Sabon-Roman"/>
                <a:cs typeface="Times New Roman" panose="02020603050405020304" pitchFamily="18" charset="0"/>
              </a:rPr>
              <a:t>■ نوع نشاط المراجعة</a:t>
            </a:r>
            <a:endParaRPr lang="en-US" sz="2000" dirty="0">
              <a:solidFill>
                <a:srgbClr val="000000"/>
              </a:solidFill>
              <a:latin typeface="Sabon-Roman"/>
              <a:cs typeface="Times New Roman" panose="02020603050405020304" pitchFamily="18" charset="0"/>
            </a:endParaRPr>
          </a:p>
          <a:p>
            <a:pPr marL="342900" indent="-342900" algn="l" rtl="0" fontAlgn="base">
              <a:spcBef>
                <a:spcPct val="0"/>
              </a:spcBef>
              <a:spcAft>
                <a:spcPct val="0"/>
              </a:spcAft>
              <a:buFont typeface="+mj-lt"/>
              <a:buAutoNum type="arabicPeriod"/>
              <a:defRPr/>
            </a:pPr>
            <a:r>
              <a:rPr lang="en-US" sz="1600" dirty="0">
                <a:solidFill>
                  <a:srgbClr val="808080"/>
                </a:solidFill>
                <a:latin typeface="ZapfDingbats"/>
                <a:cs typeface="Times New Roman" panose="02020603050405020304" pitchFamily="18" charset="0"/>
              </a:rPr>
              <a:t>■ </a:t>
            </a:r>
            <a:r>
              <a:rPr lang="en-US" sz="2000" dirty="0">
                <a:solidFill>
                  <a:srgbClr val="000000"/>
                </a:solidFill>
                <a:latin typeface="Sabon-Roman"/>
                <a:cs typeface="Times New Roman" panose="02020603050405020304" pitchFamily="18" charset="0"/>
              </a:rPr>
              <a:t>The schedule of review activities (as defined by its priority and the succeeding activities of the project process)                                                                                                          </a:t>
            </a:r>
            <a:r>
              <a:rPr lang="ar-JO" sz="2000" dirty="0">
                <a:solidFill>
                  <a:srgbClr val="000000"/>
                </a:solidFill>
                <a:latin typeface="Sabon-Roman"/>
                <a:cs typeface="Times New Roman" panose="02020603050405020304" pitchFamily="18" charset="0"/>
              </a:rPr>
              <a:t> ■ الجدول الزمني لأنشطة المراجعة (كما هو محدد حسب أولويتها والأنشطة اللاحقة لعملية المشروع)</a:t>
            </a:r>
            <a:endParaRPr lang="en-US" sz="2000" dirty="0">
              <a:solidFill>
                <a:srgbClr val="000000"/>
              </a:solidFill>
              <a:latin typeface="Sabon-Roman"/>
              <a:cs typeface="Times New Roman" panose="02020603050405020304" pitchFamily="18" charset="0"/>
            </a:endParaRPr>
          </a:p>
          <a:p>
            <a:pPr marL="342900" indent="-342900" algn="l" rtl="0" fontAlgn="base">
              <a:spcBef>
                <a:spcPct val="0"/>
              </a:spcBef>
              <a:spcAft>
                <a:spcPct val="0"/>
              </a:spcAft>
              <a:buFont typeface="+mj-lt"/>
              <a:buAutoNum type="arabicPeriod"/>
              <a:defRPr/>
            </a:pPr>
            <a:r>
              <a:rPr lang="en-US" sz="1600" dirty="0">
                <a:solidFill>
                  <a:srgbClr val="808080"/>
                </a:solidFill>
                <a:latin typeface="ZapfDingbats"/>
                <a:cs typeface="Times New Roman" panose="02020603050405020304" pitchFamily="18" charset="0"/>
              </a:rPr>
              <a:t>■ </a:t>
            </a:r>
            <a:r>
              <a:rPr lang="en-US" sz="2000" dirty="0">
                <a:solidFill>
                  <a:srgbClr val="000000"/>
                </a:solidFill>
                <a:latin typeface="Sabon-Roman"/>
                <a:cs typeface="Times New Roman" panose="02020603050405020304" pitchFamily="18" charset="0"/>
              </a:rPr>
              <a:t>The specific procedures to be applied                                                   </a:t>
            </a:r>
            <a:r>
              <a:rPr lang="ar-JO" sz="2000" dirty="0">
                <a:solidFill>
                  <a:srgbClr val="000000"/>
                </a:solidFill>
                <a:latin typeface="Sabon-Roman"/>
                <a:cs typeface="Times New Roman" panose="02020603050405020304" pitchFamily="18" charset="0"/>
              </a:rPr>
              <a:t>■ الإجراءات المحددة التي سيتم تطبيقها</a:t>
            </a:r>
            <a:endParaRPr lang="en-US" sz="2000" dirty="0">
              <a:solidFill>
                <a:srgbClr val="000000"/>
              </a:solidFill>
              <a:latin typeface="Sabon-Roman"/>
              <a:cs typeface="Times New Roman" panose="02020603050405020304" pitchFamily="18" charset="0"/>
            </a:endParaRPr>
          </a:p>
          <a:p>
            <a:pPr marL="342900" indent="-342900" algn="l" rtl="0" fontAlgn="base">
              <a:spcBef>
                <a:spcPct val="0"/>
              </a:spcBef>
              <a:spcAft>
                <a:spcPct val="0"/>
              </a:spcAft>
              <a:buFont typeface="+mj-lt"/>
              <a:buAutoNum type="arabicPeriod"/>
              <a:defRPr/>
            </a:pPr>
            <a:r>
              <a:rPr lang="en-US" sz="1600" dirty="0">
                <a:solidFill>
                  <a:srgbClr val="808080"/>
                </a:solidFill>
                <a:latin typeface="ZapfDingbats"/>
                <a:cs typeface="Times New Roman" panose="02020603050405020304" pitchFamily="18" charset="0"/>
              </a:rPr>
              <a:t>■ </a:t>
            </a:r>
            <a:r>
              <a:rPr lang="en-US" sz="2000" dirty="0">
                <a:solidFill>
                  <a:srgbClr val="000000"/>
                </a:solidFill>
                <a:latin typeface="Sabon-Roman"/>
                <a:cs typeface="Times New Roman" panose="02020603050405020304" pitchFamily="18" charset="0"/>
              </a:rPr>
              <a:t>Who is responsible for carrying out the review activity?                   </a:t>
            </a:r>
            <a:r>
              <a:rPr lang="ar-JO" sz="2000" dirty="0">
                <a:solidFill>
                  <a:srgbClr val="000000"/>
                </a:solidFill>
                <a:latin typeface="Sabon-Roman"/>
                <a:cs typeface="Times New Roman" panose="02020603050405020304" pitchFamily="18" charset="0"/>
              </a:rPr>
              <a:t> ■ من المسؤول عن تنفيذ نشاط المراجعة؟</a:t>
            </a:r>
            <a:endParaRPr lang="en-US" sz="20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Prevention Versus Detection</a:t>
            </a:r>
            <a:b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ar-JO"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الوقاية مقابل الكشف</a:t>
            </a:r>
            <a:endParaRPr lang="ar-SA"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a:xfrm>
            <a:off x="2131124" y="1340768"/>
            <a:ext cx="7886700" cy="4351338"/>
          </a:xfrm>
        </p:spPr>
        <p:txBody>
          <a:bodyPr/>
          <a:lstStyle/>
          <a:p>
            <a:r>
              <a:rPr lang="en-US" dirty="0">
                <a:solidFill>
                  <a:srgbClr val="FF0000"/>
                </a:solidFill>
              </a:rPr>
              <a:t>Detection :    </a:t>
            </a:r>
            <a:r>
              <a:rPr lang="ar-JO" dirty="0">
                <a:solidFill>
                  <a:srgbClr val="FF0000"/>
                </a:solidFill>
              </a:rPr>
              <a:t>كشف :</a:t>
            </a:r>
            <a:endParaRPr lang="en-US" dirty="0">
              <a:solidFill>
                <a:srgbClr val="FF0000"/>
              </a:solidFill>
            </a:endParaRPr>
          </a:p>
          <a:p>
            <a:pPr>
              <a:buNone/>
            </a:pPr>
            <a:r>
              <a:rPr lang="en-US" dirty="0"/>
              <a:t>	- Identify     </a:t>
            </a:r>
            <a:r>
              <a:rPr lang="ar-JO" dirty="0"/>
              <a:t>تعريف</a:t>
            </a:r>
            <a:endParaRPr lang="en-US" dirty="0"/>
          </a:p>
          <a:p>
            <a:pPr>
              <a:buNone/>
            </a:pPr>
            <a:r>
              <a:rPr lang="en-US" dirty="0"/>
              <a:t>    - Correct      </a:t>
            </a:r>
            <a:r>
              <a:rPr lang="ar-JO" dirty="0"/>
              <a:t>صحيح</a:t>
            </a:r>
            <a:endParaRPr lang="en-US" dirty="0"/>
          </a:p>
          <a:p>
            <a:pPr>
              <a:buNone/>
            </a:pPr>
            <a:endParaRPr lang="en-US" dirty="0"/>
          </a:p>
          <a:p>
            <a:r>
              <a:rPr lang="en-US" dirty="0">
                <a:solidFill>
                  <a:srgbClr val="FF0000"/>
                </a:solidFill>
              </a:rPr>
              <a:t>Prevention        </a:t>
            </a:r>
            <a:r>
              <a:rPr lang="ar-JO" dirty="0">
                <a:solidFill>
                  <a:srgbClr val="FF0000"/>
                </a:solidFill>
              </a:rPr>
              <a:t>وقاية</a:t>
            </a:r>
            <a:endParaRPr lang="en-US" dirty="0">
              <a:solidFill>
                <a:srgbClr val="FF0000"/>
              </a:solidFill>
            </a:endParaRPr>
          </a:p>
          <a:p>
            <a:pPr lvl="1"/>
            <a:r>
              <a:rPr lang="en-US" dirty="0"/>
              <a:t> Train          </a:t>
            </a:r>
            <a:r>
              <a:rPr lang="ar-JO" dirty="0"/>
              <a:t>يدرب</a:t>
            </a:r>
            <a:endParaRPr lang="en-US" dirty="0"/>
          </a:p>
          <a:p>
            <a:pPr lvl="1"/>
            <a:r>
              <a:rPr lang="en-US" dirty="0"/>
              <a:t>Do it right from the first time           </a:t>
            </a:r>
            <a:r>
              <a:rPr lang="ar-JO" dirty="0"/>
              <a:t>افعلها بشكل صحيح من المرة الأولى</a:t>
            </a:r>
            <a:endParaRPr lang="en-US" dirty="0"/>
          </a:p>
          <a:p>
            <a:pPr>
              <a:buNone/>
            </a:pPr>
            <a:endParaRPr lang="ar-SA" dirty="0"/>
          </a:p>
        </p:txBody>
      </p:sp>
      <p:sp>
        <p:nvSpPr>
          <p:cNvPr id="4" name="Rectangle 3"/>
          <p:cNvSpPr/>
          <p:nvPr/>
        </p:nvSpPr>
        <p:spPr>
          <a:xfrm>
            <a:off x="6074474" y="3713527"/>
            <a:ext cx="4445512" cy="830997"/>
          </a:xfrm>
          <a:prstGeom prst="rect">
            <a:avLst/>
          </a:prstGeom>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lgn="ctr" rtl="0" fontAlgn="base">
              <a:spcBef>
                <a:spcPct val="0"/>
              </a:spcBef>
              <a:spcAft>
                <a:spcPct val="0"/>
              </a:spcAft>
            </a:pPr>
            <a:r>
              <a:rPr lang="en-US" sz="2400" b="1">
                <a:ln/>
                <a:solidFill>
                  <a:srgbClr val="A5A5A5"/>
                </a:solidFill>
                <a:latin typeface="Times New Roman" pitchFamily="18" charset="0"/>
                <a:cs typeface="Times New Roman" pitchFamily="18" charset="0"/>
              </a:rPr>
              <a:t> Quality Comes from Prevention</a:t>
            </a:r>
          </a:p>
          <a:p>
            <a:pPr algn="ctr" rtl="0" fontAlgn="base">
              <a:spcBef>
                <a:spcPct val="0"/>
              </a:spcBef>
              <a:spcAft>
                <a:spcPct val="0"/>
              </a:spcAft>
            </a:pPr>
            <a:r>
              <a:rPr lang="ar-JO" sz="2400" b="1">
                <a:ln/>
                <a:solidFill>
                  <a:srgbClr val="A5A5A5"/>
                </a:solidFill>
                <a:latin typeface="Times New Roman" pitchFamily="18" charset="0"/>
                <a:cs typeface="Times New Roman" pitchFamily="18" charset="0"/>
              </a:rPr>
              <a:t>الجودة تأتي من الوقاية</a:t>
            </a:r>
            <a:endParaRPr lang="en-US" sz="2400" b="1" dirty="0">
              <a:ln/>
              <a:solidFill>
                <a:srgbClr val="A5A5A5"/>
              </a:solidFill>
              <a:latin typeface="Times New Roman" pitchFamily="18" charset="0"/>
              <a:cs typeface="Times New Roman" pitchFamily="18" charset="0"/>
            </a:endParaRPr>
          </a:p>
        </p:txBody>
      </p:sp>
      <p:pic>
        <p:nvPicPr>
          <p:cNvPr id="6" name="Picture 5"/>
          <p:cNvPicPr>
            <a:picLocks noChangeAspect="1"/>
          </p:cNvPicPr>
          <p:nvPr/>
        </p:nvPicPr>
        <p:blipFill rotWithShape="1">
          <a:blip r:embed="rId2"/>
          <a:srcRect b="12833"/>
          <a:stretch/>
        </p:blipFill>
        <p:spPr>
          <a:xfrm>
            <a:off x="6074474" y="4568284"/>
            <a:ext cx="4669889" cy="2289717"/>
          </a:xfrm>
          <a:prstGeom prst="rect">
            <a:avLst/>
          </a:prstGeom>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E800926-A410-AC54-91B8-197BC794AEF1}"/>
              </a:ext>
            </a:extLst>
          </p:cNvPr>
          <p:cNvSpPr>
            <a:spLocks noGrp="1"/>
          </p:cNvSpPr>
          <p:nvPr>
            <p:ph type="title"/>
          </p:nvPr>
        </p:nvSpPr>
        <p:spPr>
          <a:xfrm>
            <a:off x="1752600" y="274638"/>
            <a:ext cx="8458200" cy="1143000"/>
          </a:xfrm>
        </p:spPr>
        <p:txBody>
          <a:bodyPr/>
          <a:lstStyle/>
          <a:p>
            <a:pPr eaLnBrk="1" hangingPunct="1"/>
            <a:r>
              <a:rPr lang="en-US" altLang="ar-JO">
                <a:solidFill>
                  <a:srgbClr val="FF0000"/>
                </a:solidFill>
                <a:latin typeface="MetaNormalLF-Roman"/>
              </a:rPr>
              <a:t>3. Software tests</a:t>
            </a:r>
          </a:p>
        </p:txBody>
      </p:sp>
      <p:sp>
        <p:nvSpPr>
          <p:cNvPr id="32771" name="Content Placeholder 2">
            <a:extLst>
              <a:ext uri="{FF2B5EF4-FFF2-40B4-BE49-F238E27FC236}">
                <a16:creationId xmlns:a16="http://schemas.microsoft.com/office/drawing/2014/main" id="{E0E98BED-8E48-258A-CBE9-E852789AD21A}"/>
              </a:ext>
            </a:extLst>
          </p:cNvPr>
          <p:cNvSpPr>
            <a:spLocks noGrp="1"/>
          </p:cNvSpPr>
          <p:nvPr>
            <p:ph idx="1"/>
          </p:nvPr>
        </p:nvSpPr>
        <p:spPr>
          <a:xfrm>
            <a:off x="1703389" y="1981200"/>
            <a:ext cx="8785225" cy="4114800"/>
          </a:xfrm>
        </p:spPr>
        <p:txBody>
          <a:bodyPr rtlCol="0">
            <a:noAutofit/>
          </a:bodyPr>
          <a:lstStyle/>
          <a:p>
            <a:pPr eaLnBrk="1" fontAlgn="auto" hangingPunct="1">
              <a:spcAft>
                <a:spcPts val="0"/>
              </a:spcAft>
              <a:buNone/>
              <a:defRPr/>
            </a:pPr>
            <a:r>
              <a:rPr lang="en-US" dirty="0">
                <a:solidFill>
                  <a:srgbClr val="FF0000"/>
                </a:solidFill>
              </a:rPr>
              <a:t>Planned software tests : </a:t>
            </a:r>
            <a:r>
              <a:rPr lang="en-US" dirty="0"/>
              <a:t>The quality plan should provide </a:t>
            </a:r>
            <a:r>
              <a:rPr lang="en-US" dirty="0">
                <a:solidFill>
                  <a:srgbClr val="00B050"/>
                </a:solidFill>
              </a:rPr>
              <a:t>a complete list of planned software tests</a:t>
            </a:r>
            <a:r>
              <a:rPr lang="en-US" dirty="0"/>
              <a:t>, with the following designated for each test</a:t>
            </a:r>
          </a:p>
          <a:p>
            <a:pPr algn="r" rtl="1" eaLnBrk="1" fontAlgn="auto" hangingPunct="1">
              <a:spcAft>
                <a:spcPts val="0"/>
              </a:spcAft>
              <a:buNone/>
              <a:defRPr/>
            </a:pPr>
            <a:r>
              <a:rPr lang="ar-JO" dirty="0"/>
              <a:t>اختبارات البرامج المخططة: يجب أن توفر خطة الجودة قائمة كاملة باختبارات البرامج المخطط لها، مع ما يلي مخصص لكل اختبار</a:t>
            </a:r>
            <a:endParaRPr lang="en-US" dirty="0"/>
          </a:p>
          <a:p>
            <a:pPr eaLnBrk="1" fontAlgn="auto" hangingPunct="1">
              <a:spcAft>
                <a:spcPts val="0"/>
              </a:spcAft>
              <a:buNone/>
              <a:defRPr/>
            </a:pPr>
            <a:endParaRPr lang="en-US" dirty="0"/>
          </a:p>
          <a:p>
            <a:pPr eaLnBrk="1" fontAlgn="auto" hangingPunct="1">
              <a:spcAft>
                <a:spcPts val="0"/>
              </a:spcAft>
              <a:buNone/>
              <a:defRPr/>
            </a:pPr>
            <a:r>
              <a:rPr lang="en-US" dirty="0"/>
              <a:t>■ The unit, integration or the complete system to be tested</a:t>
            </a:r>
          </a:p>
          <a:p>
            <a:pPr algn="r" rtl="1" eaLnBrk="1" fontAlgn="auto" hangingPunct="1">
              <a:spcAft>
                <a:spcPts val="0"/>
              </a:spcAft>
              <a:buNone/>
              <a:defRPr/>
            </a:pPr>
            <a:r>
              <a:rPr lang="ar-JO" dirty="0"/>
              <a:t>■ الوحدة أو التكامل أو النظام الكامل المراد اختباره</a:t>
            </a:r>
            <a:endParaRPr lang="en-US" dirty="0"/>
          </a:p>
          <a:p>
            <a:pPr eaLnBrk="1" fontAlgn="auto" hangingPunct="1">
              <a:spcAft>
                <a:spcPts val="0"/>
              </a:spcAft>
              <a:buNone/>
              <a:defRPr/>
            </a:pPr>
            <a:r>
              <a:rPr lang="en-US" dirty="0"/>
              <a:t>■ The type of testing activities to be carried out.</a:t>
            </a:r>
          </a:p>
          <a:p>
            <a:pPr algn="r" rtl="1" eaLnBrk="1" fontAlgn="auto" hangingPunct="1">
              <a:spcAft>
                <a:spcPts val="0"/>
              </a:spcAft>
              <a:buNone/>
              <a:defRPr/>
            </a:pPr>
            <a:r>
              <a:rPr lang="ar-JO" dirty="0"/>
              <a:t>■ نوع أنشطة الاختبار التي سيتم تنفيذها.</a:t>
            </a:r>
            <a:endParaRPr lang="en-US" dirty="0"/>
          </a:p>
          <a:p>
            <a:pPr eaLnBrk="1" fontAlgn="auto" hangingPunct="1">
              <a:spcAft>
                <a:spcPts val="0"/>
              </a:spcAft>
              <a:buNone/>
              <a:defRPr/>
            </a:pPr>
            <a:r>
              <a:rPr lang="en-US" dirty="0"/>
              <a:t>■ The planned test schedule         </a:t>
            </a:r>
            <a:r>
              <a:rPr lang="ar-JO" dirty="0"/>
              <a:t>■ الجدول الزمني للاختبار المقرر</a:t>
            </a:r>
            <a:endParaRPr lang="en-US" dirty="0"/>
          </a:p>
          <a:p>
            <a:pPr marL="0" indent="0" eaLnBrk="1" fontAlgn="auto" hangingPunct="1">
              <a:spcAft>
                <a:spcPts val="0"/>
              </a:spcAft>
              <a:buNone/>
              <a:defRPr/>
            </a:pPr>
            <a:r>
              <a:rPr lang="en-US" dirty="0"/>
              <a:t>■ The specific procedures to be applied        </a:t>
            </a:r>
            <a:r>
              <a:rPr lang="ar-JO" dirty="0"/>
              <a:t>■ الإجراءات المحددة التي سيتم تطبيقها</a:t>
            </a:r>
            <a:endParaRPr lang="en-US" dirty="0"/>
          </a:p>
          <a:p>
            <a:pPr marL="0" indent="0" eaLnBrk="1" fontAlgn="auto" hangingPunct="1">
              <a:spcAft>
                <a:spcPts val="0"/>
              </a:spcAft>
              <a:buNone/>
              <a:defRPr/>
            </a:pPr>
            <a:r>
              <a:rPr lang="en-US" dirty="0"/>
              <a:t>■ Who is responsible for carrying out the test. </a:t>
            </a:r>
            <a:r>
              <a:rPr lang="ar-JO" dirty="0"/>
              <a:t>■ من المسؤول عن إجراء الاختبار.</a:t>
            </a:r>
            <a:endParaRPr lang="en-US" dirty="0"/>
          </a:p>
          <a:p>
            <a:pPr eaLnBrk="1" fontAlgn="auto" hangingPunct="1">
              <a:spcAft>
                <a:spcPts val="0"/>
              </a:spcAft>
              <a:buNone/>
              <a:defRPr/>
            </a:pPr>
            <a:endParaRPr lang="en-US" sz="2000" dirty="0"/>
          </a:p>
          <a:p>
            <a:pPr marL="1348740" lvl="2" indent="-411480" eaLnBrk="1" fontAlgn="auto" hangingPunct="1">
              <a:spcAft>
                <a:spcPts val="0"/>
              </a:spcAft>
              <a:buClr>
                <a:schemeClr val="tx1">
                  <a:shade val="95000"/>
                </a:schemeClr>
              </a:buClr>
              <a:buNone/>
              <a:defRPr/>
            </a:pPr>
            <a:endParaRPr lang="en-US" sz="4000" dirty="0"/>
          </a:p>
        </p:txBody>
      </p:sp>
      <p:sp>
        <p:nvSpPr>
          <p:cNvPr id="13316" name="Slide Number Placeholder 3">
            <a:extLst>
              <a:ext uri="{FF2B5EF4-FFF2-40B4-BE49-F238E27FC236}">
                <a16:creationId xmlns:a16="http://schemas.microsoft.com/office/drawing/2014/main" id="{D3E50C19-0D80-1BAC-1C0E-FDEDC335FF1D}"/>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E24AA7D6-EC4F-4943-A03F-EDC8E9820969}" type="slidenum">
              <a:rPr lang="en-US" altLang="ar-JO" sz="900">
                <a:solidFill>
                  <a:srgbClr val="898989"/>
                </a:solidFill>
              </a:rPr>
              <a:pPr rtl="0" fontAlgn="base">
                <a:spcBef>
                  <a:spcPct val="0"/>
                </a:spcBef>
                <a:spcAft>
                  <a:spcPct val="0"/>
                </a:spcAft>
              </a:pPr>
              <a:t>170</a:t>
            </a:fld>
            <a:endParaRPr lang="en-US" altLang="ar-JO" sz="900">
              <a:solidFill>
                <a:srgbClr val="898989"/>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48A6AC0-A0A9-C359-2D70-4C065F124DB3}"/>
              </a:ext>
            </a:extLst>
          </p:cNvPr>
          <p:cNvSpPr>
            <a:spLocks noGrp="1"/>
          </p:cNvSpPr>
          <p:nvPr>
            <p:ph type="title"/>
          </p:nvPr>
        </p:nvSpPr>
        <p:spPr/>
        <p:txBody>
          <a:bodyPr/>
          <a:lstStyle/>
          <a:p>
            <a:pPr eaLnBrk="1" hangingPunct="1"/>
            <a:r>
              <a:rPr lang="en-US" altLang="ar-JO">
                <a:solidFill>
                  <a:srgbClr val="FF0000"/>
                </a:solidFill>
              </a:rPr>
              <a:t>4. Planned acceptance tests for externally developed software</a:t>
            </a:r>
          </a:p>
        </p:txBody>
      </p:sp>
      <p:sp>
        <p:nvSpPr>
          <p:cNvPr id="3" name="Content Placeholder 2">
            <a:extLst>
              <a:ext uri="{FF2B5EF4-FFF2-40B4-BE49-F238E27FC236}">
                <a16:creationId xmlns:a16="http://schemas.microsoft.com/office/drawing/2014/main" id="{E2C89BE7-2790-C486-A4B4-FA64C254B77D}"/>
              </a:ext>
            </a:extLst>
          </p:cNvPr>
          <p:cNvSpPr>
            <a:spLocks noGrp="1"/>
          </p:cNvSpPr>
          <p:nvPr>
            <p:ph idx="1"/>
          </p:nvPr>
        </p:nvSpPr>
        <p:spPr>
          <a:xfrm>
            <a:off x="2152650" y="1825625"/>
            <a:ext cx="7886700" cy="4667250"/>
          </a:xfrm>
        </p:spPr>
        <p:txBody>
          <a:bodyPr rtlCol="0">
            <a:normAutofit lnSpcReduction="10000"/>
          </a:bodyPr>
          <a:lstStyle/>
          <a:p>
            <a:pPr marL="0" indent="0" eaLnBrk="1" fontAlgn="auto" hangingPunct="1">
              <a:spcAft>
                <a:spcPts val="0"/>
              </a:spcAft>
              <a:buNone/>
              <a:defRPr/>
            </a:pPr>
            <a:r>
              <a:rPr lang="en-US" dirty="0"/>
              <a:t>A complete list of the </a:t>
            </a:r>
            <a:r>
              <a:rPr lang="en-US" u="sng" dirty="0">
                <a:solidFill>
                  <a:srgbClr val="FF0000"/>
                </a:solidFill>
                <a:effectLst>
                  <a:outerShdw blurRad="38100" dist="38100" dir="2700000" algn="tl">
                    <a:srgbClr val="000000">
                      <a:alpha val="43137"/>
                    </a:srgbClr>
                  </a:outerShdw>
                </a:effectLst>
              </a:rPr>
              <a:t>acceptance tests planned for externally developed software </a:t>
            </a:r>
            <a:r>
              <a:rPr lang="en-US" dirty="0"/>
              <a:t>should be provided within the quality plan. Items to be included are :</a:t>
            </a:r>
          </a:p>
          <a:p>
            <a:pPr marL="0" indent="0" algn="r" rtl="1" eaLnBrk="1" fontAlgn="auto" hangingPunct="1">
              <a:spcAft>
                <a:spcPts val="0"/>
              </a:spcAft>
              <a:buNone/>
              <a:defRPr/>
            </a:pPr>
            <a:r>
              <a:rPr lang="ar-JO" dirty="0"/>
              <a:t>يجب توفير قائمة كاملة باختبارات القبول المخططة للبرامج المطورة خارجيًا ضمن خطة الجودة. العناصر التي سيتم تضمينها هي:</a:t>
            </a:r>
            <a:endParaRPr lang="en-US" dirty="0"/>
          </a:p>
          <a:p>
            <a:pPr marL="0" indent="0" eaLnBrk="1" fontAlgn="auto" hangingPunct="1">
              <a:spcAft>
                <a:spcPts val="0"/>
              </a:spcAft>
              <a:buNone/>
              <a:defRPr/>
            </a:pPr>
            <a:r>
              <a:rPr lang="en-US" dirty="0"/>
              <a:t>(a) purchased software         </a:t>
            </a:r>
            <a:r>
              <a:rPr lang="ar-JO" dirty="0"/>
              <a:t>(أ) البرامج المشتراة</a:t>
            </a:r>
            <a:endParaRPr lang="en-US" dirty="0"/>
          </a:p>
          <a:p>
            <a:pPr marL="0" indent="0" eaLnBrk="1" fontAlgn="auto" hangingPunct="1">
              <a:spcAft>
                <a:spcPts val="0"/>
              </a:spcAft>
              <a:buNone/>
              <a:defRPr/>
            </a:pPr>
            <a:r>
              <a:rPr lang="en-US" dirty="0"/>
              <a:t>(b) software developed by subcontractors        </a:t>
            </a:r>
          </a:p>
          <a:p>
            <a:pPr marL="0" indent="0" algn="r" rtl="1" eaLnBrk="1" fontAlgn="auto" hangingPunct="1">
              <a:spcAft>
                <a:spcPts val="0"/>
              </a:spcAft>
              <a:buNone/>
              <a:defRPr/>
            </a:pPr>
            <a:r>
              <a:rPr lang="ar-JO" dirty="0"/>
              <a:t>(ب) البرمجيات التي طورها المقاولون من الباطن</a:t>
            </a:r>
            <a:endParaRPr lang="en-US" dirty="0"/>
          </a:p>
          <a:p>
            <a:pPr marL="0" indent="0" eaLnBrk="1" fontAlgn="auto" hangingPunct="1">
              <a:spcAft>
                <a:spcPts val="0"/>
              </a:spcAft>
              <a:buNone/>
              <a:defRPr/>
            </a:pPr>
            <a:r>
              <a:rPr lang="en-US" dirty="0"/>
              <a:t>(c) customer-supplied software. </a:t>
            </a:r>
            <a:r>
              <a:rPr lang="ar-JO" dirty="0"/>
              <a:t>(ج) البرامج المقدمة من العملاء.</a:t>
            </a:r>
            <a:endParaRPr lang="en-US" dirty="0"/>
          </a:p>
          <a:p>
            <a:pPr marL="0" indent="0" eaLnBrk="1" fontAlgn="auto" hangingPunct="1">
              <a:spcAft>
                <a:spcPts val="0"/>
              </a:spcAft>
              <a:buNone/>
              <a:defRPr/>
            </a:pPr>
            <a:endParaRPr lang="en-US" dirty="0"/>
          </a:p>
          <a:p>
            <a:pPr marL="0" indent="0" eaLnBrk="1" fontAlgn="auto" hangingPunct="1">
              <a:spcAft>
                <a:spcPts val="0"/>
              </a:spcAft>
              <a:buNone/>
              <a:defRPr/>
            </a:pPr>
            <a:r>
              <a:rPr lang="en-US" dirty="0"/>
              <a:t>The acceptance tests for externally developed software should parallel those used for internally developed software tests.</a:t>
            </a:r>
          </a:p>
          <a:p>
            <a:pPr marL="0" indent="0" algn="r" rtl="1" eaLnBrk="1" fontAlgn="auto" hangingPunct="1">
              <a:spcAft>
                <a:spcPts val="0"/>
              </a:spcAft>
              <a:buNone/>
              <a:defRPr/>
            </a:pPr>
            <a:r>
              <a:rPr lang="ar-JO" dirty="0"/>
              <a:t>يجب أن توازي اختبارات القبول للبرامج المطورة خارجيًا تلك المستخدمة في اختبارات البرامج المطورة داخليًا.</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20B1A13-F07B-5321-C2A6-0F923260944E}"/>
              </a:ext>
            </a:extLst>
          </p:cNvPr>
          <p:cNvSpPr>
            <a:spLocks noGrp="1"/>
          </p:cNvSpPr>
          <p:nvPr>
            <p:ph type="title"/>
          </p:nvPr>
        </p:nvSpPr>
        <p:spPr>
          <a:xfrm>
            <a:off x="1752600" y="274638"/>
            <a:ext cx="8458200" cy="1143000"/>
          </a:xfrm>
        </p:spPr>
        <p:txBody>
          <a:bodyPr/>
          <a:lstStyle/>
          <a:p>
            <a:pPr eaLnBrk="1" hangingPunct="1"/>
            <a:r>
              <a:rPr lang="en-US" altLang="ar-JO">
                <a:solidFill>
                  <a:srgbClr val="FF0000"/>
                </a:solidFill>
              </a:rPr>
              <a:t>5. Configuration management</a:t>
            </a:r>
            <a:endParaRPr lang="en-US" altLang="ar-JO" b="1">
              <a:solidFill>
                <a:srgbClr val="FF0066"/>
              </a:solidFill>
            </a:endParaRPr>
          </a:p>
        </p:txBody>
      </p:sp>
      <p:sp>
        <p:nvSpPr>
          <p:cNvPr id="32771" name="Content Placeholder 2">
            <a:extLst>
              <a:ext uri="{FF2B5EF4-FFF2-40B4-BE49-F238E27FC236}">
                <a16:creationId xmlns:a16="http://schemas.microsoft.com/office/drawing/2014/main" id="{5E830D2B-F2A9-C94A-D91B-105EC58179C2}"/>
              </a:ext>
            </a:extLst>
          </p:cNvPr>
          <p:cNvSpPr>
            <a:spLocks noGrp="1"/>
          </p:cNvSpPr>
          <p:nvPr>
            <p:ph idx="1"/>
          </p:nvPr>
        </p:nvSpPr>
        <p:spPr>
          <a:xfrm>
            <a:off x="1703389" y="1981200"/>
            <a:ext cx="8785225" cy="4114800"/>
          </a:xfrm>
        </p:spPr>
        <p:txBody>
          <a:bodyPr rtlCol="0">
            <a:noAutofit/>
          </a:bodyPr>
          <a:lstStyle/>
          <a:p>
            <a:pPr eaLnBrk="1" fontAlgn="auto" hangingPunct="1">
              <a:spcAft>
                <a:spcPts val="0"/>
              </a:spcAft>
              <a:defRPr/>
            </a:pPr>
            <a:r>
              <a:rPr lang="en-US" dirty="0"/>
              <a:t>The quality plan should specify configuration management tools and procedures, including those change-control procedures meant to be applied throughout the project.</a:t>
            </a:r>
          </a:p>
          <a:p>
            <a:pPr algn="r" rtl="1" eaLnBrk="1" fontAlgn="auto" hangingPunct="1">
              <a:spcAft>
                <a:spcPts val="0"/>
              </a:spcAft>
              <a:defRPr/>
            </a:pPr>
            <a:r>
              <a:rPr lang="ar-JO" sz="2000" dirty="0"/>
              <a:t>يجب أن تحدد خطة الجودة أدوات وإجراءات إدارة التكوين، بما في ذلك إجراءات التحكم في التغيير التي سيتم تطبيقها في جميع أنحاء المشروع.</a:t>
            </a:r>
            <a:endParaRPr lang="en-US" sz="2000" dirty="0"/>
          </a:p>
          <a:p>
            <a:pPr marL="1348740" lvl="2" indent="-411480" eaLnBrk="1" fontAlgn="auto" hangingPunct="1">
              <a:spcAft>
                <a:spcPts val="0"/>
              </a:spcAft>
              <a:buClr>
                <a:schemeClr val="tx1">
                  <a:shade val="95000"/>
                </a:schemeClr>
              </a:buClr>
              <a:buNone/>
              <a:defRPr/>
            </a:pPr>
            <a:endParaRPr lang="en-US" sz="4000" dirty="0"/>
          </a:p>
        </p:txBody>
      </p:sp>
      <p:sp>
        <p:nvSpPr>
          <p:cNvPr id="15364" name="Slide Number Placeholder 3">
            <a:extLst>
              <a:ext uri="{FF2B5EF4-FFF2-40B4-BE49-F238E27FC236}">
                <a16:creationId xmlns:a16="http://schemas.microsoft.com/office/drawing/2014/main" id="{81670CA5-44A6-BD2C-B45B-3F0347D15ADD}"/>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478CF2FA-E6D7-4713-96B9-6FB304CB505C}" type="slidenum">
              <a:rPr lang="en-US" altLang="ar-JO" sz="900">
                <a:solidFill>
                  <a:srgbClr val="898989"/>
                </a:solidFill>
              </a:rPr>
              <a:pPr rtl="0" fontAlgn="base">
                <a:spcBef>
                  <a:spcPct val="0"/>
                </a:spcBef>
                <a:spcAft>
                  <a:spcPct val="0"/>
                </a:spcAft>
              </a:pPr>
              <a:t>172</a:t>
            </a:fld>
            <a:endParaRPr lang="en-US" altLang="ar-JO" sz="900">
              <a:solidFill>
                <a:srgbClr val="898989"/>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A724-729D-5A24-5965-47F96AE1EAEC}"/>
              </a:ext>
            </a:extLst>
          </p:cNvPr>
          <p:cNvSpPr>
            <a:spLocks noGrp="1"/>
          </p:cNvSpPr>
          <p:nvPr>
            <p:ph type="title"/>
          </p:nvPr>
        </p:nvSpPr>
        <p:spPr/>
        <p:txBody>
          <a:bodyPr rtlCol="0">
            <a:normAutofit/>
          </a:bodyPr>
          <a:lstStyle/>
          <a:p>
            <a:pPr eaLnBrk="1" fontAlgn="auto" hangingPunct="1">
              <a:spcAft>
                <a:spcPts val="0"/>
              </a:spcAft>
              <a:defRPr/>
            </a:pPr>
            <a:r>
              <a:rPr lang="en-US" sz="3600" b="1" u="sng" dirty="0">
                <a:solidFill>
                  <a:srgbClr val="FF9999"/>
                </a:solidFill>
                <a:effectLst>
                  <a:outerShdw blurRad="38100" dist="38100" dir="2700000" algn="tl">
                    <a:srgbClr val="000000">
                      <a:alpha val="43137"/>
                    </a:srgbClr>
                  </a:outerShdw>
                </a:effectLst>
              </a:rPr>
              <a:t>Your Project</a:t>
            </a:r>
            <a:endParaRPr lang="ar-SA" sz="3600" b="1" u="sng" dirty="0">
              <a:solidFill>
                <a:srgbClr val="FF9999"/>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6FF6C30-155A-55CE-D87A-0206249CA678}"/>
              </a:ext>
            </a:extLst>
          </p:cNvPr>
          <p:cNvSpPr>
            <a:spLocks noGrp="1"/>
          </p:cNvSpPr>
          <p:nvPr>
            <p:ph idx="1"/>
          </p:nvPr>
        </p:nvSpPr>
        <p:spPr>
          <a:xfrm>
            <a:off x="2209800" y="1700214"/>
            <a:ext cx="7772400" cy="4395787"/>
          </a:xfrm>
        </p:spPr>
        <p:txBody>
          <a:bodyPr rtlCol="0">
            <a:normAutofit/>
          </a:bodyPr>
          <a:lstStyle/>
          <a:p>
            <a:pPr algn="just" eaLnBrk="1" fontAlgn="auto" hangingPunct="1">
              <a:spcAft>
                <a:spcPts val="0"/>
              </a:spcAft>
              <a:defRPr/>
            </a:pPr>
            <a:r>
              <a:rPr lang="en-US" dirty="0"/>
              <a:t>As part of your course project you are required to </a:t>
            </a:r>
            <a:r>
              <a:rPr lang="en-US" b="1" dirty="0">
                <a:solidFill>
                  <a:srgbClr val="FF9999"/>
                </a:solidFill>
                <a:effectLst>
                  <a:outerShdw blurRad="38100" dist="38100" dir="2700000" algn="tl">
                    <a:srgbClr val="000000">
                      <a:alpha val="43137"/>
                    </a:srgbClr>
                  </a:outerShdw>
                </a:effectLst>
              </a:rPr>
              <a:t>create a software quality plan</a:t>
            </a:r>
          </a:p>
          <a:p>
            <a:pPr algn="just" rtl="1" eaLnBrk="1" fontAlgn="auto" hangingPunct="1">
              <a:spcAft>
                <a:spcPts val="0"/>
              </a:spcAft>
              <a:defRPr/>
            </a:pPr>
            <a:r>
              <a:rPr lang="ar-JO" dirty="0"/>
              <a:t>كجزء من مشروع الدورة التدريبية الخاصة بك، يُطلب منك إنشاء خطة لجودة البرنامج</a:t>
            </a:r>
            <a:endParaRPr lang="en-US" dirty="0"/>
          </a:p>
          <a:p>
            <a:pPr eaLnBrk="1" fontAlgn="auto" hangingPunct="1">
              <a:spcAft>
                <a:spcPts val="0"/>
              </a:spcAft>
              <a:defRPr/>
            </a:pPr>
            <a:r>
              <a:rPr lang="en-US" dirty="0"/>
              <a:t>Use the previous guidelines in the slides to prepare your software quality plan required in your project</a:t>
            </a:r>
          </a:p>
          <a:p>
            <a:pPr algn="r" rtl="1" eaLnBrk="1" fontAlgn="auto" hangingPunct="1">
              <a:spcAft>
                <a:spcPts val="0"/>
              </a:spcAft>
              <a:defRPr/>
            </a:pPr>
            <a:r>
              <a:rPr lang="ar-JO" dirty="0"/>
              <a:t>استخدم الإرشادات السابقة في الشرائح لإعداد خطة جودة البرامج المطلوبة في مشروعك</a:t>
            </a:r>
            <a:endParaRPr lang="en-US" dirty="0"/>
          </a:p>
          <a:p>
            <a:pPr eaLnBrk="1" fontAlgn="auto" hangingPunct="1">
              <a:spcAft>
                <a:spcPts val="0"/>
              </a:spcAft>
              <a:defRPr/>
            </a:pPr>
            <a:r>
              <a:rPr lang="en-US" dirty="0"/>
              <a:t>Search the web for “</a:t>
            </a:r>
            <a:r>
              <a:rPr lang="en-US" b="1" dirty="0"/>
              <a:t>Software quality Plan samples</a:t>
            </a:r>
            <a:r>
              <a:rPr lang="en-US" dirty="0"/>
              <a:t>”  to obtain several samples  </a:t>
            </a:r>
          </a:p>
          <a:p>
            <a:pPr algn="r" rtl="1" eaLnBrk="1" fontAlgn="auto" hangingPunct="1">
              <a:spcAft>
                <a:spcPts val="0"/>
              </a:spcAft>
              <a:defRPr/>
            </a:pPr>
            <a:r>
              <a:rPr lang="ar-SA" dirty="0"/>
              <a:t>ابحث في الويب عن "عينات خطة جودة البرامج" للحصول على عدة عينات</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FA2E-C2B2-B5BA-DB99-4FC93822731F}"/>
              </a:ext>
            </a:extLst>
          </p:cNvPr>
          <p:cNvSpPr>
            <a:spLocks noGrp="1"/>
          </p:cNvSpPr>
          <p:nvPr>
            <p:ph type="title"/>
          </p:nvPr>
        </p:nvSpPr>
        <p:spPr/>
        <p:txBody>
          <a:bodyPr rtlCol="0">
            <a:normAutofit/>
          </a:bodyPr>
          <a:lstStyle/>
          <a:p>
            <a:pPr eaLnBrk="1" fontAlgn="auto" hangingPunct="1">
              <a:spcAft>
                <a:spcPts val="0"/>
              </a:spcAft>
              <a:defRPr/>
            </a:pPr>
            <a:r>
              <a:rPr lang="en-US" b="1" dirty="0">
                <a:solidFill>
                  <a:schemeClr val="accent6">
                    <a:lumMod val="75000"/>
                  </a:schemeClr>
                </a:solidFill>
              </a:rPr>
              <a:t>The objectives of development and quality plans.</a:t>
            </a:r>
            <a:br>
              <a:rPr lang="en-US" b="1" dirty="0">
                <a:solidFill>
                  <a:schemeClr val="accent6">
                    <a:lumMod val="75000"/>
                  </a:schemeClr>
                </a:solidFill>
              </a:rPr>
            </a:br>
            <a:endParaRPr lang="en-US" dirty="0">
              <a:solidFill>
                <a:schemeClr val="accent6">
                  <a:lumMod val="75000"/>
                </a:schemeClr>
              </a:solidFill>
            </a:endParaRPr>
          </a:p>
        </p:txBody>
      </p:sp>
      <p:sp>
        <p:nvSpPr>
          <p:cNvPr id="17411" name="Content Placeholder 2">
            <a:extLst>
              <a:ext uri="{FF2B5EF4-FFF2-40B4-BE49-F238E27FC236}">
                <a16:creationId xmlns:a16="http://schemas.microsoft.com/office/drawing/2014/main" id="{5E35A3D4-13BF-51A5-17BD-7C7B327B9D62}"/>
              </a:ext>
            </a:extLst>
          </p:cNvPr>
          <p:cNvSpPr>
            <a:spLocks noGrp="1" noChangeArrowheads="1"/>
          </p:cNvSpPr>
          <p:nvPr>
            <p:ph idx="1"/>
          </p:nvPr>
        </p:nvSpPr>
        <p:spPr/>
        <p:txBody>
          <a:bodyPr/>
          <a:lstStyle/>
          <a:p>
            <a:pPr marL="0" indent="0" eaLnBrk="1" hangingPunct="1">
              <a:buNone/>
            </a:pPr>
            <a:r>
              <a:rPr lang="en-US" altLang="ar-JO"/>
              <a:t>The plans’ objectives are to provide the basis for:</a:t>
            </a:r>
          </a:p>
          <a:p>
            <a:pPr marL="0" indent="0" algn="r" rtl="1" eaLnBrk="1" hangingPunct="1">
              <a:buNone/>
            </a:pPr>
            <a:r>
              <a:rPr lang="ar-JO" altLang="ar-JO"/>
              <a:t>تتمثل أهداف الخطط في توفير الأساس لما يلي:</a:t>
            </a:r>
            <a:endParaRPr lang="en-US" altLang="ar-JO"/>
          </a:p>
          <a:p>
            <a:pPr marL="0" indent="0" eaLnBrk="1" hangingPunct="1">
              <a:buNone/>
            </a:pPr>
            <a:r>
              <a:rPr lang="en-US" altLang="ar-JO"/>
              <a:t>■ Scheduling development activities</a:t>
            </a:r>
          </a:p>
          <a:p>
            <a:pPr marL="0" indent="0" algn="r" rtl="1" eaLnBrk="1" hangingPunct="1">
              <a:buNone/>
            </a:pPr>
            <a:r>
              <a:rPr lang="ar-JO" altLang="ar-JO"/>
              <a:t>■ جدولة أنشطة التطوير</a:t>
            </a:r>
            <a:endParaRPr lang="en-US" altLang="ar-JO"/>
          </a:p>
          <a:p>
            <a:pPr marL="0" indent="0" eaLnBrk="1" hangingPunct="1">
              <a:buNone/>
            </a:pPr>
            <a:r>
              <a:rPr lang="en-US" altLang="ar-JO"/>
              <a:t>■ Recruiting team members and allocating development facilities</a:t>
            </a:r>
          </a:p>
          <a:p>
            <a:pPr marL="0" indent="0" algn="r" rtl="1" eaLnBrk="1" hangingPunct="1">
              <a:buNone/>
            </a:pPr>
            <a:r>
              <a:rPr lang="ar-JO" altLang="ar-JO"/>
              <a:t>■ تعيين أعضاء الفريق وتخصيص مرافق التطوير</a:t>
            </a:r>
            <a:endParaRPr lang="en-US" altLang="ar-JO"/>
          </a:p>
          <a:p>
            <a:pPr marL="0" indent="0" eaLnBrk="1" hangingPunct="1">
              <a:buNone/>
            </a:pPr>
            <a:r>
              <a:rPr lang="en-US" altLang="ar-JO"/>
              <a:t>■ Resolving development risks        </a:t>
            </a:r>
            <a:r>
              <a:rPr lang="ar-JO" altLang="ar-JO"/>
              <a:t>■ حل مخاطر التنمية</a:t>
            </a:r>
            <a:endParaRPr lang="en-US" altLang="ar-JO"/>
          </a:p>
          <a:p>
            <a:pPr marL="0" indent="0" eaLnBrk="1" hangingPunct="1">
              <a:buNone/>
            </a:pPr>
            <a:r>
              <a:rPr lang="en-US" altLang="ar-JO"/>
              <a:t>■ Implementing required SQA activities</a:t>
            </a:r>
          </a:p>
          <a:p>
            <a:pPr marL="0" indent="0" algn="r" rtl="1" eaLnBrk="1" hangingPunct="1">
              <a:buNone/>
            </a:pPr>
            <a:r>
              <a:rPr lang="ar-JO" altLang="ar-JO"/>
              <a:t>■ تنفيذ أنشطة </a:t>
            </a:r>
            <a:r>
              <a:rPr lang="en-US" altLang="ar-JO"/>
              <a:t>SQA </a:t>
            </a:r>
            <a:r>
              <a:rPr lang="ar-JO" altLang="ar-JO"/>
              <a:t>المطلوبة</a:t>
            </a:r>
            <a:endParaRPr lang="en-US" altLang="ar-JO"/>
          </a:p>
          <a:p>
            <a:pPr marL="0" indent="0" eaLnBrk="1" hangingPunct="1">
              <a:buNone/>
            </a:pPr>
            <a:r>
              <a:rPr lang="en-US" altLang="ar-JO"/>
              <a:t>■ Providing management with needed data for project control.</a:t>
            </a:r>
          </a:p>
          <a:p>
            <a:pPr marL="0" indent="0" algn="r" rtl="1" eaLnBrk="1" hangingPunct="1">
              <a:buNone/>
            </a:pPr>
            <a:r>
              <a:rPr lang="ar-JO" altLang="ar-JO"/>
              <a:t>■ تزويد الإدارة بالبيانات اللازمة لمراقبة المشروع.</a:t>
            </a:r>
            <a:endParaRPr lang="en-US" altLang="ar-JO"/>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0869-8B89-5369-93BD-DF382FA6CB1F}"/>
              </a:ext>
            </a:extLst>
          </p:cNvPr>
          <p:cNvSpPr>
            <a:spLocks noGrp="1"/>
          </p:cNvSpPr>
          <p:nvPr>
            <p:ph type="title"/>
          </p:nvPr>
        </p:nvSpPr>
        <p:spPr/>
        <p:txBody>
          <a:bodyPr rtlCol="0">
            <a:normAutofit/>
          </a:bodyPr>
          <a:lstStyle/>
          <a:p>
            <a:pPr eaLnBrk="1" fontAlgn="auto" hangingPunct="1">
              <a:spcAft>
                <a:spcPts val="0"/>
              </a:spcAft>
              <a:defRPr/>
            </a:pPr>
            <a:r>
              <a:rPr lang="en-US" b="1" dirty="0">
                <a:solidFill>
                  <a:schemeClr val="accent6">
                    <a:lumMod val="75000"/>
                  </a:schemeClr>
                </a:solidFill>
              </a:rPr>
              <a:t>The major software risk items.</a:t>
            </a:r>
            <a:br>
              <a:rPr lang="en-US" b="1" dirty="0">
                <a:solidFill>
                  <a:schemeClr val="accent6">
                    <a:lumMod val="75000"/>
                  </a:schemeClr>
                </a:solidFill>
              </a:rPr>
            </a:br>
            <a:endParaRPr lang="en-US" dirty="0">
              <a:solidFill>
                <a:schemeClr val="accent6">
                  <a:lumMod val="75000"/>
                </a:schemeClr>
              </a:solidFill>
            </a:endParaRPr>
          </a:p>
        </p:txBody>
      </p:sp>
      <p:sp>
        <p:nvSpPr>
          <p:cNvPr id="18435" name="Content Placeholder 2">
            <a:extLst>
              <a:ext uri="{FF2B5EF4-FFF2-40B4-BE49-F238E27FC236}">
                <a16:creationId xmlns:a16="http://schemas.microsoft.com/office/drawing/2014/main" id="{D560D9F9-8939-919E-405E-449E6F1EAE8E}"/>
              </a:ext>
            </a:extLst>
          </p:cNvPr>
          <p:cNvSpPr>
            <a:spLocks noGrp="1" noChangeArrowheads="1"/>
          </p:cNvSpPr>
          <p:nvPr>
            <p:ph idx="1"/>
          </p:nvPr>
        </p:nvSpPr>
        <p:spPr/>
        <p:txBody>
          <a:bodyPr/>
          <a:lstStyle/>
          <a:p>
            <a:pPr marL="0" indent="0" eaLnBrk="1" hangingPunct="1">
              <a:buNone/>
            </a:pPr>
            <a:r>
              <a:rPr lang="en-US" altLang="ar-JO"/>
              <a:t>Typical development risks are:                </a:t>
            </a:r>
            <a:r>
              <a:rPr lang="ar-JO" altLang="ar-JO"/>
              <a:t>مخاطر التطوير النموذجية هي:</a:t>
            </a:r>
            <a:endParaRPr lang="en-US" altLang="ar-JO"/>
          </a:p>
          <a:p>
            <a:pPr marL="0" indent="0" eaLnBrk="1" hangingPunct="1">
              <a:buNone/>
            </a:pPr>
            <a:r>
              <a:rPr lang="en-US" altLang="ar-JO"/>
              <a:t>■ Technological gaps – lack of adequate and sufficient professional knowledge</a:t>
            </a:r>
          </a:p>
          <a:p>
            <a:pPr marL="0" indent="0" algn="r" rtl="1" eaLnBrk="1" hangingPunct="1">
              <a:buNone/>
            </a:pPr>
            <a:r>
              <a:rPr lang="ar-JO" altLang="ar-JO"/>
              <a:t>■ الفجوات التكنولوجية – الافتقار إلى المعرفة المهنية الكافية والكافية</a:t>
            </a:r>
            <a:endParaRPr lang="en-US" altLang="ar-JO"/>
          </a:p>
          <a:p>
            <a:pPr marL="0" indent="0" eaLnBrk="1" hangingPunct="1">
              <a:buNone/>
            </a:pPr>
            <a:r>
              <a:rPr lang="en-US" altLang="ar-JO"/>
              <a:t>■ Staff shortages          </a:t>
            </a:r>
            <a:r>
              <a:rPr lang="ar-JO" altLang="ar-JO"/>
              <a:t>■ نقص الموظفين</a:t>
            </a:r>
            <a:endParaRPr lang="en-US" altLang="ar-JO"/>
          </a:p>
          <a:p>
            <a:pPr marL="0" indent="0" eaLnBrk="1" hangingPunct="1">
              <a:buNone/>
            </a:pPr>
            <a:r>
              <a:rPr lang="en-US" altLang="ar-JO"/>
              <a:t>■ Interdependence on other organizations: suppliers, subcontractors, etc.</a:t>
            </a:r>
          </a:p>
          <a:p>
            <a:pPr marL="0" indent="0" algn="r" rtl="1" eaLnBrk="1" hangingPunct="1">
              <a:buNone/>
            </a:pPr>
            <a:r>
              <a:rPr lang="ar-JO" altLang="ar-JO"/>
              <a:t>■ الاعتماد المتبادل على المنظمات الأخرى: الموردين، والمقاولين من الباطن، وما إلى ذلك.</a:t>
            </a:r>
            <a:endParaRPr lang="en-US" altLang="ar-JO"/>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a:extLst>
              <a:ext uri="{FF2B5EF4-FFF2-40B4-BE49-F238E27FC236}">
                <a16:creationId xmlns:a16="http://schemas.microsoft.com/office/drawing/2014/main" id="{2515B968-ABDF-A485-7A41-36ADED0E89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15888"/>
            <a:ext cx="7489825" cy="718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1530-EDED-1F46-9AD9-C43BA214063B}"/>
              </a:ext>
            </a:extLst>
          </p:cNvPr>
          <p:cNvSpPr>
            <a:spLocks noGrp="1"/>
          </p:cNvSpPr>
          <p:nvPr>
            <p:ph type="title"/>
          </p:nvPr>
        </p:nvSpPr>
        <p:spPr/>
        <p:txBody>
          <a:bodyPr rtlCol="0">
            <a:normAutofit/>
          </a:bodyPr>
          <a:lstStyle/>
          <a:p>
            <a:pPr eaLnBrk="1" fontAlgn="auto" hangingPunct="1">
              <a:spcAft>
                <a:spcPts val="0"/>
              </a:spcAft>
              <a:defRPr/>
            </a:pPr>
            <a:r>
              <a:rPr lang="en-US" b="1" dirty="0">
                <a:solidFill>
                  <a:schemeClr val="accent6">
                    <a:lumMod val="75000"/>
                  </a:schemeClr>
                </a:solidFill>
              </a:rPr>
              <a:t>The process of software risk management.</a:t>
            </a:r>
            <a:br>
              <a:rPr lang="en-US" b="1" dirty="0">
                <a:solidFill>
                  <a:schemeClr val="accent6">
                    <a:lumMod val="75000"/>
                  </a:schemeClr>
                </a:solidFill>
              </a:rPr>
            </a:br>
            <a:endParaRPr lang="en-US" dirty="0">
              <a:solidFill>
                <a:schemeClr val="accent6">
                  <a:lumMod val="75000"/>
                </a:schemeClr>
              </a:solidFill>
            </a:endParaRPr>
          </a:p>
        </p:txBody>
      </p:sp>
      <p:sp>
        <p:nvSpPr>
          <p:cNvPr id="20483" name="Content Placeholder 2">
            <a:extLst>
              <a:ext uri="{FF2B5EF4-FFF2-40B4-BE49-F238E27FC236}">
                <a16:creationId xmlns:a16="http://schemas.microsoft.com/office/drawing/2014/main" id="{74E75894-0ED4-D3A6-3265-A8CED102AA69}"/>
              </a:ext>
            </a:extLst>
          </p:cNvPr>
          <p:cNvSpPr>
            <a:spLocks noGrp="1" noChangeArrowheads="1"/>
          </p:cNvSpPr>
          <p:nvPr>
            <p:ph idx="1"/>
          </p:nvPr>
        </p:nvSpPr>
        <p:spPr/>
        <p:txBody>
          <a:bodyPr/>
          <a:lstStyle/>
          <a:p>
            <a:pPr eaLnBrk="1" hangingPunct="1"/>
            <a:r>
              <a:rPr lang="en-US" altLang="ar-JO"/>
              <a:t>The activities involved in risk management include planning, implementation, and</a:t>
            </a:r>
          </a:p>
          <a:p>
            <a:pPr algn="r" rtl="1" eaLnBrk="1" hangingPunct="1"/>
            <a:r>
              <a:rPr lang="ar-JO" altLang="ar-JO"/>
              <a:t>تشمل الأنشطة المشاركة في إدارة المخاطر التخطيط والتنفيذ</a:t>
            </a:r>
            <a:endParaRPr lang="en-US" altLang="ar-JO"/>
          </a:p>
          <a:p>
            <a:pPr eaLnBrk="1" hangingPunct="1"/>
            <a:r>
              <a:rPr lang="en-US" altLang="ar-JO"/>
              <a:t>monitoring of implementation. The pertinent planning activities are identification of</a:t>
            </a:r>
          </a:p>
          <a:p>
            <a:pPr algn="r" rtl="1" eaLnBrk="1" hangingPunct="1"/>
            <a:r>
              <a:rPr lang="ar-JO" altLang="ar-JO"/>
              <a:t>مراقبة التنفيذ. يتم تحديد أنشطة التخطيط ذات الصلة</a:t>
            </a:r>
            <a:endParaRPr lang="en-US" altLang="ar-JO"/>
          </a:p>
          <a:p>
            <a:pPr eaLnBrk="1" hangingPunct="1"/>
            <a:r>
              <a:rPr lang="en-US" altLang="ar-JO"/>
              <a:t>SRIs, evaluation of those SRIs, and planning RMAs to resolve the SRIs.</a:t>
            </a:r>
          </a:p>
          <a:p>
            <a:pPr algn="r" rtl="1" eaLnBrk="1" hangingPunct="1"/>
            <a:r>
              <a:rPr lang="en-US" altLang="ar-JO"/>
              <a:t> SRIs، </a:t>
            </a:r>
            <a:r>
              <a:rPr lang="ar-JO" altLang="ar-JO"/>
              <a:t>وتقييم تلك </a:t>
            </a:r>
            <a:r>
              <a:rPr lang="en-US" altLang="ar-JO"/>
              <a:t>SRIs، </a:t>
            </a:r>
            <a:r>
              <a:rPr lang="ar-JO" altLang="ar-JO"/>
              <a:t>وتخطيط </a:t>
            </a:r>
            <a:r>
              <a:rPr lang="en-US" altLang="ar-JO"/>
              <a:t>RMAs </a:t>
            </a:r>
            <a:r>
              <a:rPr lang="ar-JO" altLang="ar-JO"/>
              <a:t>لحل </a:t>
            </a:r>
            <a:r>
              <a:rPr lang="en-US" altLang="ar-JO"/>
              <a:t>SRIs.</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4763-9F07-A4EA-B3EA-0912C677BF9E}"/>
              </a:ext>
            </a:extLst>
          </p:cNvPr>
          <p:cNvSpPr>
            <a:spLocks noGrp="1"/>
          </p:cNvSpPr>
          <p:nvPr>
            <p:ph type="title"/>
          </p:nvPr>
        </p:nvSpPr>
        <p:spPr/>
        <p:txBody>
          <a:bodyPr rtlCol="0">
            <a:normAutofit fontScale="90000"/>
          </a:bodyPr>
          <a:lstStyle/>
          <a:p>
            <a:pPr eaLnBrk="1" fontAlgn="auto" hangingPunct="1">
              <a:spcAft>
                <a:spcPts val="0"/>
              </a:spcAft>
              <a:defRPr/>
            </a:pPr>
            <a:r>
              <a:rPr lang="en-US" b="1" dirty="0">
                <a:solidFill>
                  <a:schemeClr val="accent6">
                    <a:lumMod val="75000"/>
                  </a:schemeClr>
                </a:solidFill>
              </a:rPr>
              <a:t>The benefits of preparing development and quality plans for small projects</a:t>
            </a:r>
            <a:br>
              <a:rPr lang="en-US" b="1" dirty="0">
                <a:solidFill>
                  <a:schemeClr val="accent6">
                    <a:lumMod val="75000"/>
                  </a:schemeClr>
                </a:solidFill>
              </a:rPr>
            </a:br>
            <a:endParaRPr lang="en-US" dirty="0">
              <a:solidFill>
                <a:schemeClr val="accent6">
                  <a:lumMod val="75000"/>
                </a:schemeClr>
              </a:solidFill>
            </a:endParaRPr>
          </a:p>
        </p:txBody>
      </p:sp>
      <p:sp>
        <p:nvSpPr>
          <p:cNvPr id="20483" name="Content Placeholder 2">
            <a:extLst>
              <a:ext uri="{FF2B5EF4-FFF2-40B4-BE49-F238E27FC236}">
                <a16:creationId xmlns:a16="http://schemas.microsoft.com/office/drawing/2014/main" id="{B917190F-266C-00F6-AF9B-38A650F018A5}"/>
              </a:ext>
            </a:extLst>
          </p:cNvPr>
          <p:cNvSpPr>
            <a:spLocks noGrp="1"/>
          </p:cNvSpPr>
          <p:nvPr>
            <p:ph idx="1"/>
          </p:nvPr>
        </p:nvSpPr>
        <p:spPr/>
        <p:txBody>
          <a:bodyPr rtlCol="0">
            <a:normAutofit/>
          </a:bodyPr>
          <a:lstStyle/>
          <a:p>
            <a:pPr eaLnBrk="1" hangingPunct="1">
              <a:defRPr/>
            </a:pPr>
            <a:r>
              <a:rPr lang="en-US" altLang="ar-JO" dirty="0"/>
              <a:t>For small development projects (of not less than 15 man-days), preparation of development and quality plans is optional. However, one should consider the substantial advantages obtained by the plan’s developer. The main advantages of plan preparation are improvements in the developer’s understanding of the task, and greater commitment to complete the project as planned. In addition, the plan documents contribute to a better understanding between the developer and the customer, and easier and more effective project control.</a:t>
            </a:r>
          </a:p>
          <a:p>
            <a:pPr algn="r" rtl="1" eaLnBrk="1" hangingPunct="1">
              <a:defRPr/>
            </a:pPr>
            <a:r>
              <a:rPr lang="ar-JO" altLang="ar-JO" dirty="0"/>
              <a:t>بالنسبة لمشاريع التطوير الصغيرة (التي لا تقل عن 15 يوم عمل)، يعد إعداد خطط التطوير والجودة أمرًا اختياريًا. ومع ذلك، ينبغي للمرء أن يأخذ في الاعتبار المزايا الكبيرة التي حصل عليها مطور الخطة. المزايا الرئيسية لإعداد الخطة هي التحسينات في فهم المطور للمهمة، وزيادة الالتزام بإكمال المشروع كما هو مخطط له. بالإضافة إلى ذلك، تساهم وثائق الخطة في تحقيق فهم أفضل بين المطور والعميل، والتحكم في المشروع بشكل أسهل وأكثر فعالية.</a:t>
            </a:r>
            <a:endParaRPr lang="en-US" altLang="ar-JO"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5602-1871-E486-08B0-4D7AA7197453}"/>
              </a:ext>
            </a:extLst>
          </p:cNvPr>
          <p:cNvSpPr>
            <a:spLocks noGrp="1"/>
          </p:cNvSpPr>
          <p:nvPr>
            <p:ph type="title"/>
          </p:nvPr>
        </p:nvSpPr>
        <p:spPr/>
        <p:txBody>
          <a:bodyPr rtlCol="0">
            <a:normAutofit fontScale="90000"/>
          </a:bodyPr>
          <a:lstStyle/>
          <a:p>
            <a:pPr eaLnBrk="1" fontAlgn="auto" hangingPunct="1">
              <a:spcAft>
                <a:spcPts val="0"/>
              </a:spcAft>
              <a:defRPr/>
            </a:pPr>
            <a:r>
              <a:rPr lang="en-US" b="1" dirty="0">
                <a:solidFill>
                  <a:schemeClr val="accent6">
                    <a:lumMod val="75000"/>
                  </a:schemeClr>
                </a:solidFill>
              </a:rPr>
              <a:t>the benefits of preparing development and quality plans for internal projects.</a:t>
            </a:r>
            <a:br>
              <a:rPr lang="en-US" b="1" dirty="0">
                <a:solidFill>
                  <a:schemeClr val="accent6">
                    <a:lumMod val="75000"/>
                  </a:schemeClr>
                </a:solidFill>
              </a:rPr>
            </a:br>
            <a:br>
              <a:rPr lang="en-US" b="1" dirty="0">
                <a:solidFill>
                  <a:schemeClr val="accent6">
                    <a:lumMod val="75000"/>
                  </a:schemeClr>
                </a:solidFill>
              </a:rPr>
            </a:b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1DCB1BE5-938D-4410-86F3-142536BFE721}"/>
              </a:ext>
            </a:extLst>
          </p:cNvPr>
          <p:cNvSpPr>
            <a:spLocks noGrp="1"/>
          </p:cNvSpPr>
          <p:nvPr>
            <p:ph idx="1"/>
          </p:nvPr>
        </p:nvSpPr>
        <p:spPr>
          <a:xfrm>
            <a:off x="2152650" y="1825626"/>
            <a:ext cx="7886700" cy="4843463"/>
          </a:xfrm>
        </p:spPr>
        <p:txBody>
          <a:bodyPr rtlCol="0">
            <a:normAutofit lnSpcReduction="10000"/>
          </a:bodyPr>
          <a:lstStyle/>
          <a:p>
            <a:pPr marL="0" indent="0" algn="just" eaLnBrk="1" fontAlgn="auto" hangingPunct="1">
              <a:spcAft>
                <a:spcPts val="0"/>
              </a:spcAft>
              <a:buNone/>
              <a:defRPr/>
            </a:pPr>
            <a:r>
              <a:rPr lang="en-US" sz="1400" dirty="0"/>
              <a:t>It is recommended that internal projects, undertaken on behalf of other departments and for development of software packages geared toward the market, be treated as “regular projects”. This implies that full-scale development and quality plans are to be prepared. Their benefits include:</a:t>
            </a:r>
          </a:p>
          <a:p>
            <a:pPr marL="0" indent="0" algn="just" rtl="1" eaLnBrk="1" fontAlgn="auto" hangingPunct="1">
              <a:spcAft>
                <a:spcPts val="0"/>
              </a:spcAft>
              <a:buNone/>
              <a:defRPr/>
            </a:pPr>
            <a:r>
              <a:rPr lang="ar-JO" sz="1400" dirty="0"/>
              <a:t>من المستحسن أن يتم التعامل مع المشاريع الداخلية، التي يتم تنفيذها نيابة عن الإدارات الأخرى ولتطوير حزم البرامج الموجهة نحو السوق، على أنها "مشاريع عادية". وهذا يعني أنه يجب إعداد خطط التطوير والجودة واسعة النطاق. تشمل فوائدها ما يلي:</a:t>
            </a:r>
            <a:endParaRPr lang="en-US" sz="1400" dirty="0"/>
          </a:p>
          <a:p>
            <a:pPr marL="457200" indent="-457200" algn="just" eaLnBrk="1" fontAlgn="auto" hangingPunct="1">
              <a:spcAft>
                <a:spcPts val="0"/>
              </a:spcAft>
              <a:buFont typeface="Arial" panose="020B0604020202020204" pitchFamily="34" charset="0"/>
              <a:buAutoNum type="alphaLcParenBoth"/>
              <a:defRPr/>
            </a:pPr>
            <a:r>
              <a:rPr lang="en-US" sz="1400" b="1" dirty="0">
                <a:solidFill>
                  <a:schemeClr val="accent6">
                    <a:lumMod val="75000"/>
                  </a:schemeClr>
                </a:solidFill>
              </a:rPr>
              <a:t>The development department           </a:t>
            </a:r>
            <a:r>
              <a:rPr lang="ar-JO" sz="1400" b="1" dirty="0">
                <a:solidFill>
                  <a:schemeClr val="accent6">
                    <a:lumMod val="75000"/>
                  </a:schemeClr>
                </a:solidFill>
              </a:rPr>
              <a:t>قسم التطوير</a:t>
            </a:r>
            <a:endParaRPr lang="en-US" sz="1400" b="1" dirty="0">
              <a:solidFill>
                <a:schemeClr val="accent6">
                  <a:lumMod val="75000"/>
                </a:schemeClr>
              </a:solidFill>
            </a:endParaRPr>
          </a:p>
          <a:p>
            <a:pPr marL="0" indent="0" algn="just" eaLnBrk="1" fontAlgn="auto" hangingPunct="1">
              <a:spcAft>
                <a:spcPts val="0"/>
              </a:spcAft>
              <a:buNone/>
              <a:defRPr/>
            </a:pPr>
            <a:r>
              <a:rPr lang="en-US" sz="1400" dirty="0"/>
              <a:t>will avoid losses incurred by unrealistic timetables and budgets, as well as the consequent damage to other projects and to the firm’s reputation.</a:t>
            </a:r>
          </a:p>
          <a:p>
            <a:pPr marL="0" indent="0" algn="just" rtl="1" eaLnBrk="1" fontAlgn="auto" hangingPunct="1">
              <a:spcAft>
                <a:spcPts val="0"/>
              </a:spcAft>
              <a:buNone/>
              <a:defRPr/>
            </a:pPr>
            <a:r>
              <a:rPr lang="ar-JO" sz="1400" dirty="0"/>
              <a:t>سوف نتجنب الخسائر التي تتكبدها الجداول الزمنية والميزانيات غير الواقعية، فضلاً عن الأضرار اللاحقة بالمشاريع الأخرى وبسمعة الشركة.</a:t>
            </a:r>
            <a:endParaRPr lang="en-US" sz="1400" dirty="0"/>
          </a:p>
          <a:p>
            <a:pPr marL="457200" indent="-457200" algn="just" eaLnBrk="1" fontAlgn="auto" hangingPunct="1">
              <a:spcAft>
                <a:spcPts val="0"/>
              </a:spcAft>
              <a:buFont typeface="Arial" panose="020B0604020202020204" pitchFamily="34" charset="0"/>
              <a:buAutoNum type="alphaLcParenBoth"/>
              <a:defRPr/>
            </a:pPr>
            <a:r>
              <a:rPr lang="en-US" sz="1400" b="1" dirty="0">
                <a:solidFill>
                  <a:schemeClr val="accent6">
                    <a:lumMod val="75000"/>
                  </a:schemeClr>
                </a:solidFill>
              </a:rPr>
              <a:t>(b) The internal “customer” </a:t>
            </a:r>
            <a:r>
              <a:rPr lang="ar-JO" sz="1400" b="1" dirty="0">
                <a:solidFill>
                  <a:schemeClr val="accent6">
                    <a:lumMod val="75000"/>
                  </a:schemeClr>
                </a:solidFill>
              </a:rPr>
              <a:t>(ب) "العميل" الداخلي</a:t>
            </a:r>
            <a:endParaRPr lang="en-US" sz="1400" b="1" dirty="0">
              <a:solidFill>
                <a:schemeClr val="accent6">
                  <a:lumMod val="75000"/>
                </a:schemeClr>
              </a:solidFill>
            </a:endParaRPr>
          </a:p>
          <a:p>
            <a:pPr marL="0" indent="0" algn="just" eaLnBrk="1" fontAlgn="auto" hangingPunct="1">
              <a:spcAft>
                <a:spcPts val="0"/>
              </a:spcAft>
              <a:buNone/>
              <a:defRPr/>
            </a:pPr>
            <a:r>
              <a:rPr lang="en-US" sz="1400" b="1" dirty="0"/>
              <a:t> </a:t>
            </a:r>
            <a:r>
              <a:rPr lang="en-US" sz="1400" dirty="0"/>
              <a:t>will enjoy reduced risk of late completion and budget overruns in addition to and by improved project control and coordination with the developer.</a:t>
            </a:r>
          </a:p>
          <a:p>
            <a:pPr marL="0" indent="0" algn="just" rtl="1" eaLnBrk="1" fontAlgn="auto" hangingPunct="1">
              <a:spcAft>
                <a:spcPts val="0"/>
              </a:spcAft>
              <a:buNone/>
              <a:defRPr/>
            </a:pPr>
            <a:r>
              <a:rPr lang="ar-JO" sz="1400" dirty="0"/>
              <a:t>سوف يتمتع المشروع بمخاطر أقل للتأخير في الإنجاز وتجاوز الميزانية بالإضافة إلى تحسين التحكم في المشروع والتنسيق مع المطور.</a:t>
            </a:r>
            <a:endParaRPr lang="en-US" sz="1400" dirty="0"/>
          </a:p>
          <a:p>
            <a:pPr marL="457200" indent="-457200" algn="just" eaLnBrk="1" fontAlgn="auto" hangingPunct="1">
              <a:spcAft>
                <a:spcPts val="0"/>
              </a:spcAft>
              <a:buFont typeface="Arial" panose="020B0604020202020204" pitchFamily="34" charset="0"/>
              <a:buAutoNum type="alphaLcParenBoth"/>
              <a:defRPr/>
            </a:pPr>
            <a:r>
              <a:rPr lang="en-US" sz="1400" b="1" dirty="0">
                <a:solidFill>
                  <a:schemeClr val="accent6">
                    <a:lumMod val="75000"/>
                  </a:schemeClr>
                </a:solidFill>
              </a:rPr>
              <a:t>(c) The firm        </a:t>
            </a:r>
            <a:r>
              <a:rPr lang="ar-JO" sz="1400" b="1" dirty="0">
                <a:solidFill>
                  <a:schemeClr val="accent6">
                    <a:lumMod val="75000"/>
                  </a:schemeClr>
                </a:solidFill>
              </a:rPr>
              <a:t>(ج) الشركة</a:t>
            </a:r>
            <a:endParaRPr lang="en-US" sz="1400" b="1" dirty="0">
              <a:solidFill>
                <a:schemeClr val="accent6">
                  <a:lumMod val="75000"/>
                </a:schemeClr>
              </a:solidFill>
            </a:endParaRPr>
          </a:p>
          <a:p>
            <a:pPr marL="0" indent="0" algn="just" eaLnBrk="1" fontAlgn="auto" hangingPunct="1">
              <a:spcAft>
                <a:spcPts val="0"/>
              </a:spcAft>
              <a:buNone/>
              <a:defRPr/>
            </a:pPr>
            <a:r>
              <a:rPr lang="en-US" sz="1400" b="1" dirty="0"/>
              <a:t> </a:t>
            </a:r>
            <a:r>
              <a:rPr lang="en-US" sz="1400" dirty="0"/>
              <a:t>will enjoy reduced risk of its software product’s late entry into the market,</a:t>
            </a:r>
          </a:p>
          <a:p>
            <a:pPr marL="0" indent="0" algn="just" rtl="1" eaLnBrk="1" fontAlgn="auto" hangingPunct="1">
              <a:spcAft>
                <a:spcPts val="0"/>
              </a:spcAft>
              <a:buNone/>
              <a:defRPr/>
            </a:pPr>
            <a:r>
              <a:rPr lang="ar-JO" sz="1400" dirty="0"/>
              <a:t>سوف تتمتع بمخاطر أقل نتيجة لتأخر دخول منتجها البرمجي إلى السوق،</a:t>
            </a:r>
            <a:endParaRPr lang="en-US" sz="1400" dirty="0"/>
          </a:p>
          <a:p>
            <a:pPr marL="0" indent="0" algn="just" eaLnBrk="1" fontAlgn="auto" hangingPunct="1">
              <a:spcAft>
                <a:spcPts val="0"/>
              </a:spcAft>
              <a:buNone/>
              <a:defRPr/>
            </a:pPr>
            <a:r>
              <a:rPr lang="en-US" sz="1400" dirty="0"/>
              <a:t>reduced risk of a decline in its reputation resulting from late supply, and</a:t>
            </a:r>
          </a:p>
          <a:p>
            <a:pPr marL="0" indent="0" algn="just" rtl="1" eaLnBrk="1" fontAlgn="auto" hangingPunct="1">
              <a:spcAft>
                <a:spcPts val="0"/>
              </a:spcAft>
              <a:buNone/>
              <a:defRPr/>
            </a:pPr>
            <a:r>
              <a:rPr lang="ar-JO" sz="1400" dirty="0"/>
              <a:t>تقليل مخاطر انخفاض سمعتها نتيجة لتأخر العرض</a:t>
            </a:r>
            <a:endParaRPr lang="en-US" sz="1400" dirty="0"/>
          </a:p>
          <a:p>
            <a:pPr marL="0" indent="0" algn="just" eaLnBrk="1" fontAlgn="auto" hangingPunct="1">
              <a:spcAft>
                <a:spcPts val="0"/>
              </a:spcAft>
              <a:buNone/>
              <a:defRPr/>
            </a:pPr>
            <a:r>
              <a:rPr lang="en-US" sz="1400" dirty="0"/>
              <a:t>reduced risk of budget overruns. </a:t>
            </a:r>
            <a:r>
              <a:rPr lang="ar-JO" sz="1400" dirty="0"/>
              <a:t>تقليل مخاطر تجاوز الميزانية.</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5560" y="1188206"/>
            <a:ext cx="7886700" cy="4351338"/>
          </a:xfrm>
        </p:spPr>
        <p:txBody>
          <a:bodyPr/>
          <a:lstStyle/>
          <a:p>
            <a:pPr algn="ctr">
              <a:buNone/>
            </a:pPr>
            <a:r>
              <a:rPr lang="en-US" sz="4400" dirty="0"/>
              <a:t>Several disasters because of inadequate software quality !!</a:t>
            </a:r>
          </a:p>
          <a:p>
            <a:pPr algn="ctr">
              <a:buNone/>
            </a:pPr>
            <a:r>
              <a:rPr lang="ar-SA" sz="4400" dirty="0"/>
              <a:t>عدة كوارث بسبب عدم كفاية جودة البرمجيات !!</a:t>
            </a:r>
          </a:p>
        </p:txBody>
      </p:sp>
      <p:pic>
        <p:nvPicPr>
          <p:cNvPr id="1026" name="Picture 2" descr="Combining QC, QA and error-proofing to improve quality - Harford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352" y="4221088"/>
            <a:ext cx="5312316" cy="263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78D0097-8DCB-FDCD-8A78-9AA948DABF58}"/>
              </a:ext>
            </a:extLst>
          </p:cNvPr>
          <p:cNvSpPr>
            <a:spLocks noGrp="1"/>
          </p:cNvSpPr>
          <p:nvPr>
            <p:ph type="title"/>
          </p:nvPr>
        </p:nvSpPr>
        <p:spPr>
          <a:xfrm>
            <a:off x="1752600" y="274638"/>
            <a:ext cx="8458200" cy="1143000"/>
          </a:xfrm>
        </p:spPr>
        <p:txBody>
          <a:bodyPr/>
          <a:lstStyle/>
          <a:p>
            <a:pPr eaLnBrk="1" hangingPunct="1"/>
            <a:r>
              <a:rPr lang="en-US" altLang="ar-JO">
                <a:latin typeface="Andalus" panose="02020603050405020304" pitchFamily="18" charset="-78"/>
                <a:cs typeface="Andalus" panose="02020603050405020304" pitchFamily="18" charset="-78"/>
              </a:rPr>
              <a:t>Quality Control and Quality assurance</a:t>
            </a:r>
            <a:endParaRPr lang="en-GB" altLang="ar-JO">
              <a:latin typeface="Andalus" panose="02020603050405020304" pitchFamily="18" charset="-78"/>
              <a:cs typeface="Andalus" panose="02020603050405020304" pitchFamily="18" charset="-78"/>
            </a:endParaRPr>
          </a:p>
        </p:txBody>
      </p:sp>
      <p:sp>
        <p:nvSpPr>
          <p:cNvPr id="32771" name="Content Placeholder 2">
            <a:extLst>
              <a:ext uri="{FF2B5EF4-FFF2-40B4-BE49-F238E27FC236}">
                <a16:creationId xmlns:a16="http://schemas.microsoft.com/office/drawing/2014/main" id="{E2CEE53E-F550-1980-89C9-D63D6061C8C3}"/>
              </a:ext>
            </a:extLst>
          </p:cNvPr>
          <p:cNvSpPr>
            <a:spLocks noGrp="1"/>
          </p:cNvSpPr>
          <p:nvPr>
            <p:ph idx="1"/>
          </p:nvPr>
        </p:nvSpPr>
        <p:spPr/>
        <p:txBody>
          <a:bodyPr rtlCol="0">
            <a:normAutofit lnSpcReduction="10000"/>
          </a:bodyPr>
          <a:lstStyle/>
          <a:p>
            <a:pPr marL="548640" indent="-411480" eaLnBrk="1" fontAlgn="auto" hangingPunct="1">
              <a:spcAft>
                <a:spcPts val="0"/>
              </a:spcAft>
              <a:buClr>
                <a:schemeClr val="tx1">
                  <a:shade val="95000"/>
                </a:schemeClr>
              </a:buClr>
              <a:buFont typeface="Wingdings 2"/>
              <a:buChar char=""/>
              <a:defRPr/>
            </a:pPr>
            <a:r>
              <a:rPr lang="en-US" dirty="0">
                <a:solidFill>
                  <a:srgbClr val="FF0000"/>
                </a:solidFill>
              </a:rPr>
              <a:t>Quality control </a:t>
            </a:r>
            <a:r>
              <a:rPr lang="en-US" dirty="0"/>
              <a:t>is designed to:               </a:t>
            </a:r>
            <a:r>
              <a:rPr lang="ar-JO" dirty="0"/>
              <a:t>تم تصميم مراقبة الجودة من أجل:</a:t>
            </a:r>
            <a:endParaRPr lang="en-US" dirty="0"/>
          </a:p>
          <a:p>
            <a:pPr marL="1133856" lvl="2" eaLnBrk="1" fontAlgn="auto" hangingPunct="1">
              <a:spcAft>
                <a:spcPts val="0"/>
              </a:spcAft>
              <a:buNone/>
              <a:defRPr/>
            </a:pPr>
            <a:r>
              <a:rPr lang="en-US" dirty="0"/>
              <a:t> </a:t>
            </a:r>
            <a:r>
              <a:rPr lang="en-US" sz="3200" dirty="0">
                <a:solidFill>
                  <a:srgbClr val="FF0000"/>
                </a:solidFill>
              </a:rPr>
              <a:t>detect</a:t>
            </a:r>
            <a:r>
              <a:rPr lang="en-US" sz="3200" dirty="0"/>
              <a:t> and </a:t>
            </a:r>
            <a:r>
              <a:rPr lang="en-US" sz="3200" dirty="0">
                <a:solidFill>
                  <a:srgbClr val="FF0000"/>
                </a:solidFill>
              </a:rPr>
              <a:t>correct defects</a:t>
            </a:r>
            <a:r>
              <a:rPr lang="en-US" sz="3200" dirty="0"/>
              <a:t>, </a:t>
            </a:r>
          </a:p>
          <a:p>
            <a:pPr marL="1133856" lvl="2" algn="r" rtl="1" eaLnBrk="1" fontAlgn="auto" hangingPunct="1">
              <a:spcAft>
                <a:spcPts val="0"/>
              </a:spcAft>
              <a:buNone/>
              <a:defRPr/>
            </a:pPr>
            <a:r>
              <a:rPr lang="ar-JO" sz="3200" dirty="0"/>
              <a:t>اكتشاف العيوب وتصحيحها،</a:t>
            </a:r>
            <a:endParaRPr lang="en-US" sz="3200" dirty="0"/>
          </a:p>
          <a:p>
            <a:pPr marL="548640" indent="-411480" eaLnBrk="1" fontAlgn="auto" hangingPunct="1">
              <a:spcAft>
                <a:spcPts val="0"/>
              </a:spcAft>
              <a:buClr>
                <a:schemeClr val="tx1">
                  <a:shade val="95000"/>
                </a:schemeClr>
              </a:buClr>
              <a:buFont typeface="Wingdings 2"/>
              <a:buChar char=""/>
              <a:defRPr/>
            </a:pPr>
            <a:r>
              <a:rPr lang="en-US" dirty="0"/>
              <a:t>whereas </a:t>
            </a:r>
            <a:r>
              <a:rPr lang="en-US" dirty="0">
                <a:solidFill>
                  <a:srgbClr val="FFC000"/>
                </a:solidFill>
              </a:rPr>
              <a:t>quality assurance </a:t>
            </a:r>
            <a:r>
              <a:rPr lang="en-US" dirty="0"/>
              <a:t>is oriented toward: </a:t>
            </a:r>
          </a:p>
          <a:p>
            <a:pPr marL="548640" indent="-411480" algn="r" rtl="1" eaLnBrk="1" fontAlgn="auto" hangingPunct="1">
              <a:spcAft>
                <a:spcPts val="0"/>
              </a:spcAft>
              <a:buClr>
                <a:schemeClr val="tx1">
                  <a:shade val="95000"/>
                </a:schemeClr>
              </a:buClr>
              <a:buFont typeface="Wingdings 2"/>
              <a:buChar char=""/>
              <a:defRPr/>
            </a:pPr>
            <a:r>
              <a:rPr lang="ar-JO" dirty="0"/>
              <a:t>في حين أن ضمان الجودة موجه نحو:</a:t>
            </a:r>
            <a:endParaRPr lang="en-US" dirty="0"/>
          </a:p>
          <a:p>
            <a:pPr marL="1133856" lvl="2" eaLnBrk="1" fontAlgn="auto" hangingPunct="1">
              <a:spcAft>
                <a:spcPts val="0"/>
              </a:spcAft>
              <a:buNone/>
              <a:defRPr/>
            </a:pPr>
            <a:r>
              <a:rPr lang="en-US" sz="3200" dirty="0">
                <a:solidFill>
                  <a:srgbClr val="FF0000"/>
                </a:solidFill>
              </a:rPr>
              <a:t>preventing</a:t>
            </a:r>
            <a:r>
              <a:rPr lang="en-US" sz="3200" dirty="0"/>
              <a:t> them. </a:t>
            </a:r>
            <a:r>
              <a:rPr lang="ar-JO" sz="3200" dirty="0"/>
              <a:t>منعهم.</a:t>
            </a:r>
            <a:endParaRPr lang="en-US" sz="3200" dirty="0"/>
          </a:p>
          <a:p>
            <a:pPr marL="548640" indent="-411480" eaLnBrk="1" fontAlgn="auto" hangingPunct="1">
              <a:spcAft>
                <a:spcPts val="0"/>
              </a:spcAft>
              <a:buClr>
                <a:schemeClr val="tx1">
                  <a:shade val="95000"/>
                </a:schemeClr>
              </a:buClr>
              <a:buNone/>
              <a:defRPr/>
            </a:pPr>
            <a:endParaRPr lang="en-US" sz="800" dirty="0"/>
          </a:p>
          <a:p>
            <a:pPr marL="548640" indent="-411480" eaLnBrk="1" fontAlgn="auto" hangingPunct="1">
              <a:spcAft>
                <a:spcPts val="0"/>
              </a:spcAft>
              <a:buClr>
                <a:schemeClr val="tx1">
                  <a:shade val="95000"/>
                </a:schemeClr>
              </a:buClr>
              <a:buNone/>
              <a:defRPr/>
            </a:pPr>
            <a:endParaRPr lang="en-US" sz="800" dirty="0"/>
          </a:p>
          <a:p>
            <a:pPr marL="548640" indent="-411480" eaLnBrk="1" fontAlgn="auto" hangingPunct="1">
              <a:spcAft>
                <a:spcPts val="0"/>
              </a:spcAft>
              <a:buClr>
                <a:schemeClr val="tx1">
                  <a:shade val="95000"/>
                </a:schemeClr>
              </a:buClr>
              <a:buFont typeface="Wingdings 2"/>
              <a:buChar char=""/>
              <a:defRPr/>
            </a:pPr>
            <a:r>
              <a:rPr lang="en-US" dirty="0"/>
              <a:t>Quality assurance is a managerial function that prevents problems by heading them off, and by advising restraint and redirection.</a:t>
            </a:r>
          </a:p>
          <a:p>
            <a:pPr marL="548640" indent="-411480" algn="r" rtl="1" eaLnBrk="1" fontAlgn="auto" hangingPunct="1">
              <a:spcAft>
                <a:spcPts val="0"/>
              </a:spcAft>
              <a:buClr>
                <a:schemeClr val="tx1">
                  <a:shade val="95000"/>
                </a:schemeClr>
              </a:buClr>
              <a:buFont typeface="Wingdings 2"/>
              <a:buChar char=""/>
              <a:defRPr/>
            </a:pPr>
            <a:r>
              <a:rPr lang="ar-JO" dirty="0"/>
              <a:t>إن ضمان الجودة هو وظيفة إدارية تمنع المشاكل من خلال تجنبها، ومن خلال تقديم المشورة لضبط النفس وإعادة التوجيه.</a:t>
            </a:r>
            <a:endParaRPr lang="en-US" dirty="0"/>
          </a:p>
        </p:txBody>
      </p:sp>
      <p:sp>
        <p:nvSpPr>
          <p:cNvPr id="23556" name="Slide Number Placeholder 3">
            <a:extLst>
              <a:ext uri="{FF2B5EF4-FFF2-40B4-BE49-F238E27FC236}">
                <a16:creationId xmlns:a16="http://schemas.microsoft.com/office/drawing/2014/main" id="{297C3975-77BF-D0EA-F3E8-4154FBC0279E}"/>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0C2173FA-DA2E-4C6C-9E1D-C095DC2EFAE2}" type="slidenum">
              <a:rPr lang="en-US" altLang="ar-JO" sz="900">
                <a:solidFill>
                  <a:srgbClr val="898989"/>
                </a:solidFill>
              </a:rPr>
              <a:pPr rtl="0" fontAlgn="base">
                <a:spcBef>
                  <a:spcPct val="0"/>
                </a:spcBef>
                <a:spcAft>
                  <a:spcPct val="0"/>
                </a:spcAft>
              </a:pPr>
              <a:t>180</a:t>
            </a:fld>
            <a:endParaRPr lang="en-US" altLang="ar-JO" sz="900">
              <a:solidFill>
                <a:srgbClr val="898989"/>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8F31B62-8649-58D1-E1FA-6EF2B8932799}"/>
              </a:ext>
            </a:extLst>
          </p:cNvPr>
          <p:cNvSpPr>
            <a:spLocks noGrp="1"/>
          </p:cNvSpPr>
          <p:nvPr>
            <p:ph type="title"/>
          </p:nvPr>
        </p:nvSpPr>
        <p:spPr/>
        <p:txBody>
          <a:bodyPr/>
          <a:lstStyle/>
          <a:p>
            <a:pPr eaLnBrk="1" hangingPunct="1"/>
            <a:r>
              <a:rPr lang="en-US" altLang="ar-JO">
                <a:cs typeface="Andalus" panose="02020603050405020304" pitchFamily="18" charset="-78"/>
              </a:rPr>
              <a:t>Quality Control</a:t>
            </a:r>
            <a:endParaRPr lang="en-US" altLang="ar-JO"/>
          </a:p>
        </p:txBody>
      </p:sp>
      <p:sp>
        <p:nvSpPr>
          <p:cNvPr id="33795" name="Content Placeholder 2">
            <a:extLst>
              <a:ext uri="{FF2B5EF4-FFF2-40B4-BE49-F238E27FC236}">
                <a16:creationId xmlns:a16="http://schemas.microsoft.com/office/drawing/2014/main" id="{BA2773F9-5485-BEE4-BED2-95FEA482E4B3}"/>
              </a:ext>
            </a:extLst>
          </p:cNvPr>
          <p:cNvSpPr>
            <a:spLocks noGrp="1"/>
          </p:cNvSpPr>
          <p:nvPr>
            <p:ph idx="1"/>
          </p:nvPr>
        </p:nvSpPr>
        <p:spPr/>
        <p:txBody>
          <a:bodyPr rtlCol="0">
            <a:normAutofit/>
          </a:bodyPr>
          <a:lstStyle/>
          <a:p>
            <a:pPr marL="548640" indent="-411480" eaLnBrk="1" fontAlgn="auto" hangingPunct="1">
              <a:spcAft>
                <a:spcPts val="0"/>
              </a:spcAft>
              <a:buClr>
                <a:schemeClr val="tx1">
                  <a:shade val="95000"/>
                </a:schemeClr>
              </a:buClr>
              <a:buFont typeface="Wingdings 2"/>
              <a:buChar char=""/>
              <a:defRPr/>
            </a:pPr>
            <a:endParaRPr lang="en-US" dirty="0"/>
          </a:p>
          <a:p>
            <a:pPr marL="548640" indent="-411480" eaLnBrk="1" fontAlgn="auto" hangingPunct="1">
              <a:spcAft>
                <a:spcPts val="0"/>
              </a:spcAft>
              <a:buClr>
                <a:schemeClr val="tx1">
                  <a:shade val="95000"/>
                </a:schemeClr>
              </a:buClr>
              <a:buFont typeface="Wingdings 2"/>
              <a:buChar char=""/>
              <a:defRPr/>
            </a:pPr>
            <a:r>
              <a:rPr lang="en-US" dirty="0"/>
              <a:t>Quality control consists of well-defined </a:t>
            </a:r>
            <a:r>
              <a:rPr lang="en-US" dirty="0">
                <a:solidFill>
                  <a:srgbClr val="FF0066"/>
                </a:solidFill>
              </a:rPr>
              <a:t>checks</a:t>
            </a:r>
            <a:r>
              <a:rPr lang="en-US" dirty="0"/>
              <a:t> on a product that are specified in the </a:t>
            </a:r>
            <a:r>
              <a:rPr lang="en-US" dirty="0">
                <a:solidFill>
                  <a:srgbClr val="FF0066"/>
                </a:solidFill>
              </a:rPr>
              <a:t>product quality plan. </a:t>
            </a:r>
          </a:p>
          <a:p>
            <a:pPr marL="548640" indent="-411480" algn="r" rtl="1" eaLnBrk="1" fontAlgn="auto" hangingPunct="1">
              <a:spcAft>
                <a:spcPts val="0"/>
              </a:spcAft>
              <a:buClr>
                <a:schemeClr val="tx1">
                  <a:shade val="95000"/>
                </a:schemeClr>
              </a:buClr>
              <a:buFont typeface="Wingdings 2"/>
              <a:buChar char=""/>
              <a:defRPr/>
            </a:pPr>
            <a:r>
              <a:rPr lang="ar-JO" dirty="0"/>
              <a:t>تتكون مراقبة الجودة من عمليات فحص محددة جيدًا للمنتج المحدد في خطة جودة المنتج.</a:t>
            </a:r>
            <a:endParaRPr lang="en-US" dirty="0"/>
          </a:p>
          <a:p>
            <a:pPr marL="548640" indent="-411480" eaLnBrk="1" fontAlgn="auto" hangingPunct="1">
              <a:spcAft>
                <a:spcPts val="0"/>
              </a:spcAft>
              <a:buClr>
                <a:schemeClr val="tx1">
                  <a:shade val="95000"/>
                </a:schemeClr>
              </a:buClr>
              <a:buFont typeface="Wingdings 2"/>
              <a:buChar char=""/>
              <a:defRPr/>
            </a:pPr>
            <a:endParaRPr lang="en-US" dirty="0"/>
          </a:p>
          <a:p>
            <a:pPr marL="548640" indent="-411480" eaLnBrk="1" fontAlgn="auto" hangingPunct="1">
              <a:spcAft>
                <a:spcPts val="0"/>
              </a:spcAft>
              <a:buClr>
                <a:schemeClr val="tx1">
                  <a:shade val="95000"/>
                </a:schemeClr>
              </a:buClr>
              <a:buFont typeface="Wingdings 2"/>
              <a:buChar char=""/>
              <a:defRPr/>
            </a:pPr>
            <a:r>
              <a:rPr lang="en-US" dirty="0"/>
              <a:t>For software products, quality control typically includes </a:t>
            </a:r>
            <a:r>
              <a:rPr lang="en-US" dirty="0">
                <a:solidFill>
                  <a:srgbClr val="FF0066"/>
                </a:solidFill>
              </a:rPr>
              <a:t>specification reviews, inspections of code and documents, </a:t>
            </a:r>
            <a:r>
              <a:rPr lang="en-US" dirty="0"/>
              <a:t>and </a:t>
            </a:r>
            <a:r>
              <a:rPr lang="en-US" dirty="0">
                <a:solidFill>
                  <a:srgbClr val="FF0066"/>
                </a:solidFill>
              </a:rPr>
              <a:t>checks</a:t>
            </a:r>
            <a:r>
              <a:rPr lang="en-US" dirty="0"/>
              <a:t> for user deliverables.</a:t>
            </a:r>
          </a:p>
          <a:p>
            <a:pPr marL="548640" indent="-411480" algn="r" rtl="1" eaLnBrk="1" fontAlgn="auto" hangingPunct="1">
              <a:spcAft>
                <a:spcPts val="0"/>
              </a:spcAft>
              <a:buClr>
                <a:schemeClr val="tx1">
                  <a:shade val="95000"/>
                </a:schemeClr>
              </a:buClr>
              <a:buFont typeface="Wingdings 2"/>
              <a:buChar char=""/>
              <a:defRPr/>
            </a:pPr>
            <a:r>
              <a:rPr lang="ar-JO" dirty="0"/>
              <a:t>بالنسبة لمنتجات البرمجيات، تتضمن مراقبة الجودة عادةً مراجعات المواصفات، وعمليات فحص التعليمات البرمجية والمستندات، والتحقق من </a:t>
            </a:r>
            <a:r>
              <a:rPr lang="ar-JO" dirty="0" err="1"/>
              <a:t>تسليمات</a:t>
            </a:r>
            <a:r>
              <a:rPr lang="ar-JO" dirty="0"/>
              <a:t> المستخدم.</a:t>
            </a:r>
            <a:endParaRPr lang="en-US" dirty="0"/>
          </a:p>
          <a:p>
            <a:pPr marL="548640" indent="-411480" eaLnBrk="1" fontAlgn="auto" hangingPunct="1">
              <a:spcAft>
                <a:spcPts val="0"/>
              </a:spcAft>
              <a:buClr>
                <a:schemeClr val="tx1">
                  <a:shade val="95000"/>
                </a:schemeClr>
              </a:buClr>
              <a:buFont typeface="Wingdings 2"/>
              <a:buChar char=""/>
              <a:defRPr/>
            </a:pPr>
            <a:endParaRPr lang="en-US" dirty="0"/>
          </a:p>
        </p:txBody>
      </p:sp>
      <p:sp>
        <p:nvSpPr>
          <p:cNvPr id="24580" name="Slide Number Placeholder 3">
            <a:extLst>
              <a:ext uri="{FF2B5EF4-FFF2-40B4-BE49-F238E27FC236}">
                <a16:creationId xmlns:a16="http://schemas.microsoft.com/office/drawing/2014/main" id="{D67EC53A-9990-AA02-A295-BE0C8F2802C4}"/>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B3AC0902-3D3F-46D9-AE69-8AA99D5F592D}" type="slidenum">
              <a:rPr lang="en-US" altLang="ar-JO" sz="900">
                <a:solidFill>
                  <a:srgbClr val="898989"/>
                </a:solidFill>
              </a:rPr>
              <a:pPr rtl="0" fontAlgn="base">
                <a:spcBef>
                  <a:spcPct val="0"/>
                </a:spcBef>
                <a:spcAft>
                  <a:spcPct val="0"/>
                </a:spcAft>
              </a:pPr>
              <a:t>181</a:t>
            </a:fld>
            <a:endParaRPr lang="en-US" altLang="ar-JO" sz="900">
              <a:solidFill>
                <a:srgbClr val="898989"/>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62A2910-BDBE-D154-3B2B-21FE94A9BA07}"/>
              </a:ext>
            </a:extLst>
          </p:cNvPr>
          <p:cNvSpPr>
            <a:spLocks noGrp="1"/>
          </p:cNvSpPr>
          <p:nvPr>
            <p:ph type="title"/>
          </p:nvPr>
        </p:nvSpPr>
        <p:spPr/>
        <p:txBody>
          <a:bodyPr/>
          <a:lstStyle/>
          <a:p>
            <a:pPr eaLnBrk="1" hangingPunct="1"/>
            <a:r>
              <a:rPr lang="en-US" altLang="ar-JO">
                <a:cs typeface="Andalus" panose="02020603050405020304" pitchFamily="18" charset="-78"/>
              </a:rPr>
              <a:t>Quality Control</a:t>
            </a:r>
            <a:endParaRPr lang="en-US" altLang="ar-JO"/>
          </a:p>
        </p:txBody>
      </p:sp>
      <p:sp>
        <p:nvSpPr>
          <p:cNvPr id="31747" name="Content Placeholder 2">
            <a:extLst>
              <a:ext uri="{FF2B5EF4-FFF2-40B4-BE49-F238E27FC236}">
                <a16:creationId xmlns:a16="http://schemas.microsoft.com/office/drawing/2014/main" id="{18695604-5614-6429-BECE-0FBA1AC44477}"/>
              </a:ext>
            </a:extLst>
          </p:cNvPr>
          <p:cNvSpPr>
            <a:spLocks noGrp="1"/>
          </p:cNvSpPr>
          <p:nvPr>
            <p:ph idx="1"/>
          </p:nvPr>
        </p:nvSpPr>
        <p:spPr>
          <a:xfrm>
            <a:off x="1981200" y="1600200"/>
            <a:ext cx="8229600" cy="5029200"/>
          </a:xfrm>
        </p:spPr>
        <p:txBody>
          <a:bodyPr rtlCol="0">
            <a:normAutofit/>
          </a:bodyPr>
          <a:lstStyle/>
          <a:p>
            <a:pPr marL="548640" indent="-411480" eaLnBrk="1" fontAlgn="auto" hangingPunct="1">
              <a:spcAft>
                <a:spcPts val="0"/>
              </a:spcAft>
              <a:buClr>
                <a:schemeClr val="tx1">
                  <a:shade val="95000"/>
                </a:schemeClr>
              </a:buClr>
              <a:buFont typeface="Wingdings 2"/>
              <a:buChar char=""/>
              <a:defRPr/>
            </a:pPr>
            <a:r>
              <a:rPr lang="en-US" dirty="0"/>
              <a:t>Quality control is defined as the processes and methods used to </a:t>
            </a:r>
            <a:r>
              <a:rPr lang="en-US" dirty="0">
                <a:solidFill>
                  <a:srgbClr val="FF0000"/>
                </a:solidFill>
              </a:rPr>
              <a:t>monitor work </a:t>
            </a:r>
            <a:r>
              <a:rPr lang="en-US" dirty="0"/>
              <a:t>and </a:t>
            </a:r>
            <a:r>
              <a:rPr lang="en-US" dirty="0">
                <a:solidFill>
                  <a:srgbClr val="FF0000"/>
                </a:solidFill>
              </a:rPr>
              <a:t>observe</a:t>
            </a:r>
            <a:r>
              <a:rPr lang="en-US" dirty="0"/>
              <a:t> whether requirements are met. It focuses on </a:t>
            </a:r>
            <a:r>
              <a:rPr lang="en-US" dirty="0">
                <a:solidFill>
                  <a:srgbClr val="FF0066"/>
                </a:solidFill>
              </a:rPr>
              <a:t>reviews</a:t>
            </a:r>
            <a:r>
              <a:rPr lang="en-US" dirty="0"/>
              <a:t> and </a:t>
            </a:r>
            <a:r>
              <a:rPr lang="en-US" dirty="0">
                <a:solidFill>
                  <a:srgbClr val="FF0066"/>
                </a:solidFill>
              </a:rPr>
              <a:t>removal</a:t>
            </a:r>
            <a:r>
              <a:rPr lang="en-US" dirty="0">
                <a:solidFill>
                  <a:srgbClr val="FFFF00"/>
                </a:solidFill>
              </a:rPr>
              <a:t> </a:t>
            </a:r>
            <a:r>
              <a:rPr lang="en-US" dirty="0">
                <a:solidFill>
                  <a:srgbClr val="FF0066"/>
                </a:solidFill>
              </a:rPr>
              <a:t>of defects </a:t>
            </a:r>
            <a:r>
              <a:rPr lang="en-US" dirty="0"/>
              <a:t>before shipment of products.</a:t>
            </a:r>
          </a:p>
          <a:p>
            <a:pPr marL="548640" indent="-411480" algn="r" rtl="1" eaLnBrk="1" fontAlgn="auto" hangingPunct="1">
              <a:spcAft>
                <a:spcPts val="0"/>
              </a:spcAft>
              <a:buClr>
                <a:schemeClr val="tx1">
                  <a:shade val="95000"/>
                </a:schemeClr>
              </a:buClr>
              <a:buFont typeface="Wingdings 2"/>
              <a:buChar char=""/>
              <a:defRPr/>
            </a:pPr>
            <a:r>
              <a:rPr lang="ar-JO" dirty="0"/>
              <a:t>يتم تعريف مراقبة الجودة على أنها العمليات والأساليب المستخدمة لمراقبة العمل ومراقبة استيفاء المتطلبات. ويركز على المراجعات وإزالة العيوب قبل شحن المنتجات.</a:t>
            </a:r>
            <a:endParaRPr lang="en-US" dirty="0"/>
          </a:p>
          <a:p>
            <a:pPr marL="548640" indent="-411480" eaLnBrk="1" fontAlgn="auto" hangingPunct="1">
              <a:spcAft>
                <a:spcPts val="0"/>
              </a:spcAft>
              <a:buClr>
                <a:schemeClr val="tx1">
                  <a:shade val="95000"/>
                </a:schemeClr>
              </a:buClr>
              <a:buFont typeface="Wingdings 2"/>
              <a:buChar char=""/>
              <a:defRPr/>
            </a:pPr>
            <a:endParaRPr lang="en-GB" dirty="0"/>
          </a:p>
          <a:p>
            <a:pPr marL="548640" indent="-411480" eaLnBrk="1" fontAlgn="auto" hangingPunct="1">
              <a:spcAft>
                <a:spcPts val="0"/>
              </a:spcAft>
              <a:buClr>
                <a:schemeClr val="tx1">
                  <a:shade val="95000"/>
                </a:schemeClr>
              </a:buClr>
              <a:buFont typeface="Wingdings 2"/>
              <a:buChar char=""/>
              <a:defRPr/>
            </a:pPr>
            <a:r>
              <a:rPr lang="en-GB" dirty="0"/>
              <a:t>This involves checking the software development process to ensure that </a:t>
            </a:r>
            <a:r>
              <a:rPr lang="en-GB" dirty="0">
                <a:solidFill>
                  <a:srgbClr val="FF0066"/>
                </a:solidFill>
              </a:rPr>
              <a:t>procedures</a:t>
            </a:r>
            <a:r>
              <a:rPr lang="en-GB" dirty="0"/>
              <a:t> and </a:t>
            </a:r>
            <a:r>
              <a:rPr lang="en-GB" dirty="0">
                <a:solidFill>
                  <a:srgbClr val="FF0066"/>
                </a:solidFill>
              </a:rPr>
              <a:t>standards</a:t>
            </a:r>
            <a:r>
              <a:rPr lang="en-GB" dirty="0">
                <a:solidFill>
                  <a:srgbClr val="92D050"/>
                </a:solidFill>
              </a:rPr>
              <a:t> </a:t>
            </a:r>
            <a:r>
              <a:rPr lang="en-GB" dirty="0"/>
              <a:t>are being followed.</a:t>
            </a:r>
            <a:endParaRPr lang="ar-JO" dirty="0"/>
          </a:p>
          <a:p>
            <a:pPr marL="548640" indent="-411480" algn="r" rtl="1" eaLnBrk="1" fontAlgn="auto" hangingPunct="1">
              <a:spcAft>
                <a:spcPts val="0"/>
              </a:spcAft>
              <a:buClr>
                <a:schemeClr val="tx1">
                  <a:shade val="95000"/>
                </a:schemeClr>
              </a:buClr>
              <a:buFont typeface="Wingdings 2"/>
              <a:buChar char=""/>
              <a:defRPr/>
            </a:pPr>
            <a:r>
              <a:rPr lang="ar-JO" dirty="0"/>
              <a:t>يتضمن ذلك التحقق من عملية تطوير البرمجيات للتأكد من اتباع الإجراءات والمعايير.</a:t>
            </a:r>
            <a:endParaRPr lang="en-GB" dirty="0"/>
          </a:p>
          <a:p>
            <a:pPr marL="548640" indent="-411480" eaLnBrk="1" fontAlgn="auto" hangingPunct="1">
              <a:spcAft>
                <a:spcPts val="0"/>
              </a:spcAft>
              <a:buClr>
                <a:schemeClr val="tx1">
                  <a:shade val="95000"/>
                </a:schemeClr>
              </a:buClr>
              <a:buFont typeface="Wingdings 2"/>
              <a:buChar char=""/>
              <a:defRPr/>
            </a:pPr>
            <a:endParaRPr lang="en-GB" dirty="0"/>
          </a:p>
          <a:p>
            <a:pPr marL="868680" lvl="1" indent="-283464" eaLnBrk="1" fontAlgn="auto" hangingPunct="1">
              <a:spcAft>
                <a:spcPts val="0"/>
              </a:spcAft>
              <a:buFont typeface="Wingdings 2"/>
              <a:buChar char=""/>
              <a:defRPr/>
            </a:pPr>
            <a:r>
              <a:rPr lang="en-GB" dirty="0">
                <a:solidFill>
                  <a:schemeClr val="accent6">
                    <a:lumMod val="75000"/>
                  </a:schemeClr>
                </a:solidFill>
              </a:rPr>
              <a:t>Automated software assessment and software measurement.</a:t>
            </a:r>
            <a:endParaRPr lang="ar-JO" dirty="0">
              <a:solidFill>
                <a:schemeClr val="accent6">
                  <a:lumMod val="75000"/>
                </a:schemeClr>
              </a:solidFill>
            </a:endParaRPr>
          </a:p>
          <a:p>
            <a:pPr marL="868680" lvl="1" indent="-283464" algn="r" rtl="1" eaLnBrk="1" fontAlgn="auto" hangingPunct="1">
              <a:spcAft>
                <a:spcPts val="0"/>
              </a:spcAft>
              <a:buFont typeface="Wingdings 2"/>
              <a:buChar char=""/>
              <a:defRPr/>
            </a:pPr>
            <a:r>
              <a:rPr lang="ar-JO" dirty="0">
                <a:solidFill>
                  <a:schemeClr val="accent6">
                    <a:lumMod val="75000"/>
                  </a:schemeClr>
                </a:solidFill>
              </a:rPr>
              <a:t>تقييم البرمجيات الآلي وقياس البرمجيات.</a:t>
            </a:r>
            <a:endParaRPr lang="en-GB" dirty="0">
              <a:solidFill>
                <a:schemeClr val="accent6">
                  <a:lumMod val="75000"/>
                </a:schemeClr>
              </a:solidFill>
            </a:endParaRPr>
          </a:p>
          <a:p>
            <a:pPr marL="548640" indent="-411480" eaLnBrk="1" fontAlgn="auto" hangingPunct="1">
              <a:spcAft>
                <a:spcPts val="0"/>
              </a:spcAft>
              <a:buClr>
                <a:schemeClr val="tx1">
                  <a:shade val="95000"/>
                </a:schemeClr>
              </a:buClr>
              <a:buFont typeface="Wingdings 2"/>
              <a:buChar char=""/>
              <a:defRPr/>
            </a:pPr>
            <a:endParaRPr lang="en-US" dirty="0"/>
          </a:p>
          <a:p>
            <a:pPr marL="548640" indent="-411480" eaLnBrk="1" fontAlgn="auto" hangingPunct="1">
              <a:spcAft>
                <a:spcPts val="0"/>
              </a:spcAft>
              <a:buClr>
                <a:schemeClr val="tx1">
                  <a:shade val="95000"/>
                </a:schemeClr>
              </a:buClr>
              <a:buFont typeface="Wingdings 2"/>
              <a:buChar char=""/>
              <a:defRPr/>
            </a:pPr>
            <a:endParaRPr lang="en-US" dirty="0"/>
          </a:p>
        </p:txBody>
      </p:sp>
      <p:sp>
        <p:nvSpPr>
          <p:cNvPr id="25604" name="Slide Number Placeholder 3">
            <a:extLst>
              <a:ext uri="{FF2B5EF4-FFF2-40B4-BE49-F238E27FC236}">
                <a16:creationId xmlns:a16="http://schemas.microsoft.com/office/drawing/2014/main" id="{A65C0E0E-9E6D-DB67-2006-A158A22E62CF}"/>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DD36597E-66E7-41F7-8AE4-657285A83B8E}" type="slidenum">
              <a:rPr lang="en-US" altLang="ar-JO" sz="900">
                <a:solidFill>
                  <a:srgbClr val="898989"/>
                </a:solidFill>
              </a:rPr>
              <a:pPr rtl="0" fontAlgn="base">
                <a:spcBef>
                  <a:spcPct val="0"/>
                </a:spcBef>
                <a:spcAft>
                  <a:spcPct val="0"/>
                </a:spcAft>
              </a:pPr>
              <a:t>182</a:t>
            </a:fld>
            <a:endParaRPr lang="en-US" altLang="ar-JO" sz="900">
              <a:solidFill>
                <a:srgbClr val="898989"/>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89D0ADD-DFF2-04E8-5EA4-C272EC2A2592}"/>
              </a:ext>
            </a:extLst>
          </p:cNvPr>
          <p:cNvSpPr>
            <a:spLocks noGrp="1"/>
          </p:cNvSpPr>
          <p:nvPr>
            <p:ph type="title"/>
          </p:nvPr>
        </p:nvSpPr>
        <p:spPr/>
        <p:txBody>
          <a:bodyPr/>
          <a:lstStyle/>
          <a:p>
            <a:pPr eaLnBrk="1" hangingPunct="1"/>
            <a:r>
              <a:rPr lang="en-US" altLang="ar-JO"/>
              <a:t>Quality Control </a:t>
            </a:r>
            <a:endParaRPr lang="ar-SA" altLang="ar-JO"/>
          </a:p>
        </p:txBody>
      </p:sp>
      <p:sp>
        <p:nvSpPr>
          <p:cNvPr id="26627" name="Content Placeholder 2">
            <a:extLst>
              <a:ext uri="{FF2B5EF4-FFF2-40B4-BE49-F238E27FC236}">
                <a16:creationId xmlns:a16="http://schemas.microsoft.com/office/drawing/2014/main" id="{3BAFD4F1-4F7D-0E18-D044-9A5C59E8C037}"/>
              </a:ext>
            </a:extLst>
          </p:cNvPr>
          <p:cNvSpPr>
            <a:spLocks noGrp="1" noChangeArrowheads="1"/>
          </p:cNvSpPr>
          <p:nvPr>
            <p:ph idx="1"/>
          </p:nvPr>
        </p:nvSpPr>
        <p:spPr>
          <a:xfrm>
            <a:off x="1847850" y="1981200"/>
            <a:ext cx="8351838" cy="4114800"/>
          </a:xfrm>
        </p:spPr>
        <p:txBody>
          <a:bodyPr/>
          <a:lstStyle/>
          <a:p>
            <a:pPr eaLnBrk="1" hangingPunct="1"/>
            <a:r>
              <a:rPr lang="en-US" altLang="ar-JO"/>
              <a:t>Quality control is usually performed using two methods.</a:t>
            </a:r>
          </a:p>
          <a:p>
            <a:pPr algn="r" rtl="1" eaLnBrk="1" hangingPunct="1"/>
            <a:r>
              <a:rPr lang="ar-JO" altLang="ar-JO"/>
              <a:t>عادة ما يتم إجراء مراقبة الجودة باستخدام طريقتين.</a:t>
            </a:r>
            <a:endParaRPr lang="en-US" altLang="ar-JO"/>
          </a:p>
          <a:p>
            <a:pPr eaLnBrk="1" hangingPunct="1">
              <a:buFont typeface="Arial" panose="020B0604020202020204" pitchFamily="34" charset="0"/>
              <a:buNone/>
            </a:pPr>
            <a:endParaRPr lang="en-US" altLang="ar-JO"/>
          </a:p>
          <a:p>
            <a:pPr eaLnBrk="1" hangingPunct="1"/>
            <a:r>
              <a:rPr lang="en-US" altLang="ar-JO">
                <a:solidFill>
                  <a:srgbClr val="FF0000"/>
                </a:solidFill>
              </a:rPr>
              <a:t>Reviews</a:t>
            </a:r>
            <a:r>
              <a:rPr lang="en-US" altLang="ar-JO"/>
              <a:t> of documents  such as requirements documents and design documents.</a:t>
            </a:r>
          </a:p>
          <a:p>
            <a:pPr algn="r" rtl="1" eaLnBrk="1" hangingPunct="1"/>
            <a:r>
              <a:rPr lang="ar-JO" altLang="ar-JO"/>
              <a:t>مراجعة المستندات مثل وثائق المتطلبات ووثائق التصميم.</a:t>
            </a:r>
            <a:endParaRPr lang="en-US" altLang="ar-JO"/>
          </a:p>
          <a:p>
            <a:pPr eaLnBrk="1" hangingPunct="1">
              <a:buFont typeface="Arial" panose="020B0604020202020204" pitchFamily="34" charset="0"/>
              <a:buNone/>
            </a:pPr>
            <a:endParaRPr lang="en-US" altLang="ar-JO"/>
          </a:p>
          <a:p>
            <a:pPr eaLnBrk="1" hangingPunct="1"/>
            <a:r>
              <a:rPr lang="en-US" altLang="ar-JO"/>
              <a:t>And </a:t>
            </a:r>
            <a:r>
              <a:rPr lang="en-US" altLang="ar-JO">
                <a:solidFill>
                  <a:srgbClr val="FF0000"/>
                </a:solidFill>
              </a:rPr>
              <a:t>testing</a:t>
            </a:r>
            <a:r>
              <a:rPr lang="en-US" altLang="ar-JO"/>
              <a:t> of code and modules          </a:t>
            </a:r>
            <a:r>
              <a:rPr lang="ar-JO" altLang="ar-JO"/>
              <a:t>واختبار التعليمات البرمجية والوحدات النمطية</a:t>
            </a:r>
            <a:endParaRPr lang="ar-SA" altLang="ar-JO"/>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DDEE2C0-7A33-F01C-6268-C3AAA8A7CEE2}"/>
              </a:ext>
            </a:extLst>
          </p:cNvPr>
          <p:cNvSpPr>
            <a:spLocks noGrp="1"/>
          </p:cNvSpPr>
          <p:nvPr>
            <p:ph type="title"/>
          </p:nvPr>
        </p:nvSpPr>
        <p:spPr/>
        <p:txBody>
          <a:bodyPr/>
          <a:lstStyle/>
          <a:p>
            <a:pPr eaLnBrk="1" hangingPunct="1"/>
            <a:r>
              <a:rPr lang="en-US" altLang="ar-JO">
                <a:cs typeface="Andalus" panose="02020603050405020304" pitchFamily="18" charset="-78"/>
              </a:rPr>
              <a:t>Reviews</a:t>
            </a:r>
            <a:endParaRPr lang="en-US" altLang="ar-JO"/>
          </a:p>
        </p:txBody>
      </p:sp>
      <p:sp>
        <p:nvSpPr>
          <p:cNvPr id="33795" name="Content Placeholder 2">
            <a:extLst>
              <a:ext uri="{FF2B5EF4-FFF2-40B4-BE49-F238E27FC236}">
                <a16:creationId xmlns:a16="http://schemas.microsoft.com/office/drawing/2014/main" id="{8F7DE233-1AB9-4004-C07B-F2F7B2A9A860}"/>
              </a:ext>
            </a:extLst>
          </p:cNvPr>
          <p:cNvSpPr>
            <a:spLocks noGrp="1"/>
          </p:cNvSpPr>
          <p:nvPr>
            <p:ph idx="1"/>
          </p:nvPr>
        </p:nvSpPr>
        <p:spPr>
          <a:xfrm>
            <a:off x="2152650" y="1825626"/>
            <a:ext cx="7886700" cy="4843463"/>
          </a:xfrm>
        </p:spPr>
        <p:txBody>
          <a:bodyPr rtlCol="0">
            <a:normAutofit fontScale="77500" lnSpcReduction="20000"/>
          </a:bodyPr>
          <a:lstStyle/>
          <a:p>
            <a:pPr marL="548640" indent="-411480" eaLnBrk="1" fontAlgn="auto" hangingPunct="1">
              <a:spcAft>
                <a:spcPts val="0"/>
              </a:spcAft>
              <a:buClr>
                <a:schemeClr val="tx1">
                  <a:shade val="95000"/>
                </a:schemeClr>
              </a:buClr>
              <a:buFont typeface="Wingdings 2"/>
              <a:buChar char=""/>
              <a:defRPr/>
            </a:pPr>
            <a:r>
              <a:rPr lang="en-GB" sz="2400" dirty="0"/>
              <a:t>This is the principal method of </a:t>
            </a:r>
            <a:r>
              <a:rPr lang="en-GB" sz="2400" dirty="0">
                <a:solidFill>
                  <a:srgbClr val="FF0066"/>
                </a:solidFill>
              </a:rPr>
              <a:t>validating</a:t>
            </a:r>
            <a:r>
              <a:rPr lang="en-GB" sz="2400" dirty="0"/>
              <a:t> the quality of a </a:t>
            </a:r>
            <a:r>
              <a:rPr lang="en-GB" sz="2400" dirty="0">
                <a:solidFill>
                  <a:srgbClr val="FF0066"/>
                </a:solidFill>
              </a:rPr>
              <a:t>process</a:t>
            </a:r>
            <a:r>
              <a:rPr lang="en-GB" sz="2400" dirty="0"/>
              <a:t> or of a </a:t>
            </a:r>
            <a:r>
              <a:rPr lang="en-GB" sz="2400" dirty="0">
                <a:solidFill>
                  <a:srgbClr val="FF0066"/>
                </a:solidFill>
              </a:rPr>
              <a:t>product</a:t>
            </a:r>
            <a:r>
              <a:rPr lang="en-GB" sz="2400" dirty="0"/>
              <a:t>.</a:t>
            </a:r>
          </a:p>
          <a:p>
            <a:pPr marL="548640" indent="-411480" algn="r" rtl="1" eaLnBrk="1" fontAlgn="auto" hangingPunct="1">
              <a:spcAft>
                <a:spcPts val="0"/>
              </a:spcAft>
              <a:buClr>
                <a:schemeClr val="tx1">
                  <a:shade val="95000"/>
                </a:schemeClr>
              </a:buClr>
              <a:buFont typeface="Wingdings 2"/>
              <a:buChar char=""/>
              <a:defRPr/>
            </a:pPr>
            <a:r>
              <a:rPr lang="ar-JO" sz="2400" dirty="0"/>
              <a:t>هذه هي الطريقة الرئيسية للتحقق من جودة العملية أو المنتج.</a:t>
            </a:r>
            <a:endParaRPr lang="en-US" sz="2400" dirty="0"/>
          </a:p>
          <a:p>
            <a:pPr marL="548640" indent="-411480" eaLnBrk="1" fontAlgn="auto" hangingPunct="1">
              <a:spcAft>
                <a:spcPts val="0"/>
              </a:spcAft>
              <a:buClr>
                <a:schemeClr val="tx1">
                  <a:shade val="95000"/>
                </a:schemeClr>
              </a:buClr>
              <a:buFont typeface="Wingdings 2"/>
              <a:buChar char=""/>
              <a:defRPr/>
            </a:pPr>
            <a:endParaRPr lang="en-GB" sz="2400" dirty="0"/>
          </a:p>
          <a:p>
            <a:pPr marL="548640" indent="-411480" eaLnBrk="1" fontAlgn="auto" hangingPunct="1">
              <a:spcAft>
                <a:spcPts val="0"/>
              </a:spcAft>
              <a:buClr>
                <a:schemeClr val="tx1">
                  <a:shade val="95000"/>
                </a:schemeClr>
              </a:buClr>
              <a:buFont typeface="Wingdings 2"/>
              <a:buChar char=""/>
              <a:defRPr/>
            </a:pPr>
            <a:r>
              <a:rPr lang="en-GB" sz="2400" dirty="0"/>
              <a:t>A group of people carefully examine part or all of a software system and its associated documentation to find potential problems.</a:t>
            </a:r>
            <a:endParaRPr lang="ar-JO" sz="2400" dirty="0"/>
          </a:p>
          <a:p>
            <a:pPr marL="548640" indent="-411480" algn="r" rtl="1" eaLnBrk="1" fontAlgn="auto" hangingPunct="1">
              <a:spcAft>
                <a:spcPts val="0"/>
              </a:spcAft>
              <a:buClr>
                <a:schemeClr val="tx1">
                  <a:shade val="95000"/>
                </a:schemeClr>
              </a:buClr>
              <a:buFont typeface="Wingdings 2"/>
              <a:buChar char=""/>
              <a:defRPr/>
            </a:pPr>
            <a:r>
              <a:rPr lang="ar-JO" sz="2400" dirty="0"/>
              <a:t>تقوم مجموعة من الأشخاص بفحص جزء أو كل نظام برمجي والوثائق المرتبطة به بعناية للعثور على المشكلات المحتملة.</a:t>
            </a:r>
            <a:endParaRPr lang="en-GB" sz="2400" dirty="0"/>
          </a:p>
          <a:p>
            <a:pPr marL="548640" indent="-411480" eaLnBrk="1" fontAlgn="auto" hangingPunct="1">
              <a:spcAft>
                <a:spcPts val="0"/>
              </a:spcAft>
              <a:buClr>
                <a:schemeClr val="tx1">
                  <a:shade val="95000"/>
                </a:schemeClr>
              </a:buClr>
              <a:buFont typeface="Wingdings 2"/>
              <a:buChar char=""/>
              <a:defRPr/>
            </a:pPr>
            <a:endParaRPr lang="en-GB" sz="2400" dirty="0"/>
          </a:p>
          <a:p>
            <a:pPr marL="548640" indent="-411480" eaLnBrk="1" fontAlgn="auto" hangingPunct="1">
              <a:spcAft>
                <a:spcPts val="0"/>
              </a:spcAft>
              <a:buClr>
                <a:schemeClr val="tx1">
                  <a:shade val="95000"/>
                </a:schemeClr>
              </a:buClr>
              <a:buFont typeface="Wingdings 2"/>
              <a:buChar char=""/>
              <a:defRPr/>
            </a:pPr>
            <a:r>
              <a:rPr lang="en-GB" sz="2400" dirty="0"/>
              <a:t>Code, designs, specifications, test plans, standards, etc. can all be reviewed.</a:t>
            </a:r>
            <a:endParaRPr lang="ar-JO" sz="2400" dirty="0"/>
          </a:p>
          <a:p>
            <a:pPr marL="548640" indent="-411480" algn="r" rtl="1" eaLnBrk="1" fontAlgn="auto" hangingPunct="1">
              <a:spcAft>
                <a:spcPts val="0"/>
              </a:spcAft>
              <a:buClr>
                <a:schemeClr val="tx1">
                  <a:shade val="95000"/>
                </a:schemeClr>
              </a:buClr>
              <a:buFont typeface="Wingdings 2"/>
              <a:buChar char=""/>
              <a:defRPr/>
            </a:pPr>
            <a:r>
              <a:rPr lang="ar-JO" sz="2400" dirty="0"/>
              <a:t>يمكن مراجعة الكود والتصاميم والمواصفات وخطط الاختبار والمعايير وما إلى ذلك.</a:t>
            </a:r>
            <a:endParaRPr lang="en-GB" sz="2400" dirty="0"/>
          </a:p>
          <a:p>
            <a:pPr marL="548640" indent="-411480" eaLnBrk="1" fontAlgn="auto" hangingPunct="1">
              <a:spcAft>
                <a:spcPts val="0"/>
              </a:spcAft>
              <a:buClr>
                <a:schemeClr val="tx1">
                  <a:shade val="95000"/>
                </a:schemeClr>
              </a:buClr>
              <a:buFont typeface="Wingdings 2"/>
              <a:buChar char=""/>
              <a:defRPr/>
            </a:pPr>
            <a:endParaRPr lang="en-GB" sz="2400" dirty="0"/>
          </a:p>
          <a:p>
            <a:pPr marL="548640" indent="-411480" eaLnBrk="1" fontAlgn="auto" hangingPunct="1">
              <a:spcAft>
                <a:spcPts val="0"/>
              </a:spcAft>
              <a:buClr>
                <a:schemeClr val="tx1">
                  <a:shade val="95000"/>
                </a:schemeClr>
              </a:buClr>
              <a:buFont typeface="Wingdings 2"/>
              <a:buChar char=""/>
              <a:defRPr/>
            </a:pPr>
            <a:r>
              <a:rPr lang="en-GB" sz="2400" dirty="0"/>
              <a:t>Software or documents may be </a:t>
            </a:r>
            <a:r>
              <a:rPr lang="en-GB" sz="2400" dirty="0">
                <a:solidFill>
                  <a:srgbClr val="FF0000"/>
                </a:solidFill>
              </a:rPr>
              <a:t>'signed off' </a:t>
            </a:r>
            <a:r>
              <a:rPr lang="en-GB" sz="2400" dirty="0"/>
              <a:t>at a review which signifies that progress to the next development stage has been approved by management.</a:t>
            </a:r>
            <a:endParaRPr lang="ar-JO" sz="2400" dirty="0"/>
          </a:p>
          <a:p>
            <a:pPr marL="548640" indent="-411480" algn="r" rtl="1" eaLnBrk="1" fontAlgn="auto" hangingPunct="1">
              <a:spcAft>
                <a:spcPts val="0"/>
              </a:spcAft>
              <a:buClr>
                <a:schemeClr val="tx1">
                  <a:shade val="95000"/>
                </a:schemeClr>
              </a:buClr>
              <a:buFont typeface="Wingdings 2"/>
              <a:buChar char=""/>
              <a:defRPr/>
            </a:pPr>
            <a:r>
              <a:rPr lang="ar-JO" sz="2400" dirty="0"/>
              <a:t>قد يتم "التوقيع" على البرامج أو المستندات أثناء المراجعة مما يدل على أن الإدارة قد وافقت على التقدم إلى مرحلة التطوير التالية.</a:t>
            </a:r>
            <a:endParaRPr lang="en-GB" sz="2400" dirty="0"/>
          </a:p>
        </p:txBody>
      </p:sp>
      <p:sp>
        <p:nvSpPr>
          <p:cNvPr id="27652" name="Slide Number Placeholder 3">
            <a:extLst>
              <a:ext uri="{FF2B5EF4-FFF2-40B4-BE49-F238E27FC236}">
                <a16:creationId xmlns:a16="http://schemas.microsoft.com/office/drawing/2014/main" id="{09E7D734-00F0-061B-6F19-D25C88047944}"/>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79CA5F18-BE24-441F-AB09-7347531081F7}" type="slidenum">
              <a:rPr lang="en-US" altLang="ar-JO" sz="900">
                <a:solidFill>
                  <a:srgbClr val="898989"/>
                </a:solidFill>
              </a:rPr>
              <a:pPr rtl="0" fontAlgn="base">
                <a:spcBef>
                  <a:spcPct val="0"/>
                </a:spcBef>
                <a:spcAft>
                  <a:spcPct val="0"/>
                </a:spcAft>
              </a:pPr>
              <a:t>184</a:t>
            </a:fld>
            <a:endParaRPr lang="en-US" altLang="ar-JO" sz="900">
              <a:solidFill>
                <a:srgbClr val="898989"/>
              </a:solidFil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a:extLst>
              <a:ext uri="{FF2B5EF4-FFF2-40B4-BE49-F238E27FC236}">
                <a16:creationId xmlns:a16="http://schemas.microsoft.com/office/drawing/2014/main" id="{A39389AD-FA71-9F4E-3FC7-33B6FA8C1C5D}"/>
              </a:ext>
            </a:extLst>
          </p:cNvPr>
          <p:cNvSpPr txBox="1">
            <a:spLocks noChangeArrowheads="1"/>
          </p:cNvSpPr>
          <p:nvPr/>
        </p:nvSpPr>
        <p:spPr bwMode="auto">
          <a:xfrm>
            <a:off x="2057400" y="1719264"/>
            <a:ext cx="7696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l" rtl="0" fontAlgn="base">
              <a:spcBef>
                <a:spcPct val="0"/>
              </a:spcBef>
              <a:spcAft>
                <a:spcPct val="0"/>
              </a:spcAft>
            </a:pPr>
            <a:r>
              <a:rPr lang="en-US" altLang="ar-JO" sz="2000" b="1">
                <a:solidFill>
                  <a:srgbClr val="000000"/>
                </a:solidFill>
              </a:rPr>
              <a:t>DPR – Development Plan Review  </a:t>
            </a:r>
            <a:r>
              <a:rPr lang="ar-JO" altLang="ar-JO" sz="2000" b="1">
                <a:solidFill>
                  <a:srgbClr val="000000"/>
                </a:solidFill>
              </a:rPr>
              <a:t>مراجعة خطة التنمية</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SRSR – Software Requirement Specification Review</a:t>
            </a:r>
          </a:p>
          <a:p>
            <a:pPr fontAlgn="base">
              <a:spcBef>
                <a:spcPct val="0"/>
              </a:spcBef>
              <a:spcAft>
                <a:spcPct val="0"/>
              </a:spcAft>
            </a:pPr>
            <a:r>
              <a:rPr lang="ar-JO" altLang="ar-JO" sz="2000" b="1">
                <a:solidFill>
                  <a:prstClr val="black"/>
                </a:solidFill>
              </a:rPr>
              <a:t>مراجعة مواصفات متطلبات البرامج</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PDR – Preliminary Design Review    </a:t>
            </a:r>
            <a:r>
              <a:rPr lang="ar-JO" altLang="ar-JO" sz="2000" b="1">
                <a:solidFill>
                  <a:srgbClr val="000000"/>
                </a:solidFill>
              </a:rPr>
              <a:t>مراجعة التصميم الأولية</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DDR – Detailed Design Review     </a:t>
            </a:r>
            <a:r>
              <a:rPr lang="ar-JO" altLang="ar-JO" sz="2000" b="1">
                <a:solidFill>
                  <a:srgbClr val="000000"/>
                </a:solidFill>
              </a:rPr>
              <a:t>مراجعة التصميم التفصيلية</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DBDR – Data Base Design Review </a:t>
            </a:r>
            <a:r>
              <a:rPr lang="ar-JO" altLang="ar-JO" sz="2000" b="1">
                <a:solidFill>
                  <a:srgbClr val="000000"/>
                </a:solidFill>
              </a:rPr>
              <a:t>مراجعة تصميم قاعدة البيانات</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TPR – Test Plan Review      </a:t>
            </a:r>
            <a:r>
              <a:rPr lang="ar-JO" altLang="ar-JO" sz="2000" b="1">
                <a:solidFill>
                  <a:srgbClr val="000000"/>
                </a:solidFill>
              </a:rPr>
              <a:t>مراجعة خطة الاختبار</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STPR – Software Test Procedure Review </a:t>
            </a:r>
          </a:p>
          <a:p>
            <a:pPr fontAlgn="base">
              <a:spcBef>
                <a:spcPct val="0"/>
              </a:spcBef>
              <a:spcAft>
                <a:spcPct val="0"/>
              </a:spcAft>
            </a:pPr>
            <a:r>
              <a:rPr lang="ar-JO" altLang="ar-JO" sz="2000" b="1">
                <a:solidFill>
                  <a:prstClr val="black"/>
                </a:solidFill>
              </a:rPr>
              <a:t>مراجعة إجراءات اختبار البرمجيات</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VDR – Version Description Review </a:t>
            </a:r>
            <a:r>
              <a:rPr lang="ar-JO" altLang="ar-JO" sz="2000" b="1">
                <a:solidFill>
                  <a:srgbClr val="000000"/>
                </a:solidFill>
              </a:rPr>
              <a:t>مراجعة وصف الإصدار</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OMR – Operator Manual Review </a:t>
            </a:r>
            <a:r>
              <a:rPr lang="ar-JO" altLang="ar-JO" sz="2000" b="1">
                <a:solidFill>
                  <a:srgbClr val="000000"/>
                </a:solidFill>
              </a:rPr>
              <a:t>مراجعة دليل المشغل</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SMR – Support Manual Review          </a:t>
            </a:r>
            <a:r>
              <a:rPr lang="ar-JO" altLang="ar-JO" sz="2000" b="1">
                <a:solidFill>
                  <a:srgbClr val="000000"/>
                </a:solidFill>
              </a:rPr>
              <a:t>دعم المراجعة اليدوية</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TRR – Test Readiness Review      </a:t>
            </a:r>
            <a:r>
              <a:rPr lang="ar-JO" altLang="ar-JO" sz="2000" b="1">
                <a:solidFill>
                  <a:srgbClr val="000000"/>
                </a:solidFill>
              </a:rPr>
              <a:t>مراجعة جاهزية الاختبار</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PRR – Product Release Review       </a:t>
            </a:r>
            <a:r>
              <a:rPr lang="ar-JO" altLang="ar-JO" sz="2000" b="1">
                <a:solidFill>
                  <a:srgbClr val="000000"/>
                </a:solidFill>
              </a:rPr>
              <a:t>مراجعة إصدار المنتج</a:t>
            </a:r>
            <a:endParaRPr lang="en-US" altLang="ar-JO" sz="2000" b="1">
              <a:solidFill>
                <a:prstClr val="black"/>
              </a:solidFill>
            </a:endParaRPr>
          </a:p>
          <a:p>
            <a:pPr algn="l" rtl="0" fontAlgn="base">
              <a:spcBef>
                <a:spcPct val="0"/>
              </a:spcBef>
              <a:spcAft>
                <a:spcPct val="0"/>
              </a:spcAft>
            </a:pPr>
            <a:r>
              <a:rPr lang="en-US" altLang="ar-JO" sz="2000" b="1">
                <a:solidFill>
                  <a:srgbClr val="000000"/>
                </a:solidFill>
              </a:rPr>
              <a:t>IPR – Installation Plan Review</a:t>
            </a:r>
            <a:r>
              <a:rPr lang="en-US" altLang="ar-JO" sz="2000" b="1">
                <a:solidFill>
                  <a:prstClr val="black"/>
                </a:solidFill>
              </a:rPr>
              <a:t>            </a:t>
            </a:r>
            <a:r>
              <a:rPr lang="ar-JO" altLang="ar-JO" sz="2000" b="1">
                <a:solidFill>
                  <a:prstClr val="black"/>
                </a:solidFill>
              </a:rPr>
              <a:t>مراجعة خطة التثبيت</a:t>
            </a:r>
            <a:endParaRPr lang="en-US" altLang="ar-JO" sz="2000" b="1">
              <a:solidFill>
                <a:prstClr val="black"/>
              </a:solidFill>
            </a:endParaRPr>
          </a:p>
        </p:txBody>
      </p:sp>
      <p:sp>
        <p:nvSpPr>
          <p:cNvPr id="28675" name="WordArt 6">
            <a:extLst>
              <a:ext uri="{FF2B5EF4-FFF2-40B4-BE49-F238E27FC236}">
                <a16:creationId xmlns:a16="http://schemas.microsoft.com/office/drawing/2014/main" id="{FB9D5A67-FEAE-C29F-93F1-EA874CC517B5}"/>
              </a:ext>
            </a:extLst>
          </p:cNvPr>
          <p:cNvSpPr>
            <a:spLocks noChangeArrowheads="1" noChangeShapeType="1" noTextEdit="1"/>
          </p:cNvSpPr>
          <p:nvPr/>
        </p:nvSpPr>
        <p:spPr bwMode="auto">
          <a:xfrm>
            <a:off x="3362326" y="508001"/>
            <a:ext cx="5438775" cy="1120775"/>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a:ln w="12700">
                  <a:solidFill>
                    <a:srgbClr val="000000"/>
                  </a:solidFill>
                  <a:round/>
                  <a:headEnd/>
                  <a:tailEnd/>
                </a:ln>
                <a:solidFill>
                  <a:prstClr val="black"/>
                </a:solidFill>
                <a:latin typeface="Calibri Light" panose="020F0302020204030204"/>
                <a:ea typeface="Calibri Light" panose="020F0302020204030204"/>
                <a:cs typeface="Calibri Light" panose="020F0302020204030204"/>
              </a:rPr>
              <a:t>Some common</a:t>
            </a:r>
          </a:p>
          <a:p>
            <a:pPr algn="ctr" rtl="0" eaLnBrk="0" fontAlgn="base" hangingPunct="0">
              <a:spcBef>
                <a:spcPct val="0"/>
              </a:spcBef>
              <a:spcAft>
                <a:spcPct val="0"/>
              </a:spcAft>
            </a:pPr>
            <a:r>
              <a:rPr lang="en-US" sz="3600" kern="10">
                <a:ln w="12700">
                  <a:solidFill>
                    <a:srgbClr val="000000"/>
                  </a:solidFill>
                  <a:round/>
                  <a:headEnd/>
                  <a:tailEnd/>
                </a:ln>
                <a:solidFill>
                  <a:prstClr val="black"/>
                </a:solidFill>
                <a:latin typeface="Calibri Light" panose="020F0302020204030204"/>
                <a:ea typeface="Calibri Light" panose="020F0302020204030204"/>
                <a:cs typeface="Calibri Light" panose="020F0302020204030204"/>
              </a:rPr>
              <a:t>reviews  </a:t>
            </a:r>
            <a:endParaRPr lang="ar-JO" sz="3600" kern="10">
              <a:ln w="12700">
                <a:solidFill>
                  <a:srgbClr val="000000"/>
                </a:solidFill>
                <a:round/>
                <a:headEnd/>
                <a:tailEnd/>
              </a:ln>
              <a:solidFill>
                <a:prstClr val="black"/>
              </a:solidFill>
              <a:latin typeface="Calibri Light" panose="020F0302020204030204"/>
              <a:ea typeface="Calibri Light" panose="020F0302020204030204"/>
              <a:cs typeface="Calibri Light" panose="020F0302020204030204"/>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F3C0D51-0CCA-0F91-14C6-BBA0E98F7B66}"/>
              </a:ext>
            </a:extLst>
          </p:cNvPr>
          <p:cNvSpPr>
            <a:spLocks noGrp="1"/>
          </p:cNvSpPr>
          <p:nvPr>
            <p:ph type="title"/>
          </p:nvPr>
        </p:nvSpPr>
        <p:spPr>
          <a:xfrm>
            <a:off x="2209800" y="609601"/>
            <a:ext cx="7772400" cy="803275"/>
          </a:xfrm>
        </p:spPr>
        <p:txBody>
          <a:bodyPr rtlCol="0">
            <a:normAutofit fontScale="90000"/>
          </a:bodyPr>
          <a:lstStyle/>
          <a:p>
            <a:pPr eaLnBrk="1" fontAlgn="auto" hangingPunct="1">
              <a:spcAft>
                <a:spcPts val="0"/>
              </a:spcAft>
              <a:defRPr/>
            </a:pPr>
            <a:r>
              <a:rPr lang="en-US" dirty="0">
                <a:cs typeface="Andalus" pitchFamily="18" charset="-78"/>
              </a:rPr>
              <a:t>Quality Control Review types</a:t>
            </a:r>
            <a:br>
              <a:rPr lang="en-US" dirty="0">
                <a:cs typeface="Andalus" pitchFamily="18" charset="-78"/>
              </a:rPr>
            </a:br>
            <a:endParaRPr lang="en-US" dirty="0"/>
          </a:p>
        </p:txBody>
      </p:sp>
      <p:sp>
        <p:nvSpPr>
          <p:cNvPr id="29699" name="Content Placeholder 2">
            <a:extLst>
              <a:ext uri="{FF2B5EF4-FFF2-40B4-BE49-F238E27FC236}">
                <a16:creationId xmlns:a16="http://schemas.microsoft.com/office/drawing/2014/main" id="{DA3A2284-0787-5467-898F-B9700207E94C}"/>
              </a:ext>
            </a:extLst>
          </p:cNvPr>
          <p:cNvSpPr>
            <a:spLocks noGrp="1" noChangeArrowheads="1"/>
          </p:cNvSpPr>
          <p:nvPr>
            <p:ph idx="1"/>
          </p:nvPr>
        </p:nvSpPr>
        <p:spPr>
          <a:xfrm>
            <a:off x="1774825" y="1981200"/>
            <a:ext cx="8713788" cy="4114800"/>
          </a:xfrm>
        </p:spPr>
        <p:txBody>
          <a:bodyPr/>
          <a:lstStyle/>
          <a:p>
            <a:pPr eaLnBrk="1" hangingPunct="1"/>
            <a:r>
              <a:rPr lang="en-US" altLang="ar-JO"/>
              <a:t>The main technique for achieving quality control is the software </a:t>
            </a:r>
            <a:r>
              <a:rPr lang="en-US" altLang="ar-JO">
                <a:solidFill>
                  <a:schemeClr val="accent2"/>
                </a:solidFill>
              </a:rPr>
              <a:t>checklist,</a:t>
            </a:r>
            <a:r>
              <a:rPr lang="en-US" altLang="ar-JO"/>
              <a:t> </a:t>
            </a:r>
            <a:r>
              <a:rPr lang="en-US" altLang="ar-JO">
                <a:solidFill>
                  <a:schemeClr val="accent2"/>
                </a:solidFill>
              </a:rPr>
              <a:t>walkthrough and inspection</a:t>
            </a:r>
            <a:r>
              <a:rPr lang="en-US" altLang="ar-JO"/>
              <a:t>.</a:t>
            </a:r>
          </a:p>
          <a:p>
            <a:pPr algn="r" rtl="1" eaLnBrk="1" hangingPunct="1"/>
            <a:r>
              <a:rPr lang="ar-JO" altLang="ar-JO"/>
              <a:t>الأسلوب الرئيسي لتحقيق مراقبة الجودة هو قائمة مراجعة البرامج، والإرشادات التفصيلية والتفتيش.</a:t>
            </a:r>
            <a:endParaRPr lang="en-US" altLang="ar-JO"/>
          </a:p>
          <a:p>
            <a:pPr eaLnBrk="1" hangingPunct="1"/>
            <a:r>
              <a:rPr lang="en-US" altLang="ar-JO"/>
              <a:t>These are different types of </a:t>
            </a:r>
            <a:r>
              <a:rPr lang="en-US" altLang="ar-JO">
                <a:solidFill>
                  <a:srgbClr val="FF0000"/>
                </a:solidFill>
              </a:rPr>
              <a:t>reviews </a:t>
            </a:r>
            <a:r>
              <a:rPr lang="ar-JO" altLang="ar-JO"/>
              <a:t>هذه أنواع مختلفة من المراجعات</a:t>
            </a:r>
            <a:endParaRPr lang="en-US" altLang="ar-JO"/>
          </a:p>
          <a:p>
            <a:pPr eaLnBrk="1" hangingPunct="1">
              <a:buFontTx/>
              <a:buNone/>
            </a:pPr>
            <a:endParaRPr lang="en-US" altLang="ar-JO" sz="800"/>
          </a:p>
          <a:p>
            <a:pPr eaLnBrk="1" hangingPunct="1"/>
            <a:r>
              <a:rPr lang="en-US" altLang="ar-JO">
                <a:solidFill>
                  <a:schemeClr val="accent2"/>
                </a:solidFill>
              </a:rPr>
              <a:t>Walkthrough</a:t>
            </a:r>
            <a:r>
              <a:rPr lang="en-US" altLang="ar-JO"/>
              <a:t> is an informal review performed by peers. It need no prior preparation.</a:t>
            </a:r>
          </a:p>
          <a:p>
            <a:pPr algn="r" rtl="1" eaLnBrk="1" hangingPunct="1"/>
            <a:r>
              <a:rPr lang="ar-JO" altLang="ar-JO"/>
              <a:t>الإرشادات التفصيلية عبارة عن مراجعة غير رسمية يقوم بها أقرانهم. أنها لا تحتاج إلى إعداد مسبق.</a:t>
            </a:r>
            <a:endParaRPr lang="en-US" altLang="ar-JO"/>
          </a:p>
          <a:p>
            <a:pPr eaLnBrk="1" hangingPunct="1"/>
            <a:r>
              <a:rPr lang="en-US" altLang="ar-JO">
                <a:solidFill>
                  <a:schemeClr val="accent2"/>
                </a:solidFill>
              </a:rPr>
              <a:t>Checklists</a:t>
            </a:r>
            <a:r>
              <a:rPr lang="en-US" altLang="ar-JO"/>
              <a:t> are list of items that should be checked during the review.  </a:t>
            </a:r>
          </a:p>
          <a:p>
            <a:pPr algn="r" rtl="1" eaLnBrk="1" hangingPunct="1"/>
            <a:r>
              <a:rPr lang="ar-JO" altLang="ar-JO"/>
              <a:t>قوائم المراجعة هي قائمة بالعناصر التي يجب التحقق منها أثناء المراجعة.</a:t>
            </a:r>
            <a:endParaRPr lang="en-US" altLang="ar-JO"/>
          </a:p>
          <a:p>
            <a:pPr eaLnBrk="1" hangingPunct="1">
              <a:buFontTx/>
              <a:buNone/>
            </a:pPr>
            <a:endParaRPr lang="en-US" altLang="ar-JO" sz="800"/>
          </a:p>
          <a:p>
            <a:pPr eaLnBrk="1" hangingPunct="1"/>
            <a:endParaRPr lang="en-US" altLang="ar-JO"/>
          </a:p>
        </p:txBody>
      </p:sp>
      <p:sp>
        <p:nvSpPr>
          <p:cNvPr id="29700" name="Slide Number Placeholder 3">
            <a:extLst>
              <a:ext uri="{FF2B5EF4-FFF2-40B4-BE49-F238E27FC236}">
                <a16:creationId xmlns:a16="http://schemas.microsoft.com/office/drawing/2014/main" id="{1A59F0F7-9ED0-F239-9B61-8E26D5AB2710}"/>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6B796248-FB53-4955-9F55-EC8108E64907}" type="slidenum">
              <a:rPr lang="en-US" altLang="ar-JO" sz="900">
                <a:solidFill>
                  <a:srgbClr val="898989"/>
                </a:solidFill>
              </a:rPr>
              <a:pPr rtl="0" fontAlgn="base">
                <a:spcBef>
                  <a:spcPct val="0"/>
                </a:spcBef>
                <a:spcAft>
                  <a:spcPct val="0"/>
                </a:spcAft>
              </a:pPr>
              <a:t>186</a:t>
            </a:fld>
            <a:endParaRPr lang="en-US" altLang="ar-JO" sz="900">
              <a:solidFill>
                <a:srgbClr val="898989"/>
              </a:solidFil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78DBE4F-75D4-8153-A60B-C4046BB2ED25}"/>
              </a:ext>
            </a:extLst>
          </p:cNvPr>
          <p:cNvSpPr>
            <a:spLocks noGrp="1"/>
          </p:cNvSpPr>
          <p:nvPr>
            <p:ph type="title"/>
          </p:nvPr>
        </p:nvSpPr>
        <p:spPr/>
        <p:txBody>
          <a:bodyPr/>
          <a:lstStyle/>
          <a:p>
            <a:pPr eaLnBrk="1" hangingPunct="1"/>
            <a:r>
              <a:rPr lang="en-US" altLang="ar-JO"/>
              <a:t>Walkthrough</a:t>
            </a:r>
          </a:p>
        </p:txBody>
      </p:sp>
      <p:sp>
        <p:nvSpPr>
          <p:cNvPr id="29699" name="Content Placeholder 2">
            <a:extLst>
              <a:ext uri="{FF2B5EF4-FFF2-40B4-BE49-F238E27FC236}">
                <a16:creationId xmlns:a16="http://schemas.microsoft.com/office/drawing/2014/main" id="{0C896581-07CA-D10F-06EC-6C7DCB4B4418}"/>
              </a:ext>
            </a:extLst>
          </p:cNvPr>
          <p:cNvSpPr>
            <a:spLocks noGrp="1"/>
          </p:cNvSpPr>
          <p:nvPr>
            <p:ph idx="1"/>
          </p:nvPr>
        </p:nvSpPr>
        <p:spPr/>
        <p:txBody>
          <a:bodyPr rtlCol="0">
            <a:normAutofit fontScale="92500"/>
          </a:bodyPr>
          <a:lstStyle/>
          <a:p>
            <a:pPr eaLnBrk="1" hangingPunct="1">
              <a:defRPr/>
            </a:pPr>
            <a:r>
              <a:rPr lang="en-US" altLang="ar-JO" sz="2800" dirty="0"/>
              <a:t>In Walkthrough a piece of work is given to one or more colleague</a:t>
            </a:r>
          </a:p>
          <a:p>
            <a:pPr algn="r" rtl="1" eaLnBrk="1" hangingPunct="1">
              <a:defRPr/>
            </a:pPr>
            <a:r>
              <a:rPr lang="ar-JO" altLang="ar-JO" sz="2800" dirty="0"/>
              <a:t>في الإرشادات التفصيلية، يتم إعطاء جزء من العمل لواحد أو أكثر من الزملاء</a:t>
            </a:r>
            <a:endParaRPr lang="en-US" altLang="ar-JO" sz="2800" dirty="0"/>
          </a:p>
          <a:p>
            <a:pPr eaLnBrk="1" hangingPunct="1">
              <a:defRPr/>
            </a:pPr>
            <a:r>
              <a:rPr lang="en-US" altLang="ar-JO" sz="2800" dirty="0"/>
              <a:t>They review that work and give their comments in order to enhance the job</a:t>
            </a:r>
          </a:p>
          <a:p>
            <a:pPr algn="r" rtl="1" eaLnBrk="1" hangingPunct="1">
              <a:defRPr/>
            </a:pPr>
            <a:r>
              <a:rPr lang="ar-JO" altLang="ar-JO" sz="2800" dirty="0"/>
              <a:t>يقومون بمراجعة هذا العمل وإبداء تعليقاتهم من أجل تعزيز الوظيفة</a:t>
            </a:r>
            <a:endParaRPr lang="en-US" altLang="ar-JO" sz="2800" dirty="0"/>
          </a:p>
          <a:p>
            <a:pPr eaLnBrk="1" hangingPunct="1">
              <a:defRPr/>
            </a:pPr>
            <a:r>
              <a:rPr lang="en-US" altLang="ar-JO" sz="2800" dirty="0"/>
              <a:t>Comments are usually in terms of problems detected or suggestions for further improvement</a:t>
            </a:r>
          </a:p>
          <a:p>
            <a:pPr algn="r" rtl="1" eaLnBrk="1" hangingPunct="1">
              <a:defRPr/>
            </a:pPr>
            <a:r>
              <a:rPr lang="ar-JO" altLang="ar-JO" sz="2800" dirty="0"/>
              <a:t>التعليقات عادة ما تكون من حيث المشاكل المكتشفة أو اقتراحات لمزيد من التحسين</a:t>
            </a:r>
            <a:endParaRPr lang="en-US" altLang="ar-JO" sz="2800" dirty="0"/>
          </a:p>
          <a:p>
            <a:pPr eaLnBrk="1" hangingPunct="1">
              <a:defRPr/>
            </a:pPr>
            <a:r>
              <a:rPr lang="en-US" altLang="ar-JO" sz="2800" dirty="0"/>
              <a:t>Walkthrough is informal and hence these comments might not be made</a:t>
            </a:r>
          </a:p>
          <a:p>
            <a:pPr algn="r" rtl="1" eaLnBrk="1" hangingPunct="1">
              <a:defRPr/>
            </a:pPr>
            <a:r>
              <a:rPr lang="ar-JO" altLang="ar-JO" sz="2800" dirty="0"/>
              <a:t>إن الإرشادات التفصيلية غير رسمية وبالتالي قد لا يتم تقديم هذه التعليقات</a:t>
            </a:r>
            <a:endParaRPr lang="en-US" altLang="ar-JO" sz="2800"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D89FA56-A195-4590-9D92-E208CDA57554}"/>
              </a:ext>
            </a:extLst>
          </p:cNvPr>
          <p:cNvSpPr>
            <a:spLocks noGrp="1"/>
          </p:cNvSpPr>
          <p:nvPr>
            <p:ph type="title"/>
          </p:nvPr>
        </p:nvSpPr>
        <p:spPr/>
        <p:txBody>
          <a:bodyPr/>
          <a:lstStyle/>
          <a:p>
            <a:pPr eaLnBrk="1" hangingPunct="1"/>
            <a:r>
              <a:rPr lang="en-US" altLang="ar-JO"/>
              <a:t>Inspection</a:t>
            </a:r>
          </a:p>
        </p:txBody>
      </p:sp>
      <p:sp>
        <p:nvSpPr>
          <p:cNvPr id="31747" name="Content Placeholder 2">
            <a:extLst>
              <a:ext uri="{FF2B5EF4-FFF2-40B4-BE49-F238E27FC236}">
                <a16:creationId xmlns:a16="http://schemas.microsoft.com/office/drawing/2014/main" id="{A7013C69-6A9E-D4F2-0CB2-8C261FB8AFC1}"/>
              </a:ext>
            </a:extLst>
          </p:cNvPr>
          <p:cNvSpPr>
            <a:spLocks noGrp="1" noChangeArrowheads="1"/>
          </p:cNvSpPr>
          <p:nvPr>
            <p:ph idx="1"/>
          </p:nvPr>
        </p:nvSpPr>
        <p:spPr/>
        <p:txBody>
          <a:bodyPr/>
          <a:lstStyle/>
          <a:p>
            <a:pPr eaLnBrk="1" hangingPunct="1"/>
            <a:r>
              <a:rPr lang="en-US" altLang="ar-JO"/>
              <a:t>Inspection is the most formal review type</a:t>
            </a:r>
          </a:p>
          <a:p>
            <a:pPr algn="r" rtl="1" eaLnBrk="1" hangingPunct="1"/>
            <a:r>
              <a:rPr lang="ar-JO" altLang="ar-JO"/>
              <a:t>التفتيش هو نوع المراجعة الأكثر رسمية</a:t>
            </a:r>
            <a:endParaRPr lang="en-US" altLang="ar-JO"/>
          </a:p>
          <a:p>
            <a:pPr eaLnBrk="1" hangingPunct="1"/>
            <a:r>
              <a:rPr lang="en-US" altLang="ar-JO"/>
              <a:t>In an inspection a piece of document is given to  group of inspector in advance with the specific intent of finding errors in it.</a:t>
            </a:r>
          </a:p>
          <a:p>
            <a:pPr algn="r" rtl="1" eaLnBrk="1" hangingPunct="1"/>
            <a:r>
              <a:rPr lang="ar-JO" altLang="ar-JO"/>
              <a:t>في عملية التفتيش، يتم تسليم جزء من المستند إلى مجموعة من المفتشين مقدمًا بهدف محدد هو العثور على أخطاء فيه.</a:t>
            </a:r>
            <a:endParaRPr lang="en-US" altLang="ar-JO"/>
          </a:p>
          <a:p>
            <a:pPr eaLnBrk="1" hangingPunct="1"/>
            <a:r>
              <a:rPr lang="en-US" altLang="ar-JO"/>
              <a:t>The inspection group usually includes: </a:t>
            </a:r>
            <a:r>
              <a:rPr lang="ar-JO" altLang="ar-JO"/>
              <a:t>تضم مجموعة التفتيش عادة:</a:t>
            </a:r>
            <a:endParaRPr lang="en-US" altLang="ar-JO"/>
          </a:p>
          <a:p>
            <a:pPr lvl="2" eaLnBrk="1" hangingPunct="1"/>
            <a:r>
              <a:rPr lang="en-US" altLang="ar-JO" b="1"/>
              <a:t>Moderator</a:t>
            </a:r>
            <a:r>
              <a:rPr lang="en-US" altLang="ar-JO"/>
              <a:t> - leads the inspection, schedules meetings, controls the meetings, reports inspection results, and follows up on rework issues.  each  </a:t>
            </a:r>
          </a:p>
          <a:p>
            <a:pPr lvl="2" algn="r" rtl="1" eaLnBrk="1" hangingPunct="1"/>
            <a:r>
              <a:rPr lang="ar-JO" altLang="ar-JO"/>
              <a:t>المشرف - يقود عملية الفحص، ويحدد مواعيد الاجتماعات، ويتحكم في الاجتماعات، ويبلغ نتائج الفحص، ويتابع مشكلات إعادة العمل.</a:t>
            </a:r>
            <a:endParaRPr lang="en-US" altLang="ar-JO"/>
          </a:p>
          <a:p>
            <a:pPr eaLnBrk="1" hangingPunct="1"/>
            <a:endParaRPr lang="en-US" altLang="ar-JO"/>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FDEAB45-A50B-CCE1-ACC3-7FEB5819D5D5}"/>
              </a:ext>
            </a:extLst>
          </p:cNvPr>
          <p:cNvSpPr>
            <a:spLocks noGrp="1"/>
          </p:cNvSpPr>
          <p:nvPr>
            <p:ph type="title"/>
          </p:nvPr>
        </p:nvSpPr>
        <p:spPr/>
        <p:txBody>
          <a:bodyPr/>
          <a:lstStyle/>
          <a:p>
            <a:pPr eaLnBrk="1" hangingPunct="1"/>
            <a:r>
              <a:rPr lang="en-US" altLang="ar-JO"/>
              <a:t>Inspection</a:t>
            </a:r>
          </a:p>
        </p:txBody>
      </p:sp>
      <p:sp>
        <p:nvSpPr>
          <p:cNvPr id="3" name="Content Placeholder 2">
            <a:extLst>
              <a:ext uri="{FF2B5EF4-FFF2-40B4-BE49-F238E27FC236}">
                <a16:creationId xmlns:a16="http://schemas.microsoft.com/office/drawing/2014/main" id="{4CFDBFB7-B70E-5A44-6176-AFB2EFB08918}"/>
              </a:ext>
            </a:extLst>
          </p:cNvPr>
          <p:cNvSpPr>
            <a:spLocks noGrp="1"/>
          </p:cNvSpPr>
          <p:nvPr>
            <p:ph idx="1"/>
          </p:nvPr>
        </p:nvSpPr>
        <p:spPr>
          <a:xfrm>
            <a:off x="2152650" y="1825626"/>
            <a:ext cx="7886700" cy="4843463"/>
          </a:xfrm>
        </p:spPr>
        <p:txBody>
          <a:bodyPr rtlCol="0">
            <a:normAutofit fontScale="92500" lnSpcReduction="10000"/>
          </a:bodyPr>
          <a:lstStyle/>
          <a:p>
            <a:pPr lvl="2" eaLnBrk="1" fontAlgn="auto" hangingPunct="1">
              <a:spcAft>
                <a:spcPts val="0"/>
              </a:spcAft>
              <a:defRPr/>
            </a:pPr>
            <a:r>
              <a:rPr lang="en-US" sz="2000" b="1" dirty="0">
                <a:solidFill>
                  <a:schemeClr val="accent6">
                    <a:lumMod val="75000"/>
                  </a:schemeClr>
                </a:solidFill>
              </a:rPr>
              <a:t>Author</a:t>
            </a:r>
            <a:r>
              <a:rPr lang="en-US" sz="2000" dirty="0"/>
              <a:t> - created or maintains the work product being inspected. The author may answer questions asked about the product during the inspection, and he also looks for defects. The author cannot serve as moderator, reader, or recorder.</a:t>
            </a:r>
          </a:p>
          <a:p>
            <a:pPr lvl="2" algn="r" rtl="1" eaLnBrk="1" fontAlgn="auto" hangingPunct="1">
              <a:spcAft>
                <a:spcPts val="0"/>
              </a:spcAft>
              <a:defRPr/>
            </a:pPr>
            <a:r>
              <a:rPr lang="ar-JO" sz="2000" dirty="0"/>
              <a:t>المؤلف - أنشأ منتج العمل الذي يتم فحصه أو يحافظ عليه. يمكن للمؤلف الإجابة على الأسئلة المطروحة حول المنتج أثناء الفحص، كما يقوم بالبحث عن العيوب. لا يمكن للمؤلف أن يعمل كوسيط أو قارئ أو مسجل.</a:t>
            </a:r>
            <a:endParaRPr lang="en-US" sz="2000" dirty="0"/>
          </a:p>
          <a:p>
            <a:pPr lvl="2" eaLnBrk="1" fontAlgn="auto" hangingPunct="1">
              <a:spcAft>
                <a:spcPts val="0"/>
              </a:spcAft>
              <a:defRPr/>
            </a:pPr>
            <a:r>
              <a:rPr lang="en-US" sz="2000" b="1" dirty="0">
                <a:solidFill>
                  <a:schemeClr val="accent6">
                    <a:lumMod val="75000"/>
                  </a:schemeClr>
                </a:solidFill>
              </a:rPr>
              <a:t>Reader</a:t>
            </a:r>
            <a:r>
              <a:rPr lang="en-US" sz="2000" dirty="0"/>
              <a:t> - describes the sections of the work product to the team as they proceed through the inspection. The reader may paraphrase what is happening in the product, such as describing what a section of code is supposed to do, but he does not usually read the product verbatim.</a:t>
            </a:r>
          </a:p>
          <a:p>
            <a:pPr lvl="2" algn="r" rtl="1" eaLnBrk="1" fontAlgn="auto" hangingPunct="1">
              <a:spcAft>
                <a:spcPts val="0"/>
              </a:spcAft>
              <a:defRPr/>
            </a:pPr>
            <a:r>
              <a:rPr lang="ar-JO" sz="2000" dirty="0"/>
              <a:t>القارئ - يصف أقسام منتج العمل للفريق أثناء متابعة عملية الفحص. يمكن للقارئ أن يعيد صياغة ما يحدث في المنتج، مثل وصف ما يفترض أن يفعله قسم من التعليمات البرمجية، لكنه لا يقرأ المنتج حرفيًا عادةً.</a:t>
            </a:r>
            <a:endParaRPr lang="en-US" sz="2000" dirty="0"/>
          </a:p>
          <a:p>
            <a:pPr marL="857250" lvl="4" eaLnBrk="1" fontAlgn="auto" hangingPunct="1">
              <a:spcBef>
                <a:spcPts val="750"/>
              </a:spcBef>
              <a:spcAft>
                <a:spcPts val="0"/>
              </a:spcAft>
              <a:defRPr/>
            </a:pPr>
            <a:r>
              <a:rPr lang="en-US" sz="2000" b="1" dirty="0">
                <a:solidFill>
                  <a:schemeClr val="accent6">
                    <a:lumMod val="75000"/>
                  </a:schemeClr>
                </a:solidFill>
              </a:rPr>
              <a:t>Inspector</a:t>
            </a:r>
            <a:r>
              <a:rPr lang="en-US" sz="1850" dirty="0"/>
              <a:t> - attempts to find errors in the product. All participants actually are acting as inspectors, in addition to any other responsibilities.  </a:t>
            </a:r>
          </a:p>
          <a:p>
            <a:pPr marL="857250" lvl="4" algn="r" rtl="1" eaLnBrk="1" fontAlgn="auto" hangingPunct="1">
              <a:spcBef>
                <a:spcPts val="750"/>
              </a:spcBef>
              <a:spcAft>
                <a:spcPts val="0"/>
              </a:spcAft>
              <a:defRPr/>
            </a:pPr>
            <a:r>
              <a:rPr lang="ar-JO" sz="1850" dirty="0"/>
              <a:t>المفتش - يحاول العثور على أخطاء في المنتج. يعمل جميع المشاركين في الواقع كمفتشين، بالإضافة إلى أي مسؤوليات أخرى.</a:t>
            </a:r>
            <a:endParaRPr lang="en-US" sz="18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19536" y="1143001"/>
            <a:ext cx="8138864" cy="1470025"/>
          </a:xfrm>
        </p:spPr>
        <p:txBody>
          <a:bodyPr>
            <a:noAutofit/>
          </a:bodyPr>
          <a:lstStyle/>
          <a:p>
            <a:pPr>
              <a:defRPr/>
            </a:pPr>
            <a: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t>Software Quality assurance (SQA) </a:t>
            </a:r>
            <a:b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br>
            <a: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t> </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Rectangle 5"/>
          <p:cNvSpPr/>
          <p:nvPr/>
        </p:nvSpPr>
        <p:spPr>
          <a:xfrm>
            <a:off x="2230993" y="4221089"/>
            <a:ext cx="7882415" cy="830997"/>
          </a:xfrm>
          <a:prstGeom prst="rect">
            <a:avLst/>
          </a:prstGeom>
          <a:noFill/>
        </p:spPr>
        <p:txBody>
          <a:bodyPr wrap="none">
            <a:spAutoFit/>
          </a:bodyPr>
          <a:lstStyle/>
          <a:p>
            <a:pPr algn="ctr" rtl="0" fontAlgn="base">
              <a:spcBef>
                <a:spcPct val="0"/>
              </a:spcBef>
              <a:spcAft>
                <a:spcPct val="0"/>
              </a:spcAft>
              <a:defRPr/>
            </a:pPr>
            <a:r>
              <a:rPr lang="en-US" sz="4800" b="1"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Times New Roman" pitchFamily="18" charset="0"/>
                <a:cs typeface="Times New Roman" pitchFamily="18" charset="0"/>
              </a:rPr>
              <a:t>Introduction and Definitions</a:t>
            </a:r>
          </a:p>
        </p:txBody>
      </p:sp>
      <p:sp>
        <p:nvSpPr>
          <p:cNvPr id="4" name="Rectangle 3"/>
          <p:cNvSpPr/>
          <p:nvPr/>
        </p:nvSpPr>
        <p:spPr>
          <a:xfrm>
            <a:off x="4004424" y="2852937"/>
            <a:ext cx="4445576" cy="830997"/>
          </a:xfrm>
          <a:prstGeom prst="rect">
            <a:avLst/>
          </a:prstGeom>
          <a:noFill/>
        </p:spPr>
        <p:txBody>
          <a:bodyPr wrap="none">
            <a:spAutoFit/>
          </a:bodyPr>
          <a:lstStyle/>
          <a:p>
            <a:pPr algn="ctr" rtl="0" fontAlgn="base">
              <a:spcBef>
                <a:spcPct val="0"/>
              </a:spcBef>
              <a:spcAft>
                <a:spcPct val="0"/>
              </a:spcAft>
              <a:defRPr/>
            </a:pPr>
            <a:r>
              <a:rPr lang="en-US" sz="4800" b="1" dirty="0">
                <a:ln w="12700">
                  <a:solidFill>
                    <a:srgbClr val="44546A">
                      <a:lumMod val="75000"/>
                    </a:srgbClr>
                  </a:solidFill>
                  <a:prstDash val="solid"/>
                </a:ln>
                <a:solidFill>
                  <a:srgbClr val="FF0000"/>
                </a:solidFill>
                <a:effectLst>
                  <a:outerShdw dist="38100" dir="2640000" algn="bl" rotWithShape="0">
                    <a:srgbClr val="44546A">
                      <a:lumMod val="75000"/>
                    </a:srgbClr>
                  </a:outerShdw>
                </a:effectLst>
                <a:latin typeface="Times New Roman" pitchFamily="18" charset="0"/>
                <a:cs typeface="Times New Roman" pitchFamily="18" charset="0"/>
              </a:rPr>
              <a:t>Chapter 1- Lec2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052086"/>
            <a:ext cx="3344288" cy="1805915"/>
          </a:xfrm>
          <a:prstGeom prst="rect">
            <a:avLst/>
          </a:prstGeom>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5A6CD47-A4DD-2B82-F020-D470063CF28C}"/>
              </a:ext>
            </a:extLst>
          </p:cNvPr>
          <p:cNvSpPr>
            <a:spLocks noGrp="1"/>
          </p:cNvSpPr>
          <p:nvPr>
            <p:ph type="title"/>
          </p:nvPr>
        </p:nvSpPr>
        <p:spPr/>
        <p:txBody>
          <a:bodyPr/>
          <a:lstStyle/>
          <a:p>
            <a:pPr eaLnBrk="1" hangingPunct="1"/>
            <a:r>
              <a:rPr lang="en-US" altLang="ar-JO"/>
              <a:t>Inspection and walkthrough</a:t>
            </a:r>
          </a:p>
        </p:txBody>
      </p:sp>
      <p:sp>
        <p:nvSpPr>
          <p:cNvPr id="33795" name="Content Placeholder 2">
            <a:extLst>
              <a:ext uri="{FF2B5EF4-FFF2-40B4-BE49-F238E27FC236}">
                <a16:creationId xmlns:a16="http://schemas.microsoft.com/office/drawing/2014/main" id="{A8AC481D-75A1-6BE1-BDD7-C629D82B210F}"/>
              </a:ext>
            </a:extLst>
          </p:cNvPr>
          <p:cNvSpPr>
            <a:spLocks noGrp="1" noChangeArrowheads="1"/>
          </p:cNvSpPr>
          <p:nvPr>
            <p:ph idx="1"/>
          </p:nvPr>
        </p:nvSpPr>
        <p:spPr/>
        <p:txBody>
          <a:bodyPr/>
          <a:lstStyle/>
          <a:p>
            <a:pPr eaLnBrk="1" hangingPunct="1"/>
            <a:r>
              <a:rPr lang="en-US" altLang="ar-JO"/>
              <a:t>Inspections and walkthroughs are primarily intended to discover defects in software code or documentation..</a:t>
            </a:r>
          </a:p>
          <a:p>
            <a:pPr algn="r" rtl="1" eaLnBrk="1" hangingPunct="1"/>
            <a:r>
              <a:rPr lang="ar-JO" altLang="ar-JO"/>
              <a:t>تهدف عمليات التفتيش والإرشادات في المقام الأول إلى اكتشاف العيوب في كود البرنامج أو وثائقه.</a:t>
            </a:r>
            <a:endParaRPr lang="en-US" altLang="ar-JO"/>
          </a:p>
          <a:p>
            <a:pPr eaLnBrk="1" hangingPunct="1"/>
            <a:r>
              <a:rPr lang="en-US" altLang="en-US"/>
              <a:t>Inspections and walkthrough can be held a various points in development process.</a:t>
            </a:r>
          </a:p>
          <a:p>
            <a:pPr algn="r" rtl="1" eaLnBrk="1" hangingPunct="1"/>
            <a:r>
              <a:rPr lang="ar-JO" altLang="en-US"/>
              <a:t>يمكن إجراء عمليات التفتيش والإرشادات حول نقاط مختلفة في عملية التطوير.</a:t>
            </a:r>
            <a:endParaRPr lang="en-US" altLang="en-US"/>
          </a:p>
          <a:p>
            <a:pPr eaLnBrk="1" hangingPunct="1"/>
            <a:r>
              <a:rPr lang="en-US" altLang="en-US"/>
              <a:t>Inspections and walkthrough have proven to be very successful tools for improving software quality</a:t>
            </a:r>
          </a:p>
          <a:p>
            <a:pPr algn="r" rtl="1" eaLnBrk="1" hangingPunct="1"/>
            <a:r>
              <a:rPr lang="ar-JO" altLang="en-US"/>
              <a:t>لقد أثبتت عمليات التفتيش والإرشادات أنها أدوات ناجحة جدًا لتحسين جودة البرامج</a:t>
            </a:r>
            <a:endParaRPr lang="en-US" altLang="en-US"/>
          </a:p>
          <a:p>
            <a:pPr eaLnBrk="1" hangingPunct="1"/>
            <a:endParaRPr lang="en-US" altLang="ar-JO"/>
          </a:p>
          <a:p>
            <a:pPr eaLnBrk="1" hangingPunct="1"/>
            <a:endParaRPr lang="en-US" altLang="ar-JO"/>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91D333C-9D0A-73BB-63B3-BAA7E05C3A16}"/>
              </a:ext>
            </a:extLst>
          </p:cNvPr>
          <p:cNvSpPr>
            <a:spLocks noGrp="1"/>
          </p:cNvSpPr>
          <p:nvPr>
            <p:ph type="title"/>
          </p:nvPr>
        </p:nvSpPr>
        <p:spPr/>
        <p:txBody>
          <a:bodyPr/>
          <a:lstStyle/>
          <a:p>
            <a:pPr eaLnBrk="1" hangingPunct="1"/>
            <a:r>
              <a:rPr lang="en-US" altLang="ar-JO"/>
              <a:t>Checklists</a:t>
            </a:r>
          </a:p>
        </p:txBody>
      </p:sp>
      <p:sp>
        <p:nvSpPr>
          <p:cNvPr id="34819" name="Content Placeholder 2">
            <a:extLst>
              <a:ext uri="{FF2B5EF4-FFF2-40B4-BE49-F238E27FC236}">
                <a16:creationId xmlns:a16="http://schemas.microsoft.com/office/drawing/2014/main" id="{B5334164-F3E2-834A-09A9-AB720F760237}"/>
              </a:ext>
            </a:extLst>
          </p:cNvPr>
          <p:cNvSpPr>
            <a:spLocks noGrp="1" noChangeArrowheads="1"/>
          </p:cNvSpPr>
          <p:nvPr>
            <p:ph idx="1"/>
          </p:nvPr>
        </p:nvSpPr>
        <p:spPr/>
        <p:txBody>
          <a:bodyPr/>
          <a:lstStyle/>
          <a:p>
            <a:pPr eaLnBrk="1" hangingPunct="1"/>
            <a:r>
              <a:rPr lang="en-US" altLang="en-US" sz="2000"/>
              <a:t>Check lists are useful to support reviews, inspections, walkthroughs</a:t>
            </a:r>
          </a:p>
          <a:p>
            <a:pPr algn="r" rtl="1" eaLnBrk="1" hangingPunct="1"/>
            <a:r>
              <a:rPr lang="ar-JO" altLang="en-US" sz="2000"/>
              <a:t>تعد قوائم التحقق مفيدة لدعم المراجعات وعمليات التفتيش والإرشادات الإرشادية</a:t>
            </a:r>
            <a:endParaRPr lang="en-US" altLang="en-US" sz="2000"/>
          </a:p>
          <a:p>
            <a:pPr eaLnBrk="1" hangingPunct="1"/>
            <a:r>
              <a:rPr lang="en-US" altLang="en-US" sz="2000"/>
              <a:t>Expertise is captured in a list format       </a:t>
            </a:r>
            <a:r>
              <a:rPr lang="ar-JO" altLang="en-US" sz="2000"/>
              <a:t>يتم التقاط الخبرة في شكل قائمة</a:t>
            </a:r>
            <a:endParaRPr lang="en-US" altLang="en-US" sz="2000"/>
          </a:p>
          <a:p>
            <a:pPr lvl="1" eaLnBrk="1" hangingPunct="1"/>
            <a:r>
              <a:rPr lang="en-US" altLang="en-US"/>
              <a:t>Less experienced people can use       </a:t>
            </a:r>
            <a:r>
              <a:rPr lang="ar-JO" altLang="en-US"/>
              <a:t>يمكن للأشخاص الأقل خبرة استخدامها</a:t>
            </a:r>
            <a:endParaRPr lang="en-US" altLang="en-US"/>
          </a:p>
          <a:p>
            <a:pPr lvl="2" eaLnBrk="1" hangingPunct="1"/>
            <a:r>
              <a:rPr lang="en-US" altLang="en-US" sz="1600"/>
              <a:t>Straightforward to use (each check should be clear, simple to assess/apply) </a:t>
            </a:r>
          </a:p>
          <a:p>
            <a:pPr lvl="2" algn="r" rtl="1" eaLnBrk="1" hangingPunct="1"/>
            <a:r>
              <a:rPr lang="ar-JO" altLang="en-US" sz="1600"/>
              <a:t>سهل الاستخدام (يجب أن يكون كل شيك واضحًا وسهل التقييم/التطبيق)</a:t>
            </a:r>
            <a:endParaRPr lang="en-US" altLang="en-US" sz="1600"/>
          </a:p>
          <a:p>
            <a:pPr lvl="1" eaLnBrk="1" hangingPunct="1"/>
            <a:r>
              <a:rPr lang="en-US" altLang="en-US"/>
              <a:t>Improve consistency of assessments            </a:t>
            </a:r>
            <a:r>
              <a:rPr lang="ar-JO" altLang="en-US"/>
              <a:t>تحسين اتساق التقييمات</a:t>
            </a:r>
            <a:endParaRPr lang="en-US" altLang="en-US"/>
          </a:p>
          <a:p>
            <a:pPr eaLnBrk="1" hangingPunct="1"/>
            <a:endParaRPr lang="en-US" altLang="ar-JO"/>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CAC589F-F636-11E9-DB94-AAF0FB942C98}"/>
              </a:ext>
            </a:extLst>
          </p:cNvPr>
          <p:cNvSpPr>
            <a:spLocks noGrp="1"/>
          </p:cNvSpPr>
          <p:nvPr>
            <p:ph type="title"/>
          </p:nvPr>
        </p:nvSpPr>
        <p:spPr/>
        <p:txBody>
          <a:bodyPr/>
          <a:lstStyle/>
          <a:p>
            <a:pPr eaLnBrk="1" hangingPunct="1"/>
            <a:r>
              <a:rPr lang="en-US" altLang="ar-JO">
                <a:latin typeface="Andalus" panose="02020603050405020304" pitchFamily="18" charset="-78"/>
                <a:cs typeface="Andalus" panose="02020603050405020304" pitchFamily="18" charset="-78"/>
              </a:rPr>
              <a:t>Quality Control</a:t>
            </a:r>
            <a:br>
              <a:rPr lang="en-US" altLang="ar-JO">
                <a:latin typeface="Andalus" panose="02020603050405020304" pitchFamily="18" charset="-78"/>
                <a:cs typeface="Andalus" panose="02020603050405020304" pitchFamily="18" charset="-78"/>
              </a:rPr>
            </a:br>
            <a:r>
              <a:rPr lang="en-US" altLang="ar-JO">
                <a:latin typeface="Andalus" panose="02020603050405020304" pitchFamily="18" charset="-78"/>
                <a:cs typeface="Andalus" panose="02020603050405020304" pitchFamily="18" charset="-78"/>
              </a:rPr>
              <a:t>walkthrough and Checklist</a:t>
            </a:r>
            <a:endParaRPr lang="en-US" altLang="ar-JO"/>
          </a:p>
        </p:txBody>
      </p:sp>
      <p:sp>
        <p:nvSpPr>
          <p:cNvPr id="35843" name="Content Placeholder 2">
            <a:extLst>
              <a:ext uri="{FF2B5EF4-FFF2-40B4-BE49-F238E27FC236}">
                <a16:creationId xmlns:a16="http://schemas.microsoft.com/office/drawing/2014/main" id="{5DE88FC0-BE9C-F3E0-A6E5-1B2122423B03}"/>
              </a:ext>
            </a:extLst>
          </p:cNvPr>
          <p:cNvSpPr>
            <a:spLocks noGrp="1" noChangeArrowheads="1"/>
          </p:cNvSpPr>
          <p:nvPr>
            <p:ph idx="1"/>
          </p:nvPr>
        </p:nvSpPr>
        <p:spPr>
          <a:xfrm>
            <a:off x="1774825" y="1981200"/>
            <a:ext cx="8713788" cy="4114800"/>
          </a:xfrm>
        </p:spPr>
        <p:txBody>
          <a:bodyPr/>
          <a:lstStyle/>
          <a:p>
            <a:pPr eaLnBrk="1" hangingPunct="1"/>
            <a:endParaRPr lang="en-US" altLang="ar-JO"/>
          </a:p>
          <a:p>
            <a:pPr eaLnBrk="1" hangingPunct="1"/>
            <a:r>
              <a:rPr lang="en-US" altLang="ar-JO">
                <a:solidFill>
                  <a:schemeClr val="accent2"/>
                </a:solidFill>
              </a:rPr>
              <a:t>Inspection</a:t>
            </a:r>
            <a:r>
              <a:rPr lang="en-US" altLang="ar-JO"/>
              <a:t> is a formal type of review. It requires preparation on the part the review team members before the inspection meeting takes place. A </a:t>
            </a:r>
            <a:r>
              <a:rPr lang="en-US" altLang="ar-JO">
                <a:solidFill>
                  <a:schemeClr val="accent2"/>
                </a:solidFill>
              </a:rPr>
              <a:t>follow- up </a:t>
            </a:r>
            <a:r>
              <a:rPr lang="en-US" altLang="ar-JO"/>
              <a:t>stage is also a requirement of the inspection. This ensures that any re-working is carried out correctly.</a:t>
            </a:r>
          </a:p>
          <a:p>
            <a:pPr algn="r" rtl="1" eaLnBrk="1" hangingPunct="1"/>
            <a:r>
              <a:rPr lang="ar-JO" altLang="ar-JO"/>
              <a:t>التفتيش هو نوع رسمي من المراجعة. ويتطلب الأمر التحضير من جانب أعضاء فريق المراجعة قبل انعقاد اجتماع التفتيش. مرحلة المتابعة هي أيضًا أحد متطلبات التفتيش. وهذا يضمن أن أي إعادة عمل تتم بشكل صحيح.</a:t>
            </a:r>
            <a:endParaRPr lang="en-US" altLang="ar-JO"/>
          </a:p>
        </p:txBody>
      </p:sp>
      <p:sp>
        <p:nvSpPr>
          <p:cNvPr id="35844" name="Slide Number Placeholder 3">
            <a:extLst>
              <a:ext uri="{FF2B5EF4-FFF2-40B4-BE49-F238E27FC236}">
                <a16:creationId xmlns:a16="http://schemas.microsoft.com/office/drawing/2014/main" id="{296EFFA1-D659-FB6C-69FE-77094986FC4E}"/>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DBD19FAC-C6EB-447F-B0DA-E2948F6C6C4F}" type="slidenum">
              <a:rPr lang="en-US" altLang="ar-JO" sz="900">
                <a:solidFill>
                  <a:srgbClr val="898989"/>
                </a:solidFill>
              </a:rPr>
              <a:pPr rtl="0" fontAlgn="base">
                <a:spcBef>
                  <a:spcPct val="0"/>
                </a:spcBef>
                <a:spcAft>
                  <a:spcPct val="0"/>
                </a:spcAft>
              </a:pPr>
              <a:t>192</a:t>
            </a:fld>
            <a:endParaRPr lang="en-US" altLang="ar-JO" sz="900">
              <a:solidFill>
                <a:srgbClr val="898989"/>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4338FC4-4C8C-5A42-AF3E-0ACD25D2D6E4}"/>
              </a:ext>
            </a:extLst>
          </p:cNvPr>
          <p:cNvSpPr>
            <a:spLocks noGrp="1"/>
          </p:cNvSpPr>
          <p:nvPr>
            <p:ph type="title"/>
          </p:nvPr>
        </p:nvSpPr>
        <p:spPr/>
        <p:txBody>
          <a:bodyPr/>
          <a:lstStyle/>
          <a:p>
            <a:pPr eaLnBrk="1" hangingPunct="1"/>
            <a:r>
              <a:rPr lang="en-US" altLang="ar-JO">
                <a:latin typeface="Andalus" panose="02020603050405020304" pitchFamily="18" charset="-78"/>
                <a:cs typeface="Andalus" panose="02020603050405020304" pitchFamily="18" charset="-78"/>
              </a:rPr>
              <a:t>Quality Control</a:t>
            </a:r>
            <a:br>
              <a:rPr lang="en-US" altLang="ar-JO">
                <a:latin typeface="Andalus" panose="02020603050405020304" pitchFamily="18" charset="-78"/>
                <a:cs typeface="Andalus" panose="02020603050405020304" pitchFamily="18" charset="-78"/>
              </a:rPr>
            </a:br>
            <a:r>
              <a:rPr lang="en-US" altLang="ar-JO">
                <a:latin typeface="Andalus" panose="02020603050405020304" pitchFamily="18" charset="-78"/>
                <a:cs typeface="Andalus" panose="02020603050405020304" pitchFamily="18" charset="-78"/>
              </a:rPr>
              <a:t> Checklist for reviewing java code</a:t>
            </a:r>
            <a:endParaRPr lang="en-US" altLang="ar-JO"/>
          </a:p>
        </p:txBody>
      </p:sp>
      <p:sp>
        <p:nvSpPr>
          <p:cNvPr id="35843" name="Content Placeholder 2">
            <a:extLst>
              <a:ext uri="{FF2B5EF4-FFF2-40B4-BE49-F238E27FC236}">
                <a16:creationId xmlns:a16="http://schemas.microsoft.com/office/drawing/2014/main" id="{6D6D6BDD-E2B5-0942-45C3-5C156FA0AC16}"/>
              </a:ext>
            </a:extLst>
          </p:cNvPr>
          <p:cNvSpPr>
            <a:spLocks noGrp="1"/>
          </p:cNvSpPr>
          <p:nvPr>
            <p:ph idx="1"/>
          </p:nvPr>
        </p:nvSpPr>
        <p:spPr>
          <a:xfrm>
            <a:off x="1981200" y="1828800"/>
            <a:ext cx="8229600" cy="4768850"/>
          </a:xfrm>
        </p:spPr>
        <p:txBody>
          <a:bodyPr rtlCol="0">
            <a:normAutofit fontScale="77500" lnSpcReduction="20000"/>
          </a:bodyPr>
          <a:lstStyle/>
          <a:p>
            <a:pPr eaLnBrk="1" hangingPunct="1">
              <a:buFontTx/>
              <a:buNone/>
              <a:defRPr/>
            </a:pPr>
            <a:r>
              <a:rPr lang="en-US" altLang="ar-JO" dirty="0"/>
              <a:t>Check list for java code:      </a:t>
            </a:r>
            <a:r>
              <a:rPr lang="ar-JO" altLang="ar-JO" dirty="0"/>
              <a:t>قائمة التحقق من كود جافا:</a:t>
            </a:r>
            <a:endParaRPr lang="en-US" altLang="ar-JO" dirty="0"/>
          </a:p>
          <a:p>
            <a:pPr eaLnBrk="1" hangingPunct="1">
              <a:buFontTx/>
              <a:buNone/>
              <a:defRPr/>
            </a:pPr>
            <a:endParaRPr lang="en-US" altLang="ar-JO" sz="1200" dirty="0"/>
          </a:p>
          <a:p>
            <a:pPr eaLnBrk="1" hangingPunct="1">
              <a:defRPr/>
            </a:pPr>
            <a:r>
              <a:rPr lang="en-US" altLang="ar-JO" sz="3600" i="1" dirty="0">
                <a:solidFill>
                  <a:srgbClr val="0070C0"/>
                </a:solidFill>
              </a:rPr>
              <a:t>are any while or if conditions closed with semicolon “;”  ?</a:t>
            </a:r>
          </a:p>
          <a:p>
            <a:pPr algn="r" rtl="1" eaLnBrk="1" hangingPunct="1">
              <a:defRPr/>
            </a:pPr>
            <a:r>
              <a:rPr lang="ar-JO" altLang="ar-JO" sz="3600" i="1" dirty="0">
                <a:solidFill>
                  <a:srgbClr val="0070C0"/>
                </a:solidFill>
              </a:rPr>
              <a:t>هل هي في أي وقت أو إذا تم إغلاق الشروط بفاصلة منقوطة "؛" ؟</a:t>
            </a:r>
            <a:endParaRPr lang="en-US" altLang="ar-JO" sz="3600" i="1" dirty="0">
              <a:solidFill>
                <a:srgbClr val="0070C0"/>
              </a:solidFill>
            </a:endParaRPr>
          </a:p>
          <a:p>
            <a:pPr eaLnBrk="1" hangingPunct="1">
              <a:defRPr/>
            </a:pPr>
            <a:r>
              <a:rPr lang="en-US" altLang="ar-JO" sz="3600" i="1" dirty="0">
                <a:solidFill>
                  <a:srgbClr val="0070C0"/>
                </a:solidFill>
              </a:rPr>
              <a:t>are all variables declared ?</a:t>
            </a:r>
          </a:p>
          <a:p>
            <a:pPr algn="r" rtl="1" eaLnBrk="1" hangingPunct="1">
              <a:defRPr/>
            </a:pPr>
            <a:r>
              <a:rPr lang="ar-JO" altLang="ar-JO" sz="3600" i="1" dirty="0">
                <a:solidFill>
                  <a:srgbClr val="0070C0"/>
                </a:solidFill>
              </a:rPr>
              <a:t>هل تم الإعلان عن كافة المتغيرات؟</a:t>
            </a:r>
            <a:endParaRPr lang="en-US" altLang="ar-JO" sz="3600" i="1" dirty="0">
              <a:solidFill>
                <a:srgbClr val="0070C0"/>
              </a:solidFill>
            </a:endParaRPr>
          </a:p>
          <a:p>
            <a:pPr eaLnBrk="1" hangingPunct="1">
              <a:defRPr/>
            </a:pPr>
            <a:r>
              <a:rPr lang="en-US" altLang="ar-JO" sz="3600" i="1" dirty="0">
                <a:solidFill>
                  <a:srgbClr val="0070C0"/>
                </a:solidFill>
              </a:rPr>
              <a:t>does every ‘‘{’’ have a matching ‘‘}’’?</a:t>
            </a:r>
          </a:p>
          <a:p>
            <a:pPr algn="r" rtl="1" eaLnBrk="1" hangingPunct="1">
              <a:defRPr/>
            </a:pPr>
            <a:r>
              <a:rPr lang="ar-JO" altLang="ar-JO" sz="3600" i="1" dirty="0">
                <a:solidFill>
                  <a:srgbClr val="0070C0"/>
                </a:solidFill>
              </a:rPr>
              <a:t>هل كل ''{'' له مطابقة ''}''؟</a:t>
            </a:r>
            <a:endParaRPr lang="en-US" altLang="ar-JO" sz="3600" i="1" dirty="0">
              <a:solidFill>
                <a:srgbClr val="0070C0"/>
              </a:solidFill>
            </a:endParaRPr>
          </a:p>
          <a:p>
            <a:pPr eaLnBrk="1" hangingPunct="1">
              <a:defRPr/>
            </a:pPr>
            <a:r>
              <a:rPr lang="en-US" altLang="ar-JO" sz="3600" i="1" dirty="0">
                <a:solidFill>
                  <a:srgbClr val="0070C0"/>
                </a:solidFill>
              </a:rPr>
              <a:t>does every equality comparison have a double ‘‘=’’?</a:t>
            </a:r>
          </a:p>
          <a:p>
            <a:pPr algn="r" rtl="1" eaLnBrk="1" hangingPunct="1">
              <a:defRPr/>
            </a:pPr>
            <a:r>
              <a:rPr lang="ar-JO" altLang="ar-JO" sz="3600" i="1" dirty="0">
                <a:solidFill>
                  <a:srgbClr val="0070C0"/>
                </a:solidFill>
              </a:rPr>
              <a:t>هل تحتوي كل مقارنة مساواة على ""="" مزدوجة؟</a:t>
            </a:r>
            <a:endParaRPr lang="en-US" altLang="ar-JO" sz="3600" i="1" dirty="0">
              <a:solidFill>
                <a:srgbClr val="0070C0"/>
              </a:solidFill>
            </a:endParaRPr>
          </a:p>
        </p:txBody>
      </p:sp>
      <p:sp>
        <p:nvSpPr>
          <p:cNvPr id="36868" name="Slide Number Placeholder 3">
            <a:extLst>
              <a:ext uri="{FF2B5EF4-FFF2-40B4-BE49-F238E27FC236}">
                <a16:creationId xmlns:a16="http://schemas.microsoft.com/office/drawing/2014/main" id="{6CF03516-3F9A-2589-B555-C56A7902CF0F}"/>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461A5F21-6879-42E8-B9CB-1089F950C075}" type="slidenum">
              <a:rPr lang="en-US" altLang="ar-JO" sz="900">
                <a:solidFill>
                  <a:srgbClr val="898989"/>
                </a:solidFill>
              </a:rPr>
              <a:pPr rtl="0" fontAlgn="base">
                <a:spcBef>
                  <a:spcPct val="0"/>
                </a:spcBef>
                <a:spcAft>
                  <a:spcPct val="0"/>
                </a:spcAft>
              </a:pPr>
              <a:t>193</a:t>
            </a:fld>
            <a:endParaRPr lang="en-US" altLang="ar-JO" sz="900">
              <a:solidFill>
                <a:srgbClr val="898989"/>
              </a:solidFil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1FE16AB-ADB4-3671-5705-1573A3E6777B}"/>
              </a:ext>
            </a:extLst>
          </p:cNvPr>
          <p:cNvSpPr>
            <a:spLocks noGrp="1"/>
          </p:cNvSpPr>
          <p:nvPr>
            <p:ph type="title"/>
          </p:nvPr>
        </p:nvSpPr>
        <p:spPr/>
        <p:txBody>
          <a:bodyPr/>
          <a:lstStyle/>
          <a:p>
            <a:pPr eaLnBrk="1" hangingPunct="1"/>
            <a:r>
              <a:rPr lang="en-US" altLang="ar-JO">
                <a:latin typeface="Andalus" panose="02020603050405020304" pitchFamily="18" charset="-78"/>
                <a:cs typeface="Andalus" panose="02020603050405020304" pitchFamily="18" charset="-78"/>
              </a:rPr>
              <a:t>Quality Control</a:t>
            </a:r>
            <a:br>
              <a:rPr lang="en-US" altLang="ar-JO">
                <a:latin typeface="Andalus" panose="02020603050405020304" pitchFamily="18" charset="-78"/>
                <a:cs typeface="Andalus" panose="02020603050405020304" pitchFamily="18" charset="-78"/>
              </a:rPr>
            </a:br>
            <a:r>
              <a:rPr lang="en-US" altLang="ar-JO">
                <a:latin typeface="Andalus" panose="02020603050405020304" pitchFamily="18" charset="-78"/>
                <a:cs typeface="Andalus" panose="02020603050405020304" pitchFamily="18" charset="-78"/>
              </a:rPr>
              <a:t> Checklist for reviewing software design</a:t>
            </a:r>
            <a:endParaRPr lang="en-US" altLang="ar-JO"/>
          </a:p>
        </p:txBody>
      </p:sp>
      <p:sp>
        <p:nvSpPr>
          <p:cNvPr id="35843" name="Content Placeholder 2">
            <a:extLst>
              <a:ext uri="{FF2B5EF4-FFF2-40B4-BE49-F238E27FC236}">
                <a16:creationId xmlns:a16="http://schemas.microsoft.com/office/drawing/2014/main" id="{01589BD9-64BB-E60B-C685-6BC00B4FB61B}"/>
              </a:ext>
            </a:extLst>
          </p:cNvPr>
          <p:cNvSpPr>
            <a:spLocks noGrp="1"/>
          </p:cNvSpPr>
          <p:nvPr>
            <p:ph idx="1"/>
          </p:nvPr>
        </p:nvSpPr>
        <p:spPr>
          <a:xfrm>
            <a:off x="1981200" y="1828801"/>
            <a:ext cx="8229600" cy="4525963"/>
          </a:xfrm>
        </p:spPr>
        <p:txBody>
          <a:bodyPr rtlCol="0">
            <a:normAutofit fontScale="70000" lnSpcReduction="20000"/>
          </a:bodyPr>
          <a:lstStyle/>
          <a:p>
            <a:pPr marL="548640" indent="-411480" eaLnBrk="1" fontAlgn="auto" hangingPunct="1">
              <a:spcAft>
                <a:spcPts val="0"/>
              </a:spcAft>
              <a:buClr>
                <a:schemeClr val="tx1">
                  <a:shade val="95000"/>
                </a:schemeClr>
              </a:buClr>
              <a:buNone/>
              <a:defRPr/>
            </a:pPr>
            <a:endParaRPr lang="en-US" dirty="0"/>
          </a:p>
          <a:p>
            <a:pPr marL="548640" indent="-411480" eaLnBrk="1" fontAlgn="auto" hangingPunct="1">
              <a:spcAft>
                <a:spcPts val="0"/>
              </a:spcAft>
              <a:buClr>
                <a:schemeClr val="tx1">
                  <a:shade val="95000"/>
                </a:schemeClr>
              </a:buClr>
              <a:buNone/>
              <a:defRPr/>
            </a:pPr>
            <a:r>
              <a:rPr lang="en-US" dirty="0"/>
              <a:t>Check list for reviewing software design:</a:t>
            </a:r>
          </a:p>
          <a:p>
            <a:pPr marL="548640" indent="-411480" algn="r" rtl="1" eaLnBrk="1" fontAlgn="auto" hangingPunct="1">
              <a:spcAft>
                <a:spcPts val="0"/>
              </a:spcAft>
              <a:buClr>
                <a:schemeClr val="tx1">
                  <a:shade val="95000"/>
                </a:schemeClr>
              </a:buClr>
              <a:buNone/>
              <a:defRPr/>
            </a:pPr>
            <a:r>
              <a:rPr lang="ar-JO" dirty="0"/>
              <a:t>قائمة التحقق لمراجعة تصميم البرمجيات:</a:t>
            </a:r>
            <a:endParaRPr lang="en-US" dirty="0"/>
          </a:p>
          <a:p>
            <a:pPr marL="548640" indent="-411480" eaLnBrk="1" fontAlgn="auto" hangingPunct="1">
              <a:spcAft>
                <a:spcPts val="0"/>
              </a:spcAft>
              <a:buClr>
                <a:schemeClr val="tx1">
                  <a:shade val="95000"/>
                </a:schemeClr>
              </a:buClr>
              <a:buNone/>
              <a:defRPr/>
            </a:pPr>
            <a:endParaRPr lang="en-US" sz="1200" dirty="0"/>
          </a:p>
          <a:p>
            <a:pPr marL="548640" indent="-411480" eaLnBrk="1" fontAlgn="auto" hangingPunct="1">
              <a:spcAft>
                <a:spcPts val="0"/>
              </a:spcAft>
              <a:buClr>
                <a:schemeClr val="tx1">
                  <a:shade val="95000"/>
                </a:schemeClr>
              </a:buClr>
              <a:buFont typeface="Wingdings 2"/>
              <a:buChar char=""/>
              <a:defRPr/>
            </a:pPr>
            <a:r>
              <a:rPr lang="en-US" sz="2900" i="1" dirty="0">
                <a:solidFill>
                  <a:schemeClr val="accent2"/>
                </a:solidFill>
              </a:rPr>
              <a:t>Are all significant functions shown in design?</a:t>
            </a:r>
          </a:p>
          <a:p>
            <a:pPr marL="548640" indent="-411480" algn="r" rtl="1" eaLnBrk="1" fontAlgn="auto" hangingPunct="1">
              <a:spcAft>
                <a:spcPts val="0"/>
              </a:spcAft>
              <a:buClr>
                <a:schemeClr val="tx1">
                  <a:shade val="95000"/>
                </a:schemeClr>
              </a:buClr>
              <a:buFont typeface="Wingdings 2"/>
              <a:buChar char=""/>
              <a:defRPr/>
            </a:pPr>
            <a:r>
              <a:rPr lang="ar-JO" sz="2900" i="1" dirty="0">
                <a:solidFill>
                  <a:schemeClr val="accent2"/>
                </a:solidFill>
              </a:rPr>
              <a:t>هل تظهر جميع الوظائف المهمة في التصميم؟</a:t>
            </a:r>
            <a:endParaRPr lang="en-US" sz="2900" i="1" dirty="0">
              <a:solidFill>
                <a:schemeClr val="accent2"/>
              </a:solidFill>
            </a:endParaRPr>
          </a:p>
          <a:p>
            <a:pPr marL="548640" indent="-411480" eaLnBrk="1" fontAlgn="auto" hangingPunct="1">
              <a:spcAft>
                <a:spcPts val="0"/>
              </a:spcAft>
              <a:buClr>
                <a:schemeClr val="tx1">
                  <a:shade val="95000"/>
                </a:schemeClr>
              </a:buClr>
              <a:buFont typeface="Wingdings 2"/>
              <a:buChar char=""/>
              <a:defRPr/>
            </a:pPr>
            <a:r>
              <a:rPr lang="en-US" sz="2900" i="1" dirty="0">
                <a:solidFill>
                  <a:schemeClr val="accent2"/>
                </a:solidFill>
              </a:rPr>
              <a:t>Are all significant attributes specified in design?</a:t>
            </a:r>
          </a:p>
          <a:p>
            <a:pPr marL="548640" indent="-411480" algn="r" rtl="1" eaLnBrk="1" fontAlgn="auto" hangingPunct="1">
              <a:spcAft>
                <a:spcPts val="0"/>
              </a:spcAft>
              <a:buClr>
                <a:schemeClr val="tx1">
                  <a:shade val="95000"/>
                </a:schemeClr>
              </a:buClr>
              <a:buFont typeface="Wingdings 2"/>
              <a:buChar char=""/>
              <a:defRPr/>
            </a:pPr>
            <a:r>
              <a:rPr lang="ar-JO" sz="2900" i="1" dirty="0">
                <a:solidFill>
                  <a:schemeClr val="accent2"/>
                </a:solidFill>
              </a:rPr>
              <a:t>هل جميع السمات الهامة محددة في التصميم؟</a:t>
            </a:r>
            <a:endParaRPr lang="en-US" sz="2900" i="1" dirty="0">
              <a:solidFill>
                <a:schemeClr val="accent2"/>
              </a:solidFill>
            </a:endParaRPr>
          </a:p>
          <a:p>
            <a:pPr marL="548640" indent="-411480" eaLnBrk="1" fontAlgn="auto" hangingPunct="1">
              <a:spcAft>
                <a:spcPts val="0"/>
              </a:spcAft>
              <a:buClr>
                <a:schemeClr val="tx1">
                  <a:shade val="95000"/>
                </a:schemeClr>
              </a:buClr>
              <a:buFont typeface="Wingdings 2"/>
              <a:buChar char=""/>
              <a:defRPr/>
            </a:pPr>
            <a:r>
              <a:rPr lang="en-US" sz="2900" i="1" dirty="0">
                <a:solidFill>
                  <a:schemeClr val="accent2"/>
                </a:solidFill>
              </a:rPr>
              <a:t>Are all names related to purpose and type and are they unambiguous?</a:t>
            </a:r>
          </a:p>
          <a:p>
            <a:pPr marL="548640" indent="-411480" algn="r" rtl="1" eaLnBrk="1" fontAlgn="auto" hangingPunct="1">
              <a:spcAft>
                <a:spcPts val="0"/>
              </a:spcAft>
              <a:buClr>
                <a:schemeClr val="tx1">
                  <a:shade val="95000"/>
                </a:schemeClr>
              </a:buClr>
              <a:buFont typeface="Wingdings 2"/>
              <a:buChar char=""/>
              <a:defRPr/>
            </a:pPr>
            <a:r>
              <a:rPr lang="ar-JO" sz="2900" i="1" dirty="0">
                <a:solidFill>
                  <a:schemeClr val="accent2"/>
                </a:solidFill>
              </a:rPr>
              <a:t>هل جميع الأسماء مرتبطة بالغرض والنوع وهل هي لا لبس فيها؟</a:t>
            </a:r>
            <a:endParaRPr lang="en-US" sz="2900" i="1" dirty="0">
              <a:solidFill>
                <a:schemeClr val="accent2"/>
              </a:solidFill>
            </a:endParaRPr>
          </a:p>
          <a:p>
            <a:pPr marL="548640" indent="-411480" eaLnBrk="1" fontAlgn="auto" hangingPunct="1">
              <a:spcAft>
                <a:spcPts val="0"/>
              </a:spcAft>
              <a:buClr>
                <a:schemeClr val="tx1">
                  <a:shade val="95000"/>
                </a:schemeClr>
              </a:buClr>
              <a:buFont typeface="Wingdings 2"/>
              <a:buChar char=""/>
              <a:defRPr/>
            </a:pPr>
            <a:r>
              <a:rPr lang="en-US" sz="2900" i="1" dirty="0">
                <a:solidFill>
                  <a:schemeClr val="accent2"/>
                </a:solidFill>
              </a:rPr>
              <a:t>Are all relationships between classes specified?</a:t>
            </a:r>
          </a:p>
          <a:p>
            <a:pPr marL="548640" indent="-411480" algn="r" rtl="1" eaLnBrk="1" fontAlgn="auto" hangingPunct="1">
              <a:spcAft>
                <a:spcPts val="0"/>
              </a:spcAft>
              <a:buClr>
                <a:schemeClr val="tx1">
                  <a:shade val="95000"/>
                </a:schemeClr>
              </a:buClr>
              <a:buFont typeface="Wingdings 2"/>
              <a:buChar char=""/>
              <a:defRPr/>
            </a:pPr>
            <a:r>
              <a:rPr lang="ar-JO" sz="2900" i="1" dirty="0">
                <a:solidFill>
                  <a:schemeClr val="accent2"/>
                </a:solidFill>
              </a:rPr>
              <a:t>هل جميع العلاقات بين الفئات محددة؟</a:t>
            </a:r>
            <a:endParaRPr lang="en-US" sz="2900" i="1" dirty="0">
              <a:solidFill>
                <a:schemeClr val="accent2"/>
              </a:solidFill>
            </a:endParaRPr>
          </a:p>
          <a:p>
            <a:pPr marL="548640" indent="-411480" eaLnBrk="1" fontAlgn="auto" hangingPunct="1">
              <a:spcAft>
                <a:spcPts val="0"/>
              </a:spcAft>
              <a:buClr>
                <a:schemeClr val="tx1">
                  <a:shade val="95000"/>
                </a:schemeClr>
              </a:buClr>
              <a:buFont typeface="Wingdings 2"/>
              <a:buChar char=""/>
              <a:defRPr/>
            </a:pPr>
            <a:r>
              <a:rPr lang="en-US" sz="2900" i="1" dirty="0">
                <a:solidFill>
                  <a:schemeClr val="accent2"/>
                </a:solidFill>
              </a:rPr>
              <a:t>Do all functions have the data necessary for the function to execute?</a:t>
            </a:r>
          </a:p>
          <a:p>
            <a:pPr marL="548640" indent="-411480" algn="r" rtl="1" eaLnBrk="1" fontAlgn="auto" hangingPunct="1">
              <a:spcAft>
                <a:spcPts val="0"/>
              </a:spcAft>
              <a:buClr>
                <a:schemeClr val="tx1">
                  <a:shade val="95000"/>
                </a:schemeClr>
              </a:buClr>
              <a:buFont typeface="Wingdings 2"/>
              <a:buChar char=""/>
              <a:defRPr/>
            </a:pPr>
            <a:r>
              <a:rPr lang="ar-JO" sz="2900" i="1" dirty="0">
                <a:solidFill>
                  <a:schemeClr val="accent2"/>
                </a:solidFill>
              </a:rPr>
              <a:t>هل تحتوي جميع الوظائف على البيانات اللازمة لتنفيذ الوظيفة؟</a:t>
            </a:r>
            <a:endParaRPr lang="en-US" sz="2900" i="1" dirty="0">
              <a:solidFill>
                <a:schemeClr val="accent2"/>
              </a:solidFill>
            </a:endParaRPr>
          </a:p>
        </p:txBody>
      </p:sp>
      <p:sp>
        <p:nvSpPr>
          <p:cNvPr id="37892" name="Slide Number Placeholder 3">
            <a:extLst>
              <a:ext uri="{FF2B5EF4-FFF2-40B4-BE49-F238E27FC236}">
                <a16:creationId xmlns:a16="http://schemas.microsoft.com/office/drawing/2014/main" id="{E320294A-A135-B630-AC2A-C96066777934}"/>
              </a:ext>
            </a:extLst>
          </p:cNvPr>
          <p:cNvSpPr>
            <a:spLocks noGrp="1" noChangeArrowheads="1"/>
          </p:cNvSpPr>
          <p:nvPr>
            <p:ph type="sldNum" sz="quarter" idx="12"/>
          </p:nvPr>
        </p:nvSpPr>
        <p:spPr bwMode="auto">
          <a:xfrm>
            <a:off x="9448800" y="6416676"/>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0A1C0CEB-9091-4F91-B4F3-EDF3D14C86B3}" type="slidenum">
              <a:rPr lang="en-US" altLang="ar-JO" sz="900">
                <a:solidFill>
                  <a:srgbClr val="898989"/>
                </a:solidFill>
              </a:rPr>
              <a:pPr rtl="0" fontAlgn="base">
                <a:spcBef>
                  <a:spcPct val="0"/>
                </a:spcBef>
                <a:spcAft>
                  <a:spcPct val="0"/>
                </a:spcAft>
              </a:pPr>
              <a:t>194</a:t>
            </a:fld>
            <a:endParaRPr lang="en-US" altLang="ar-JO" sz="900">
              <a:solidFill>
                <a:srgbClr val="898989"/>
              </a:solidFil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0" y="1143001"/>
            <a:ext cx="7772400" cy="1470025"/>
          </a:xfrm>
        </p:spPr>
        <p:txBody>
          <a:bodyPr>
            <a:normAutofit/>
          </a:bodyPr>
          <a:lstStyle/>
          <a:p>
            <a:pPr>
              <a:defRPr/>
            </a:pPr>
            <a:r>
              <a:rPr lang="en-US" altLang="zh-CN" dirty="0">
                <a:ea typeface="宋体" pitchFamily="2" charset="-122"/>
              </a:rPr>
              <a:t>Software Quality assurance (SQA) </a:t>
            </a:r>
            <a:br>
              <a:rPr lang="en-US" altLang="zh-CN" dirty="0">
                <a:ea typeface="宋体" pitchFamily="2" charset="-122"/>
              </a:rPr>
            </a:br>
            <a:r>
              <a:rPr lang="en-US" altLang="zh-CN" dirty="0">
                <a:ea typeface="宋体" pitchFamily="2" charset="-122"/>
              </a:rPr>
              <a:t> </a:t>
            </a:r>
            <a:r>
              <a:rPr lang="en-US" dirty="0"/>
              <a:t>SWE 333</a:t>
            </a:r>
          </a:p>
        </p:txBody>
      </p:sp>
      <p:sp>
        <p:nvSpPr>
          <p:cNvPr id="6" name="Rectangle 5"/>
          <p:cNvSpPr/>
          <p:nvPr/>
        </p:nvSpPr>
        <p:spPr>
          <a:xfrm>
            <a:off x="1847529" y="3048001"/>
            <a:ext cx="8352928" cy="769441"/>
          </a:xfrm>
          <a:prstGeom prst="rect">
            <a:avLst/>
          </a:prstGeom>
          <a:noFill/>
        </p:spPr>
        <p:txBody>
          <a:bodyPr wrap="square">
            <a:spAutoFit/>
          </a:bodyPr>
          <a:lstStyle/>
          <a:p>
            <a:pPr algn="ctr" rtl="0" fontAlgn="base">
              <a:spcBef>
                <a:spcPct val="0"/>
              </a:spcBef>
              <a:spcAft>
                <a:spcPct val="0"/>
              </a:spcAft>
              <a:defRPr/>
            </a:pPr>
            <a:r>
              <a:rPr lang="en-US" sz="4400" b="1" spc="50" dirty="0">
                <a:ln w="12700" cmpd="sng">
                  <a:solidFill>
                    <a:srgbClr val="70AD47">
                      <a:satMod val="120000"/>
                      <a:shade val="80000"/>
                    </a:srgbClr>
                  </a:solidFill>
                  <a:prstDash val="solid"/>
                </a:ln>
                <a:solidFill>
                  <a:srgbClr val="00B050"/>
                </a:solidFill>
                <a:effectLst>
                  <a:glow rad="53100">
                    <a:srgbClr val="70AD47">
                      <a:satMod val="180000"/>
                      <a:alpha val="30000"/>
                    </a:srgbClr>
                  </a:glow>
                  <a:outerShdw blurRad="38100" dist="38100" dir="2700000" algn="tl">
                    <a:srgbClr val="000000">
                      <a:alpha val="43137"/>
                    </a:srgbClr>
                  </a:outerShdw>
                </a:effectLst>
                <a:latin typeface="Times New Roman" pitchFamily="18" charset="0"/>
                <a:cs typeface="Times New Roman" pitchFamily="18" charset="0"/>
              </a:rPr>
              <a:t>Software Quality Metrics</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0" y="1628800"/>
            <a:ext cx="7772400" cy="3672408"/>
          </a:xfrm>
        </p:spPr>
        <p:txBody>
          <a:bodyPr>
            <a:noAutofit/>
          </a:bodyPr>
          <a:lstStyle/>
          <a:p>
            <a:pPr>
              <a:defRPr/>
            </a:pPr>
            <a:r>
              <a:rPr lang="en-US" altLang="zh-CN" sz="4400" dirty="0">
                <a:ea typeface="宋体" pitchFamily="2" charset="-122"/>
              </a:rPr>
              <a:t>If you can’t measure it, you can’t manage it</a:t>
            </a:r>
            <a:br>
              <a:rPr lang="en-US" altLang="zh-CN" sz="4400" dirty="0">
                <a:ea typeface="宋体" pitchFamily="2" charset="-122"/>
              </a:rPr>
            </a:br>
            <a:r>
              <a:rPr lang="ar-JO" altLang="zh-CN" sz="4400" dirty="0">
                <a:ea typeface="宋体" pitchFamily="2" charset="-122"/>
              </a:rPr>
              <a:t>إذا لم تتمكن من قياسه، فلن تتمكن من إدارته</a:t>
            </a:r>
            <a:br>
              <a:rPr lang="en-US" altLang="zh-CN" sz="4400" dirty="0">
                <a:ea typeface="宋体" pitchFamily="2" charset="-122"/>
              </a:rPr>
            </a:br>
            <a:r>
              <a:rPr lang="en-US" sz="1400" dirty="0"/>
              <a:t>Tom </a:t>
            </a:r>
            <a:r>
              <a:rPr lang="en-US" sz="1400" dirty="0" err="1"/>
              <a:t>DeMarco</a:t>
            </a:r>
            <a:r>
              <a:rPr lang="en-US" sz="1400" dirty="0"/>
              <a:t>, 1982</a:t>
            </a:r>
            <a:br>
              <a:rPr lang="en-US" sz="4400" dirty="0"/>
            </a:br>
            <a:endParaRPr lang="en-US" sz="4400"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500063"/>
            <a:ext cx="7886700" cy="1325563"/>
          </a:xfrm>
        </p:spPr>
        <p:txBody>
          <a:bodyPr>
            <a:normAutofit/>
          </a:bodyPr>
          <a:lstStyle/>
          <a:p>
            <a:pPr algn="ctr">
              <a:defRPr/>
            </a:pPr>
            <a:r>
              <a:rPr lang="en-US" sz="3600" dirty="0"/>
              <a:t>Measurement, Measures, Metrics</a:t>
            </a:r>
            <a:br>
              <a:rPr lang="en-US" sz="3600" dirty="0"/>
            </a:br>
            <a:r>
              <a:rPr lang="ar-JO" sz="3600" dirty="0"/>
              <a:t>القياس والمقاييس </a:t>
            </a:r>
            <a:r>
              <a:rPr lang="ar-JO" sz="3600" dirty="0" err="1"/>
              <a:t>والمقاييس</a:t>
            </a:r>
            <a:endParaRPr lang="en-US" sz="2800" dirty="0">
              <a:latin typeface="Andalus" pitchFamily="18" charset="-78"/>
              <a:cs typeface="Andalus" pitchFamily="18" charset="-78"/>
            </a:endParaRPr>
          </a:p>
        </p:txBody>
      </p:sp>
      <p:sp>
        <p:nvSpPr>
          <p:cNvPr id="3" name="Content Placeholder 2"/>
          <p:cNvSpPr>
            <a:spLocks noGrp="1"/>
          </p:cNvSpPr>
          <p:nvPr>
            <p:ph idx="1"/>
          </p:nvPr>
        </p:nvSpPr>
        <p:spPr/>
        <p:txBody>
          <a:bodyPr>
            <a:normAutofit fontScale="77500" lnSpcReduction="20000"/>
          </a:bodyPr>
          <a:lstStyle/>
          <a:p>
            <a:pPr marL="365760" indent="-256032">
              <a:lnSpc>
                <a:spcPct val="80000"/>
              </a:lnSpc>
              <a:buFont typeface="Wingdings 3"/>
              <a:buChar char=""/>
              <a:defRPr/>
            </a:pPr>
            <a:endParaRPr lang="en-US" sz="2800" b="1" dirty="0"/>
          </a:p>
          <a:p>
            <a:pPr marL="365760" indent="-256032">
              <a:buFont typeface="Wingdings 3"/>
              <a:buChar char=""/>
              <a:defRPr/>
            </a:pPr>
            <a:r>
              <a:rPr lang="en-US" sz="2800" dirty="0">
                <a:cs typeface="Times New Roman" pitchFamily="18" charset="0"/>
              </a:rPr>
              <a:t>Measurement    </a:t>
            </a:r>
            <a:r>
              <a:rPr lang="ar-JO" sz="2800" dirty="0">
                <a:cs typeface="Times New Roman" pitchFamily="18" charset="0"/>
              </a:rPr>
              <a:t>قياس</a:t>
            </a:r>
            <a:endParaRPr lang="en-US" sz="2800" dirty="0">
              <a:cs typeface="Times New Roman" pitchFamily="18" charset="0"/>
            </a:endParaRPr>
          </a:p>
          <a:p>
            <a:pPr marL="621792" lvl="1">
              <a:spcBef>
                <a:spcPts val="324"/>
              </a:spcBef>
              <a:buFont typeface="Verdana"/>
              <a:buChar char="◦"/>
              <a:defRPr/>
            </a:pPr>
            <a:r>
              <a:rPr lang="en-US" sz="2400" dirty="0">
                <a:cs typeface="Times New Roman" pitchFamily="18" charset="0"/>
              </a:rPr>
              <a:t>is the act of obtaining a measure</a:t>
            </a:r>
          </a:p>
          <a:p>
            <a:pPr marL="621792" lvl="1" algn="r" rtl="1">
              <a:spcBef>
                <a:spcPts val="324"/>
              </a:spcBef>
              <a:buFont typeface="Verdana"/>
              <a:buChar char="◦"/>
              <a:defRPr/>
            </a:pPr>
            <a:r>
              <a:rPr lang="ar-JO" sz="2400" dirty="0">
                <a:cs typeface="Times New Roman" pitchFamily="18" charset="0"/>
              </a:rPr>
              <a:t>هو فعل الحصول على التدبير</a:t>
            </a:r>
            <a:endParaRPr lang="en-US" sz="2400" dirty="0">
              <a:cs typeface="Times New Roman" pitchFamily="18" charset="0"/>
            </a:endParaRPr>
          </a:p>
          <a:p>
            <a:pPr marL="365760" indent="-256032">
              <a:buFont typeface="Wingdings 3"/>
              <a:buChar char=""/>
              <a:defRPr/>
            </a:pPr>
            <a:endParaRPr lang="en-US" sz="2800" dirty="0">
              <a:cs typeface="Times New Roman" pitchFamily="18" charset="0"/>
            </a:endParaRPr>
          </a:p>
          <a:p>
            <a:pPr marL="365760" indent="-256032">
              <a:buFont typeface="Wingdings 3"/>
              <a:buChar char=""/>
              <a:defRPr/>
            </a:pPr>
            <a:r>
              <a:rPr lang="en-US" sz="2800" dirty="0">
                <a:cs typeface="Times New Roman" pitchFamily="18" charset="0"/>
              </a:rPr>
              <a:t>Measure             </a:t>
            </a:r>
            <a:r>
              <a:rPr lang="ar-JO" sz="2800" dirty="0">
                <a:cs typeface="Times New Roman" pitchFamily="18" charset="0"/>
              </a:rPr>
              <a:t>يقيس</a:t>
            </a:r>
            <a:endParaRPr lang="en-US" sz="2800" dirty="0">
              <a:cs typeface="Times New Roman" pitchFamily="18" charset="0"/>
            </a:endParaRPr>
          </a:p>
          <a:p>
            <a:pPr marL="621792" lvl="1">
              <a:spcBef>
                <a:spcPts val="324"/>
              </a:spcBef>
              <a:buFont typeface="Verdana"/>
              <a:buChar char="◦"/>
              <a:defRPr/>
            </a:pPr>
            <a:r>
              <a:rPr lang="en-US" sz="2400" dirty="0">
                <a:cs typeface="Times New Roman" pitchFamily="18" charset="0"/>
              </a:rPr>
              <a:t>provides a quantitative indication of the size of some product or process attribute, </a:t>
            </a:r>
            <a:r>
              <a:rPr lang="en-US" sz="2400" dirty="0">
                <a:solidFill>
                  <a:srgbClr val="FF0000"/>
                </a:solidFill>
              </a:rPr>
              <a:t>E.g., Number of errors</a:t>
            </a:r>
            <a:endParaRPr lang="en-US" sz="2400" dirty="0">
              <a:cs typeface="Times New Roman" pitchFamily="18" charset="0"/>
            </a:endParaRPr>
          </a:p>
          <a:p>
            <a:pPr marL="621792" lvl="1" algn="r" rtl="1">
              <a:spcBef>
                <a:spcPts val="324"/>
              </a:spcBef>
              <a:buFont typeface="Verdana"/>
              <a:buChar char="◦"/>
              <a:defRPr/>
            </a:pPr>
            <a:r>
              <a:rPr lang="ar-JO" sz="2400" dirty="0">
                <a:cs typeface="Times New Roman" pitchFamily="18" charset="0"/>
              </a:rPr>
              <a:t>يوفر مؤشرًا كميًا لحجم بعض سمات المنتج أو العملية، </a:t>
            </a:r>
            <a:r>
              <a:rPr lang="ar-JO" sz="2400" dirty="0">
                <a:solidFill>
                  <a:srgbClr val="FF0000"/>
                </a:solidFill>
                <a:cs typeface="Times New Roman" pitchFamily="18" charset="0"/>
              </a:rPr>
              <a:t>على سبيل المثال، عدد الأخطاء</a:t>
            </a:r>
            <a:endParaRPr lang="en-US" sz="2400" dirty="0">
              <a:solidFill>
                <a:srgbClr val="FF0000"/>
              </a:solidFill>
              <a:cs typeface="Times New Roman" pitchFamily="18" charset="0"/>
            </a:endParaRPr>
          </a:p>
          <a:p>
            <a:pPr marL="365760" indent="-256032">
              <a:buFont typeface="Wingdings 3"/>
              <a:buChar char=""/>
              <a:defRPr/>
            </a:pPr>
            <a:endParaRPr lang="en-US" sz="2800" dirty="0">
              <a:cs typeface="Times New Roman" pitchFamily="18" charset="0"/>
            </a:endParaRPr>
          </a:p>
          <a:p>
            <a:pPr marL="365760" indent="-256032">
              <a:buFont typeface="Wingdings 3"/>
              <a:buChar char=""/>
              <a:defRPr/>
            </a:pPr>
            <a:r>
              <a:rPr lang="en-US" sz="2800" dirty="0">
                <a:cs typeface="Times New Roman" pitchFamily="18" charset="0"/>
              </a:rPr>
              <a:t>Metric            </a:t>
            </a:r>
            <a:r>
              <a:rPr lang="ar-JO" sz="2800" dirty="0">
                <a:cs typeface="Times New Roman" pitchFamily="18" charset="0"/>
              </a:rPr>
              <a:t>قياس</a:t>
            </a:r>
            <a:endParaRPr lang="en-US" sz="2800" dirty="0">
              <a:cs typeface="Times New Roman" pitchFamily="18" charset="0"/>
            </a:endParaRPr>
          </a:p>
          <a:p>
            <a:pPr marL="621792" lvl="1">
              <a:spcBef>
                <a:spcPts val="324"/>
              </a:spcBef>
              <a:buFont typeface="Verdana"/>
              <a:buChar char="◦"/>
              <a:defRPr/>
            </a:pPr>
            <a:r>
              <a:rPr lang="en-US" sz="2400" dirty="0">
                <a:cs typeface="Times New Roman" pitchFamily="18" charset="0"/>
              </a:rPr>
              <a:t>is a quantitative measure of the degree to which a system, component, or process possesses a given attribute </a:t>
            </a:r>
            <a:r>
              <a:rPr lang="en-US" sz="2400" i="1" dirty="0">
                <a:solidFill>
                  <a:srgbClr val="381F7F"/>
                </a:solidFill>
                <a:latin typeface="Times New Roman" pitchFamily="18" charset="0"/>
              </a:rPr>
              <a:t>(IEEE Software Engineering Standards 1993)  : Software Quality - </a:t>
            </a:r>
            <a:r>
              <a:rPr lang="en-US" sz="2400" dirty="0">
                <a:solidFill>
                  <a:srgbClr val="FF0000"/>
                </a:solidFill>
              </a:rPr>
              <a:t>E.g., Number of errors found per person hours expended</a:t>
            </a:r>
          </a:p>
          <a:p>
            <a:pPr marL="621792" lvl="1" algn="r" rtl="1">
              <a:spcBef>
                <a:spcPts val="324"/>
              </a:spcBef>
              <a:buFont typeface="Verdana"/>
              <a:buChar char="◦"/>
              <a:defRPr/>
            </a:pPr>
            <a:r>
              <a:rPr lang="ar-JO" sz="2400" dirty="0">
                <a:cs typeface="Times New Roman" pitchFamily="18" charset="0"/>
              </a:rPr>
              <a:t>هو مقياس كمي لدرجة امتلاك النظام أو المكون أو العملية لسمة معينة </a:t>
            </a:r>
            <a:r>
              <a:rPr lang="ar-JO" sz="2400" i="1" dirty="0">
                <a:solidFill>
                  <a:srgbClr val="381F7F"/>
                </a:solidFill>
                <a:latin typeface="Times New Roman" pitchFamily="18" charset="0"/>
              </a:rPr>
              <a:t>(معايير هندسة البرمجيات </a:t>
            </a:r>
            <a:r>
              <a:rPr lang="en-US" sz="2400" i="1" dirty="0">
                <a:solidFill>
                  <a:srgbClr val="381F7F"/>
                </a:solidFill>
                <a:latin typeface="Times New Roman" pitchFamily="18" charset="0"/>
              </a:rPr>
              <a:t>IEEE 1993</a:t>
            </a:r>
            <a:r>
              <a:rPr lang="ar-JO" sz="2400" i="1" dirty="0">
                <a:solidFill>
                  <a:srgbClr val="381F7F"/>
                </a:solidFill>
                <a:latin typeface="Times New Roman" pitchFamily="18" charset="0"/>
              </a:rPr>
              <a:t>)</a:t>
            </a:r>
            <a:r>
              <a:rPr lang="en-US" sz="2400" i="1" dirty="0">
                <a:solidFill>
                  <a:srgbClr val="381F7F"/>
                </a:solidFill>
                <a:latin typeface="Times New Roman" pitchFamily="18" charset="0"/>
              </a:rPr>
              <a:t>: </a:t>
            </a:r>
            <a:r>
              <a:rPr lang="ar-JO" sz="2400" i="1" dirty="0">
                <a:solidFill>
                  <a:srgbClr val="381F7F"/>
                </a:solidFill>
                <a:latin typeface="Times New Roman" pitchFamily="18" charset="0"/>
              </a:rPr>
              <a:t>جودة البرمجيات </a:t>
            </a:r>
            <a:r>
              <a:rPr lang="ar-JO" sz="2400" dirty="0">
                <a:solidFill>
                  <a:srgbClr val="FF0000"/>
                </a:solidFill>
              </a:rPr>
              <a:t>- على سبيل المثال، عدد الأخطاء التي تم العثور عليها لكل ساعة يقضيها الشخص</a:t>
            </a:r>
            <a:endParaRPr lang="en-US" sz="2400" dirty="0">
              <a:solidFill>
                <a:srgbClr val="FF0000"/>
              </a:solidFill>
            </a:endParaRPr>
          </a:p>
          <a:p>
            <a:pPr marL="621792" lvl="1">
              <a:spcBef>
                <a:spcPts val="324"/>
              </a:spcBef>
              <a:buFont typeface="Verdana"/>
              <a:buChar char="◦"/>
              <a:defRPr/>
            </a:pPr>
            <a:endParaRPr lang="en-US" sz="2400" dirty="0">
              <a:cs typeface="Times New Roman" pitchFamily="18" charset="0"/>
            </a:endParaRPr>
          </a:p>
          <a:p>
            <a:pPr marL="365760" indent="-256032">
              <a:buFont typeface="Wingdings 3"/>
              <a:buChar char=""/>
              <a:defRPr/>
            </a:pPr>
            <a:endParaRPr lang="en-US" dirty="0"/>
          </a:p>
        </p:txBody>
      </p:sp>
      <p:sp>
        <p:nvSpPr>
          <p:cNvPr id="16387" name="Slide Number Placeholder 3"/>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2678DE53-D972-4834-8129-5CE83D6F3F5D}"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197</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defRPr/>
            </a:pPr>
            <a:r>
              <a:rPr lang="en-US" sz="2400" dirty="0"/>
              <a:t>What to measure</a:t>
            </a:r>
            <a:br>
              <a:rPr lang="en-US" sz="2400" dirty="0"/>
            </a:br>
            <a:r>
              <a:rPr lang="ar-JO" sz="2400" dirty="0"/>
              <a:t>ما يجب قياسه</a:t>
            </a:r>
            <a:endParaRPr lang="en-US" sz="2400" dirty="0"/>
          </a:p>
        </p:txBody>
      </p:sp>
      <p:sp>
        <p:nvSpPr>
          <p:cNvPr id="2" name="Content Placeholder 1"/>
          <p:cNvSpPr>
            <a:spLocks noGrp="1"/>
          </p:cNvSpPr>
          <p:nvPr>
            <p:ph idx="1"/>
          </p:nvPr>
        </p:nvSpPr>
        <p:spPr>
          <a:xfrm>
            <a:off x="1981200" y="1481138"/>
            <a:ext cx="8458200" cy="4919662"/>
          </a:xfrm>
        </p:spPr>
        <p:txBody>
          <a:bodyPr>
            <a:normAutofit/>
          </a:bodyPr>
          <a:lstStyle/>
          <a:p>
            <a:pPr marL="365760" indent="-256032">
              <a:buFontTx/>
              <a:buChar char="•"/>
              <a:defRPr/>
            </a:pPr>
            <a:r>
              <a:rPr lang="en-US" dirty="0">
                <a:solidFill>
                  <a:schemeClr val="bg2">
                    <a:lumMod val="50000"/>
                  </a:schemeClr>
                </a:solidFill>
              </a:rPr>
              <a:t>Process</a:t>
            </a:r>
            <a:r>
              <a:rPr lang="en-US" dirty="0"/>
              <a:t>           </a:t>
            </a:r>
            <a:r>
              <a:rPr lang="ar-JO" dirty="0"/>
              <a:t>عملية</a:t>
            </a:r>
            <a:endParaRPr lang="en-US" dirty="0"/>
          </a:p>
          <a:p>
            <a:pPr marL="365760" indent="-256032">
              <a:buNone/>
              <a:defRPr/>
            </a:pPr>
            <a:r>
              <a:rPr lang="en-US" dirty="0"/>
              <a:t>	Measure the efficacy of processes. What works, what doesn’t.</a:t>
            </a:r>
          </a:p>
          <a:p>
            <a:pPr marL="365760" indent="-256032" algn="r" rtl="1">
              <a:buNone/>
              <a:defRPr/>
            </a:pPr>
            <a:r>
              <a:rPr lang="ar-JO" dirty="0"/>
              <a:t>قياس فعالية العمليات. ما الذي ينجح، وما الذي لا ينجح.</a:t>
            </a:r>
            <a:endParaRPr lang="en-US" dirty="0"/>
          </a:p>
          <a:p>
            <a:pPr marL="365760" indent="-256032">
              <a:buFontTx/>
              <a:buChar char="•"/>
              <a:defRPr/>
            </a:pPr>
            <a:endParaRPr lang="en-US" dirty="0"/>
          </a:p>
          <a:p>
            <a:pPr marL="365760" indent="-256032">
              <a:buFontTx/>
              <a:buChar char="•"/>
              <a:defRPr/>
            </a:pPr>
            <a:r>
              <a:rPr lang="en-US" dirty="0">
                <a:solidFill>
                  <a:schemeClr val="accent2">
                    <a:lumMod val="75000"/>
                  </a:schemeClr>
                </a:solidFill>
              </a:rPr>
              <a:t>Project</a:t>
            </a:r>
            <a:r>
              <a:rPr lang="en-US" dirty="0"/>
              <a:t>            </a:t>
            </a:r>
            <a:r>
              <a:rPr lang="ar-JO" dirty="0"/>
              <a:t>مشروع</a:t>
            </a:r>
            <a:endParaRPr lang="en-US" dirty="0"/>
          </a:p>
          <a:p>
            <a:pPr marL="365760" indent="-256032">
              <a:buNone/>
              <a:defRPr/>
            </a:pPr>
            <a:r>
              <a:rPr lang="en-US" dirty="0"/>
              <a:t>	Assess the status of projects. Track risk. Identify problem areas. Adjust work flow.</a:t>
            </a:r>
          </a:p>
          <a:p>
            <a:pPr marL="365760" indent="-256032" algn="r" rtl="1">
              <a:buNone/>
              <a:defRPr/>
            </a:pPr>
            <a:r>
              <a:rPr lang="ar-JO" dirty="0"/>
              <a:t>تقييم حالة المشاريع. تتبع المخاطر. تحديد مجالات المشكلة. ضبط تدفق العمل.</a:t>
            </a:r>
            <a:endParaRPr lang="en-US" dirty="0"/>
          </a:p>
          <a:p>
            <a:pPr marL="365760" indent="-256032">
              <a:buFontTx/>
              <a:buChar char="•"/>
              <a:defRPr/>
            </a:pPr>
            <a:endParaRPr lang="en-US" dirty="0"/>
          </a:p>
          <a:p>
            <a:pPr marL="365760" indent="-256032">
              <a:buFontTx/>
              <a:buChar char="•"/>
              <a:defRPr/>
            </a:pPr>
            <a:r>
              <a:rPr lang="en-US" dirty="0">
                <a:solidFill>
                  <a:srgbClr val="00B050"/>
                </a:solidFill>
              </a:rPr>
              <a:t>Product           </a:t>
            </a:r>
            <a:r>
              <a:rPr lang="ar-JO" dirty="0">
                <a:solidFill>
                  <a:srgbClr val="00B050"/>
                </a:solidFill>
              </a:rPr>
              <a:t>منتج</a:t>
            </a:r>
            <a:endParaRPr lang="en-US" dirty="0">
              <a:solidFill>
                <a:srgbClr val="00B050"/>
              </a:solidFill>
            </a:endParaRPr>
          </a:p>
          <a:p>
            <a:pPr marL="365760" indent="-256032">
              <a:buNone/>
              <a:defRPr/>
            </a:pPr>
            <a:r>
              <a:rPr lang="en-US" dirty="0"/>
              <a:t>	Measure predefined product attributes</a:t>
            </a:r>
          </a:p>
          <a:p>
            <a:pPr marL="365760" indent="-256032" algn="r" rtl="1">
              <a:buNone/>
              <a:defRPr/>
            </a:pPr>
            <a:r>
              <a:rPr lang="ar-JO" dirty="0"/>
              <a:t>قياس سمات المنتج المحددة مسبقًا</a:t>
            </a:r>
            <a:endParaRPr lang="en-US" dirty="0"/>
          </a:p>
          <a:p>
            <a:pPr marL="365760" indent="-256032">
              <a:buFont typeface="Wingdings 3"/>
              <a:buChar char=""/>
              <a:defRPr/>
            </a:pPr>
            <a:endParaRPr lang="en-US" dirty="0"/>
          </a:p>
        </p:txBody>
      </p:sp>
      <p:sp>
        <p:nvSpPr>
          <p:cNvPr id="13315"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D951FDA6-F288-436F-A427-3AE1F9E66131}"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198</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defRPr/>
            </a:pPr>
            <a:r>
              <a:rPr lang="en-US" sz="2400" dirty="0"/>
              <a:t>What to measure</a:t>
            </a:r>
            <a:br>
              <a:rPr lang="en-US" sz="2400" dirty="0"/>
            </a:br>
            <a:r>
              <a:rPr lang="ar-JO" sz="2400" dirty="0"/>
              <a:t>ما يجب قياسه</a:t>
            </a:r>
            <a:endParaRPr lang="en-US" sz="2400" dirty="0"/>
          </a:p>
        </p:txBody>
      </p:sp>
      <p:sp>
        <p:nvSpPr>
          <p:cNvPr id="2" name="Content Placeholder 1"/>
          <p:cNvSpPr>
            <a:spLocks noGrp="1"/>
          </p:cNvSpPr>
          <p:nvPr>
            <p:ph idx="1"/>
          </p:nvPr>
        </p:nvSpPr>
        <p:spPr>
          <a:xfrm>
            <a:off x="1981200" y="1481138"/>
            <a:ext cx="8458200" cy="4919662"/>
          </a:xfrm>
        </p:spPr>
        <p:txBody>
          <a:bodyPr>
            <a:normAutofit fontScale="85000" lnSpcReduction="20000"/>
          </a:bodyPr>
          <a:lstStyle/>
          <a:p>
            <a:pPr marL="365760" indent="-256032">
              <a:buFontTx/>
              <a:buChar char="•"/>
              <a:defRPr/>
            </a:pPr>
            <a:r>
              <a:rPr lang="en-US" dirty="0">
                <a:solidFill>
                  <a:schemeClr val="bg2">
                    <a:lumMod val="50000"/>
                  </a:schemeClr>
                </a:solidFill>
              </a:rPr>
              <a:t>Process</a:t>
            </a:r>
            <a:r>
              <a:rPr lang="en-US" dirty="0"/>
              <a:t>     </a:t>
            </a:r>
            <a:r>
              <a:rPr lang="ar-JO" dirty="0"/>
              <a:t>عملية</a:t>
            </a:r>
            <a:endParaRPr lang="en-US" dirty="0"/>
          </a:p>
          <a:p>
            <a:pPr marL="365760" indent="-256032">
              <a:buNone/>
              <a:defRPr/>
            </a:pPr>
            <a:r>
              <a:rPr lang="en-US" dirty="0"/>
              <a:t>		Measure the efficacy of processes. What works, what 	doesn’t.</a:t>
            </a:r>
          </a:p>
          <a:p>
            <a:pPr marL="365760" indent="-256032" algn="r" rtl="1">
              <a:buNone/>
              <a:defRPr/>
            </a:pPr>
            <a:r>
              <a:rPr lang="ar-JO" dirty="0"/>
              <a:t>قياس فعالية العمليات. ما الذي ينجح، وما الذي لا ينجح.</a:t>
            </a:r>
            <a:endParaRPr lang="en-US" dirty="0"/>
          </a:p>
          <a:p>
            <a:pPr marL="365760" indent="-256032">
              <a:defRPr/>
            </a:pPr>
            <a:r>
              <a:rPr lang="en-US" dirty="0"/>
              <a:t>Code quality          </a:t>
            </a:r>
            <a:r>
              <a:rPr lang="ar-JO" dirty="0"/>
              <a:t>جودة الكود</a:t>
            </a:r>
            <a:endParaRPr lang="en-US" dirty="0"/>
          </a:p>
          <a:p>
            <a:pPr marL="365760" indent="-256032">
              <a:defRPr/>
            </a:pPr>
            <a:r>
              <a:rPr lang="en-US" dirty="0"/>
              <a:t>Programmer productivity            </a:t>
            </a:r>
            <a:r>
              <a:rPr lang="ar-JO" dirty="0"/>
              <a:t>إنتاجية المبرمج</a:t>
            </a:r>
            <a:endParaRPr lang="en-US" dirty="0"/>
          </a:p>
          <a:p>
            <a:pPr marL="365760" indent="-256032">
              <a:defRPr/>
            </a:pPr>
            <a:r>
              <a:rPr lang="en-US" dirty="0"/>
              <a:t>Software engineer productivity            </a:t>
            </a:r>
            <a:r>
              <a:rPr lang="ar-JO" dirty="0"/>
              <a:t>إنتاجية مهندس البرمجيات</a:t>
            </a:r>
            <a:endParaRPr lang="en-US" dirty="0"/>
          </a:p>
          <a:p>
            <a:pPr marL="765810" lvl="1" indent="-256032">
              <a:defRPr/>
            </a:pPr>
            <a:r>
              <a:rPr lang="en-US" dirty="0"/>
              <a:t>Requirements,              </a:t>
            </a:r>
            <a:r>
              <a:rPr lang="ar-JO" dirty="0"/>
              <a:t>متطلبات</a:t>
            </a:r>
            <a:endParaRPr lang="en-US" dirty="0"/>
          </a:p>
          <a:p>
            <a:pPr marL="765810" lvl="1" indent="-256032">
              <a:defRPr/>
            </a:pPr>
            <a:r>
              <a:rPr lang="en-US" dirty="0"/>
              <a:t>design,                 </a:t>
            </a:r>
            <a:r>
              <a:rPr lang="ar-JO" dirty="0"/>
              <a:t>تصميم</a:t>
            </a:r>
            <a:endParaRPr lang="en-US" dirty="0"/>
          </a:p>
          <a:p>
            <a:pPr marL="765810" lvl="1" indent="-256032">
              <a:defRPr/>
            </a:pPr>
            <a:r>
              <a:rPr lang="en-US" dirty="0"/>
              <a:t>testing            </a:t>
            </a:r>
            <a:r>
              <a:rPr lang="ar-JO" dirty="0"/>
              <a:t>اختبارات</a:t>
            </a:r>
            <a:endParaRPr lang="en-US" dirty="0"/>
          </a:p>
          <a:p>
            <a:pPr marL="765810" lvl="1" indent="-256032">
              <a:defRPr/>
            </a:pPr>
            <a:r>
              <a:rPr lang="en-US" dirty="0"/>
              <a:t>and all other tasks done by software engineers</a:t>
            </a:r>
          </a:p>
          <a:p>
            <a:pPr marL="765810" lvl="1" indent="-256032" algn="r" rtl="1">
              <a:defRPr/>
            </a:pPr>
            <a:r>
              <a:rPr lang="ar-JO" dirty="0"/>
              <a:t>وجميع المهام الأخرى التي يقوم بها مهندسو البرمجيات</a:t>
            </a:r>
            <a:endParaRPr lang="en-US" dirty="0"/>
          </a:p>
          <a:p>
            <a:pPr marL="365760" indent="-256032">
              <a:defRPr/>
            </a:pPr>
            <a:r>
              <a:rPr lang="en-US" dirty="0"/>
              <a:t>Software            </a:t>
            </a:r>
            <a:r>
              <a:rPr lang="ar-JO" dirty="0"/>
              <a:t>برمجة</a:t>
            </a:r>
            <a:endParaRPr lang="en-US" dirty="0"/>
          </a:p>
          <a:p>
            <a:pPr marL="765810" lvl="1" indent="-256032">
              <a:defRPr/>
            </a:pPr>
            <a:r>
              <a:rPr lang="en-US" dirty="0"/>
              <a:t>Maintainability                   </a:t>
            </a:r>
            <a:r>
              <a:rPr lang="ar-JO" dirty="0"/>
              <a:t>قابلية الصيانة</a:t>
            </a:r>
            <a:endParaRPr lang="en-US" dirty="0"/>
          </a:p>
          <a:p>
            <a:pPr marL="765810" lvl="1" indent="-256032">
              <a:defRPr/>
            </a:pPr>
            <a:r>
              <a:rPr lang="en-US" dirty="0"/>
              <a:t>Usability               </a:t>
            </a:r>
            <a:r>
              <a:rPr lang="ar-JO" dirty="0"/>
              <a:t>سهولة الاستخدام</a:t>
            </a:r>
            <a:endParaRPr lang="en-US" dirty="0"/>
          </a:p>
          <a:p>
            <a:pPr marL="765810" lvl="1" indent="-256032">
              <a:defRPr/>
            </a:pPr>
            <a:r>
              <a:rPr lang="en-US" dirty="0"/>
              <a:t>And all other quality factors               </a:t>
            </a:r>
            <a:r>
              <a:rPr lang="ar-JO" dirty="0"/>
              <a:t>وجميع عوامل الجودة الأخرى</a:t>
            </a:r>
            <a:endParaRPr lang="en-US" dirty="0"/>
          </a:p>
          <a:p>
            <a:pPr marL="365760" indent="-256032">
              <a:defRPr/>
            </a:pPr>
            <a:r>
              <a:rPr lang="en-US" dirty="0"/>
              <a:t>Management                </a:t>
            </a:r>
            <a:r>
              <a:rPr lang="ar-JO" dirty="0"/>
              <a:t>إدارة</a:t>
            </a:r>
            <a:endParaRPr lang="en-US" dirty="0"/>
          </a:p>
          <a:p>
            <a:pPr marL="765810" lvl="1" indent="-256032">
              <a:defRPr/>
            </a:pPr>
            <a:r>
              <a:rPr lang="en-US" dirty="0"/>
              <a:t>Cost estimation                   </a:t>
            </a:r>
            <a:r>
              <a:rPr lang="ar-JO" dirty="0"/>
              <a:t>تقدير التكاليف</a:t>
            </a:r>
            <a:endParaRPr lang="en-US" dirty="0"/>
          </a:p>
          <a:p>
            <a:pPr marL="765810" lvl="1" indent="-256032">
              <a:defRPr/>
            </a:pPr>
            <a:r>
              <a:rPr lang="en-US" dirty="0"/>
              <a:t>Schedule estimation, Duration, time              </a:t>
            </a:r>
            <a:r>
              <a:rPr lang="ar-JO" dirty="0"/>
              <a:t>تقدير الجدول الزمني، المدة، الوقت</a:t>
            </a:r>
            <a:endParaRPr lang="en-US" dirty="0"/>
          </a:p>
          <a:p>
            <a:pPr marL="765810" lvl="1" indent="-256032">
              <a:defRPr/>
            </a:pPr>
            <a:r>
              <a:rPr lang="en-US" dirty="0"/>
              <a:t>Staffing              </a:t>
            </a:r>
            <a:r>
              <a:rPr lang="ar-JO" dirty="0"/>
              <a:t>التوظيف</a:t>
            </a:r>
            <a:endParaRPr lang="en-US" dirty="0"/>
          </a:p>
        </p:txBody>
      </p:sp>
      <p:sp>
        <p:nvSpPr>
          <p:cNvPr id="13315"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D951FDA6-F288-436F-A427-3AE1F9E66131}"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199</a:t>
            </a:fld>
            <a:endParaRPr lang="en-US">
              <a:solidFill>
                <a:prstClr val="black">
                  <a:tint val="75000"/>
                </a:prstClr>
              </a:solidFill>
              <a:latin typeface="Arial" pitchFamily="34" charset="0"/>
              <a:cs typeface="Times New Roman" pitchFamily="18" charset="0"/>
            </a:endParaRPr>
          </a:p>
        </p:txBody>
      </p:sp>
    </p:spTree>
    <p:extLst>
      <p:ext uri="{BB962C8B-B14F-4D97-AF65-F5344CB8AC3E}">
        <p14:creationId xmlns:p14="http://schemas.microsoft.com/office/powerpoint/2010/main" val="267004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703512" y="2057400"/>
            <a:ext cx="8202488" cy="4323928"/>
          </a:xfrm>
          <a:prstGeom prst="rect">
            <a:avLst/>
          </a:prstGeom>
          <a:noFill/>
          <a:ln w="76200" cmpd="tri">
            <a:noFill/>
            <a:miter lim="800000"/>
            <a:headEnd/>
            <a:tailEnd/>
          </a:ln>
          <a:effectLst/>
        </p:spPr>
        <p:txBody>
          <a:bodyPr/>
          <a:lstStyle/>
          <a:p>
            <a:pPr marL="342900" indent="-342900" algn="l" rtl="0" fontAlgn="base">
              <a:lnSpc>
                <a:spcPct val="90000"/>
              </a:lnSpc>
              <a:spcBef>
                <a:spcPct val="20000"/>
              </a:spcBef>
              <a:spcAft>
                <a:spcPct val="0"/>
              </a:spcAft>
              <a:buFontTx/>
              <a:buChar char="•"/>
            </a:pPr>
            <a:r>
              <a:rPr lang="en-US" sz="2400" b="1" dirty="0">
                <a:solidFill>
                  <a:prstClr val="black">
                    <a:lumMod val="85000"/>
                    <a:lumOff val="15000"/>
                  </a:prstClr>
                </a:solidFill>
                <a:latin typeface="Times New Roman" pitchFamily="18" charset="0"/>
                <a:cs typeface="Times New Roman" pitchFamily="18" charset="0"/>
              </a:rPr>
              <a:t>What is software? </a:t>
            </a:r>
            <a:r>
              <a:rPr lang="ar-JO" sz="2400" b="1" dirty="0">
                <a:solidFill>
                  <a:prstClr val="black">
                    <a:lumMod val="85000"/>
                    <a:lumOff val="15000"/>
                  </a:prstClr>
                </a:solidFill>
                <a:latin typeface="Times New Roman" pitchFamily="18" charset="0"/>
                <a:cs typeface="Times New Roman" pitchFamily="18" charset="0"/>
              </a:rPr>
              <a:t>ما هو البرنامج؟</a:t>
            </a:r>
            <a:endParaRPr lang="en-US" sz="2400" b="1" dirty="0">
              <a:solidFill>
                <a:prstClr val="black">
                  <a:lumMod val="85000"/>
                  <a:lumOff val="15000"/>
                </a:prstClr>
              </a:solidFill>
              <a:latin typeface="Times New Roman" pitchFamily="18" charset="0"/>
              <a:cs typeface="Times New Roman" pitchFamily="18" charset="0"/>
            </a:endParaRPr>
          </a:p>
          <a:p>
            <a:pPr marL="342900" indent="-342900" algn="l" rtl="0" fontAlgn="base">
              <a:lnSpc>
                <a:spcPct val="90000"/>
              </a:lnSpc>
              <a:spcBef>
                <a:spcPct val="20000"/>
              </a:spcBef>
              <a:spcAft>
                <a:spcPct val="0"/>
              </a:spcAft>
              <a:buFontTx/>
              <a:buChar char="•"/>
            </a:pPr>
            <a:r>
              <a:rPr lang="en-US" sz="2400" b="1" dirty="0">
                <a:solidFill>
                  <a:prstClr val="black">
                    <a:lumMod val="85000"/>
                    <a:lumOff val="15000"/>
                  </a:prstClr>
                </a:solidFill>
                <a:latin typeface="Times New Roman" pitchFamily="18" charset="0"/>
                <a:cs typeface="Times New Roman" pitchFamily="18" charset="0"/>
              </a:rPr>
              <a:t>Definition of </a:t>
            </a:r>
            <a:r>
              <a:rPr lang="en-US" sz="2400" b="1" dirty="0">
                <a:solidFill>
                  <a:srgbClr val="FF0000"/>
                </a:solidFill>
                <a:latin typeface="Times New Roman" pitchFamily="18" charset="0"/>
                <a:cs typeface="Times New Roman" pitchFamily="18" charset="0"/>
              </a:rPr>
              <a:t>quality  </a:t>
            </a:r>
            <a:r>
              <a:rPr lang="ar-JO" sz="2400" b="1" dirty="0">
                <a:solidFill>
                  <a:prstClr val="black">
                    <a:lumMod val="85000"/>
                    <a:lumOff val="15000"/>
                  </a:prstClr>
                </a:solidFill>
                <a:latin typeface="Times New Roman" pitchFamily="18" charset="0"/>
                <a:cs typeface="Times New Roman" pitchFamily="18" charset="0"/>
              </a:rPr>
              <a:t>تعريف</a:t>
            </a:r>
            <a:r>
              <a:rPr lang="ar-JO" sz="2400" b="1" dirty="0">
                <a:solidFill>
                  <a:srgbClr val="FF0000"/>
                </a:solidFill>
                <a:latin typeface="Times New Roman" pitchFamily="18" charset="0"/>
                <a:cs typeface="Times New Roman" pitchFamily="18" charset="0"/>
              </a:rPr>
              <a:t> الجودة</a:t>
            </a:r>
            <a:endParaRPr lang="en-US" sz="2400" b="1" dirty="0">
              <a:solidFill>
                <a:srgbClr val="FF0000"/>
              </a:solidFill>
              <a:latin typeface="Times New Roman" pitchFamily="18" charset="0"/>
              <a:cs typeface="Times New Roman" pitchFamily="18" charset="0"/>
            </a:endParaRPr>
          </a:p>
          <a:p>
            <a:pPr marL="342900" indent="-342900" algn="l" rtl="0" fontAlgn="base">
              <a:lnSpc>
                <a:spcPct val="90000"/>
              </a:lnSpc>
              <a:spcBef>
                <a:spcPct val="20000"/>
              </a:spcBef>
              <a:spcAft>
                <a:spcPct val="0"/>
              </a:spcAft>
              <a:buFontTx/>
              <a:buChar char="•"/>
            </a:pPr>
            <a:r>
              <a:rPr lang="en-US" sz="2400" b="1" dirty="0">
                <a:solidFill>
                  <a:prstClr val="black">
                    <a:lumMod val="85000"/>
                    <a:lumOff val="15000"/>
                  </a:prstClr>
                </a:solidFill>
                <a:latin typeface="Times New Roman" pitchFamily="18" charset="0"/>
                <a:cs typeface="Times New Roman" pitchFamily="18" charset="0"/>
              </a:rPr>
              <a:t>Software </a:t>
            </a:r>
            <a:r>
              <a:rPr lang="en-US" sz="2400" b="1" dirty="0">
                <a:solidFill>
                  <a:srgbClr val="FF0000"/>
                </a:solidFill>
                <a:latin typeface="Times New Roman" pitchFamily="18" charset="0"/>
                <a:cs typeface="Times New Roman" pitchFamily="18" charset="0"/>
              </a:rPr>
              <a:t>errors</a:t>
            </a:r>
            <a:r>
              <a:rPr lang="en-US" sz="2400" b="1" dirty="0">
                <a:solidFill>
                  <a:prstClr val="black">
                    <a:lumMod val="85000"/>
                    <a:lumOff val="15000"/>
                  </a:prstClr>
                </a:solidFill>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faults</a:t>
            </a:r>
            <a:r>
              <a:rPr lang="en-US" sz="2400" b="1" dirty="0">
                <a:solidFill>
                  <a:prstClr val="black">
                    <a:lumMod val="85000"/>
                    <a:lumOff val="15000"/>
                  </a:prstClr>
                </a:solidFill>
                <a:latin typeface="Times New Roman" pitchFamily="18" charset="0"/>
                <a:cs typeface="Times New Roman" pitchFamily="18" charset="0"/>
              </a:rPr>
              <a:t> and </a:t>
            </a:r>
            <a:r>
              <a:rPr lang="en-US" sz="2400" b="1" dirty="0">
                <a:solidFill>
                  <a:srgbClr val="FF0000"/>
                </a:solidFill>
                <a:latin typeface="Times New Roman" pitchFamily="18" charset="0"/>
                <a:cs typeface="Times New Roman" pitchFamily="18" charset="0"/>
              </a:rPr>
              <a:t>failures</a:t>
            </a:r>
          </a:p>
          <a:p>
            <a:pPr marL="342900" indent="-342900" fontAlgn="base">
              <a:lnSpc>
                <a:spcPct val="90000"/>
              </a:lnSpc>
              <a:spcBef>
                <a:spcPct val="20000"/>
              </a:spcBef>
              <a:spcAft>
                <a:spcPct val="0"/>
              </a:spcAft>
              <a:buFontTx/>
              <a:buChar char="•"/>
            </a:pPr>
            <a:r>
              <a:rPr lang="ar-JO" sz="2400" b="1" dirty="0">
                <a:solidFill>
                  <a:srgbClr val="FF0000"/>
                </a:solidFill>
                <a:latin typeface="Times New Roman" pitchFamily="18" charset="0"/>
                <a:cs typeface="Times New Roman" pitchFamily="18" charset="0"/>
              </a:rPr>
              <a:t>الأخطاء </a:t>
            </a:r>
            <a:r>
              <a:rPr lang="ar-JO" sz="2400" b="1" dirty="0">
                <a:solidFill>
                  <a:prstClr val="black">
                    <a:lumMod val="85000"/>
                    <a:lumOff val="15000"/>
                  </a:prstClr>
                </a:solidFill>
                <a:latin typeface="Times New Roman" pitchFamily="18" charset="0"/>
                <a:cs typeface="Times New Roman" pitchFamily="18" charset="0"/>
              </a:rPr>
              <a:t>البرمجية</a:t>
            </a:r>
            <a:r>
              <a:rPr lang="ar-JO" sz="2400" b="1" dirty="0">
                <a:solidFill>
                  <a:srgbClr val="FF0000"/>
                </a:solidFill>
                <a:latin typeface="Times New Roman" pitchFamily="18" charset="0"/>
                <a:cs typeface="Times New Roman" pitchFamily="18" charset="0"/>
              </a:rPr>
              <a:t> </a:t>
            </a:r>
            <a:r>
              <a:rPr lang="ar-JO" sz="2400" b="1" dirty="0">
                <a:solidFill>
                  <a:prstClr val="black">
                    <a:lumMod val="85000"/>
                    <a:lumOff val="15000"/>
                  </a:prstClr>
                </a:solidFill>
                <a:latin typeface="Times New Roman" pitchFamily="18" charset="0"/>
                <a:cs typeface="Times New Roman" pitchFamily="18" charset="0"/>
              </a:rPr>
              <a:t>و</a:t>
            </a:r>
            <a:r>
              <a:rPr lang="ar-JO" sz="2400" b="1" dirty="0">
                <a:solidFill>
                  <a:srgbClr val="FF0000"/>
                </a:solidFill>
                <a:latin typeface="Times New Roman" pitchFamily="18" charset="0"/>
                <a:cs typeface="Times New Roman" pitchFamily="18" charset="0"/>
              </a:rPr>
              <a:t>الأخطاء </a:t>
            </a:r>
            <a:r>
              <a:rPr lang="ar-JO" sz="2400" b="1" dirty="0">
                <a:solidFill>
                  <a:prstClr val="black">
                    <a:lumMod val="85000"/>
                    <a:lumOff val="15000"/>
                  </a:prstClr>
                </a:solidFill>
                <a:latin typeface="Times New Roman" pitchFamily="18" charset="0"/>
                <a:cs typeface="Times New Roman" pitchFamily="18" charset="0"/>
              </a:rPr>
              <a:t>و</a:t>
            </a:r>
            <a:r>
              <a:rPr lang="ar-JO" sz="2400" b="1" dirty="0">
                <a:solidFill>
                  <a:srgbClr val="FF0000"/>
                </a:solidFill>
                <a:latin typeface="Times New Roman" pitchFamily="18" charset="0"/>
                <a:cs typeface="Times New Roman" pitchFamily="18" charset="0"/>
              </a:rPr>
              <a:t>الأعطال</a:t>
            </a:r>
            <a:endParaRPr lang="en-US" sz="2400" b="1" dirty="0">
              <a:solidFill>
                <a:srgbClr val="FF0000"/>
              </a:solidFill>
              <a:latin typeface="Times New Roman" pitchFamily="18" charset="0"/>
              <a:cs typeface="Times New Roman" pitchFamily="18" charset="0"/>
            </a:endParaRPr>
          </a:p>
          <a:p>
            <a:pPr marL="342900" indent="-342900" algn="l" rtl="0" fontAlgn="base">
              <a:lnSpc>
                <a:spcPct val="90000"/>
              </a:lnSpc>
              <a:spcBef>
                <a:spcPct val="20000"/>
              </a:spcBef>
              <a:spcAft>
                <a:spcPct val="0"/>
              </a:spcAft>
              <a:buFontTx/>
              <a:buChar char="•"/>
            </a:pPr>
            <a:r>
              <a:rPr lang="en-US" sz="2400" b="1" dirty="0">
                <a:solidFill>
                  <a:prstClr val="black">
                    <a:lumMod val="85000"/>
                    <a:lumOff val="15000"/>
                  </a:prstClr>
                </a:solidFill>
                <a:latin typeface="Times New Roman" pitchFamily="18" charset="0"/>
                <a:cs typeface="Times New Roman" pitchFamily="18" charset="0"/>
              </a:rPr>
              <a:t>Classification of the causes of </a:t>
            </a:r>
            <a:r>
              <a:rPr lang="en-US" sz="2400" b="1" dirty="0">
                <a:solidFill>
                  <a:srgbClr val="FF0000"/>
                </a:solidFill>
                <a:latin typeface="Times New Roman" pitchFamily="18" charset="0"/>
                <a:cs typeface="Times New Roman" pitchFamily="18" charset="0"/>
              </a:rPr>
              <a:t>software errors</a:t>
            </a:r>
          </a:p>
          <a:p>
            <a:pPr marL="342900" indent="-342900" fontAlgn="base">
              <a:lnSpc>
                <a:spcPct val="90000"/>
              </a:lnSpc>
              <a:spcBef>
                <a:spcPct val="20000"/>
              </a:spcBef>
              <a:spcAft>
                <a:spcPct val="0"/>
              </a:spcAft>
              <a:buFontTx/>
              <a:buChar char="•"/>
            </a:pPr>
            <a:r>
              <a:rPr lang="ar-JO" sz="2400" b="1" dirty="0">
                <a:solidFill>
                  <a:prstClr val="black">
                    <a:lumMod val="85000"/>
                    <a:lumOff val="15000"/>
                  </a:prstClr>
                </a:solidFill>
                <a:latin typeface="Times New Roman" pitchFamily="18" charset="0"/>
                <a:cs typeface="Times New Roman" pitchFamily="18" charset="0"/>
              </a:rPr>
              <a:t>تصنيف أسباب </a:t>
            </a:r>
            <a:r>
              <a:rPr lang="ar-JO" sz="2400" b="1" dirty="0">
                <a:solidFill>
                  <a:srgbClr val="FF0000"/>
                </a:solidFill>
                <a:latin typeface="Times New Roman" pitchFamily="18" charset="0"/>
                <a:cs typeface="Times New Roman" pitchFamily="18" charset="0"/>
              </a:rPr>
              <a:t>الأخطاء البرمجية</a:t>
            </a:r>
            <a:endParaRPr lang="en-US" sz="2400" b="1" dirty="0">
              <a:solidFill>
                <a:srgbClr val="FF0000"/>
              </a:solidFill>
              <a:latin typeface="Times New Roman" pitchFamily="18" charset="0"/>
              <a:cs typeface="Times New Roman" pitchFamily="18" charset="0"/>
            </a:endParaRPr>
          </a:p>
          <a:p>
            <a:pPr marL="342900" indent="-342900" algn="l" rtl="0" fontAlgn="base">
              <a:lnSpc>
                <a:spcPct val="90000"/>
              </a:lnSpc>
              <a:spcBef>
                <a:spcPct val="20000"/>
              </a:spcBef>
              <a:spcAft>
                <a:spcPct val="0"/>
              </a:spcAft>
              <a:buFontTx/>
              <a:buChar char="•"/>
            </a:pPr>
            <a:r>
              <a:rPr lang="en-US" sz="2400" b="1" dirty="0">
                <a:solidFill>
                  <a:prstClr val="black">
                    <a:lumMod val="85000"/>
                    <a:lumOff val="15000"/>
                  </a:prstClr>
                </a:solidFill>
                <a:latin typeface="Times New Roman" pitchFamily="18" charset="0"/>
                <a:cs typeface="Times New Roman" pitchFamily="18" charset="0"/>
              </a:rPr>
              <a:t>Software quality – definition </a:t>
            </a:r>
            <a:r>
              <a:rPr lang="ar-JO" sz="2400" b="1" dirty="0">
                <a:solidFill>
                  <a:prstClr val="black">
                    <a:lumMod val="85000"/>
                    <a:lumOff val="15000"/>
                  </a:prstClr>
                </a:solidFill>
                <a:latin typeface="Times New Roman" pitchFamily="18" charset="0"/>
                <a:cs typeface="Times New Roman" pitchFamily="18" charset="0"/>
              </a:rPr>
              <a:t>جودة البرمجيات – التعريف</a:t>
            </a:r>
            <a:endParaRPr lang="en-US" sz="2400" b="1" dirty="0">
              <a:solidFill>
                <a:prstClr val="black">
                  <a:lumMod val="85000"/>
                  <a:lumOff val="15000"/>
                </a:prstClr>
              </a:solidFill>
              <a:latin typeface="Times New Roman" pitchFamily="18" charset="0"/>
              <a:cs typeface="Times New Roman" pitchFamily="18" charset="0"/>
            </a:endParaRPr>
          </a:p>
          <a:p>
            <a:pPr marL="342900" indent="-342900" algn="l" rtl="0" fontAlgn="base">
              <a:lnSpc>
                <a:spcPct val="90000"/>
              </a:lnSpc>
              <a:spcBef>
                <a:spcPct val="20000"/>
              </a:spcBef>
              <a:spcAft>
                <a:spcPct val="0"/>
              </a:spcAft>
              <a:buFontTx/>
              <a:buChar char="•"/>
            </a:pPr>
            <a:r>
              <a:rPr lang="en-US" sz="2400" b="1" dirty="0">
                <a:solidFill>
                  <a:srgbClr val="FF0000"/>
                </a:solidFill>
                <a:latin typeface="Times New Roman" pitchFamily="18" charset="0"/>
                <a:cs typeface="Times New Roman" pitchFamily="18" charset="0"/>
              </a:rPr>
              <a:t>Software quality assurance </a:t>
            </a:r>
            <a:r>
              <a:rPr lang="en-US" sz="2400" b="1" dirty="0">
                <a:solidFill>
                  <a:prstClr val="black">
                    <a:lumMod val="85000"/>
                    <a:lumOff val="15000"/>
                  </a:prstClr>
                </a:solidFill>
                <a:latin typeface="Times New Roman" pitchFamily="18" charset="0"/>
                <a:cs typeface="Times New Roman" pitchFamily="18" charset="0"/>
              </a:rPr>
              <a:t>– definition and objectives</a:t>
            </a:r>
          </a:p>
          <a:p>
            <a:pPr marL="342900" indent="-342900" fontAlgn="base">
              <a:lnSpc>
                <a:spcPct val="90000"/>
              </a:lnSpc>
              <a:spcBef>
                <a:spcPct val="20000"/>
              </a:spcBef>
              <a:spcAft>
                <a:spcPct val="0"/>
              </a:spcAft>
              <a:buFontTx/>
              <a:buChar char="•"/>
            </a:pPr>
            <a:r>
              <a:rPr lang="ar-JO" sz="2400" b="1" dirty="0">
                <a:solidFill>
                  <a:srgbClr val="FF0000"/>
                </a:solidFill>
                <a:latin typeface="Times New Roman" pitchFamily="18" charset="0"/>
                <a:cs typeface="Times New Roman" pitchFamily="18" charset="0"/>
              </a:rPr>
              <a:t>ضمان جودة البرمجيات </a:t>
            </a:r>
            <a:r>
              <a:rPr lang="ar-JO" sz="2400" b="1" dirty="0">
                <a:solidFill>
                  <a:prstClr val="black">
                    <a:lumMod val="85000"/>
                    <a:lumOff val="15000"/>
                  </a:prstClr>
                </a:solidFill>
                <a:latin typeface="Times New Roman" pitchFamily="18" charset="0"/>
                <a:cs typeface="Times New Roman" pitchFamily="18" charset="0"/>
              </a:rPr>
              <a:t>– التعريف والأهداف</a:t>
            </a:r>
            <a:endParaRPr lang="en-US" sz="2400" b="1" dirty="0">
              <a:solidFill>
                <a:prstClr val="black">
                  <a:lumMod val="85000"/>
                  <a:lumOff val="15000"/>
                </a:prstClr>
              </a:solidFill>
              <a:latin typeface="Times New Roman" pitchFamily="18" charset="0"/>
              <a:cs typeface="Times New Roman" pitchFamily="18" charset="0"/>
            </a:endParaRPr>
          </a:p>
          <a:p>
            <a:pPr marL="342900" indent="-342900" algn="l" rtl="0" fontAlgn="base">
              <a:lnSpc>
                <a:spcPct val="90000"/>
              </a:lnSpc>
              <a:spcBef>
                <a:spcPct val="20000"/>
              </a:spcBef>
              <a:spcAft>
                <a:spcPct val="0"/>
              </a:spcAft>
              <a:buFontTx/>
              <a:buChar char="•"/>
            </a:pPr>
            <a:r>
              <a:rPr lang="en-US" sz="2400" b="1" dirty="0">
                <a:solidFill>
                  <a:prstClr val="black">
                    <a:lumMod val="85000"/>
                    <a:lumOff val="15000"/>
                  </a:prstClr>
                </a:solidFill>
                <a:latin typeface="Times New Roman" pitchFamily="18" charset="0"/>
                <a:cs typeface="Times New Roman" pitchFamily="18" charset="0"/>
              </a:rPr>
              <a:t>Software quality assurance and software engineering</a:t>
            </a:r>
          </a:p>
          <a:p>
            <a:pPr marL="342900" indent="-342900" fontAlgn="base">
              <a:lnSpc>
                <a:spcPct val="90000"/>
              </a:lnSpc>
              <a:spcBef>
                <a:spcPct val="20000"/>
              </a:spcBef>
              <a:spcAft>
                <a:spcPct val="0"/>
              </a:spcAft>
              <a:buFontTx/>
              <a:buChar char="•"/>
            </a:pPr>
            <a:r>
              <a:rPr lang="ar-JO" sz="2400" b="1" dirty="0">
                <a:solidFill>
                  <a:prstClr val="black">
                    <a:lumMod val="85000"/>
                    <a:lumOff val="15000"/>
                  </a:prstClr>
                </a:solidFill>
                <a:latin typeface="Times New Roman" pitchFamily="18" charset="0"/>
                <a:cs typeface="Times New Roman" pitchFamily="18" charset="0"/>
              </a:rPr>
              <a:t>ضمان جودة البرمجيات وهندسة البرمجيات</a:t>
            </a:r>
            <a:endParaRPr lang="en-US" sz="2400" b="1" dirty="0">
              <a:solidFill>
                <a:prstClr val="black">
                  <a:lumMod val="85000"/>
                  <a:lumOff val="15000"/>
                </a:prstClr>
              </a:solidFill>
              <a:latin typeface="Times New Roman" pitchFamily="18" charset="0"/>
              <a:cs typeface="Times New Roman" pitchFamily="18" charset="0"/>
            </a:endParaRPr>
          </a:p>
        </p:txBody>
      </p:sp>
      <p:sp>
        <p:nvSpPr>
          <p:cNvPr id="16390" name="WordArt 6"/>
          <p:cNvSpPr>
            <a:spLocks noChangeArrowheads="1" noChangeShapeType="1" noTextEdit="1"/>
          </p:cNvSpPr>
          <p:nvPr/>
        </p:nvSpPr>
        <p:spPr bwMode="auto">
          <a:xfrm>
            <a:off x="2567608" y="1023938"/>
            <a:ext cx="7056784" cy="67687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rPr>
              <a:t>What is software quality?</a:t>
            </a:r>
            <a:r>
              <a:rPr lang="ar-JO" sz="36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rPr>
              <a:t> ما هي جودة البرمجيات؟</a:t>
            </a:r>
            <a:endParaRPr lang="ar-SA" sz="36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324100" y="1781960"/>
            <a:ext cx="7543800" cy="4323928"/>
          </a:xfrm>
          <a:prstGeom prst="rect">
            <a:avLst/>
          </a:prstGeom>
          <a:noFill/>
          <a:ln w="76200" cmpd="tri">
            <a:noFill/>
            <a:miter lim="800000"/>
            <a:headEnd/>
            <a:tailEnd/>
          </a:ln>
          <a:effectLst/>
        </p:spPr>
        <p:txBody>
          <a:bodyPr/>
          <a:lstStyle/>
          <a:p>
            <a:pPr marL="194945" marR="158115" indent="-182880" algn="l" rtl="0" fontAlgn="base">
              <a:spcBef>
                <a:spcPts val="575"/>
              </a:spcBef>
              <a:spcAft>
                <a:spcPct val="0"/>
              </a:spcAft>
              <a:buClr>
                <a:srgbClr val="92A199"/>
              </a:buClr>
              <a:buSzPct val="85416"/>
              <a:buFontTx/>
              <a:buChar char="•"/>
              <a:tabLst>
                <a:tab pos="195580" algn="l"/>
              </a:tabLst>
            </a:pPr>
            <a:r>
              <a:rPr lang="en-US" sz="2000" b="1" dirty="0">
                <a:solidFill>
                  <a:prstClr val="black"/>
                </a:solidFill>
                <a:latin typeface="Times New Roman" pitchFamily="18" charset="0"/>
                <a:cs typeface="Times New Roman" pitchFamily="18" charset="0"/>
              </a:rPr>
              <a:t>Distinguish between software and other industrial  products.</a:t>
            </a:r>
          </a:p>
          <a:p>
            <a:pPr marL="194945" marR="158115" indent="-182880" fontAlgn="base">
              <a:spcBef>
                <a:spcPts val="575"/>
              </a:spcBef>
              <a:spcAft>
                <a:spcPct val="0"/>
              </a:spcAft>
              <a:buClr>
                <a:srgbClr val="92A199"/>
              </a:buClr>
              <a:buSzPct val="85416"/>
              <a:buFontTx/>
              <a:buChar char="•"/>
              <a:tabLst>
                <a:tab pos="195580" algn="l"/>
              </a:tabLst>
            </a:pPr>
            <a:r>
              <a:rPr lang="ar-JO" sz="2000" b="1" dirty="0">
                <a:solidFill>
                  <a:prstClr val="black"/>
                </a:solidFill>
                <a:latin typeface="Times New Roman" pitchFamily="18" charset="0"/>
                <a:cs typeface="Times New Roman" pitchFamily="18" charset="0"/>
              </a:rPr>
              <a:t>التمييز بين البرمجيات والمنتجات الصناعية الأخرى.</a:t>
            </a:r>
            <a:endParaRPr lang="en-US" sz="2000" b="1" dirty="0">
              <a:solidFill>
                <a:prstClr val="black"/>
              </a:solidFill>
              <a:latin typeface="Times New Roman" pitchFamily="18" charset="0"/>
              <a:cs typeface="Times New Roman" pitchFamily="18" charset="0"/>
            </a:endParaRPr>
          </a:p>
          <a:p>
            <a:pPr marL="195580" indent="-182880" algn="l" rtl="0" fontAlgn="base">
              <a:spcBef>
                <a:spcPts val="580"/>
              </a:spcBef>
              <a:spcAft>
                <a:spcPct val="0"/>
              </a:spcAft>
              <a:buClr>
                <a:srgbClr val="92A199"/>
              </a:buClr>
              <a:buSzPct val="85416"/>
              <a:buFontTx/>
              <a:buChar char="•"/>
              <a:tabLst>
                <a:tab pos="195580" algn="l"/>
              </a:tabLst>
            </a:pPr>
            <a:r>
              <a:rPr lang="en-US" sz="2000" b="1" dirty="0">
                <a:solidFill>
                  <a:prstClr val="black"/>
                </a:solidFill>
                <a:latin typeface="Times New Roman" pitchFamily="18" charset="0"/>
                <a:cs typeface="Times New Roman" pitchFamily="18" charset="0"/>
              </a:rPr>
              <a:t>Distinguish the Environment where SQA is applied</a:t>
            </a:r>
          </a:p>
          <a:p>
            <a:pPr marL="195580" indent="-182880" fontAlgn="base">
              <a:spcBef>
                <a:spcPts val="580"/>
              </a:spcBef>
              <a:spcAft>
                <a:spcPct val="0"/>
              </a:spcAft>
              <a:buClr>
                <a:srgbClr val="92A199"/>
              </a:buClr>
              <a:buSzPct val="85416"/>
              <a:buFontTx/>
              <a:buChar char="•"/>
              <a:tabLst>
                <a:tab pos="195580" algn="l"/>
              </a:tabLst>
            </a:pPr>
            <a:r>
              <a:rPr lang="ar-JO" sz="2000" b="1" dirty="0">
                <a:solidFill>
                  <a:prstClr val="black"/>
                </a:solidFill>
                <a:latin typeface="Times New Roman" pitchFamily="18" charset="0"/>
                <a:cs typeface="Times New Roman" pitchFamily="18" charset="0"/>
              </a:rPr>
              <a:t>تمييز البيئة التي يتم فيها تطبيق </a:t>
            </a:r>
            <a:r>
              <a:rPr lang="en-US" sz="2000" b="1" dirty="0">
                <a:solidFill>
                  <a:prstClr val="black"/>
                </a:solidFill>
                <a:latin typeface="Times New Roman" pitchFamily="18" charset="0"/>
                <a:cs typeface="Times New Roman" pitchFamily="18" charset="0"/>
              </a:rPr>
              <a:t>SQA</a:t>
            </a:r>
          </a:p>
          <a:p>
            <a:pPr marL="342900" indent="-342900" algn="l" rtl="0" fontAlgn="base">
              <a:lnSpc>
                <a:spcPct val="90000"/>
              </a:lnSpc>
              <a:spcBef>
                <a:spcPct val="20000"/>
              </a:spcBef>
              <a:spcAft>
                <a:spcPct val="0"/>
              </a:spcAft>
              <a:buFontTx/>
              <a:buChar char="•"/>
            </a:pPr>
            <a:r>
              <a:rPr lang="en-US" sz="2000" b="1" dirty="0">
                <a:solidFill>
                  <a:prstClr val="black"/>
                </a:solidFill>
                <a:latin typeface="Times New Roman" pitchFamily="18" charset="0"/>
                <a:cs typeface="Times New Roman" pitchFamily="18" charset="0"/>
              </a:rPr>
              <a:t>Software Quality Assurance vs. Software Quality Control</a:t>
            </a:r>
          </a:p>
          <a:p>
            <a:pPr marL="342900" indent="-342900" fontAlgn="base">
              <a:lnSpc>
                <a:spcPct val="90000"/>
              </a:lnSpc>
              <a:spcBef>
                <a:spcPct val="20000"/>
              </a:spcBef>
              <a:spcAft>
                <a:spcPct val="0"/>
              </a:spcAft>
              <a:buFontTx/>
              <a:buChar char="•"/>
            </a:pPr>
            <a:r>
              <a:rPr lang="ar-JO" sz="2000" b="1" dirty="0">
                <a:solidFill>
                  <a:prstClr val="black"/>
                </a:solidFill>
                <a:latin typeface="Times New Roman" pitchFamily="18" charset="0"/>
                <a:cs typeface="Times New Roman" pitchFamily="18" charset="0"/>
              </a:rPr>
              <a:t>ضمان جودة البرمجيات مقابل مراقبة جودة البرمجيات</a:t>
            </a:r>
            <a:endParaRPr lang="en-US" sz="2000" b="1" dirty="0">
              <a:solidFill>
                <a:prstClr val="black"/>
              </a:solidFill>
              <a:latin typeface="Times New Roman" pitchFamily="18" charset="0"/>
              <a:cs typeface="Times New Roman" pitchFamily="18" charset="0"/>
            </a:endParaRPr>
          </a:p>
          <a:p>
            <a:pPr marL="342900" indent="-342900" algn="l" rtl="0" fontAlgn="base">
              <a:lnSpc>
                <a:spcPct val="90000"/>
              </a:lnSpc>
              <a:spcBef>
                <a:spcPct val="20000"/>
              </a:spcBef>
              <a:spcAft>
                <a:spcPct val="0"/>
              </a:spcAft>
              <a:buFontTx/>
              <a:buChar char="•"/>
            </a:pPr>
            <a:r>
              <a:rPr lang="en-US" sz="2000" b="1" dirty="0">
                <a:solidFill>
                  <a:prstClr val="black">
                    <a:lumMod val="85000"/>
                    <a:lumOff val="15000"/>
                  </a:prstClr>
                </a:solidFill>
                <a:latin typeface="Times New Roman" pitchFamily="18" charset="0"/>
                <a:cs typeface="Times New Roman" pitchFamily="18" charset="0"/>
              </a:rPr>
              <a:t>Classification of the causes of </a:t>
            </a:r>
            <a:r>
              <a:rPr lang="en-US" sz="2000" b="1" dirty="0">
                <a:solidFill>
                  <a:srgbClr val="FF0000"/>
                </a:solidFill>
                <a:latin typeface="Times New Roman" pitchFamily="18" charset="0"/>
                <a:cs typeface="Times New Roman" pitchFamily="18" charset="0"/>
              </a:rPr>
              <a:t>software errors</a:t>
            </a:r>
          </a:p>
          <a:p>
            <a:pPr marL="342900" indent="-342900" fontAlgn="base">
              <a:lnSpc>
                <a:spcPct val="90000"/>
              </a:lnSpc>
              <a:spcBef>
                <a:spcPct val="20000"/>
              </a:spcBef>
              <a:spcAft>
                <a:spcPct val="0"/>
              </a:spcAft>
              <a:buFontTx/>
              <a:buChar char="•"/>
            </a:pPr>
            <a:r>
              <a:rPr lang="ar-JO" sz="2000" b="1" dirty="0">
                <a:solidFill>
                  <a:prstClr val="black">
                    <a:lumMod val="85000"/>
                    <a:lumOff val="15000"/>
                  </a:prstClr>
                </a:solidFill>
                <a:latin typeface="Times New Roman" pitchFamily="18" charset="0"/>
                <a:cs typeface="Times New Roman" pitchFamily="18" charset="0"/>
              </a:rPr>
              <a:t>تصنيف أسباب </a:t>
            </a:r>
            <a:r>
              <a:rPr lang="ar-JO" sz="2000" b="1" dirty="0">
                <a:solidFill>
                  <a:srgbClr val="FF0000"/>
                </a:solidFill>
                <a:latin typeface="Times New Roman" pitchFamily="18" charset="0"/>
                <a:cs typeface="Times New Roman" pitchFamily="18" charset="0"/>
              </a:rPr>
              <a:t>الأخطاء البرمجية</a:t>
            </a:r>
            <a:endParaRPr lang="en-US" sz="2000" b="1" dirty="0">
              <a:solidFill>
                <a:srgbClr val="FF0000"/>
              </a:solidFill>
              <a:latin typeface="Times New Roman" pitchFamily="18" charset="0"/>
              <a:cs typeface="Times New Roman" pitchFamily="18" charset="0"/>
            </a:endParaRPr>
          </a:p>
          <a:p>
            <a:pPr marL="342900" indent="-342900" algn="l" rtl="0" fontAlgn="base">
              <a:lnSpc>
                <a:spcPct val="90000"/>
              </a:lnSpc>
              <a:spcBef>
                <a:spcPct val="20000"/>
              </a:spcBef>
              <a:spcAft>
                <a:spcPct val="0"/>
              </a:spcAft>
              <a:buFontTx/>
              <a:buChar char="•"/>
            </a:pPr>
            <a:r>
              <a:rPr lang="en-US" sz="2000" b="1" dirty="0">
                <a:solidFill>
                  <a:prstClr val="black">
                    <a:lumMod val="85000"/>
                    <a:lumOff val="15000"/>
                  </a:prstClr>
                </a:solidFill>
                <a:latin typeface="Times New Roman" pitchFamily="18" charset="0"/>
                <a:cs typeface="Times New Roman" pitchFamily="18" charset="0"/>
              </a:rPr>
              <a:t>Software quality – definition</a:t>
            </a:r>
          </a:p>
          <a:p>
            <a:pPr marL="342900" indent="-342900" fontAlgn="base">
              <a:lnSpc>
                <a:spcPct val="90000"/>
              </a:lnSpc>
              <a:spcBef>
                <a:spcPct val="20000"/>
              </a:spcBef>
              <a:spcAft>
                <a:spcPct val="0"/>
              </a:spcAft>
              <a:buFontTx/>
              <a:buChar char="•"/>
            </a:pPr>
            <a:r>
              <a:rPr lang="ar-JO" sz="2000" b="1" dirty="0">
                <a:solidFill>
                  <a:prstClr val="black">
                    <a:lumMod val="85000"/>
                    <a:lumOff val="15000"/>
                  </a:prstClr>
                </a:solidFill>
                <a:latin typeface="Times New Roman" pitchFamily="18" charset="0"/>
                <a:cs typeface="Times New Roman" pitchFamily="18" charset="0"/>
              </a:rPr>
              <a:t>جودة البرمجيات – التعريف</a:t>
            </a:r>
            <a:endParaRPr lang="en-US" sz="2000" b="1" dirty="0">
              <a:solidFill>
                <a:prstClr val="black">
                  <a:lumMod val="85000"/>
                  <a:lumOff val="15000"/>
                </a:prstClr>
              </a:solidFill>
              <a:latin typeface="Times New Roman" pitchFamily="18" charset="0"/>
              <a:cs typeface="Times New Roman" pitchFamily="18" charset="0"/>
            </a:endParaRPr>
          </a:p>
          <a:p>
            <a:pPr marL="342900" indent="-342900" algn="l" rtl="0" fontAlgn="base">
              <a:lnSpc>
                <a:spcPct val="90000"/>
              </a:lnSpc>
              <a:spcBef>
                <a:spcPct val="20000"/>
              </a:spcBef>
              <a:spcAft>
                <a:spcPct val="0"/>
              </a:spcAft>
              <a:buFontTx/>
              <a:buChar char="•"/>
            </a:pPr>
            <a:r>
              <a:rPr lang="en-US" sz="2000" b="1" dirty="0">
                <a:solidFill>
                  <a:srgbClr val="FF0000"/>
                </a:solidFill>
                <a:latin typeface="Times New Roman" pitchFamily="18" charset="0"/>
                <a:cs typeface="Times New Roman" pitchFamily="18" charset="0"/>
              </a:rPr>
              <a:t>Software quality assurance </a:t>
            </a:r>
            <a:r>
              <a:rPr lang="en-US" sz="2000" b="1" dirty="0">
                <a:solidFill>
                  <a:prstClr val="black">
                    <a:lumMod val="85000"/>
                    <a:lumOff val="15000"/>
                  </a:prstClr>
                </a:solidFill>
                <a:latin typeface="Times New Roman" pitchFamily="18" charset="0"/>
                <a:cs typeface="Times New Roman" pitchFamily="18" charset="0"/>
              </a:rPr>
              <a:t>– definition and objectives</a:t>
            </a:r>
          </a:p>
          <a:p>
            <a:pPr marL="342900" indent="-342900" fontAlgn="base">
              <a:lnSpc>
                <a:spcPct val="90000"/>
              </a:lnSpc>
              <a:spcBef>
                <a:spcPct val="20000"/>
              </a:spcBef>
              <a:spcAft>
                <a:spcPct val="0"/>
              </a:spcAft>
              <a:buFontTx/>
              <a:buChar char="•"/>
            </a:pPr>
            <a:r>
              <a:rPr lang="ar-JO" sz="2000" b="1" dirty="0">
                <a:solidFill>
                  <a:srgbClr val="FF0000"/>
                </a:solidFill>
                <a:latin typeface="Times New Roman" pitchFamily="18" charset="0"/>
                <a:cs typeface="Times New Roman" pitchFamily="18" charset="0"/>
              </a:rPr>
              <a:t>ضمان جودة البرمجيات </a:t>
            </a:r>
            <a:r>
              <a:rPr lang="ar-JO" sz="2000" b="1" dirty="0">
                <a:solidFill>
                  <a:prstClr val="black">
                    <a:lumMod val="85000"/>
                    <a:lumOff val="15000"/>
                  </a:prstClr>
                </a:solidFill>
                <a:latin typeface="Times New Roman" pitchFamily="18" charset="0"/>
                <a:cs typeface="Times New Roman" pitchFamily="18" charset="0"/>
              </a:rPr>
              <a:t>– التعريف والأهداف</a:t>
            </a:r>
            <a:endParaRPr lang="en-US" sz="2000" b="1" dirty="0">
              <a:solidFill>
                <a:prstClr val="black">
                  <a:lumMod val="85000"/>
                  <a:lumOff val="15000"/>
                </a:prstClr>
              </a:solidFill>
              <a:latin typeface="Times New Roman" pitchFamily="18" charset="0"/>
              <a:cs typeface="Times New Roman" pitchFamily="18" charset="0"/>
            </a:endParaRPr>
          </a:p>
          <a:p>
            <a:pPr marL="342900" indent="-342900" algn="l" rtl="0" fontAlgn="base">
              <a:lnSpc>
                <a:spcPct val="90000"/>
              </a:lnSpc>
              <a:spcBef>
                <a:spcPct val="20000"/>
              </a:spcBef>
              <a:spcAft>
                <a:spcPct val="0"/>
              </a:spcAft>
              <a:buFontTx/>
              <a:buChar char="•"/>
            </a:pPr>
            <a:r>
              <a:rPr lang="en-US" sz="2000" b="1" dirty="0">
                <a:solidFill>
                  <a:prstClr val="black">
                    <a:lumMod val="85000"/>
                    <a:lumOff val="15000"/>
                  </a:prstClr>
                </a:solidFill>
                <a:latin typeface="Times New Roman" pitchFamily="18" charset="0"/>
                <a:cs typeface="Times New Roman" pitchFamily="18" charset="0"/>
              </a:rPr>
              <a:t>Software quality assurance and software engineering</a:t>
            </a:r>
          </a:p>
          <a:p>
            <a:pPr marL="342900" indent="-342900" fontAlgn="base">
              <a:lnSpc>
                <a:spcPct val="90000"/>
              </a:lnSpc>
              <a:spcBef>
                <a:spcPct val="20000"/>
              </a:spcBef>
              <a:spcAft>
                <a:spcPct val="0"/>
              </a:spcAft>
              <a:buFontTx/>
              <a:buChar char="•"/>
            </a:pPr>
            <a:r>
              <a:rPr lang="ar-JO" sz="2000" b="1" dirty="0">
                <a:solidFill>
                  <a:prstClr val="black">
                    <a:lumMod val="85000"/>
                    <a:lumOff val="15000"/>
                  </a:prstClr>
                </a:solidFill>
                <a:latin typeface="Times New Roman" pitchFamily="18" charset="0"/>
                <a:cs typeface="Times New Roman" pitchFamily="18" charset="0"/>
              </a:rPr>
              <a:t>ضمان جودة البرمجيات وهندسة البرمجيات</a:t>
            </a:r>
            <a:endParaRPr lang="en-US" sz="2000" b="1" dirty="0">
              <a:solidFill>
                <a:prstClr val="black">
                  <a:lumMod val="85000"/>
                  <a:lumOff val="15000"/>
                </a:prstClr>
              </a:solidFill>
              <a:latin typeface="Times New Roman" pitchFamily="18" charset="0"/>
              <a:cs typeface="Times New Roman" pitchFamily="18" charset="0"/>
            </a:endParaRPr>
          </a:p>
        </p:txBody>
      </p:sp>
      <p:sp>
        <p:nvSpPr>
          <p:cNvPr id="16390" name="WordArt 6"/>
          <p:cNvSpPr>
            <a:spLocks noChangeArrowheads="1" noChangeShapeType="1" noTextEdit="1"/>
          </p:cNvSpPr>
          <p:nvPr/>
        </p:nvSpPr>
        <p:spPr bwMode="auto">
          <a:xfrm>
            <a:off x="2567608" y="764704"/>
            <a:ext cx="7056784" cy="936104"/>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rPr>
              <a:t>What is software quality?</a:t>
            </a:r>
            <a:r>
              <a:rPr lang="ar-JO" sz="36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rPr>
              <a:t> ما هي جودة البرمجيات؟</a:t>
            </a:r>
            <a:endParaRPr lang="ar-SA" sz="36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2400" dirty="0"/>
              <a:t>Process Metrics</a:t>
            </a:r>
            <a:br>
              <a:rPr lang="en-US" sz="2400" dirty="0"/>
            </a:br>
            <a:r>
              <a:rPr lang="ar-JO" sz="2400" dirty="0"/>
              <a:t>مقاييس العملية</a:t>
            </a:r>
            <a:endParaRPr lang="en-US" sz="2400" dirty="0"/>
          </a:p>
        </p:txBody>
      </p:sp>
      <p:sp>
        <p:nvSpPr>
          <p:cNvPr id="17411" name="Content Placeholder 2"/>
          <p:cNvSpPr>
            <a:spLocks noGrp="1"/>
          </p:cNvSpPr>
          <p:nvPr>
            <p:ph idx="1"/>
          </p:nvPr>
        </p:nvSpPr>
        <p:spPr/>
        <p:txBody>
          <a:bodyPr/>
          <a:lstStyle/>
          <a:p>
            <a:r>
              <a:rPr lang="en-US" altLang="en-US" dirty="0"/>
              <a:t>Process metrics are measures of the software development process, such as </a:t>
            </a:r>
          </a:p>
          <a:p>
            <a:pPr algn="r" rtl="1"/>
            <a:r>
              <a:rPr lang="ar-JO" altLang="en-US" dirty="0"/>
              <a:t>مقاييس العملية هي مقاييس لعملية تطوير البرمجيات، مثل</a:t>
            </a:r>
            <a:endParaRPr lang="en-US" altLang="en-US" dirty="0"/>
          </a:p>
          <a:p>
            <a:pPr lvl="1"/>
            <a:r>
              <a:rPr lang="en-US" altLang="en-US" sz="2400" dirty="0"/>
              <a:t>Overall development time         </a:t>
            </a:r>
            <a:r>
              <a:rPr lang="ar-JO" altLang="en-US" sz="2400" dirty="0"/>
              <a:t>وقت التطوير الشامل</a:t>
            </a:r>
            <a:endParaRPr lang="en-US" altLang="en-US" sz="2400" dirty="0"/>
          </a:p>
          <a:p>
            <a:pPr lvl="1"/>
            <a:r>
              <a:rPr lang="en-US" altLang="en-US" sz="2400" dirty="0"/>
              <a:t>Type of methodology used       </a:t>
            </a:r>
            <a:r>
              <a:rPr lang="ar-JO" altLang="en-US" sz="2400" dirty="0"/>
              <a:t>نوع المنهجية المستخدمة</a:t>
            </a:r>
            <a:endParaRPr lang="en-US" altLang="en-US" sz="2400" dirty="0"/>
          </a:p>
          <a:p>
            <a:r>
              <a:rPr lang="en-US" altLang="en-US" dirty="0"/>
              <a:t>Process metrics are collected across all projects and over long periods of time. </a:t>
            </a:r>
          </a:p>
          <a:p>
            <a:pPr algn="r" rtl="1"/>
            <a:r>
              <a:rPr lang="ar-JO" altLang="en-US" dirty="0"/>
              <a:t>يتم جمع مقاييس العملية عبر جميع المشاريع وعلى مدى فترات زمنية طويلة.</a:t>
            </a:r>
            <a:endParaRPr lang="en-US" altLang="en-US" dirty="0"/>
          </a:p>
          <a:p>
            <a:r>
              <a:rPr lang="en-US" altLang="en-US" dirty="0"/>
              <a:t>Their intent is to provide indicators that lead to long-term software process improvement.</a:t>
            </a:r>
          </a:p>
          <a:p>
            <a:pPr algn="r" rtl="1"/>
            <a:r>
              <a:rPr lang="ar-JO" altLang="en-US" dirty="0"/>
              <a:t>هدفهم هو توفير المؤشرات التي تؤدي إلى تحسين عملية البرمجيات على المدى الطويل.</a:t>
            </a:r>
            <a:endParaRPr lang="en-US" altLang="en-US" dirty="0"/>
          </a:p>
        </p:txBody>
      </p:sp>
    </p:spTree>
    <p:extLst>
      <p:ext uri="{BB962C8B-B14F-4D97-AF65-F5344CB8AC3E}">
        <p14:creationId xmlns:p14="http://schemas.microsoft.com/office/powerpoint/2010/main" val="210627719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2800" dirty="0"/>
              <a:t>Project Metrics</a:t>
            </a:r>
            <a:br>
              <a:rPr lang="en-US" sz="2800" dirty="0"/>
            </a:br>
            <a:r>
              <a:rPr lang="ar-JO" sz="2800" dirty="0"/>
              <a:t>مقاييس المشروع</a:t>
            </a:r>
            <a:endParaRPr lang="en-US" sz="2800" dirty="0"/>
          </a:p>
        </p:txBody>
      </p:sp>
      <p:sp>
        <p:nvSpPr>
          <p:cNvPr id="21507" name="Content Placeholder 2"/>
          <p:cNvSpPr>
            <a:spLocks noGrp="1"/>
          </p:cNvSpPr>
          <p:nvPr>
            <p:ph idx="1"/>
          </p:nvPr>
        </p:nvSpPr>
        <p:spPr/>
        <p:txBody>
          <a:bodyPr>
            <a:normAutofit fontScale="92500" lnSpcReduction="20000"/>
          </a:bodyPr>
          <a:lstStyle/>
          <a:p>
            <a:r>
              <a:rPr lang="en-US" altLang="en-US" sz="2400" dirty="0"/>
              <a:t>Project Metrics are the measures of Software Project and are used to monitor and control the project. Project metrics usually show how project manager is able to estimate schedule and cost</a:t>
            </a:r>
          </a:p>
          <a:p>
            <a:pPr algn="r" rtl="1"/>
            <a:r>
              <a:rPr lang="ar-JO" altLang="en-US" sz="2400" dirty="0"/>
              <a:t>مقاييس المشروع هي مقاييس مشروع البرمجيات وتستخدم لمراقبة المشروع والتحكم فيه. تُظهر مقاييس المشروع عادةً مدى قدرة مدير المشروع على تقدير الجدول الزمني والتكلفة</a:t>
            </a:r>
            <a:endParaRPr lang="en-US" altLang="en-US" sz="2400" dirty="0"/>
          </a:p>
          <a:p>
            <a:r>
              <a:rPr lang="en-US" altLang="en-US" sz="2400" dirty="0"/>
              <a:t> They enable a software project manager to:</a:t>
            </a:r>
          </a:p>
          <a:p>
            <a:pPr algn="r" rtl="1"/>
            <a:r>
              <a:rPr lang="ar-JO" altLang="en-US" sz="2400" dirty="0"/>
              <a:t>أنها تمكن مدير مشروع البرمجيات من:</a:t>
            </a:r>
            <a:endParaRPr lang="en-US" altLang="en-US" sz="2400" dirty="0"/>
          </a:p>
          <a:p>
            <a:pPr lvl="1">
              <a:buFont typeface="Wingdings" pitchFamily="2" charset="2"/>
              <a:buChar char="§"/>
            </a:pPr>
            <a:endParaRPr lang="en-US" altLang="en-US" sz="2200" dirty="0"/>
          </a:p>
          <a:p>
            <a:pPr lvl="1">
              <a:buFont typeface="Wingdings" pitchFamily="2" charset="2"/>
              <a:buChar char="§"/>
            </a:pPr>
            <a:r>
              <a:rPr lang="en-US" altLang="en-US" sz="2200" dirty="0"/>
              <a:t>Minimize the </a:t>
            </a:r>
            <a:r>
              <a:rPr lang="en-US" altLang="en-US" sz="2200" b="1" dirty="0"/>
              <a:t>development time </a:t>
            </a:r>
            <a:r>
              <a:rPr lang="en-US" altLang="en-US" sz="2200" dirty="0"/>
              <a:t>by making the adjustments necessary to avoid delays and potential  problems and risks.</a:t>
            </a:r>
          </a:p>
          <a:p>
            <a:pPr lvl="1" algn="r" rtl="1">
              <a:buFont typeface="Wingdings" pitchFamily="2" charset="2"/>
              <a:buChar char="§"/>
            </a:pPr>
            <a:r>
              <a:rPr lang="ar-JO" altLang="en-US" sz="2200" dirty="0"/>
              <a:t>تقليل </a:t>
            </a:r>
            <a:r>
              <a:rPr lang="ar-JO" altLang="en-US" sz="2200" b="1" dirty="0"/>
              <a:t>وقت التطوير </a:t>
            </a:r>
            <a:r>
              <a:rPr lang="ar-JO" altLang="en-US" sz="2200" dirty="0"/>
              <a:t>عن طريق إجراء التعديلات اللازمة لتجنب التأخير والمشاكل والمخاطر المحتملة.</a:t>
            </a:r>
            <a:br>
              <a:rPr lang="en-US" altLang="en-US" sz="2200" dirty="0"/>
            </a:br>
            <a:endParaRPr lang="en-US" altLang="en-US" sz="2200" dirty="0"/>
          </a:p>
          <a:p>
            <a:pPr lvl="1">
              <a:buFont typeface="Wingdings" pitchFamily="2" charset="2"/>
              <a:buChar char="§"/>
            </a:pPr>
            <a:r>
              <a:rPr lang="en-US" altLang="en-US" sz="2200" dirty="0"/>
              <a:t>Assess </a:t>
            </a:r>
            <a:r>
              <a:rPr lang="en-US" altLang="en-US" sz="2200" b="1" dirty="0"/>
              <a:t>product cost </a:t>
            </a:r>
            <a:r>
              <a:rPr lang="en-US" altLang="en-US" sz="2200" dirty="0"/>
              <a:t>on an ongoing basis &amp; modify the technical approach to improve cost estimation.</a:t>
            </a:r>
          </a:p>
          <a:p>
            <a:pPr lvl="1" algn="r" rtl="1">
              <a:buFont typeface="Wingdings" pitchFamily="2" charset="2"/>
              <a:buChar char="§"/>
            </a:pPr>
            <a:r>
              <a:rPr lang="ar-JO" altLang="en-US" sz="2200" dirty="0"/>
              <a:t>تقييم </a:t>
            </a:r>
            <a:r>
              <a:rPr lang="ar-JO" altLang="en-US" sz="2200" b="1" dirty="0"/>
              <a:t>تكلفة المنتج </a:t>
            </a:r>
            <a:r>
              <a:rPr lang="ar-JO" altLang="en-US" sz="2200" dirty="0"/>
              <a:t>بشكل مستمر وتعديل النهج الفني لتحسين تقدير التكلفة.</a:t>
            </a:r>
            <a:endParaRPr lang="en-US" altLang="en-US" sz="2200" dirty="0"/>
          </a:p>
        </p:txBody>
      </p:sp>
    </p:spTree>
    <p:extLst>
      <p:ext uri="{BB962C8B-B14F-4D97-AF65-F5344CB8AC3E}">
        <p14:creationId xmlns:p14="http://schemas.microsoft.com/office/powerpoint/2010/main" val="213821110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2800" dirty="0"/>
              <a:t>Product metrics</a:t>
            </a:r>
            <a:br>
              <a:rPr lang="en-US" sz="2800" dirty="0"/>
            </a:br>
            <a:r>
              <a:rPr lang="ar-JO" sz="2800" dirty="0"/>
              <a:t>مقاييس المنتج</a:t>
            </a:r>
            <a:endParaRPr lang="en-US" sz="2800" dirty="0"/>
          </a:p>
        </p:txBody>
      </p:sp>
      <p:sp>
        <p:nvSpPr>
          <p:cNvPr id="23555" name="Content Placeholder 2"/>
          <p:cNvSpPr>
            <a:spLocks noGrp="1"/>
          </p:cNvSpPr>
          <p:nvPr>
            <p:ph idx="1"/>
          </p:nvPr>
        </p:nvSpPr>
        <p:spPr/>
        <p:txBody>
          <a:bodyPr/>
          <a:lstStyle/>
          <a:p>
            <a:r>
              <a:rPr lang="en-US" altLang="en-US" dirty="0"/>
              <a:t>Product metrics are measures of the software product at any stage of its development, from requirements to installed system.  Product metrics may measure: </a:t>
            </a:r>
          </a:p>
          <a:p>
            <a:pPr algn="r" rtl="1"/>
            <a:r>
              <a:rPr lang="ar-JO" altLang="en-US" dirty="0"/>
              <a:t>مقاييس المنتج هي مقاييس لمنتج البرنامج في أي مرحلة من مراحل تطويره، بدءًا من المتطلبات وحتى النظام المثبت. قد تقيس مقاييس المنتج ما يلي:</a:t>
            </a:r>
            <a:endParaRPr lang="en-US" altLang="en-US" dirty="0"/>
          </a:p>
          <a:p>
            <a:pPr lvl="1"/>
            <a:r>
              <a:rPr lang="en-US" altLang="en-US" sz="2400" dirty="0"/>
              <a:t>How easy is the software to use</a:t>
            </a:r>
          </a:p>
          <a:p>
            <a:pPr lvl="1" algn="r" rtl="1"/>
            <a:r>
              <a:rPr lang="ar-JO" altLang="en-US" sz="2400" dirty="0"/>
              <a:t>ما مدى سهولة استخدام البرنامج</a:t>
            </a:r>
            <a:endParaRPr lang="en-US" altLang="en-US" sz="2400" dirty="0"/>
          </a:p>
          <a:p>
            <a:pPr lvl="1"/>
            <a:r>
              <a:rPr lang="en-US" altLang="en-US" sz="2400" dirty="0"/>
              <a:t>How easy is the user to maintain</a:t>
            </a:r>
          </a:p>
          <a:p>
            <a:pPr lvl="1" algn="r" rtl="1"/>
            <a:r>
              <a:rPr lang="ar-JO" altLang="en-US" sz="2400" dirty="0"/>
              <a:t>ما مدى سهولة صيانة المستخدم</a:t>
            </a:r>
            <a:endParaRPr lang="en-US" altLang="en-US" sz="2400" dirty="0"/>
          </a:p>
          <a:p>
            <a:pPr lvl="1"/>
            <a:r>
              <a:rPr lang="en-US" altLang="en-US" sz="2400" dirty="0"/>
              <a:t>The quality of software documentation</a:t>
            </a:r>
          </a:p>
          <a:p>
            <a:pPr lvl="1" algn="r" rtl="1"/>
            <a:r>
              <a:rPr lang="ar-JO" altLang="en-US" sz="2400" dirty="0"/>
              <a:t>جودة التوثيق البرمجي</a:t>
            </a:r>
            <a:endParaRPr lang="en-US" altLang="en-US" sz="2400" dirty="0"/>
          </a:p>
          <a:p>
            <a:pPr lvl="1"/>
            <a:r>
              <a:rPr lang="en-US" altLang="en-US" sz="2400" dirty="0"/>
              <a:t>And more ..            </a:t>
            </a:r>
            <a:r>
              <a:rPr lang="ar-JO" altLang="en-US" sz="2400" dirty="0"/>
              <a:t>و اكثر ..</a:t>
            </a:r>
            <a:r>
              <a:rPr lang="en-US" altLang="en-US" sz="2400" dirty="0"/>
              <a:t> </a:t>
            </a:r>
          </a:p>
        </p:txBody>
      </p:sp>
    </p:spTree>
    <p:extLst>
      <p:ext uri="{BB962C8B-B14F-4D97-AF65-F5344CB8AC3E}">
        <p14:creationId xmlns:p14="http://schemas.microsoft.com/office/powerpoint/2010/main" val="77992192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dirty="0"/>
              <a:t>Why do we measure?</a:t>
            </a:r>
            <a:br>
              <a:rPr lang="en-US" dirty="0"/>
            </a:br>
            <a:r>
              <a:rPr lang="ar-JO" dirty="0"/>
              <a:t>لماذا نقيس؟</a:t>
            </a:r>
            <a:endParaRPr lang="en-US" dirty="0"/>
          </a:p>
        </p:txBody>
      </p:sp>
      <p:sp>
        <p:nvSpPr>
          <p:cNvPr id="10243" name="Rectangle 3"/>
          <p:cNvSpPr>
            <a:spLocks noGrp="1" noChangeArrowheads="1"/>
          </p:cNvSpPr>
          <p:nvPr>
            <p:ph idx="1"/>
          </p:nvPr>
        </p:nvSpPr>
        <p:spPr/>
        <p:txBody>
          <a:bodyPr>
            <a:normAutofit fontScale="92500"/>
          </a:bodyPr>
          <a:lstStyle/>
          <a:p>
            <a:r>
              <a:rPr lang="en-US" sz="3100" dirty="0"/>
              <a:t>Determine quality of piece of software or documentation</a:t>
            </a:r>
          </a:p>
          <a:p>
            <a:pPr algn="r" rtl="1"/>
            <a:r>
              <a:rPr lang="ar-JO" sz="3100" dirty="0"/>
              <a:t>تحديد جودة جزء من البرنامج أو الوثائق</a:t>
            </a:r>
            <a:endParaRPr lang="en-US" sz="3100" dirty="0"/>
          </a:p>
          <a:p>
            <a:r>
              <a:rPr lang="en-US" sz="3100" dirty="0"/>
              <a:t>Determine the quality work of people such software engineers, programmers, database admin, and most importantly MANAGERS</a:t>
            </a:r>
          </a:p>
          <a:p>
            <a:pPr algn="r" rtl="1"/>
            <a:r>
              <a:rPr lang="ar-JO" sz="3100" dirty="0"/>
              <a:t>تحديد جودة العمل للأشخاص مثل مهندسي البرمجيات، والمبرمجين، ومديري قواعد البيانات، والأهم من ذلك المديرين</a:t>
            </a:r>
            <a:endParaRPr lang="en-US" sz="3100" dirty="0"/>
          </a:p>
          <a:p>
            <a:pPr marL="0" indent="0">
              <a:buNone/>
            </a:pPr>
            <a:endParaRPr lang="en-US" sz="3100" dirty="0"/>
          </a:p>
          <a:p>
            <a:r>
              <a:rPr lang="en-US" sz="3100" dirty="0"/>
              <a:t>Improve quality of a product/project/ process</a:t>
            </a:r>
          </a:p>
          <a:p>
            <a:pPr algn="r" rtl="1"/>
            <a:r>
              <a:rPr lang="ar-JO" sz="3100" dirty="0"/>
              <a:t>تحسين جودة المنتج/المشروع/العملية</a:t>
            </a:r>
            <a:endParaRPr lang="en-US" sz="3100"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lgn="ctr">
              <a:defRPr/>
            </a:pPr>
            <a:r>
              <a:rPr lang="en-US" dirty="0"/>
              <a:t>Why Do We Measure?</a:t>
            </a:r>
            <a:br>
              <a:rPr lang="en-US" dirty="0"/>
            </a:br>
            <a:r>
              <a:rPr lang="ar-JO" dirty="0"/>
              <a:t>لماذا نقيس؟</a:t>
            </a:r>
            <a:endParaRPr lang="en-US" dirty="0"/>
          </a:p>
        </p:txBody>
      </p:sp>
      <p:sp>
        <p:nvSpPr>
          <p:cNvPr id="15363" name="Content Placeholder 18"/>
          <p:cNvSpPr>
            <a:spLocks noGrp="1"/>
          </p:cNvSpPr>
          <p:nvPr>
            <p:ph idx="1"/>
          </p:nvPr>
        </p:nvSpPr>
        <p:spPr/>
        <p:txBody>
          <a:bodyPr/>
          <a:lstStyle/>
          <a:p>
            <a:pPr algn="just"/>
            <a:r>
              <a:rPr lang="en-US" altLang="en-US" dirty="0"/>
              <a:t>To assess the benefits derived from new software engineering methods and tools</a:t>
            </a:r>
          </a:p>
          <a:p>
            <a:pPr algn="just" rtl="1"/>
            <a:r>
              <a:rPr lang="ar-JO" altLang="en-US" dirty="0"/>
              <a:t>تقييم الفوائد المستمدة من أساليب وأدوات هندسة البرمجيات الجديدة</a:t>
            </a:r>
            <a:endParaRPr lang="en-US" altLang="en-US" dirty="0"/>
          </a:p>
          <a:p>
            <a:pPr algn="just"/>
            <a:r>
              <a:rPr lang="en-US" altLang="en-US" dirty="0"/>
              <a:t>To close the gap of any problems (</a:t>
            </a:r>
            <a:r>
              <a:rPr lang="en-US" altLang="en-US" dirty="0" err="1"/>
              <a:t>E.g</a:t>
            </a:r>
            <a:r>
              <a:rPr lang="en-US" altLang="en-US" dirty="0"/>
              <a:t> training)</a:t>
            </a:r>
          </a:p>
          <a:p>
            <a:pPr algn="just" rtl="1"/>
            <a:r>
              <a:rPr lang="ar-JO" altLang="en-US" dirty="0"/>
              <a:t>لسد فجوة أي مشاكل (مثل التدريب)</a:t>
            </a:r>
            <a:endParaRPr lang="en-US" altLang="en-US" dirty="0"/>
          </a:p>
          <a:p>
            <a:pPr algn="just"/>
            <a:r>
              <a:rPr lang="en-US" altLang="en-US" dirty="0"/>
              <a:t>To help justify requests for new tools or additional training</a:t>
            </a:r>
          </a:p>
          <a:p>
            <a:pPr algn="just" rtl="1"/>
            <a:r>
              <a:rPr lang="ar-JO" altLang="en-US" dirty="0"/>
              <a:t>للمساعدة في تبرير طلبات الأدوات الجديدة أو التدريب الإضافي</a:t>
            </a:r>
            <a:endParaRPr lang="en-US" altLang="en-US" dirty="0"/>
          </a:p>
          <a:p>
            <a:endParaRPr lang="en-US" altLang="en-US" dirty="0"/>
          </a:p>
        </p:txBody>
      </p:sp>
    </p:spTree>
    <p:extLst>
      <p:ext uri="{BB962C8B-B14F-4D97-AF65-F5344CB8AC3E}">
        <p14:creationId xmlns:p14="http://schemas.microsoft.com/office/powerpoint/2010/main" val="38033082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dirty="0"/>
              <a:t>Examples of  Metrics Usage</a:t>
            </a:r>
            <a:br>
              <a:rPr lang="en-US" dirty="0"/>
            </a:br>
            <a:r>
              <a:rPr lang="ar-JO" dirty="0"/>
              <a:t>أمثلة على استخدام المقاييس</a:t>
            </a:r>
            <a:endParaRPr lang="en-US" dirty="0"/>
          </a:p>
        </p:txBody>
      </p:sp>
      <p:sp>
        <p:nvSpPr>
          <p:cNvPr id="10243" name="Rectangle 3"/>
          <p:cNvSpPr>
            <a:spLocks noGrp="1" noChangeArrowheads="1"/>
          </p:cNvSpPr>
          <p:nvPr>
            <p:ph idx="1"/>
          </p:nvPr>
        </p:nvSpPr>
        <p:spPr/>
        <p:txBody>
          <a:bodyPr>
            <a:normAutofit fontScale="92500"/>
          </a:bodyPr>
          <a:lstStyle/>
          <a:p>
            <a:r>
              <a:rPr lang="en-US" sz="3100" dirty="0"/>
              <a:t>Measure estimation skills of project managers (Schedule/ Budget)</a:t>
            </a:r>
          </a:p>
          <a:p>
            <a:pPr algn="r" rtl="1"/>
            <a:r>
              <a:rPr lang="ar-JO" sz="3100" dirty="0"/>
              <a:t>قياس مهارات التقدير لمديري المشاريع (الجدول / الميزانية)</a:t>
            </a:r>
            <a:endParaRPr lang="en-US" sz="3100" dirty="0"/>
          </a:p>
          <a:p>
            <a:r>
              <a:rPr lang="en-US" sz="3100" dirty="0"/>
              <a:t>Measure software engineers requirements/analysis/design skills</a:t>
            </a:r>
          </a:p>
          <a:p>
            <a:pPr algn="r" rtl="1"/>
            <a:r>
              <a:rPr lang="ar-JO" sz="3100" dirty="0"/>
              <a:t>قياس متطلبات مهندسي البرمجيات / مهارات التحليل / التصميم</a:t>
            </a:r>
            <a:endParaRPr lang="en-US" sz="3100" dirty="0"/>
          </a:p>
          <a:p>
            <a:r>
              <a:rPr lang="en-US" sz="3100" dirty="0"/>
              <a:t>Measure Programmers work quality</a:t>
            </a:r>
          </a:p>
          <a:p>
            <a:pPr algn="r" rtl="1"/>
            <a:r>
              <a:rPr lang="ar-JO" sz="3100" dirty="0"/>
              <a:t>قياس جودة عمل المبرمجين</a:t>
            </a:r>
            <a:endParaRPr lang="en-US" sz="3100" dirty="0"/>
          </a:p>
          <a:p>
            <a:r>
              <a:rPr lang="en-US" sz="3100" dirty="0"/>
              <a:t>Measure testing quality      </a:t>
            </a:r>
            <a:r>
              <a:rPr lang="ar-JO" sz="3100" dirty="0"/>
              <a:t>قياس جودة الاختبار</a:t>
            </a:r>
            <a:endParaRPr lang="en-US" sz="3100" dirty="0"/>
          </a:p>
          <a:p>
            <a:pPr>
              <a:buNone/>
            </a:pPr>
            <a:r>
              <a:rPr lang="en-US" sz="3100" dirty="0"/>
              <a:t>  And much more …        </a:t>
            </a:r>
            <a:r>
              <a:rPr lang="ar-JO" sz="3100" dirty="0"/>
              <a:t>وأكثر بكثير …</a:t>
            </a:r>
            <a:endParaRPr lang="en-US" sz="3100"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09800" y="2051050"/>
            <a:ext cx="7772400" cy="3898900"/>
          </a:xfrm>
          <a:solidFill>
            <a:srgbClr val="FFFFCC"/>
          </a:solidFill>
          <a:ln w="28575">
            <a:solidFill>
              <a:srgbClr val="CC3399"/>
            </a:solidFill>
          </a:ln>
        </p:spPr>
        <p:txBody>
          <a:bodyPr/>
          <a:lstStyle/>
          <a:p>
            <a:pPr marL="457200" indent="-457200">
              <a:buFontTx/>
              <a:buAutoNum type="arabicParenBoth"/>
            </a:pPr>
            <a:r>
              <a:rPr lang="en-US" b="1" dirty="0">
                <a:solidFill>
                  <a:srgbClr val="CC3399"/>
                </a:solidFill>
              </a:rPr>
              <a:t>A quantitative measure</a:t>
            </a:r>
            <a:r>
              <a:rPr lang="en-US" dirty="0"/>
              <a:t> of the degree to which an item possesses a given quality attribute.</a:t>
            </a:r>
          </a:p>
          <a:p>
            <a:pPr marL="0" indent="0" algn="r" rtl="1">
              <a:buNone/>
            </a:pPr>
            <a:r>
              <a:rPr lang="ar-JO" dirty="0"/>
              <a:t>(1) </a:t>
            </a:r>
            <a:r>
              <a:rPr lang="ar-JO" b="1" dirty="0">
                <a:solidFill>
                  <a:srgbClr val="CC3399"/>
                </a:solidFill>
              </a:rPr>
              <a:t>مقياس كمي </a:t>
            </a:r>
            <a:r>
              <a:rPr lang="ar-JO" dirty="0"/>
              <a:t>لدرجة امتلاك عنصر ما لصفة جودة معينة.</a:t>
            </a:r>
            <a:endParaRPr lang="en-US" dirty="0"/>
          </a:p>
          <a:p>
            <a:pPr>
              <a:lnSpc>
                <a:spcPct val="90000"/>
              </a:lnSpc>
              <a:buFontTx/>
              <a:buNone/>
            </a:pPr>
            <a:r>
              <a:rPr lang="en-US" dirty="0"/>
              <a:t>(2) </a:t>
            </a:r>
            <a:r>
              <a:rPr lang="en-US" b="1" dirty="0">
                <a:solidFill>
                  <a:srgbClr val="CC3399"/>
                </a:solidFill>
              </a:rPr>
              <a:t>A function</a:t>
            </a:r>
            <a:r>
              <a:rPr lang="en-US" dirty="0"/>
              <a:t> whose inputs are software data and whose output is a single numerical value that can be interpreted as the degree to which the software possesses a given quality attribute. </a:t>
            </a:r>
          </a:p>
          <a:p>
            <a:pPr algn="r" rtl="1">
              <a:lnSpc>
                <a:spcPct val="90000"/>
              </a:lnSpc>
              <a:buFontTx/>
              <a:buNone/>
            </a:pPr>
            <a:r>
              <a:rPr lang="ar-JO" dirty="0"/>
              <a:t>(2) </a:t>
            </a:r>
            <a:r>
              <a:rPr lang="ar-JO" b="1" dirty="0">
                <a:solidFill>
                  <a:srgbClr val="CC3399"/>
                </a:solidFill>
              </a:rPr>
              <a:t>دالة</a:t>
            </a:r>
            <a:r>
              <a:rPr lang="ar-JO" dirty="0"/>
              <a:t> تكون مدخلاتها عبارة عن بيانات برمجية وتكون مخرجاتها عبارة عن قيمة عددية واحدة يمكن تفسيرها على أنها الدرجة التي يمتلك بها البرنامج سمة جودة معينة.</a:t>
            </a:r>
            <a:endParaRPr lang="en-US" dirty="0"/>
          </a:p>
        </p:txBody>
      </p:sp>
      <p:sp>
        <p:nvSpPr>
          <p:cNvPr id="8198" name="WordArt 6"/>
          <p:cNvSpPr>
            <a:spLocks noChangeArrowheads="1" noChangeShapeType="1" noTextEdit="1"/>
          </p:cNvSpPr>
          <p:nvPr/>
        </p:nvSpPr>
        <p:spPr bwMode="auto">
          <a:xfrm>
            <a:off x="3038475" y="390525"/>
            <a:ext cx="6096000"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IEEE definitions of</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software quality metrics</a:t>
            </a:r>
            <a:r>
              <a:rPr lang="ar-JO" sz="3600" kern="10" dirty="0">
                <a:ln w="12700">
                  <a:solidFill>
                    <a:srgbClr val="000000"/>
                  </a:solidFill>
                  <a:round/>
                  <a:headEnd/>
                  <a:tailEnd/>
                </a:ln>
                <a:solidFill>
                  <a:srgbClr val="33CC33"/>
                </a:solidFill>
                <a:latin typeface="Arial Black"/>
                <a:cs typeface="Times New Roman" pitchFamily="18" charset="0"/>
              </a:rPr>
              <a:t>تعريفات </a:t>
            </a:r>
            <a:r>
              <a:rPr lang="en-US" sz="3600" kern="10" dirty="0">
                <a:ln w="12700">
                  <a:solidFill>
                    <a:srgbClr val="000000"/>
                  </a:solidFill>
                  <a:round/>
                  <a:headEnd/>
                  <a:tailEnd/>
                </a:ln>
                <a:solidFill>
                  <a:srgbClr val="33CC33"/>
                </a:solidFill>
                <a:latin typeface="Arial Black"/>
                <a:cs typeface="Times New Roman" pitchFamily="18" charset="0"/>
              </a:rPr>
              <a:t>IEEE </a:t>
            </a:r>
            <a:r>
              <a:rPr lang="ar-JO" sz="3600" kern="10" dirty="0">
                <a:ln w="12700">
                  <a:solidFill>
                    <a:srgbClr val="000000"/>
                  </a:solidFill>
                  <a:round/>
                  <a:headEnd/>
                  <a:tailEnd/>
                </a:ln>
                <a:solidFill>
                  <a:srgbClr val="33CC33"/>
                </a:solidFill>
                <a:latin typeface="Arial Black"/>
                <a:cs typeface="Times New Roman" pitchFamily="18" charset="0"/>
              </a:rPr>
              <a:t>لمقاييس جودة البرمجيات</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idx="1"/>
          </p:nvPr>
        </p:nvSpPr>
        <p:spPr>
          <a:xfrm>
            <a:off x="2057400" y="1774825"/>
            <a:ext cx="8077200" cy="4419600"/>
          </a:xfrm>
          <a:ln w="28575">
            <a:solidFill>
              <a:srgbClr val="CC3399"/>
            </a:solidFill>
          </a:ln>
        </p:spPr>
        <p:txBody>
          <a:bodyPr>
            <a:normAutofit fontScale="70000" lnSpcReduction="20000"/>
          </a:bodyPr>
          <a:lstStyle/>
          <a:p>
            <a:pPr marL="514350" indent="-514350">
              <a:buFontTx/>
              <a:buAutoNum type="arabicPeriod"/>
            </a:pPr>
            <a:r>
              <a:rPr lang="en-US" sz="2600" b="1" dirty="0">
                <a:solidFill>
                  <a:srgbClr val="D60093"/>
                </a:solidFill>
              </a:rPr>
              <a:t>Facilitate</a:t>
            </a:r>
            <a:r>
              <a:rPr lang="en-US" sz="2600" b="1" dirty="0"/>
              <a:t> management control, planning and managerial intervention</a:t>
            </a:r>
            <a:r>
              <a:rPr lang="en-US" sz="2600" dirty="0"/>
              <a:t>.</a:t>
            </a:r>
          </a:p>
          <a:p>
            <a:pPr marL="0" indent="0" algn="r" rtl="1">
              <a:buNone/>
            </a:pPr>
            <a:r>
              <a:rPr lang="ar-JO" sz="2600" b="1" dirty="0">
                <a:solidFill>
                  <a:srgbClr val="D60093"/>
                </a:solidFill>
              </a:rPr>
              <a:t>1. تسهيل</a:t>
            </a:r>
            <a:r>
              <a:rPr lang="ar-JO" sz="2600" b="1" dirty="0"/>
              <a:t> الرقابة الإدارية والتخطيط والتدخل الإداري. </a:t>
            </a:r>
          </a:p>
          <a:p>
            <a:pPr marL="0" indent="0">
              <a:buNone/>
            </a:pPr>
            <a:br>
              <a:rPr lang="en-US" sz="2600" dirty="0"/>
            </a:br>
            <a:r>
              <a:rPr lang="en-US" sz="2600" dirty="0"/>
              <a:t>Based on:            </a:t>
            </a:r>
            <a:r>
              <a:rPr lang="ar-JO" sz="2600" dirty="0"/>
              <a:t>مرتكز على:</a:t>
            </a:r>
            <a:endParaRPr lang="en-US" sz="2600" dirty="0"/>
          </a:p>
          <a:p>
            <a:pPr>
              <a:lnSpc>
                <a:spcPct val="90000"/>
              </a:lnSpc>
              <a:buFontTx/>
              <a:buNone/>
            </a:pPr>
            <a:r>
              <a:rPr lang="en-US" sz="2600" dirty="0"/>
              <a:t>        </a:t>
            </a:r>
            <a:r>
              <a:rPr lang="en-US" sz="2600" dirty="0">
                <a:latin typeface="Times New Roman"/>
              </a:rPr>
              <a:t>·</a:t>
            </a:r>
            <a:r>
              <a:rPr lang="en-US" sz="2600" dirty="0"/>
              <a:t>   Deviations of actual from planned performance.</a:t>
            </a:r>
          </a:p>
          <a:p>
            <a:pPr algn="r" rtl="1">
              <a:lnSpc>
                <a:spcPct val="90000"/>
              </a:lnSpc>
              <a:buFontTx/>
              <a:buNone/>
            </a:pPr>
            <a:r>
              <a:rPr lang="ar-JO" sz="2600" dirty="0"/>
              <a:t>·   انحرافات الأداء الفعلي عن الأداء المخطط له.</a:t>
            </a:r>
            <a:endParaRPr lang="en-US" sz="2600" dirty="0"/>
          </a:p>
          <a:p>
            <a:pPr>
              <a:lnSpc>
                <a:spcPct val="90000"/>
              </a:lnSpc>
              <a:buFontTx/>
              <a:buNone/>
            </a:pPr>
            <a:r>
              <a:rPr lang="en-US" sz="2600" dirty="0"/>
              <a:t>        </a:t>
            </a:r>
            <a:r>
              <a:rPr lang="en-US" sz="2600" dirty="0">
                <a:latin typeface="Times New Roman"/>
              </a:rPr>
              <a:t>·</a:t>
            </a:r>
            <a:r>
              <a:rPr lang="en-US" sz="2600" dirty="0"/>
              <a:t>   Deviations of actual timetable and budget  </a:t>
            </a:r>
            <a:br>
              <a:rPr lang="en-US" sz="2600" dirty="0"/>
            </a:br>
            <a:r>
              <a:rPr lang="en-US" sz="2600" dirty="0"/>
              <a:t>        performance from planned.</a:t>
            </a:r>
          </a:p>
          <a:p>
            <a:pPr algn="r" rtl="1">
              <a:lnSpc>
                <a:spcPct val="90000"/>
              </a:lnSpc>
              <a:buFontTx/>
              <a:buNone/>
            </a:pPr>
            <a:r>
              <a:rPr lang="ar-JO" sz="2600" dirty="0"/>
              <a:t>·   انحرافات الجدول الزمني الفعلي وأداء الميزانية عن المخطط له.</a:t>
            </a:r>
            <a:endParaRPr lang="en-US" sz="2600" dirty="0"/>
          </a:p>
          <a:p>
            <a:pPr>
              <a:lnSpc>
                <a:spcPct val="90000"/>
              </a:lnSpc>
              <a:buFontTx/>
              <a:buNone/>
            </a:pPr>
            <a:r>
              <a:rPr lang="en-US" sz="2600" b="1" dirty="0"/>
              <a:t> 2.  </a:t>
            </a:r>
            <a:r>
              <a:rPr lang="en-US" sz="2600" b="1" dirty="0">
                <a:solidFill>
                  <a:srgbClr val="D60093"/>
                </a:solidFill>
              </a:rPr>
              <a:t>Identify</a:t>
            </a:r>
            <a:r>
              <a:rPr lang="en-US" sz="2600" b="1" dirty="0"/>
              <a:t> situations for development or maintenance process improvement (preventive or corrective actions).</a:t>
            </a:r>
            <a:r>
              <a:rPr lang="en-US" sz="2600" dirty="0"/>
              <a:t> Based on:</a:t>
            </a:r>
          </a:p>
          <a:p>
            <a:pPr algn="r" rtl="1">
              <a:lnSpc>
                <a:spcPct val="90000"/>
              </a:lnSpc>
              <a:buFontTx/>
              <a:buNone/>
            </a:pPr>
            <a:r>
              <a:rPr lang="ar-JO" sz="2600" b="1" dirty="0"/>
              <a:t>2. </a:t>
            </a:r>
            <a:r>
              <a:rPr lang="ar-JO" sz="2600" b="1" dirty="0">
                <a:solidFill>
                  <a:srgbClr val="D60093"/>
                </a:solidFill>
              </a:rPr>
              <a:t>تحديد</a:t>
            </a:r>
            <a:r>
              <a:rPr lang="ar-JO" sz="2600" b="1" dirty="0"/>
              <a:t> مواقف تحسين عملية التطوير أو الصيانة (الإجراءات الوقائية أو التصحيحية). مرتكز على:</a:t>
            </a:r>
            <a:endParaRPr lang="en-US" sz="2600" b="1" dirty="0"/>
          </a:p>
          <a:p>
            <a:pPr>
              <a:lnSpc>
                <a:spcPct val="90000"/>
              </a:lnSpc>
              <a:buFontTx/>
              <a:buNone/>
            </a:pPr>
            <a:r>
              <a:rPr lang="en-US" sz="2600" dirty="0"/>
              <a:t>        </a:t>
            </a:r>
            <a:r>
              <a:rPr lang="en-US" sz="2600" dirty="0">
                <a:latin typeface="Times New Roman"/>
              </a:rPr>
              <a:t>·</a:t>
            </a:r>
            <a:r>
              <a:rPr lang="en-US" sz="2600" dirty="0"/>
              <a:t>  Accumulation of metrics information regarding the </a:t>
            </a:r>
            <a:br>
              <a:rPr lang="en-US" sz="2600" dirty="0"/>
            </a:br>
            <a:r>
              <a:rPr lang="en-US" sz="2600" dirty="0"/>
              <a:t>       performance of teams, units, etc.</a:t>
            </a:r>
          </a:p>
          <a:p>
            <a:pPr algn="r" rtl="1">
              <a:lnSpc>
                <a:spcPct val="90000"/>
              </a:lnSpc>
              <a:buFontTx/>
              <a:buNone/>
            </a:pPr>
            <a:r>
              <a:rPr lang="ar-JO" sz="2600" dirty="0"/>
              <a:t>·  تجميع معلومات المقاييس المتعلقة بأداء الفرق والوحدات وما إلى ذلك.</a:t>
            </a:r>
            <a:endParaRPr lang="en-US" sz="2600" dirty="0"/>
          </a:p>
        </p:txBody>
      </p:sp>
      <p:sp>
        <p:nvSpPr>
          <p:cNvPr id="2057" name="WordArt 9"/>
          <p:cNvSpPr>
            <a:spLocks noChangeArrowheads="1" noChangeShapeType="1" noTextEdit="1"/>
          </p:cNvSpPr>
          <p:nvPr/>
        </p:nvSpPr>
        <p:spPr bwMode="auto">
          <a:xfrm>
            <a:off x="2957513" y="361950"/>
            <a:ext cx="6248400"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Main objectives of</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software quality metrics</a:t>
            </a:r>
            <a:r>
              <a:rPr lang="ar-JO" sz="3600" kern="10" dirty="0">
                <a:ln w="12700">
                  <a:solidFill>
                    <a:srgbClr val="000000"/>
                  </a:solidFill>
                  <a:round/>
                  <a:headEnd/>
                  <a:tailEnd/>
                </a:ln>
                <a:solidFill>
                  <a:srgbClr val="33CC33"/>
                </a:solidFill>
                <a:latin typeface="Arial Black"/>
                <a:cs typeface="Times New Roman" pitchFamily="18" charset="0"/>
              </a:rPr>
              <a:t>الأهداف الرئيسية لمقاييس جودة البرمجيات</a:t>
            </a:r>
            <a:r>
              <a:rPr lang="en-US" sz="3600" kern="10" dirty="0">
                <a:ln w="12700">
                  <a:solidFill>
                    <a:srgbClr val="000000"/>
                  </a:solidFill>
                  <a:round/>
                  <a:headEnd/>
                  <a:tailEnd/>
                </a:ln>
                <a:solidFill>
                  <a:srgbClr val="33CC33"/>
                </a:solidFill>
                <a:latin typeface="Arial Black"/>
                <a:cs typeface="Times New Roman" pitchFamily="18" charset="0"/>
              </a:rPr>
              <a:t> </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209800" y="1981200"/>
            <a:ext cx="7772400" cy="3810000"/>
          </a:xfrm>
          <a:solidFill>
            <a:srgbClr val="CCFFCC"/>
          </a:solidFill>
          <a:ln w="28575">
            <a:solidFill>
              <a:srgbClr val="CC3399"/>
            </a:solidFill>
          </a:ln>
        </p:spPr>
        <p:txBody>
          <a:bodyPr/>
          <a:lstStyle/>
          <a:p>
            <a:r>
              <a:rPr lang="en-US" b="1" dirty="0">
                <a:solidFill>
                  <a:schemeClr val="accent2"/>
                </a:solidFill>
              </a:rPr>
              <a:t>KLOC</a:t>
            </a:r>
            <a:r>
              <a:rPr lang="en-US" b="1" dirty="0"/>
              <a:t> — </a:t>
            </a:r>
            <a:r>
              <a:rPr lang="en-US" dirty="0"/>
              <a:t>classic metric that measures the size of software by thousands of code lines. </a:t>
            </a:r>
          </a:p>
          <a:p>
            <a:pPr algn="r" rtl="1"/>
            <a:r>
              <a:rPr lang="en-US" dirty="0"/>
              <a:t> - </a:t>
            </a:r>
            <a:r>
              <a:rPr lang="en-US" b="1" dirty="0">
                <a:solidFill>
                  <a:schemeClr val="accent2"/>
                </a:solidFill>
              </a:rPr>
              <a:t>KLOC</a:t>
            </a:r>
            <a:r>
              <a:rPr lang="en-US" dirty="0"/>
              <a:t> </a:t>
            </a:r>
            <a:r>
              <a:rPr lang="ar-JO" dirty="0"/>
              <a:t>مقياس كلاسيكي يقيس حجم البرنامج بآلاف أسطر التعليمات البرمجية.</a:t>
            </a:r>
            <a:endParaRPr lang="en-US" dirty="0"/>
          </a:p>
          <a:p>
            <a:r>
              <a:rPr lang="en-US" b="1" dirty="0">
                <a:solidFill>
                  <a:srgbClr val="CC3399"/>
                </a:solidFill>
              </a:rPr>
              <a:t>Number of function points</a:t>
            </a:r>
            <a:r>
              <a:rPr lang="en-US" b="1" dirty="0"/>
              <a:t> </a:t>
            </a:r>
            <a:r>
              <a:rPr lang="en-US" b="1" dirty="0">
                <a:solidFill>
                  <a:srgbClr val="CC3399"/>
                </a:solidFill>
              </a:rPr>
              <a:t>(NFP)</a:t>
            </a:r>
            <a:r>
              <a:rPr lang="en-US" b="1" dirty="0"/>
              <a:t> —</a:t>
            </a:r>
            <a:r>
              <a:rPr lang="en-US" dirty="0"/>
              <a:t> a measure of the development resources (human resources) required to develop a program, based on the functionality specified for the software system.</a:t>
            </a:r>
          </a:p>
          <a:p>
            <a:pPr algn="r" rtl="1"/>
            <a:r>
              <a:rPr lang="ar-JO" b="1" dirty="0">
                <a:solidFill>
                  <a:srgbClr val="CC3399"/>
                </a:solidFill>
              </a:rPr>
              <a:t>عدد النقاط الوظيفية (</a:t>
            </a:r>
            <a:r>
              <a:rPr lang="en-US" b="1" dirty="0">
                <a:solidFill>
                  <a:srgbClr val="CC3399"/>
                </a:solidFill>
              </a:rPr>
              <a:t>NFP</a:t>
            </a:r>
            <a:r>
              <a:rPr lang="ar-JO" b="1" dirty="0">
                <a:solidFill>
                  <a:srgbClr val="CC3399"/>
                </a:solidFill>
              </a:rPr>
              <a:t>)</a:t>
            </a:r>
            <a:r>
              <a:rPr lang="en-US" b="1" dirty="0">
                <a:solidFill>
                  <a:srgbClr val="CC3399"/>
                </a:solidFill>
              </a:rPr>
              <a:t> </a:t>
            </a:r>
            <a:r>
              <a:rPr lang="en-US" dirty="0"/>
              <a:t>- </a:t>
            </a:r>
            <a:r>
              <a:rPr lang="ar-JO" dirty="0"/>
              <a:t>مقياس لموارد التطوير (الموارد البشرية) المطلوبة لتطوير برنامج، بناءً على الوظيفة المحددة لنظام البرنامج.</a:t>
            </a:r>
            <a:endParaRPr lang="en-US" dirty="0"/>
          </a:p>
        </p:txBody>
      </p:sp>
      <p:sp>
        <p:nvSpPr>
          <p:cNvPr id="13318" name="WordArt 6"/>
          <p:cNvSpPr>
            <a:spLocks noChangeArrowheads="1" noChangeShapeType="1" noTextEdit="1"/>
          </p:cNvSpPr>
          <p:nvPr/>
        </p:nvSpPr>
        <p:spPr bwMode="auto">
          <a:xfrm>
            <a:off x="1938339" y="981076"/>
            <a:ext cx="8296275" cy="48101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Software size (volume) measures</a:t>
            </a:r>
            <a:r>
              <a:rPr lang="ar-JO" sz="3600" kern="10" dirty="0">
                <a:ln w="12700">
                  <a:solidFill>
                    <a:srgbClr val="000000"/>
                  </a:solidFill>
                  <a:round/>
                  <a:headEnd/>
                  <a:tailEnd/>
                </a:ln>
                <a:solidFill>
                  <a:srgbClr val="33CC33"/>
                </a:solidFill>
                <a:latin typeface="Arial Black"/>
                <a:cs typeface="Times New Roman" pitchFamily="18" charset="0"/>
              </a:rPr>
              <a:t>مقاييس حجم البرنامج (الحجم).</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7"/>
          <p:cNvSpPr>
            <a:spLocks noGrp="1" noChangeArrowheads="1"/>
          </p:cNvSpPr>
          <p:nvPr>
            <p:ph type="title"/>
          </p:nvPr>
        </p:nvSpPr>
        <p:spPr/>
        <p:txBody>
          <a:bodyPr/>
          <a:lstStyle/>
          <a:p>
            <a:r>
              <a:rPr lang="en-US">
                <a:solidFill>
                  <a:schemeClr val="bg1"/>
                </a:solidFill>
              </a:rPr>
              <a:t>Process metrics categories</a:t>
            </a:r>
          </a:p>
        </p:txBody>
      </p:sp>
      <p:sp>
        <p:nvSpPr>
          <p:cNvPr id="10248" name="Rectangle 8"/>
          <p:cNvSpPr>
            <a:spLocks noGrp="1" noChangeArrowheads="1"/>
          </p:cNvSpPr>
          <p:nvPr>
            <p:ph idx="1"/>
          </p:nvPr>
        </p:nvSpPr>
        <p:spPr>
          <a:xfrm>
            <a:off x="2424113" y="2228850"/>
            <a:ext cx="7315200" cy="3505200"/>
          </a:xfrm>
          <a:solidFill>
            <a:srgbClr val="FFFFCC"/>
          </a:solidFill>
          <a:ln w="28575">
            <a:solidFill>
              <a:srgbClr val="CC3399"/>
            </a:solidFill>
          </a:ln>
        </p:spPr>
        <p:txBody>
          <a:bodyPr>
            <a:normAutofit fontScale="85000" lnSpcReduction="20000"/>
          </a:bodyPr>
          <a:lstStyle/>
          <a:p>
            <a:r>
              <a:rPr lang="en-US" sz="2800" b="1" dirty="0">
                <a:solidFill>
                  <a:srgbClr val="CC3399"/>
                </a:solidFill>
              </a:rPr>
              <a:t>Software process quality metrics</a:t>
            </a:r>
          </a:p>
          <a:p>
            <a:pPr algn="r" rtl="1"/>
            <a:r>
              <a:rPr lang="ar-JO" sz="2800" b="1" dirty="0">
                <a:solidFill>
                  <a:srgbClr val="CC3399"/>
                </a:solidFill>
              </a:rPr>
              <a:t>مقاييس جودة العمليات البرمجية</a:t>
            </a:r>
            <a:endParaRPr lang="en-US" sz="2800" b="1" dirty="0">
              <a:solidFill>
                <a:srgbClr val="CC3399"/>
              </a:solidFill>
            </a:endParaRPr>
          </a:p>
          <a:p>
            <a:pPr lvl="1"/>
            <a:r>
              <a:rPr lang="en-US" sz="2400" dirty="0"/>
              <a:t> </a:t>
            </a:r>
            <a:r>
              <a:rPr lang="en-US" sz="2400" dirty="0">
                <a:solidFill>
                  <a:srgbClr val="CC3399"/>
                </a:solidFill>
              </a:rPr>
              <a:t>Error density metrics      </a:t>
            </a:r>
            <a:r>
              <a:rPr lang="ar-JO" sz="2400" dirty="0">
                <a:solidFill>
                  <a:srgbClr val="CC3399"/>
                </a:solidFill>
              </a:rPr>
              <a:t>مقاييس كثافة الخطأ</a:t>
            </a:r>
            <a:endParaRPr lang="en-US" sz="2400" dirty="0">
              <a:solidFill>
                <a:srgbClr val="CC3399"/>
              </a:solidFill>
            </a:endParaRPr>
          </a:p>
          <a:p>
            <a:pPr lvl="1"/>
            <a:r>
              <a:rPr lang="en-US" sz="2400" dirty="0">
                <a:solidFill>
                  <a:srgbClr val="CC3399"/>
                </a:solidFill>
              </a:rPr>
              <a:t> Error severity metrics           </a:t>
            </a:r>
            <a:r>
              <a:rPr lang="ar-JO" sz="2400" dirty="0">
                <a:solidFill>
                  <a:srgbClr val="CC3399"/>
                </a:solidFill>
              </a:rPr>
              <a:t>مقاييس خطورة الخطأ</a:t>
            </a:r>
            <a:endParaRPr lang="en-US" sz="2400" dirty="0">
              <a:solidFill>
                <a:srgbClr val="CC3399"/>
              </a:solidFill>
            </a:endParaRPr>
          </a:p>
          <a:p>
            <a:r>
              <a:rPr lang="en-US" sz="2800" b="1" dirty="0">
                <a:solidFill>
                  <a:schemeClr val="accent2"/>
                </a:solidFill>
              </a:rPr>
              <a:t>Software process timetable metrics</a:t>
            </a:r>
          </a:p>
          <a:p>
            <a:pPr algn="r" rtl="1"/>
            <a:r>
              <a:rPr lang="ar-JO" sz="2800" b="1" dirty="0">
                <a:solidFill>
                  <a:schemeClr val="accent2"/>
                </a:solidFill>
              </a:rPr>
              <a:t>مقاييس الجدول الزمني لعملية البرمجيات</a:t>
            </a:r>
            <a:endParaRPr lang="en-US" sz="2800" b="1" dirty="0">
              <a:solidFill>
                <a:schemeClr val="accent2"/>
              </a:solidFill>
            </a:endParaRPr>
          </a:p>
          <a:p>
            <a:r>
              <a:rPr lang="en-US" sz="2800" b="1" dirty="0">
                <a:solidFill>
                  <a:srgbClr val="996600"/>
                </a:solidFill>
              </a:rPr>
              <a:t>Software process error removal effectiveness metrics</a:t>
            </a:r>
            <a:r>
              <a:rPr lang="en-US" sz="2800" dirty="0"/>
              <a:t> </a:t>
            </a:r>
          </a:p>
          <a:p>
            <a:pPr algn="r" rtl="1"/>
            <a:r>
              <a:rPr lang="ar-JO" sz="2800" b="1" dirty="0">
                <a:solidFill>
                  <a:srgbClr val="996600"/>
                </a:solidFill>
              </a:rPr>
              <a:t>مقاييس فعالية إزالة أخطاء عملية البرمجيات</a:t>
            </a:r>
            <a:endParaRPr lang="en-US" sz="2800" b="1" dirty="0">
              <a:solidFill>
                <a:srgbClr val="996600"/>
              </a:solidFill>
            </a:endParaRPr>
          </a:p>
          <a:p>
            <a:r>
              <a:rPr lang="en-US" sz="2800" b="1" dirty="0">
                <a:solidFill>
                  <a:srgbClr val="339966"/>
                </a:solidFill>
              </a:rPr>
              <a:t>Software process productivity metrics</a:t>
            </a:r>
          </a:p>
          <a:p>
            <a:pPr algn="r" rtl="1"/>
            <a:r>
              <a:rPr lang="ar-JO" sz="2800" b="1" dirty="0">
                <a:solidFill>
                  <a:srgbClr val="339966"/>
                </a:solidFill>
              </a:rPr>
              <a:t>مقاييس إنتاجية العمليات البرمجية</a:t>
            </a:r>
            <a:endParaRPr lang="en-US" sz="2800" b="1" dirty="0">
              <a:solidFill>
                <a:srgbClr val="339966"/>
              </a:solidFill>
            </a:endParaRPr>
          </a:p>
        </p:txBody>
      </p:sp>
      <p:sp>
        <p:nvSpPr>
          <p:cNvPr id="10250" name="WordArt 10"/>
          <p:cNvSpPr>
            <a:spLocks noChangeArrowheads="1" noChangeShapeType="1" noTextEdit="1"/>
          </p:cNvSpPr>
          <p:nvPr/>
        </p:nvSpPr>
        <p:spPr bwMode="auto">
          <a:xfrm>
            <a:off x="2652713" y="1147763"/>
            <a:ext cx="6858000" cy="481012"/>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Process metrics categories</a:t>
            </a:r>
            <a:r>
              <a:rPr lang="ar-JO" sz="3600" kern="10" dirty="0">
                <a:ln w="12700">
                  <a:solidFill>
                    <a:srgbClr val="000000"/>
                  </a:solidFill>
                  <a:round/>
                  <a:headEnd/>
                  <a:tailEnd/>
                </a:ln>
                <a:solidFill>
                  <a:srgbClr val="33CC33"/>
                </a:solidFill>
                <a:latin typeface="Arial Black"/>
                <a:cs typeface="Times New Roman" pitchFamily="18" charset="0"/>
              </a:rPr>
              <a:t>فئات مقاييس العملية</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703512" y="1361655"/>
          <a:ext cx="8001000" cy="5279666"/>
        </p:xfrm>
        <a:graphic>
          <a:graphicData uri="http://schemas.openxmlformats.org/drawingml/2006/table">
            <a:tbl>
              <a:tblPr firstRow="1" bandRow="1">
                <a:tableStyleId>{1FECB4D8-DB02-4DC6-A0A2-4F2EBAE1DC90}</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281743">
                <a:tc>
                  <a:txBody>
                    <a:bodyPr/>
                    <a:lstStyle/>
                    <a:p>
                      <a:pPr marL="156210">
                        <a:lnSpc>
                          <a:spcPct val="100000"/>
                        </a:lnSpc>
                        <a:spcBef>
                          <a:spcPts val="315"/>
                        </a:spcBef>
                      </a:pPr>
                      <a:r>
                        <a:rPr sz="1400" spc="-5" dirty="0"/>
                        <a:t>Characteristic</a:t>
                      </a:r>
                      <a:endParaRPr sz="1400">
                        <a:solidFill>
                          <a:schemeClr val="tx1">
                            <a:lumMod val="95000"/>
                            <a:lumOff val="5000"/>
                          </a:schemeClr>
                        </a:solidFill>
                        <a:latin typeface="Arial"/>
                        <a:cs typeface="Arial"/>
                      </a:endParaRPr>
                    </a:p>
                  </a:txBody>
                  <a:tcPr marL="0" marR="0" marT="40005" marB="0"/>
                </a:tc>
                <a:tc>
                  <a:txBody>
                    <a:bodyPr/>
                    <a:lstStyle/>
                    <a:p>
                      <a:pPr marL="407670">
                        <a:lnSpc>
                          <a:spcPct val="100000"/>
                        </a:lnSpc>
                        <a:spcBef>
                          <a:spcPts val="315"/>
                        </a:spcBef>
                      </a:pPr>
                      <a:r>
                        <a:rPr sz="1400" dirty="0"/>
                        <a:t>Software</a:t>
                      </a:r>
                      <a:r>
                        <a:rPr sz="1400" spc="-65" dirty="0"/>
                        <a:t> </a:t>
                      </a:r>
                      <a:r>
                        <a:rPr sz="1400" dirty="0"/>
                        <a:t>products</a:t>
                      </a:r>
                      <a:endParaRPr sz="1400">
                        <a:solidFill>
                          <a:schemeClr val="tx1">
                            <a:lumMod val="95000"/>
                            <a:lumOff val="5000"/>
                          </a:schemeClr>
                        </a:solidFill>
                        <a:latin typeface="Arial"/>
                        <a:cs typeface="Arial"/>
                      </a:endParaRPr>
                    </a:p>
                  </a:txBody>
                  <a:tcPr marL="0" marR="0" marT="40005" marB="0"/>
                </a:tc>
                <a:tc>
                  <a:txBody>
                    <a:bodyPr/>
                    <a:lstStyle/>
                    <a:p>
                      <a:pPr marL="307975">
                        <a:lnSpc>
                          <a:spcPct val="100000"/>
                        </a:lnSpc>
                        <a:spcBef>
                          <a:spcPts val="315"/>
                        </a:spcBef>
                      </a:pPr>
                      <a:r>
                        <a:rPr sz="1400" dirty="0"/>
                        <a:t>Other</a:t>
                      </a:r>
                      <a:r>
                        <a:rPr sz="1400" spc="-35" dirty="0"/>
                        <a:t> </a:t>
                      </a:r>
                      <a:r>
                        <a:rPr sz="1400" dirty="0"/>
                        <a:t>industrial</a:t>
                      </a:r>
                      <a:r>
                        <a:rPr sz="1400" spc="-50" dirty="0"/>
                        <a:t> </a:t>
                      </a:r>
                      <a:r>
                        <a:rPr sz="1400" dirty="0"/>
                        <a:t>products</a:t>
                      </a:r>
                      <a:endParaRPr sz="1400">
                        <a:solidFill>
                          <a:schemeClr val="tx1">
                            <a:lumMod val="95000"/>
                            <a:lumOff val="5000"/>
                          </a:schemeClr>
                        </a:solidFill>
                        <a:latin typeface="Arial"/>
                        <a:cs typeface="Arial"/>
                      </a:endParaRPr>
                    </a:p>
                  </a:txBody>
                  <a:tcPr marL="0" marR="0" marT="40005" marB="0"/>
                </a:tc>
                <a:extLst>
                  <a:ext uri="{0D108BD9-81ED-4DB2-BD59-A6C34878D82A}">
                    <a16:rowId xmlns:a16="http://schemas.microsoft.com/office/drawing/2014/main" val="10000"/>
                  </a:ext>
                </a:extLst>
              </a:tr>
              <a:tr h="1021872">
                <a:tc>
                  <a:txBody>
                    <a:bodyPr/>
                    <a:lstStyle/>
                    <a:p>
                      <a:pPr marL="92710">
                        <a:lnSpc>
                          <a:spcPct val="100000"/>
                        </a:lnSpc>
                        <a:spcBef>
                          <a:spcPts val="315"/>
                        </a:spcBef>
                      </a:pPr>
                      <a:r>
                        <a:rPr sz="1400" b="1" spc="-5" dirty="0">
                          <a:solidFill>
                            <a:srgbClr val="C00000"/>
                          </a:solidFill>
                        </a:rPr>
                        <a:t>Complexity</a:t>
                      </a:r>
                      <a:endParaRPr lang="ar-JO" sz="1400" b="1" spc="-5" dirty="0">
                        <a:solidFill>
                          <a:srgbClr val="C00000"/>
                        </a:solidFill>
                      </a:endParaRPr>
                    </a:p>
                    <a:p>
                      <a:pPr marL="92710" algn="r" rtl="1">
                        <a:lnSpc>
                          <a:spcPct val="100000"/>
                        </a:lnSpc>
                        <a:spcBef>
                          <a:spcPts val="315"/>
                        </a:spcBef>
                      </a:pPr>
                      <a:r>
                        <a:rPr lang="ar-JO" sz="1400" b="1" dirty="0">
                          <a:solidFill>
                            <a:srgbClr val="C00000"/>
                          </a:solidFill>
                          <a:latin typeface="Arial MT"/>
                          <a:cs typeface="Arial MT"/>
                        </a:rPr>
                        <a:t>تعقيد</a:t>
                      </a:r>
                      <a:endParaRPr sz="1400" b="1" dirty="0">
                        <a:solidFill>
                          <a:srgbClr val="C00000"/>
                        </a:solidFill>
                        <a:latin typeface="Arial MT"/>
                        <a:cs typeface="Arial MT"/>
                      </a:endParaRPr>
                    </a:p>
                  </a:txBody>
                  <a:tcPr marL="0" marR="0" marT="40005" marB="0"/>
                </a:tc>
                <a:tc>
                  <a:txBody>
                    <a:bodyPr/>
                    <a:lstStyle/>
                    <a:p>
                      <a:pPr marL="93345" marR="241935">
                        <a:lnSpc>
                          <a:spcPct val="100000"/>
                        </a:lnSpc>
                        <a:spcBef>
                          <a:spcPts val="315"/>
                        </a:spcBef>
                      </a:pPr>
                      <a:r>
                        <a:rPr sz="1400" spc="-25" dirty="0"/>
                        <a:t>Usually,</a:t>
                      </a:r>
                      <a:r>
                        <a:rPr sz="1400" spc="30" dirty="0"/>
                        <a:t> </a:t>
                      </a:r>
                      <a:r>
                        <a:rPr sz="1400" u="sng" kern="1200" spc="-10" dirty="0">
                          <a:solidFill>
                            <a:srgbClr val="C00000"/>
                          </a:solidFill>
                          <a:latin typeface="+mn-lt"/>
                          <a:ea typeface="+mn-ea"/>
                          <a:cs typeface="+mn-cs"/>
                        </a:rPr>
                        <a:t>very complex  </a:t>
                      </a:r>
                      <a:r>
                        <a:rPr sz="1400" spc="-5" dirty="0"/>
                        <a:t>product</a:t>
                      </a:r>
                      <a:r>
                        <a:rPr sz="1400" spc="-15" dirty="0"/>
                        <a:t> </a:t>
                      </a:r>
                      <a:r>
                        <a:rPr sz="1400" spc="-10" dirty="0"/>
                        <a:t>allowing</a:t>
                      </a:r>
                      <a:r>
                        <a:rPr sz="1400" spc="30" dirty="0"/>
                        <a:t> </a:t>
                      </a:r>
                      <a:r>
                        <a:rPr sz="1400" dirty="0"/>
                        <a:t>for</a:t>
                      </a:r>
                      <a:r>
                        <a:rPr sz="1400" spc="-25" dirty="0"/>
                        <a:t> </a:t>
                      </a:r>
                      <a:r>
                        <a:rPr sz="1400" dirty="0"/>
                        <a:t>very </a:t>
                      </a:r>
                      <a:r>
                        <a:rPr sz="1400" spc="-484" dirty="0"/>
                        <a:t> </a:t>
                      </a:r>
                      <a:r>
                        <a:rPr sz="1400" spc="-5" dirty="0"/>
                        <a:t>large</a:t>
                      </a:r>
                      <a:r>
                        <a:rPr sz="1400" dirty="0"/>
                        <a:t> </a:t>
                      </a:r>
                      <a:r>
                        <a:rPr sz="1400" spc="-5" dirty="0"/>
                        <a:t>number</a:t>
                      </a:r>
                      <a:r>
                        <a:rPr sz="1400" spc="5" dirty="0"/>
                        <a:t> </a:t>
                      </a:r>
                      <a:r>
                        <a:rPr sz="1400" dirty="0"/>
                        <a:t>of </a:t>
                      </a:r>
                      <a:r>
                        <a:rPr sz="1400" spc="5" dirty="0"/>
                        <a:t> </a:t>
                      </a:r>
                      <a:r>
                        <a:rPr sz="1400" spc="-5" dirty="0"/>
                        <a:t>operational</a:t>
                      </a:r>
                      <a:r>
                        <a:rPr sz="1400" spc="5" dirty="0"/>
                        <a:t> </a:t>
                      </a:r>
                      <a:r>
                        <a:rPr sz="1400" spc="-5" dirty="0"/>
                        <a:t>options</a:t>
                      </a:r>
                      <a:endParaRPr lang="ar-JO" sz="1400" spc="-5" dirty="0"/>
                    </a:p>
                    <a:p>
                      <a:pPr marL="93345" marR="241935" algn="r" rtl="1">
                        <a:lnSpc>
                          <a:spcPct val="100000"/>
                        </a:lnSpc>
                        <a:spcBef>
                          <a:spcPts val="315"/>
                        </a:spcBef>
                      </a:pPr>
                      <a:r>
                        <a:rPr lang="ar-JO" sz="1400" dirty="0">
                          <a:solidFill>
                            <a:schemeClr val="tx1">
                              <a:lumMod val="95000"/>
                              <a:lumOff val="5000"/>
                            </a:schemeClr>
                          </a:solidFill>
                          <a:latin typeface="Arial MT"/>
                          <a:cs typeface="Arial MT"/>
                        </a:rPr>
                        <a:t>عادة، منتج معقد للغاية يسمح بعدد كبير جدًا من خيارات التشغيل</a:t>
                      </a:r>
                      <a:endParaRPr sz="1400" dirty="0">
                        <a:solidFill>
                          <a:schemeClr val="tx1">
                            <a:lumMod val="95000"/>
                            <a:lumOff val="5000"/>
                          </a:schemeClr>
                        </a:solidFill>
                        <a:latin typeface="Arial MT"/>
                        <a:cs typeface="Arial MT"/>
                      </a:endParaRPr>
                    </a:p>
                  </a:txBody>
                  <a:tcPr marL="0" marR="0" marT="40005" marB="0"/>
                </a:tc>
                <a:tc>
                  <a:txBody>
                    <a:bodyPr/>
                    <a:lstStyle/>
                    <a:p>
                      <a:pPr marL="93345" marR="342900">
                        <a:lnSpc>
                          <a:spcPct val="100000"/>
                        </a:lnSpc>
                        <a:spcBef>
                          <a:spcPts val="315"/>
                        </a:spcBef>
                      </a:pPr>
                      <a:r>
                        <a:rPr sz="1400" spc="-5" dirty="0"/>
                        <a:t>Degree </a:t>
                      </a:r>
                      <a:r>
                        <a:rPr sz="1400" dirty="0"/>
                        <a:t>of </a:t>
                      </a:r>
                      <a:r>
                        <a:rPr sz="1400" spc="-5" dirty="0"/>
                        <a:t>complexity much, </a:t>
                      </a:r>
                      <a:r>
                        <a:rPr sz="1400" dirty="0"/>
                        <a:t> </a:t>
                      </a:r>
                      <a:r>
                        <a:rPr sz="1400" u="sng" kern="1200" spc="-10" dirty="0">
                          <a:solidFill>
                            <a:srgbClr val="C00000"/>
                          </a:solidFill>
                          <a:latin typeface="+mn-lt"/>
                          <a:ea typeface="+mn-ea"/>
                          <a:cs typeface="+mn-cs"/>
                        </a:rPr>
                        <a:t>lower</a:t>
                      </a:r>
                      <a:r>
                        <a:rPr sz="1400" spc="-30" dirty="0"/>
                        <a:t>,</a:t>
                      </a:r>
                      <a:r>
                        <a:rPr sz="1400" spc="30" dirty="0"/>
                        <a:t> </a:t>
                      </a:r>
                      <a:r>
                        <a:rPr sz="1400" spc="-10" dirty="0"/>
                        <a:t>allowing</a:t>
                      </a:r>
                      <a:r>
                        <a:rPr sz="1400" spc="45" dirty="0"/>
                        <a:t> </a:t>
                      </a:r>
                      <a:r>
                        <a:rPr sz="1400" dirty="0"/>
                        <a:t>at</a:t>
                      </a:r>
                      <a:r>
                        <a:rPr sz="1400" spc="-20" dirty="0"/>
                        <a:t> </a:t>
                      </a:r>
                      <a:r>
                        <a:rPr sz="1400" dirty="0"/>
                        <a:t>most</a:t>
                      </a:r>
                      <a:r>
                        <a:rPr sz="1400" spc="-5" dirty="0"/>
                        <a:t> a few </a:t>
                      </a:r>
                      <a:r>
                        <a:rPr sz="1400" spc="-484" dirty="0"/>
                        <a:t> </a:t>
                      </a:r>
                      <a:r>
                        <a:rPr sz="1400" spc="-5" dirty="0"/>
                        <a:t>operational</a:t>
                      </a:r>
                      <a:r>
                        <a:rPr sz="1400" spc="10" dirty="0"/>
                        <a:t> </a:t>
                      </a:r>
                      <a:r>
                        <a:rPr sz="1400" spc="-5" dirty="0"/>
                        <a:t>options</a:t>
                      </a:r>
                      <a:endParaRPr lang="ar-JO" sz="1400" spc="-5" dirty="0"/>
                    </a:p>
                    <a:p>
                      <a:pPr marL="93345" marR="342900" algn="r" rtl="1">
                        <a:lnSpc>
                          <a:spcPct val="100000"/>
                        </a:lnSpc>
                        <a:spcBef>
                          <a:spcPts val="315"/>
                        </a:spcBef>
                      </a:pPr>
                      <a:r>
                        <a:rPr lang="ar-JO" sz="1400" dirty="0">
                          <a:solidFill>
                            <a:schemeClr val="tx1">
                              <a:lumMod val="95000"/>
                              <a:lumOff val="5000"/>
                            </a:schemeClr>
                          </a:solidFill>
                          <a:latin typeface="Arial MT"/>
                          <a:cs typeface="Arial MT"/>
                        </a:rPr>
                        <a:t>درجة التعقيد أقل بكثير، مما يسمح على الأكثر بعدد قليل من الخيارات التشغيلية</a:t>
                      </a:r>
                      <a:endParaRPr sz="1400" dirty="0">
                        <a:solidFill>
                          <a:schemeClr val="tx1">
                            <a:lumMod val="95000"/>
                            <a:lumOff val="5000"/>
                          </a:schemeClr>
                        </a:solidFill>
                        <a:latin typeface="Arial MT"/>
                        <a:cs typeface="Arial MT"/>
                      </a:endParaRPr>
                    </a:p>
                  </a:txBody>
                  <a:tcPr marL="0" marR="0" marT="40005" marB="0"/>
                </a:tc>
                <a:extLst>
                  <a:ext uri="{0D108BD9-81ED-4DB2-BD59-A6C34878D82A}">
                    <a16:rowId xmlns:a16="http://schemas.microsoft.com/office/drawing/2014/main" val="10001"/>
                  </a:ext>
                </a:extLst>
              </a:tr>
              <a:tr h="1864833">
                <a:tc>
                  <a:txBody>
                    <a:bodyPr/>
                    <a:lstStyle/>
                    <a:p>
                      <a:pPr marL="92710">
                        <a:lnSpc>
                          <a:spcPct val="100000"/>
                        </a:lnSpc>
                        <a:spcBef>
                          <a:spcPts val="315"/>
                        </a:spcBef>
                      </a:pPr>
                      <a:r>
                        <a:rPr sz="1400" b="1" spc="-10" dirty="0">
                          <a:solidFill>
                            <a:srgbClr val="C00000"/>
                          </a:solidFill>
                        </a:rPr>
                        <a:t>Visibility</a:t>
                      </a:r>
                      <a:r>
                        <a:rPr sz="1400" b="1" spc="-5" dirty="0">
                          <a:solidFill>
                            <a:srgbClr val="C00000"/>
                          </a:solidFill>
                        </a:rPr>
                        <a:t> </a:t>
                      </a:r>
                      <a:r>
                        <a:rPr sz="1400" b="1" dirty="0">
                          <a:solidFill>
                            <a:srgbClr val="C00000"/>
                          </a:solidFill>
                        </a:rPr>
                        <a:t>of</a:t>
                      </a:r>
                      <a:r>
                        <a:rPr lang="ar-JO" sz="1400" b="1" dirty="0">
                          <a:solidFill>
                            <a:srgbClr val="C00000"/>
                          </a:solidFill>
                        </a:rPr>
                        <a:t> </a:t>
                      </a:r>
                      <a:r>
                        <a:rPr lang="en-US" sz="1400" b="1" dirty="0">
                          <a:solidFill>
                            <a:srgbClr val="C00000"/>
                          </a:solidFill>
                        </a:rPr>
                        <a:t>p</a:t>
                      </a:r>
                      <a:r>
                        <a:rPr sz="1400" b="1" spc="-5" dirty="0">
                          <a:solidFill>
                            <a:srgbClr val="C00000"/>
                          </a:solidFill>
                        </a:rPr>
                        <a:t>roduct</a:t>
                      </a:r>
                      <a:endParaRPr lang="ar-JO" sz="1400" b="1" spc="-5" dirty="0">
                        <a:solidFill>
                          <a:srgbClr val="C00000"/>
                        </a:solidFill>
                      </a:endParaRPr>
                    </a:p>
                    <a:p>
                      <a:pPr marL="92710" algn="r" rtl="1">
                        <a:lnSpc>
                          <a:spcPct val="100000"/>
                        </a:lnSpc>
                      </a:pPr>
                      <a:r>
                        <a:rPr lang="ar-JO" sz="1400" b="1" dirty="0">
                          <a:solidFill>
                            <a:srgbClr val="C00000"/>
                          </a:solidFill>
                          <a:latin typeface="Arial MT"/>
                          <a:cs typeface="Arial MT"/>
                        </a:rPr>
                        <a:t>رؤية المنتج</a:t>
                      </a:r>
                      <a:endParaRPr sz="1400" b="1" dirty="0">
                        <a:solidFill>
                          <a:srgbClr val="C00000"/>
                        </a:solidFill>
                        <a:latin typeface="Arial MT"/>
                        <a:cs typeface="Arial MT"/>
                      </a:endParaRPr>
                    </a:p>
                  </a:txBody>
                  <a:tcPr marL="0" marR="0" marT="40005" marB="0"/>
                </a:tc>
                <a:tc>
                  <a:txBody>
                    <a:bodyPr/>
                    <a:lstStyle/>
                    <a:p>
                      <a:pPr marL="93345" marR="216535">
                        <a:lnSpc>
                          <a:spcPct val="100000"/>
                        </a:lnSpc>
                        <a:spcBef>
                          <a:spcPts val="315"/>
                        </a:spcBef>
                      </a:pPr>
                      <a:r>
                        <a:rPr sz="1400" u="sng" kern="1200" spc="-10" dirty="0">
                          <a:solidFill>
                            <a:srgbClr val="C00000"/>
                          </a:solidFill>
                          <a:latin typeface="+mn-lt"/>
                          <a:ea typeface="+mn-ea"/>
                          <a:cs typeface="+mn-cs"/>
                        </a:rPr>
                        <a:t>Invisible product</a:t>
                      </a:r>
                      <a:r>
                        <a:rPr sz="1400" spc="-5" dirty="0"/>
                        <a:t>, </a:t>
                      </a:r>
                      <a:r>
                        <a:rPr sz="1400" dirty="0"/>
                        <a:t> </a:t>
                      </a:r>
                      <a:r>
                        <a:rPr sz="1400" spc="-5" dirty="0"/>
                        <a:t>impossible</a:t>
                      </a:r>
                      <a:r>
                        <a:rPr sz="1400" spc="5" dirty="0"/>
                        <a:t> </a:t>
                      </a:r>
                      <a:r>
                        <a:rPr sz="1400" dirty="0"/>
                        <a:t>to</a:t>
                      </a:r>
                      <a:r>
                        <a:rPr sz="1400" spc="-10" dirty="0"/>
                        <a:t> </a:t>
                      </a:r>
                      <a:r>
                        <a:rPr sz="1400" spc="-5" dirty="0"/>
                        <a:t>detect </a:t>
                      </a:r>
                      <a:r>
                        <a:rPr sz="1400" dirty="0"/>
                        <a:t> </a:t>
                      </a:r>
                      <a:r>
                        <a:rPr sz="1400" spc="-5" dirty="0"/>
                        <a:t>defect</a:t>
                      </a:r>
                      <a:r>
                        <a:rPr sz="1400" spc="-10" dirty="0"/>
                        <a:t> </a:t>
                      </a:r>
                      <a:r>
                        <a:rPr sz="1400" spc="-5" dirty="0"/>
                        <a:t>or omissions</a:t>
                      </a:r>
                      <a:r>
                        <a:rPr sz="1400" dirty="0"/>
                        <a:t> </a:t>
                      </a:r>
                      <a:r>
                        <a:rPr sz="1400" spc="-5" dirty="0"/>
                        <a:t>by </a:t>
                      </a:r>
                      <a:r>
                        <a:rPr sz="1400" dirty="0"/>
                        <a:t> </a:t>
                      </a:r>
                      <a:r>
                        <a:rPr sz="1400" spc="-5" dirty="0"/>
                        <a:t>sight(e.g. </a:t>
                      </a:r>
                      <a:r>
                        <a:rPr sz="1400" dirty="0"/>
                        <a:t>of </a:t>
                      </a:r>
                      <a:r>
                        <a:rPr sz="1400" spc="-5" dirty="0"/>
                        <a:t>a diskette or </a:t>
                      </a:r>
                      <a:r>
                        <a:rPr sz="1400" spc="-490" dirty="0"/>
                        <a:t> </a:t>
                      </a:r>
                      <a:r>
                        <a:rPr sz="1400" spc="-5" dirty="0"/>
                        <a:t>CD</a:t>
                      </a:r>
                      <a:r>
                        <a:rPr sz="1400" spc="-20" dirty="0"/>
                        <a:t> </a:t>
                      </a:r>
                      <a:r>
                        <a:rPr sz="1400" spc="-5" dirty="0"/>
                        <a:t>storing</a:t>
                      </a:r>
                      <a:r>
                        <a:rPr sz="1400" dirty="0"/>
                        <a:t> the</a:t>
                      </a:r>
                      <a:r>
                        <a:rPr sz="1400" spc="-15" dirty="0"/>
                        <a:t> </a:t>
                      </a:r>
                      <a:r>
                        <a:rPr sz="1400" spc="-10" dirty="0"/>
                        <a:t>software)</a:t>
                      </a:r>
                      <a:endParaRPr lang="ar-JO" sz="1400" spc="-10" dirty="0"/>
                    </a:p>
                    <a:p>
                      <a:pPr marL="93345" marR="216535" algn="r" rtl="1">
                        <a:lnSpc>
                          <a:spcPct val="100000"/>
                        </a:lnSpc>
                        <a:spcBef>
                          <a:spcPts val="315"/>
                        </a:spcBef>
                      </a:pPr>
                      <a:r>
                        <a:rPr lang="ar-JO" sz="1400" dirty="0">
                          <a:solidFill>
                            <a:schemeClr val="tx1">
                              <a:lumMod val="95000"/>
                              <a:lumOff val="5000"/>
                            </a:schemeClr>
                          </a:solidFill>
                          <a:latin typeface="Arial MT"/>
                          <a:cs typeface="Arial MT"/>
                        </a:rPr>
                        <a:t>منتج غير مرئي، من المستحيل اكتشاف الخلل أو السهو بالعين المجردة (على سبيل المثال، القرص المرن أو القرص المضغوط الذي يخزن البرنامج)</a:t>
                      </a:r>
                      <a:endParaRPr sz="1400" dirty="0">
                        <a:solidFill>
                          <a:schemeClr val="tx1">
                            <a:lumMod val="95000"/>
                            <a:lumOff val="5000"/>
                          </a:schemeClr>
                        </a:solidFill>
                        <a:latin typeface="Arial MT"/>
                        <a:cs typeface="Arial MT"/>
                      </a:endParaRPr>
                    </a:p>
                  </a:txBody>
                  <a:tcPr marL="0" marR="0" marT="40005" marB="0"/>
                </a:tc>
                <a:tc>
                  <a:txBody>
                    <a:bodyPr/>
                    <a:lstStyle/>
                    <a:p>
                      <a:pPr marL="93345" marR="359410">
                        <a:lnSpc>
                          <a:spcPct val="100000"/>
                        </a:lnSpc>
                        <a:spcBef>
                          <a:spcPts val="315"/>
                        </a:spcBef>
                      </a:pPr>
                      <a:r>
                        <a:rPr sz="1400" u="sng" spc="-10" dirty="0">
                          <a:solidFill>
                            <a:srgbClr val="C00000"/>
                          </a:solidFill>
                        </a:rPr>
                        <a:t>Visible</a:t>
                      </a:r>
                      <a:r>
                        <a:rPr sz="1400" u="sng" spc="10" dirty="0">
                          <a:solidFill>
                            <a:srgbClr val="C00000"/>
                          </a:solidFill>
                        </a:rPr>
                        <a:t> </a:t>
                      </a:r>
                      <a:r>
                        <a:rPr sz="1400" u="sng" spc="-5" dirty="0">
                          <a:solidFill>
                            <a:srgbClr val="C00000"/>
                          </a:solidFill>
                        </a:rPr>
                        <a:t>product</a:t>
                      </a:r>
                      <a:r>
                        <a:rPr sz="1400" spc="-5" dirty="0"/>
                        <a:t>,</a:t>
                      </a:r>
                      <a:r>
                        <a:rPr sz="1400" spc="5" dirty="0"/>
                        <a:t> </a:t>
                      </a:r>
                      <a:r>
                        <a:rPr sz="1400" spc="-10" dirty="0"/>
                        <a:t>allowing </a:t>
                      </a:r>
                      <a:r>
                        <a:rPr sz="1400" spc="-5" dirty="0"/>
                        <a:t> </a:t>
                      </a:r>
                      <a:r>
                        <a:rPr sz="1400" spc="-10" dirty="0"/>
                        <a:t>effective</a:t>
                      </a:r>
                      <a:r>
                        <a:rPr sz="1400" spc="-15" dirty="0"/>
                        <a:t> </a:t>
                      </a:r>
                      <a:r>
                        <a:rPr sz="1400" spc="-5" dirty="0"/>
                        <a:t>detection</a:t>
                      </a:r>
                      <a:r>
                        <a:rPr sz="1400" dirty="0"/>
                        <a:t> </a:t>
                      </a:r>
                      <a:r>
                        <a:rPr sz="1400" spc="-5" dirty="0"/>
                        <a:t>of</a:t>
                      </a:r>
                      <a:r>
                        <a:rPr sz="1400" dirty="0"/>
                        <a:t> </a:t>
                      </a:r>
                      <a:r>
                        <a:rPr sz="1400" spc="-5" dirty="0"/>
                        <a:t>defects </a:t>
                      </a:r>
                      <a:r>
                        <a:rPr sz="1400" spc="-484" dirty="0"/>
                        <a:t> </a:t>
                      </a:r>
                      <a:r>
                        <a:rPr sz="1400" spc="-5" dirty="0"/>
                        <a:t>by</a:t>
                      </a:r>
                      <a:r>
                        <a:rPr sz="1400" spc="-10" dirty="0"/>
                        <a:t> </a:t>
                      </a:r>
                      <a:r>
                        <a:rPr sz="1400" spc="-5" dirty="0"/>
                        <a:t>sight</a:t>
                      </a:r>
                      <a:endParaRPr lang="ar-JO" sz="1400" spc="-5" dirty="0"/>
                    </a:p>
                    <a:p>
                      <a:pPr marL="93345" marR="359410" algn="r" rtl="1">
                        <a:lnSpc>
                          <a:spcPct val="100000"/>
                        </a:lnSpc>
                        <a:spcBef>
                          <a:spcPts val="315"/>
                        </a:spcBef>
                      </a:pPr>
                      <a:r>
                        <a:rPr lang="ar-JO" sz="1400" dirty="0">
                          <a:solidFill>
                            <a:schemeClr val="tx1">
                              <a:lumMod val="95000"/>
                              <a:lumOff val="5000"/>
                            </a:schemeClr>
                          </a:solidFill>
                          <a:latin typeface="Arial MT"/>
                          <a:cs typeface="Arial MT"/>
                        </a:rPr>
                        <a:t>منتج مرئي، مما يسمح بالكشف الفعال عن العيوب عن طريق البصر</a:t>
                      </a:r>
                      <a:endParaRPr sz="1400" dirty="0">
                        <a:solidFill>
                          <a:schemeClr val="tx1">
                            <a:lumMod val="95000"/>
                            <a:lumOff val="5000"/>
                          </a:schemeClr>
                        </a:solidFill>
                        <a:latin typeface="Arial MT"/>
                        <a:cs typeface="Arial MT"/>
                      </a:endParaRPr>
                    </a:p>
                  </a:txBody>
                  <a:tcPr marL="0" marR="0" marT="40005" marB="0"/>
                </a:tc>
                <a:extLst>
                  <a:ext uri="{0D108BD9-81ED-4DB2-BD59-A6C34878D82A}">
                    <a16:rowId xmlns:a16="http://schemas.microsoft.com/office/drawing/2014/main" val="10002"/>
                  </a:ext>
                </a:extLst>
              </a:tr>
              <a:tr h="1658321">
                <a:tc>
                  <a:txBody>
                    <a:bodyPr/>
                    <a:lstStyle/>
                    <a:p>
                      <a:pPr marL="92710" marR="217804">
                        <a:lnSpc>
                          <a:spcPct val="100000"/>
                        </a:lnSpc>
                        <a:spcBef>
                          <a:spcPts val="315"/>
                        </a:spcBef>
                      </a:pPr>
                      <a:r>
                        <a:rPr sz="1400" b="1" spc="-5" dirty="0">
                          <a:solidFill>
                            <a:srgbClr val="C00000"/>
                          </a:solidFill>
                        </a:rPr>
                        <a:t>Nature of </a:t>
                      </a:r>
                      <a:r>
                        <a:rPr sz="1400" b="1" dirty="0">
                          <a:solidFill>
                            <a:srgbClr val="C00000"/>
                          </a:solidFill>
                        </a:rPr>
                        <a:t> </a:t>
                      </a:r>
                      <a:r>
                        <a:rPr sz="1400" b="1" spc="-5" dirty="0">
                          <a:solidFill>
                            <a:srgbClr val="C00000"/>
                          </a:solidFill>
                        </a:rPr>
                        <a:t>development </a:t>
                      </a:r>
                      <a:r>
                        <a:rPr sz="1400" b="1" dirty="0">
                          <a:solidFill>
                            <a:srgbClr val="C00000"/>
                          </a:solidFill>
                        </a:rPr>
                        <a:t> </a:t>
                      </a:r>
                      <a:r>
                        <a:rPr sz="1400" b="1" spc="-5" dirty="0">
                          <a:solidFill>
                            <a:srgbClr val="C00000"/>
                          </a:solidFill>
                        </a:rPr>
                        <a:t>and</a:t>
                      </a:r>
                      <a:r>
                        <a:rPr sz="1400" b="1" spc="-60" dirty="0">
                          <a:solidFill>
                            <a:srgbClr val="C00000"/>
                          </a:solidFill>
                        </a:rPr>
                        <a:t> </a:t>
                      </a:r>
                      <a:r>
                        <a:rPr sz="1400" b="1" spc="-5" dirty="0">
                          <a:solidFill>
                            <a:srgbClr val="C00000"/>
                          </a:solidFill>
                        </a:rPr>
                        <a:t>production </a:t>
                      </a:r>
                      <a:r>
                        <a:rPr sz="1400" b="1" spc="-484" dirty="0">
                          <a:solidFill>
                            <a:srgbClr val="C00000"/>
                          </a:solidFill>
                        </a:rPr>
                        <a:t> </a:t>
                      </a:r>
                      <a:r>
                        <a:rPr sz="1400" b="1" spc="-5" dirty="0">
                          <a:solidFill>
                            <a:srgbClr val="C00000"/>
                          </a:solidFill>
                        </a:rPr>
                        <a:t>process</a:t>
                      </a:r>
                      <a:endParaRPr lang="ar-JO" sz="1400" b="1" spc="-5" dirty="0">
                        <a:solidFill>
                          <a:srgbClr val="C00000"/>
                        </a:solidFill>
                      </a:endParaRPr>
                    </a:p>
                    <a:p>
                      <a:pPr marL="92710" marR="217804" algn="r" rtl="1">
                        <a:lnSpc>
                          <a:spcPct val="100000"/>
                        </a:lnSpc>
                        <a:spcBef>
                          <a:spcPts val="315"/>
                        </a:spcBef>
                      </a:pPr>
                      <a:r>
                        <a:rPr lang="ar-JO" sz="1400" b="1" dirty="0">
                          <a:solidFill>
                            <a:srgbClr val="C00000"/>
                          </a:solidFill>
                          <a:latin typeface="Arial MT"/>
                          <a:cs typeface="Arial MT"/>
                        </a:rPr>
                        <a:t>طبيعة عملية التطوير والإنتاج</a:t>
                      </a:r>
                      <a:endParaRPr sz="1400" b="1" dirty="0">
                        <a:solidFill>
                          <a:srgbClr val="C00000"/>
                        </a:solidFill>
                        <a:latin typeface="Arial MT"/>
                        <a:cs typeface="Arial MT"/>
                      </a:endParaRPr>
                    </a:p>
                  </a:txBody>
                  <a:tcPr marL="0" marR="0" marT="40005" marB="0"/>
                </a:tc>
                <a:tc>
                  <a:txBody>
                    <a:bodyPr/>
                    <a:lstStyle/>
                    <a:p>
                      <a:pPr marL="93345" marR="255270">
                        <a:lnSpc>
                          <a:spcPct val="100000"/>
                        </a:lnSpc>
                        <a:spcBef>
                          <a:spcPts val="315"/>
                        </a:spcBef>
                      </a:pPr>
                      <a:r>
                        <a:rPr sz="1400" spc="-5" dirty="0"/>
                        <a:t>Opportunities </a:t>
                      </a:r>
                      <a:r>
                        <a:rPr sz="1400" dirty="0"/>
                        <a:t>to </a:t>
                      </a:r>
                      <a:r>
                        <a:rPr sz="1400" spc="-5" dirty="0"/>
                        <a:t>detect </a:t>
                      </a:r>
                      <a:r>
                        <a:rPr sz="1400" dirty="0"/>
                        <a:t> </a:t>
                      </a:r>
                      <a:r>
                        <a:rPr sz="1400" spc="-5" dirty="0"/>
                        <a:t>defects arise in </a:t>
                      </a:r>
                      <a:r>
                        <a:rPr sz="1400" u="sng" kern="1200" spc="-10" dirty="0">
                          <a:solidFill>
                            <a:srgbClr val="C00000"/>
                          </a:solidFill>
                          <a:latin typeface="+mn-lt"/>
                          <a:ea typeface="+mn-ea"/>
                          <a:cs typeface="+mn-cs"/>
                        </a:rPr>
                        <a:t>only one  phase</a:t>
                      </a:r>
                      <a:r>
                        <a:rPr sz="1400" spc="-5" dirty="0"/>
                        <a:t>, namely product </a:t>
                      </a:r>
                      <a:r>
                        <a:rPr sz="1400" dirty="0"/>
                        <a:t> </a:t>
                      </a:r>
                      <a:r>
                        <a:rPr sz="1400" spc="-5" dirty="0"/>
                        <a:t>development</a:t>
                      </a:r>
                      <a:endParaRPr lang="ar-JO" sz="1400" spc="-5" dirty="0"/>
                    </a:p>
                    <a:p>
                      <a:pPr marL="93345" marR="255270">
                        <a:lnSpc>
                          <a:spcPct val="100000"/>
                        </a:lnSpc>
                        <a:spcBef>
                          <a:spcPts val="315"/>
                        </a:spcBef>
                      </a:pPr>
                      <a:r>
                        <a:rPr lang="ar-JO" sz="1400" dirty="0">
                          <a:solidFill>
                            <a:schemeClr val="tx1">
                              <a:lumMod val="95000"/>
                              <a:lumOff val="5000"/>
                            </a:schemeClr>
                          </a:solidFill>
                          <a:latin typeface="Arial MT"/>
                          <a:cs typeface="Arial MT"/>
                        </a:rPr>
                        <a:t>ولا تنشأ فرص اكتشاف العيوب إلا في مرحلة واحدة فقط، وهي تطوير المنتج</a:t>
                      </a:r>
                      <a:endParaRPr sz="1400" dirty="0">
                        <a:solidFill>
                          <a:schemeClr val="tx1">
                            <a:lumMod val="95000"/>
                            <a:lumOff val="5000"/>
                          </a:schemeClr>
                        </a:solidFill>
                        <a:latin typeface="Arial MT"/>
                        <a:cs typeface="Arial MT"/>
                      </a:endParaRPr>
                    </a:p>
                  </a:txBody>
                  <a:tcPr marL="0" marR="0" marT="40005" marB="0"/>
                </a:tc>
                <a:tc>
                  <a:txBody>
                    <a:bodyPr/>
                    <a:lstStyle/>
                    <a:p>
                      <a:pPr marL="92075" marR="153670">
                        <a:lnSpc>
                          <a:spcPct val="100000"/>
                        </a:lnSpc>
                        <a:spcBef>
                          <a:spcPts val="315"/>
                        </a:spcBef>
                      </a:pPr>
                      <a:r>
                        <a:rPr sz="1400" spc="-5" dirty="0"/>
                        <a:t>Opportunities </a:t>
                      </a:r>
                      <a:r>
                        <a:rPr sz="1400" dirty="0"/>
                        <a:t>to </a:t>
                      </a:r>
                      <a:r>
                        <a:rPr sz="1400" spc="-5" dirty="0"/>
                        <a:t>detect defects </a:t>
                      </a:r>
                      <a:r>
                        <a:rPr sz="1400" spc="-490" dirty="0"/>
                        <a:t> </a:t>
                      </a:r>
                      <a:r>
                        <a:rPr sz="1400" spc="-5" dirty="0"/>
                        <a:t>arise</a:t>
                      </a:r>
                      <a:r>
                        <a:rPr sz="1400" dirty="0"/>
                        <a:t> </a:t>
                      </a:r>
                      <a:r>
                        <a:rPr sz="1400" u="sng" kern="1200" spc="-10" dirty="0">
                          <a:solidFill>
                            <a:srgbClr val="C00000"/>
                          </a:solidFill>
                          <a:latin typeface="+mn-lt"/>
                          <a:ea typeface="+mn-ea"/>
                          <a:cs typeface="+mn-cs"/>
                        </a:rPr>
                        <a:t>in all phases </a:t>
                      </a:r>
                      <a:r>
                        <a:rPr sz="1400" dirty="0"/>
                        <a:t>of </a:t>
                      </a:r>
                      <a:r>
                        <a:rPr sz="1400" spc="5" dirty="0"/>
                        <a:t> </a:t>
                      </a:r>
                      <a:r>
                        <a:rPr sz="1400" spc="-5" dirty="0"/>
                        <a:t>development</a:t>
                      </a:r>
                      <a:r>
                        <a:rPr sz="1400" spc="10" dirty="0"/>
                        <a:t> </a:t>
                      </a:r>
                      <a:r>
                        <a:rPr sz="1400" spc="-5" dirty="0"/>
                        <a:t>and</a:t>
                      </a:r>
                      <a:r>
                        <a:rPr sz="1400" spc="-10" dirty="0"/>
                        <a:t> </a:t>
                      </a:r>
                      <a:r>
                        <a:rPr sz="1400" spc="-5" dirty="0"/>
                        <a:t>production:</a:t>
                      </a:r>
                      <a:endParaRPr lang="en-US" sz="1400" spc="-5" dirty="0"/>
                    </a:p>
                    <a:p>
                      <a:pPr marL="92075" marR="153670" algn="r" rtl="1">
                        <a:lnSpc>
                          <a:spcPct val="100000"/>
                        </a:lnSpc>
                        <a:spcBef>
                          <a:spcPts val="315"/>
                        </a:spcBef>
                      </a:pPr>
                      <a:r>
                        <a:rPr lang="ar-JO" sz="1400" dirty="0"/>
                        <a:t>تنشأ فرص اكتشاف العيوب في جميع مراحل التطوير والإنتاج:</a:t>
                      </a:r>
                      <a:endParaRPr sz="1400" dirty="0"/>
                    </a:p>
                    <a:p>
                      <a:pPr marL="293370" indent="-201295">
                        <a:lnSpc>
                          <a:spcPct val="100000"/>
                        </a:lnSpc>
                        <a:spcBef>
                          <a:spcPts val="434"/>
                        </a:spcBef>
                        <a:buChar char="■"/>
                        <a:tabLst>
                          <a:tab pos="293370" algn="l"/>
                        </a:tabLst>
                      </a:pPr>
                      <a:r>
                        <a:rPr sz="1400" spc="-5" dirty="0"/>
                        <a:t>Product</a:t>
                      </a:r>
                      <a:r>
                        <a:rPr sz="1400" spc="-20" dirty="0"/>
                        <a:t> </a:t>
                      </a:r>
                      <a:r>
                        <a:rPr sz="1400" spc="-5" dirty="0"/>
                        <a:t>development</a:t>
                      </a:r>
                      <a:r>
                        <a:rPr lang="en-US" sz="1400" spc="-5" dirty="0"/>
                        <a:t>  </a:t>
                      </a:r>
                      <a:r>
                        <a:rPr lang="ar-JO" sz="1400" spc="-5" dirty="0"/>
                        <a:t>تطوير المنتج</a:t>
                      </a:r>
                      <a:endParaRPr sz="1400" dirty="0"/>
                    </a:p>
                    <a:p>
                      <a:pPr marL="293370" indent="-201295">
                        <a:lnSpc>
                          <a:spcPct val="100000"/>
                        </a:lnSpc>
                        <a:spcBef>
                          <a:spcPts val="434"/>
                        </a:spcBef>
                        <a:buChar char="■"/>
                        <a:tabLst>
                          <a:tab pos="293370" algn="l"/>
                        </a:tabLst>
                      </a:pPr>
                      <a:r>
                        <a:rPr sz="1400" spc="-5" dirty="0"/>
                        <a:t>Product production planning</a:t>
                      </a:r>
                      <a:endParaRPr lang="en-US" sz="1400" spc="-5" dirty="0"/>
                    </a:p>
                    <a:p>
                      <a:pPr marL="293370" indent="-201295" algn="r" rtl="1">
                        <a:lnSpc>
                          <a:spcPct val="100000"/>
                        </a:lnSpc>
                        <a:spcBef>
                          <a:spcPts val="434"/>
                        </a:spcBef>
                        <a:buChar char="■"/>
                        <a:tabLst>
                          <a:tab pos="293370" algn="l"/>
                        </a:tabLst>
                      </a:pPr>
                      <a:r>
                        <a:rPr lang="ar-JO" sz="1400" dirty="0"/>
                        <a:t>تخطيط إنتاج المنتج</a:t>
                      </a:r>
                      <a:endParaRPr sz="1400" dirty="0"/>
                    </a:p>
                    <a:p>
                      <a:pPr marL="293370" indent="-201295">
                        <a:lnSpc>
                          <a:spcPct val="100000"/>
                        </a:lnSpc>
                        <a:spcBef>
                          <a:spcPts val="430"/>
                        </a:spcBef>
                        <a:buChar char="■"/>
                        <a:tabLst>
                          <a:tab pos="293370" algn="l"/>
                        </a:tabLst>
                      </a:pPr>
                      <a:r>
                        <a:rPr sz="1400" spc="-5" dirty="0"/>
                        <a:t>Manufacturing</a:t>
                      </a:r>
                      <a:r>
                        <a:rPr lang="ar-JO" sz="1400" spc="-5" dirty="0"/>
                        <a:t>              تصنيع     </a:t>
                      </a:r>
                      <a:endParaRPr sz="1400" dirty="0">
                        <a:solidFill>
                          <a:schemeClr val="tx1">
                            <a:lumMod val="95000"/>
                            <a:lumOff val="5000"/>
                          </a:schemeClr>
                        </a:solidFill>
                        <a:latin typeface="Arial MT"/>
                        <a:cs typeface="Arial MT"/>
                      </a:endParaRPr>
                    </a:p>
                  </a:txBody>
                  <a:tcPr marL="0" marR="0" marT="40005" marB="0"/>
                </a:tc>
                <a:extLst>
                  <a:ext uri="{0D108BD9-81ED-4DB2-BD59-A6C34878D82A}">
                    <a16:rowId xmlns:a16="http://schemas.microsoft.com/office/drawing/2014/main" val="10003"/>
                  </a:ext>
                </a:extLst>
              </a:tr>
            </a:tbl>
          </a:graphicData>
        </a:graphic>
      </p:graphicFrame>
      <p:sp>
        <p:nvSpPr>
          <p:cNvPr id="3" name="object 3"/>
          <p:cNvSpPr txBox="1">
            <a:spLocks noGrp="1"/>
          </p:cNvSpPr>
          <p:nvPr>
            <p:ph type="title"/>
          </p:nvPr>
        </p:nvSpPr>
        <p:spPr>
          <a:xfrm>
            <a:off x="1831340" y="170496"/>
            <a:ext cx="8225100" cy="935513"/>
          </a:xfrm>
          <a:prstGeom prst="rect">
            <a:avLst/>
          </a:prstGeom>
        </p:spPr>
        <p:txBody>
          <a:bodyPr vert="horz" wrap="square" lIns="0" tIns="12065" rIns="0" bIns="0" rtlCol="0" anchor="ctr">
            <a:spAutoFit/>
          </a:bodyPr>
          <a:lstStyle/>
          <a:p>
            <a:pPr marL="12700" marR="5080" algn="ctr" rtl="1">
              <a:lnSpc>
                <a:spcPct val="100000"/>
              </a:lnSpc>
              <a:spcBef>
                <a:spcPts val="95"/>
              </a:spcBef>
            </a:pPr>
            <a:r>
              <a:rPr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Factors affecting defect detection in software products  vs. other industrial products</a:t>
            </a:r>
            <a:br>
              <a:rPr 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ar-JO"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العوامل المؤثرة على اكتشاف العيوب في المنتجات البرمجية مقارنة بالمنتجات الصناعية الأخرى</a:t>
            </a:r>
            <a:endParaRPr sz="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16160961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rtl="1"/>
            <a:r>
              <a:rPr lang="en-US" dirty="0"/>
              <a:t>Is KLOC enough ?</a:t>
            </a:r>
            <a:br>
              <a:rPr lang="en-US" dirty="0"/>
            </a:br>
            <a:r>
              <a:rPr lang="ar-JO" dirty="0"/>
              <a:t>هل </a:t>
            </a:r>
            <a:r>
              <a:rPr lang="en-US" dirty="0"/>
              <a:t>KLOC </a:t>
            </a:r>
            <a:r>
              <a:rPr lang="ar-JO" dirty="0"/>
              <a:t>كافي؟</a:t>
            </a:r>
            <a:endParaRPr lang="en-US" dirty="0"/>
          </a:p>
        </p:txBody>
      </p:sp>
      <p:sp>
        <p:nvSpPr>
          <p:cNvPr id="10243" name="Rectangle 3"/>
          <p:cNvSpPr>
            <a:spLocks noGrp="1" noChangeArrowheads="1"/>
          </p:cNvSpPr>
          <p:nvPr>
            <p:ph idx="1"/>
          </p:nvPr>
        </p:nvSpPr>
        <p:spPr/>
        <p:txBody>
          <a:bodyPr>
            <a:normAutofit/>
          </a:bodyPr>
          <a:lstStyle/>
          <a:p>
            <a:r>
              <a:rPr lang="en-US" sz="3100" dirty="0"/>
              <a:t>What about number of errors (error density)?</a:t>
            </a:r>
          </a:p>
          <a:p>
            <a:pPr algn="r" rtl="1"/>
            <a:r>
              <a:rPr lang="ar-JO" sz="3100" dirty="0"/>
              <a:t>ماذا عن عدد الأخطاء (كثافة الخطأ)؟</a:t>
            </a:r>
            <a:endParaRPr lang="en-US" sz="3100" dirty="0"/>
          </a:p>
          <a:p>
            <a:r>
              <a:rPr lang="en-US" sz="3100" dirty="0"/>
              <a:t>What about types of errors (error severity) ?</a:t>
            </a:r>
          </a:p>
          <a:p>
            <a:pPr algn="r" rtl="1"/>
            <a:r>
              <a:rPr lang="ar-JO" sz="3100" dirty="0"/>
              <a:t>ماذا عن أنواع الأخطاء (خطورة الخطأ)؟</a:t>
            </a:r>
            <a:endParaRPr lang="en-US" sz="3100" dirty="0"/>
          </a:p>
          <a:p>
            <a:r>
              <a:rPr lang="en-US" sz="3100" dirty="0"/>
              <a:t>A mixture of  KLOC, density, and severity is an ideal quality metric to programmers quality of work and performance </a:t>
            </a:r>
          </a:p>
          <a:p>
            <a:pPr algn="r" rtl="1"/>
            <a:r>
              <a:rPr lang="ar-JO" sz="3100" dirty="0"/>
              <a:t>يعد مزيج </a:t>
            </a:r>
            <a:r>
              <a:rPr lang="en-US" sz="3100" dirty="0"/>
              <a:t>KLOC </a:t>
            </a:r>
            <a:r>
              <a:rPr lang="ar-JO" sz="3100" dirty="0"/>
              <a:t> والكثافة والشدة مقياسًا مثاليًا للجودة لجودة عمل المبرمجين وأدائهم</a:t>
            </a:r>
            <a:endParaRPr lang="en-US" sz="3100"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An example       </a:t>
            </a:r>
            <a:r>
              <a:rPr lang="ar-JO" dirty="0"/>
              <a:t>مثال</a:t>
            </a:r>
            <a:endParaRPr lang="en-US" dirty="0"/>
          </a:p>
        </p:txBody>
      </p:sp>
      <p:sp>
        <p:nvSpPr>
          <p:cNvPr id="25603" name="Content Placeholder 4"/>
          <p:cNvSpPr>
            <a:spLocks noGrp="1"/>
          </p:cNvSpPr>
          <p:nvPr>
            <p:ph sz="half" idx="1"/>
          </p:nvPr>
        </p:nvSpPr>
        <p:spPr>
          <a:xfrm>
            <a:off x="2209800" y="1412776"/>
            <a:ext cx="3810000" cy="4683224"/>
          </a:xfrm>
        </p:spPr>
        <p:txBody>
          <a:bodyPr/>
          <a:lstStyle/>
          <a:p>
            <a:r>
              <a:rPr lang="en-US" altLang="en-US" dirty="0"/>
              <a:t>2 different project programmers are working on two similar modules</a:t>
            </a:r>
          </a:p>
          <a:p>
            <a:pPr algn="r" rtl="1"/>
            <a:r>
              <a:rPr lang="ar-JO" altLang="en-US" dirty="0"/>
              <a:t>يعمل مبرمجان مختلفان للمشروع على وحدتين متشابهتين</a:t>
            </a:r>
            <a:endParaRPr lang="en-US" altLang="en-US" dirty="0"/>
          </a:p>
          <a:p>
            <a:r>
              <a:rPr lang="en-US" altLang="en-US" dirty="0"/>
              <a:t>Programmer A– produced  342 errors during software process before release</a:t>
            </a:r>
          </a:p>
          <a:p>
            <a:pPr algn="r" rtl="1"/>
            <a:r>
              <a:rPr lang="ar-JO" altLang="en-US" dirty="0"/>
              <a:t>المبرمج أ- أنتج 342 خطأ أثناء معالجة البرنامج قبل الإصدار</a:t>
            </a:r>
            <a:endParaRPr lang="en-US" altLang="en-US" dirty="0"/>
          </a:p>
          <a:p>
            <a:r>
              <a:rPr lang="en-US" altLang="en-US" dirty="0"/>
              <a:t>Programmer B- Produced 184 errors</a:t>
            </a:r>
          </a:p>
          <a:p>
            <a:pPr algn="r" rtl="1"/>
            <a:r>
              <a:rPr lang="ar-JO" altLang="en-US" dirty="0"/>
              <a:t>المبرمج ب- أنتج 184 خطأ</a:t>
            </a:r>
            <a:endParaRPr lang="en-US" altLang="en-US" dirty="0"/>
          </a:p>
        </p:txBody>
      </p:sp>
      <p:sp>
        <p:nvSpPr>
          <p:cNvPr id="25604" name="Content Placeholder 5"/>
          <p:cNvSpPr>
            <a:spLocks noGrp="1"/>
          </p:cNvSpPr>
          <p:nvPr>
            <p:ph sz="half" idx="2"/>
          </p:nvPr>
        </p:nvSpPr>
        <p:spPr/>
        <p:txBody>
          <a:bodyPr/>
          <a:lstStyle/>
          <a:p>
            <a:r>
              <a:rPr lang="en-US" altLang="en-US" sz="4000" dirty="0"/>
              <a:t>Which Programmer do you think is better ?</a:t>
            </a:r>
          </a:p>
          <a:p>
            <a:pPr algn="r" rtl="1"/>
            <a:r>
              <a:rPr lang="ar-JO" altLang="en-US" sz="4000" dirty="0"/>
              <a:t>من هو المبرمج الأفضل في نظرك؟</a:t>
            </a:r>
            <a:endParaRPr lang="en-US" altLang="en-US" sz="4000" dirty="0"/>
          </a:p>
        </p:txBody>
      </p:sp>
    </p:spTree>
    <p:extLst>
      <p:ext uri="{BB962C8B-B14F-4D97-AF65-F5344CB8AC3E}">
        <p14:creationId xmlns:p14="http://schemas.microsoft.com/office/powerpoint/2010/main" val="275015290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An example            </a:t>
            </a:r>
            <a:r>
              <a:rPr lang="ar-JO" dirty="0"/>
              <a:t>مثال</a:t>
            </a:r>
            <a:endParaRPr lang="en-US" dirty="0"/>
          </a:p>
        </p:txBody>
      </p:sp>
      <p:sp>
        <p:nvSpPr>
          <p:cNvPr id="10243" name="Rectangle 3"/>
          <p:cNvSpPr>
            <a:spLocks noGrp="1" noChangeArrowheads="1"/>
          </p:cNvSpPr>
          <p:nvPr>
            <p:ph idx="1"/>
          </p:nvPr>
        </p:nvSpPr>
        <p:spPr/>
        <p:txBody>
          <a:bodyPr>
            <a:normAutofit/>
          </a:bodyPr>
          <a:lstStyle/>
          <a:p>
            <a:r>
              <a:rPr lang="en-US" sz="3100" dirty="0"/>
              <a:t>It really depends on the types of errors found (severity) and not only the number of errors (Density)</a:t>
            </a:r>
          </a:p>
          <a:p>
            <a:pPr algn="r" rtl="1"/>
            <a:r>
              <a:rPr lang="ar-JO" sz="3100" dirty="0"/>
              <a:t>يعتمد الأمر حقًا على أنواع الأخطاء الموجودة (شدتها) وليس فقط عدد الأخطاء (الكثافة)</a:t>
            </a:r>
            <a:endParaRPr lang="en-US" sz="3100" dirty="0"/>
          </a:p>
          <a:p>
            <a:r>
              <a:rPr lang="en-US" sz="3100" dirty="0"/>
              <a:t>One error of high severity might be more important than hundreds of other types of errors</a:t>
            </a:r>
          </a:p>
          <a:p>
            <a:pPr algn="r" rtl="1"/>
            <a:r>
              <a:rPr lang="ar-JO" sz="3100" dirty="0"/>
              <a:t>قد يكون خطأ واحد شديد الخطورة أكثر أهمية من مئات الأنواع الأخرى من الأخطاء</a:t>
            </a:r>
            <a:endParaRPr lang="en-US" sz="3100" dirty="0"/>
          </a:p>
        </p:txBody>
      </p:sp>
    </p:spTree>
    <p:extLst>
      <p:ext uri="{BB962C8B-B14F-4D97-AF65-F5344CB8AC3E}">
        <p14:creationId xmlns:p14="http://schemas.microsoft.com/office/powerpoint/2010/main" val="130067626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16" name="Group 132"/>
          <p:cNvGraphicFramePr>
            <a:graphicFrameLocks noGrp="1"/>
          </p:cNvGraphicFramePr>
          <p:nvPr>
            <p:ph type="tbl" idx="1"/>
          </p:nvPr>
        </p:nvGraphicFramePr>
        <p:xfrm>
          <a:off x="1963738" y="908721"/>
          <a:ext cx="8229600" cy="4159187"/>
        </p:xfrm>
        <a:graphic>
          <a:graphicData uri="http://schemas.openxmlformats.org/drawingml/2006/table">
            <a:tbl>
              <a:tblPr/>
              <a:tblGrid>
                <a:gridCol w="1408112">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gridCol w="2897188">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588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Code Error Density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1600" b="1" i="0" u="none" strike="noStrike" cap="none" normalizeH="0" baseline="0" dirty="0">
                          <a:ln>
                            <a:noFill/>
                          </a:ln>
                          <a:solidFill>
                            <a:schemeClr val="tx1"/>
                          </a:solidFill>
                          <a:effectLst/>
                          <a:latin typeface="Times New Roman" pitchFamily="18" charset="0"/>
                          <a:cs typeface="Times New Roman" pitchFamily="18" charset="0"/>
                        </a:rPr>
                        <a:t>كثافة خطأ الكود</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NCE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CED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Development Error Density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1600" b="1" i="0" u="none" strike="noStrike" cap="none" normalizeH="0" baseline="0" dirty="0">
                          <a:ln>
                            <a:noFill/>
                          </a:ln>
                          <a:solidFill>
                            <a:schemeClr val="tx1"/>
                          </a:solidFill>
                          <a:effectLst/>
                          <a:latin typeface="Times New Roman" pitchFamily="18" charset="0"/>
                          <a:cs typeface="Times New Roman" pitchFamily="18" charset="0"/>
                        </a:rPr>
                        <a:t>كثافة خطأ التطوير</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NDE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DED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WCED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Weighted Code Error Density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1600" b="1" i="0" u="none" strike="noStrike" cap="none" normalizeH="0" baseline="0" dirty="0">
                          <a:ln>
                            <a:noFill/>
                          </a:ln>
                          <a:solidFill>
                            <a:schemeClr val="tx1"/>
                          </a:solidFill>
                          <a:effectLst/>
                          <a:latin typeface="Times New Roman" pitchFamily="18" charset="0"/>
                          <a:cs typeface="Times New Roman" pitchFamily="18" charset="0"/>
                        </a:rPr>
                        <a:t>كثافة خطأ الرمز المرجح</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WCDE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WDED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Weighted Development Error Density</a:t>
                      </a:r>
                    </a:p>
                    <a:p>
                      <a:pPr marL="0" marR="0" lvl="0" indent="0" algn="ctr" defTabSz="914400" rtl="0" eaLnBrk="1" fontAlgn="base" latinLnBrk="0" hangingPunct="1">
                        <a:lnSpc>
                          <a:spcPct val="75000"/>
                        </a:lnSpc>
                        <a:spcBef>
                          <a:spcPct val="0"/>
                        </a:spcBef>
                        <a:spcAft>
                          <a:spcPct val="0"/>
                        </a:spcAft>
                        <a:buClrTx/>
                        <a:buSzTx/>
                        <a:buFontTx/>
                        <a:buNone/>
                        <a:tabLst/>
                      </a:pPr>
                      <a:r>
                        <a:rPr kumimoji="0" lang="ar-JO" sz="1600" b="1" i="0" u="none" strike="noStrike" cap="none" normalizeH="0" baseline="0" dirty="0">
                          <a:ln>
                            <a:noFill/>
                          </a:ln>
                          <a:solidFill>
                            <a:schemeClr val="tx1"/>
                          </a:solidFill>
                          <a:effectLst/>
                          <a:latin typeface="Times New Roman" pitchFamily="18" charset="0"/>
                          <a:cs typeface="Times New Roman" pitchFamily="18" charset="0"/>
                        </a:rPr>
                        <a:t>كثافة خطأ التطوير المرجح</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WDED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WCEF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Weighted Code Errors per Function Point</a:t>
                      </a:r>
                    </a:p>
                    <a:p>
                      <a:pPr marL="0" marR="0" lvl="0" indent="0" algn="ctr" defTabSz="914400" rtl="0" eaLnBrk="1" fontAlgn="base" latinLnBrk="0" hangingPunct="1">
                        <a:lnSpc>
                          <a:spcPct val="75000"/>
                        </a:lnSpc>
                        <a:spcBef>
                          <a:spcPct val="0"/>
                        </a:spcBef>
                        <a:spcAft>
                          <a:spcPct val="0"/>
                        </a:spcAft>
                        <a:buClrTx/>
                        <a:buSzTx/>
                        <a:buFontTx/>
                        <a:buNone/>
                        <a:tabLst/>
                      </a:pPr>
                      <a:r>
                        <a:rPr kumimoji="0" lang="ar-JO" sz="1600" b="1" i="0" u="none" strike="noStrike" cap="none" normalizeH="0" baseline="0" dirty="0">
                          <a:ln>
                            <a:noFill/>
                          </a:ln>
                          <a:solidFill>
                            <a:schemeClr val="tx1"/>
                          </a:solidFill>
                          <a:effectLst/>
                          <a:latin typeface="Times New Roman" pitchFamily="18" charset="0"/>
                          <a:cs typeface="Times New Roman" pitchFamily="18" charset="0"/>
                        </a:rPr>
                        <a:t>أخطاء التعليمات البرمجية المرجحة لكل نقطة وظيفة</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WCEF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9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WDEF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Weighted Development Errors per Function Point </a:t>
                      </a:r>
                    </a:p>
                    <a:p>
                      <a:pPr marL="0" marR="0" lvl="0" indent="0" algn="ctr" defTabSz="914400" rtl="0" eaLnBrk="1" fontAlgn="base" latinLnBrk="0" hangingPunct="1">
                        <a:lnSpc>
                          <a:spcPct val="75000"/>
                        </a:lnSpc>
                        <a:spcBef>
                          <a:spcPct val="0"/>
                        </a:spcBef>
                        <a:spcAft>
                          <a:spcPct val="0"/>
                        </a:spcAft>
                        <a:buClrTx/>
                        <a:buSzTx/>
                        <a:buFontTx/>
                        <a:buNone/>
                        <a:tabLst/>
                      </a:pPr>
                      <a:r>
                        <a:rPr kumimoji="0" lang="ar-JO" sz="1600" b="1" i="0" u="none" strike="noStrike" cap="none" normalizeH="0" baseline="0" dirty="0">
                          <a:ln>
                            <a:noFill/>
                          </a:ln>
                          <a:solidFill>
                            <a:schemeClr val="tx1"/>
                          </a:solidFill>
                          <a:effectLst/>
                          <a:latin typeface="Times New Roman" pitchFamily="18" charset="0"/>
                          <a:cs typeface="Times New Roman" pitchFamily="18" charset="0"/>
                        </a:rPr>
                        <a:t>أخطاء التطوير المرجحة لكل نقطة وظيفية</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WDEF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11" name="Rectangle 127"/>
          <p:cNvSpPr>
            <a:spLocks noChangeArrowheads="1"/>
          </p:cNvSpPr>
          <p:nvPr/>
        </p:nvSpPr>
        <p:spPr bwMode="auto">
          <a:xfrm>
            <a:off x="1703165" y="5049500"/>
            <a:ext cx="8785671" cy="1446550"/>
          </a:xfrm>
          <a:prstGeom prst="rect">
            <a:avLst/>
          </a:prstGeom>
          <a:noFill/>
          <a:ln w="9525">
            <a:noFill/>
            <a:miter lim="800000"/>
            <a:headEnd/>
            <a:tailEnd/>
          </a:ln>
          <a:effectLst/>
        </p:spPr>
        <p:txBody>
          <a:bodyPr wrap="square">
            <a:spAutoFit/>
          </a:bodyPr>
          <a:lstStyle/>
          <a:p>
            <a:pPr algn="l" rtl="0" fontAlgn="base">
              <a:spcBef>
                <a:spcPct val="0"/>
              </a:spcBef>
              <a:spcAft>
                <a:spcPct val="0"/>
              </a:spcAft>
            </a:pPr>
            <a:r>
              <a:rPr lang="en-US" sz="1100" b="1" dirty="0">
                <a:solidFill>
                  <a:prstClr val="black"/>
                </a:solidFill>
                <a:latin typeface="Times New Roman" pitchFamily="18" charset="0"/>
                <a:cs typeface="Times New Roman" pitchFamily="18" charset="0"/>
              </a:rPr>
              <a:t>NCE = The number of code errors detected by code inspections and testing.</a:t>
            </a:r>
          </a:p>
          <a:p>
            <a:pPr fontAlgn="base">
              <a:spcBef>
                <a:spcPct val="0"/>
              </a:spcBef>
              <a:spcAft>
                <a:spcPct val="0"/>
              </a:spcAft>
            </a:pPr>
            <a:r>
              <a:rPr lang="en-US" sz="1100" b="1" dirty="0">
                <a:solidFill>
                  <a:prstClr val="black"/>
                </a:solidFill>
                <a:latin typeface="Times New Roman" pitchFamily="18" charset="0"/>
                <a:cs typeface="Times New Roman" pitchFamily="18" charset="0"/>
              </a:rPr>
              <a:t> = NCE </a:t>
            </a:r>
            <a:r>
              <a:rPr lang="ar-JO" sz="1100" b="1" dirty="0">
                <a:solidFill>
                  <a:prstClr val="black"/>
                </a:solidFill>
                <a:latin typeface="Times New Roman" pitchFamily="18" charset="0"/>
                <a:cs typeface="Times New Roman" pitchFamily="18" charset="0"/>
              </a:rPr>
              <a:t>عدد أخطاء التعليمات البرمجية التي تم اكتشافها عن طريق عمليات فحص التعليمات البرمجية واختبارها.</a:t>
            </a:r>
            <a:endParaRPr lang="en-US" sz="11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100" b="1" dirty="0">
                <a:solidFill>
                  <a:prstClr val="black"/>
                </a:solidFill>
                <a:latin typeface="Times New Roman" pitchFamily="18" charset="0"/>
                <a:cs typeface="Times New Roman" pitchFamily="18" charset="0"/>
              </a:rPr>
              <a:t>NDE = total number of development (design and code) errors) detected in the development process.</a:t>
            </a:r>
          </a:p>
          <a:p>
            <a:pPr fontAlgn="base">
              <a:spcBef>
                <a:spcPct val="0"/>
              </a:spcBef>
              <a:spcAft>
                <a:spcPct val="0"/>
              </a:spcAft>
            </a:pPr>
            <a:r>
              <a:rPr lang="en-US" sz="1100" b="1" dirty="0">
                <a:solidFill>
                  <a:prstClr val="black"/>
                </a:solidFill>
                <a:latin typeface="Times New Roman" pitchFamily="18" charset="0"/>
                <a:cs typeface="Times New Roman" pitchFamily="18" charset="0"/>
              </a:rPr>
              <a:t> = NDE </a:t>
            </a:r>
            <a:r>
              <a:rPr lang="ar-JO" sz="1100" b="1" dirty="0">
                <a:solidFill>
                  <a:prstClr val="black"/>
                </a:solidFill>
                <a:latin typeface="Times New Roman" pitchFamily="18" charset="0"/>
                <a:cs typeface="Times New Roman" pitchFamily="18" charset="0"/>
              </a:rPr>
              <a:t>العدد الإجمالي لأخطاء التطوير (التصميم والتعليمات البرمجية) المكتشفة في عملية التطوير.</a:t>
            </a:r>
            <a:endParaRPr lang="en-US" sz="11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100" b="1" dirty="0">
                <a:solidFill>
                  <a:prstClr val="black"/>
                </a:solidFill>
                <a:latin typeface="Times New Roman" pitchFamily="18" charset="0"/>
                <a:cs typeface="Times New Roman" pitchFamily="18" charset="0"/>
              </a:rPr>
              <a:t>WCE = weighted total code errors detected by code inspections and testing.</a:t>
            </a:r>
          </a:p>
          <a:p>
            <a:pPr fontAlgn="base">
              <a:spcBef>
                <a:spcPct val="0"/>
              </a:spcBef>
              <a:spcAft>
                <a:spcPct val="0"/>
              </a:spcAft>
            </a:pPr>
            <a:r>
              <a:rPr lang="en-US" sz="1100" b="1" dirty="0">
                <a:solidFill>
                  <a:prstClr val="black"/>
                </a:solidFill>
                <a:latin typeface="Times New Roman" pitchFamily="18" charset="0"/>
                <a:cs typeface="Times New Roman" pitchFamily="18" charset="0"/>
              </a:rPr>
              <a:t> = WCE </a:t>
            </a:r>
            <a:r>
              <a:rPr lang="ar-JO" sz="1100" b="1" dirty="0">
                <a:solidFill>
                  <a:prstClr val="black"/>
                </a:solidFill>
                <a:latin typeface="Times New Roman" pitchFamily="18" charset="0"/>
                <a:cs typeface="Times New Roman" pitchFamily="18" charset="0"/>
              </a:rPr>
              <a:t>إجمالي أخطاء التعليمات البرمجية المرجحة التي تم اكتشافها من خلال عمليات فحص الكود واختباره.</a:t>
            </a:r>
            <a:endParaRPr lang="en-US" sz="11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100" b="1" dirty="0">
                <a:solidFill>
                  <a:prstClr val="black"/>
                </a:solidFill>
                <a:latin typeface="Times New Roman" pitchFamily="18" charset="0"/>
                <a:cs typeface="Times New Roman" pitchFamily="18" charset="0"/>
              </a:rPr>
              <a:t>WDE = total weighted development (design and code) errors detected in development process.  </a:t>
            </a:r>
          </a:p>
          <a:p>
            <a:pPr fontAlgn="base">
              <a:spcBef>
                <a:spcPct val="0"/>
              </a:spcBef>
              <a:spcAft>
                <a:spcPct val="0"/>
              </a:spcAft>
            </a:pPr>
            <a:r>
              <a:rPr lang="en-US" sz="1100" b="1" dirty="0">
                <a:solidFill>
                  <a:prstClr val="black"/>
                </a:solidFill>
                <a:latin typeface="Times New Roman" pitchFamily="18" charset="0"/>
                <a:cs typeface="Times New Roman" pitchFamily="18" charset="0"/>
              </a:rPr>
              <a:t> WDE </a:t>
            </a:r>
            <a:r>
              <a:rPr lang="ar-JO" sz="1100" b="1" dirty="0">
                <a:solidFill>
                  <a:prstClr val="black"/>
                </a:solidFill>
                <a:latin typeface="Times New Roman" pitchFamily="18" charset="0"/>
                <a:cs typeface="Times New Roman" pitchFamily="18" charset="0"/>
              </a:rPr>
              <a:t>= إجمالي أخطاء التطوير المرجحة (التصميم والتعليمات البرمجية) التي تم اكتشافها أثناء عملية التطوير.</a:t>
            </a:r>
            <a:endParaRPr lang="en-US" sz="1100" b="1" dirty="0">
              <a:solidFill>
                <a:prstClr val="black"/>
              </a:solidFill>
              <a:latin typeface="Times New Roman" pitchFamily="18" charset="0"/>
              <a:cs typeface="Times New Roman" pitchFamily="18" charset="0"/>
            </a:endParaRPr>
          </a:p>
        </p:txBody>
      </p:sp>
      <p:sp>
        <p:nvSpPr>
          <p:cNvPr id="16512" name="WordArt 128"/>
          <p:cNvSpPr>
            <a:spLocks noChangeArrowheads="1" noChangeShapeType="1" noTextEdit="1"/>
          </p:cNvSpPr>
          <p:nvPr/>
        </p:nvSpPr>
        <p:spPr bwMode="auto">
          <a:xfrm>
            <a:off x="3452813" y="361951"/>
            <a:ext cx="5257800" cy="48101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Error density metrics</a:t>
            </a:r>
            <a:r>
              <a:rPr lang="ar-JO" sz="3600" kern="10" dirty="0">
                <a:ln w="12700">
                  <a:solidFill>
                    <a:srgbClr val="000000"/>
                  </a:solidFill>
                  <a:round/>
                  <a:headEnd/>
                  <a:tailEnd/>
                </a:ln>
                <a:solidFill>
                  <a:srgbClr val="33CC33"/>
                </a:solidFill>
                <a:latin typeface="Arial Black"/>
                <a:cs typeface="Times New Roman" pitchFamily="18" charset="0"/>
              </a:rPr>
              <a:t>مقاييس كثافة الخطأ</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65" name="Group 33"/>
          <p:cNvGraphicFramePr>
            <a:graphicFrameLocks noGrp="1"/>
          </p:cNvGraphicFramePr>
          <p:nvPr>
            <p:ph type="tbl" idx="1"/>
          </p:nvPr>
        </p:nvGraphicFramePr>
        <p:xfrm>
          <a:off x="2057400" y="1655763"/>
          <a:ext cx="7924800" cy="2133600"/>
        </p:xfrm>
        <a:graphic>
          <a:graphicData uri="http://schemas.openxmlformats.org/drawingml/2006/table">
            <a:tbl>
              <a:tblPr/>
              <a:tblGrid>
                <a:gridCol w="12192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ASCE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Average Severity of Code Errors</a:t>
                      </a:r>
                    </a:p>
                    <a:p>
                      <a:pPr marL="0" marR="0" lvl="0" indent="0" algn="ctr" defTabSz="914400" rtl="0" eaLnBrk="1" fontAlgn="base" latinLnBrk="0" hangingPunct="1">
                        <a:lnSpc>
                          <a:spcPct val="90000"/>
                        </a:lnSpc>
                        <a:spcBef>
                          <a:spcPct val="0"/>
                        </a:spcBef>
                        <a:spcAft>
                          <a:spcPct val="0"/>
                        </a:spcAft>
                        <a:buClrTx/>
                        <a:buSzTx/>
                        <a:buFontTx/>
                        <a:buNone/>
                        <a:tabLst/>
                      </a:pPr>
                      <a:r>
                        <a:rPr kumimoji="0" lang="ar-JO" sz="1800" b="1" i="0" u="none" strike="noStrike" cap="none" normalizeH="0" baseline="0" dirty="0">
                          <a:ln>
                            <a:noFill/>
                          </a:ln>
                          <a:solidFill>
                            <a:schemeClr val="tx1"/>
                          </a:solidFill>
                          <a:effectLst/>
                          <a:latin typeface="Times New Roman" pitchFamily="18" charset="0"/>
                          <a:cs typeface="Times New Roman" pitchFamily="18" charset="0"/>
                        </a:rPr>
                        <a:t>متوسط خطورة أخطاء التعليمات البرمجية</a:t>
                      </a: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ASCE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               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ASDE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Average Severity of Development Errors</a:t>
                      </a:r>
                    </a:p>
                    <a:p>
                      <a:pPr marL="0" marR="0" lvl="0" indent="0" algn="ctr" defTabSz="914400" rtl="0" eaLnBrk="1" fontAlgn="base" latinLnBrk="0" hangingPunct="1">
                        <a:lnSpc>
                          <a:spcPct val="90000"/>
                        </a:lnSpc>
                        <a:spcBef>
                          <a:spcPct val="0"/>
                        </a:spcBef>
                        <a:spcAft>
                          <a:spcPct val="0"/>
                        </a:spcAft>
                        <a:buClrTx/>
                        <a:buSzTx/>
                        <a:buFontTx/>
                        <a:buNone/>
                        <a:tabLst/>
                      </a:pPr>
                      <a:r>
                        <a:rPr kumimoji="0" lang="ar-JO" sz="1800" b="1" i="0" u="none" strike="noStrike" cap="none" normalizeH="0" baseline="0" dirty="0">
                          <a:ln>
                            <a:noFill/>
                          </a:ln>
                          <a:solidFill>
                            <a:schemeClr val="tx1"/>
                          </a:solidFill>
                          <a:effectLst/>
                          <a:latin typeface="Times New Roman" pitchFamily="18" charset="0"/>
                          <a:cs typeface="Times New Roman" pitchFamily="18" charset="0"/>
                        </a:rPr>
                        <a:t>متوسط خطورة أخطاء التطوير</a:t>
                      </a: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ASDE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NDE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462" name="Rectangle 30"/>
          <p:cNvSpPr>
            <a:spLocks noChangeArrowheads="1"/>
          </p:cNvSpPr>
          <p:nvPr/>
        </p:nvSpPr>
        <p:spPr bwMode="auto">
          <a:xfrm>
            <a:off x="2024035" y="3933057"/>
            <a:ext cx="8458200" cy="2031325"/>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sz="1400" b="1" dirty="0">
                <a:solidFill>
                  <a:srgbClr val="44546A"/>
                </a:solidFill>
                <a:latin typeface="Times New Roman" pitchFamily="18" charset="0"/>
                <a:cs typeface="Times New Roman" pitchFamily="18" charset="0"/>
              </a:rPr>
              <a:t>NCE = The number of code errors detected by code inspections and testing.</a:t>
            </a:r>
          </a:p>
          <a:p>
            <a:pPr fontAlgn="base">
              <a:spcBef>
                <a:spcPct val="0"/>
              </a:spcBef>
              <a:spcAft>
                <a:spcPct val="0"/>
              </a:spcAft>
            </a:pPr>
            <a:r>
              <a:rPr lang="en-US" sz="1400" b="1" dirty="0">
                <a:solidFill>
                  <a:srgbClr val="44546A"/>
                </a:solidFill>
                <a:latin typeface="Times New Roman" pitchFamily="18" charset="0"/>
                <a:cs typeface="Times New Roman" pitchFamily="18" charset="0"/>
              </a:rPr>
              <a:t> NCE </a:t>
            </a:r>
            <a:r>
              <a:rPr lang="ar-JO" sz="1400" b="1" dirty="0">
                <a:solidFill>
                  <a:srgbClr val="44546A"/>
                </a:solidFill>
                <a:latin typeface="Times New Roman" pitchFamily="18" charset="0"/>
                <a:cs typeface="Times New Roman" pitchFamily="18" charset="0"/>
              </a:rPr>
              <a:t>= عدد أخطاء التعليمات البرمجية التي تم اكتشافها عن طريق عمليات فحص التعليمات البرمجية واختبارها.</a:t>
            </a:r>
            <a:endParaRPr lang="en-US" sz="1400" b="1" dirty="0">
              <a:solidFill>
                <a:srgbClr val="44546A"/>
              </a:solidFill>
              <a:latin typeface="Times New Roman" pitchFamily="18" charset="0"/>
              <a:cs typeface="Times New Roman" pitchFamily="18" charset="0"/>
            </a:endParaRPr>
          </a:p>
          <a:p>
            <a:pPr algn="l" rtl="0" fontAlgn="base">
              <a:spcBef>
                <a:spcPct val="0"/>
              </a:spcBef>
              <a:spcAft>
                <a:spcPct val="0"/>
              </a:spcAft>
            </a:pPr>
            <a:r>
              <a:rPr lang="en-US" sz="1400" b="1" dirty="0">
                <a:solidFill>
                  <a:srgbClr val="44546A"/>
                </a:solidFill>
                <a:latin typeface="Times New Roman" pitchFamily="18" charset="0"/>
                <a:cs typeface="Times New Roman" pitchFamily="18" charset="0"/>
              </a:rPr>
              <a:t>NDE = total number of development (design and code) errors detected in the development process.</a:t>
            </a:r>
          </a:p>
          <a:p>
            <a:pPr fontAlgn="base">
              <a:spcBef>
                <a:spcPct val="0"/>
              </a:spcBef>
              <a:spcAft>
                <a:spcPct val="0"/>
              </a:spcAft>
            </a:pPr>
            <a:r>
              <a:rPr lang="en-US" sz="1400" b="1" dirty="0">
                <a:solidFill>
                  <a:srgbClr val="44546A"/>
                </a:solidFill>
                <a:latin typeface="Times New Roman" pitchFamily="18" charset="0"/>
                <a:cs typeface="Times New Roman" pitchFamily="18" charset="0"/>
              </a:rPr>
              <a:t> = NDE </a:t>
            </a:r>
            <a:r>
              <a:rPr lang="ar-JO" sz="1400" b="1" dirty="0">
                <a:solidFill>
                  <a:srgbClr val="44546A"/>
                </a:solidFill>
                <a:latin typeface="Times New Roman" pitchFamily="18" charset="0"/>
                <a:cs typeface="Times New Roman" pitchFamily="18" charset="0"/>
              </a:rPr>
              <a:t>العدد الإجمالي لأخطاء التطوير (التصميم والتعليمات البرمجية) التي تم اكتشافها أثناء عملية التطوير.</a:t>
            </a:r>
            <a:endParaRPr lang="en-US" sz="1400" b="1" dirty="0">
              <a:solidFill>
                <a:srgbClr val="44546A"/>
              </a:solidFill>
              <a:latin typeface="Times New Roman" pitchFamily="18" charset="0"/>
              <a:cs typeface="Times New Roman" pitchFamily="18" charset="0"/>
            </a:endParaRPr>
          </a:p>
          <a:p>
            <a:pPr algn="l" rtl="0" fontAlgn="base">
              <a:spcBef>
                <a:spcPct val="0"/>
              </a:spcBef>
              <a:spcAft>
                <a:spcPct val="0"/>
              </a:spcAft>
            </a:pPr>
            <a:r>
              <a:rPr lang="en-US" sz="1400" b="1" dirty="0">
                <a:solidFill>
                  <a:srgbClr val="44546A"/>
                </a:solidFill>
                <a:latin typeface="Times New Roman" pitchFamily="18" charset="0"/>
                <a:cs typeface="Times New Roman" pitchFamily="18" charset="0"/>
              </a:rPr>
              <a:t>WCE = weighted total code errors detected by code inspections and testing.</a:t>
            </a:r>
          </a:p>
          <a:p>
            <a:pPr fontAlgn="base">
              <a:spcBef>
                <a:spcPct val="0"/>
              </a:spcBef>
              <a:spcAft>
                <a:spcPct val="0"/>
              </a:spcAft>
            </a:pPr>
            <a:r>
              <a:rPr lang="en-US" sz="1400" b="1" dirty="0">
                <a:solidFill>
                  <a:srgbClr val="44546A"/>
                </a:solidFill>
                <a:latin typeface="Times New Roman" pitchFamily="18" charset="0"/>
                <a:cs typeface="Times New Roman" pitchFamily="18" charset="0"/>
              </a:rPr>
              <a:t> = WCE </a:t>
            </a:r>
            <a:r>
              <a:rPr lang="ar-JO" sz="1400" b="1" dirty="0">
                <a:solidFill>
                  <a:srgbClr val="44546A"/>
                </a:solidFill>
                <a:latin typeface="Times New Roman" pitchFamily="18" charset="0"/>
                <a:cs typeface="Times New Roman" pitchFamily="18" charset="0"/>
              </a:rPr>
              <a:t>إجمالي أخطاء التعليمات البرمجية المرجحة التي تم اكتشافها من خلال عمليات فحص الكود واختباره.</a:t>
            </a:r>
            <a:endParaRPr lang="en-US" sz="1400" b="1" dirty="0">
              <a:solidFill>
                <a:srgbClr val="44546A"/>
              </a:solidFill>
              <a:latin typeface="Times New Roman" pitchFamily="18" charset="0"/>
              <a:cs typeface="Times New Roman" pitchFamily="18" charset="0"/>
            </a:endParaRPr>
          </a:p>
          <a:p>
            <a:pPr algn="l" rtl="0" fontAlgn="base">
              <a:spcBef>
                <a:spcPct val="0"/>
              </a:spcBef>
              <a:spcAft>
                <a:spcPct val="0"/>
              </a:spcAft>
            </a:pPr>
            <a:r>
              <a:rPr lang="en-US" sz="1400" b="1" dirty="0">
                <a:solidFill>
                  <a:srgbClr val="44546A"/>
                </a:solidFill>
                <a:latin typeface="Times New Roman" pitchFamily="18" charset="0"/>
                <a:cs typeface="Times New Roman" pitchFamily="18" charset="0"/>
              </a:rPr>
              <a:t>WDE = total weighted development (design and code) errors detected in </a:t>
            </a:r>
            <a:br>
              <a:rPr lang="en-US" sz="1400" b="1" dirty="0">
                <a:solidFill>
                  <a:srgbClr val="44546A"/>
                </a:solidFill>
                <a:latin typeface="Times New Roman" pitchFamily="18" charset="0"/>
                <a:cs typeface="Times New Roman" pitchFamily="18" charset="0"/>
              </a:rPr>
            </a:br>
            <a:r>
              <a:rPr lang="en-US" sz="1400" b="1" dirty="0">
                <a:solidFill>
                  <a:srgbClr val="44546A"/>
                </a:solidFill>
                <a:latin typeface="Times New Roman" pitchFamily="18" charset="0"/>
                <a:cs typeface="Times New Roman" pitchFamily="18" charset="0"/>
              </a:rPr>
              <a:t>             development process.  </a:t>
            </a:r>
          </a:p>
          <a:p>
            <a:pPr fontAlgn="base">
              <a:spcBef>
                <a:spcPct val="0"/>
              </a:spcBef>
              <a:spcAft>
                <a:spcPct val="0"/>
              </a:spcAft>
            </a:pPr>
            <a:r>
              <a:rPr lang="en-US" sz="1400" b="1" dirty="0">
                <a:solidFill>
                  <a:srgbClr val="44546A"/>
                </a:solidFill>
                <a:latin typeface="Times New Roman" pitchFamily="18" charset="0"/>
                <a:cs typeface="Times New Roman" pitchFamily="18" charset="0"/>
              </a:rPr>
              <a:t> = WDE </a:t>
            </a:r>
            <a:r>
              <a:rPr lang="ar-JO" sz="1400" b="1" dirty="0">
                <a:solidFill>
                  <a:srgbClr val="44546A"/>
                </a:solidFill>
                <a:latin typeface="Times New Roman" pitchFamily="18" charset="0"/>
                <a:cs typeface="Times New Roman" pitchFamily="18" charset="0"/>
              </a:rPr>
              <a:t>إجمالي أخطاء التطوير المرجحة (التصميم والتعليمات البرمجية) التي تم اكتشافها أثناء عملية التطوير.</a:t>
            </a:r>
            <a:endParaRPr lang="en-US" sz="1400" b="1" dirty="0">
              <a:solidFill>
                <a:srgbClr val="44546A"/>
              </a:solidFill>
              <a:latin typeface="Times New Roman" pitchFamily="18" charset="0"/>
              <a:cs typeface="Times New Roman" pitchFamily="18" charset="0"/>
            </a:endParaRPr>
          </a:p>
        </p:txBody>
      </p:sp>
      <p:sp>
        <p:nvSpPr>
          <p:cNvPr id="18467" name="WordArt 35"/>
          <p:cNvSpPr>
            <a:spLocks noChangeArrowheads="1" noChangeShapeType="1" noTextEdit="1"/>
          </p:cNvSpPr>
          <p:nvPr/>
        </p:nvSpPr>
        <p:spPr bwMode="auto">
          <a:xfrm>
            <a:off x="3367088" y="836613"/>
            <a:ext cx="5429250" cy="481012"/>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Error severity metrics</a:t>
            </a:r>
            <a:r>
              <a:rPr lang="ar-JO" sz="3600" kern="10" dirty="0">
                <a:ln w="12700">
                  <a:solidFill>
                    <a:srgbClr val="000000"/>
                  </a:solidFill>
                  <a:round/>
                  <a:headEnd/>
                  <a:tailEnd/>
                </a:ln>
                <a:solidFill>
                  <a:srgbClr val="33CC33"/>
                </a:solidFill>
                <a:latin typeface="Arial Black"/>
                <a:cs typeface="Times New Roman" pitchFamily="18" charset="0"/>
              </a:rPr>
              <a:t>مقاييس خطورة الخطأ</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2" name="Group 26"/>
          <p:cNvGraphicFramePr>
            <a:graphicFrameLocks noGrp="1"/>
          </p:cNvGraphicFramePr>
          <p:nvPr>
            <p:ph type="tbl" idx="1"/>
          </p:nvPr>
        </p:nvGraphicFramePr>
        <p:xfrm>
          <a:off x="1893888" y="2303463"/>
          <a:ext cx="8305800" cy="2209800"/>
        </p:xfrm>
        <a:graphic>
          <a:graphicData uri="http://schemas.openxmlformats.org/drawingml/2006/table">
            <a:tbl>
              <a:tblPr/>
              <a:tblGrid>
                <a:gridCol w="13716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TTO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Time Table Observance </a:t>
                      </a:r>
                    </a:p>
                    <a:p>
                      <a:pPr marL="0" marR="0" lvl="0" indent="0" algn="ctr" defTabSz="914400" rtl="0" eaLnBrk="1" fontAlgn="base" latinLnBrk="0" hangingPunct="1">
                        <a:lnSpc>
                          <a:spcPct val="90000"/>
                        </a:lnSpc>
                        <a:spcBef>
                          <a:spcPct val="0"/>
                        </a:spcBef>
                        <a:spcAft>
                          <a:spcPct val="0"/>
                        </a:spcAft>
                        <a:buClrTx/>
                        <a:buSzTx/>
                        <a:buFontTx/>
                        <a:buNone/>
                        <a:tabLst/>
                      </a:pPr>
                      <a:r>
                        <a:rPr kumimoji="0" lang="ar-JO" sz="2000" b="1" i="0" u="none" strike="noStrike" cap="none" normalizeH="0" baseline="0" dirty="0">
                          <a:ln>
                            <a:noFill/>
                          </a:ln>
                          <a:solidFill>
                            <a:schemeClr val="tx1"/>
                          </a:solidFill>
                          <a:effectLst/>
                          <a:latin typeface="Times New Roman" pitchFamily="18" charset="0"/>
                          <a:cs typeface="Times New Roman" pitchFamily="18" charset="0"/>
                        </a:rPr>
                        <a:t>مراعاة الجدول الزمني</a:t>
                      </a: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MSOT</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TTO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ADMC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Average Delay of Milestone Completion </a:t>
                      </a:r>
                    </a:p>
                    <a:p>
                      <a:pPr marL="0" marR="0" lvl="0" indent="0" algn="ctr" defTabSz="914400" rtl="0" eaLnBrk="1" fontAlgn="base" latinLnBrk="0" hangingPunct="1">
                        <a:lnSpc>
                          <a:spcPct val="90000"/>
                        </a:lnSpc>
                        <a:spcBef>
                          <a:spcPct val="0"/>
                        </a:spcBef>
                        <a:spcAft>
                          <a:spcPct val="0"/>
                        </a:spcAft>
                        <a:buClrTx/>
                        <a:buSzTx/>
                        <a:buFontTx/>
                        <a:buNone/>
                        <a:tabLst/>
                      </a:pPr>
                      <a:r>
                        <a:rPr kumimoji="0" lang="ar-JO" sz="2000" b="1" i="0" u="none" strike="noStrike" cap="none" normalizeH="0" baseline="0" dirty="0">
                          <a:ln>
                            <a:noFill/>
                          </a:ln>
                          <a:solidFill>
                            <a:schemeClr val="tx1"/>
                          </a:solidFill>
                          <a:effectLst/>
                          <a:latin typeface="Times New Roman" pitchFamily="18" charset="0"/>
                          <a:cs typeface="Times New Roman" pitchFamily="18" charset="0"/>
                        </a:rPr>
                        <a:t>متوسط التأخير في إكمال المرحلة الرئيسية</a:t>
                      </a: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TCDAM</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ADMC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77" name="Rectangle 21"/>
          <p:cNvSpPr>
            <a:spLocks noChangeArrowheads="1"/>
          </p:cNvSpPr>
          <p:nvPr/>
        </p:nvSpPr>
        <p:spPr bwMode="auto">
          <a:xfrm>
            <a:off x="1890714" y="4686301"/>
            <a:ext cx="8383587" cy="1200329"/>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b="1" dirty="0">
                <a:solidFill>
                  <a:srgbClr val="44546A"/>
                </a:solidFill>
                <a:latin typeface="Times New Roman" pitchFamily="18" charset="0"/>
                <a:cs typeface="Times New Roman" pitchFamily="18" charset="0"/>
              </a:rPr>
              <a:t>MSOT = Milestones completed on time.</a:t>
            </a:r>
            <a:r>
              <a:rPr lang="ar-JO" b="1" dirty="0">
                <a:solidFill>
                  <a:srgbClr val="44546A"/>
                </a:solidFill>
                <a:latin typeface="Times New Roman" pitchFamily="18" charset="0"/>
                <a:cs typeface="Times New Roman" pitchFamily="18" charset="0"/>
              </a:rPr>
              <a:t> المعالم المكتملة في الوقت المحدد.</a:t>
            </a:r>
            <a:endParaRPr lang="en-US" b="1" dirty="0">
              <a:solidFill>
                <a:srgbClr val="44546A"/>
              </a:solidFill>
              <a:latin typeface="Times New Roman" pitchFamily="18" charset="0"/>
              <a:cs typeface="Times New Roman" pitchFamily="18" charset="0"/>
            </a:endParaRPr>
          </a:p>
          <a:p>
            <a:pPr algn="l" rtl="0" fontAlgn="base">
              <a:spcBef>
                <a:spcPct val="0"/>
              </a:spcBef>
              <a:spcAft>
                <a:spcPct val="0"/>
              </a:spcAft>
            </a:pPr>
            <a:r>
              <a:rPr lang="en-US" b="1" dirty="0">
                <a:solidFill>
                  <a:srgbClr val="44546A"/>
                </a:solidFill>
                <a:latin typeface="Times New Roman" pitchFamily="18" charset="0"/>
                <a:cs typeface="Times New Roman" pitchFamily="18" charset="0"/>
              </a:rPr>
              <a:t>MS = Total number of milestones. </a:t>
            </a:r>
            <a:r>
              <a:rPr lang="ar-JO" b="1" dirty="0">
                <a:solidFill>
                  <a:srgbClr val="44546A"/>
                </a:solidFill>
                <a:latin typeface="Times New Roman" pitchFamily="18" charset="0"/>
                <a:cs typeface="Times New Roman" pitchFamily="18" charset="0"/>
              </a:rPr>
              <a:t>إجمالي عدد المعالم.</a:t>
            </a:r>
            <a:endParaRPr lang="en-US" b="1" dirty="0">
              <a:solidFill>
                <a:srgbClr val="44546A"/>
              </a:solidFill>
              <a:latin typeface="Times New Roman" pitchFamily="18" charset="0"/>
              <a:cs typeface="Times New Roman" pitchFamily="18" charset="0"/>
            </a:endParaRPr>
          </a:p>
          <a:p>
            <a:pPr algn="l" rtl="0" fontAlgn="base">
              <a:spcBef>
                <a:spcPct val="0"/>
              </a:spcBef>
              <a:spcAft>
                <a:spcPct val="0"/>
              </a:spcAft>
            </a:pPr>
            <a:r>
              <a:rPr lang="en-US" b="1" dirty="0">
                <a:solidFill>
                  <a:srgbClr val="44546A"/>
                </a:solidFill>
                <a:latin typeface="Times New Roman" pitchFamily="18" charset="0"/>
                <a:cs typeface="Times New Roman" pitchFamily="18" charset="0"/>
              </a:rPr>
              <a:t>TCDAM = Total Completion Delays (days, weeks, etc.) for all milestones.</a:t>
            </a:r>
          </a:p>
          <a:p>
            <a:pPr fontAlgn="base">
              <a:spcBef>
                <a:spcPct val="0"/>
              </a:spcBef>
              <a:spcAft>
                <a:spcPct val="0"/>
              </a:spcAft>
            </a:pPr>
            <a:r>
              <a:rPr lang="en-US" b="1" dirty="0">
                <a:solidFill>
                  <a:srgbClr val="44546A"/>
                </a:solidFill>
                <a:latin typeface="Times New Roman" pitchFamily="18" charset="0"/>
                <a:cs typeface="Times New Roman" pitchFamily="18" charset="0"/>
              </a:rPr>
              <a:t> = TCDAM</a:t>
            </a:r>
            <a:r>
              <a:rPr lang="ar-JO" b="1" dirty="0">
                <a:solidFill>
                  <a:srgbClr val="44546A"/>
                </a:solidFill>
                <a:latin typeface="Times New Roman" pitchFamily="18" charset="0"/>
                <a:cs typeface="Times New Roman" pitchFamily="18" charset="0"/>
              </a:rPr>
              <a:t>إجمالي تأخيرات الإكمال (الأيام والأسابيع وما إلى ذلك) لجميع المعالم.</a:t>
            </a:r>
            <a:r>
              <a:rPr lang="en-US" b="1" dirty="0">
                <a:solidFill>
                  <a:srgbClr val="44546A"/>
                </a:solidFill>
                <a:latin typeface="Times New Roman" pitchFamily="18" charset="0"/>
                <a:cs typeface="Times New Roman" pitchFamily="18" charset="0"/>
              </a:rPr>
              <a:t> </a:t>
            </a:r>
          </a:p>
        </p:txBody>
      </p:sp>
      <p:sp>
        <p:nvSpPr>
          <p:cNvPr id="19484" name="WordArt 28"/>
          <p:cNvSpPr>
            <a:spLocks noChangeArrowheads="1" noChangeShapeType="1" noTextEdit="1"/>
          </p:cNvSpPr>
          <p:nvPr/>
        </p:nvSpPr>
        <p:spPr bwMode="auto">
          <a:xfrm>
            <a:off x="3870326" y="650876"/>
            <a:ext cx="4429125"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Software process</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timetable metrics</a:t>
            </a:r>
            <a:r>
              <a:rPr lang="ar-JO" sz="3600" kern="10" dirty="0">
                <a:ln w="12700">
                  <a:solidFill>
                    <a:srgbClr val="000000"/>
                  </a:solidFill>
                  <a:round/>
                  <a:headEnd/>
                  <a:tailEnd/>
                </a:ln>
                <a:solidFill>
                  <a:srgbClr val="33CC33"/>
                </a:solidFill>
                <a:latin typeface="Arial Black"/>
                <a:cs typeface="Times New Roman" pitchFamily="18" charset="0"/>
              </a:rPr>
              <a:t>مقاييس الجدول الزمني لعملية البرمجيات.</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Time Table Metric Example</a:t>
            </a:r>
            <a:br>
              <a:rPr lang="en-US" dirty="0"/>
            </a:br>
            <a:r>
              <a:rPr lang="ar-JO" dirty="0"/>
              <a:t>مثال على الجدول الزمني المتري</a:t>
            </a:r>
            <a:endParaRPr lang="en-US" dirty="0"/>
          </a:p>
        </p:txBody>
      </p:sp>
      <p:sp>
        <p:nvSpPr>
          <p:cNvPr id="3" name="Content Placeholder 2"/>
          <p:cNvSpPr>
            <a:spLocks noGrp="1"/>
          </p:cNvSpPr>
          <p:nvPr>
            <p:ph idx="1"/>
          </p:nvPr>
        </p:nvSpPr>
        <p:spPr/>
        <p:txBody>
          <a:bodyPr/>
          <a:lstStyle/>
          <a:p>
            <a:r>
              <a:rPr lang="en-US" dirty="0"/>
              <a:t>TTO</a:t>
            </a:r>
          </a:p>
          <a:p>
            <a:pPr lvl="1"/>
            <a:r>
              <a:rPr lang="en-US" dirty="0"/>
              <a:t>Milestones are Requirements, Analysis, Design, Implementation, and Testing</a:t>
            </a:r>
          </a:p>
          <a:p>
            <a:pPr lvl="1" algn="r" rtl="1"/>
            <a:r>
              <a:rPr lang="ar-JO" dirty="0"/>
              <a:t>المعالم هي المتطلبات والتحليل والتصميم والتنفيذ والاختبار</a:t>
            </a:r>
            <a:endParaRPr lang="en-US" dirty="0"/>
          </a:p>
          <a:p>
            <a:pPr lvl="1"/>
            <a:r>
              <a:rPr lang="en-US" dirty="0"/>
              <a:t>Milestones completed in time are Requirements and analysis only</a:t>
            </a:r>
          </a:p>
          <a:p>
            <a:pPr lvl="1" algn="r" rtl="1"/>
            <a:r>
              <a:rPr lang="ar-JO" dirty="0"/>
              <a:t>المعالم المكتملة في الوقت المناسب هي المتطلبات والتحليل فقط</a:t>
            </a:r>
            <a:endParaRPr lang="en-US" dirty="0"/>
          </a:p>
          <a:p>
            <a:pPr lvl="1"/>
            <a:r>
              <a:rPr lang="en-US" dirty="0"/>
              <a:t>TTO = 2/5</a:t>
            </a:r>
          </a:p>
          <a:p>
            <a:pPr lvl="1"/>
            <a:endParaRPr lang="en-US" dirty="0"/>
          </a:p>
        </p:txBody>
      </p:sp>
    </p:spTree>
    <p:extLst>
      <p:ext uri="{BB962C8B-B14F-4D97-AF65-F5344CB8AC3E}">
        <p14:creationId xmlns:p14="http://schemas.microsoft.com/office/powerpoint/2010/main" val="164128043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Time Table Metric Example</a:t>
            </a:r>
            <a:br>
              <a:rPr lang="en-US" dirty="0"/>
            </a:br>
            <a:r>
              <a:rPr lang="ar-JO" dirty="0"/>
              <a:t>مثال على الجدول الزمني المتري</a:t>
            </a:r>
            <a:endParaRPr lang="en-US" dirty="0"/>
          </a:p>
        </p:txBody>
      </p:sp>
      <p:sp>
        <p:nvSpPr>
          <p:cNvPr id="3" name="Content Placeholder 2"/>
          <p:cNvSpPr>
            <a:spLocks noGrp="1"/>
          </p:cNvSpPr>
          <p:nvPr>
            <p:ph idx="1"/>
          </p:nvPr>
        </p:nvSpPr>
        <p:spPr/>
        <p:txBody>
          <a:bodyPr/>
          <a:lstStyle/>
          <a:p>
            <a:r>
              <a:rPr lang="en-US" dirty="0"/>
              <a:t>ADMC</a:t>
            </a:r>
          </a:p>
          <a:p>
            <a:pPr lvl="1"/>
            <a:r>
              <a:rPr lang="en-US" dirty="0"/>
              <a:t>Requirements (One week delay, Analysis (Three weeks delay, Design (Two weeks delay, Implementation (Six weeks delay), and Testing (Two weeks delay)</a:t>
            </a:r>
          </a:p>
          <a:p>
            <a:pPr lvl="1" algn="r" rtl="1"/>
            <a:r>
              <a:rPr lang="ar-JO" dirty="0"/>
              <a:t>المتطلبات (تأخير أسبوع واحد، التحليل (تأخير ثلاثة أسابيع، التصميم (تأخير أسبوعين، التنفيذ (تأخير ستة أسابيع)، والاختبار (تأخير أسبوعين)</a:t>
            </a:r>
            <a:endParaRPr lang="en-US" dirty="0"/>
          </a:p>
          <a:p>
            <a:pPr lvl="1"/>
            <a:r>
              <a:rPr lang="en-US" dirty="0"/>
              <a:t>Total Delay is 14 Weeks             </a:t>
            </a:r>
            <a:r>
              <a:rPr lang="ar-JO" dirty="0"/>
              <a:t>إجمالي التأخير هو 14 أسبوعًا</a:t>
            </a:r>
            <a:endParaRPr lang="en-US" dirty="0"/>
          </a:p>
          <a:p>
            <a:pPr lvl="1"/>
            <a:r>
              <a:rPr lang="en-US" dirty="0"/>
              <a:t>ADMS = 14/5</a:t>
            </a:r>
          </a:p>
          <a:p>
            <a:pPr lvl="1"/>
            <a:endParaRPr lang="en-US" dirty="0"/>
          </a:p>
        </p:txBody>
      </p:sp>
    </p:spTree>
    <p:extLst>
      <p:ext uri="{BB962C8B-B14F-4D97-AF65-F5344CB8AC3E}">
        <p14:creationId xmlns:p14="http://schemas.microsoft.com/office/powerpoint/2010/main" val="220175008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Group 3"/>
          <p:cNvGraphicFramePr>
            <a:graphicFrameLocks noGrp="1"/>
          </p:cNvGraphicFramePr>
          <p:nvPr>
            <p:ph type="tbl" idx="1"/>
          </p:nvPr>
        </p:nvGraphicFramePr>
        <p:xfrm>
          <a:off x="1752600" y="1803400"/>
          <a:ext cx="8686800" cy="2127504"/>
        </p:xfrm>
        <a:graphic>
          <a:graphicData uri="http://schemas.openxmlformats.org/drawingml/2006/table">
            <a:tbl>
              <a:tblPr/>
              <a:tblGrid>
                <a:gridCol w="15240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DERE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Development Errors Removal Effectiveness </a:t>
                      </a:r>
                    </a:p>
                    <a:p>
                      <a:pPr marL="0" marR="0" lvl="0" indent="0" algn="ctr" defTabSz="914400" rtl="0" eaLnBrk="1" fontAlgn="base" latinLnBrk="0" hangingPunct="1">
                        <a:lnSpc>
                          <a:spcPct val="90000"/>
                        </a:lnSpc>
                        <a:spcBef>
                          <a:spcPct val="0"/>
                        </a:spcBef>
                        <a:spcAft>
                          <a:spcPct val="0"/>
                        </a:spcAft>
                        <a:buClrTx/>
                        <a:buSzTx/>
                        <a:buFontTx/>
                        <a:buNone/>
                        <a:tabLst/>
                      </a:pPr>
                      <a:r>
                        <a:rPr kumimoji="0" lang="ar-JO" sz="1800" b="1" i="0" u="none" strike="noStrike" cap="none" normalizeH="0" baseline="0" dirty="0">
                          <a:ln>
                            <a:noFill/>
                          </a:ln>
                          <a:solidFill>
                            <a:schemeClr val="tx1"/>
                          </a:solidFill>
                          <a:effectLst/>
                          <a:latin typeface="Times New Roman" pitchFamily="18" charset="0"/>
                          <a:cs typeface="Times New Roman" pitchFamily="18" charset="0"/>
                        </a:rPr>
                        <a:t>فعالية إزالة أخطاء التطوير</a:t>
                      </a: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               NDE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DERE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               NDE + NYF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DWERE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Development Weighted Errors Removal Effectiveness </a:t>
                      </a:r>
                    </a:p>
                    <a:p>
                      <a:pPr marL="0" marR="0" lvl="0" indent="0" algn="ctr" defTabSz="914400" rtl="0" eaLnBrk="1" fontAlgn="base" latinLnBrk="0" hangingPunct="1">
                        <a:lnSpc>
                          <a:spcPct val="90000"/>
                        </a:lnSpc>
                        <a:spcBef>
                          <a:spcPct val="0"/>
                        </a:spcBef>
                        <a:spcAft>
                          <a:spcPct val="0"/>
                        </a:spcAft>
                        <a:buClrTx/>
                        <a:buSzTx/>
                        <a:buFontTx/>
                        <a:buNone/>
                        <a:tabLst/>
                      </a:pPr>
                      <a:r>
                        <a:rPr kumimoji="0" lang="ar-JO" sz="1800" b="1" i="0" u="none" strike="noStrike" cap="none" normalizeH="0" baseline="0" dirty="0">
                          <a:ln>
                            <a:noFill/>
                          </a:ln>
                          <a:solidFill>
                            <a:schemeClr val="tx1"/>
                          </a:solidFill>
                          <a:effectLst/>
                          <a:latin typeface="Times New Roman" pitchFamily="18" charset="0"/>
                          <a:cs typeface="Times New Roman" pitchFamily="18" charset="0"/>
                        </a:rPr>
                        <a:t>تطوير فعالية إزالة الأخطاء المرجحة</a:t>
                      </a: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DWERE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WDE+WYF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5" name="Rectangle 21"/>
          <p:cNvSpPr>
            <a:spLocks noChangeArrowheads="1"/>
          </p:cNvSpPr>
          <p:nvPr/>
        </p:nvSpPr>
        <p:spPr bwMode="auto">
          <a:xfrm>
            <a:off x="1890714" y="3948114"/>
            <a:ext cx="8453437" cy="2246769"/>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sz="1400" b="1" dirty="0">
                <a:solidFill>
                  <a:srgbClr val="44546A"/>
                </a:solidFill>
                <a:latin typeface="Times New Roman" pitchFamily="18" charset="0"/>
                <a:cs typeface="Times New Roman" pitchFamily="18" charset="0"/>
              </a:rPr>
              <a:t>NDE = total number of development (design and code) errors) detected in the development process.</a:t>
            </a:r>
          </a:p>
          <a:p>
            <a:pPr fontAlgn="base">
              <a:spcBef>
                <a:spcPct val="0"/>
              </a:spcBef>
              <a:spcAft>
                <a:spcPct val="0"/>
              </a:spcAft>
            </a:pPr>
            <a:r>
              <a:rPr lang="en-US" sz="1400" b="1" dirty="0">
                <a:solidFill>
                  <a:srgbClr val="44546A"/>
                </a:solidFill>
                <a:latin typeface="Times New Roman" pitchFamily="18" charset="0"/>
                <a:cs typeface="Times New Roman" pitchFamily="18" charset="0"/>
              </a:rPr>
              <a:t> = NDE </a:t>
            </a:r>
            <a:r>
              <a:rPr lang="ar-JO" sz="1400" b="1" dirty="0">
                <a:solidFill>
                  <a:srgbClr val="44546A"/>
                </a:solidFill>
                <a:latin typeface="Times New Roman" pitchFamily="18" charset="0"/>
                <a:cs typeface="Times New Roman" pitchFamily="18" charset="0"/>
              </a:rPr>
              <a:t>العدد الإجمالي لأخطاء التطوير (التصميم والتعليمات البرمجية) المكتشفة في عملية التطوير.</a:t>
            </a:r>
            <a:endParaRPr lang="en-US" sz="1400" b="1" dirty="0">
              <a:solidFill>
                <a:srgbClr val="44546A"/>
              </a:solidFill>
              <a:latin typeface="Times New Roman" pitchFamily="18" charset="0"/>
              <a:cs typeface="Times New Roman" pitchFamily="18" charset="0"/>
            </a:endParaRPr>
          </a:p>
          <a:p>
            <a:pPr algn="l" rtl="0" fontAlgn="base">
              <a:spcBef>
                <a:spcPct val="0"/>
              </a:spcBef>
              <a:spcAft>
                <a:spcPct val="0"/>
              </a:spcAft>
            </a:pPr>
            <a:r>
              <a:rPr lang="en-US" sz="1400" b="1" dirty="0">
                <a:solidFill>
                  <a:srgbClr val="44546A"/>
                </a:solidFill>
                <a:latin typeface="Times New Roman" pitchFamily="18" charset="0"/>
                <a:cs typeface="Times New Roman" pitchFamily="18" charset="0"/>
              </a:rPr>
              <a:t>WCE = weighted total code errors detected by code inspections and testing.</a:t>
            </a:r>
          </a:p>
          <a:p>
            <a:pPr fontAlgn="base">
              <a:spcBef>
                <a:spcPct val="0"/>
              </a:spcBef>
              <a:spcAft>
                <a:spcPct val="0"/>
              </a:spcAft>
            </a:pPr>
            <a:r>
              <a:rPr lang="en-US" sz="1400" b="1" dirty="0">
                <a:solidFill>
                  <a:srgbClr val="44546A"/>
                </a:solidFill>
                <a:latin typeface="Times New Roman" pitchFamily="18" charset="0"/>
                <a:cs typeface="Times New Roman" pitchFamily="18" charset="0"/>
              </a:rPr>
              <a:t> = WCE </a:t>
            </a:r>
            <a:r>
              <a:rPr lang="ar-JO" sz="1400" b="1" dirty="0">
                <a:solidFill>
                  <a:srgbClr val="44546A"/>
                </a:solidFill>
                <a:latin typeface="Times New Roman" pitchFamily="18" charset="0"/>
                <a:cs typeface="Times New Roman" pitchFamily="18" charset="0"/>
              </a:rPr>
              <a:t>إجمالي أخطاء التعليمات البرمجية المرجحة التي تم اكتشافها من خلال عمليات فحص الكود واختباره.</a:t>
            </a:r>
            <a:endParaRPr lang="en-US" sz="1400" b="1" dirty="0">
              <a:solidFill>
                <a:srgbClr val="44546A"/>
              </a:solidFill>
              <a:latin typeface="Times New Roman" pitchFamily="18" charset="0"/>
              <a:cs typeface="Times New Roman" pitchFamily="18" charset="0"/>
            </a:endParaRPr>
          </a:p>
          <a:p>
            <a:pPr algn="l" rtl="0" fontAlgn="base">
              <a:spcBef>
                <a:spcPct val="0"/>
              </a:spcBef>
              <a:spcAft>
                <a:spcPct val="0"/>
              </a:spcAft>
            </a:pPr>
            <a:r>
              <a:rPr lang="en-US" sz="1400" b="1" dirty="0">
                <a:solidFill>
                  <a:srgbClr val="44546A"/>
                </a:solidFill>
                <a:latin typeface="Times New Roman" pitchFamily="18" charset="0"/>
                <a:cs typeface="Times New Roman" pitchFamily="18" charset="0"/>
              </a:rPr>
              <a:t>WDE = total weighted development (design and code) errors detected in development process. </a:t>
            </a:r>
          </a:p>
          <a:p>
            <a:pPr fontAlgn="base">
              <a:spcBef>
                <a:spcPct val="0"/>
              </a:spcBef>
              <a:spcAft>
                <a:spcPct val="0"/>
              </a:spcAft>
            </a:pPr>
            <a:r>
              <a:rPr lang="en-US" sz="1400" b="1" dirty="0">
                <a:solidFill>
                  <a:srgbClr val="44546A"/>
                </a:solidFill>
                <a:latin typeface="Times New Roman" pitchFamily="18" charset="0"/>
                <a:cs typeface="Times New Roman" pitchFamily="18" charset="0"/>
              </a:rPr>
              <a:t> = WDE </a:t>
            </a:r>
            <a:r>
              <a:rPr lang="ar-JO" sz="1400" b="1" dirty="0">
                <a:solidFill>
                  <a:srgbClr val="44546A"/>
                </a:solidFill>
                <a:latin typeface="Times New Roman" pitchFamily="18" charset="0"/>
                <a:cs typeface="Times New Roman" pitchFamily="18" charset="0"/>
              </a:rPr>
              <a:t>إجمالي أخطاء التطوير المرجحة (التصميم والتعليمات البرمجية) التي تم اكتشافها أثناء عملية التطوير.</a:t>
            </a:r>
            <a:endParaRPr lang="en-US" sz="1400" b="1" dirty="0">
              <a:solidFill>
                <a:srgbClr val="44546A"/>
              </a:solidFill>
              <a:latin typeface="Times New Roman" pitchFamily="18" charset="0"/>
              <a:cs typeface="Times New Roman" pitchFamily="18" charset="0"/>
            </a:endParaRPr>
          </a:p>
          <a:p>
            <a:pPr algn="l" rtl="0" fontAlgn="base">
              <a:spcBef>
                <a:spcPct val="0"/>
              </a:spcBef>
              <a:spcAft>
                <a:spcPct val="0"/>
              </a:spcAft>
            </a:pPr>
            <a:r>
              <a:rPr lang="en-US" sz="1400" b="1" dirty="0">
                <a:solidFill>
                  <a:srgbClr val="44546A"/>
                </a:solidFill>
                <a:latin typeface="Times New Roman" pitchFamily="18" charset="0"/>
                <a:cs typeface="Times New Roman" pitchFamily="18" charset="0"/>
              </a:rPr>
              <a:t>NYF = number software failures detected during a year of maintenance service. </a:t>
            </a:r>
          </a:p>
          <a:p>
            <a:pPr fontAlgn="base">
              <a:spcBef>
                <a:spcPct val="0"/>
              </a:spcBef>
              <a:spcAft>
                <a:spcPct val="0"/>
              </a:spcAft>
            </a:pPr>
            <a:r>
              <a:rPr lang="en-US" sz="1400" b="1" dirty="0">
                <a:solidFill>
                  <a:srgbClr val="44546A"/>
                </a:solidFill>
                <a:latin typeface="Times New Roman" pitchFamily="18" charset="0"/>
                <a:cs typeface="Times New Roman" pitchFamily="18" charset="0"/>
              </a:rPr>
              <a:t>NYF </a:t>
            </a:r>
            <a:r>
              <a:rPr lang="ar-JO" sz="1400" b="1" dirty="0">
                <a:solidFill>
                  <a:srgbClr val="44546A"/>
                </a:solidFill>
                <a:latin typeface="Times New Roman" pitchFamily="18" charset="0"/>
                <a:cs typeface="Times New Roman" pitchFamily="18" charset="0"/>
              </a:rPr>
              <a:t> = عدد حالات فشل البرامج التي تم اكتشافها خلال عام من خدمة الصيانة.</a:t>
            </a:r>
            <a:endParaRPr lang="en-US" sz="1400" b="1" dirty="0">
              <a:solidFill>
                <a:srgbClr val="44546A"/>
              </a:solidFill>
              <a:latin typeface="Times New Roman" pitchFamily="18" charset="0"/>
              <a:cs typeface="Times New Roman" pitchFamily="18" charset="0"/>
            </a:endParaRPr>
          </a:p>
          <a:p>
            <a:pPr algn="l" rtl="0" fontAlgn="base">
              <a:spcBef>
                <a:spcPct val="0"/>
              </a:spcBef>
              <a:spcAft>
                <a:spcPct val="0"/>
              </a:spcAft>
            </a:pPr>
            <a:r>
              <a:rPr lang="en-US" sz="1400" b="1" dirty="0">
                <a:solidFill>
                  <a:srgbClr val="44546A"/>
                </a:solidFill>
                <a:latin typeface="Times New Roman" pitchFamily="18" charset="0"/>
                <a:cs typeface="Times New Roman" pitchFamily="18" charset="0"/>
              </a:rPr>
              <a:t>WYF = weighted number of software failures detected during a year of maintenance service.  </a:t>
            </a:r>
          </a:p>
          <a:p>
            <a:pPr fontAlgn="base">
              <a:spcBef>
                <a:spcPct val="0"/>
              </a:spcBef>
              <a:spcAft>
                <a:spcPct val="0"/>
              </a:spcAft>
            </a:pPr>
            <a:r>
              <a:rPr lang="en-US" sz="1400" b="1" dirty="0">
                <a:solidFill>
                  <a:srgbClr val="44546A"/>
                </a:solidFill>
                <a:latin typeface="Times New Roman" pitchFamily="18" charset="0"/>
                <a:cs typeface="Times New Roman" pitchFamily="18" charset="0"/>
              </a:rPr>
              <a:t> = WYF </a:t>
            </a:r>
            <a:r>
              <a:rPr lang="ar-JO" sz="1400" b="1" dirty="0">
                <a:solidFill>
                  <a:srgbClr val="44546A"/>
                </a:solidFill>
                <a:latin typeface="Times New Roman" pitchFamily="18" charset="0"/>
                <a:cs typeface="Times New Roman" pitchFamily="18" charset="0"/>
              </a:rPr>
              <a:t>العدد المرجح لحالات فشل البرامج التي تم اكتشافها خلال عام من خدمة الصيانة.</a:t>
            </a:r>
            <a:endParaRPr lang="en-US" sz="1400" b="1" dirty="0">
              <a:solidFill>
                <a:srgbClr val="44546A"/>
              </a:solidFill>
              <a:latin typeface="Times New Roman" pitchFamily="18" charset="0"/>
              <a:cs typeface="Times New Roman" pitchFamily="18" charset="0"/>
            </a:endParaRPr>
          </a:p>
        </p:txBody>
      </p:sp>
      <p:sp>
        <p:nvSpPr>
          <p:cNvPr id="21529" name="WordArt 25"/>
          <p:cNvSpPr>
            <a:spLocks noChangeArrowheads="1" noChangeShapeType="1" noTextEdit="1"/>
          </p:cNvSpPr>
          <p:nvPr/>
        </p:nvSpPr>
        <p:spPr bwMode="auto">
          <a:xfrm>
            <a:off x="3370264" y="361951"/>
            <a:ext cx="5419725"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Error removal</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effectiveness metrics</a:t>
            </a:r>
            <a:r>
              <a:rPr lang="ar-JO" sz="3600" kern="10" dirty="0">
                <a:ln w="12700">
                  <a:solidFill>
                    <a:srgbClr val="000000"/>
                  </a:solidFill>
                  <a:round/>
                  <a:headEnd/>
                  <a:tailEnd/>
                </a:ln>
                <a:solidFill>
                  <a:srgbClr val="33CC33"/>
                </a:solidFill>
                <a:latin typeface="Arial Black"/>
                <a:cs typeface="Times New Roman" pitchFamily="18" charset="0"/>
              </a:rPr>
              <a:t>مقاييس فعالية إزالة الأخطاء</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Error removal effectiveness metrics</a:t>
            </a:r>
            <a:br>
              <a:rPr lang="en-US" dirty="0"/>
            </a:br>
            <a:r>
              <a:rPr lang="ar-JO" dirty="0"/>
              <a:t>مقاييس فعالية إزالة الأخطاء</a:t>
            </a:r>
            <a:endParaRPr lang="en-US" dirty="0"/>
          </a:p>
        </p:txBody>
      </p:sp>
      <p:sp>
        <p:nvSpPr>
          <p:cNvPr id="3" name="Content Placeholder 2"/>
          <p:cNvSpPr>
            <a:spLocks noGrp="1"/>
          </p:cNvSpPr>
          <p:nvPr>
            <p:ph idx="1"/>
          </p:nvPr>
        </p:nvSpPr>
        <p:spPr/>
        <p:txBody>
          <a:bodyPr/>
          <a:lstStyle/>
          <a:p>
            <a:r>
              <a:rPr lang="en-US" dirty="0"/>
              <a:t>DERE</a:t>
            </a:r>
          </a:p>
          <a:p>
            <a:pPr lvl="1"/>
            <a:r>
              <a:rPr lang="en-US" dirty="0"/>
              <a:t>Number of errors detected at design and coding stages is 100 </a:t>
            </a:r>
          </a:p>
          <a:p>
            <a:pPr lvl="1" algn="r" rtl="1"/>
            <a:r>
              <a:rPr lang="ar-JO" dirty="0"/>
              <a:t>عدد الأخطاء المكتشفة في مراحل التصميم والترميز هو 100</a:t>
            </a:r>
            <a:endParaRPr lang="en-US" dirty="0"/>
          </a:p>
          <a:p>
            <a:pPr lvl="1"/>
            <a:r>
              <a:rPr lang="en-US" dirty="0"/>
              <a:t>Number of errors detected after one year of maintenance service is 500</a:t>
            </a:r>
          </a:p>
          <a:p>
            <a:pPr lvl="1" algn="r" rtl="1"/>
            <a:r>
              <a:rPr lang="ar-JO" dirty="0"/>
              <a:t>عدد الأخطاء المكتشفة بعد سنة واحدة من خدمة الصيانة هو 500</a:t>
            </a:r>
            <a:endParaRPr lang="en-US" dirty="0"/>
          </a:p>
          <a:p>
            <a:pPr lvl="1"/>
            <a:r>
              <a:rPr lang="en-US" dirty="0"/>
              <a:t>DERE= 100/(100+500)</a:t>
            </a:r>
          </a:p>
          <a:p>
            <a:pPr lvl="1"/>
            <a:endParaRPr lang="en-US" dirty="0"/>
          </a:p>
        </p:txBody>
      </p:sp>
    </p:spTree>
    <p:extLst>
      <p:ext uri="{BB962C8B-B14F-4D97-AF65-F5344CB8AC3E}">
        <p14:creationId xmlns:p14="http://schemas.microsoft.com/office/powerpoint/2010/main" val="2835693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3503713" y="1340768"/>
            <a:ext cx="5409415" cy="4764766"/>
          </a:xfrm>
          <a:prstGeom prst="rect">
            <a:avLst/>
          </a:prstGeom>
        </p:spPr>
        <p:txBody>
          <a:bodyPr vert="horz" wrap="square" lIns="0" tIns="12065" rIns="0" bIns="0" rtlCol="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algn="ctr">
              <a:lnSpc>
                <a:spcPct val="100000"/>
              </a:lnSpc>
              <a:spcBef>
                <a:spcPts val="95"/>
              </a:spcBef>
            </a:pPr>
            <a:r>
              <a:rPr lang="en-US" sz="44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rPr>
              <a:t>The environment for which SQA methods are developed</a:t>
            </a:r>
          </a:p>
          <a:p>
            <a:pPr marL="12700" algn="ctr" rtl="1">
              <a:lnSpc>
                <a:spcPct val="100000"/>
              </a:lnSpc>
              <a:spcBef>
                <a:spcPts val="95"/>
              </a:spcBef>
            </a:pPr>
            <a:r>
              <a:rPr lang="ar-JO" sz="4400" spc="-90" dirty="0">
                <a:solidFill>
                  <a:prstClr val="black"/>
                </a:solidFill>
                <a:latin typeface="Calibri Light" panose="020F0302020204030204"/>
                <a:cs typeface="Times New Roman" panose="02020603050405020304" pitchFamily="18" charset="0"/>
              </a:rPr>
              <a:t>البيئة التي تم تطوير أساليب </a:t>
            </a:r>
            <a:r>
              <a:rPr lang="en-US" sz="4400" spc="-90" dirty="0">
                <a:solidFill>
                  <a:prstClr val="black"/>
                </a:solidFill>
                <a:latin typeface="Calibri Light" panose="020F0302020204030204"/>
              </a:rPr>
              <a:t>SQA </a:t>
            </a:r>
            <a:r>
              <a:rPr lang="ar-JO" sz="4400" spc="-90" dirty="0">
                <a:solidFill>
                  <a:prstClr val="black"/>
                </a:solidFill>
                <a:latin typeface="Calibri Light" panose="020F0302020204030204"/>
                <a:cs typeface="Times New Roman" panose="02020603050405020304" pitchFamily="18" charset="0"/>
              </a:rPr>
              <a:t>من أجلها</a:t>
            </a:r>
            <a:br>
              <a:rPr lang="en-US" sz="4400" spc="-90" dirty="0">
                <a:solidFill>
                  <a:prstClr val="black"/>
                </a:solidFill>
                <a:latin typeface="Calibri Light" panose="020F0302020204030204"/>
              </a:rPr>
            </a:br>
            <a:endParaRPr lang="en-US" sz="4400" spc="-90" dirty="0">
              <a:solidFill>
                <a:prstClr val="black"/>
              </a:solidFill>
              <a:latin typeface="Calibri Light" panose="020F0302020204030204"/>
            </a:endParaRPr>
          </a:p>
        </p:txBody>
      </p:sp>
    </p:spTree>
    <p:extLst>
      <p:ext uri="{BB962C8B-B14F-4D97-AF65-F5344CB8AC3E}">
        <p14:creationId xmlns:p14="http://schemas.microsoft.com/office/powerpoint/2010/main" val="177126181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84" name="Group 56"/>
          <p:cNvGraphicFramePr>
            <a:graphicFrameLocks noGrp="1"/>
          </p:cNvGraphicFramePr>
          <p:nvPr>
            <p:ph type="tbl" idx="1"/>
          </p:nvPr>
        </p:nvGraphicFramePr>
        <p:xfrm>
          <a:off x="2078831" y="1508721"/>
          <a:ext cx="8077200" cy="3556128"/>
        </p:xfrm>
        <a:graphic>
          <a:graphicData uri="http://schemas.openxmlformats.org/drawingml/2006/table">
            <a:tbl>
              <a:tblPr/>
              <a:tblGrid>
                <a:gridCol w="12954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90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DevP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Development Productivity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2000" b="0" i="0" u="none" strike="noStrike" cap="none" normalizeH="0" baseline="0" dirty="0">
                          <a:ln>
                            <a:noFill/>
                          </a:ln>
                          <a:solidFill>
                            <a:schemeClr val="tx1"/>
                          </a:solidFill>
                          <a:effectLst/>
                          <a:latin typeface="Times New Roman" pitchFamily="18" charset="0"/>
                          <a:cs typeface="Times New Roman" pitchFamily="18" charset="0"/>
                        </a:rPr>
                        <a:t>تطوير الإنتاجية</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              DevH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DevP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FDevP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Function point Development Productivity </a:t>
                      </a:r>
                    </a:p>
                    <a:p>
                      <a:pPr marL="0" marR="0" lvl="0" indent="0" algn="ctr" defTabSz="914400" rtl="0" eaLnBrk="1" fontAlgn="base" latinLnBrk="0" hangingPunct="1">
                        <a:lnSpc>
                          <a:spcPct val="75000"/>
                        </a:lnSpc>
                        <a:spcBef>
                          <a:spcPct val="0"/>
                        </a:spcBef>
                        <a:spcAft>
                          <a:spcPct val="0"/>
                        </a:spcAft>
                        <a:buClrTx/>
                        <a:buSzTx/>
                        <a:buFontTx/>
                        <a:buNone/>
                        <a:tabLst/>
                      </a:pPr>
                      <a:r>
                        <a:rPr kumimoji="0" lang="ar-JO" sz="2000" b="0" i="0" u="none" strike="noStrike" cap="none" normalizeH="0" baseline="0" dirty="0">
                          <a:ln>
                            <a:noFill/>
                          </a:ln>
                          <a:solidFill>
                            <a:schemeClr val="tx1"/>
                          </a:solidFill>
                          <a:effectLst/>
                          <a:latin typeface="Times New Roman" pitchFamily="18" charset="0"/>
                          <a:cs typeface="Times New Roman" pitchFamily="18" charset="0"/>
                        </a:rPr>
                        <a:t>وظيفة تطوير الإنتاجية</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                DevH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FDevP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1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Code Reuse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2000" b="0" i="0" u="none" strike="noStrike" cap="none" normalizeH="0" baseline="0" dirty="0">
                          <a:ln>
                            <a:noFill/>
                          </a:ln>
                          <a:solidFill>
                            <a:schemeClr val="tx1"/>
                          </a:solidFill>
                          <a:effectLst/>
                          <a:latin typeface="Times New Roman" pitchFamily="18" charset="0"/>
                          <a:cs typeface="Times New Roman" pitchFamily="18" charset="0"/>
                        </a:rPr>
                        <a:t>إعادة استخدام الكود</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           ReKLOC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Cre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DocRe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Documentation Reuse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2000" b="0" i="0" u="none" strike="noStrike" cap="none" normalizeH="0" baseline="0" dirty="0">
                          <a:ln>
                            <a:noFill/>
                          </a:ln>
                          <a:solidFill>
                            <a:schemeClr val="tx1"/>
                          </a:solidFill>
                          <a:effectLst/>
                          <a:latin typeface="Times New Roman" pitchFamily="18" charset="0"/>
                          <a:cs typeface="Times New Roman" pitchFamily="18" charset="0"/>
                        </a:rPr>
                        <a:t>إعادة استخدام الوثائق</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cs typeface="Times New Roman" pitchFamily="18" charset="0"/>
                        </a:rPr>
                        <a:t>ReDoc</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Times New Roman" pitchFamily="18" charset="0"/>
                          <a:cs typeface="Times New Roman" pitchFamily="18" charset="0"/>
                        </a:rPr>
                        <a:t>DocRe</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cs typeface="Times New Roman" pitchFamily="18" charset="0"/>
                        </a:rPr>
                        <a:t>NDoc</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86" name="WordArt 58"/>
          <p:cNvSpPr>
            <a:spLocks noChangeArrowheads="1" noChangeShapeType="1" noTextEdit="1"/>
          </p:cNvSpPr>
          <p:nvPr/>
        </p:nvSpPr>
        <p:spPr bwMode="auto">
          <a:xfrm>
            <a:off x="3511551" y="361951"/>
            <a:ext cx="5133975"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Process productivity</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Metrics</a:t>
            </a:r>
            <a:r>
              <a:rPr lang="ar-JO" sz="3600" kern="10" dirty="0">
                <a:ln w="12700">
                  <a:solidFill>
                    <a:srgbClr val="000000"/>
                  </a:solidFill>
                  <a:round/>
                  <a:headEnd/>
                  <a:tailEnd/>
                </a:ln>
                <a:solidFill>
                  <a:srgbClr val="33CC33"/>
                </a:solidFill>
                <a:latin typeface="Arial Black"/>
                <a:cs typeface="Times New Roman" pitchFamily="18" charset="0"/>
              </a:rPr>
              <a:t> مقاييس إنتاجية العملية</a:t>
            </a:r>
            <a:endParaRPr lang="ar-SA" sz="3600" kern="10" dirty="0">
              <a:ln w="12700">
                <a:solidFill>
                  <a:srgbClr val="000000"/>
                </a:solidFill>
                <a:round/>
                <a:headEnd/>
                <a:tailEnd/>
              </a:ln>
              <a:solidFill>
                <a:srgbClr val="33CC33"/>
              </a:solidFill>
              <a:latin typeface="Arial Black"/>
              <a:cs typeface="Times New Roman" pitchFamily="18" charset="0"/>
            </a:endParaRPr>
          </a:p>
        </p:txBody>
      </p:sp>
      <p:sp>
        <p:nvSpPr>
          <p:cNvPr id="22588" name="Text Box 60"/>
          <p:cNvSpPr txBox="1">
            <a:spLocks noChangeArrowheads="1"/>
          </p:cNvSpPr>
          <p:nvPr/>
        </p:nvSpPr>
        <p:spPr bwMode="auto">
          <a:xfrm>
            <a:off x="1890714" y="5046664"/>
            <a:ext cx="8453437" cy="1384995"/>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sz="1400" b="1" dirty="0" err="1">
                <a:solidFill>
                  <a:prstClr val="black"/>
                </a:solidFill>
                <a:latin typeface="Times New Roman" pitchFamily="18" charset="0"/>
                <a:cs typeface="Times New Roman" pitchFamily="18" charset="0"/>
              </a:rPr>
              <a:t>DevH</a:t>
            </a:r>
            <a:r>
              <a:rPr lang="en-US" sz="1400" b="1" dirty="0">
                <a:solidFill>
                  <a:prstClr val="black"/>
                </a:solidFill>
                <a:latin typeface="Times New Roman" pitchFamily="18" charset="0"/>
                <a:cs typeface="Times New Roman" pitchFamily="18" charset="0"/>
              </a:rPr>
              <a:t> = Total working hours invested in the development of the software system.</a:t>
            </a:r>
          </a:p>
          <a:p>
            <a:pPr fontAlgn="base">
              <a:spcBef>
                <a:spcPct val="0"/>
              </a:spcBef>
              <a:spcAft>
                <a:spcPct val="0"/>
              </a:spcAft>
            </a:pPr>
            <a:r>
              <a:rPr lang="en-US" sz="1400" b="1" dirty="0">
                <a:solidFill>
                  <a:prstClr val="black"/>
                </a:solidFill>
                <a:latin typeface="Times New Roman" pitchFamily="18" charset="0"/>
                <a:cs typeface="Times New Roman" pitchFamily="18" charset="0"/>
              </a:rPr>
              <a:t> = </a:t>
            </a:r>
            <a:r>
              <a:rPr lang="en-US" sz="1400" b="1" dirty="0" err="1">
                <a:solidFill>
                  <a:prstClr val="black"/>
                </a:solidFill>
                <a:latin typeface="Times New Roman" pitchFamily="18" charset="0"/>
                <a:cs typeface="Times New Roman" pitchFamily="18" charset="0"/>
              </a:rPr>
              <a:t>DevH</a:t>
            </a:r>
            <a:r>
              <a:rPr lang="en-US" sz="1400" b="1" dirty="0">
                <a:solidFill>
                  <a:prstClr val="black"/>
                </a:solidFill>
                <a:latin typeface="Times New Roman" pitchFamily="18" charset="0"/>
                <a:cs typeface="Times New Roman" pitchFamily="18" charset="0"/>
              </a:rPr>
              <a:t> </a:t>
            </a:r>
            <a:r>
              <a:rPr lang="ar-JO" sz="1400" b="1" dirty="0">
                <a:solidFill>
                  <a:prstClr val="black"/>
                </a:solidFill>
                <a:latin typeface="Times New Roman" pitchFamily="18" charset="0"/>
                <a:cs typeface="Times New Roman" pitchFamily="18" charset="0"/>
              </a:rPr>
              <a:t>إجمالي ساعات العمل المستثمرة في تطوير النظام البرمجي.</a:t>
            </a:r>
            <a:endParaRPr lang="en-US" sz="14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400" b="1" dirty="0" err="1">
                <a:solidFill>
                  <a:prstClr val="black"/>
                </a:solidFill>
                <a:latin typeface="Times New Roman" pitchFamily="18" charset="0"/>
                <a:cs typeface="Times New Roman" pitchFamily="18" charset="0"/>
              </a:rPr>
              <a:t>ReKLOC</a:t>
            </a:r>
            <a:r>
              <a:rPr lang="en-US" sz="1400" b="1" dirty="0">
                <a:solidFill>
                  <a:prstClr val="black"/>
                </a:solidFill>
                <a:latin typeface="Times New Roman" pitchFamily="18" charset="0"/>
                <a:cs typeface="Times New Roman" pitchFamily="18" charset="0"/>
              </a:rPr>
              <a:t> = Number of thousands of reused lines of code.</a:t>
            </a:r>
          </a:p>
          <a:p>
            <a:pPr fontAlgn="base">
              <a:spcBef>
                <a:spcPct val="0"/>
              </a:spcBef>
              <a:spcAft>
                <a:spcPct val="0"/>
              </a:spcAft>
            </a:pPr>
            <a:r>
              <a:rPr lang="en-US" sz="1400" b="1" dirty="0">
                <a:solidFill>
                  <a:prstClr val="black"/>
                </a:solidFill>
                <a:latin typeface="Times New Roman" pitchFamily="18" charset="0"/>
                <a:cs typeface="Times New Roman" pitchFamily="18" charset="0"/>
              </a:rPr>
              <a:t> = </a:t>
            </a:r>
            <a:r>
              <a:rPr lang="en-US" sz="1400" b="1" dirty="0" err="1">
                <a:solidFill>
                  <a:prstClr val="black"/>
                </a:solidFill>
                <a:latin typeface="Times New Roman" pitchFamily="18" charset="0"/>
                <a:cs typeface="Times New Roman" pitchFamily="18" charset="0"/>
              </a:rPr>
              <a:t>ReKLOC</a:t>
            </a:r>
            <a:r>
              <a:rPr lang="en-US" sz="1400" b="1" dirty="0">
                <a:solidFill>
                  <a:prstClr val="black"/>
                </a:solidFill>
                <a:latin typeface="Times New Roman" pitchFamily="18" charset="0"/>
                <a:cs typeface="Times New Roman" pitchFamily="18" charset="0"/>
              </a:rPr>
              <a:t> </a:t>
            </a:r>
            <a:r>
              <a:rPr lang="ar-JO" sz="1400" b="1" dirty="0">
                <a:solidFill>
                  <a:prstClr val="black"/>
                </a:solidFill>
                <a:latin typeface="Times New Roman" pitchFamily="18" charset="0"/>
                <a:cs typeface="Times New Roman" pitchFamily="18" charset="0"/>
              </a:rPr>
              <a:t>عدد آلاف أسطر التعليمات البرمجية المعاد استخدامها.</a:t>
            </a:r>
            <a:endParaRPr lang="en-US" sz="14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400" b="1" dirty="0" err="1">
                <a:solidFill>
                  <a:prstClr val="black"/>
                </a:solidFill>
                <a:latin typeface="Times New Roman" pitchFamily="18" charset="0"/>
                <a:cs typeface="Times New Roman" pitchFamily="18" charset="0"/>
              </a:rPr>
              <a:t>ReDoc</a:t>
            </a:r>
            <a:r>
              <a:rPr lang="en-US" sz="1400" b="1" dirty="0">
                <a:solidFill>
                  <a:prstClr val="black"/>
                </a:solidFill>
                <a:latin typeface="Times New Roman" pitchFamily="18" charset="0"/>
                <a:cs typeface="Times New Roman" pitchFamily="18" charset="0"/>
              </a:rPr>
              <a:t> = Number of reused pages of documentation.     </a:t>
            </a:r>
            <a:r>
              <a:rPr lang="ar-JO" sz="1400" b="1" dirty="0">
                <a:solidFill>
                  <a:prstClr val="black"/>
                </a:solidFill>
                <a:latin typeface="Times New Roman" pitchFamily="18" charset="0"/>
                <a:cs typeface="Times New Roman" pitchFamily="18" charset="0"/>
              </a:rPr>
              <a:t>عدد صفحات الوثائق المعاد استخدامها.</a:t>
            </a:r>
            <a:endParaRPr lang="en-US" sz="14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400" b="1" dirty="0" err="1">
                <a:solidFill>
                  <a:prstClr val="black"/>
                </a:solidFill>
                <a:latin typeface="Times New Roman" pitchFamily="18" charset="0"/>
                <a:cs typeface="Times New Roman" pitchFamily="18" charset="0"/>
              </a:rPr>
              <a:t>NDoc</a:t>
            </a:r>
            <a:r>
              <a:rPr lang="en-US" sz="1400" b="1" dirty="0">
                <a:solidFill>
                  <a:prstClr val="black"/>
                </a:solidFill>
                <a:latin typeface="Times New Roman" pitchFamily="18" charset="0"/>
                <a:cs typeface="Times New Roman" pitchFamily="18" charset="0"/>
              </a:rPr>
              <a:t> = Number of pages of documentation.           </a:t>
            </a:r>
            <a:r>
              <a:rPr lang="ar-JO" sz="1400" b="1" dirty="0">
                <a:solidFill>
                  <a:prstClr val="black"/>
                </a:solidFill>
                <a:latin typeface="Times New Roman" pitchFamily="18" charset="0"/>
                <a:cs typeface="Times New Roman" pitchFamily="18" charset="0"/>
              </a:rPr>
              <a:t>عدد صفحات الوثائق.</a:t>
            </a:r>
            <a:endParaRPr lang="en-GB" sz="1400" dirty="0">
              <a:solidFill>
                <a:prstClr val="black"/>
              </a:solidFill>
              <a:latin typeface="Times New Roman" pitchFamily="18" charset="0"/>
              <a:cs typeface="Times New Roman" pitchFamily="18" charset="0"/>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noChangeArrowheads="1"/>
          </p:cNvSpPr>
          <p:nvPr>
            <p:ph idx="1"/>
          </p:nvPr>
        </p:nvSpPr>
        <p:spPr>
          <a:xfrm>
            <a:off x="1890714" y="1844675"/>
            <a:ext cx="8453437" cy="4243388"/>
          </a:xfrm>
          <a:solidFill>
            <a:srgbClr val="CCFFFF"/>
          </a:solidFill>
          <a:ln>
            <a:solidFill>
              <a:srgbClr val="0000CC"/>
            </a:solidFill>
          </a:ln>
        </p:spPr>
        <p:txBody>
          <a:bodyPr>
            <a:normAutofit fontScale="92500" lnSpcReduction="10000"/>
          </a:bodyPr>
          <a:lstStyle/>
          <a:p>
            <a:pPr>
              <a:lnSpc>
                <a:spcPct val="80000"/>
              </a:lnSpc>
              <a:spcBef>
                <a:spcPct val="15000"/>
              </a:spcBef>
              <a:tabLst>
                <a:tab pos="363538" algn="l"/>
              </a:tabLst>
            </a:pPr>
            <a:r>
              <a:rPr lang="en-US" sz="2200" b="1" dirty="0"/>
              <a:t>Help Desk (HD) quality metrics:</a:t>
            </a:r>
            <a:r>
              <a:rPr lang="ar-JO" sz="2200" b="1" dirty="0"/>
              <a:t>* مقاييس جودة مكتب المساعدة                </a:t>
            </a:r>
            <a:endParaRPr lang="en-US" sz="2200" b="1" dirty="0"/>
          </a:p>
          <a:p>
            <a:pPr marL="711200" indent="-711200">
              <a:lnSpc>
                <a:spcPct val="80000"/>
              </a:lnSpc>
              <a:spcBef>
                <a:spcPct val="15000"/>
              </a:spcBef>
              <a:buNone/>
              <a:tabLst>
                <a:tab pos="363538" algn="l"/>
              </a:tabLst>
            </a:pPr>
            <a:r>
              <a:rPr lang="en-US" sz="2200" dirty="0">
                <a:solidFill>
                  <a:srgbClr val="0000CC"/>
                </a:solidFill>
              </a:rPr>
              <a:t>	*	HD calls density metrics - measured by the number of calls. </a:t>
            </a:r>
          </a:p>
          <a:p>
            <a:pPr marL="711200" indent="-711200" algn="r" rtl="1">
              <a:lnSpc>
                <a:spcPct val="80000"/>
              </a:lnSpc>
              <a:spcBef>
                <a:spcPct val="15000"/>
              </a:spcBef>
              <a:buNone/>
              <a:tabLst>
                <a:tab pos="363538" algn="l"/>
              </a:tabLst>
            </a:pPr>
            <a:r>
              <a:rPr lang="ar-JO" sz="2200" dirty="0">
                <a:solidFill>
                  <a:srgbClr val="0000CC"/>
                </a:solidFill>
              </a:rPr>
              <a:t>* مقاييس كثافة المكالمات عالية الدقة - يتم قياسها بعدد المكالمات.</a:t>
            </a:r>
            <a:endParaRPr lang="en-US" sz="2200" dirty="0">
              <a:solidFill>
                <a:srgbClr val="0000CC"/>
              </a:solidFill>
            </a:endParaRPr>
          </a:p>
          <a:p>
            <a:pPr marL="711200" indent="-711200">
              <a:lnSpc>
                <a:spcPct val="80000"/>
              </a:lnSpc>
              <a:spcBef>
                <a:spcPct val="15000"/>
              </a:spcBef>
              <a:buNone/>
              <a:tabLst>
                <a:tab pos="363538" algn="l"/>
              </a:tabLst>
            </a:pPr>
            <a:r>
              <a:rPr lang="en-US" sz="2200" dirty="0">
                <a:solidFill>
                  <a:srgbClr val="0000CC"/>
                </a:solidFill>
              </a:rPr>
              <a:t>	*	HD calls severity metrics - the severity of the HD issues raised. </a:t>
            </a:r>
          </a:p>
          <a:p>
            <a:pPr marL="711200" indent="-711200" algn="r" rtl="1">
              <a:lnSpc>
                <a:spcPct val="80000"/>
              </a:lnSpc>
              <a:spcBef>
                <a:spcPct val="15000"/>
              </a:spcBef>
              <a:buNone/>
              <a:tabLst>
                <a:tab pos="363538" algn="l"/>
              </a:tabLst>
            </a:pPr>
            <a:r>
              <a:rPr lang="ar-JO" sz="2200" dirty="0">
                <a:solidFill>
                  <a:srgbClr val="0000CC"/>
                </a:solidFill>
              </a:rPr>
              <a:t>* مقاييس خطورة مكالمات </a:t>
            </a:r>
            <a:r>
              <a:rPr lang="en-US" sz="2200" dirty="0">
                <a:solidFill>
                  <a:srgbClr val="0000CC"/>
                </a:solidFill>
              </a:rPr>
              <a:t> HD </a:t>
            </a:r>
            <a:r>
              <a:rPr lang="ar-JO" sz="2200" dirty="0">
                <a:solidFill>
                  <a:srgbClr val="0000CC"/>
                </a:solidFill>
              </a:rPr>
              <a:t>- مدى خطورة مشكلات </a:t>
            </a:r>
            <a:r>
              <a:rPr lang="en-US" sz="2200" dirty="0">
                <a:solidFill>
                  <a:srgbClr val="0000CC"/>
                </a:solidFill>
              </a:rPr>
              <a:t> HD </a:t>
            </a:r>
            <a:r>
              <a:rPr lang="ar-JO" sz="2200" dirty="0">
                <a:solidFill>
                  <a:srgbClr val="0000CC"/>
                </a:solidFill>
              </a:rPr>
              <a:t>المثارة.</a:t>
            </a:r>
            <a:endParaRPr lang="en-US" sz="2200" dirty="0">
              <a:solidFill>
                <a:srgbClr val="0000CC"/>
              </a:solidFill>
            </a:endParaRPr>
          </a:p>
          <a:p>
            <a:pPr marL="711200" indent="-711200">
              <a:lnSpc>
                <a:spcPct val="80000"/>
              </a:lnSpc>
              <a:spcBef>
                <a:spcPct val="15000"/>
              </a:spcBef>
              <a:buNone/>
              <a:tabLst>
                <a:tab pos="363538" algn="l"/>
              </a:tabLst>
            </a:pPr>
            <a:r>
              <a:rPr lang="en-US" sz="2200" dirty="0">
                <a:solidFill>
                  <a:srgbClr val="0000CC"/>
                </a:solidFill>
              </a:rPr>
              <a:t>	*	HD success metrics – the level of success in responding to HD calls.</a:t>
            </a:r>
            <a:r>
              <a:rPr lang="en-US" sz="2200" dirty="0"/>
              <a:t> </a:t>
            </a:r>
          </a:p>
          <a:p>
            <a:pPr marL="711200" indent="-711200" algn="r" rtl="1">
              <a:lnSpc>
                <a:spcPct val="80000"/>
              </a:lnSpc>
              <a:spcBef>
                <a:spcPct val="15000"/>
              </a:spcBef>
              <a:buNone/>
              <a:tabLst>
                <a:tab pos="363538" algn="l"/>
              </a:tabLst>
            </a:pPr>
            <a:r>
              <a:rPr lang="ar-JO" sz="2200" dirty="0">
                <a:solidFill>
                  <a:srgbClr val="0000CC"/>
                </a:solidFill>
              </a:rPr>
              <a:t>* مقاييس نجاح </a:t>
            </a:r>
            <a:r>
              <a:rPr lang="en-US" sz="2200" dirty="0">
                <a:solidFill>
                  <a:srgbClr val="0000CC"/>
                </a:solidFill>
              </a:rPr>
              <a:t> HD </a:t>
            </a:r>
            <a:r>
              <a:rPr lang="ar-JO" sz="2200" dirty="0">
                <a:solidFill>
                  <a:srgbClr val="0000CC"/>
                </a:solidFill>
              </a:rPr>
              <a:t>- مستوى النجاح في الرد على مكالمات </a:t>
            </a:r>
            <a:r>
              <a:rPr lang="en-US" sz="2200" dirty="0">
                <a:solidFill>
                  <a:srgbClr val="0000CC"/>
                </a:solidFill>
              </a:rPr>
              <a:t>HD.</a:t>
            </a:r>
          </a:p>
          <a:p>
            <a:pPr marL="711200" indent="-711200">
              <a:lnSpc>
                <a:spcPct val="80000"/>
              </a:lnSpc>
              <a:spcBef>
                <a:spcPct val="15000"/>
              </a:spcBef>
              <a:buNone/>
              <a:tabLst>
                <a:tab pos="363538" algn="l"/>
              </a:tabLst>
            </a:pPr>
            <a:r>
              <a:rPr lang="en-US" sz="2200" b="1" dirty="0">
                <a:solidFill>
                  <a:srgbClr val="990033"/>
                </a:solidFill>
              </a:rPr>
              <a:t>*	HD productivity metrics.            </a:t>
            </a:r>
            <a:r>
              <a:rPr lang="ar-JO" sz="2200" b="1" dirty="0">
                <a:solidFill>
                  <a:srgbClr val="990033"/>
                </a:solidFill>
              </a:rPr>
              <a:t>* مقاييس الإنتاجية عالية الدقة.</a:t>
            </a:r>
            <a:endParaRPr lang="en-US" sz="2200" b="1" dirty="0">
              <a:solidFill>
                <a:srgbClr val="990033"/>
              </a:solidFill>
            </a:endParaRPr>
          </a:p>
          <a:p>
            <a:pPr marL="711200" indent="-711200">
              <a:lnSpc>
                <a:spcPct val="80000"/>
              </a:lnSpc>
              <a:spcBef>
                <a:spcPct val="15000"/>
              </a:spcBef>
              <a:buNone/>
              <a:tabLst>
                <a:tab pos="363538" algn="l"/>
              </a:tabLst>
            </a:pPr>
            <a:r>
              <a:rPr lang="en-US" sz="2200" b="1" dirty="0">
                <a:solidFill>
                  <a:srgbClr val="990033"/>
                </a:solidFill>
              </a:rPr>
              <a:t>*	HD effectiveness metrics.           </a:t>
            </a:r>
            <a:r>
              <a:rPr lang="ar-JO" sz="2200" b="1" dirty="0">
                <a:solidFill>
                  <a:srgbClr val="990033"/>
                </a:solidFill>
              </a:rPr>
              <a:t>* مقاييس فعالية</a:t>
            </a:r>
            <a:endParaRPr lang="en-US" sz="2200" b="1" dirty="0">
              <a:solidFill>
                <a:srgbClr val="990033"/>
              </a:solidFill>
            </a:endParaRPr>
          </a:p>
          <a:p>
            <a:pPr marL="711200" indent="-711200">
              <a:lnSpc>
                <a:spcPct val="80000"/>
              </a:lnSpc>
              <a:spcBef>
                <a:spcPct val="15000"/>
              </a:spcBef>
              <a:buNone/>
              <a:tabLst>
                <a:tab pos="363538" algn="l"/>
              </a:tabLst>
            </a:pPr>
            <a:r>
              <a:rPr lang="en-US" sz="2200" b="1" dirty="0">
                <a:solidFill>
                  <a:srgbClr val="339966"/>
                </a:solidFill>
              </a:rPr>
              <a:t>*	Corrective maintenance quality metrics.           </a:t>
            </a:r>
            <a:r>
              <a:rPr lang="ar-JO" sz="2200" b="1" dirty="0">
                <a:solidFill>
                  <a:srgbClr val="339966"/>
                </a:solidFill>
              </a:rPr>
              <a:t>* مقاييس جودة الصيانة التصحيحية.</a:t>
            </a:r>
            <a:endParaRPr lang="en-US" sz="2200" b="1" dirty="0">
              <a:solidFill>
                <a:srgbClr val="339966"/>
              </a:solidFill>
            </a:endParaRPr>
          </a:p>
          <a:p>
            <a:pPr marL="711200" indent="-711200">
              <a:lnSpc>
                <a:spcPct val="80000"/>
              </a:lnSpc>
              <a:spcBef>
                <a:spcPct val="15000"/>
              </a:spcBef>
              <a:buNone/>
              <a:tabLst>
                <a:tab pos="363538" algn="l"/>
              </a:tabLst>
            </a:pPr>
            <a:r>
              <a:rPr lang="en-US" sz="2200" dirty="0">
                <a:solidFill>
                  <a:srgbClr val="339966"/>
                </a:solidFill>
              </a:rPr>
              <a:t>	*	Software system failures density metrics    </a:t>
            </a:r>
            <a:r>
              <a:rPr lang="ar-JO" sz="2200" dirty="0">
                <a:solidFill>
                  <a:srgbClr val="339966"/>
                </a:solidFill>
              </a:rPr>
              <a:t>* مقاييس كثافة فشل نظام البرمجيات</a:t>
            </a:r>
            <a:r>
              <a:rPr lang="en-US" sz="2200" dirty="0">
                <a:solidFill>
                  <a:srgbClr val="339966"/>
                </a:solidFill>
              </a:rPr>
              <a:t> </a:t>
            </a:r>
          </a:p>
          <a:p>
            <a:pPr marL="711200" indent="-711200">
              <a:lnSpc>
                <a:spcPct val="80000"/>
              </a:lnSpc>
              <a:spcBef>
                <a:spcPct val="15000"/>
              </a:spcBef>
              <a:buNone/>
              <a:tabLst>
                <a:tab pos="363538" algn="l"/>
              </a:tabLst>
            </a:pPr>
            <a:r>
              <a:rPr lang="en-US" sz="2200" dirty="0">
                <a:solidFill>
                  <a:srgbClr val="339966"/>
                </a:solidFill>
              </a:rPr>
              <a:t>	*	Software system failures severity metrics   </a:t>
            </a:r>
            <a:r>
              <a:rPr lang="ar-JO" sz="2200" dirty="0">
                <a:solidFill>
                  <a:srgbClr val="339966"/>
                </a:solidFill>
              </a:rPr>
              <a:t>* مقاييس خطورة فشل نظام البرمجيات</a:t>
            </a:r>
            <a:endParaRPr lang="en-US" sz="2200" dirty="0">
              <a:solidFill>
                <a:srgbClr val="339966"/>
              </a:solidFill>
            </a:endParaRPr>
          </a:p>
          <a:p>
            <a:pPr marL="711200" indent="-711200">
              <a:lnSpc>
                <a:spcPct val="80000"/>
              </a:lnSpc>
              <a:spcBef>
                <a:spcPct val="15000"/>
              </a:spcBef>
              <a:buNone/>
              <a:tabLst>
                <a:tab pos="363538" algn="l"/>
              </a:tabLst>
            </a:pPr>
            <a:r>
              <a:rPr lang="en-US" sz="2200" dirty="0">
                <a:solidFill>
                  <a:srgbClr val="339966"/>
                </a:solidFill>
              </a:rPr>
              <a:t>	*	Failures of maintenance services metrics   </a:t>
            </a:r>
            <a:r>
              <a:rPr lang="ar-JO" sz="2200" dirty="0">
                <a:solidFill>
                  <a:srgbClr val="339966"/>
                </a:solidFill>
              </a:rPr>
              <a:t>* فشل مقاييس خدمات الصيانة</a:t>
            </a:r>
            <a:endParaRPr lang="en-US" sz="2200" dirty="0">
              <a:solidFill>
                <a:srgbClr val="339966"/>
              </a:solidFill>
            </a:endParaRPr>
          </a:p>
          <a:p>
            <a:pPr marL="711200" indent="-711200">
              <a:lnSpc>
                <a:spcPct val="80000"/>
              </a:lnSpc>
              <a:spcBef>
                <a:spcPct val="15000"/>
              </a:spcBef>
              <a:buNone/>
              <a:tabLst>
                <a:tab pos="363538" algn="l"/>
              </a:tabLst>
            </a:pPr>
            <a:r>
              <a:rPr lang="en-US" sz="2200" dirty="0">
                <a:solidFill>
                  <a:srgbClr val="339966"/>
                </a:solidFill>
              </a:rPr>
              <a:t>	*	Software system availability metrics      </a:t>
            </a:r>
            <a:r>
              <a:rPr lang="ar-JO" sz="2200" dirty="0">
                <a:solidFill>
                  <a:srgbClr val="339966"/>
                </a:solidFill>
              </a:rPr>
              <a:t>* مقاييس توفر نظام البرمجيات</a:t>
            </a:r>
            <a:endParaRPr lang="en-US" sz="2200" dirty="0">
              <a:solidFill>
                <a:srgbClr val="339966"/>
              </a:solidFill>
            </a:endParaRPr>
          </a:p>
          <a:p>
            <a:pPr>
              <a:lnSpc>
                <a:spcPct val="75000"/>
              </a:lnSpc>
              <a:spcBef>
                <a:spcPct val="15000"/>
              </a:spcBef>
              <a:tabLst>
                <a:tab pos="363538" algn="l"/>
              </a:tabLst>
            </a:pPr>
            <a:r>
              <a:rPr lang="en-US" sz="2200" b="1" dirty="0">
                <a:solidFill>
                  <a:srgbClr val="FF3300"/>
                </a:solidFill>
              </a:rPr>
              <a:t>Corrective maintenance productivity and effectiveness metrics</a:t>
            </a:r>
            <a:r>
              <a:rPr lang="en-US" sz="2200" dirty="0"/>
              <a:t>.</a:t>
            </a:r>
          </a:p>
          <a:p>
            <a:pPr algn="r" rtl="1">
              <a:lnSpc>
                <a:spcPct val="75000"/>
              </a:lnSpc>
              <a:spcBef>
                <a:spcPct val="15000"/>
              </a:spcBef>
              <a:tabLst>
                <a:tab pos="363538" algn="l"/>
              </a:tabLst>
            </a:pPr>
            <a:r>
              <a:rPr lang="ar-JO" sz="2200" b="1" dirty="0">
                <a:solidFill>
                  <a:srgbClr val="FF3300"/>
                </a:solidFill>
              </a:rPr>
              <a:t>* إنتاجية الصيانة التصحيحية ومقاييس الفعالية.</a:t>
            </a:r>
            <a:endParaRPr lang="en-US" sz="2200" b="1" dirty="0">
              <a:solidFill>
                <a:srgbClr val="FF3300"/>
              </a:solidFill>
            </a:endParaRPr>
          </a:p>
        </p:txBody>
      </p:sp>
      <p:sp>
        <p:nvSpPr>
          <p:cNvPr id="23564" name="WordArt 12"/>
          <p:cNvSpPr>
            <a:spLocks noChangeArrowheads="1" noChangeShapeType="1" noTextEdit="1"/>
          </p:cNvSpPr>
          <p:nvPr/>
        </p:nvSpPr>
        <p:spPr bwMode="auto">
          <a:xfrm>
            <a:off x="4083050" y="361950"/>
            <a:ext cx="4000500"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Product metrics</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categories</a:t>
            </a:r>
            <a:r>
              <a:rPr lang="ar-JO" sz="3600" kern="10" dirty="0">
                <a:ln w="12700">
                  <a:solidFill>
                    <a:srgbClr val="000000"/>
                  </a:solidFill>
                  <a:round/>
                  <a:headEnd/>
                  <a:tailEnd/>
                </a:ln>
                <a:solidFill>
                  <a:srgbClr val="33CC33"/>
                </a:solidFill>
                <a:latin typeface="Arial Black"/>
                <a:cs typeface="Times New Roman" pitchFamily="18" charset="0"/>
              </a:rPr>
              <a:t>فئات مقاييس المنتج</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21" name="Group 45"/>
          <p:cNvGraphicFramePr>
            <a:graphicFrameLocks noGrp="1"/>
          </p:cNvGraphicFramePr>
          <p:nvPr>
            <p:ph type="tbl" idx="1"/>
          </p:nvPr>
        </p:nvGraphicFramePr>
        <p:xfrm>
          <a:off x="1905000" y="1828800"/>
          <a:ext cx="8458200" cy="2685288"/>
        </p:xfrm>
        <a:graphic>
          <a:graphicData uri="http://schemas.openxmlformats.org/drawingml/2006/table">
            <a:tbl>
              <a:tblPr/>
              <a:tblGrid>
                <a:gridCol w="1219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HD calls density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1800" b="1" i="0" u="none" strike="noStrike" cap="none" normalizeH="0" baseline="0" dirty="0">
                          <a:ln>
                            <a:noFill/>
                          </a:ln>
                          <a:solidFill>
                            <a:schemeClr val="tx1"/>
                          </a:solidFill>
                          <a:effectLst/>
                          <a:latin typeface="Times New Roman" pitchFamily="18" charset="0"/>
                          <a:cs typeface="Times New Roman" pitchFamily="18" charset="0"/>
                        </a:rPr>
                        <a:t>كثافة المكالمات عالية الدقة</a:t>
                      </a: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NHYC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HDD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WHDD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Weighted HD calls density</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JO" sz="1800" b="1" i="0" u="none" strike="noStrike" cap="none" normalizeH="0" baseline="0" dirty="0">
                          <a:ln>
                            <a:noFill/>
                          </a:ln>
                          <a:solidFill>
                            <a:schemeClr val="tx1"/>
                          </a:solidFill>
                          <a:effectLst/>
                          <a:latin typeface="Times New Roman" pitchFamily="18" charset="0"/>
                          <a:cs typeface="Times New Roman" pitchFamily="18" charset="0"/>
                        </a:rPr>
                        <a:t>كثافة مكالمات </a:t>
                      </a: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HD </a:t>
                      </a:r>
                      <a:r>
                        <a:rPr kumimoji="0" lang="ar-JO" sz="1800" b="1" i="0" u="none" strike="noStrike" cap="none" normalizeH="0" baseline="0" dirty="0">
                          <a:ln>
                            <a:noFill/>
                          </a:ln>
                          <a:solidFill>
                            <a:schemeClr val="tx1"/>
                          </a:solidFill>
                          <a:effectLst/>
                          <a:latin typeface="Times New Roman" pitchFamily="18" charset="0"/>
                          <a:cs typeface="Times New Roman" pitchFamily="18" charset="0"/>
                        </a:rPr>
                        <a:t>الموزونة</a:t>
                      </a: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WHYC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WHDF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Weighted HD calls per function point </a:t>
                      </a:r>
                    </a:p>
                    <a:p>
                      <a:pPr marL="0" marR="0" lvl="0" indent="0" algn="ctr" defTabSz="914400" rtl="1" eaLnBrk="1" fontAlgn="base" latinLnBrk="0" hangingPunct="1">
                        <a:lnSpc>
                          <a:spcPct val="75000"/>
                        </a:lnSpc>
                        <a:spcBef>
                          <a:spcPct val="0"/>
                        </a:spcBef>
                        <a:spcAft>
                          <a:spcPct val="0"/>
                        </a:spcAft>
                        <a:buClrTx/>
                        <a:buSzTx/>
                        <a:buFontTx/>
                        <a:buNone/>
                        <a:tabLst/>
                      </a:pPr>
                      <a:r>
                        <a:rPr kumimoji="0" lang="ar-JO" sz="1800" b="1" i="0" u="none" strike="noStrike" cap="none" normalizeH="0" baseline="0" dirty="0">
                          <a:ln>
                            <a:noFill/>
                          </a:ln>
                          <a:solidFill>
                            <a:schemeClr val="tx1"/>
                          </a:solidFill>
                          <a:effectLst/>
                          <a:latin typeface="Times New Roman" pitchFamily="18" charset="0"/>
                          <a:cs typeface="Times New Roman" pitchFamily="18" charset="0"/>
                        </a:rPr>
                        <a:t>مكالمات </a:t>
                      </a:r>
                      <a:r>
                        <a:rPr kumimoji="0" lang="en-US" sz="1800" b="1" i="0" u="none" strike="noStrike" cap="none" normalizeH="0" baseline="0" dirty="0">
                          <a:ln>
                            <a:noFill/>
                          </a:ln>
                          <a:solidFill>
                            <a:schemeClr val="tx1"/>
                          </a:solidFill>
                          <a:effectLst/>
                          <a:latin typeface="Times New Roman" pitchFamily="18" charset="0"/>
                          <a:cs typeface="Times New Roman" pitchFamily="18" charset="0"/>
                        </a:rPr>
                        <a:t>HD </a:t>
                      </a:r>
                      <a:r>
                        <a:rPr kumimoji="0" lang="ar-JO" sz="1800" b="1" i="0" u="none" strike="noStrike" cap="none" normalizeH="0" baseline="0" dirty="0">
                          <a:ln>
                            <a:noFill/>
                          </a:ln>
                          <a:solidFill>
                            <a:schemeClr val="tx1"/>
                          </a:solidFill>
                          <a:effectLst/>
                          <a:latin typeface="Times New Roman" pitchFamily="18" charset="0"/>
                          <a:cs typeface="Times New Roman" pitchFamily="18" charset="0"/>
                        </a:rPr>
                        <a:t>مرجحة لكل نقطة وظيفية</a:t>
                      </a: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WHDF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                NMFP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4624" name="Text Box 48"/>
          <p:cNvSpPr txBox="1">
            <a:spLocks noChangeArrowheads="1"/>
          </p:cNvSpPr>
          <p:nvPr/>
        </p:nvSpPr>
        <p:spPr bwMode="auto">
          <a:xfrm>
            <a:off x="1890714" y="4797426"/>
            <a:ext cx="8453437" cy="954107"/>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sz="1400" b="1" dirty="0">
                <a:solidFill>
                  <a:prstClr val="black"/>
                </a:solidFill>
                <a:latin typeface="Times New Roman" pitchFamily="18" charset="0"/>
                <a:cs typeface="Times New Roman" pitchFamily="18" charset="0"/>
              </a:rPr>
              <a:t>NHYC = the number of HD calls during a year of service. </a:t>
            </a:r>
            <a:r>
              <a:rPr lang="ar-JO" sz="1400" b="1" dirty="0">
                <a:solidFill>
                  <a:prstClr val="black"/>
                </a:solidFill>
                <a:latin typeface="Times New Roman" pitchFamily="18" charset="0"/>
                <a:cs typeface="Times New Roman" pitchFamily="18" charset="0"/>
              </a:rPr>
              <a:t>عدد مكالمات خلال سنة الخدمة.        </a:t>
            </a:r>
            <a:endParaRPr lang="en-US" sz="14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400" b="1" dirty="0">
                <a:solidFill>
                  <a:prstClr val="black"/>
                </a:solidFill>
                <a:latin typeface="Times New Roman" pitchFamily="18" charset="0"/>
                <a:cs typeface="Times New Roman" pitchFamily="18" charset="0"/>
              </a:rPr>
              <a:t>KLMC = Thousands of lines of maintained software code. </a:t>
            </a:r>
            <a:r>
              <a:rPr lang="ar-JO" sz="1400" b="1" dirty="0">
                <a:solidFill>
                  <a:prstClr val="black"/>
                </a:solidFill>
                <a:latin typeface="Times New Roman" pitchFamily="18" charset="0"/>
                <a:cs typeface="Times New Roman" pitchFamily="18" charset="0"/>
              </a:rPr>
              <a:t>آلاف الأسطر من كود البرنامج الذي تمت صيانته.            </a:t>
            </a:r>
            <a:endParaRPr lang="en-US" sz="14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400" b="1" dirty="0">
                <a:solidFill>
                  <a:prstClr val="black"/>
                </a:solidFill>
                <a:latin typeface="Times New Roman" pitchFamily="18" charset="0"/>
                <a:cs typeface="Times New Roman" pitchFamily="18" charset="0"/>
              </a:rPr>
              <a:t>WHYC = weighted HD calls received during one year of service. </a:t>
            </a:r>
            <a:r>
              <a:rPr lang="ar-JO" sz="1400" b="1" dirty="0">
                <a:solidFill>
                  <a:prstClr val="black"/>
                </a:solidFill>
                <a:latin typeface="Times New Roman" pitchFamily="18" charset="0"/>
                <a:cs typeface="Times New Roman" pitchFamily="18" charset="0"/>
              </a:rPr>
              <a:t>مكالمات المرجحة المستلمة خلال عام واحد من الخدمة.      </a:t>
            </a:r>
            <a:endParaRPr lang="en-US" sz="14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400" b="1" dirty="0">
                <a:solidFill>
                  <a:prstClr val="black"/>
                </a:solidFill>
                <a:latin typeface="Times New Roman" pitchFamily="18" charset="0"/>
                <a:cs typeface="Times New Roman" pitchFamily="18" charset="0"/>
              </a:rPr>
              <a:t>NMFP = number of function points to be maintained.</a:t>
            </a:r>
            <a:r>
              <a:rPr lang="ar-JO" sz="1400" b="1" dirty="0">
                <a:solidFill>
                  <a:prstClr val="black"/>
                </a:solidFill>
                <a:latin typeface="Times New Roman" pitchFamily="18" charset="0"/>
                <a:cs typeface="Times New Roman" pitchFamily="18" charset="0"/>
              </a:rPr>
              <a:t> عدد النقاط الوظيفية المطلوب صيانتها.       </a:t>
            </a:r>
            <a:endParaRPr lang="en-GB" sz="1400" b="1" dirty="0">
              <a:solidFill>
                <a:prstClr val="black"/>
              </a:solidFill>
              <a:latin typeface="Times New Roman" pitchFamily="18" charset="0"/>
              <a:cs typeface="Times New Roman" pitchFamily="18" charset="0"/>
            </a:endParaRPr>
          </a:p>
        </p:txBody>
      </p:sp>
      <p:sp>
        <p:nvSpPr>
          <p:cNvPr id="24625" name="WordArt 49"/>
          <p:cNvSpPr>
            <a:spLocks noChangeArrowheads="1" noChangeShapeType="1" noTextEdit="1"/>
          </p:cNvSpPr>
          <p:nvPr/>
        </p:nvSpPr>
        <p:spPr bwMode="auto">
          <a:xfrm>
            <a:off x="3038475" y="909639"/>
            <a:ext cx="6096000" cy="503237"/>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HD calls density metrics</a:t>
            </a:r>
            <a:r>
              <a:rPr lang="ar-JO" sz="3600" kern="10" dirty="0">
                <a:ln w="12700">
                  <a:solidFill>
                    <a:srgbClr val="000000"/>
                  </a:solidFill>
                  <a:round/>
                  <a:headEnd/>
                  <a:tailEnd/>
                </a:ln>
                <a:solidFill>
                  <a:srgbClr val="33CC33"/>
                </a:solidFill>
                <a:latin typeface="Arial Black"/>
                <a:cs typeface="Times New Roman" pitchFamily="18" charset="0"/>
              </a:rPr>
              <a:t>مقاييس كثافة المكالمات عالية الدقة</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44" name="Group 20"/>
          <p:cNvGraphicFramePr>
            <a:graphicFrameLocks noGrp="1"/>
          </p:cNvGraphicFramePr>
          <p:nvPr/>
        </p:nvGraphicFramePr>
        <p:xfrm>
          <a:off x="1905000" y="2438400"/>
          <a:ext cx="8458200" cy="1429512"/>
        </p:xfrm>
        <a:graphic>
          <a:graphicData uri="http://schemas.openxmlformats.org/drawingml/2006/table">
            <a:tbl>
              <a:tblPr/>
              <a:tblGrid>
                <a:gridCol w="1219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0"/>
                  </a:ext>
                </a:extLst>
              </a:tr>
              <a:tr h="709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ASHC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Average severity of HD calls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2400" b="1" i="0" u="none" strike="noStrike" cap="none" normalizeH="0" baseline="0" dirty="0">
                          <a:ln>
                            <a:noFill/>
                          </a:ln>
                          <a:solidFill>
                            <a:schemeClr val="tx1"/>
                          </a:solidFill>
                          <a:effectLst/>
                          <a:latin typeface="Times New Roman" pitchFamily="18" charset="0"/>
                          <a:cs typeface="Times New Roman" pitchFamily="18" charset="0"/>
                        </a:rPr>
                        <a:t>متوسط خطورة المكالمات عالية الدقة</a:t>
                      </a:r>
                      <a:endParaRPr kumimoji="0" lang="en-US" sz="24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ASHC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645" name="Rectangle 21"/>
          <p:cNvSpPr>
            <a:spLocks noChangeArrowheads="1"/>
          </p:cNvSpPr>
          <p:nvPr/>
        </p:nvSpPr>
        <p:spPr bwMode="auto">
          <a:xfrm>
            <a:off x="1919288" y="4267201"/>
            <a:ext cx="7300912" cy="1615827"/>
          </a:xfrm>
          <a:prstGeom prst="rect">
            <a:avLst/>
          </a:prstGeom>
          <a:noFill/>
          <a:ln w="9525">
            <a:noFill/>
            <a:miter lim="800000"/>
            <a:headEnd/>
            <a:tailEnd/>
          </a:ln>
          <a:effectLst/>
        </p:spPr>
        <p:txBody>
          <a:bodyPr>
            <a:spAutoFit/>
          </a:bodyPr>
          <a:lstStyle/>
          <a:p>
            <a:pPr algn="l" rtl="0" fontAlgn="base">
              <a:spcBef>
                <a:spcPct val="50000"/>
              </a:spcBef>
              <a:spcAft>
                <a:spcPct val="0"/>
              </a:spcAft>
            </a:pPr>
            <a:r>
              <a:rPr lang="en-US" b="1" dirty="0">
                <a:solidFill>
                  <a:prstClr val="black"/>
                </a:solidFill>
                <a:latin typeface="Times New Roman" pitchFamily="18" charset="0"/>
                <a:cs typeface="Times New Roman" pitchFamily="18" charset="0"/>
              </a:rPr>
              <a:t>NHYC = the number of HD calls during a year of service.</a:t>
            </a:r>
          </a:p>
          <a:p>
            <a:pPr fontAlgn="base">
              <a:spcBef>
                <a:spcPct val="50000"/>
              </a:spcBef>
              <a:spcAft>
                <a:spcPct val="0"/>
              </a:spcAft>
            </a:pPr>
            <a:r>
              <a:rPr lang="en-US" b="1" dirty="0">
                <a:solidFill>
                  <a:prstClr val="black"/>
                </a:solidFill>
                <a:latin typeface="Times New Roman" pitchFamily="18" charset="0"/>
                <a:cs typeface="Times New Roman" pitchFamily="18" charset="0"/>
              </a:rPr>
              <a:t>NHYC </a:t>
            </a:r>
            <a:r>
              <a:rPr lang="ar-JO" b="1" dirty="0">
                <a:solidFill>
                  <a:prstClr val="black"/>
                </a:solidFill>
                <a:latin typeface="Times New Roman" pitchFamily="18" charset="0"/>
                <a:cs typeface="Times New Roman" pitchFamily="18" charset="0"/>
              </a:rPr>
              <a:t> = عدد مكالمات </a:t>
            </a:r>
            <a:r>
              <a:rPr lang="en-US" b="1" dirty="0">
                <a:solidFill>
                  <a:prstClr val="black"/>
                </a:solidFill>
                <a:latin typeface="Times New Roman" pitchFamily="18" charset="0"/>
                <a:cs typeface="Times New Roman" pitchFamily="18" charset="0"/>
              </a:rPr>
              <a:t>HD </a:t>
            </a:r>
            <a:r>
              <a:rPr lang="ar-JO" b="1" dirty="0">
                <a:solidFill>
                  <a:prstClr val="black"/>
                </a:solidFill>
                <a:latin typeface="Times New Roman" pitchFamily="18" charset="0"/>
                <a:cs typeface="Times New Roman" pitchFamily="18" charset="0"/>
              </a:rPr>
              <a:t>خلال سنة الخدمة.</a:t>
            </a:r>
            <a:endParaRPr lang="en-US" b="1" dirty="0">
              <a:solidFill>
                <a:prstClr val="black"/>
              </a:solidFill>
              <a:latin typeface="Times New Roman" pitchFamily="18" charset="0"/>
              <a:cs typeface="Times New Roman" pitchFamily="18" charset="0"/>
            </a:endParaRPr>
          </a:p>
          <a:p>
            <a:pPr algn="l" rtl="0" eaLnBrk="0" fontAlgn="base" hangingPunct="0">
              <a:spcBef>
                <a:spcPct val="50000"/>
              </a:spcBef>
              <a:spcAft>
                <a:spcPct val="0"/>
              </a:spcAft>
            </a:pPr>
            <a:r>
              <a:rPr lang="en-US" b="1" dirty="0">
                <a:solidFill>
                  <a:prstClr val="black"/>
                </a:solidFill>
                <a:latin typeface="Times New Roman" pitchFamily="18" charset="0"/>
                <a:cs typeface="Times New Roman" pitchFamily="18" charset="0"/>
              </a:rPr>
              <a:t>WHYC = weighted HD calls received during one year of service.</a:t>
            </a:r>
          </a:p>
          <a:p>
            <a:pPr eaLnBrk="0" fontAlgn="base" hangingPunct="0">
              <a:spcBef>
                <a:spcPct val="50000"/>
              </a:spcBef>
              <a:spcAft>
                <a:spcPct val="0"/>
              </a:spcAft>
            </a:pPr>
            <a:r>
              <a:rPr lang="en-US" b="1" dirty="0">
                <a:solidFill>
                  <a:prstClr val="black"/>
                </a:solidFill>
                <a:latin typeface="Times New Roman" pitchFamily="18" charset="0"/>
                <a:cs typeface="Times New Roman" pitchFamily="18" charset="0"/>
              </a:rPr>
              <a:t> = WHYC </a:t>
            </a:r>
            <a:r>
              <a:rPr lang="ar-JO" b="1" dirty="0">
                <a:solidFill>
                  <a:prstClr val="black"/>
                </a:solidFill>
                <a:latin typeface="Times New Roman" pitchFamily="18" charset="0"/>
                <a:cs typeface="Times New Roman" pitchFamily="18" charset="0"/>
              </a:rPr>
              <a:t>مكالمات </a:t>
            </a:r>
            <a:r>
              <a:rPr lang="en-US" b="1" dirty="0">
                <a:solidFill>
                  <a:prstClr val="black"/>
                </a:solidFill>
                <a:latin typeface="Times New Roman" pitchFamily="18" charset="0"/>
                <a:cs typeface="Times New Roman" pitchFamily="18" charset="0"/>
              </a:rPr>
              <a:t>HD </a:t>
            </a:r>
            <a:r>
              <a:rPr lang="ar-JO" b="1" dirty="0">
                <a:solidFill>
                  <a:prstClr val="black"/>
                </a:solidFill>
                <a:latin typeface="Times New Roman" pitchFamily="18" charset="0"/>
                <a:cs typeface="Times New Roman" pitchFamily="18" charset="0"/>
              </a:rPr>
              <a:t>المرجحة المستلمة خلال عام واحد من الخدمة.</a:t>
            </a:r>
            <a:endParaRPr lang="en-US" b="1" dirty="0">
              <a:solidFill>
                <a:prstClr val="black"/>
              </a:solidFill>
              <a:latin typeface="Times New Roman" pitchFamily="18" charset="0"/>
              <a:cs typeface="Times New Roman" pitchFamily="18" charset="0"/>
            </a:endParaRPr>
          </a:p>
        </p:txBody>
      </p:sp>
      <p:sp>
        <p:nvSpPr>
          <p:cNvPr id="26647" name="WordArt 23"/>
          <p:cNvSpPr>
            <a:spLocks noChangeArrowheads="1" noChangeShapeType="1" noTextEdit="1"/>
          </p:cNvSpPr>
          <p:nvPr/>
        </p:nvSpPr>
        <p:spPr bwMode="auto">
          <a:xfrm>
            <a:off x="2600326" y="1219201"/>
            <a:ext cx="6962775" cy="48101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Severity of HD calls metrics</a:t>
            </a:r>
            <a:r>
              <a:rPr lang="ar-JO" sz="3600" kern="10" dirty="0">
                <a:ln w="12700">
                  <a:solidFill>
                    <a:srgbClr val="000000"/>
                  </a:solidFill>
                  <a:round/>
                  <a:headEnd/>
                  <a:tailEnd/>
                </a:ln>
                <a:solidFill>
                  <a:srgbClr val="33CC33"/>
                </a:solidFill>
                <a:latin typeface="Arial Black"/>
                <a:cs typeface="Times New Roman" pitchFamily="18" charset="0"/>
              </a:rPr>
              <a:t>خطورة مقاييس المكالمات عالية الدقة</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19" name="Group 19"/>
          <p:cNvGraphicFramePr>
            <a:graphicFrameLocks noGrp="1"/>
          </p:cNvGraphicFramePr>
          <p:nvPr/>
        </p:nvGraphicFramePr>
        <p:xfrm>
          <a:off x="1866900" y="2808288"/>
          <a:ext cx="8458200" cy="1429512"/>
        </p:xfrm>
        <a:graphic>
          <a:graphicData uri="http://schemas.openxmlformats.org/drawingml/2006/table">
            <a:tbl>
              <a:tblPr/>
              <a:tblGrid>
                <a:gridCol w="1219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709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HD service success</a:t>
                      </a:r>
                    </a:p>
                    <a:p>
                      <a:pPr marL="0" marR="0" lvl="0" indent="0" algn="ctr" defTabSz="914400" rtl="1" eaLnBrk="1" fontAlgn="base" latinLnBrk="0" hangingPunct="1">
                        <a:lnSpc>
                          <a:spcPct val="100000"/>
                        </a:lnSpc>
                        <a:spcBef>
                          <a:spcPct val="20000"/>
                        </a:spcBef>
                        <a:spcAft>
                          <a:spcPct val="0"/>
                        </a:spcAft>
                        <a:buClrTx/>
                        <a:buSzTx/>
                        <a:buFontTx/>
                        <a:buNone/>
                        <a:tabLst/>
                      </a:pPr>
                      <a:r>
                        <a:rPr kumimoji="0" lang="ar-JO" sz="2400" b="1" i="0" u="none" strike="noStrike" cap="none" normalizeH="0" baseline="0" dirty="0">
                          <a:ln>
                            <a:noFill/>
                          </a:ln>
                          <a:solidFill>
                            <a:schemeClr val="tx1"/>
                          </a:solidFill>
                          <a:effectLst/>
                          <a:latin typeface="Times New Roman" pitchFamily="18" charset="0"/>
                          <a:cs typeface="Times New Roman" pitchFamily="18" charset="0"/>
                        </a:rPr>
                        <a:t>نجاح خدمة </a:t>
                      </a:r>
                      <a:r>
                        <a:rPr kumimoji="0" lang="en-US" sz="2400" b="1" i="0" u="none" strike="noStrike" cap="none" normalizeH="0" baseline="0" dirty="0">
                          <a:ln>
                            <a:noFill/>
                          </a:ln>
                          <a:solidFill>
                            <a:schemeClr val="tx1"/>
                          </a:solidFill>
                          <a:effectLst/>
                          <a:latin typeface="Times New Roman" pitchFamily="18" charset="0"/>
                          <a:cs typeface="Times New Roman" pitchFamily="18" charset="0"/>
                        </a:rPr>
                        <a:t>HD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NHYOT</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HDS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5618" name="Rectangle 18"/>
          <p:cNvSpPr>
            <a:spLocks noChangeArrowheads="1"/>
          </p:cNvSpPr>
          <p:nvPr/>
        </p:nvSpPr>
        <p:spPr bwMode="auto">
          <a:xfrm>
            <a:off x="1752600" y="4572001"/>
            <a:ext cx="8610600" cy="1200329"/>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b="1" dirty="0">
                <a:solidFill>
                  <a:prstClr val="black"/>
                </a:solidFill>
                <a:latin typeface="Times New Roman" pitchFamily="18" charset="0"/>
                <a:cs typeface="Times New Roman" pitchFamily="18" charset="0"/>
              </a:rPr>
              <a:t>NHYNOT = Number of yearly HD calls completed on time during one year of service.</a:t>
            </a:r>
          </a:p>
          <a:p>
            <a:pPr fontAlgn="base">
              <a:spcBef>
                <a:spcPct val="0"/>
              </a:spcBef>
              <a:spcAft>
                <a:spcPct val="0"/>
              </a:spcAft>
            </a:pPr>
            <a:r>
              <a:rPr lang="en-US" b="1" dirty="0">
                <a:solidFill>
                  <a:prstClr val="black"/>
                </a:solidFill>
                <a:latin typeface="Times New Roman" pitchFamily="18" charset="0"/>
                <a:cs typeface="Times New Roman" pitchFamily="18" charset="0"/>
              </a:rPr>
              <a:t> NHYNOT </a:t>
            </a:r>
            <a:r>
              <a:rPr lang="ar-JO" b="1" dirty="0">
                <a:solidFill>
                  <a:prstClr val="black"/>
                </a:solidFill>
                <a:latin typeface="Times New Roman" pitchFamily="18" charset="0"/>
                <a:cs typeface="Times New Roman" pitchFamily="18" charset="0"/>
              </a:rPr>
              <a:t>= عدد مكالمات </a:t>
            </a:r>
            <a:r>
              <a:rPr lang="en-US" b="1" dirty="0">
                <a:solidFill>
                  <a:prstClr val="black"/>
                </a:solidFill>
                <a:latin typeface="Times New Roman" pitchFamily="18" charset="0"/>
                <a:cs typeface="Times New Roman" pitchFamily="18" charset="0"/>
              </a:rPr>
              <a:t>HD </a:t>
            </a:r>
            <a:r>
              <a:rPr lang="ar-JO" b="1" dirty="0">
                <a:solidFill>
                  <a:prstClr val="black"/>
                </a:solidFill>
                <a:latin typeface="Times New Roman" pitchFamily="18" charset="0"/>
                <a:cs typeface="Times New Roman" pitchFamily="18" charset="0"/>
              </a:rPr>
              <a:t>السنوية المكتملة في الوقت المحدد خلال عام واحد من الخدمة.</a:t>
            </a:r>
            <a:r>
              <a:rPr lang="en-US" b="1" dirty="0">
                <a:solidFill>
                  <a:prstClr val="black"/>
                </a:solidFill>
                <a:latin typeface="Times New Roman" pitchFamily="18" charset="0"/>
                <a:cs typeface="Times New Roman" pitchFamily="18" charset="0"/>
              </a:rPr>
              <a:t> </a:t>
            </a:r>
          </a:p>
          <a:p>
            <a:pPr algn="l" rtl="0" fontAlgn="base">
              <a:spcBef>
                <a:spcPct val="0"/>
              </a:spcBef>
              <a:spcAft>
                <a:spcPct val="0"/>
              </a:spcAft>
            </a:pPr>
            <a:r>
              <a:rPr lang="en-US" b="1" dirty="0">
                <a:solidFill>
                  <a:prstClr val="black"/>
                </a:solidFill>
                <a:latin typeface="Times New Roman" pitchFamily="18" charset="0"/>
                <a:cs typeface="Times New Roman" pitchFamily="18" charset="0"/>
              </a:rPr>
              <a:t>NHYC = the number of HD calls during a year of service.</a:t>
            </a:r>
          </a:p>
          <a:p>
            <a:pPr fontAlgn="base">
              <a:spcBef>
                <a:spcPct val="0"/>
              </a:spcBef>
              <a:spcAft>
                <a:spcPct val="0"/>
              </a:spcAft>
            </a:pPr>
            <a:r>
              <a:rPr lang="en-US" b="1" dirty="0">
                <a:solidFill>
                  <a:prstClr val="black"/>
                </a:solidFill>
                <a:latin typeface="Times New Roman" pitchFamily="18" charset="0"/>
                <a:cs typeface="Times New Roman" pitchFamily="18" charset="0"/>
              </a:rPr>
              <a:t> NHYC </a:t>
            </a:r>
            <a:r>
              <a:rPr lang="ar-JO" b="1" dirty="0">
                <a:solidFill>
                  <a:prstClr val="black"/>
                </a:solidFill>
                <a:latin typeface="Times New Roman" pitchFamily="18" charset="0"/>
                <a:cs typeface="Times New Roman" pitchFamily="18" charset="0"/>
              </a:rPr>
              <a:t>= عدد مكالمات </a:t>
            </a:r>
            <a:r>
              <a:rPr lang="en-US" b="1" dirty="0">
                <a:solidFill>
                  <a:prstClr val="black"/>
                </a:solidFill>
                <a:latin typeface="Times New Roman" pitchFamily="18" charset="0"/>
                <a:cs typeface="Times New Roman" pitchFamily="18" charset="0"/>
              </a:rPr>
              <a:t>HD </a:t>
            </a:r>
            <a:r>
              <a:rPr lang="ar-JO" b="1" dirty="0">
                <a:solidFill>
                  <a:prstClr val="black"/>
                </a:solidFill>
                <a:latin typeface="Times New Roman" pitchFamily="18" charset="0"/>
                <a:cs typeface="Times New Roman" pitchFamily="18" charset="0"/>
              </a:rPr>
              <a:t>خلال سنة الخدمة.</a:t>
            </a:r>
            <a:r>
              <a:rPr lang="en-US" b="1" dirty="0">
                <a:solidFill>
                  <a:prstClr val="black"/>
                </a:solidFill>
                <a:latin typeface="Times New Roman" pitchFamily="18" charset="0"/>
                <a:cs typeface="Times New Roman" pitchFamily="18" charset="0"/>
              </a:rPr>
              <a:t> </a:t>
            </a:r>
          </a:p>
        </p:txBody>
      </p:sp>
      <p:sp>
        <p:nvSpPr>
          <p:cNvPr id="25621" name="WordArt 21"/>
          <p:cNvSpPr>
            <a:spLocks noChangeArrowheads="1" noChangeShapeType="1" noTextEdit="1"/>
          </p:cNvSpPr>
          <p:nvPr/>
        </p:nvSpPr>
        <p:spPr bwMode="auto">
          <a:xfrm>
            <a:off x="3590926" y="1365250"/>
            <a:ext cx="4981575" cy="407988"/>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HD success metrics</a:t>
            </a:r>
            <a:r>
              <a:rPr lang="ar-JO" sz="3600" kern="10" dirty="0">
                <a:ln w="12700">
                  <a:solidFill>
                    <a:srgbClr val="000000"/>
                  </a:solidFill>
                  <a:round/>
                  <a:headEnd/>
                  <a:tailEnd/>
                </a:ln>
                <a:solidFill>
                  <a:srgbClr val="33CC33"/>
                </a:solidFill>
                <a:latin typeface="Arial Black"/>
                <a:cs typeface="Times New Roman" pitchFamily="18" charset="0"/>
              </a:rPr>
              <a:t>مقاييس النجاح عالية الدقة</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45" name="Group 49"/>
          <p:cNvGraphicFramePr>
            <a:graphicFrameLocks noGrp="1"/>
          </p:cNvGraphicFramePr>
          <p:nvPr/>
        </p:nvGraphicFramePr>
        <p:xfrm>
          <a:off x="1828800" y="1990726"/>
          <a:ext cx="8610600" cy="2662239"/>
        </p:xfrm>
        <a:graphic>
          <a:graphicData uri="http://schemas.openxmlformats.org/drawingml/2006/table">
            <a:tbl>
              <a:tblPr/>
              <a:tblGrid>
                <a:gridCol w="12192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0"/>
                  </a:ext>
                </a:extLst>
              </a:tr>
              <a:tr h="709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HDP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HD Productivity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1800" b="1" i="0" u="none" strike="noStrike" cap="none" normalizeH="0" baseline="0" dirty="0">
                          <a:ln>
                            <a:noFill/>
                          </a:ln>
                          <a:solidFill>
                            <a:schemeClr val="tx1"/>
                          </a:solidFill>
                          <a:effectLst/>
                          <a:latin typeface="Times New Roman" pitchFamily="18" charset="0"/>
                          <a:cs typeface="Times New Roman" pitchFamily="18" charset="0"/>
                        </a:rPr>
                        <a:t>إنتاجية عالية الدقة</a:t>
                      </a: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HDP=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KLNC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9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FHDP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Function Point HD Productivity</a:t>
                      </a:r>
                    </a:p>
                    <a:p>
                      <a:pPr marL="0" marR="0" lvl="0" indent="0" algn="ctr" defTabSz="914400" rtl="1" eaLnBrk="1" fontAlgn="base" latinLnBrk="0" hangingPunct="1">
                        <a:lnSpc>
                          <a:spcPct val="75000"/>
                        </a:lnSpc>
                        <a:spcBef>
                          <a:spcPct val="0"/>
                        </a:spcBef>
                        <a:spcAft>
                          <a:spcPct val="0"/>
                        </a:spcAft>
                        <a:buClrTx/>
                        <a:buSzTx/>
                        <a:buFontTx/>
                        <a:buNone/>
                        <a:tabLst/>
                      </a:pPr>
                      <a:r>
                        <a:rPr kumimoji="0" lang="ar-JO" sz="1800" b="1" i="0" u="none" strike="noStrike" cap="none" normalizeH="0" baseline="0" dirty="0">
                          <a:ln>
                            <a:noFill/>
                          </a:ln>
                          <a:solidFill>
                            <a:schemeClr val="tx1"/>
                          </a:solidFill>
                          <a:effectLst/>
                          <a:latin typeface="Times New Roman" pitchFamily="18" charset="0"/>
                          <a:cs typeface="Times New Roman" pitchFamily="18" charset="0"/>
                        </a:rPr>
                        <a:t>وظيفة نقطة </a:t>
                      </a:r>
                      <a:r>
                        <a:rPr kumimoji="0" lang="en-US" sz="1800" b="1" i="0" u="none" strike="noStrike" cap="none" normalizeH="0" baseline="0" dirty="0">
                          <a:ln>
                            <a:noFill/>
                          </a:ln>
                          <a:solidFill>
                            <a:schemeClr val="tx1"/>
                          </a:solidFill>
                          <a:effectLst/>
                          <a:latin typeface="Times New Roman" pitchFamily="18" charset="0"/>
                          <a:cs typeface="Times New Roman" pitchFamily="18" charset="0"/>
                        </a:rPr>
                        <a:t>HD </a:t>
                      </a:r>
                      <a:r>
                        <a:rPr kumimoji="0" lang="ar-JO" sz="1800" b="1" i="0" u="none" strike="noStrike" cap="none" normalizeH="0" baseline="0" dirty="0">
                          <a:ln>
                            <a:noFill/>
                          </a:ln>
                          <a:solidFill>
                            <a:schemeClr val="tx1"/>
                          </a:solidFill>
                          <a:effectLst/>
                          <a:latin typeface="Times New Roman" pitchFamily="18" charset="0"/>
                          <a:cs typeface="Times New Roman" pitchFamily="18" charset="0"/>
                        </a:rPr>
                        <a:t>الإنتاجية</a:t>
                      </a: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FHDP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cs typeface="Times New Roman" pitchFamily="18" charset="0"/>
                        </a:rPr>
                        <a:t>              NMFP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9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HDE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HD effectiveness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1800" b="1" i="0" u="none" strike="noStrike" cap="none" normalizeH="0" baseline="0" dirty="0">
                          <a:ln>
                            <a:noFill/>
                          </a:ln>
                          <a:solidFill>
                            <a:schemeClr val="tx1"/>
                          </a:solidFill>
                          <a:effectLst/>
                          <a:latin typeface="Times New Roman" pitchFamily="18" charset="0"/>
                          <a:cs typeface="Times New Roman" pitchFamily="18" charset="0"/>
                        </a:rPr>
                        <a:t>فعالية عالية الدقة</a:t>
                      </a:r>
                      <a:r>
                        <a:rPr kumimoji="0" lang="en-US" sz="1800" b="1" i="0" u="none" strike="noStrike" cap="none" normalizeH="0" baseline="0" dirty="0">
                          <a:ln>
                            <a:noFill/>
                          </a:ln>
                          <a:solidFill>
                            <a:schemeClr val="tx1"/>
                          </a:solidFill>
                          <a:effectLst/>
                          <a:latin typeface="Times New Roman" pitchFamily="18"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HDE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9713" name="Rectangle 17"/>
          <p:cNvSpPr>
            <a:spLocks noChangeArrowheads="1"/>
          </p:cNvSpPr>
          <p:nvPr/>
        </p:nvSpPr>
        <p:spPr bwMode="auto">
          <a:xfrm>
            <a:off x="1890714" y="4876801"/>
            <a:ext cx="8777287" cy="1169551"/>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sz="1400" b="1" dirty="0">
                <a:solidFill>
                  <a:prstClr val="black"/>
                </a:solidFill>
                <a:latin typeface="Times New Roman" pitchFamily="18" charset="0"/>
                <a:cs typeface="Times New Roman" pitchFamily="18" charset="0"/>
              </a:rPr>
              <a:t>HDYH = Total yearly working hours invested in HD servicing of the software system.</a:t>
            </a:r>
          </a:p>
          <a:p>
            <a:pPr fontAlgn="base">
              <a:spcBef>
                <a:spcPct val="0"/>
              </a:spcBef>
              <a:spcAft>
                <a:spcPct val="0"/>
              </a:spcAft>
            </a:pPr>
            <a:r>
              <a:rPr lang="en-US" sz="1400" b="1" dirty="0">
                <a:solidFill>
                  <a:prstClr val="black"/>
                </a:solidFill>
                <a:latin typeface="Times New Roman" pitchFamily="18" charset="0"/>
                <a:cs typeface="Times New Roman" pitchFamily="18" charset="0"/>
              </a:rPr>
              <a:t>HDYH = </a:t>
            </a:r>
            <a:r>
              <a:rPr lang="ar-JO" sz="1400" b="1" dirty="0">
                <a:solidFill>
                  <a:prstClr val="black"/>
                </a:solidFill>
                <a:latin typeface="Times New Roman" pitchFamily="18" charset="0"/>
                <a:cs typeface="Times New Roman" pitchFamily="18" charset="0"/>
              </a:rPr>
              <a:t>إجمالي ساعات العمل السنوية المستثمرة في خدمة </a:t>
            </a:r>
            <a:r>
              <a:rPr lang="en-US" sz="1400" b="1" dirty="0">
                <a:solidFill>
                  <a:prstClr val="black"/>
                </a:solidFill>
                <a:latin typeface="Times New Roman" pitchFamily="18" charset="0"/>
                <a:cs typeface="Times New Roman" pitchFamily="18" charset="0"/>
              </a:rPr>
              <a:t> HD </a:t>
            </a:r>
            <a:r>
              <a:rPr lang="ar-JO" sz="1400" b="1" dirty="0">
                <a:solidFill>
                  <a:prstClr val="black"/>
                </a:solidFill>
                <a:latin typeface="Times New Roman" pitchFamily="18" charset="0"/>
                <a:cs typeface="Times New Roman" pitchFamily="18" charset="0"/>
              </a:rPr>
              <a:t>لنظام البرنامج.</a:t>
            </a:r>
            <a:endParaRPr lang="en-US" sz="1400" b="1" dirty="0">
              <a:solidFill>
                <a:prstClr val="black"/>
              </a:solidFill>
              <a:latin typeface="Times New Roman" pitchFamily="18" charset="0"/>
              <a:cs typeface="Times New Roman" pitchFamily="18" charset="0"/>
            </a:endParaRPr>
          </a:p>
          <a:p>
            <a:pPr algn="l" rtl="0" eaLnBrk="0" fontAlgn="base" hangingPunct="0">
              <a:spcBef>
                <a:spcPct val="0"/>
              </a:spcBef>
              <a:spcAft>
                <a:spcPct val="0"/>
              </a:spcAft>
            </a:pPr>
            <a:r>
              <a:rPr lang="en-US" sz="1400" b="1" dirty="0">
                <a:solidFill>
                  <a:prstClr val="black"/>
                </a:solidFill>
                <a:latin typeface="Times New Roman" pitchFamily="18" charset="0"/>
                <a:cs typeface="Times New Roman" pitchFamily="18" charset="0"/>
              </a:rPr>
              <a:t>KLMC = Thousands of lines of maintained software code. </a:t>
            </a:r>
            <a:r>
              <a:rPr lang="ar-JO" sz="1400" b="1" dirty="0">
                <a:solidFill>
                  <a:prstClr val="black"/>
                </a:solidFill>
                <a:latin typeface="Times New Roman" pitchFamily="18" charset="0"/>
                <a:cs typeface="Times New Roman" pitchFamily="18" charset="0"/>
              </a:rPr>
              <a:t>آلاف الأسطر من كود البرنامج الذي تمت صيانته.            </a:t>
            </a:r>
            <a:endParaRPr lang="en-US" sz="1400" b="1" dirty="0">
              <a:solidFill>
                <a:prstClr val="black"/>
              </a:solidFill>
              <a:latin typeface="Times New Roman" pitchFamily="18" charset="0"/>
              <a:cs typeface="Times New Roman" pitchFamily="18" charset="0"/>
            </a:endParaRPr>
          </a:p>
          <a:p>
            <a:pPr algn="l" rtl="0" eaLnBrk="0" fontAlgn="base" hangingPunct="0">
              <a:spcBef>
                <a:spcPct val="0"/>
              </a:spcBef>
              <a:spcAft>
                <a:spcPct val="0"/>
              </a:spcAft>
            </a:pPr>
            <a:r>
              <a:rPr lang="en-US" sz="1400" b="1" dirty="0">
                <a:solidFill>
                  <a:prstClr val="black"/>
                </a:solidFill>
                <a:latin typeface="Times New Roman" pitchFamily="18" charset="0"/>
                <a:cs typeface="Times New Roman" pitchFamily="18" charset="0"/>
              </a:rPr>
              <a:t>NMFP = number of function points to be maintained.</a:t>
            </a:r>
            <a:r>
              <a:rPr lang="ar-JO" sz="1400" b="1" dirty="0">
                <a:solidFill>
                  <a:prstClr val="black"/>
                </a:solidFill>
                <a:latin typeface="Times New Roman" pitchFamily="18" charset="0"/>
                <a:cs typeface="Times New Roman" pitchFamily="18" charset="0"/>
              </a:rPr>
              <a:t> عدد النقاط الوظيفية المطلوب صيانتها.                 </a:t>
            </a:r>
            <a:endParaRPr lang="en-US" sz="1400" b="1" dirty="0">
              <a:solidFill>
                <a:prstClr val="black"/>
              </a:solidFill>
              <a:latin typeface="Times New Roman" pitchFamily="18" charset="0"/>
              <a:cs typeface="Times New Roman" pitchFamily="18" charset="0"/>
            </a:endParaRPr>
          </a:p>
          <a:p>
            <a:pPr algn="l" rtl="0" eaLnBrk="0" fontAlgn="base" hangingPunct="0">
              <a:spcBef>
                <a:spcPct val="0"/>
              </a:spcBef>
              <a:spcAft>
                <a:spcPct val="0"/>
              </a:spcAft>
            </a:pPr>
            <a:r>
              <a:rPr lang="en-US" sz="1400" b="1" dirty="0">
                <a:solidFill>
                  <a:prstClr val="black"/>
                </a:solidFill>
                <a:latin typeface="Times New Roman" pitchFamily="18" charset="0"/>
                <a:cs typeface="Times New Roman" pitchFamily="18" charset="0"/>
              </a:rPr>
              <a:t>NHYC = the number of HD calls during a year of service. </a:t>
            </a:r>
            <a:r>
              <a:rPr lang="ar-JO" sz="1400" b="1" dirty="0">
                <a:solidFill>
                  <a:prstClr val="black"/>
                </a:solidFill>
                <a:latin typeface="Times New Roman" pitchFamily="18" charset="0"/>
                <a:cs typeface="Times New Roman" pitchFamily="18" charset="0"/>
              </a:rPr>
              <a:t>عدد مكالمات خلال سنة الخدمة.          </a:t>
            </a:r>
            <a:endParaRPr lang="en-US" sz="1400" b="1" dirty="0">
              <a:solidFill>
                <a:prstClr val="black"/>
              </a:solidFill>
              <a:latin typeface="Times New Roman" pitchFamily="18" charset="0"/>
              <a:cs typeface="Times New Roman" pitchFamily="18" charset="0"/>
            </a:endParaRPr>
          </a:p>
        </p:txBody>
      </p:sp>
      <p:sp>
        <p:nvSpPr>
          <p:cNvPr id="29746" name="WordArt 50"/>
          <p:cNvSpPr>
            <a:spLocks noChangeArrowheads="1" noChangeShapeType="1" noTextEdit="1"/>
          </p:cNvSpPr>
          <p:nvPr/>
        </p:nvSpPr>
        <p:spPr bwMode="auto">
          <a:xfrm>
            <a:off x="3368676" y="577851"/>
            <a:ext cx="5419725"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HD productivity and</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effectiveness metrics</a:t>
            </a:r>
            <a:r>
              <a:rPr lang="ar-JO" sz="3600" kern="10" dirty="0">
                <a:ln w="12700">
                  <a:solidFill>
                    <a:srgbClr val="000000"/>
                  </a:solidFill>
                  <a:round/>
                  <a:headEnd/>
                  <a:tailEnd/>
                </a:ln>
                <a:solidFill>
                  <a:srgbClr val="33CC33"/>
                </a:solidFill>
                <a:latin typeface="Arial Black"/>
                <a:cs typeface="Times New Roman" pitchFamily="18" charset="0"/>
              </a:rPr>
              <a:t>مقاييس الإنتاجية والفعالية عالية الدقة</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92" name="Group 48"/>
          <p:cNvGraphicFramePr>
            <a:graphicFrameLocks noGrp="1"/>
          </p:cNvGraphicFramePr>
          <p:nvPr>
            <p:ph type="tbl" idx="1"/>
          </p:nvPr>
        </p:nvGraphicFramePr>
        <p:xfrm>
          <a:off x="1905000" y="1765300"/>
          <a:ext cx="8534400" cy="2750566"/>
        </p:xfrm>
        <a:graphic>
          <a:graphicData uri="http://schemas.openxmlformats.org/drawingml/2006/table">
            <a:tbl>
              <a:tblPr/>
              <a:tblGrid>
                <a:gridCol w="1447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SSFD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Software System Failure Density </a:t>
                      </a:r>
                    </a:p>
                    <a:p>
                      <a:pPr marL="0" marR="0" lvl="0" indent="0" algn="ctr" defTabSz="914400" rtl="0" eaLnBrk="1" fontAlgn="base" latinLnBrk="0" hangingPunct="1">
                        <a:lnSpc>
                          <a:spcPct val="75000"/>
                        </a:lnSpc>
                        <a:spcBef>
                          <a:spcPct val="20000"/>
                        </a:spcBef>
                        <a:spcAft>
                          <a:spcPct val="0"/>
                        </a:spcAft>
                        <a:buClrTx/>
                        <a:buSzTx/>
                        <a:buFontTx/>
                        <a:buNone/>
                        <a:tabLst/>
                      </a:pPr>
                      <a:r>
                        <a:rPr kumimoji="0" lang="ar-JO" sz="1800" b="0" i="0" u="none" strike="noStrike" cap="none" normalizeH="0" baseline="0" dirty="0">
                          <a:ln>
                            <a:noFill/>
                          </a:ln>
                          <a:solidFill>
                            <a:schemeClr val="tx1"/>
                          </a:solidFill>
                          <a:effectLst/>
                          <a:latin typeface="Times New Roman" pitchFamily="18" charset="0"/>
                          <a:cs typeface="Times New Roman" pitchFamily="18" charset="0"/>
                        </a:rPr>
                        <a:t>كثافة فشل نظام البرمجيات</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               NYF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SSFD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WSSFD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Weighted Software  System Failure Density </a:t>
                      </a:r>
                    </a:p>
                    <a:p>
                      <a:pPr marL="0" marR="0" lvl="0" indent="0" algn="ctr" defTabSz="914400" rtl="0" eaLnBrk="1" fontAlgn="base" latinLnBrk="0" hangingPunct="1">
                        <a:lnSpc>
                          <a:spcPct val="75000"/>
                        </a:lnSpc>
                        <a:spcBef>
                          <a:spcPct val="20000"/>
                        </a:spcBef>
                        <a:spcAft>
                          <a:spcPct val="0"/>
                        </a:spcAft>
                        <a:buClrTx/>
                        <a:buSzTx/>
                        <a:buFontTx/>
                        <a:buNone/>
                        <a:tabLst/>
                      </a:pPr>
                      <a:r>
                        <a:rPr kumimoji="0" lang="ar-JO" sz="1800" b="0" i="0" u="none" strike="noStrike" cap="none" normalizeH="0" baseline="0" dirty="0">
                          <a:ln>
                            <a:noFill/>
                          </a:ln>
                          <a:solidFill>
                            <a:schemeClr val="tx1"/>
                          </a:solidFill>
                          <a:effectLst/>
                          <a:latin typeface="Times New Roman" pitchFamily="18" charset="0"/>
                          <a:cs typeface="Times New Roman" pitchFamily="18" charset="0"/>
                        </a:rPr>
                        <a:t>كثافة فشل نظام البرمجيات المرجحة</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WFFFD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WSSFF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Weighted Software System Failures per Function point </a:t>
                      </a:r>
                    </a:p>
                    <a:p>
                      <a:pPr marL="0" marR="0" lvl="0" indent="0" algn="ctr" defTabSz="914400" rtl="0" eaLnBrk="1" fontAlgn="base" latinLnBrk="0" hangingPunct="1">
                        <a:lnSpc>
                          <a:spcPct val="75000"/>
                        </a:lnSpc>
                        <a:spcBef>
                          <a:spcPct val="20000"/>
                        </a:spcBef>
                        <a:spcAft>
                          <a:spcPct val="0"/>
                        </a:spcAft>
                        <a:buClrTx/>
                        <a:buSzTx/>
                        <a:buFontTx/>
                        <a:buNone/>
                        <a:tabLst/>
                      </a:pPr>
                      <a:r>
                        <a:rPr kumimoji="0" lang="ar-JO" sz="1800" b="0" i="0" u="none" strike="noStrike" cap="none" normalizeH="0" baseline="0" dirty="0">
                          <a:ln>
                            <a:noFill/>
                          </a:ln>
                          <a:solidFill>
                            <a:schemeClr val="tx1"/>
                          </a:solidFill>
                          <a:effectLst/>
                          <a:latin typeface="Times New Roman" pitchFamily="18" charset="0"/>
                          <a:cs typeface="Times New Roman" pitchFamily="18" charset="0"/>
                        </a:rPr>
                        <a:t>أعطال نظام البرمجيات المرجحة لكل نقطة وظيفية</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WSSFF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                  NMFP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794" name="WordArt 50"/>
          <p:cNvSpPr>
            <a:spLocks noChangeArrowheads="1" noChangeShapeType="1" noTextEdit="1"/>
          </p:cNvSpPr>
          <p:nvPr/>
        </p:nvSpPr>
        <p:spPr bwMode="auto">
          <a:xfrm>
            <a:off x="3138489" y="434976"/>
            <a:ext cx="5895975"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Software system</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failures density metrics</a:t>
            </a:r>
            <a:r>
              <a:rPr lang="ar-JO" sz="3600" kern="10" dirty="0">
                <a:ln w="12700">
                  <a:solidFill>
                    <a:srgbClr val="000000"/>
                  </a:solidFill>
                  <a:round/>
                  <a:headEnd/>
                  <a:tailEnd/>
                </a:ln>
                <a:solidFill>
                  <a:srgbClr val="33CC33"/>
                </a:solidFill>
                <a:latin typeface="Arial Black"/>
                <a:cs typeface="Times New Roman" pitchFamily="18" charset="0"/>
              </a:rPr>
              <a:t>مقاييس كثافة فشل نظام البرمجيات</a:t>
            </a:r>
            <a:endParaRPr lang="ar-SA" sz="3600" kern="10" dirty="0">
              <a:ln w="12700">
                <a:solidFill>
                  <a:srgbClr val="000000"/>
                </a:solidFill>
                <a:round/>
                <a:headEnd/>
                <a:tailEnd/>
              </a:ln>
              <a:solidFill>
                <a:srgbClr val="33CC33"/>
              </a:solidFill>
              <a:latin typeface="Arial Black"/>
              <a:cs typeface="Times New Roman" pitchFamily="18" charset="0"/>
            </a:endParaRPr>
          </a:p>
        </p:txBody>
      </p:sp>
      <p:sp>
        <p:nvSpPr>
          <p:cNvPr id="31795" name="Text Box 51"/>
          <p:cNvSpPr txBox="1">
            <a:spLocks noChangeArrowheads="1"/>
          </p:cNvSpPr>
          <p:nvPr/>
        </p:nvSpPr>
        <p:spPr bwMode="auto">
          <a:xfrm>
            <a:off x="1524001" y="4700588"/>
            <a:ext cx="9144000" cy="1292662"/>
          </a:xfrm>
          <a:prstGeom prst="rect">
            <a:avLst/>
          </a:prstGeom>
          <a:noFill/>
          <a:ln w="9525">
            <a:noFill/>
            <a:miter lim="800000"/>
            <a:headEnd/>
            <a:tailEnd/>
          </a:ln>
          <a:effectLst/>
        </p:spPr>
        <p:txBody>
          <a:bodyPr wrap="square">
            <a:spAutoFit/>
          </a:bodyPr>
          <a:lstStyle/>
          <a:p>
            <a:pPr algn="l" rtl="0" fontAlgn="base">
              <a:spcBef>
                <a:spcPct val="0"/>
              </a:spcBef>
              <a:spcAft>
                <a:spcPct val="0"/>
              </a:spcAft>
            </a:pPr>
            <a:r>
              <a:rPr lang="en-US" sz="1300" b="1" dirty="0">
                <a:solidFill>
                  <a:prstClr val="black"/>
                </a:solidFill>
                <a:latin typeface="Times New Roman" pitchFamily="18" charset="0"/>
                <a:cs typeface="Times New Roman" pitchFamily="18" charset="0"/>
              </a:rPr>
              <a:t>NYF = number of software failures detected during a year of maintenance service.</a:t>
            </a:r>
          </a:p>
          <a:p>
            <a:pPr fontAlgn="base">
              <a:spcBef>
                <a:spcPct val="0"/>
              </a:spcBef>
              <a:spcAft>
                <a:spcPct val="0"/>
              </a:spcAft>
            </a:pPr>
            <a:r>
              <a:rPr lang="en-US" sz="1300" b="1" dirty="0">
                <a:solidFill>
                  <a:prstClr val="black"/>
                </a:solidFill>
                <a:latin typeface="Times New Roman" pitchFamily="18" charset="0"/>
                <a:cs typeface="Times New Roman" pitchFamily="18" charset="0"/>
              </a:rPr>
              <a:t> = NYF </a:t>
            </a:r>
            <a:r>
              <a:rPr lang="ar-JO" sz="1300" b="1" dirty="0">
                <a:solidFill>
                  <a:prstClr val="black"/>
                </a:solidFill>
                <a:latin typeface="Times New Roman" pitchFamily="18" charset="0"/>
                <a:cs typeface="Times New Roman" pitchFamily="18" charset="0"/>
              </a:rPr>
              <a:t>عدد حالات فشل البرامج التي تم اكتشافها خلال عام من خدمة الصيانة.</a:t>
            </a:r>
            <a:endParaRPr lang="en-US" sz="13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300" b="1" dirty="0">
                <a:solidFill>
                  <a:prstClr val="black"/>
                </a:solidFill>
                <a:latin typeface="Times New Roman" pitchFamily="18" charset="0"/>
                <a:cs typeface="Times New Roman" pitchFamily="18" charset="0"/>
              </a:rPr>
              <a:t>WYF = weighted number of yearly software failures detected during one year of  maintenance service.</a:t>
            </a:r>
          </a:p>
          <a:p>
            <a:pPr fontAlgn="base">
              <a:spcBef>
                <a:spcPct val="0"/>
              </a:spcBef>
              <a:spcAft>
                <a:spcPct val="0"/>
              </a:spcAft>
            </a:pPr>
            <a:r>
              <a:rPr lang="en-US" sz="1300" b="1" dirty="0">
                <a:solidFill>
                  <a:prstClr val="black"/>
                </a:solidFill>
                <a:latin typeface="Times New Roman" pitchFamily="18" charset="0"/>
                <a:cs typeface="Times New Roman" pitchFamily="18" charset="0"/>
              </a:rPr>
              <a:t> = WYF </a:t>
            </a:r>
            <a:r>
              <a:rPr lang="ar-JO" sz="1300" b="1" dirty="0">
                <a:solidFill>
                  <a:prstClr val="black"/>
                </a:solidFill>
                <a:latin typeface="Times New Roman" pitchFamily="18" charset="0"/>
                <a:cs typeface="Times New Roman" pitchFamily="18" charset="0"/>
              </a:rPr>
              <a:t>العدد المرجح لحالات فشل البرامج السنوية التي تم اكتشافها خلال عام واحد من خدمة الصيانة.</a:t>
            </a:r>
            <a:endParaRPr lang="en-US" sz="13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300" b="1" dirty="0">
                <a:solidFill>
                  <a:prstClr val="black"/>
                </a:solidFill>
                <a:latin typeface="Times New Roman" pitchFamily="18" charset="0"/>
                <a:cs typeface="Times New Roman" pitchFamily="18" charset="0"/>
              </a:rPr>
              <a:t>NMFP = number of function points designated for the maintained software. </a:t>
            </a:r>
            <a:r>
              <a:rPr lang="ar-JO" sz="1300" b="1" dirty="0">
                <a:solidFill>
                  <a:prstClr val="black"/>
                </a:solidFill>
                <a:latin typeface="Times New Roman" pitchFamily="18" charset="0"/>
                <a:cs typeface="Times New Roman" pitchFamily="18" charset="0"/>
              </a:rPr>
              <a:t>عدد النقاط الوظيفية المخصصة للبرنامج الذي تتم صيانته.        </a:t>
            </a:r>
            <a:endParaRPr lang="en-US" sz="1300" b="1" dirty="0">
              <a:solidFill>
                <a:prstClr val="black"/>
              </a:solidFill>
              <a:latin typeface="Times New Roman" pitchFamily="18" charset="0"/>
              <a:cs typeface="Times New Roman" pitchFamily="18" charset="0"/>
            </a:endParaRPr>
          </a:p>
          <a:p>
            <a:pPr algn="l" rtl="0" fontAlgn="base">
              <a:spcBef>
                <a:spcPct val="0"/>
              </a:spcBef>
              <a:spcAft>
                <a:spcPct val="0"/>
              </a:spcAft>
            </a:pPr>
            <a:r>
              <a:rPr lang="en-US" sz="1300" b="1" dirty="0">
                <a:solidFill>
                  <a:prstClr val="black"/>
                </a:solidFill>
                <a:latin typeface="Times New Roman" pitchFamily="18" charset="0"/>
                <a:cs typeface="Times New Roman" pitchFamily="18" charset="0"/>
              </a:rPr>
              <a:t>KLMC = Thousands of lines of maintained software code.</a:t>
            </a:r>
            <a:r>
              <a:rPr lang="ar-JO" sz="1300" b="1" dirty="0">
                <a:solidFill>
                  <a:prstClr val="black"/>
                </a:solidFill>
                <a:latin typeface="Times New Roman" pitchFamily="18" charset="0"/>
                <a:cs typeface="Times New Roman" pitchFamily="18" charset="0"/>
              </a:rPr>
              <a:t> آلاف الأسطر من كود البرنامج الذي تمت صيانته.            </a:t>
            </a:r>
            <a:endParaRPr lang="en-GB" sz="1300" b="1" dirty="0">
              <a:solidFill>
                <a:prstClr val="black"/>
              </a:solidFill>
              <a:latin typeface="Times New Roman" pitchFamily="18" charset="0"/>
              <a:cs typeface="Times New Roman" pitchFamily="18" charset="0"/>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55" name="Group 23"/>
          <p:cNvGraphicFramePr>
            <a:graphicFrameLocks noGrp="1"/>
          </p:cNvGraphicFramePr>
          <p:nvPr/>
        </p:nvGraphicFramePr>
        <p:xfrm>
          <a:off x="2089150" y="2844800"/>
          <a:ext cx="8077200" cy="1342200"/>
        </p:xfrm>
        <a:graphic>
          <a:graphicData uri="http://schemas.openxmlformats.org/drawingml/2006/table">
            <a:tbl>
              <a:tblPr/>
              <a:tblGrid>
                <a:gridCol w="1295400">
                  <a:extLst>
                    <a:ext uri="{9D8B030D-6E8A-4147-A177-3AD203B41FA5}">
                      <a16:colId xmlns:a16="http://schemas.microsoft.com/office/drawing/2014/main" val="20000"/>
                    </a:ext>
                  </a:extLst>
                </a:gridCol>
                <a:gridCol w="3676650">
                  <a:extLst>
                    <a:ext uri="{9D8B030D-6E8A-4147-A177-3AD203B41FA5}">
                      <a16:colId xmlns:a16="http://schemas.microsoft.com/office/drawing/2014/main" val="20001"/>
                    </a:ext>
                  </a:extLst>
                </a:gridCol>
                <a:gridCol w="3105150">
                  <a:extLst>
                    <a:ext uri="{9D8B030D-6E8A-4147-A177-3AD203B41FA5}">
                      <a16:colId xmlns:a16="http://schemas.microsoft.com/office/drawing/2014/main" val="20002"/>
                    </a:ext>
                  </a:extLst>
                </a:gridCol>
              </a:tblGrid>
              <a:tr h="501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717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MRepF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Maintenance Repeated repair Failure metric –</a:t>
                      </a:r>
                    </a:p>
                    <a:p>
                      <a:pPr marL="0" marR="0" lvl="0" indent="0" algn="ctr" defTabSz="914400" rtl="0" eaLnBrk="1" fontAlgn="base" latinLnBrk="0" hangingPunct="1">
                        <a:lnSpc>
                          <a:spcPct val="75000"/>
                        </a:lnSpc>
                        <a:spcBef>
                          <a:spcPct val="20000"/>
                        </a:spcBef>
                        <a:spcAft>
                          <a:spcPct val="0"/>
                        </a:spcAft>
                        <a:buClrTx/>
                        <a:buSzTx/>
                        <a:buFontTx/>
                        <a:buNone/>
                        <a:tabLst/>
                      </a:pPr>
                      <a:r>
                        <a:rPr kumimoji="0" lang="ar-JO" sz="2000" b="1" i="0" u="none" strike="noStrike" cap="none" normalizeH="0" baseline="0" dirty="0">
                          <a:ln>
                            <a:noFill/>
                          </a:ln>
                          <a:solidFill>
                            <a:schemeClr val="tx1"/>
                          </a:solidFill>
                          <a:effectLst/>
                          <a:latin typeface="Times New Roman" pitchFamily="18" charset="0"/>
                          <a:cs typeface="Times New Roman" pitchFamily="18" charset="0"/>
                        </a:rPr>
                        <a:t>مقياس فشل الإصلاح المتكرر للصيانة -</a:t>
                      </a: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cs typeface="Times New Roman" pitchFamily="18" charset="0"/>
                        </a:rPr>
                        <a:t>RepYF</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Times New Roman" pitchFamily="18" charset="0"/>
                          <a:cs typeface="Times New Roman" pitchFamily="18" charset="0"/>
                        </a:rPr>
                        <a:t>MRepF</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                NYF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049" name="Rectangle 17"/>
          <p:cNvSpPr>
            <a:spLocks noChangeArrowheads="1"/>
          </p:cNvSpPr>
          <p:nvPr/>
        </p:nvSpPr>
        <p:spPr bwMode="auto">
          <a:xfrm>
            <a:off x="1631950" y="4673600"/>
            <a:ext cx="8610600" cy="1477328"/>
          </a:xfrm>
          <a:prstGeom prst="rect">
            <a:avLst/>
          </a:prstGeom>
          <a:noFill/>
          <a:ln w="9525">
            <a:noFill/>
            <a:miter lim="800000"/>
            <a:headEnd/>
            <a:tailEnd/>
          </a:ln>
          <a:effectLst/>
        </p:spPr>
        <p:txBody>
          <a:bodyPr>
            <a:spAutoFit/>
          </a:bodyPr>
          <a:lstStyle/>
          <a:p>
            <a:pPr algn="l" rtl="0" fontAlgn="base">
              <a:spcBef>
                <a:spcPct val="0"/>
              </a:spcBef>
              <a:spcAft>
                <a:spcPct val="0"/>
              </a:spcAft>
              <a:tabLst>
                <a:tab pos="409575" algn="l"/>
              </a:tabLst>
            </a:pPr>
            <a:r>
              <a:rPr lang="en-US" b="1" dirty="0">
                <a:solidFill>
                  <a:prstClr val="black"/>
                </a:solidFill>
                <a:latin typeface="Times New Roman" pitchFamily="18" charset="0"/>
                <a:cs typeface="Times New Roman" pitchFamily="18" charset="0"/>
              </a:rPr>
              <a:t>        </a:t>
            </a:r>
            <a:r>
              <a:rPr lang="en-US" b="1" dirty="0">
                <a:solidFill>
                  <a:prstClr val="black"/>
                </a:solidFill>
                <a:latin typeface="Symbol" pitchFamily="18" charset="2"/>
                <a:cs typeface="Times New Roman" pitchFamily="18" charset="0"/>
              </a:rPr>
              <a:t>  </a:t>
            </a:r>
            <a:r>
              <a:rPr lang="en-US" b="1" dirty="0">
                <a:solidFill>
                  <a:prstClr val="black"/>
                </a:solidFill>
                <a:latin typeface="Times New Roman" pitchFamily="18" charset="0"/>
                <a:cs typeface="Times New Roman" pitchFamily="18" charset="0"/>
              </a:rPr>
              <a:t> NYF = number of software failures detected during a year of maintenance </a:t>
            </a:r>
            <a:br>
              <a:rPr lang="en-US" b="1" dirty="0">
                <a:solidFill>
                  <a:prstClr val="black"/>
                </a:solidFill>
                <a:latin typeface="Times New Roman" pitchFamily="18" charset="0"/>
                <a:cs typeface="Times New Roman" pitchFamily="18" charset="0"/>
              </a:rPr>
            </a:br>
            <a:r>
              <a:rPr lang="en-US" b="1" dirty="0">
                <a:solidFill>
                  <a:prstClr val="black"/>
                </a:solidFill>
                <a:latin typeface="Times New Roman" pitchFamily="18" charset="0"/>
                <a:cs typeface="Times New Roman" pitchFamily="18" charset="0"/>
              </a:rPr>
              <a:t>                       service.</a:t>
            </a:r>
          </a:p>
          <a:p>
            <a:pPr fontAlgn="base">
              <a:spcBef>
                <a:spcPct val="0"/>
              </a:spcBef>
              <a:spcAft>
                <a:spcPct val="0"/>
              </a:spcAft>
              <a:tabLst>
                <a:tab pos="409575" algn="l"/>
              </a:tabLst>
            </a:pPr>
            <a:r>
              <a:rPr lang="en-US" b="1" dirty="0">
                <a:solidFill>
                  <a:prstClr val="black"/>
                </a:solidFill>
                <a:latin typeface="Times New Roman" pitchFamily="18" charset="0"/>
                <a:cs typeface="Times New Roman" pitchFamily="18" charset="0"/>
              </a:rPr>
              <a:t>NYF </a:t>
            </a:r>
            <a:r>
              <a:rPr lang="ar-JO" b="1" dirty="0">
                <a:solidFill>
                  <a:prstClr val="black"/>
                </a:solidFill>
                <a:latin typeface="Times New Roman" pitchFamily="18" charset="0"/>
                <a:cs typeface="Times New Roman" pitchFamily="18" charset="0"/>
              </a:rPr>
              <a:t> = عدد حالات فشل البرامج التي تم اكتشافها خلال عام من خدمة الصيانة.</a:t>
            </a:r>
            <a:endParaRPr lang="en-US" b="1" dirty="0">
              <a:solidFill>
                <a:prstClr val="black"/>
              </a:solidFill>
              <a:latin typeface="Times New Roman" pitchFamily="18" charset="0"/>
              <a:cs typeface="Times New Roman" pitchFamily="18" charset="0"/>
            </a:endParaRPr>
          </a:p>
          <a:p>
            <a:pPr algn="l" rtl="0" eaLnBrk="0" fontAlgn="base" hangingPunct="0">
              <a:spcBef>
                <a:spcPct val="0"/>
              </a:spcBef>
              <a:spcAft>
                <a:spcPct val="0"/>
              </a:spcAft>
              <a:tabLst>
                <a:tab pos="409575" algn="l"/>
              </a:tabLst>
            </a:pPr>
            <a:r>
              <a:rPr lang="en-US" b="1" dirty="0">
                <a:solidFill>
                  <a:prstClr val="black"/>
                </a:solidFill>
                <a:latin typeface="Times New Roman" pitchFamily="18" charset="0"/>
                <a:cs typeface="Times New Roman" pitchFamily="18" charset="0"/>
              </a:rPr>
              <a:t>           </a:t>
            </a:r>
            <a:r>
              <a:rPr lang="en-US" b="1" dirty="0" err="1">
                <a:solidFill>
                  <a:prstClr val="black"/>
                </a:solidFill>
                <a:latin typeface="Times New Roman" pitchFamily="18" charset="0"/>
                <a:cs typeface="Times New Roman" pitchFamily="18" charset="0"/>
              </a:rPr>
              <a:t>RepYF</a:t>
            </a:r>
            <a:r>
              <a:rPr lang="en-US" b="1" dirty="0">
                <a:solidFill>
                  <a:prstClr val="black"/>
                </a:solidFill>
                <a:latin typeface="Times New Roman" pitchFamily="18" charset="0"/>
                <a:cs typeface="Times New Roman" pitchFamily="18" charset="0"/>
              </a:rPr>
              <a:t> = Number of repeated software failure calls (service failures). </a:t>
            </a:r>
          </a:p>
          <a:p>
            <a:pPr eaLnBrk="0" fontAlgn="base" hangingPunct="0">
              <a:spcBef>
                <a:spcPct val="0"/>
              </a:spcBef>
              <a:spcAft>
                <a:spcPct val="0"/>
              </a:spcAft>
              <a:tabLst>
                <a:tab pos="409575" algn="l"/>
              </a:tabLst>
            </a:pPr>
            <a:r>
              <a:rPr lang="en-US" b="1" dirty="0">
                <a:solidFill>
                  <a:prstClr val="black"/>
                </a:solidFill>
                <a:latin typeface="Times New Roman" pitchFamily="18" charset="0"/>
                <a:cs typeface="Times New Roman" pitchFamily="18" charset="0"/>
              </a:rPr>
              <a:t> = </a:t>
            </a:r>
            <a:r>
              <a:rPr lang="en-US" b="1" dirty="0" err="1">
                <a:solidFill>
                  <a:prstClr val="black"/>
                </a:solidFill>
                <a:latin typeface="Times New Roman" pitchFamily="18" charset="0"/>
                <a:cs typeface="Times New Roman" pitchFamily="18" charset="0"/>
              </a:rPr>
              <a:t>RepYF</a:t>
            </a:r>
            <a:r>
              <a:rPr lang="en-US" b="1" dirty="0">
                <a:solidFill>
                  <a:prstClr val="black"/>
                </a:solidFill>
                <a:latin typeface="Times New Roman" pitchFamily="18" charset="0"/>
                <a:cs typeface="Times New Roman" pitchFamily="18" charset="0"/>
              </a:rPr>
              <a:t> </a:t>
            </a:r>
            <a:r>
              <a:rPr lang="ar-JO" b="1" dirty="0">
                <a:solidFill>
                  <a:prstClr val="black"/>
                </a:solidFill>
                <a:latin typeface="Times New Roman" pitchFamily="18" charset="0"/>
                <a:cs typeface="Times New Roman" pitchFamily="18" charset="0"/>
              </a:rPr>
              <a:t>عدد مكالمات فشل البرامج المتكررة (فشل الخدمة).</a:t>
            </a:r>
            <a:endParaRPr lang="en-US" b="1" dirty="0">
              <a:solidFill>
                <a:prstClr val="black"/>
              </a:solidFill>
              <a:latin typeface="Times New Roman" pitchFamily="18" charset="0"/>
              <a:cs typeface="Times New Roman" pitchFamily="18" charset="0"/>
            </a:endParaRPr>
          </a:p>
        </p:txBody>
      </p:sp>
      <p:sp>
        <p:nvSpPr>
          <p:cNvPr id="44057" name="WordArt 25"/>
          <p:cNvSpPr>
            <a:spLocks noChangeArrowheads="1" noChangeShapeType="1" noTextEdit="1"/>
          </p:cNvSpPr>
          <p:nvPr/>
        </p:nvSpPr>
        <p:spPr bwMode="auto">
          <a:xfrm>
            <a:off x="3062288" y="981076"/>
            <a:ext cx="6038850" cy="1152525"/>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Failures of maintenance</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services metrics</a:t>
            </a:r>
            <a:r>
              <a:rPr lang="ar-JO" sz="3600" kern="10" dirty="0">
                <a:ln w="12700">
                  <a:solidFill>
                    <a:srgbClr val="000000"/>
                  </a:solidFill>
                  <a:round/>
                  <a:headEnd/>
                  <a:tailEnd/>
                </a:ln>
                <a:solidFill>
                  <a:srgbClr val="33CC33"/>
                </a:solidFill>
                <a:latin typeface="Arial Black"/>
                <a:cs typeface="Times New Roman" pitchFamily="18" charset="0"/>
              </a:rPr>
              <a:t>فشل مقاييس خدمات الصيانة</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2" name="Group 36"/>
          <p:cNvGraphicFramePr>
            <a:graphicFrameLocks noGrp="1"/>
          </p:cNvGraphicFramePr>
          <p:nvPr/>
        </p:nvGraphicFramePr>
        <p:xfrm>
          <a:off x="2133600" y="1625600"/>
          <a:ext cx="8077200" cy="2667000"/>
        </p:xfrm>
        <a:graphic>
          <a:graphicData uri="http://schemas.openxmlformats.org/drawingml/2006/table">
            <a:tbl>
              <a:tblPr/>
              <a:tblGrid>
                <a:gridCol w="1295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501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717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Full Availability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1800" b="0" i="0" u="none" strike="noStrike" cap="none" normalizeH="0" baseline="0" dirty="0">
                          <a:ln>
                            <a:noFill/>
                          </a:ln>
                          <a:solidFill>
                            <a:schemeClr val="tx1"/>
                          </a:solidFill>
                          <a:effectLst/>
                          <a:latin typeface="Times New Roman" pitchFamily="18" charset="0"/>
                          <a:cs typeface="Times New Roman" pitchFamily="18" charset="0"/>
                        </a:rPr>
                        <a:t>التوفر الكامل</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           NYSerH - NYFH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FA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7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VitA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Vital Availability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1800" b="0" i="0" u="none" strike="noStrike" cap="none" normalizeH="0" baseline="0" dirty="0">
                          <a:ln>
                            <a:noFill/>
                          </a:ln>
                          <a:solidFill>
                            <a:schemeClr val="tx1"/>
                          </a:solidFill>
                          <a:effectLst/>
                          <a:latin typeface="Times New Roman" pitchFamily="18" charset="0"/>
                          <a:cs typeface="Times New Roman" pitchFamily="18" charset="0"/>
                        </a:rPr>
                        <a:t>التوفر الحيوي</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             NYSerH - NYVitFH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VitA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0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TUA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Total Unavailability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ar-JO" sz="1800" b="0" i="0" u="none" strike="noStrike" cap="none" normalizeH="0" baseline="0" dirty="0">
                          <a:ln>
                            <a:noFill/>
                          </a:ln>
                          <a:solidFill>
                            <a:schemeClr val="tx1"/>
                          </a:solidFill>
                          <a:effectLst/>
                          <a:latin typeface="Times New Roman" pitchFamily="18" charset="0"/>
                          <a:cs typeface="Times New Roman" pitchFamily="18" charset="0"/>
                        </a:rPr>
                        <a:t>عدم التوفر التام</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             NYTFH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TUA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             </a:t>
                      </a:r>
                      <a:r>
                        <a:rPr kumimoji="0" lang="en-US" sz="1200" b="1" i="0" u="none" strike="noStrike" cap="none" normalizeH="0" baseline="0" dirty="0" err="1">
                          <a:ln>
                            <a:noFill/>
                          </a:ln>
                          <a:solidFill>
                            <a:schemeClr val="tx1"/>
                          </a:solidFill>
                          <a:effectLst/>
                          <a:latin typeface="Times New Roman" pitchFamily="18" charset="0"/>
                          <a:cs typeface="Times New Roman" pitchFamily="18" charset="0"/>
                        </a:rPr>
                        <a:t>NYSerH</a:t>
                      </a:r>
                      <a:endParaRPr kumimoji="0" lang="en-US" sz="12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5073" name="Rectangle 17"/>
          <p:cNvSpPr>
            <a:spLocks noChangeArrowheads="1"/>
          </p:cNvSpPr>
          <p:nvPr/>
        </p:nvSpPr>
        <p:spPr bwMode="auto">
          <a:xfrm>
            <a:off x="1631505" y="4293096"/>
            <a:ext cx="8928992" cy="2123658"/>
          </a:xfrm>
          <a:prstGeom prst="rect">
            <a:avLst/>
          </a:prstGeom>
          <a:noFill/>
          <a:ln w="9525">
            <a:noFill/>
            <a:miter lim="800000"/>
            <a:headEnd/>
            <a:tailEnd/>
          </a:ln>
          <a:effectLst/>
        </p:spPr>
        <p:txBody>
          <a:bodyPr wrap="square">
            <a:spAutoFit/>
          </a:bodyPr>
          <a:lstStyle/>
          <a:p>
            <a:pPr algn="l" rtl="0" fontAlgn="base">
              <a:spcBef>
                <a:spcPct val="0"/>
              </a:spcBef>
              <a:spcAft>
                <a:spcPct val="0"/>
              </a:spcAft>
              <a:tabLst>
                <a:tab pos="409575" algn="l"/>
              </a:tabLst>
            </a:pPr>
            <a:r>
              <a:rPr lang="en-US" sz="1200" b="1" dirty="0">
                <a:solidFill>
                  <a:prstClr val="black"/>
                </a:solidFill>
                <a:latin typeface="Times New Roman" pitchFamily="18" charset="0"/>
                <a:cs typeface="Times New Roman" pitchFamily="18" charset="0"/>
              </a:rPr>
              <a:t> </a:t>
            </a:r>
            <a:r>
              <a:rPr lang="en-US" sz="1200" b="1" dirty="0" err="1">
                <a:solidFill>
                  <a:prstClr val="black"/>
                </a:solidFill>
                <a:latin typeface="Times New Roman" pitchFamily="18" charset="0"/>
                <a:cs typeface="Times New Roman" pitchFamily="18" charset="0"/>
              </a:rPr>
              <a:t>NYSerH</a:t>
            </a:r>
            <a:r>
              <a:rPr lang="en-US" sz="1200" b="1" dirty="0">
                <a:solidFill>
                  <a:prstClr val="black"/>
                </a:solidFill>
                <a:latin typeface="Times New Roman" pitchFamily="18" charset="0"/>
                <a:cs typeface="Times New Roman" pitchFamily="18" charset="0"/>
              </a:rPr>
              <a:t> = Number of hours software system is in service during one year.   </a:t>
            </a:r>
            <a:r>
              <a:rPr lang="ar-JO" sz="1200" b="1" dirty="0">
                <a:solidFill>
                  <a:prstClr val="black"/>
                </a:solidFill>
                <a:latin typeface="Times New Roman" pitchFamily="18" charset="0"/>
                <a:cs typeface="Times New Roman" pitchFamily="18" charset="0"/>
              </a:rPr>
              <a:t>عدد ساعات تشغيل النظام البرمجي خلال عام واحد.           </a:t>
            </a:r>
          </a:p>
          <a:p>
            <a:pPr algn="l" rtl="0" fontAlgn="base">
              <a:spcBef>
                <a:spcPct val="0"/>
              </a:spcBef>
              <a:spcAft>
                <a:spcPct val="0"/>
              </a:spcAft>
              <a:tabLst>
                <a:tab pos="409575" algn="l"/>
              </a:tabLst>
            </a:pPr>
            <a:r>
              <a:rPr lang="en-US" sz="1200" b="1" dirty="0">
                <a:solidFill>
                  <a:prstClr val="black"/>
                </a:solidFill>
                <a:latin typeface="Times New Roman" pitchFamily="18" charset="0"/>
                <a:cs typeface="Times New Roman" pitchFamily="18" charset="0"/>
              </a:rPr>
              <a:t>NYFH = Number of hours where at least one function is unavailable (failed) during one year, including total failure of the software system.</a:t>
            </a:r>
          </a:p>
          <a:p>
            <a:pPr fontAlgn="base">
              <a:spcBef>
                <a:spcPct val="0"/>
              </a:spcBef>
              <a:spcAft>
                <a:spcPct val="0"/>
              </a:spcAft>
              <a:tabLst>
                <a:tab pos="409575" algn="l"/>
              </a:tabLst>
            </a:pPr>
            <a:r>
              <a:rPr lang="en-US" sz="1200" b="1" dirty="0">
                <a:solidFill>
                  <a:prstClr val="black"/>
                </a:solidFill>
                <a:latin typeface="Times New Roman" pitchFamily="18" charset="0"/>
                <a:cs typeface="Times New Roman" pitchFamily="18" charset="0"/>
              </a:rPr>
              <a:t>NYFH</a:t>
            </a:r>
            <a:r>
              <a:rPr lang="ar-JO" sz="1200" b="1" dirty="0">
                <a:solidFill>
                  <a:prstClr val="black"/>
                </a:solidFill>
                <a:latin typeface="Times New Roman" pitchFamily="18" charset="0"/>
                <a:cs typeface="Times New Roman" pitchFamily="18" charset="0"/>
              </a:rPr>
              <a:t> = عدد الساعات التي تكون فيها وظيفة واحدة على الأقل غير متاحة (فشلت) خلال عام واحد، بما في ذلك الفشل الكامل لنظام البرنامج.</a:t>
            </a:r>
            <a:endParaRPr lang="en-US" sz="1200" b="1" dirty="0">
              <a:solidFill>
                <a:prstClr val="black"/>
              </a:solidFill>
              <a:latin typeface="Times New Roman" pitchFamily="18" charset="0"/>
              <a:cs typeface="Times New Roman" pitchFamily="18" charset="0"/>
            </a:endParaRPr>
          </a:p>
          <a:p>
            <a:pPr algn="l" rtl="0" fontAlgn="base">
              <a:spcBef>
                <a:spcPct val="0"/>
              </a:spcBef>
              <a:spcAft>
                <a:spcPct val="0"/>
              </a:spcAft>
              <a:tabLst>
                <a:tab pos="409575" algn="l"/>
              </a:tabLst>
            </a:pPr>
            <a:r>
              <a:rPr lang="en-US" sz="1200" b="1" dirty="0">
                <a:solidFill>
                  <a:prstClr val="black"/>
                </a:solidFill>
                <a:latin typeface="Times New Roman" pitchFamily="18" charset="0"/>
                <a:cs typeface="Times New Roman" pitchFamily="18" charset="0"/>
              </a:rPr>
              <a:t> </a:t>
            </a:r>
            <a:r>
              <a:rPr lang="en-US" sz="1200" b="1" dirty="0" err="1">
                <a:solidFill>
                  <a:prstClr val="black"/>
                </a:solidFill>
                <a:latin typeface="Times New Roman" pitchFamily="18" charset="0"/>
                <a:cs typeface="Times New Roman" pitchFamily="18" charset="0"/>
              </a:rPr>
              <a:t>NYVitFH</a:t>
            </a:r>
            <a:r>
              <a:rPr lang="en-US" sz="1200" b="1" dirty="0">
                <a:solidFill>
                  <a:prstClr val="black"/>
                </a:solidFill>
                <a:latin typeface="Times New Roman" pitchFamily="18" charset="0"/>
                <a:cs typeface="Times New Roman" pitchFamily="18" charset="0"/>
              </a:rPr>
              <a:t> = Number of hours when at least one vital function is unavailable (failed) during one year, including total failure of the software system.</a:t>
            </a:r>
          </a:p>
          <a:p>
            <a:pPr fontAlgn="base">
              <a:spcBef>
                <a:spcPct val="0"/>
              </a:spcBef>
              <a:spcAft>
                <a:spcPct val="0"/>
              </a:spcAft>
              <a:tabLst>
                <a:tab pos="409575" algn="l"/>
              </a:tabLst>
            </a:pPr>
            <a:r>
              <a:rPr lang="en-US" sz="1200" b="1" dirty="0" err="1">
                <a:solidFill>
                  <a:prstClr val="black"/>
                </a:solidFill>
                <a:latin typeface="Times New Roman" pitchFamily="18" charset="0"/>
                <a:cs typeface="Times New Roman" pitchFamily="18" charset="0"/>
              </a:rPr>
              <a:t>NYVitFH</a:t>
            </a:r>
            <a:r>
              <a:rPr lang="en-US" sz="1200" b="1" dirty="0">
                <a:solidFill>
                  <a:prstClr val="black"/>
                </a:solidFill>
                <a:latin typeface="Times New Roman" pitchFamily="18" charset="0"/>
                <a:cs typeface="Times New Roman" pitchFamily="18" charset="0"/>
              </a:rPr>
              <a:t> </a:t>
            </a:r>
            <a:r>
              <a:rPr lang="ar-JO" sz="1200" b="1" dirty="0">
                <a:solidFill>
                  <a:prstClr val="black"/>
                </a:solidFill>
                <a:latin typeface="Times New Roman" pitchFamily="18" charset="0"/>
                <a:cs typeface="Times New Roman" pitchFamily="18" charset="0"/>
              </a:rPr>
              <a:t> = عدد الساعات التي تكون فيها وظيفة حيوية واحدة على الأقل غير متاحة (فشلت) خلال عام واحد، بما في ذلك الفشل الكامل لنظام البرنامج.</a:t>
            </a:r>
            <a:endParaRPr lang="en-US" sz="1200" b="1" dirty="0">
              <a:solidFill>
                <a:prstClr val="black"/>
              </a:solidFill>
              <a:latin typeface="Times New Roman" pitchFamily="18" charset="0"/>
              <a:cs typeface="Times New Roman" pitchFamily="18" charset="0"/>
            </a:endParaRPr>
          </a:p>
          <a:p>
            <a:pPr algn="l" rtl="0" fontAlgn="base">
              <a:spcBef>
                <a:spcPct val="0"/>
              </a:spcBef>
              <a:spcAft>
                <a:spcPct val="0"/>
              </a:spcAft>
              <a:tabLst>
                <a:tab pos="409575" algn="l"/>
              </a:tabLst>
            </a:pPr>
            <a:r>
              <a:rPr lang="en-US" sz="1200" b="1" dirty="0">
                <a:solidFill>
                  <a:prstClr val="black"/>
                </a:solidFill>
                <a:latin typeface="Times New Roman" pitchFamily="18" charset="0"/>
                <a:cs typeface="Times New Roman" pitchFamily="18" charset="0"/>
              </a:rPr>
              <a:t> NYTFH = Number of hours of total failure (all system functions failed) during one year.</a:t>
            </a:r>
          </a:p>
          <a:p>
            <a:pPr fontAlgn="base">
              <a:spcBef>
                <a:spcPct val="0"/>
              </a:spcBef>
              <a:spcAft>
                <a:spcPct val="0"/>
              </a:spcAft>
              <a:tabLst>
                <a:tab pos="409575" algn="l"/>
              </a:tabLst>
            </a:pPr>
            <a:r>
              <a:rPr lang="en-US" sz="1200" b="1" dirty="0">
                <a:solidFill>
                  <a:prstClr val="black"/>
                </a:solidFill>
                <a:latin typeface="Times New Roman" pitchFamily="18" charset="0"/>
                <a:cs typeface="Times New Roman" pitchFamily="18" charset="0"/>
              </a:rPr>
              <a:t>= NYTFH </a:t>
            </a:r>
            <a:r>
              <a:rPr lang="ar-JO" sz="1200" b="1" dirty="0">
                <a:solidFill>
                  <a:prstClr val="black"/>
                </a:solidFill>
                <a:latin typeface="Times New Roman" pitchFamily="18" charset="0"/>
                <a:cs typeface="Times New Roman" pitchFamily="18" charset="0"/>
              </a:rPr>
              <a:t>عدد ساعات الفشل التام (فشلت جميع وظائف النظام) خلال سنة واحدة.</a:t>
            </a:r>
          </a:p>
          <a:p>
            <a:pPr algn="l" rtl="0" fontAlgn="base">
              <a:spcBef>
                <a:spcPct val="0"/>
              </a:spcBef>
              <a:spcAft>
                <a:spcPct val="0"/>
              </a:spcAft>
              <a:tabLst>
                <a:tab pos="409575" algn="l"/>
              </a:tabLst>
            </a:pPr>
            <a:r>
              <a:rPr lang="en-US" sz="1200" b="1" dirty="0">
                <a:solidFill>
                  <a:prstClr val="black"/>
                </a:solidFill>
                <a:latin typeface="Times New Roman" pitchFamily="18" charset="0"/>
                <a:cs typeface="Times New Roman" pitchFamily="18" charset="0"/>
              </a:rPr>
              <a:t>NYFH ≥ </a:t>
            </a:r>
            <a:r>
              <a:rPr lang="en-US" sz="1200" b="1" dirty="0" err="1">
                <a:solidFill>
                  <a:prstClr val="black"/>
                </a:solidFill>
                <a:latin typeface="Times New Roman" pitchFamily="18" charset="0"/>
                <a:cs typeface="Times New Roman" pitchFamily="18" charset="0"/>
              </a:rPr>
              <a:t>NYVitFH</a:t>
            </a:r>
            <a:r>
              <a:rPr lang="en-US" sz="1200" b="1" dirty="0">
                <a:solidFill>
                  <a:prstClr val="black"/>
                </a:solidFill>
                <a:latin typeface="Times New Roman" pitchFamily="18" charset="0"/>
                <a:cs typeface="Times New Roman" pitchFamily="18" charset="0"/>
              </a:rPr>
              <a:t> ≥ NYTFH.</a:t>
            </a:r>
          </a:p>
          <a:p>
            <a:pPr algn="l" rtl="0" fontAlgn="base">
              <a:spcBef>
                <a:spcPct val="0"/>
              </a:spcBef>
              <a:spcAft>
                <a:spcPct val="0"/>
              </a:spcAft>
              <a:tabLst>
                <a:tab pos="409575" algn="l"/>
              </a:tabLst>
            </a:pPr>
            <a:r>
              <a:rPr lang="en-US" sz="1200" b="1" dirty="0">
                <a:solidFill>
                  <a:prstClr val="black"/>
                </a:solidFill>
                <a:latin typeface="Times New Roman" pitchFamily="18" charset="0"/>
                <a:cs typeface="Times New Roman" pitchFamily="18" charset="0"/>
              </a:rPr>
              <a:t>1 – TUA ≥ </a:t>
            </a:r>
            <a:r>
              <a:rPr lang="en-US" sz="1200" b="1" dirty="0" err="1">
                <a:solidFill>
                  <a:prstClr val="black"/>
                </a:solidFill>
                <a:latin typeface="Times New Roman" pitchFamily="18" charset="0"/>
                <a:cs typeface="Times New Roman" pitchFamily="18" charset="0"/>
              </a:rPr>
              <a:t>VitA</a:t>
            </a:r>
            <a:r>
              <a:rPr lang="en-US" sz="1200" b="1" dirty="0">
                <a:solidFill>
                  <a:prstClr val="black"/>
                </a:solidFill>
                <a:latin typeface="Times New Roman" pitchFamily="18" charset="0"/>
                <a:cs typeface="Times New Roman" pitchFamily="18" charset="0"/>
              </a:rPr>
              <a:t> ≥FA</a:t>
            </a:r>
          </a:p>
        </p:txBody>
      </p:sp>
      <p:sp>
        <p:nvSpPr>
          <p:cNvPr id="45094" name="WordArt 38"/>
          <p:cNvSpPr>
            <a:spLocks noChangeArrowheads="1" noChangeShapeType="1" noTextEdit="1"/>
          </p:cNvSpPr>
          <p:nvPr/>
        </p:nvSpPr>
        <p:spPr bwMode="auto">
          <a:xfrm>
            <a:off x="3690938" y="361951"/>
            <a:ext cx="4781550"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Software system</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availability metrics</a:t>
            </a:r>
            <a:r>
              <a:rPr lang="ar-JO" sz="3600" kern="10" dirty="0">
                <a:ln w="12700">
                  <a:solidFill>
                    <a:srgbClr val="000000"/>
                  </a:solidFill>
                  <a:round/>
                  <a:headEnd/>
                  <a:tailEnd/>
                </a:ln>
                <a:solidFill>
                  <a:srgbClr val="33CC33"/>
                </a:solidFill>
                <a:latin typeface="Arial Black"/>
                <a:cs typeface="Times New Roman" pitchFamily="18" charset="0"/>
              </a:rPr>
              <a:t>مقاييس توافر نظام البرمجيات</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6" name="WordArt 32"/>
          <p:cNvSpPr>
            <a:spLocks noChangeArrowheads="1" noChangeShapeType="1" noTextEdit="1"/>
          </p:cNvSpPr>
          <p:nvPr/>
        </p:nvSpPr>
        <p:spPr bwMode="auto">
          <a:xfrm>
            <a:off x="1949451" y="376238"/>
            <a:ext cx="8258175"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The process of</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defining software quality metrics</a:t>
            </a:r>
            <a:r>
              <a:rPr lang="ar-JO" sz="3600" kern="10" dirty="0">
                <a:ln w="12700">
                  <a:solidFill>
                    <a:srgbClr val="000000"/>
                  </a:solidFill>
                  <a:round/>
                  <a:headEnd/>
                  <a:tailEnd/>
                </a:ln>
                <a:solidFill>
                  <a:srgbClr val="33CC33"/>
                </a:solidFill>
                <a:latin typeface="Arial Black"/>
                <a:cs typeface="Times New Roman" pitchFamily="18" charset="0"/>
              </a:rPr>
              <a:t>عملية تحديد مقاييس جودة البرمجيات</a:t>
            </a:r>
            <a:endParaRPr lang="ar-SA" sz="3600" kern="10" dirty="0">
              <a:ln w="12700">
                <a:solidFill>
                  <a:srgbClr val="000000"/>
                </a:solidFill>
                <a:round/>
                <a:headEnd/>
                <a:tailEnd/>
              </a:ln>
              <a:solidFill>
                <a:srgbClr val="33CC33"/>
              </a:solidFill>
              <a:latin typeface="Arial Black"/>
              <a:cs typeface="Times New Roman" pitchFamily="18" charset="0"/>
            </a:endParaRPr>
          </a:p>
        </p:txBody>
      </p:sp>
      <p:pic>
        <p:nvPicPr>
          <p:cNvPr id="47138" name="Picture 34" descr="21"/>
          <p:cNvPicPr>
            <a:picLocks noChangeAspect="1" noChangeArrowheads="1"/>
          </p:cNvPicPr>
          <p:nvPr/>
        </p:nvPicPr>
        <p:blipFill>
          <a:blip r:embed="rId2" cstate="print"/>
          <a:srcRect/>
          <a:stretch>
            <a:fillRect/>
          </a:stretch>
        </p:blipFill>
        <p:spPr bwMode="auto">
          <a:xfrm>
            <a:off x="4162426" y="1706563"/>
            <a:ext cx="3840163" cy="460216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556792"/>
            <a:ext cx="6516216" cy="5205912"/>
          </a:xfrm>
          <a:prstGeom prst="rect">
            <a:avLst/>
          </a:prstGeom>
        </p:spPr>
        <p:txBody>
          <a:bodyPr vert="horz" wrap="square" lIns="0" tIns="12065" rIns="0" bIns="0" rtlCol="0">
            <a:spAutoFit/>
          </a:bodyPr>
          <a:lstStyle/>
          <a:p>
            <a:pPr marL="538480" indent="-228600" algn="l" rtl="0" fontAlgn="base">
              <a:spcBef>
                <a:spcPts val="335"/>
              </a:spcBef>
              <a:spcAft>
                <a:spcPct val="0"/>
              </a:spcAft>
              <a:buClr>
                <a:srgbClr val="9CBDBC"/>
              </a:buClr>
              <a:buFont typeface="Arial MT"/>
              <a:buChar char="•"/>
              <a:tabLst>
                <a:tab pos="538480" algn="l"/>
              </a:tabLst>
            </a:pPr>
            <a:r>
              <a:rPr sz="2000" b="1" spc="-5" dirty="0">
                <a:solidFill>
                  <a:srgbClr val="C00000"/>
                </a:solidFill>
                <a:latin typeface="Calibri"/>
                <a:cs typeface="Calibri"/>
              </a:rPr>
              <a:t>Students</a:t>
            </a:r>
            <a:r>
              <a:rPr sz="2000" b="1" spc="5" dirty="0">
                <a:solidFill>
                  <a:srgbClr val="C00000"/>
                </a:solidFill>
                <a:latin typeface="Calibri"/>
                <a:cs typeface="Calibri"/>
              </a:rPr>
              <a:t> </a:t>
            </a:r>
            <a:r>
              <a:rPr sz="2000" b="1" spc="-10" dirty="0">
                <a:solidFill>
                  <a:srgbClr val="C00000"/>
                </a:solidFill>
                <a:latin typeface="Calibri"/>
                <a:cs typeface="Calibri"/>
              </a:rPr>
              <a:t>develop </a:t>
            </a:r>
            <a:r>
              <a:rPr sz="2000" b="1" spc="-5" dirty="0">
                <a:solidFill>
                  <a:srgbClr val="C00000"/>
                </a:solidFill>
                <a:latin typeface="Calibri"/>
                <a:cs typeface="Calibri"/>
              </a:rPr>
              <a:t>software</a:t>
            </a:r>
            <a:r>
              <a:rPr sz="2000" b="1" spc="-10" dirty="0">
                <a:solidFill>
                  <a:srgbClr val="C00000"/>
                </a:solidFill>
                <a:latin typeface="Calibri"/>
                <a:cs typeface="Calibri"/>
              </a:rPr>
              <a:t> </a:t>
            </a:r>
            <a:r>
              <a:rPr sz="2000" dirty="0">
                <a:solidFill>
                  <a:srgbClr val="2E2B1F"/>
                </a:solidFill>
                <a:latin typeface="Calibri"/>
                <a:cs typeface="Calibri"/>
              </a:rPr>
              <a:t>as</a:t>
            </a:r>
            <a:r>
              <a:rPr sz="2000" spc="-5" dirty="0">
                <a:solidFill>
                  <a:srgbClr val="2E2B1F"/>
                </a:solidFill>
                <a:latin typeface="Calibri"/>
                <a:cs typeface="Calibri"/>
              </a:rPr>
              <a:t> part</a:t>
            </a:r>
            <a:r>
              <a:rPr sz="2000" spc="-10" dirty="0">
                <a:solidFill>
                  <a:srgbClr val="2E2B1F"/>
                </a:solidFill>
                <a:latin typeface="Calibri"/>
                <a:cs typeface="Calibri"/>
              </a:rPr>
              <a:t> </a:t>
            </a:r>
            <a:r>
              <a:rPr sz="2000" spc="-5" dirty="0">
                <a:solidFill>
                  <a:srgbClr val="2E2B1F"/>
                </a:solidFill>
                <a:latin typeface="Calibri"/>
                <a:cs typeface="Calibri"/>
              </a:rPr>
              <a:t>of</a:t>
            </a:r>
            <a:r>
              <a:rPr sz="2000" spc="-10" dirty="0">
                <a:solidFill>
                  <a:srgbClr val="2E2B1F"/>
                </a:solidFill>
                <a:latin typeface="Calibri"/>
                <a:cs typeface="Calibri"/>
              </a:rPr>
              <a:t> </a:t>
            </a:r>
            <a:r>
              <a:rPr sz="2000" dirty="0">
                <a:solidFill>
                  <a:srgbClr val="2E2B1F"/>
                </a:solidFill>
                <a:latin typeface="Calibri"/>
                <a:cs typeface="Calibri"/>
              </a:rPr>
              <a:t>their</a:t>
            </a:r>
            <a:r>
              <a:rPr sz="2000" spc="-10" dirty="0">
                <a:solidFill>
                  <a:srgbClr val="2E2B1F"/>
                </a:solidFill>
                <a:latin typeface="Calibri"/>
                <a:cs typeface="Calibri"/>
              </a:rPr>
              <a:t> </a:t>
            </a:r>
            <a:r>
              <a:rPr sz="2000" spc="-5" dirty="0">
                <a:solidFill>
                  <a:srgbClr val="2E2B1F"/>
                </a:solidFill>
                <a:latin typeface="Calibri"/>
                <a:cs typeface="Calibri"/>
              </a:rPr>
              <a:t>education.</a:t>
            </a:r>
            <a:endParaRPr lang="en-US" sz="2000" spc="-5" dirty="0">
              <a:solidFill>
                <a:srgbClr val="2E2B1F"/>
              </a:solidFill>
              <a:latin typeface="Calibri"/>
              <a:cs typeface="Calibri"/>
            </a:endParaRPr>
          </a:p>
          <a:p>
            <a:pPr marL="538480" indent="-228600" fontAlgn="base">
              <a:spcBef>
                <a:spcPts val="335"/>
              </a:spcBef>
              <a:spcAft>
                <a:spcPct val="0"/>
              </a:spcAft>
              <a:buClr>
                <a:srgbClr val="9CBDBC"/>
              </a:buClr>
              <a:buFont typeface="Arial MT"/>
              <a:buChar char="•"/>
              <a:tabLst>
                <a:tab pos="538480" algn="l"/>
              </a:tabLst>
            </a:pPr>
            <a:r>
              <a:rPr lang="ar-JO" sz="2000" dirty="0">
                <a:solidFill>
                  <a:prstClr val="black"/>
                </a:solidFill>
                <a:latin typeface="Calibri"/>
                <a:cs typeface="Calibri"/>
              </a:rPr>
              <a:t>يقوم </a:t>
            </a:r>
            <a:r>
              <a:rPr lang="ar-JO" sz="2000" b="1" spc="-5" dirty="0">
                <a:solidFill>
                  <a:srgbClr val="C00000"/>
                </a:solidFill>
                <a:latin typeface="Calibri"/>
                <a:cs typeface="Calibri"/>
              </a:rPr>
              <a:t>الطلاب بتطوير البرمجيات </a:t>
            </a:r>
            <a:r>
              <a:rPr lang="ar-JO" sz="2000" dirty="0">
                <a:solidFill>
                  <a:prstClr val="black"/>
                </a:solidFill>
                <a:latin typeface="Calibri"/>
                <a:cs typeface="Calibri"/>
              </a:rPr>
              <a:t>كجزء من تعليمهم.</a:t>
            </a:r>
            <a:endParaRPr sz="2000" dirty="0">
              <a:solidFill>
                <a:prstClr val="black"/>
              </a:solidFill>
              <a:latin typeface="Calibri"/>
              <a:cs typeface="Calibri"/>
            </a:endParaRPr>
          </a:p>
          <a:p>
            <a:pPr marL="538480" indent="-228600" algn="l" rtl="0" fontAlgn="base">
              <a:spcBef>
                <a:spcPts val="310"/>
              </a:spcBef>
              <a:spcAft>
                <a:spcPct val="0"/>
              </a:spcAft>
              <a:buClr>
                <a:srgbClr val="9CBDBC"/>
              </a:buClr>
              <a:buFont typeface="Arial MT"/>
              <a:buChar char="•"/>
              <a:tabLst>
                <a:tab pos="538480" algn="l"/>
              </a:tabLst>
            </a:pPr>
            <a:r>
              <a:rPr sz="2000" b="1" spc="-5" dirty="0">
                <a:solidFill>
                  <a:srgbClr val="C00000"/>
                </a:solidFill>
                <a:latin typeface="Calibri"/>
                <a:cs typeface="Calibri"/>
              </a:rPr>
              <a:t>Software</a:t>
            </a:r>
            <a:r>
              <a:rPr sz="2000" b="1" spc="-30" dirty="0">
                <a:solidFill>
                  <a:srgbClr val="C00000"/>
                </a:solidFill>
                <a:latin typeface="Calibri"/>
                <a:cs typeface="Calibri"/>
              </a:rPr>
              <a:t> </a:t>
            </a:r>
            <a:r>
              <a:rPr sz="2000" b="1" spc="-15" dirty="0">
                <a:solidFill>
                  <a:srgbClr val="C00000"/>
                </a:solidFill>
                <a:latin typeface="Calibri"/>
                <a:cs typeface="Calibri"/>
              </a:rPr>
              <a:t>amateurs</a:t>
            </a:r>
            <a:r>
              <a:rPr sz="2000" b="1" spc="10" dirty="0">
                <a:solidFill>
                  <a:srgbClr val="C00000"/>
                </a:solidFill>
                <a:latin typeface="Calibri"/>
                <a:cs typeface="Calibri"/>
              </a:rPr>
              <a:t> </a:t>
            </a:r>
            <a:r>
              <a:rPr sz="2000" spc="-10" dirty="0">
                <a:solidFill>
                  <a:srgbClr val="2E2B1F"/>
                </a:solidFill>
                <a:latin typeface="Calibri"/>
                <a:cs typeface="Calibri"/>
              </a:rPr>
              <a:t>develop</a:t>
            </a:r>
            <a:r>
              <a:rPr sz="2000" spc="-30" dirty="0">
                <a:solidFill>
                  <a:srgbClr val="2E2B1F"/>
                </a:solidFill>
                <a:latin typeface="Calibri"/>
                <a:cs typeface="Calibri"/>
              </a:rPr>
              <a:t> </a:t>
            </a:r>
            <a:r>
              <a:rPr sz="2000" spc="-10" dirty="0">
                <a:solidFill>
                  <a:srgbClr val="2E2B1F"/>
                </a:solidFill>
                <a:latin typeface="Calibri"/>
                <a:cs typeface="Calibri"/>
              </a:rPr>
              <a:t>software </a:t>
            </a:r>
            <a:r>
              <a:rPr sz="2000" dirty="0">
                <a:solidFill>
                  <a:srgbClr val="2E2B1F"/>
                </a:solidFill>
                <a:latin typeface="Calibri"/>
                <a:cs typeface="Calibri"/>
              </a:rPr>
              <a:t>as</a:t>
            </a:r>
            <a:r>
              <a:rPr sz="2000" spc="-10" dirty="0">
                <a:solidFill>
                  <a:srgbClr val="2E2B1F"/>
                </a:solidFill>
                <a:latin typeface="Calibri"/>
                <a:cs typeface="Calibri"/>
              </a:rPr>
              <a:t> </a:t>
            </a:r>
            <a:r>
              <a:rPr sz="2000" dirty="0">
                <a:solidFill>
                  <a:srgbClr val="2E2B1F"/>
                </a:solidFill>
                <a:latin typeface="Calibri"/>
                <a:cs typeface="Calibri"/>
              </a:rPr>
              <a:t>a </a:t>
            </a:r>
            <a:r>
              <a:rPr sz="2000" spc="-35" dirty="0">
                <a:solidFill>
                  <a:srgbClr val="2E2B1F"/>
                </a:solidFill>
                <a:latin typeface="Calibri"/>
                <a:cs typeface="Calibri"/>
              </a:rPr>
              <a:t>hobby.</a:t>
            </a:r>
            <a:endParaRPr lang="en-US" sz="2000" spc="-35" dirty="0">
              <a:solidFill>
                <a:srgbClr val="2E2B1F"/>
              </a:solidFill>
              <a:latin typeface="Calibri"/>
              <a:cs typeface="Calibri"/>
            </a:endParaRPr>
          </a:p>
          <a:p>
            <a:pPr marL="538480" indent="-228600" fontAlgn="base">
              <a:spcBef>
                <a:spcPts val="310"/>
              </a:spcBef>
              <a:spcAft>
                <a:spcPct val="0"/>
              </a:spcAft>
              <a:buClr>
                <a:srgbClr val="9CBDBC"/>
              </a:buClr>
              <a:buFont typeface="Arial MT"/>
              <a:buChar char="•"/>
              <a:tabLst>
                <a:tab pos="538480" algn="l"/>
              </a:tabLst>
            </a:pPr>
            <a:r>
              <a:rPr lang="ar-JO" sz="2000" dirty="0">
                <a:solidFill>
                  <a:prstClr val="black"/>
                </a:solidFill>
                <a:latin typeface="Calibri"/>
                <a:cs typeface="Calibri"/>
              </a:rPr>
              <a:t>يقوم </a:t>
            </a:r>
            <a:r>
              <a:rPr lang="ar-JO" sz="2000" b="1" spc="-5" dirty="0">
                <a:solidFill>
                  <a:srgbClr val="C00000"/>
                </a:solidFill>
                <a:latin typeface="Calibri"/>
                <a:cs typeface="Calibri"/>
              </a:rPr>
              <a:t>هواة البرمجيات </a:t>
            </a:r>
            <a:r>
              <a:rPr lang="ar-JO" sz="2000" dirty="0">
                <a:solidFill>
                  <a:prstClr val="black"/>
                </a:solidFill>
                <a:latin typeface="Calibri"/>
                <a:cs typeface="Calibri"/>
              </a:rPr>
              <a:t>بتطوير البرمجيات كهواية.</a:t>
            </a:r>
            <a:endParaRPr sz="2000" dirty="0">
              <a:solidFill>
                <a:prstClr val="black"/>
              </a:solidFill>
              <a:latin typeface="Calibri"/>
              <a:cs typeface="Calibri"/>
            </a:endParaRPr>
          </a:p>
          <a:p>
            <a:pPr marL="538480" marR="5080" indent="-228600" algn="l" rtl="0" fontAlgn="base">
              <a:spcBef>
                <a:spcPts val="625"/>
              </a:spcBef>
              <a:spcAft>
                <a:spcPct val="0"/>
              </a:spcAft>
              <a:buClr>
                <a:srgbClr val="9CBDBC"/>
              </a:buClr>
              <a:buFont typeface="Arial MT"/>
              <a:buChar char="•"/>
              <a:tabLst>
                <a:tab pos="538480" algn="l"/>
              </a:tabLst>
            </a:pPr>
            <a:r>
              <a:rPr sz="2000" b="1" spc="-5" dirty="0">
                <a:solidFill>
                  <a:srgbClr val="C00000"/>
                </a:solidFill>
                <a:latin typeface="Calibri"/>
                <a:cs typeface="Calibri"/>
              </a:rPr>
              <a:t>Professionals</a:t>
            </a:r>
            <a:r>
              <a:rPr sz="2000" b="1" spc="-10" dirty="0">
                <a:solidFill>
                  <a:srgbClr val="2E2B1F"/>
                </a:solidFill>
                <a:latin typeface="Calibri"/>
                <a:cs typeface="Calibri"/>
              </a:rPr>
              <a:t> </a:t>
            </a:r>
            <a:r>
              <a:rPr sz="2000" dirty="0">
                <a:solidFill>
                  <a:srgbClr val="2E2B1F"/>
                </a:solidFill>
                <a:latin typeface="Calibri"/>
                <a:cs typeface="Calibri"/>
              </a:rPr>
              <a:t>in engineering, </a:t>
            </a:r>
            <a:r>
              <a:rPr sz="2000" spc="-5" dirty="0">
                <a:solidFill>
                  <a:srgbClr val="2E2B1F"/>
                </a:solidFill>
                <a:latin typeface="Calibri"/>
                <a:cs typeface="Calibri"/>
              </a:rPr>
              <a:t>economics, management </a:t>
            </a:r>
            <a:r>
              <a:rPr sz="2000" spc="-575" dirty="0">
                <a:solidFill>
                  <a:srgbClr val="2E2B1F"/>
                </a:solidFill>
                <a:latin typeface="Calibri"/>
                <a:cs typeface="Calibri"/>
              </a:rPr>
              <a:t> </a:t>
            </a:r>
            <a:r>
              <a:rPr sz="2000" dirty="0">
                <a:solidFill>
                  <a:srgbClr val="2E2B1F"/>
                </a:solidFill>
                <a:latin typeface="Calibri"/>
                <a:cs typeface="Calibri"/>
              </a:rPr>
              <a:t>and </a:t>
            </a:r>
            <a:r>
              <a:rPr sz="2000" spc="-5" dirty="0">
                <a:solidFill>
                  <a:srgbClr val="2E2B1F"/>
                </a:solidFill>
                <a:latin typeface="Calibri"/>
                <a:cs typeface="Calibri"/>
              </a:rPr>
              <a:t>other fields develop </a:t>
            </a:r>
            <a:r>
              <a:rPr sz="2000" spc="-10" dirty="0">
                <a:solidFill>
                  <a:srgbClr val="2E2B1F"/>
                </a:solidFill>
                <a:latin typeface="Calibri"/>
                <a:cs typeface="Calibri"/>
              </a:rPr>
              <a:t>software to </a:t>
            </a:r>
            <a:r>
              <a:rPr sz="2000" spc="-5" dirty="0">
                <a:solidFill>
                  <a:srgbClr val="2E2B1F"/>
                </a:solidFill>
                <a:latin typeface="Calibri"/>
                <a:cs typeface="Calibri"/>
              </a:rPr>
              <a:t>assist </a:t>
            </a:r>
            <a:r>
              <a:rPr sz="2000" dirty="0">
                <a:solidFill>
                  <a:srgbClr val="2E2B1F"/>
                </a:solidFill>
                <a:latin typeface="Calibri"/>
                <a:cs typeface="Calibri"/>
              </a:rPr>
              <a:t>them in </a:t>
            </a:r>
            <a:r>
              <a:rPr sz="2000" spc="5" dirty="0">
                <a:solidFill>
                  <a:srgbClr val="2E2B1F"/>
                </a:solidFill>
                <a:latin typeface="Calibri"/>
                <a:cs typeface="Calibri"/>
              </a:rPr>
              <a:t> </a:t>
            </a:r>
            <a:r>
              <a:rPr sz="2000" dirty="0">
                <a:solidFill>
                  <a:srgbClr val="2E2B1F"/>
                </a:solidFill>
                <a:latin typeface="Calibri"/>
                <a:cs typeface="Calibri"/>
              </a:rPr>
              <a:t>their</a:t>
            </a:r>
            <a:r>
              <a:rPr sz="2000" spc="-10" dirty="0">
                <a:solidFill>
                  <a:srgbClr val="2E2B1F"/>
                </a:solidFill>
                <a:latin typeface="Calibri"/>
                <a:cs typeface="Calibri"/>
              </a:rPr>
              <a:t> work,</a:t>
            </a:r>
            <a:r>
              <a:rPr sz="2000" spc="5" dirty="0">
                <a:solidFill>
                  <a:srgbClr val="2E2B1F"/>
                </a:solidFill>
                <a:latin typeface="Calibri"/>
                <a:cs typeface="Calibri"/>
              </a:rPr>
              <a:t> </a:t>
            </a:r>
            <a:r>
              <a:rPr sz="2000" spc="-15" dirty="0">
                <a:solidFill>
                  <a:srgbClr val="2E2B1F"/>
                </a:solidFill>
                <a:latin typeface="Calibri"/>
                <a:cs typeface="Calibri"/>
              </a:rPr>
              <a:t>to</a:t>
            </a:r>
            <a:r>
              <a:rPr sz="2000" spc="-5" dirty="0">
                <a:solidFill>
                  <a:srgbClr val="2E2B1F"/>
                </a:solidFill>
                <a:latin typeface="Calibri"/>
                <a:cs typeface="Calibri"/>
              </a:rPr>
              <a:t> </a:t>
            </a:r>
            <a:r>
              <a:rPr sz="2000" spc="-15" dirty="0">
                <a:solidFill>
                  <a:srgbClr val="2E2B1F"/>
                </a:solidFill>
                <a:latin typeface="Calibri"/>
                <a:cs typeface="Calibri"/>
              </a:rPr>
              <a:t>perform</a:t>
            </a:r>
            <a:r>
              <a:rPr sz="2000" spc="-20" dirty="0">
                <a:solidFill>
                  <a:srgbClr val="2E2B1F"/>
                </a:solidFill>
                <a:latin typeface="Calibri"/>
                <a:cs typeface="Calibri"/>
              </a:rPr>
              <a:t> </a:t>
            </a:r>
            <a:r>
              <a:rPr sz="2000" spc="-5" dirty="0">
                <a:solidFill>
                  <a:srgbClr val="2E2B1F"/>
                </a:solidFill>
                <a:latin typeface="Calibri"/>
                <a:cs typeface="Calibri"/>
              </a:rPr>
              <a:t>calculations,</a:t>
            </a:r>
            <a:r>
              <a:rPr sz="2000" spc="-10" dirty="0">
                <a:solidFill>
                  <a:srgbClr val="2E2B1F"/>
                </a:solidFill>
                <a:latin typeface="Calibri"/>
                <a:cs typeface="Calibri"/>
              </a:rPr>
              <a:t> summarize </a:t>
            </a:r>
            <a:r>
              <a:rPr sz="2000" spc="-5" dirty="0">
                <a:solidFill>
                  <a:srgbClr val="2E2B1F"/>
                </a:solidFill>
                <a:latin typeface="Calibri"/>
                <a:cs typeface="Calibri"/>
              </a:rPr>
              <a:t> </a:t>
            </a:r>
            <a:r>
              <a:rPr sz="2000" spc="-10" dirty="0">
                <a:solidFill>
                  <a:srgbClr val="2E2B1F"/>
                </a:solidFill>
                <a:latin typeface="Calibri"/>
                <a:cs typeface="Calibri"/>
              </a:rPr>
              <a:t>research</a:t>
            </a:r>
            <a:r>
              <a:rPr sz="2000" spc="-40" dirty="0">
                <a:solidFill>
                  <a:srgbClr val="2E2B1F"/>
                </a:solidFill>
                <a:latin typeface="Calibri"/>
                <a:cs typeface="Calibri"/>
              </a:rPr>
              <a:t> </a:t>
            </a:r>
            <a:r>
              <a:rPr sz="2000" dirty="0">
                <a:solidFill>
                  <a:srgbClr val="2E2B1F"/>
                </a:solidFill>
                <a:latin typeface="Calibri"/>
                <a:cs typeface="Calibri"/>
              </a:rPr>
              <a:t>and </a:t>
            </a:r>
            <a:r>
              <a:rPr sz="2000" spc="-5" dirty="0">
                <a:solidFill>
                  <a:srgbClr val="2E2B1F"/>
                </a:solidFill>
                <a:latin typeface="Calibri"/>
                <a:cs typeface="Calibri"/>
              </a:rPr>
              <a:t>so</a:t>
            </a:r>
            <a:r>
              <a:rPr sz="2000" spc="-15" dirty="0">
                <a:solidFill>
                  <a:srgbClr val="2E2B1F"/>
                </a:solidFill>
                <a:latin typeface="Calibri"/>
                <a:cs typeface="Calibri"/>
              </a:rPr>
              <a:t> forth.</a:t>
            </a:r>
            <a:endParaRPr lang="en-US" sz="2000" spc="-15" dirty="0">
              <a:solidFill>
                <a:srgbClr val="2E2B1F"/>
              </a:solidFill>
              <a:latin typeface="Calibri"/>
              <a:cs typeface="Calibri"/>
            </a:endParaRPr>
          </a:p>
          <a:p>
            <a:pPr marL="538480" marR="5080" indent="-228600" fontAlgn="base">
              <a:spcBef>
                <a:spcPts val="625"/>
              </a:spcBef>
              <a:spcAft>
                <a:spcPct val="0"/>
              </a:spcAft>
              <a:buClr>
                <a:srgbClr val="9CBDBC"/>
              </a:buClr>
              <a:buFont typeface="Arial MT"/>
              <a:buChar char="•"/>
              <a:tabLst>
                <a:tab pos="538480" algn="l"/>
              </a:tabLst>
            </a:pPr>
            <a:r>
              <a:rPr lang="ar-JO" sz="2000" dirty="0">
                <a:solidFill>
                  <a:prstClr val="black"/>
                </a:solidFill>
                <a:latin typeface="Calibri"/>
                <a:cs typeface="Calibri"/>
              </a:rPr>
              <a:t>يقوم </a:t>
            </a:r>
            <a:r>
              <a:rPr lang="ar-JO" sz="2000" b="1" spc="-5" dirty="0">
                <a:solidFill>
                  <a:srgbClr val="C00000"/>
                </a:solidFill>
                <a:latin typeface="Calibri"/>
                <a:cs typeface="Calibri"/>
              </a:rPr>
              <a:t>المتخصصون</a:t>
            </a:r>
            <a:r>
              <a:rPr lang="ar-JO" sz="2000" dirty="0">
                <a:solidFill>
                  <a:prstClr val="black"/>
                </a:solidFill>
                <a:latin typeface="Calibri"/>
                <a:cs typeface="Calibri"/>
              </a:rPr>
              <a:t> في الهندسة والاقتصاد والإدارة والمجالات الأخرى بتطوير برامج لمساعدتهم في عملهم وإجراء الحسابات وتلخيص الأبحاث وما إلى ذلك.</a:t>
            </a:r>
            <a:endParaRPr sz="2000" dirty="0">
              <a:solidFill>
                <a:prstClr val="black"/>
              </a:solidFill>
              <a:latin typeface="Calibri"/>
              <a:cs typeface="Calibri"/>
            </a:endParaRPr>
          </a:p>
          <a:p>
            <a:pPr marL="538480" marR="55244" indent="-228600" algn="l" rtl="0" fontAlgn="base">
              <a:lnSpc>
                <a:spcPct val="90000"/>
              </a:lnSpc>
              <a:spcBef>
                <a:spcPts val="625"/>
              </a:spcBef>
              <a:spcAft>
                <a:spcPct val="0"/>
              </a:spcAft>
              <a:buClr>
                <a:srgbClr val="9CBDBC"/>
              </a:buClr>
              <a:buFont typeface="Arial MT"/>
              <a:buChar char="•"/>
              <a:tabLst>
                <a:tab pos="538480" algn="l"/>
              </a:tabLst>
            </a:pPr>
            <a:r>
              <a:rPr sz="2000" b="1" spc="-5" dirty="0">
                <a:solidFill>
                  <a:srgbClr val="C00000"/>
                </a:solidFill>
                <a:latin typeface="Calibri"/>
                <a:cs typeface="Calibri"/>
              </a:rPr>
              <a:t>Software development professionals</a:t>
            </a:r>
            <a:r>
              <a:rPr lang="en-US" sz="2000" b="1" spc="-5" dirty="0">
                <a:solidFill>
                  <a:srgbClr val="C00000"/>
                </a:solidFill>
                <a:latin typeface="Calibri"/>
                <a:cs typeface="Calibri"/>
              </a:rPr>
              <a:t> </a:t>
            </a:r>
            <a:br>
              <a:rPr lang="en-US" sz="2000" b="1" spc="-5" dirty="0">
                <a:solidFill>
                  <a:srgbClr val="C00000"/>
                </a:solidFill>
                <a:latin typeface="Calibri"/>
                <a:cs typeface="Calibri"/>
              </a:rPr>
            </a:br>
            <a:r>
              <a:rPr sz="2000" spc="-10" dirty="0">
                <a:solidFill>
                  <a:srgbClr val="2E2B1F"/>
                </a:solidFill>
                <a:latin typeface="Calibri"/>
                <a:cs typeface="Calibri"/>
              </a:rPr>
              <a:t>( </a:t>
            </a:r>
            <a:r>
              <a:rPr sz="2000" spc="-20" dirty="0">
                <a:solidFill>
                  <a:srgbClr val="2E2B1F"/>
                </a:solidFill>
                <a:latin typeface="Calibri"/>
                <a:cs typeface="Calibri"/>
              </a:rPr>
              <a:t>system </a:t>
            </a:r>
            <a:r>
              <a:rPr sz="2000" spc="-5" dirty="0">
                <a:solidFill>
                  <a:srgbClr val="2E2B1F"/>
                </a:solidFill>
                <a:latin typeface="Calibri"/>
                <a:cs typeface="Calibri"/>
              </a:rPr>
              <a:t>analysts </a:t>
            </a:r>
            <a:r>
              <a:rPr sz="2000" spc="-575" dirty="0">
                <a:solidFill>
                  <a:srgbClr val="2E2B1F"/>
                </a:solidFill>
                <a:latin typeface="Calibri"/>
                <a:cs typeface="Calibri"/>
              </a:rPr>
              <a:t> </a:t>
            </a:r>
            <a:r>
              <a:rPr sz="2000" dirty="0">
                <a:solidFill>
                  <a:srgbClr val="2E2B1F"/>
                </a:solidFill>
                <a:latin typeface="Calibri"/>
                <a:cs typeface="Calibri"/>
              </a:rPr>
              <a:t>and </a:t>
            </a:r>
            <a:r>
              <a:rPr sz="2000" spc="-15" dirty="0">
                <a:solidFill>
                  <a:srgbClr val="2E2B1F"/>
                </a:solidFill>
                <a:latin typeface="Calibri"/>
                <a:cs typeface="Calibri"/>
              </a:rPr>
              <a:t>programmers) </a:t>
            </a:r>
            <a:r>
              <a:rPr sz="2000" spc="-5" dirty="0">
                <a:solidFill>
                  <a:srgbClr val="2E2B1F"/>
                </a:solidFill>
                <a:latin typeface="Calibri"/>
                <a:cs typeface="Calibri"/>
              </a:rPr>
              <a:t>develop </a:t>
            </a:r>
            <a:r>
              <a:rPr sz="2000" spc="-10" dirty="0">
                <a:solidFill>
                  <a:srgbClr val="2E2B1F"/>
                </a:solidFill>
                <a:latin typeface="Calibri"/>
                <a:cs typeface="Calibri"/>
              </a:rPr>
              <a:t>software products </a:t>
            </a:r>
            <a:r>
              <a:rPr sz="2000" spc="-5" dirty="0">
                <a:solidFill>
                  <a:srgbClr val="2E2B1F"/>
                </a:solidFill>
                <a:latin typeface="Calibri"/>
                <a:cs typeface="Calibri"/>
              </a:rPr>
              <a:t>or </a:t>
            </a:r>
            <a:r>
              <a:rPr sz="2000" dirty="0">
                <a:solidFill>
                  <a:srgbClr val="2E2B1F"/>
                </a:solidFill>
                <a:latin typeface="Calibri"/>
                <a:cs typeface="Calibri"/>
              </a:rPr>
              <a:t> </a:t>
            </a:r>
            <a:r>
              <a:rPr sz="2000" spc="-10" dirty="0">
                <a:solidFill>
                  <a:srgbClr val="2E2B1F"/>
                </a:solidFill>
                <a:latin typeface="Calibri"/>
                <a:cs typeface="Calibri"/>
              </a:rPr>
              <a:t>firmware</a:t>
            </a:r>
            <a:r>
              <a:rPr sz="2000" spc="-30" dirty="0">
                <a:solidFill>
                  <a:srgbClr val="2E2B1F"/>
                </a:solidFill>
                <a:latin typeface="Calibri"/>
                <a:cs typeface="Calibri"/>
              </a:rPr>
              <a:t> </a:t>
            </a:r>
            <a:r>
              <a:rPr sz="2000" dirty="0">
                <a:solidFill>
                  <a:srgbClr val="2E2B1F"/>
                </a:solidFill>
                <a:latin typeface="Calibri"/>
                <a:cs typeface="Calibri"/>
              </a:rPr>
              <a:t>as a</a:t>
            </a:r>
            <a:r>
              <a:rPr sz="2000" spc="-5" dirty="0">
                <a:solidFill>
                  <a:srgbClr val="2E2B1F"/>
                </a:solidFill>
                <a:latin typeface="Calibri"/>
                <a:cs typeface="Calibri"/>
              </a:rPr>
              <a:t> </a:t>
            </a:r>
            <a:r>
              <a:rPr sz="2000" spc="-10" dirty="0">
                <a:solidFill>
                  <a:srgbClr val="2E2B1F"/>
                </a:solidFill>
                <a:latin typeface="Calibri"/>
                <a:cs typeface="Calibri"/>
              </a:rPr>
              <a:t>professional</a:t>
            </a:r>
            <a:r>
              <a:rPr sz="2000" spc="-35" dirty="0">
                <a:solidFill>
                  <a:srgbClr val="2E2B1F"/>
                </a:solidFill>
                <a:latin typeface="Calibri"/>
                <a:cs typeface="Calibri"/>
              </a:rPr>
              <a:t> </a:t>
            </a:r>
            <a:r>
              <a:rPr sz="2000" spc="-10" dirty="0">
                <a:solidFill>
                  <a:srgbClr val="2E2B1F"/>
                </a:solidFill>
                <a:latin typeface="Calibri"/>
                <a:cs typeface="Calibri"/>
              </a:rPr>
              <a:t>career </a:t>
            </a:r>
            <a:r>
              <a:rPr sz="2000" spc="-5" dirty="0">
                <a:solidFill>
                  <a:srgbClr val="2E2B1F"/>
                </a:solidFill>
                <a:latin typeface="Calibri"/>
                <a:cs typeface="Calibri"/>
              </a:rPr>
              <a:t>objective</a:t>
            </a:r>
            <a:endParaRPr lang="ar-JO" sz="2000" spc="-5" dirty="0">
              <a:solidFill>
                <a:srgbClr val="2E2B1F"/>
              </a:solidFill>
              <a:latin typeface="Calibri"/>
              <a:cs typeface="Calibri"/>
            </a:endParaRPr>
          </a:p>
          <a:p>
            <a:pPr marL="538480" marR="55244" indent="-228600" fontAlgn="base">
              <a:lnSpc>
                <a:spcPct val="90000"/>
              </a:lnSpc>
              <a:spcBef>
                <a:spcPts val="625"/>
              </a:spcBef>
              <a:spcAft>
                <a:spcPct val="0"/>
              </a:spcAft>
              <a:buClr>
                <a:srgbClr val="9CBDBC"/>
              </a:buClr>
              <a:buFont typeface="Arial MT"/>
              <a:buChar char="•"/>
              <a:tabLst>
                <a:tab pos="538480" algn="l"/>
              </a:tabLst>
            </a:pPr>
            <a:r>
              <a:rPr lang="ar-JO" sz="2000" b="1" spc="-5" dirty="0">
                <a:solidFill>
                  <a:srgbClr val="C00000"/>
                </a:solidFill>
                <a:latin typeface="Calibri"/>
                <a:cs typeface="Calibri"/>
              </a:rPr>
              <a:t>يقوم متخصصو تطوير البرمجيات </a:t>
            </a:r>
            <a:r>
              <a:rPr lang="ar-JO" sz="2000" dirty="0">
                <a:solidFill>
                  <a:prstClr val="black"/>
                </a:solidFill>
                <a:latin typeface="Calibri"/>
                <a:cs typeface="Calibri"/>
              </a:rPr>
              <a:t>(محللو النظام والمبرمجون) بتطوير منتجات البرمجيات أو البرامج الثابتة كهدف وظيفي احترافي</a:t>
            </a:r>
            <a:endParaRPr sz="2000" dirty="0">
              <a:solidFill>
                <a:prstClr val="black"/>
              </a:solidFill>
              <a:latin typeface="Calibri"/>
              <a:cs typeface="Calibri"/>
            </a:endParaRPr>
          </a:p>
        </p:txBody>
      </p:sp>
      <p:sp>
        <p:nvSpPr>
          <p:cNvPr id="4" name="Title 3"/>
          <p:cNvSpPr>
            <a:spLocks noGrp="1"/>
          </p:cNvSpPr>
          <p:nvPr>
            <p:ph type="title"/>
          </p:nvPr>
        </p:nvSpPr>
        <p:spPr>
          <a:xfrm>
            <a:off x="1703512" y="-4299"/>
            <a:ext cx="8335838" cy="1656184"/>
          </a:xfrm>
        </p:spPr>
        <p:txBody>
          <a:bodyPr>
            <a:noAutofit/>
          </a:bodyPr>
          <a:lstStyle/>
          <a:p>
            <a:pPr algn="ctr" rtl="1"/>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a:cs typeface="Calibri"/>
              </a:rPr>
              <a:t>Software developed by many individuals and in  different situations fulfills a variety of needs:</a:t>
            </a:r>
            <a:b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a:cs typeface="Calibri"/>
              </a:rPr>
            </a:br>
            <a:r>
              <a:rPr lang="ar-JO"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a:cs typeface="Calibri"/>
              </a:rPr>
              <a:t>تلبي البرامج التي طورها العديد من الأفراد وفي مواقف مختلفة مجموعة متنوعة من الاحتياجات:</a:t>
            </a:r>
            <a:endPar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2050" name="Picture 2" descr="How Many Software Developers Are There In The World?"/>
          <p:cNvPicPr>
            <a:picLocks noChangeAspect="1" noChangeArrowheads="1"/>
          </p:cNvPicPr>
          <p:nvPr/>
        </p:nvPicPr>
        <p:blipFill rotWithShape="1">
          <a:blip r:embed="rId2">
            <a:extLst>
              <a:ext uri="{28A0092B-C50C-407E-A947-70E740481C1C}">
                <a14:useLocalDpi xmlns:a14="http://schemas.microsoft.com/office/drawing/2010/main" val="0"/>
              </a:ext>
            </a:extLst>
          </a:blip>
          <a:srcRect l="7127" t="17803" r="28263"/>
          <a:stretch/>
        </p:blipFill>
        <p:spPr bwMode="auto">
          <a:xfrm>
            <a:off x="7896200" y="2132857"/>
            <a:ext cx="2520280" cy="304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73738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2209800" y="2473325"/>
            <a:ext cx="7620000" cy="2971800"/>
          </a:xfrm>
          <a:solidFill>
            <a:srgbClr val="FFCCCC"/>
          </a:solidFill>
          <a:ln w="38100">
            <a:solidFill>
              <a:srgbClr val="993366"/>
            </a:solidFill>
          </a:ln>
        </p:spPr>
        <p:txBody>
          <a:bodyPr>
            <a:normAutofit fontScale="85000" lnSpcReduction="10000"/>
          </a:bodyPr>
          <a:lstStyle/>
          <a:p>
            <a:pPr>
              <a:lnSpc>
                <a:spcPct val="90000"/>
              </a:lnSpc>
              <a:buFontTx/>
              <a:buNone/>
            </a:pPr>
            <a:r>
              <a:rPr lang="en-US" sz="2800" b="1" dirty="0"/>
              <a:t>    * </a:t>
            </a:r>
            <a:r>
              <a:rPr lang="en-US" b="1" dirty="0">
                <a:solidFill>
                  <a:srgbClr val="993366"/>
                </a:solidFill>
              </a:rPr>
              <a:t>Budget</a:t>
            </a:r>
            <a:r>
              <a:rPr lang="en-US" sz="2800" b="1" dirty="0"/>
              <a:t> constraints in allocating the necessary resources.</a:t>
            </a:r>
          </a:p>
          <a:p>
            <a:pPr algn="r" rtl="1">
              <a:lnSpc>
                <a:spcPct val="90000"/>
              </a:lnSpc>
              <a:buFontTx/>
              <a:buNone/>
            </a:pPr>
            <a:r>
              <a:rPr lang="ar-JO" sz="2800" b="1" dirty="0"/>
              <a:t>* قيود </a:t>
            </a:r>
            <a:r>
              <a:rPr lang="ar-JO" b="1" dirty="0">
                <a:solidFill>
                  <a:srgbClr val="993366"/>
                </a:solidFill>
              </a:rPr>
              <a:t>الميزانية</a:t>
            </a:r>
            <a:r>
              <a:rPr lang="ar-JO" sz="2800" b="1" dirty="0"/>
              <a:t> في تخصيص الموارد اللازمة.</a:t>
            </a:r>
            <a:endParaRPr lang="en-US" sz="2800" b="1" dirty="0"/>
          </a:p>
          <a:p>
            <a:pPr>
              <a:lnSpc>
                <a:spcPct val="90000"/>
              </a:lnSpc>
              <a:buFontTx/>
              <a:buNone/>
            </a:pPr>
            <a:r>
              <a:rPr lang="en-US" sz="2800" b="1" dirty="0"/>
              <a:t>    * </a:t>
            </a:r>
            <a:r>
              <a:rPr lang="en-US" b="1" dirty="0">
                <a:solidFill>
                  <a:srgbClr val="993366"/>
                </a:solidFill>
              </a:rPr>
              <a:t>Human factors</a:t>
            </a:r>
            <a:r>
              <a:rPr lang="en-US" sz="2800" b="1" dirty="0"/>
              <a:t>, especially opposition of employees to evaluation of their activities.</a:t>
            </a:r>
          </a:p>
          <a:p>
            <a:pPr algn="r" rtl="1">
              <a:lnSpc>
                <a:spcPct val="90000"/>
              </a:lnSpc>
              <a:buFontTx/>
              <a:buNone/>
            </a:pPr>
            <a:r>
              <a:rPr lang="ar-JO" sz="2800" b="1" dirty="0"/>
              <a:t>* </a:t>
            </a:r>
            <a:r>
              <a:rPr lang="ar-JO" b="1" dirty="0">
                <a:solidFill>
                  <a:srgbClr val="993366"/>
                </a:solidFill>
              </a:rPr>
              <a:t>العوامل البشرية </a:t>
            </a:r>
            <a:r>
              <a:rPr lang="ar-JO" sz="2800" b="1" dirty="0"/>
              <a:t>وخاصة معارضة الموظفين لتقييم أنشطتهم.</a:t>
            </a:r>
            <a:endParaRPr lang="en-US" sz="2800" b="1" dirty="0"/>
          </a:p>
          <a:p>
            <a:pPr>
              <a:lnSpc>
                <a:spcPct val="90000"/>
              </a:lnSpc>
              <a:buFontTx/>
              <a:buNone/>
            </a:pPr>
            <a:r>
              <a:rPr lang="en-US" sz="2800" b="1" dirty="0"/>
              <a:t>    * </a:t>
            </a:r>
            <a:r>
              <a:rPr lang="en-US" b="1" dirty="0">
                <a:solidFill>
                  <a:srgbClr val="993366"/>
                </a:solidFill>
              </a:rPr>
              <a:t>Validity</a:t>
            </a:r>
            <a:r>
              <a:rPr lang="en-US" sz="2800" b="1" dirty="0"/>
              <a:t> Uncertainty regarding the data's, partial and biased reporting. </a:t>
            </a:r>
          </a:p>
          <a:p>
            <a:pPr algn="r" rtl="1">
              <a:lnSpc>
                <a:spcPct val="90000"/>
              </a:lnSpc>
              <a:buFontTx/>
              <a:buNone/>
            </a:pPr>
            <a:r>
              <a:rPr lang="ar-JO" sz="2800" b="1" dirty="0"/>
              <a:t>* عدم اليقين بشأن </a:t>
            </a:r>
            <a:r>
              <a:rPr lang="ar-JO" b="1" dirty="0">
                <a:solidFill>
                  <a:srgbClr val="993366"/>
                </a:solidFill>
              </a:rPr>
              <a:t>صحة</a:t>
            </a:r>
            <a:r>
              <a:rPr lang="ar-JO" sz="2800" b="1" dirty="0"/>
              <a:t> البيانات، والتقارير الجزئية والمتحيزة.</a:t>
            </a:r>
            <a:endParaRPr lang="en-US" sz="2800" b="1" dirty="0"/>
          </a:p>
        </p:txBody>
      </p:sp>
      <p:sp>
        <p:nvSpPr>
          <p:cNvPr id="49157" name="WordArt 5"/>
          <p:cNvSpPr>
            <a:spLocks noChangeArrowheads="1" noChangeShapeType="1" noTextEdit="1"/>
          </p:cNvSpPr>
          <p:nvPr/>
        </p:nvSpPr>
        <p:spPr bwMode="auto">
          <a:xfrm>
            <a:off x="3381376" y="693738"/>
            <a:ext cx="5400675"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General limitations of</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quality metrics </a:t>
            </a:r>
            <a:r>
              <a:rPr lang="ar-JO" sz="3600" kern="10" dirty="0">
                <a:ln w="12700">
                  <a:solidFill>
                    <a:srgbClr val="000000"/>
                  </a:solidFill>
                  <a:round/>
                  <a:headEnd/>
                  <a:tailEnd/>
                </a:ln>
                <a:solidFill>
                  <a:srgbClr val="33CC33"/>
                </a:solidFill>
                <a:latin typeface="Arial Black"/>
                <a:cs typeface="Times New Roman" pitchFamily="18" charset="0"/>
              </a:rPr>
              <a:t>القيود العامة لمقاييس الجودة</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Examples of metrics       </a:t>
            </a:r>
            <a:r>
              <a:rPr lang="ar-JO" dirty="0"/>
              <a:t>أمثلة على المقاييس</a:t>
            </a:r>
            <a:endParaRPr lang="en-US" dirty="0"/>
          </a:p>
        </p:txBody>
      </p:sp>
      <p:sp>
        <p:nvSpPr>
          <p:cNvPr id="53251" name="Rectangle 3"/>
          <p:cNvSpPr>
            <a:spLocks noGrp="1" noChangeArrowheads="1"/>
          </p:cNvSpPr>
          <p:nvPr>
            <p:ph idx="1"/>
          </p:nvPr>
        </p:nvSpPr>
        <p:spPr/>
        <p:txBody>
          <a:bodyPr/>
          <a:lstStyle/>
          <a:p>
            <a:pPr>
              <a:buNone/>
            </a:pPr>
            <a:r>
              <a:rPr lang="en-US" sz="4000" dirty="0"/>
              <a:t>Requirements       </a:t>
            </a:r>
            <a:r>
              <a:rPr lang="ar-JO" sz="4000" dirty="0"/>
              <a:t>متطلبات</a:t>
            </a:r>
            <a:endParaRPr lang="en-US" sz="4000" dirty="0"/>
          </a:p>
          <a:p>
            <a:r>
              <a:rPr lang="en-US" sz="2800" dirty="0"/>
              <a:t>Number of requirements that change during the rest of the software development process</a:t>
            </a:r>
          </a:p>
          <a:p>
            <a:pPr algn="r" rtl="1"/>
            <a:r>
              <a:rPr lang="ar-JO" sz="2800" dirty="0"/>
              <a:t>عدد المتطلبات التي تتغير خلال بقية عملية تطوير البرمجيات</a:t>
            </a:r>
            <a:endParaRPr lang="en-US" sz="2800" dirty="0"/>
          </a:p>
          <a:p>
            <a:pPr lvl="1"/>
            <a:r>
              <a:rPr lang="en-US" dirty="0"/>
              <a:t>if a large number changed during specification, design, …, something is wrong in the requirements phase and the quality of requirements engineers work</a:t>
            </a:r>
          </a:p>
          <a:p>
            <a:pPr lvl="1" algn="r" rtl="1"/>
            <a:r>
              <a:rPr lang="ar-JO" dirty="0"/>
              <a:t>إذا تغير عدد كبير أثناء المواصفات أو التصميم أو …، فهناك خطأ ما في مرحلة المتطلبات وجودة عمل مهندسي المتطلبات</a:t>
            </a:r>
            <a:endParaRPr lang="en-US" dirty="0"/>
          </a:p>
          <a:p>
            <a:pPr lvl="1"/>
            <a:r>
              <a:rPr lang="en-US" dirty="0"/>
              <a:t>The less changes of requirements, the better requirements document quality</a:t>
            </a:r>
          </a:p>
          <a:p>
            <a:pPr lvl="1" algn="r" rtl="1"/>
            <a:r>
              <a:rPr lang="ar-JO" dirty="0"/>
              <a:t>كلما كانت التغييرات أقل في المتطلبات، كلما كانت جودة مستند المتطلبات أفضل</a:t>
            </a:r>
            <a:endParaRPr lang="en-US" dirty="0"/>
          </a:p>
        </p:txBody>
      </p:sp>
      <p:sp>
        <p:nvSpPr>
          <p:cNvPr id="4" name="Date Placeholder 3"/>
          <p:cNvSpPr>
            <a:spLocks noGrp="1"/>
          </p:cNvSpPr>
          <p:nvPr>
            <p:ph type="dt" sz="half" idx="10"/>
          </p:nvPr>
        </p:nvSpPr>
        <p:spPr>
          <a:xfrm>
            <a:off x="26670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4876800" y="6248400"/>
            <a:ext cx="28956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0772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Examples of metrics         </a:t>
            </a:r>
            <a:r>
              <a:rPr lang="ar-JO" dirty="0"/>
              <a:t>أمثلة على المقاييس</a:t>
            </a:r>
            <a:endParaRPr lang="en-US" dirty="0"/>
          </a:p>
        </p:txBody>
      </p:sp>
      <p:sp>
        <p:nvSpPr>
          <p:cNvPr id="53251" name="Rectangle 3"/>
          <p:cNvSpPr>
            <a:spLocks noGrp="1" noChangeArrowheads="1"/>
          </p:cNvSpPr>
          <p:nvPr>
            <p:ph idx="1"/>
          </p:nvPr>
        </p:nvSpPr>
        <p:spPr/>
        <p:txBody>
          <a:bodyPr/>
          <a:lstStyle/>
          <a:p>
            <a:pPr>
              <a:buNone/>
            </a:pPr>
            <a:r>
              <a:rPr lang="en-US" sz="4000" dirty="0"/>
              <a:t>Inspection           </a:t>
            </a:r>
            <a:r>
              <a:rPr lang="ar-JO" sz="3200" dirty="0">
                <a:solidFill>
                  <a:srgbClr val="3D3D3D"/>
                </a:solidFill>
                <a:latin typeface="Roboto" panose="02000000000000000000" pitchFamily="2" charset="0"/>
              </a:rPr>
              <a:t>تفتيش</a:t>
            </a:r>
            <a:endParaRPr lang="en-US" sz="4000" dirty="0"/>
          </a:p>
          <a:p>
            <a:pPr lvl="1">
              <a:buNone/>
            </a:pPr>
            <a:endParaRPr lang="en-US" dirty="0"/>
          </a:p>
          <a:p>
            <a:pPr lvl="1">
              <a:buNone/>
            </a:pPr>
            <a:r>
              <a:rPr lang="en-US" dirty="0"/>
              <a:t>number of faults found during inspection can be used as a metric to the quality of inspection process</a:t>
            </a:r>
          </a:p>
          <a:p>
            <a:pPr lvl="1" algn="r" rtl="1">
              <a:buNone/>
            </a:pPr>
            <a:r>
              <a:rPr lang="ar-JO" dirty="0"/>
              <a:t>يمكن استخدام عدد الأخطاء التي تم اكتشافها أثناء الفحص كمقياس لجودة عملية الفحص</a:t>
            </a:r>
            <a:endParaRPr lang="en-US" dirty="0"/>
          </a:p>
        </p:txBody>
      </p:sp>
      <p:sp>
        <p:nvSpPr>
          <p:cNvPr id="4" name="Date Placeholder 3"/>
          <p:cNvSpPr>
            <a:spLocks noGrp="1"/>
          </p:cNvSpPr>
          <p:nvPr>
            <p:ph type="dt" sz="half" idx="10"/>
          </p:nvPr>
        </p:nvSpPr>
        <p:spPr>
          <a:xfrm>
            <a:off x="26670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4876800" y="6248400"/>
            <a:ext cx="28956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0772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Examples of metrics          </a:t>
            </a:r>
            <a:r>
              <a:rPr lang="ar-JO" dirty="0"/>
              <a:t>أمثلة على المقاييس</a:t>
            </a:r>
            <a:endParaRPr lang="en-US" dirty="0"/>
          </a:p>
        </p:txBody>
      </p:sp>
      <p:sp>
        <p:nvSpPr>
          <p:cNvPr id="53251" name="Rectangle 3"/>
          <p:cNvSpPr>
            <a:spLocks noGrp="1" noChangeArrowheads="1"/>
          </p:cNvSpPr>
          <p:nvPr>
            <p:ph idx="1"/>
          </p:nvPr>
        </p:nvSpPr>
        <p:spPr/>
        <p:txBody>
          <a:bodyPr/>
          <a:lstStyle/>
          <a:p>
            <a:pPr>
              <a:buNone/>
            </a:pPr>
            <a:r>
              <a:rPr lang="en-US" sz="4000" dirty="0"/>
              <a:t>Testing          </a:t>
            </a:r>
            <a:r>
              <a:rPr lang="ar-JO" sz="4000" dirty="0"/>
              <a:t>اختبارات</a:t>
            </a:r>
            <a:endParaRPr lang="en-US" sz="4000" dirty="0"/>
          </a:p>
          <a:p>
            <a:pPr lvl="1">
              <a:buNone/>
            </a:pPr>
            <a:endParaRPr lang="en-US" dirty="0"/>
          </a:p>
          <a:p>
            <a:pPr lvl="1"/>
            <a:r>
              <a:rPr lang="en-US" dirty="0"/>
              <a:t>Number of test cases executed</a:t>
            </a:r>
          </a:p>
          <a:p>
            <a:pPr lvl="1" algn="r" rtl="1"/>
            <a:r>
              <a:rPr lang="ar-JO" dirty="0"/>
              <a:t>عدد حالات الاختبار المنفذة</a:t>
            </a:r>
            <a:endParaRPr lang="en-US" dirty="0"/>
          </a:p>
          <a:p>
            <a:pPr lvl="1"/>
            <a:r>
              <a:rPr lang="en-US" dirty="0"/>
              <a:t>Number of bugs found per thousand of code</a:t>
            </a:r>
          </a:p>
          <a:p>
            <a:pPr lvl="1" algn="r" rtl="1"/>
            <a:r>
              <a:rPr lang="ar-JO" dirty="0"/>
              <a:t>عدد الأخطاء التي تم العثور عليها لكل ألف رمز</a:t>
            </a:r>
            <a:endParaRPr lang="en-US" dirty="0"/>
          </a:p>
          <a:p>
            <a:pPr lvl="1"/>
            <a:r>
              <a:rPr lang="en-US" dirty="0"/>
              <a:t>And more possible metrics</a:t>
            </a:r>
          </a:p>
          <a:p>
            <a:pPr lvl="1" algn="r" rtl="1"/>
            <a:r>
              <a:rPr lang="ar-JO" dirty="0"/>
              <a:t>والمزيد من المقاييس الممكنة</a:t>
            </a:r>
            <a:endParaRPr lang="en-US" dirty="0"/>
          </a:p>
          <a:p>
            <a:pPr lvl="1">
              <a:buNone/>
            </a:pPr>
            <a:endParaRPr lang="en-US" dirty="0"/>
          </a:p>
        </p:txBody>
      </p:sp>
      <p:sp>
        <p:nvSpPr>
          <p:cNvPr id="4" name="Date Placeholder 3"/>
          <p:cNvSpPr>
            <a:spLocks noGrp="1"/>
          </p:cNvSpPr>
          <p:nvPr>
            <p:ph type="dt" sz="half" idx="10"/>
          </p:nvPr>
        </p:nvSpPr>
        <p:spPr>
          <a:xfrm>
            <a:off x="26670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4876800" y="6248400"/>
            <a:ext cx="28956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0772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34923321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a:ln/>
        </p:spPr>
        <p:txBody>
          <a:bodyPr/>
          <a:lstStyle/>
          <a:p>
            <a:r>
              <a:rPr lang="en-US" dirty="0"/>
              <a:t>Examples of metrics          </a:t>
            </a:r>
            <a:r>
              <a:rPr lang="ar-JO" dirty="0"/>
              <a:t>أمثلة على المقاييس</a:t>
            </a:r>
            <a:endParaRPr lang="en-US" dirty="0"/>
          </a:p>
        </p:txBody>
      </p:sp>
      <p:sp>
        <p:nvSpPr>
          <p:cNvPr id="34821" name="Rectangle 5"/>
          <p:cNvSpPr>
            <a:spLocks noGrp="1" noChangeArrowheads="1"/>
          </p:cNvSpPr>
          <p:nvPr>
            <p:ph idx="1"/>
          </p:nvPr>
        </p:nvSpPr>
        <p:spPr>
          <a:noFill/>
          <a:ln/>
        </p:spPr>
        <p:txBody>
          <a:bodyPr/>
          <a:lstStyle/>
          <a:p>
            <a:pPr>
              <a:buNone/>
            </a:pPr>
            <a:r>
              <a:rPr lang="en-US" b="1" dirty="0"/>
              <a:t>Maintainability</a:t>
            </a:r>
            <a:r>
              <a:rPr lang="en-US" dirty="0"/>
              <a:t> metrics        </a:t>
            </a:r>
            <a:r>
              <a:rPr lang="ar-JO" dirty="0"/>
              <a:t>مقاييس الصيانة</a:t>
            </a:r>
            <a:endParaRPr lang="en-US" dirty="0"/>
          </a:p>
          <a:p>
            <a:pPr lvl="1"/>
            <a:r>
              <a:rPr lang="en-US" dirty="0"/>
              <a:t>Total number of faults reported           </a:t>
            </a:r>
            <a:r>
              <a:rPr lang="ar-JO" dirty="0"/>
              <a:t>العدد الإجمالي للأخطاء المبلغ عنها</a:t>
            </a:r>
            <a:endParaRPr lang="en-US" dirty="0"/>
          </a:p>
          <a:p>
            <a:pPr lvl="1"/>
            <a:r>
              <a:rPr lang="en-US" dirty="0"/>
              <a:t>classifications by severity, fault type           </a:t>
            </a:r>
            <a:r>
              <a:rPr lang="ar-JO" dirty="0"/>
              <a:t>التصنيفات حسب الخطورة ونوع الخطأ</a:t>
            </a:r>
            <a:endParaRPr lang="en-US" dirty="0"/>
          </a:p>
          <a:p>
            <a:pPr lvl="1"/>
            <a:r>
              <a:rPr lang="en-US" dirty="0"/>
              <a:t>status of fault reports (reported/fixed)          </a:t>
            </a:r>
            <a:r>
              <a:rPr lang="ar-JO" dirty="0"/>
              <a:t>حالة تقارير الأخطاء (المبلغ عنها/الثابتة)</a:t>
            </a:r>
            <a:endParaRPr lang="en-US" dirty="0"/>
          </a:p>
          <a:p>
            <a:pPr lvl="1"/>
            <a:r>
              <a:rPr lang="en-US" dirty="0"/>
              <a:t>Detection and correction times          </a:t>
            </a:r>
            <a:r>
              <a:rPr lang="ar-JO" dirty="0"/>
              <a:t>أوقات الكشف والتصحيح</a:t>
            </a:r>
            <a:endParaRPr lang="en-US" dirty="0"/>
          </a:p>
        </p:txBody>
      </p:sp>
      <p:sp>
        <p:nvSpPr>
          <p:cNvPr id="5" name="Date Placeholder 3"/>
          <p:cNvSpPr>
            <a:spLocks noGrp="1"/>
          </p:cNvSpPr>
          <p:nvPr>
            <p:ph type="dt" sz="half" idx="10"/>
          </p:nvPr>
        </p:nvSpPr>
        <p:spPr>
          <a:xfrm>
            <a:off x="26670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6" name="Footer Placeholder 4"/>
          <p:cNvSpPr>
            <a:spLocks noGrp="1"/>
          </p:cNvSpPr>
          <p:nvPr>
            <p:ph type="ftr" sz="quarter" idx="11"/>
          </p:nvPr>
        </p:nvSpPr>
        <p:spPr>
          <a:xfrm>
            <a:off x="4876800" y="6248400"/>
            <a:ext cx="28956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80772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a:ln/>
        </p:spPr>
        <p:txBody>
          <a:bodyPr/>
          <a:lstStyle/>
          <a:p>
            <a:r>
              <a:rPr lang="en-US" dirty="0"/>
              <a:t>Examples of metrics           </a:t>
            </a:r>
            <a:r>
              <a:rPr lang="ar-JO" dirty="0"/>
              <a:t>أمثلة على المقاييس</a:t>
            </a:r>
            <a:endParaRPr lang="en-US" dirty="0"/>
          </a:p>
        </p:txBody>
      </p:sp>
      <p:sp>
        <p:nvSpPr>
          <p:cNvPr id="34821" name="Rectangle 5"/>
          <p:cNvSpPr>
            <a:spLocks noGrp="1" noChangeArrowheads="1"/>
          </p:cNvSpPr>
          <p:nvPr>
            <p:ph idx="1"/>
          </p:nvPr>
        </p:nvSpPr>
        <p:spPr>
          <a:noFill/>
          <a:ln/>
        </p:spPr>
        <p:txBody>
          <a:bodyPr/>
          <a:lstStyle/>
          <a:p>
            <a:pPr>
              <a:buNone/>
            </a:pPr>
            <a:r>
              <a:rPr lang="en-US" b="1" dirty="0"/>
              <a:t>Reliability</a:t>
            </a:r>
            <a:r>
              <a:rPr lang="en-US" dirty="0"/>
              <a:t> quality factor           </a:t>
            </a:r>
            <a:r>
              <a:rPr lang="ar-JO" dirty="0"/>
              <a:t>عامل الجودة </a:t>
            </a:r>
            <a:r>
              <a:rPr lang="ar-JO" b="1" dirty="0"/>
              <a:t>الموثوقية</a:t>
            </a:r>
            <a:endParaRPr lang="en-US" b="1" dirty="0"/>
          </a:p>
          <a:p>
            <a:pPr lvl="1"/>
            <a:r>
              <a:rPr lang="en-US" dirty="0"/>
              <a:t>Count of number of system failure (System down) </a:t>
            </a:r>
          </a:p>
          <a:p>
            <a:pPr lvl="1" algn="r" rtl="1"/>
            <a:r>
              <a:rPr lang="ar-JO" dirty="0"/>
              <a:t>حساب عدد حالات فشل النظام (النظام معطل)</a:t>
            </a:r>
            <a:endParaRPr lang="en-US" dirty="0"/>
          </a:p>
          <a:p>
            <a:pPr lvl="1"/>
            <a:r>
              <a:rPr lang="en-US" dirty="0"/>
              <a:t>Total of minutes/hours per  week or month</a:t>
            </a:r>
          </a:p>
          <a:p>
            <a:pPr lvl="1" algn="r" rtl="1"/>
            <a:r>
              <a:rPr lang="ar-JO" dirty="0"/>
              <a:t>إجمالي الدقائق/الساعات في الأسبوع أو الشهر</a:t>
            </a:r>
            <a:endParaRPr lang="en-US" dirty="0"/>
          </a:p>
        </p:txBody>
      </p:sp>
      <p:sp>
        <p:nvSpPr>
          <p:cNvPr id="5" name="Date Placeholder 3"/>
          <p:cNvSpPr>
            <a:spLocks noGrp="1"/>
          </p:cNvSpPr>
          <p:nvPr>
            <p:ph type="dt" sz="half" idx="10"/>
          </p:nvPr>
        </p:nvSpPr>
        <p:spPr>
          <a:xfrm>
            <a:off x="26670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6" name="Footer Placeholder 4"/>
          <p:cNvSpPr>
            <a:spLocks noGrp="1"/>
          </p:cNvSpPr>
          <p:nvPr>
            <p:ph type="ftr" sz="quarter" idx="11"/>
          </p:nvPr>
        </p:nvSpPr>
        <p:spPr>
          <a:xfrm>
            <a:off x="4876800" y="6248400"/>
            <a:ext cx="28956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80772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An example          </a:t>
            </a:r>
            <a:r>
              <a:rPr lang="ar-JO" dirty="0"/>
              <a:t>مثال</a:t>
            </a:r>
            <a:endParaRPr lang="en-US" dirty="0"/>
          </a:p>
        </p:txBody>
      </p:sp>
      <p:sp>
        <p:nvSpPr>
          <p:cNvPr id="25603" name="Content Placeholder 4"/>
          <p:cNvSpPr>
            <a:spLocks noGrp="1"/>
          </p:cNvSpPr>
          <p:nvPr>
            <p:ph sz="half" idx="1"/>
          </p:nvPr>
        </p:nvSpPr>
        <p:spPr>
          <a:xfrm>
            <a:off x="2209800" y="1981200"/>
            <a:ext cx="3810000" cy="4328120"/>
          </a:xfrm>
        </p:spPr>
        <p:txBody>
          <a:bodyPr>
            <a:normAutofit fontScale="92500" lnSpcReduction="10000"/>
          </a:bodyPr>
          <a:lstStyle/>
          <a:p>
            <a:pPr>
              <a:buNone/>
            </a:pPr>
            <a:r>
              <a:rPr lang="en-US" sz="2000" b="1" dirty="0"/>
              <a:t>Programmers productivity using error severity and density </a:t>
            </a:r>
          </a:p>
          <a:p>
            <a:pPr algn="r" rtl="1">
              <a:buNone/>
            </a:pPr>
            <a:r>
              <a:rPr lang="ar-JO" sz="1800" b="1" dirty="0"/>
              <a:t>إنتاجية المبرمجين باستخدام شدة الخطأ وكثافته</a:t>
            </a:r>
            <a:endParaRPr lang="en-US" sz="1800" b="1" dirty="0"/>
          </a:p>
          <a:p>
            <a:pPr lvl="1"/>
            <a:r>
              <a:rPr lang="en-US" sz="2200" dirty="0"/>
              <a:t>We will consider error density and error severity </a:t>
            </a:r>
          </a:p>
          <a:p>
            <a:pPr lvl="1" algn="r" rtl="1"/>
            <a:r>
              <a:rPr lang="ar-JO" sz="2200" dirty="0"/>
              <a:t>سننظر في كثافة الخطأ وخطورته</a:t>
            </a:r>
            <a:endParaRPr lang="en-US" sz="2200" dirty="0"/>
          </a:p>
          <a:p>
            <a:pPr lvl="1"/>
            <a:r>
              <a:rPr lang="en-US" sz="2200" dirty="0"/>
              <a:t>Assume that we have three levels of severity</a:t>
            </a:r>
          </a:p>
          <a:p>
            <a:pPr lvl="1" algn="r" rtl="1"/>
            <a:r>
              <a:rPr lang="ar-JO" sz="2200" dirty="0"/>
              <a:t>لنفترض أن لدينا ثلاثة مستويات من الخطورة</a:t>
            </a:r>
            <a:endParaRPr lang="en-US" sz="2200" dirty="0"/>
          </a:p>
          <a:p>
            <a:pPr lvl="2"/>
            <a:r>
              <a:rPr lang="en-US" dirty="0"/>
              <a:t>Low severity errors	Wight is  1</a:t>
            </a:r>
          </a:p>
          <a:p>
            <a:pPr lvl="2" algn="r" rtl="1"/>
            <a:r>
              <a:rPr lang="ar-JO" dirty="0"/>
              <a:t>أخطاء منخفضة الخطورة الوزن هو 1</a:t>
            </a:r>
            <a:endParaRPr lang="en-US" dirty="0"/>
          </a:p>
          <a:p>
            <a:pPr lvl="2"/>
            <a:r>
              <a:rPr lang="en-US" dirty="0"/>
              <a:t>Medium Severity Error   Wight is  3 </a:t>
            </a:r>
          </a:p>
          <a:p>
            <a:pPr lvl="2" algn="r" rtl="1"/>
            <a:r>
              <a:rPr lang="ar-JO" dirty="0"/>
              <a:t>متوسط ​​خطورة الخطورة هو 3</a:t>
            </a:r>
            <a:endParaRPr lang="en-US" dirty="0"/>
          </a:p>
          <a:p>
            <a:pPr lvl="2"/>
            <a:r>
              <a:rPr lang="en-US" dirty="0"/>
              <a:t>High Severity Error  	 Wight is 15</a:t>
            </a:r>
          </a:p>
          <a:p>
            <a:pPr lvl="2" algn="r" rtl="1"/>
            <a:r>
              <a:rPr lang="ar-JO" dirty="0"/>
              <a:t>ارتفاع الخطورة هو 15</a:t>
            </a:r>
            <a:endParaRPr lang="en-US" dirty="0"/>
          </a:p>
        </p:txBody>
      </p:sp>
      <p:sp>
        <p:nvSpPr>
          <p:cNvPr id="25604" name="Content Placeholder 5"/>
          <p:cNvSpPr>
            <a:spLocks noGrp="1"/>
          </p:cNvSpPr>
          <p:nvPr>
            <p:ph sz="half" idx="2"/>
          </p:nvPr>
        </p:nvSpPr>
        <p:spPr/>
        <p:txBody>
          <a:bodyPr>
            <a:normAutofit fontScale="92500" lnSpcReduction="10000"/>
          </a:bodyPr>
          <a:lstStyle/>
          <a:p>
            <a:r>
              <a:rPr lang="en-US" sz="2000" dirty="0"/>
              <a:t>Two Programmers produced  3 KLOC per day</a:t>
            </a:r>
          </a:p>
          <a:p>
            <a:pPr algn="r" rtl="1"/>
            <a:r>
              <a:rPr lang="ar-JO" sz="2000" dirty="0"/>
              <a:t>قام اثنان من المبرمجين بإنتاج 3 </a:t>
            </a:r>
            <a:r>
              <a:rPr lang="en-US" sz="2000" dirty="0"/>
              <a:t>KLOC </a:t>
            </a:r>
            <a:r>
              <a:rPr lang="ar-JO" sz="2000" dirty="0"/>
              <a:t> يوميًا</a:t>
            </a:r>
            <a:endParaRPr lang="en-US" sz="2000" dirty="0"/>
          </a:p>
          <a:p>
            <a:r>
              <a:rPr lang="en-US" sz="2000" dirty="0"/>
              <a:t>After inspection, we found  100 low severity error, 20 medium severity errors and 10 High severity errors in the code of Programmer 1  </a:t>
            </a:r>
          </a:p>
          <a:p>
            <a:pPr algn="r" rtl="1"/>
            <a:r>
              <a:rPr lang="ar-JO" sz="2000" dirty="0"/>
              <a:t>بعد الفحص وجدنا 100 خطأ منخفض الخطورة و20 خطأ متوسط الخطورة و10 أخطاء عالية الخطورة في كود المبرمج 1</a:t>
            </a:r>
            <a:endParaRPr lang="en-US" sz="2000" dirty="0"/>
          </a:p>
          <a:p>
            <a:r>
              <a:rPr lang="en-US" sz="2000" dirty="0"/>
              <a:t>And 300 low severity error, 10 medium severity errors and 2 High severity errors in the code of Programmer 2 </a:t>
            </a:r>
          </a:p>
          <a:p>
            <a:pPr algn="r" rtl="1"/>
            <a:r>
              <a:rPr lang="ar-JO" sz="2000" dirty="0"/>
              <a:t>و300 خطأ منخفض الخطورة و10 أخطاء متوسطة الخطورة و2 خطأ عالي الخطورة في كود المبرمج 2</a:t>
            </a:r>
            <a:endParaRPr lang="en-US" sz="2000" dirty="0"/>
          </a:p>
          <a:p>
            <a:pPr marL="914400" lvl="2" indent="0">
              <a:buNone/>
            </a:pPr>
            <a:r>
              <a:rPr lang="en-US" dirty="0">
                <a:solidFill>
                  <a:srgbClr val="FF0000"/>
                </a:solidFill>
              </a:rPr>
              <a:t>Which programmer has the highest code quality ?</a:t>
            </a:r>
          </a:p>
          <a:p>
            <a:pPr marL="914400" lvl="2" indent="0" algn="r" rtl="1">
              <a:buNone/>
            </a:pPr>
            <a:r>
              <a:rPr lang="ar-JO" altLang="en-US" dirty="0">
                <a:solidFill>
                  <a:srgbClr val="FF0000"/>
                </a:solidFill>
              </a:rPr>
              <a:t>من هو المبرمج الذي يتمتع بأعلى جودة في الكود؟</a:t>
            </a:r>
            <a:endParaRPr lang="en-US" altLang="en-US" dirty="0">
              <a:solidFill>
                <a:srgbClr val="FF0000"/>
              </a:solidFill>
            </a:endParaRPr>
          </a:p>
        </p:txBody>
      </p:sp>
    </p:spTree>
    <p:extLst>
      <p:ext uri="{BB962C8B-B14F-4D97-AF65-F5344CB8AC3E}">
        <p14:creationId xmlns:p14="http://schemas.microsoft.com/office/powerpoint/2010/main" val="294464347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Other Metrics           </a:t>
            </a:r>
            <a:r>
              <a:rPr lang="ar-JO" dirty="0"/>
              <a:t>مقاييس أخرى</a:t>
            </a:r>
            <a:endParaRPr lang="en-US" dirty="0"/>
          </a:p>
        </p:txBody>
      </p:sp>
      <p:sp>
        <p:nvSpPr>
          <p:cNvPr id="2" name="Content Placeholder 1"/>
          <p:cNvSpPr>
            <a:spLocks noGrp="1"/>
          </p:cNvSpPr>
          <p:nvPr>
            <p:ph idx="1"/>
          </p:nvPr>
        </p:nvSpPr>
        <p:spPr/>
        <p:txBody>
          <a:bodyPr>
            <a:normAutofit fontScale="92500" lnSpcReduction="20000"/>
          </a:bodyPr>
          <a:lstStyle/>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Understanding       </a:t>
            </a:r>
            <a:r>
              <a:rPr lang="ar-JO" sz="2600" kern="0" dirty="0">
                <a:solidFill>
                  <a:srgbClr val="000000"/>
                </a:solidFill>
                <a:latin typeface="Arial"/>
              </a:rPr>
              <a:t>فهم</a:t>
            </a:r>
            <a:endParaRPr lang="en-US" sz="2600" kern="0" dirty="0">
              <a:solidFill>
                <a:srgbClr val="000000"/>
              </a:solidFill>
              <a:latin typeface="Arial"/>
            </a:endParaRP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Learning time</a:t>
            </a:r>
            <a:r>
              <a:rPr lang="en-US" sz="2200" kern="0" dirty="0">
                <a:solidFill>
                  <a:srgbClr val="000000"/>
                </a:solidFill>
                <a:latin typeface="Arial"/>
              </a:rPr>
              <a:t>: Time for new user to gain basic understanding of features of the software</a:t>
            </a:r>
          </a:p>
          <a:p>
            <a:pPr marL="669925" lvl="1" indent="-325438" algn="r" rtl="1">
              <a:spcBef>
                <a:spcPct val="20000"/>
              </a:spcBef>
              <a:buClr>
                <a:srgbClr val="3B812F"/>
              </a:buClr>
              <a:buSzPct val="60000"/>
              <a:buFont typeface="Wingdings" pitchFamily="2" charset="2"/>
              <a:buChar char="q"/>
              <a:defRPr/>
            </a:pPr>
            <a:r>
              <a:rPr lang="ar-JO" sz="2200" kern="0" dirty="0">
                <a:solidFill>
                  <a:schemeClr val="accent2"/>
                </a:solidFill>
                <a:latin typeface="Arial"/>
              </a:rPr>
              <a:t>وقت التعلم</a:t>
            </a:r>
            <a:r>
              <a:rPr lang="ar-JO" sz="2200" kern="0" dirty="0">
                <a:solidFill>
                  <a:srgbClr val="000000"/>
                </a:solidFill>
                <a:latin typeface="Arial"/>
              </a:rPr>
              <a:t>: الوقت المناسب للمستخدم الجديد لاكتساب الفهم الأساسي لميزات البرنامج</a:t>
            </a:r>
            <a:endParaRPr lang="en-US" sz="2200" kern="0" dirty="0">
              <a:solidFill>
                <a:srgbClr val="000000"/>
              </a:solidFill>
              <a:latin typeface="Arial"/>
            </a:endParaRP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Ease of learning      </a:t>
            </a:r>
            <a:r>
              <a:rPr lang="ar-JO" sz="2600" kern="0" dirty="0">
                <a:solidFill>
                  <a:srgbClr val="000000"/>
                </a:solidFill>
                <a:latin typeface="Arial"/>
              </a:rPr>
              <a:t>سهولة التعلم</a:t>
            </a:r>
            <a:endParaRPr lang="en-US" sz="2600" kern="0" dirty="0">
              <a:solidFill>
                <a:srgbClr val="000000"/>
              </a:solidFill>
              <a:latin typeface="Arial"/>
            </a:endParaRP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Learning time</a:t>
            </a:r>
            <a:r>
              <a:rPr lang="en-US" sz="2200" kern="0" dirty="0">
                <a:solidFill>
                  <a:srgbClr val="000000"/>
                </a:solidFill>
                <a:latin typeface="Arial"/>
              </a:rPr>
              <a:t>: Time for new user to learn how to perform basic functions of the software</a:t>
            </a:r>
          </a:p>
          <a:p>
            <a:pPr marL="669925" lvl="1" indent="-325438" algn="r" rtl="1">
              <a:spcBef>
                <a:spcPct val="20000"/>
              </a:spcBef>
              <a:buClr>
                <a:srgbClr val="3B812F"/>
              </a:buClr>
              <a:buSzPct val="60000"/>
              <a:buFont typeface="Wingdings" pitchFamily="2" charset="2"/>
              <a:buChar char="q"/>
              <a:defRPr/>
            </a:pPr>
            <a:r>
              <a:rPr lang="ar-JO" sz="2200" kern="0" dirty="0">
                <a:solidFill>
                  <a:schemeClr val="accent2"/>
                </a:solidFill>
                <a:latin typeface="Arial"/>
              </a:rPr>
              <a:t>وقت التعلم</a:t>
            </a:r>
            <a:r>
              <a:rPr lang="ar-JO" sz="2200" kern="0" dirty="0">
                <a:solidFill>
                  <a:srgbClr val="000000"/>
                </a:solidFill>
                <a:latin typeface="Arial"/>
              </a:rPr>
              <a:t>: الوقت الذي يتعلم فيه المستخدم الجديد كيفية أداء الوظائف الأساسية للبرنامج</a:t>
            </a:r>
            <a:endParaRPr lang="en-US" sz="2200" kern="0" dirty="0">
              <a:solidFill>
                <a:srgbClr val="000000"/>
              </a:solidFill>
              <a:latin typeface="Arial"/>
            </a:endParaRP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Operability         </a:t>
            </a:r>
            <a:r>
              <a:rPr lang="ar-JO" sz="2600" kern="0" dirty="0">
                <a:solidFill>
                  <a:srgbClr val="000000"/>
                </a:solidFill>
                <a:latin typeface="Arial"/>
              </a:rPr>
              <a:t>قابلية التشغيل</a:t>
            </a:r>
            <a:endParaRPr lang="en-US" sz="2600" kern="0" dirty="0">
              <a:solidFill>
                <a:srgbClr val="000000"/>
              </a:solidFill>
              <a:latin typeface="Arial"/>
            </a:endParaRP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Operation time</a:t>
            </a:r>
            <a:r>
              <a:rPr lang="en-US" sz="2200" kern="0" dirty="0">
                <a:solidFill>
                  <a:srgbClr val="000000"/>
                </a:solidFill>
                <a:latin typeface="Arial"/>
              </a:rPr>
              <a:t>: Time required for a user to perform operation(s) of the software </a:t>
            </a:r>
          </a:p>
          <a:p>
            <a:pPr marL="669925" lvl="1" indent="-325438" algn="r" rtl="1">
              <a:spcBef>
                <a:spcPct val="20000"/>
              </a:spcBef>
              <a:buClr>
                <a:srgbClr val="3B812F"/>
              </a:buClr>
              <a:buSzPct val="60000"/>
              <a:buFont typeface="Wingdings" pitchFamily="2" charset="2"/>
              <a:buChar char="q"/>
              <a:defRPr/>
            </a:pPr>
            <a:r>
              <a:rPr lang="ar-JO" sz="2200" kern="0" dirty="0">
                <a:solidFill>
                  <a:schemeClr val="accent2"/>
                </a:solidFill>
                <a:latin typeface="Arial"/>
              </a:rPr>
              <a:t>وقت التشغيل</a:t>
            </a:r>
            <a:r>
              <a:rPr lang="ar-JO" sz="2200" kern="0" dirty="0">
                <a:solidFill>
                  <a:srgbClr val="000000"/>
                </a:solidFill>
                <a:latin typeface="Arial"/>
              </a:rPr>
              <a:t>: الوقت اللازم للمستخدم لإجراء عملية (عمليات) البرنامج</a:t>
            </a:r>
            <a:endParaRPr lang="en-US" sz="2200" kern="0" dirty="0">
              <a:solidFill>
                <a:srgbClr val="000000"/>
              </a:solidFill>
              <a:latin typeface="Arial"/>
            </a:endParaRP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Usability            </a:t>
            </a:r>
            <a:r>
              <a:rPr lang="ar-JO" sz="2600" kern="0" dirty="0">
                <a:solidFill>
                  <a:srgbClr val="000000"/>
                </a:solidFill>
                <a:latin typeface="Arial"/>
              </a:rPr>
              <a:t>سهولة الاستخدام</a:t>
            </a:r>
            <a:endParaRPr lang="en-US" sz="2600" kern="0" dirty="0">
              <a:solidFill>
                <a:srgbClr val="000000"/>
              </a:solidFill>
              <a:latin typeface="Arial"/>
            </a:endParaRP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Human factors</a:t>
            </a:r>
            <a:r>
              <a:rPr lang="en-US" sz="2200" kern="0" dirty="0">
                <a:solidFill>
                  <a:srgbClr val="000000"/>
                </a:solidFill>
                <a:latin typeface="Arial"/>
              </a:rPr>
              <a:t>: Number of negative comments from new users regarding ergonomics, human factors, etc.</a:t>
            </a:r>
          </a:p>
          <a:p>
            <a:pPr marL="669925" lvl="1" indent="-325438" algn="r" rtl="1">
              <a:spcBef>
                <a:spcPct val="20000"/>
              </a:spcBef>
              <a:buClr>
                <a:srgbClr val="3B812F"/>
              </a:buClr>
              <a:buSzPct val="60000"/>
              <a:buFont typeface="Wingdings" pitchFamily="2" charset="2"/>
              <a:buChar char="q"/>
              <a:defRPr/>
            </a:pPr>
            <a:r>
              <a:rPr lang="ar-JO" sz="2200" kern="0" dirty="0">
                <a:solidFill>
                  <a:schemeClr val="accent2"/>
                </a:solidFill>
                <a:latin typeface="Arial"/>
              </a:rPr>
              <a:t>العوامل البشرية</a:t>
            </a:r>
            <a:r>
              <a:rPr lang="ar-JO" sz="2200" kern="0" dirty="0">
                <a:solidFill>
                  <a:srgbClr val="000000"/>
                </a:solidFill>
                <a:latin typeface="Arial"/>
              </a:rPr>
              <a:t>: عدد التعليقات السلبية من المستخدمين الجدد فيما يتعلق ببيئة العمل، والعوامل البشرية، وما إلى ذلك.</a:t>
            </a:r>
            <a:endParaRPr lang="en-US" sz="2200" kern="0" dirty="0">
              <a:solidFill>
                <a:srgbClr val="000000"/>
              </a:solidFill>
              <a:latin typeface="Arial"/>
            </a:endParaRPr>
          </a:p>
          <a:p>
            <a:pPr marL="365760" indent="-256032">
              <a:buFont typeface="Wingdings 3"/>
              <a:buChar char=""/>
              <a:defRPr/>
            </a:pPr>
            <a:endParaRPr lang="en-US" dirty="0"/>
          </a:p>
        </p:txBody>
      </p:sp>
      <p:sp>
        <p:nvSpPr>
          <p:cNvPr id="20483"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0A2D1C58-C19F-47C8-950D-224A29ECD842}"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237</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Other Metrics          </a:t>
            </a:r>
            <a:r>
              <a:rPr lang="ar-JO" dirty="0"/>
              <a:t>مقاييس أخرى</a:t>
            </a:r>
            <a:endParaRPr lang="en-US" dirty="0"/>
          </a:p>
        </p:txBody>
      </p:sp>
      <p:sp>
        <p:nvSpPr>
          <p:cNvPr id="2" name="Content Placeholder 1"/>
          <p:cNvSpPr>
            <a:spLocks noGrp="1"/>
          </p:cNvSpPr>
          <p:nvPr>
            <p:ph idx="1"/>
          </p:nvPr>
        </p:nvSpPr>
        <p:spPr>
          <a:xfrm>
            <a:off x="1981200" y="1337122"/>
            <a:ext cx="8229600" cy="5116214"/>
          </a:xfrm>
        </p:spPr>
        <p:txBody>
          <a:bodyPr>
            <a:normAutofit fontScale="62500" lnSpcReduction="20000"/>
          </a:bodyPr>
          <a:lstStyle/>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Number and type of defects found during requirements, design, code, and test inspections</a:t>
            </a:r>
          </a:p>
          <a:p>
            <a:pPr marL="342900" indent="-342900" algn="r" rtl="1">
              <a:spcBef>
                <a:spcPct val="20000"/>
              </a:spcBef>
              <a:buClr>
                <a:srgbClr val="000000"/>
              </a:buClr>
              <a:buSzPct val="65000"/>
              <a:buFont typeface="Wingdings" pitchFamily="2" charset="2"/>
              <a:buChar char="n"/>
              <a:defRPr/>
            </a:pPr>
            <a:r>
              <a:rPr lang="ar-JO" sz="2600" kern="0" dirty="0">
                <a:solidFill>
                  <a:srgbClr val="000000"/>
                </a:solidFill>
                <a:latin typeface="Arial"/>
              </a:rPr>
              <a:t>عدد ونوع العيوب التي تم العثور عليها أثناء عمليات التفتيش على المتطلبات والتصميم والتعليمات البرمجية والاختبار</a:t>
            </a:r>
            <a:endParaRPr lang="en-US" sz="2600" kern="0" dirty="0">
              <a:solidFill>
                <a:srgbClr val="000000"/>
              </a:solidFill>
              <a:latin typeface="Arial"/>
            </a:endParaRP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Number of pages of documentation delivered</a:t>
            </a:r>
          </a:p>
          <a:p>
            <a:pPr marL="342900" indent="-342900" algn="r" rtl="1">
              <a:spcBef>
                <a:spcPct val="20000"/>
              </a:spcBef>
              <a:buClr>
                <a:srgbClr val="000000"/>
              </a:buClr>
              <a:buSzPct val="65000"/>
              <a:buFont typeface="Wingdings" pitchFamily="2" charset="2"/>
              <a:buChar char="n"/>
              <a:defRPr/>
            </a:pPr>
            <a:r>
              <a:rPr lang="ar-JO" sz="2600" kern="0" dirty="0">
                <a:solidFill>
                  <a:srgbClr val="000000"/>
                </a:solidFill>
                <a:latin typeface="Arial"/>
              </a:rPr>
              <a:t>عدد صفحات الوثائق التي تم تسليمها</a:t>
            </a:r>
            <a:endParaRPr lang="en-US" sz="2600" kern="0" dirty="0">
              <a:solidFill>
                <a:srgbClr val="000000"/>
              </a:solidFill>
              <a:latin typeface="Arial"/>
            </a:endParaRP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Number of new source lines of code created</a:t>
            </a:r>
          </a:p>
          <a:p>
            <a:pPr marL="342900" indent="-342900" algn="r" rtl="1">
              <a:spcBef>
                <a:spcPct val="20000"/>
              </a:spcBef>
              <a:buClr>
                <a:srgbClr val="000000"/>
              </a:buClr>
              <a:buSzPct val="65000"/>
              <a:buFont typeface="Wingdings" pitchFamily="2" charset="2"/>
              <a:buChar char="n"/>
              <a:defRPr/>
            </a:pPr>
            <a:r>
              <a:rPr lang="ar-JO" sz="2600" kern="0" dirty="0">
                <a:solidFill>
                  <a:srgbClr val="000000"/>
                </a:solidFill>
                <a:latin typeface="Arial"/>
              </a:rPr>
              <a:t>عدد أسطر المصدر الجديدة من التعليمات البرمجية التي تم إنشاؤها</a:t>
            </a:r>
            <a:endParaRPr lang="en-US" sz="2600" kern="0" dirty="0">
              <a:solidFill>
                <a:srgbClr val="000000"/>
              </a:solidFill>
              <a:latin typeface="Arial"/>
            </a:endParaRP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Number of source lines of code delivered</a:t>
            </a:r>
          </a:p>
          <a:p>
            <a:pPr marL="342900" indent="-342900" algn="r" rtl="1">
              <a:spcBef>
                <a:spcPct val="20000"/>
              </a:spcBef>
              <a:buClr>
                <a:srgbClr val="000000"/>
              </a:buClr>
              <a:buSzPct val="65000"/>
              <a:buFont typeface="Wingdings" pitchFamily="2" charset="2"/>
              <a:buChar char="n"/>
              <a:defRPr/>
            </a:pPr>
            <a:r>
              <a:rPr lang="ar-JO" sz="2600" kern="0" dirty="0">
                <a:solidFill>
                  <a:srgbClr val="000000"/>
                </a:solidFill>
                <a:latin typeface="Arial"/>
              </a:rPr>
              <a:t>عدد أسطر المصدر من التعليمات البرمجية التي تم تسليمها</a:t>
            </a:r>
            <a:endParaRPr lang="en-US" sz="2600" kern="0" dirty="0">
              <a:solidFill>
                <a:srgbClr val="000000"/>
              </a:solidFill>
              <a:latin typeface="Arial"/>
            </a:endParaRP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Total number or source lines of code delivered</a:t>
            </a:r>
          </a:p>
          <a:p>
            <a:pPr marL="342900" indent="-342900" algn="r" rtl="1">
              <a:spcBef>
                <a:spcPct val="20000"/>
              </a:spcBef>
              <a:buClr>
                <a:srgbClr val="000000"/>
              </a:buClr>
              <a:buSzPct val="65000"/>
              <a:buFont typeface="Wingdings" pitchFamily="2" charset="2"/>
              <a:buChar char="n"/>
              <a:defRPr/>
            </a:pPr>
            <a:r>
              <a:rPr lang="ar-JO" sz="2600" kern="0" dirty="0">
                <a:solidFill>
                  <a:srgbClr val="000000"/>
                </a:solidFill>
                <a:latin typeface="Arial"/>
              </a:rPr>
              <a:t>العدد الإجمالي أو أسطر المصدر من التعليمات البرمجية التي تم تسليمها</a:t>
            </a:r>
            <a:endParaRPr lang="en-US" sz="2600" kern="0" dirty="0">
              <a:solidFill>
                <a:srgbClr val="000000"/>
              </a:solidFill>
              <a:latin typeface="Arial"/>
            </a:endParaRP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Average complexity of all modules delivered</a:t>
            </a:r>
          </a:p>
          <a:p>
            <a:pPr marL="342900" indent="-342900" algn="r" rtl="1">
              <a:spcBef>
                <a:spcPct val="20000"/>
              </a:spcBef>
              <a:buClr>
                <a:srgbClr val="000000"/>
              </a:buClr>
              <a:buSzPct val="65000"/>
              <a:buFont typeface="Wingdings" pitchFamily="2" charset="2"/>
              <a:buChar char="n"/>
              <a:defRPr/>
            </a:pPr>
            <a:r>
              <a:rPr lang="ar-JO" sz="2600" kern="0" dirty="0">
                <a:solidFill>
                  <a:srgbClr val="000000"/>
                </a:solidFill>
                <a:latin typeface="Arial"/>
              </a:rPr>
              <a:t>متوسط التعقيد لجميع الوحدات المقدمة</a:t>
            </a:r>
            <a:endParaRPr lang="en-US" sz="2600" kern="0" dirty="0">
              <a:solidFill>
                <a:srgbClr val="000000"/>
              </a:solidFill>
              <a:latin typeface="Arial"/>
            </a:endParaRP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Average size of modules       </a:t>
            </a:r>
            <a:r>
              <a:rPr lang="ar-JO" sz="2600" kern="0" dirty="0">
                <a:solidFill>
                  <a:srgbClr val="000000"/>
                </a:solidFill>
                <a:latin typeface="Arial"/>
              </a:rPr>
              <a:t>متوسط حجم الوحدات</a:t>
            </a:r>
            <a:endParaRPr lang="en-US" sz="2600" kern="0" dirty="0">
              <a:solidFill>
                <a:srgbClr val="000000"/>
              </a:solidFill>
              <a:latin typeface="Arial"/>
            </a:endParaRP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Total number of modules         </a:t>
            </a:r>
            <a:r>
              <a:rPr lang="ar-JO" sz="2600" kern="0" dirty="0">
                <a:solidFill>
                  <a:srgbClr val="000000"/>
                </a:solidFill>
                <a:latin typeface="Arial"/>
              </a:rPr>
              <a:t>العدد الإجمالي للوحدات</a:t>
            </a:r>
            <a:r>
              <a:rPr lang="en-US" sz="2600" kern="0" dirty="0">
                <a:solidFill>
                  <a:srgbClr val="000000"/>
                </a:solidFill>
                <a:latin typeface="Arial"/>
              </a:rPr>
              <a:t>  </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Total number of bugs found as a result of unit testing</a:t>
            </a:r>
          </a:p>
          <a:p>
            <a:pPr marL="342900" indent="-342900" algn="r" rtl="1">
              <a:spcBef>
                <a:spcPct val="20000"/>
              </a:spcBef>
              <a:buClr>
                <a:srgbClr val="000000"/>
              </a:buClr>
              <a:buSzPct val="65000"/>
              <a:buFont typeface="Wingdings" pitchFamily="2" charset="2"/>
              <a:buChar char="n"/>
              <a:defRPr/>
            </a:pPr>
            <a:r>
              <a:rPr lang="ar-JO" sz="2600" kern="0" dirty="0">
                <a:solidFill>
                  <a:srgbClr val="000000"/>
                </a:solidFill>
                <a:latin typeface="Arial"/>
              </a:rPr>
              <a:t>إجمالي عدد الأخطاء التي تم العثور عليها نتيجة لاختبار الوحدة</a:t>
            </a:r>
            <a:endParaRPr lang="en-US" sz="2600" kern="0" dirty="0">
              <a:solidFill>
                <a:srgbClr val="000000"/>
              </a:solidFill>
              <a:latin typeface="Arial"/>
            </a:endParaRP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Total number of bugs found as a result of integration testing</a:t>
            </a:r>
          </a:p>
          <a:p>
            <a:pPr marL="342900" indent="-342900" algn="r" rtl="1">
              <a:spcBef>
                <a:spcPct val="20000"/>
              </a:spcBef>
              <a:buClr>
                <a:srgbClr val="000000"/>
              </a:buClr>
              <a:buSzPct val="65000"/>
              <a:buFont typeface="Wingdings" pitchFamily="2" charset="2"/>
              <a:buChar char="n"/>
              <a:defRPr/>
            </a:pPr>
            <a:r>
              <a:rPr lang="ar-JO" sz="2600" kern="0" dirty="0">
                <a:solidFill>
                  <a:srgbClr val="000000"/>
                </a:solidFill>
                <a:latin typeface="Arial"/>
              </a:rPr>
              <a:t>إجمالي عدد الأخطاء التي تم العثور عليها نتيجة لاختبار التكامل</a:t>
            </a:r>
            <a:endParaRPr lang="en-US" sz="2600" kern="0" dirty="0">
              <a:solidFill>
                <a:srgbClr val="000000"/>
              </a:solidFill>
              <a:latin typeface="Arial"/>
            </a:endParaRP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Total number of bugs found as a result of validation testing</a:t>
            </a:r>
          </a:p>
          <a:p>
            <a:pPr marL="342900" indent="-342900" algn="r" rtl="1">
              <a:spcBef>
                <a:spcPct val="20000"/>
              </a:spcBef>
              <a:buClr>
                <a:srgbClr val="000000"/>
              </a:buClr>
              <a:buSzPct val="65000"/>
              <a:buFont typeface="Wingdings" pitchFamily="2" charset="2"/>
              <a:buChar char="n"/>
              <a:defRPr/>
            </a:pPr>
            <a:r>
              <a:rPr lang="ar-JO" sz="2600" kern="0" dirty="0">
                <a:solidFill>
                  <a:srgbClr val="000000"/>
                </a:solidFill>
                <a:latin typeface="Arial"/>
              </a:rPr>
              <a:t>إجمالي عدد الأخطاء التي تم العثور عليها نتيجة لاختبار التحقق من الصحة</a:t>
            </a:r>
            <a:endParaRPr lang="en-US" sz="2600" kern="0" dirty="0">
              <a:solidFill>
                <a:srgbClr val="000000"/>
              </a:solidFill>
              <a:latin typeface="Arial"/>
            </a:endParaRP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Productivity, as measured by KLOC per person-hour</a:t>
            </a:r>
          </a:p>
          <a:p>
            <a:pPr marL="342900" indent="-342900" algn="r" rtl="1">
              <a:spcBef>
                <a:spcPct val="20000"/>
              </a:spcBef>
              <a:buClr>
                <a:srgbClr val="000000"/>
              </a:buClr>
              <a:buSzPct val="65000"/>
              <a:buFont typeface="Wingdings" pitchFamily="2" charset="2"/>
              <a:buChar char="n"/>
              <a:defRPr/>
            </a:pPr>
            <a:r>
              <a:rPr lang="ar-JO" sz="2600" kern="0" dirty="0">
                <a:solidFill>
                  <a:srgbClr val="000000"/>
                </a:solidFill>
                <a:latin typeface="Arial"/>
              </a:rPr>
              <a:t>الإنتاجية، مقاسة بـ </a:t>
            </a:r>
            <a:r>
              <a:rPr lang="en-US" sz="2600" kern="0" dirty="0">
                <a:solidFill>
                  <a:srgbClr val="000000"/>
                </a:solidFill>
                <a:latin typeface="Arial"/>
              </a:rPr>
              <a:t> KLOC </a:t>
            </a:r>
            <a:r>
              <a:rPr lang="ar-JO" sz="2600" kern="0" dirty="0">
                <a:solidFill>
                  <a:srgbClr val="000000"/>
                </a:solidFill>
                <a:latin typeface="Arial"/>
              </a:rPr>
              <a:t>لكل شخص في الساعة</a:t>
            </a:r>
            <a:endParaRPr lang="en-US" sz="2600" kern="0" dirty="0">
              <a:solidFill>
                <a:srgbClr val="000000"/>
              </a:solidFill>
              <a:latin typeface="Arial"/>
            </a:endParaRPr>
          </a:p>
        </p:txBody>
      </p:sp>
      <p:sp>
        <p:nvSpPr>
          <p:cNvPr id="22531"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3BE8F8BA-684A-4E2C-985B-7ABE8E5A636F}"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238</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err="1"/>
              <a:t>Examples..continued</a:t>
            </a:r>
            <a:r>
              <a:rPr lang="en-US" dirty="0"/>
              <a:t>         </a:t>
            </a:r>
            <a:r>
              <a:rPr lang="ar-JO" dirty="0" err="1"/>
              <a:t>أمثلة..تابع</a:t>
            </a:r>
            <a:endParaRPr lang="en-US" dirty="0"/>
          </a:p>
        </p:txBody>
      </p:sp>
      <p:sp>
        <p:nvSpPr>
          <p:cNvPr id="22530" name="Content Placeholder 1"/>
          <p:cNvSpPr>
            <a:spLocks noGrp="1"/>
          </p:cNvSpPr>
          <p:nvPr>
            <p:ph idx="1"/>
          </p:nvPr>
        </p:nvSpPr>
        <p:spPr>
          <a:xfrm>
            <a:off x="1981200" y="1481138"/>
            <a:ext cx="8229600" cy="4843462"/>
          </a:xfrm>
        </p:spPr>
        <p:txBody>
          <a:bodyPr>
            <a:normAutofit fontScale="92500" lnSpcReduction="10000"/>
          </a:bodyPr>
          <a:lstStyle/>
          <a:p>
            <a:r>
              <a:rPr lang="en-US" dirty="0"/>
              <a:t>Metrics for the analysis model</a:t>
            </a:r>
          </a:p>
          <a:p>
            <a:pPr algn="r" rtl="1"/>
            <a:r>
              <a:rPr lang="ar-JO" dirty="0"/>
              <a:t>مقاييس نموذج التحليل</a:t>
            </a:r>
            <a:endParaRPr lang="en-US" dirty="0"/>
          </a:p>
          <a:p>
            <a:pPr eaLnBrk="1" hangingPunct="1"/>
            <a:r>
              <a:rPr lang="en-US" dirty="0"/>
              <a:t>Metrics for the design model</a:t>
            </a:r>
          </a:p>
          <a:p>
            <a:pPr algn="r" rtl="1" eaLnBrk="1" hangingPunct="1"/>
            <a:r>
              <a:rPr lang="ar-JO" dirty="0"/>
              <a:t>مقاييس نموذج التصميم</a:t>
            </a:r>
            <a:endParaRPr lang="en-US" dirty="0"/>
          </a:p>
          <a:p>
            <a:pPr eaLnBrk="1" hangingPunct="1"/>
            <a:r>
              <a:rPr lang="en-US" dirty="0"/>
              <a:t>Metrics for the source code</a:t>
            </a:r>
          </a:p>
          <a:p>
            <a:pPr algn="r" rtl="1" eaLnBrk="1" hangingPunct="1"/>
            <a:r>
              <a:rPr lang="ar-JO" dirty="0"/>
              <a:t>مقاييس الكود المصدري</a:t>
            </a:r>
            <a:endParaRPr lang="en-US" dirty="0"/>
          </a:p>
          <a:p>
            <a:pPr eaLnBrk="1" hangingPunct="1"/>
            <a:r>
              <a:rPr lang="en-US" dirty="0">
                <a:solidFill>
                  <a:srgbClr val="000000"/>
                </a:solidFill>
                <a:latin typeface="+mj-lt"/>
              </a:rPr>
              <a:t>Average find-fix cycle time</a:t>
            </a:r>
          </a:p>
          <a:p>
            <a:pPr algn="r" rtl="1" eaLnBrk="1" hangingPunct="1"/>
            <a:r>
              <a:rPr lang="ar-JO" dirty="0">
                <a:solidFill>
                  <a:srgbClr val="000000"/>
                </a:solidFill>
                <a:latin typeface="+mj-lt"/>
              </a:rPr>
              <a:t>متوسط وقت دورة البحث عن الإصلاح</a:t>
            </a:r>
            <a:endParaRPr lang="en-US" dirty="0">
              <a:solidFill>
                <a:srgbClr val="000000"/>
              </a:solidFill>
              <a:latin typeface="+mj-lt"/>
            </a:endParaRPr>
          </a:p>
          <a:p>
            <a:pPr eaLnBrk="1" hangingPunct="1"/>
            <a:r>
              <a:rPr lang="en-US" dirty="0">
                <a:solidFill>
                  <a:srgbClr val="000000"/>
                </a:solidFill>
                <a:latin typeface="+mj-lt"/>
              </a:rPr>
              <a:t>Number of person-hours per inspection</a:t>
            </a:r>
          </a:p>
          <a:p>
            <a:pPr algn="r" rtl="1" eaLnBrk="1" hangingPunct="1"/>
            <a:r>
              <a:rPr lang="ar-JO" dirty="0">
                <a:solidFill>
                  <a:srgbClr val="000000"/>
                </a:solidFill>
                <a:latin typeface="+mj-lt"/>
              </a:rPr>
              <a:t>عدد ساعات العمل لكل عملية تفتيش</a:t>
            </a:r>
            <a:endParaRPr lang="en-US" dirty="0">
              <a:solidFill>
                <a:srgbClr val="000000"/>
              </a:solidFill>
              <a:latin typeface="+mj-lt"/>
            </a:endParaRPr>
          </a:p>
          <a:p>
            <a:pPr eaLnBrk="1" hangingPunct="1"/>
            <a:r>
              <a:rPr lang="en-US" dirty="0">
                <a:solidFill>
                  <a:srgbClr val="000000"/>
                </a:solidFill>
                <a:latin typeface="+mj-lt"/>
              </a:rPr>
              <a:t>Number of person-hours per KLOC</a:t>
            </a:r>
          </a:p>
          <a:p>
            <a:pPr algn="r" rtl="1" eaLnBrk="1" hangingPunct="1"/>
            <a:r>
              <a:rPr lang="ar-JO" dirty="0">
                <a:solidFill>
                  <a:srgbClr val="000000"/>
                </a:solidFill>
                <a:latin typeface="+mj-lt"/>
              </a:rPr>
              <a:t>عدد ساعات عمل الشخص لكل </a:t>
            </a:r>
            <a:r>
              <a:rPr lang="en-US" dirty="0">
                <a:solidFill>
                  <a:srgbClr val="000000"/>
                </a:solidFill>
                <a:latin typeface="+mj-lt"/>
              </a:rPr>
              <a:t>KLOC</a:t>
            </a:r>
          </a:p>
          <a:p>
            <a:pPr eaLnBrk="1" hangingPunct="1"/>
            <a:r>
              <a:rPr lang="en-US" dirty="0">
                <a:solidFill>
                  <a:srgbClr val="000000"/>
                </a:solidFill>
                <a:latin typeface="+mj-lt"/>
              </a:rPr>
              <a:t>Average number of defects found per inspection</a:t>
            </a:r>
          </a:p>
          <a:p>
            <a:pPr algn="r" rtl="1" eaLnBrk="1" hangingPunct="1"/>
            <a:r>
              <a:rPr lang="ar-JO" dirty="0">
                <a:solidFill>
                  <a:srgbClr val="000000"/>
                </a:solidFill>
                <a:latin typeface="+mj-lt"/>
              </a:rPr>
              <a:t>متوسط عدد العيوب المكتشفة في كل عملية فحص</a:t>
            </a:r>
            <a:endParaRPr lang="en-US" dirty="0">
              <a:latin typeface="+mj-lt"/>
            </a:endParaRPr>
          </a:p>
        </p:txBody>
      </p:sp>
      <p:sp>
        <p:nvSpPr>
          <p:cNvPr id="23555"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54126A8A-978E-47E9-BEF0-57F24052263F}"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239</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31504" y="2564904"/>
            <a:ext cx="6662908" cy="3890168"/>
          </a:xfrm>
          <a:prstGeom prst="rect">
            <a:avLst/>
          </a:prstGeom>
        </p:spPr>
        <p:txBody>
          <a:bodyPr vert="horz" wrap="square" lIns="0" tIns="12065" rIns="0" bIns="0" rtlCol="0">
            <a:spAutoFit/>
          </a:bodyPr>
          <a:lstStyle/>
          <a:p>
            <a:pPr marL="12700" marR="130810" algn="l" rtl="0" fontAlgn="base">
              <a:lnSpc>
                <a:spcPct val="100200"/>
              </a:lnSpc>
              <a:spcBef>
                <a:spcPts val="1195"/>
              </a:spcBef>
              <a:spcAft>
                <a:spcPct val="0"/>
              </a:spcAft>
              <a:buSzPct val="103703"/>
              <a:buFont typeface="Calibri"/>
              <a:buAutoNum type="arabicParenR"/>
              <a:tabLst>
                <a:tab pos="345440" algn="l"/>
              </a:tabLst>
            </a:pPr>
            <a:r>
              <a:rPr sz="2200" b="1" spc="-100" dirty="0">
                <a:solidFill>
                  <a:srgbClr val="5B9BD5">
                    <a:lumMod val="75000"/>
                  </a:srgbClr>
                </a:solidFill>
                <a:effectLst>
                  <a:outerShdw blurRad="38100" dist="38100" dir="2700000" algn="tl">
                    <a:srgbClr val="000000">
                      <a:alpha val="43137"/>
                    </a:srgbClr>
                  </a:outerShdw>
                </a:effectLst>
                <a:latin typeface="Calibri"/>
                <a:cs typeface="Calibri"/>
              </a:rPr>
              <a:t>Contractual</a:t>
            </a:r>
            <a:r>
              <a:rPr sz="2200" b="1" spc="-245" dirty="0">
                <a:solidFill>
                  <a:srgbClr val="5B9BD5">
                    <a:lumMod val="75000"/>
                  </a:srgbClr>
                </a:solidFill>
                <a:effectLst>
                  <a:outerShdw blurRad="38100" dist="38100" dir="2700000" algn="tl">
                    <a:srgbClr val="000000">
                      <a:alpha val="43137"/>
                    </a:srgbClr>
                  </a:outerShdw>
                </a:effectLst>
                <a:latin typeface="Calibri"/>
                <a:cs typeface="Calibri"/>
              </a:rPr>
              <a:t> </a:t>
            </a:r>
            <a:r>
              <a:rPr sz="2200" b="1" spc="-95" dirty="0">
                <a:solidFill>
                  <a:srgbClr val="5B9BD5">
                    <a:lumMod val="75000"/>
                  </a:srgbClr>
                </a:solidFill>
                <a:effectLst>
                  <a:outerShdw blurRad="38100" dist="38100" dir="2700000" algn="tl">
                    <a:srgbClr val="000000">
                      <a:alpha val="43137"/>
                    </a:srgbClr>
                  </a:outerShdw>
                </a:effectLst>
                <a:latin typeface="Calibri"/>
                <a:cs typeface="Calibri"/>
              </a:rPr>
              <a:t>conditions</a:t>
            </a:r>
            <a:r>
              <a:rPr sz="2200" spc="-95" dirty="0">
                <a:solidFill>
                  <a:srgbClr val="5B9BD5">
                    <a:lumMod val="75000"/>
                  </a:srgbClr>
                </a:solidFill>
                <a:effectLst>
                  <a:outerShdw blurRad="38100" dist="38100" dir="2700000" algn="tl">
                    <a:srgbClr val="000000">
                      <a:alpha val="43137"/>
                    </a:srgbClr>
                  </a:outerShdw>
                </a:effectLst>
                <a:latin typeface="Calibri"/>
                <a:cs typeface="Calibri"/>
              </a:rPr>
              <a:t>:</a:t>
            </a:r>
            <a:r>
              <a:rPr sz="2200" spc="-225" dirty="0">
                <a:solidFill>
                  <a:srgbClr val="5B9BD5">
                    <a:lumMod val="75000"/>
                  </a:srgbClr>
                </a:solidFill>
                <a:effectLst>
                  <a:outerShdw blurRad="38100" dist="38100" dir="2700000" algn="tl">
                    <a:srgbClr val="000000">
                      <a:alpha val="43137"/>
                    </a:srgbClr>
                  </a:outerShdw>
                </a:effectLst>
                <a:latin typeface="Calibri"/>
                <a:cs typeface="Calibri"/>
              </a:rPr>
              <a:t> </a:t>
            </a:r>
            <a:r>
              <a:rPr sz="2200" spc="-50" dirty="0">
                <a:solidFill>
                  <a:srgbClr val="2E2B1F"/>
                </a:solidFill>
                <a:latin typeface="Calibri"/>
                <a:cs typeface="Calibri"/>
              </a:rPr>
              <a:t>As</a:t>
            </a:r>
            <a:r>
              <a:rPr sz="2200" spc="-210" dirty="0">
                <a:solidFill>
                  <a:srgbClr val="2E2B1F"/>
                </a:solidFill>
                <a:latin typeface="Calibri"/>
                <a:cs typeface="Calibri"/>
              </a:rPr>
              <a:t> </a:t>
            </a:r>
            <a:r>
              <a:rPr sz="2200" dirty="0">
                <a:solidFill>
                  <a:srgbClr val="2E2B1F"/>
                </a:solidFill>
                <a:latin typeface="Calibri"/>
                <a:cs typeface="Calibri"/>
              </a:rPr>
              <a:t>a</a:t>
            </a:r>
            <a:r>
              <a:rPr sz="2200" spc="-195" dirty="0">
                <a:solidFill>
                  <a:srgbClr val="2E2B1F"/>
                </a:solidFill>
                <a:latin typeface="Calibri"/>
                <a:cs typeface="Calibri"/>
              </a:rPr>
              <a:t> </a:t>
            </a:r>
            <a:r>
              <a:rPr sz="2200" spc="-90" dirty="0">
                <a:solidFill>
                  <a:srgbClr val="2E2B1F"/>
                </a:solidFill>
                <a:latin typeface="Calibri"/>
                <a:cs typeface="Calibri"/>
              </a:rPr>
              <a:t>result</a:t>
            </a:r>
            <a:r>
              <a:rPr sz="2200" spc="-225" dirty="0">
                <a:solidFill>
                  <a:srgbClr val="2E2B1F"/>
                </a:solidFill>
                <a:latin typeface="Calibri"/>
                <a:cs typeface="Calibri"/>
              </a:rPr>
              <a:t> </a:t>
            </a:r>
            <a:r>
              <a:rPr sz="2200" spc="-50" dirty="0">
                <a:solidFill>
                  <a:srgbClr val="2E2B1F"/>
                </a:solidFill>
                <a:latin typeface="Calibri"/>
                <a:cs typeface="Calibri"/>
              </a:rPr>
              <a:t>of</a:t>
            </a:r>
            <a:r>
              <a:rPr sz="2200" spc="-210" dirty="0">
                <a:solidFill>
                  <a:srgbClr val="2E2B1F"/>
                </a:solidFill>
                <a:latin typeface="Calibri"/>
                <a:cs typeface="Calibri"/>
              </a:rPr>
              <a:t> </a:t>
            </a:r>
            <a:r>
              <a:rPr sz="2200" spc="-70" dirty="0">
                <a:solidFill>
                  <a:srgbClr val="2E2B1F"/>
                </a:solidFill>
                <a:latin typeface="Calibri"/>
                <a:cs typeface="Calibri"/>
              </a:rPr>
              <a:t>the</a:t>
            </a:r>
            <a:r>
              <a:rPr sz="2200" spc="-215" dirty="0">
                <a:solidFill>
                  <a:srgbClr val="2E2B1F"/>
                </a:solidFill>
                <a:latin typeface="Calibri"/>
                <a:cs typeface="Calibri"/>
              </a:rPr>
              <a:t> </a:t>
            </a:r>
            <a:r>
              <a:rPr sz="2200" spc="-95" dirty="0">
                <a:solidFill>
                  <a:srgbClr val="2E2B1F"/>
                </a:solidFill>
                <a:latin typeface="Calibri"/>
                <a:cs typeface="Calibri"/>
              </a:rPr>
              <a:t>conditions</a:t>
            </a:r>
            <a:r>
              <a:rPr sz="2200" spc="-235" dirty="0">
                <a:solidFill>
                  <a:srgbClr val="2E2B1F"/>
                </a:solidFill>
                <a:latin typeface="Calibri"/>
                <a:cs typeface="Calibri"/>
              </a:rPr>
              <a:t> </a:t>
            </a:r>
            <a:r>
              <a:rPr sz="2200" spc="-90" dirty="0">
                <a:solidFill>
                  <a:srgbClr val="2E2B1F"/>
                </a:solidFill>
                <a:latin typeface="Calibri"/>
                <a:cs typeface="Calibri"/>
              </a:rPr>
              <a:t>defined </a:t>
            </a:r>
            <a:r>
              <a:rPr sz="2200" spc="-595" dirty="0">
                <a:solidFill>
                  <a:srgbClr val="2E2B1F"/>
                </a:solidFill>
                <a:latin typeface="Calibri"/>
                <a:cs typeface="Calibri"/>
              </a:rPr>
              <a:t> </a:t>
            </a:r>
            <a:r>
              <a:rPr sz="2200" spc="-50" dirty="0">
                <a:solidFill>
                  <a:srgbClr val="2E2B1F"/>
                </a:solidFill>
                <a:latin typeface="Calibri"/>
                <a:cs typeface="Calibri"/>
              </a:rPr>
              <a:t>in </a:t>
            </a:r>
            <a:r>
              <a:rPr sz="2200" spc="-70" dirty="0">
                <a:solidFill>
                  <a:srgbClr val="2E2B1F"/>
                </a:solidFill>
                <a:latin typeface="Calibri"/>
                <a:cs typeface="Calibri"/>
              </a:rPr>
              <a:t>the </a:t>
            </a:r>
            <a:r>
              <a:rPr sz="2200" spc="-105" dirty="0">
                <a:solidFill>
                  <a:srgbClr val="2E2B1F"/>
                </a:solidFill>
                <a:latin typeface="Calibri"/>
                <a:cs typeface="Calibri"/>
              </a:rPr>
              <a:t>contract </a:t>
            </a:r>
            <a:r>
              <a:rPr sz="2200" spc="-95" dirty="0">
                <a:solidFill>
                  <a:srgbClr val="2E2B1F"/>
                </a:solidFill>
                <a:latin typeface="Calibri"/>
                <a:cs typeface="Calibri"/>
              </a:rPr>
              <a:t>between </a:t>
            </a:r>
            <a:r>
              <a:rPr sz="2200" spc="-70" dirty="0">
                <a:solidFill>
                  <a:srgbClr val="2E2B1F"/>
                </a:solidFill>
                <a:latin typeface="Calibri"/>
                <a:cs typeface="Calibri"/>
              </a:rPr>
              <a:t>the </a:t>
            </a:r>
            <a:r>
              <a:rPr sz="2200" spc="-100" dirty="0">
                <a:solidFill>
                  <a:srgbClr val="2E2B1F"/>
                </a:solidFill>
                <a:latin typeface="Calibri"/>
                <a:cs typeface="Calibri"/>
              </a:rPr>
              <a:t>software </a:t>
            </a:r>
            <a:r>
              <a:rPr sz="2200" spc="-95" dirty="0">
                <a:solidFill>
                  <a:srgbClr val="2E2B1F"/>
                </a:solidFill>
                <a:latin typeface="Calibri"/>
                <a:cs typeface="Calibri"/>
              </a:rPr>
              <a:t>developer </a:t>
            </a:r>
            <a:r>
              <a:rPr sz="2200" spc="-65" dirty="0">
                <a:solidFill>
                  <a:srgbClr val="2E2B1F"/>
                </a:solidFill>
                <a:latin typeface="Calibri"/>
                <a:cs typeface="Calibri"/>
              </a:rPr>
              <a:t>and </a:t>
            </a:r>
            <a:r>
              <a:rPr sz="2200" spc="-70" dirty="0">
                <a:solidFill>
                  <a:srgbClr val="2E2B1F"/>
                </a:solidFill>
                <a:latin typeface="Calibri"/>
                <a:cs typeface="Calibri"/>
              </a:rPr>
              <a:t>the </a:t>
            </a:r>
            <a:r>
              <a:rPr sz="2200" spc="-65" dirty="0">
                <a:solidFill>
                  <a:srgbClr val="2E2B1F"/>
                </a:solidFill>
                <a:latin typeface="Calibri"/>
                <a:cs typeface="Calibri"/>
              </a:rPr>
              <a:t> </a:t>
            </a:r>
            <a:r>
              <a:rPr sz="2200" spc="-125" dirty="0">
                <a:solidFill>
                  <a:srgbClr val="2E2B1F"/>
                </a:solidFill>
                <a:latin typeface="Calibri"/>
                <a:cs typeface="Calibri"/>
              </a:rPr>
              <a:t>customer, </a:t>
            </a:r>
            <a:r>
              <a:rPr sz="2200" spc="-70" dirty="0">
                <a:solidFill>
                  <a:srgbClr val="2E2B1F"/>
                </a:solidFill>
                <a:latin typeface="Calibri"/>
                <a:cs typeface="Calibri"/>
              </a:rPr>
              <a:t>the </a:t>
            </a:r>
            <a:r>
              <a:rPr sz="2200" spc="-90" dirty="0">
                <a:solidFill>
                  <a:srgbClr val="2E2B1F"/>
                </a:solidFill>
                <a:latin typeface="Calibri"/>
                <a:cs typeface="Calibri"/>
              </a:rPr>
              <a:t>activities </a:t>
            </a:r>
            <a:r>
              <a:rPr sz="2200" spc="-50" dirty="0">
                <a:solidFill>
                  <a:srgbClr val="2E2B1F"/>
                </a:solidFill>
                <a:latin typeface="Calibri"/>
                <a:cs typeface="Calibri"/>
              </a:rPr>
              <a:t>of </a:t>
            </a:r>
            <a:r>
              <a:rPr sz="2200" spc="-100" dirty="0">
                <a:solidFill>
                  <a:srgbClr val="2E2B1F"/>
                </a:solidFill>
                <a:latin typeface="Calibri"/>
                <a:cs typeface="Calibri"/>
              </a:rPr>
              <a:t>software development </a:t>
            </a:r>
            <a:r>
              <a:rPr sz="2200" spc="-70" dirty="0">
                <a:solidFill>
                  <a:srgbClr val="2E2B1F"/>
                </a:solidFill>
                <a:latin typeface="Calibri"/>
                <a:cs typeface="Calibri"/>
              </a:rPr>
              <a:t>and </a:t>
            </a:r>
            <a:r>
              <a:rPr sz="2200" spc="-65" dirty="0">
                <a:solidFill>
                  <a:srgbClr val="2E2B1F"/>
                </a:solidFill>
                <a:latin typeface="Calibri"/>
                <a:cs typeface="Calibri"/>
              </a:rPr>
              <a:t> </a:t>
            </a:r>
            <a:r>
              <a:rPr sz="2200" spc="-95" dirty="0">
                <a:solidFill>
                  <a:srgbClr val="2E2B1F"/>
                </a:solidFill>
                <a:latin typeface="Calibri"/>
                <a:cs typeface="Calibri"/>
              </a:rPr>
              <a:t>mai</a:t>
            </a:r>
            <a:r>
              <a:rPr sz="2200" spc="-125" dirty="0">
                <a:solidFill>
                  <a:srgbClr val="2E2B1F"/>
                </a:solidFill>
                <a:latin typeface="Calibri"/>
                <a:cs typeface="Calibri"/>
              </a:rPr>
              <a:t>nt</a:t>
            </a:r>
            <a:r>
              <a:rPr sz="2200" spc="-110" dirty="0">
                <a:solidFill>
                  <a:srgbClr val="2E2B1F"/>
                </a:solidFill>
                <a:latin typeface="Calibri"/>
                <a:cs typeface="Calibri"/>
              </a:rPr>
              <a:t>e</a:t>
            </a:r>
            <a:r>
              <a:rPr sz="2200" spc="-100" dirty="0">
                <a:solidFill>
                  <a:srgbClr val="2E2B1F"/>
                </a:solidFill>
                <a:latin typeface="Calibri"/>
                <a:cs typeface="Calibri"/>
              </a:rPr>
              <a:t>n</a:t>
            </a:r>
            <a:r>
              <a:rPr sz="2200" spc="-110" dirty="0">
                <a:solidFill>
                  <a:srgbClr val="2E2B1F"/>
                </a:solidFill>
                <a:latin typeface="Calibri"/>
                <a:cs typeface="Calibri"/>
              </a:rPr>
              <a:t>a</a:t>
            </a:r>
            <a:r>
              <a:rPr sz="2200" spc="-114" dirty="0">
                <a:solidFill>
                  <a:srgbClr val="2E2B1F"/>
                </a:solidFill>
                <a:latin typeface="Calibri"/>
                <a:cs typeface="Calibri"/>
              </a:rPr>
              <a:t>nc</a:t>
            </a:r>
            <a:r>
              <a:rPr sz="2200" dirty="0">
                <a:solidFill>
                  <a:srgbClr val="2E2B1F"/>
                </a:solidFill>
                <a:latin typeface="Calibri"/>
                <a:cs typeface="Calibri"/>
              </a:rPr>
              <a:t>e</a:t>
            </a:r>
            <a:r>
              <a:rPr sz="2200" spc="-240" dirty="0">
                <a:solidFill>
                  <a:srgbClr val="2E2B1F"/>
                </a:solidFill>
                <a:latin typeface="Calibri"/>
                <a:cs typeface="Calibri"/>
              </a:rPr>
              <a:t> </a:t>
            </a:r>
            <a:r>
              <a:rPr sz="2200" spc="-100" dirty="0">
                <a:solidFill>
                  <a:srgbClr val="2E2B1F"/>
                </a:solidFill>
                <a:latin typeface="Calibri"/>
                <a:cs typeface="Calibri"/>
              </a:rPr>
              <a:t>nee</a:t>
            </a:r>
            <a:r>
              <a:rPr sz="2200" dirty="0">
                <a:solidFill>
                  <a:srgbClr val="2E2B1F"/>
                </a:solidFill>
                <a:latin typeface="Calibri"/>
                <a:cs typeface="Calibri"/>
              </a:rPr>
              <a:t>d</a:t>
            </a:r>
            <a:r>
              <a:rPr sz="2200" spc="-229" dirty="0">
                <a:solidFill>
                  <a:srgbClr val="2E2B1F"/>
                </a:solidFill>
                <a:latin typeface="Calibri"/>
                <a:cs typeface="Calibri"/>
              </a:rPr>
              <a:t> </a:t>
            </a:r>
            <a:r>
              <a:rPr sz="2200" spc="-125" dirty="0">
                <a:solidFill>
                  <a:srgbClr val="2E2B1F"/>
                </a:solidFill>
                <a:latin typeface="Calibri"/>
                <a:cs typeface="Calibri"/>
              </a:rPr>
              <a:t>t</a:t>
            </a:r>
            <a:r>
              <a:rPr sz="2200" dirty="0">
                <a:solidFill>
                  <a:srgbClr val="2E2B1F"/>
                </a:solidFill>
                <a:latin typeface="Calibri"/>
                <a:cs typeface="Calibri"/>
              </a:rPr>
              <a:t>o</a:t>
            </a:r>
            <a:r>
              <a:rPr sz="2200" spc="-200" dirty="0">
                <a:solidFill>
                  <a:srgbClr val="2E2B1F"/>
                </a:solidFill>
                <a:latin typeface="Calibri"/>
                <a:cs typeface="Calibri"/>
              </a:rPr>
              <a:t> </a:t>
            </a:r>
            <a:r>
              <a:rPr sz="2200" spc="-125" dirty="0">
                <a:solidFill>
                  <a:srgbClr val="2E2B1F"/>
                </a:solidFill>
                <a:latin typeface="Calibri"/>
                <a:cs typeface="Calibri"/>
              </a:rPr>
              <a:t>c</a:t>
            </a:r>
            <a:r>
              <a:rPr sz="2200" spc="-95" dirty="0">
                <a:solidFill>
                  <a:srgbClr val="2E2B1F"/>
                </a:solidFill>
                <a:latin typeface="Calibri"/>
                <a:cs typeface="Calibri"/>
              </a:rPr>
              <a:t>o</a:t>
            </a:r>
            <a:r>
              <a:rPr sz="2200" spc="-100" dirty="0">
                <a:solidFill>
                  <a:srgbClr val="2E2B1F"/>
                </a:solidFill>
                <a:latin typeface="Calibri"/>
                <a:cs typeface="Calibri"/>
              </a:rPr>
              <a:t>p</a:t>
            </a:r>
            <a:r>
              <a:rPr sz="2200" dirty="0">
                <a:solidFill>
                  <a:srgbClr val="2E2B1F"/>
                </a:solidFill>
                <a:latin typeface="Calibri"/>
                <a:cs typeface="Calibri"/>
              </a:rPr>
              <a:t>e</a:t>
            </a:r>
            <a:r>
              <a:rPr sz="2200" spc="-229" dirty="0">
                <a:solidFill>
                  <a:srgbClr val="2E2B1F"/>
                </a:solidFill>
                <a:latin typeface="Calibri"/>
                <a:cs typeface="Calibri"/>
              </a:rPr>
              <a:t> </a:t>
            </a:r>
            <a:r>
              <a:rPr sz="2200" spc="-95" dirty="0">
                <a:solidFill>
                  <a:srgbClr val="2E2B1F"/>
                </a:solidFill>
                <a:latin typeface="Calibri"/>
                <a:cs typeface="Calibri"/>
              </a:rPr>
              <a:t>wi</a:t>
            </a:r>
            <a:r>
              <a:rPr sz="2200" spc="-100" dirty="0">
                <a:solidFill>
                  <a:srgbClr val="2E2B1F"/>
                </a:solidFill>
                <a:latin typeface="Calibri"/>
                <a:cs typeface="Calibri"/>
              </a:rPr>
              <a:t>th</a:t>
            </a:r>
            <a:r>
              <a:rPr sz="2200" dirty="0">
                <a:solidFill>
                  <a:srgbClr val="2E2B1F"/>
                </a:solidFill>
                <a:latin typeface="Calibri"/>
                <a:cs typeface="Calibri"/>
              </a:rPr>
              <a:t>:</a:t>
            </a:r>
            <a:endParaRPr lang="ar-JO" sz="2200" dirty="0">
              <a:solidFill>
                <a:srgbClr val="2E2B1F"/>
              </a:solidFill>
              <a:latin typeface="Calibri"/>
              <a:cs typeface="Calibri"/>
            </a:endParaRPr>
          </a:p>
          <a:p>
            <a:pPr marL="12700" marR="130810" fontAlgn="base">
              <a:lnSpc>
                <a:spcPct val="100200"/>
              </a:lnSpc>
              <a:spcBef>
                <a:spcPts val="1195"/>
              </a:spcBef>
              <a:spcAft>
                <a:spcPct val="0"/>
              </a:spcAft>
              <a:buSzPct val="103703"/>
              <a:tabLst>
                <a:tab pos="345440" algn="l"/>
              </a:tabLst>
            </a:pPr>
            <a:r>
              <a:rPr lang="ar-JO" sz="2200" dirty="0">
                <a:solidFill>
                  <a:prstClr val="black"/>
                </a:solidFill>
                <a:latin typeface="Calibri"/>
                <a:cs typeface="Calibri"/>
              </a:rPr>
              <a:t>		الشروط التعاقدية: نتيجة للشروط المحددة في العقد بين مطور البرمجيات والعميل، فإن أنشطة تطوير وصيانة البرمجيات تحتاج إلى التعامل مع:</a:t>
            </a:r>
            <a:endParaRPr sz="2200" dirty="0">
              <a:solidFill>
                <a:prstClr val="black"/>
              </a:solidFill>
              <a:latin typeface="Calibri"/>
              <a:cs typeface="Calibri"/>
            </a:endParaRPr>
          </a:p>
          <a:p>
            <a:pPr marL="1146175" lvl="1" indent="-157480" algn="l" rtl="0" fontAlgn="base">
              <a:spcBef>
                <a:spcPct val="0"/>
              </a:spcBef>
              <a:spcAft>
                <a:spcPct val="0"/>
              </a:spcAft>
              <a:buFontTx/>
              <a:buChar char="-"/>
              <a:tabLst>
                <a:tab pos="1146810" algn="l"/>
              </a:tabLst>
            </a:pPr>
            <a:r>
              <a:rPr sz="2200" u="sng" spc="-95" dirty="0">
                <a:solidFill>
                  <a:srgbClr val="5B9BD5">
                    <a:lumMod val="75000"/>
                  </a:srgbClr>
                </a:solidFill>
                <a:latin typeface="Calibri"/>
                <a:cs typeface="Calibri"/>
              </a:rPr>
              <a:t>Li</a:t>
            </a:r>
            <a:r>
              <a:rPr sz="2200" u="sng" spc="-135" dirty="0">
                <a:solidFill>
                  <a:srgbClr val="5B9BD5">
                    <a:lumMod val="75000"/>
                  </a:srgbClr>
                </a:solidFill>
                <a:latin typeface="Calibri"/>
                <a:cs typeface="Calibri"/>
              </a:rPr>
              <a:t>s</a:t>
            </a:r>
            <a:r>
              <a:rPr sz="2200" u="sng" dirty="0">
                <a:solidFill>
                  <a:srgbClr val="5B9BD5">
                    <a:lumMod val="75000"/>
                  </a:srgbClr>
                </a:solidFill>
                <a:latin typeface="Calibri"/>
                <a:cs typeface="Calibri"/>
              </a:rPr>
              <a:t>t</a:t>
            </a:r>
            <a:r>
              <a:rPr sz="2200" u="sng" spc="-220" dirty="0">
                <a:solidFill>
                  <a:srgbClr val="5B9BD5">
                    <a:lumMod val="75000"/>
                  </a:srgbClr>
                </a:solidFill>
                <a:latin typeface="Calibri"/>
                <a:cs typeface="Calibri"/>
              </a:rPr>
              <a:t> </a:t>
            </a:r>
            <a:r>
              <a:rPr sz="2200" u="sng" spc="-95" dirty="0">
                <a:solidFill>
                  <a:srgbClr val="5B9BD5">
                    <a:lumMod val="75000"/>
                  </a:srgbClr>
                </a:solidFill>
                <a:latin typeface="Calibri"/>
                <a:cs typeface="Calibri"/>
              </a:rPr>
              <a:t>o</a:t>
            </a:r>
            <a:r>
              <a:rPr sz="2200" u="sng" dirty="0">
                <a:solidFill>
                  <a:srgbClr val="5B9BD5">
                    <a:lumMod val="75000"/>
                  </a:srgbClr>
                </a:solidFill>
                <a:latin typeface="Calibri"/>
                <a:cs typeface="Calibri"/>
              </a:rPr>
              <a:t>f</a:t>
            </a:r>
            <a:r>
              <a:rPr sz="2200" u="sng" spc="-200" dirty="0">
                <a:solidFill>
                  <a:srgbClr val="5B9BD5">
                    <a:lumMod val="75000"/>
                  </a:srgbClr>
                </a:solidFill>
                <a:latin typeface="Calibri"/>
                <a:cs typeface="Calibri"/>
              </a:rPr>
              <a:t> </a:t>
            </a:r>
            <a:r>
              <a:rPr sz="2200" u="sng" spc="-140" dirty="0">
                <a:solidFill>
                  <a:srgbClr val="5B9BD5">
                    <a:lumMod val="75000"/>
                  </a:srgbClr>
                </a:solidFill>
                <a:latin typeface="Calibri"/>
                <a:cs typeface="Calibri"/>
              </a:rPr>
              <a:t>r</a:t>
            </a:r>
            <a:r>
              <a:rPr sz="2200" u="sng" spc="-100" dirty="0">
                <a:solidFill>
                  <a:srgbClr val="5B9BD5">
                    <a:lumMod val="75000"/>
                  </a:srgbClr>
                </a:solidFill>
                <a:latin typeface="Calibri"/>
                <a:cs typeface="Calibri"/>
              </a:rPr>
              <a:t>equ</a:t>
            </a:r>
            <a:r>
              <a:rPr sz="2200" u="sng" spc="-95" dirty="0">
                <a:solidFill>
                  <a:srgbClr val="5B9BD5">
                    <a:lumMod val="75000"/>
                  </a:srgbClr>
                </a:solidFill>
                <a:latin typeface="Calibri"/>
                <a:cs typeface="Calibri"/>
              </a:rPr>
              <a:t>i</a:t>
            </a:r>
            <a:r>
              <a:rPr sz="2200" u="sng" spc="-140" dirty="0">
                <a:solidFill>
                  <a:srgbClr val="5B9BD5">
                    <a:lumMod val="75000"/>
                  </a:srgbClr>
                </a:solidFill>
                <a:latin typeface="Calibri"/>
                <a:cs typeface="Calibri"/>
              </a:rPr>
              <a:t>r</a:t>
            </a:r>
            <a:r>
              <a:rPr sz="2200" u="sng" spc="-110" dirty="0">
                <a:solidFill>
                  <a:srgbClr val="5B9BD5">
                    <a:lumMod val="75000"/>
                  </a:srgbClr>
                </a:solidFill>
                <a:latin typeface="Calibri"/>
                <a:cs typeface="Calibri"/>
              </a:rPr>
              <a:t>e</a:t>
            </a:r>
            <a:r>
              <a:rPr sz="2200" u="sng" spc="-95" dirty="0">
                <a:solidFill>
                  <a:srgbClr val="5B9BD5">
                    <a:lumMod val="75000"/>
                  </a:srgbClr>
                </a:solidFill>
                <a:latin typeface="Calibri"/>
                <a:cs typeface="Calibri"/>
              </a:rPr>
              <a:t>m</a:t>
            </a:r>
            <a:r>
              <a:rPr sz="2200" u="sng" spc="-110" dirty="0">
                <a:solidFill>
                  <a:srgbClr val="5B9BD5">
                    <a:lumMod val="75000"/>
                  </a:srgbClr>
                </a:solidFill>
                <a:latin typeface="Calibri"/>
                <a:cs typeface="Calibri"/>
              </a:rPr>
              <a:t>e</a:t>
            </a:r>
            <a:r>
              <a:rPr sz="2200" u="sng" spc="-135" dirty="0">
                <a:solidFill>
                  <a:srgbClr val="5B9BD5">
                    <a:lumMod val="75000"/>
                  </a:srgbClr>
                </a:solidFill>
                <a:latin typeface="Calibri"/>
                <a:cs typeface="Calibri"/>
              </a:rPr>
              <a:t>n</a:t>
            </a:r>
            <a:r>
              <a:rPr sz="2200" u="sng" spc="-100" dirty="0">
                <a:solidFill>
                  <a:srgbClr val="5B9BD5">
                    <a:lumMod val="75000"/>
                  </a:srgbClr>
                </a:solidFill>
                <a:latin typeface="Calibri"/>
                <a:cs typeface="Calibri"/>
              </a:rPr>
              <a:t>t</a:t>
            </a:r>
            <a:r>
              <a:rPr sz="2200" u="sng" dirty="0">
                <a:solidFill>
                  <a:srgbClr val="5B9BD5">
                    <a:lumMod val="75000"/>
                  </a:srgbClr>
                </a:solidFill>
                <a:latin typeface="Calibri"/>
                <a:cs typeface="Calibri"/>
              </a:rPr>
              <a:t>s</a:t>
            </a:r>
            <a:r>
              <a:rPr sz="2200" u="sng" spc="-240" dirty="0">
                <a:solidFill>
                  <a:srgbClr val="5B9BD5">
                    <a:lumMod val="75000"/>
                  </a:srgbClr>
                </a:solidFill>
                <a:latin typeface="Calibri"/>
                <a:cs typeface="Calibri"/>
              </a:rPr>
              <a:t> </a:t>
            </a:r>
            <a:r>
              <a:rPr sz="2200" u="sng" spc="-100" dirty="0">
                <a:solidFill>
                  <a:srgbClr val="5B9BD5">
                    <a:lumMod val="75000"/>
                  </a:srgbClr>
                </a:solidFill>
                <a:latin typeface="Calibri"/>
                <a:cs typeface="Calibri"/>
              </a:rPr>
              <a:t>need</a:t>
            </a:r>
            <a:r>
              <a:rPr sz="2200" u="sng" spc="-110" dirty="0">
                <a:solidFill>
                  <a:srgbClr val="5B9BD5">
                    <a:lumMod val="75000"/>
                  </a:srgbClr>
                </a:solidFill>
                <a:latin typeface="Calibri"/>
                <a:cs typeface="Calibri"/>
              </a:rPr>
              <a:t>e</a:t>
            </a:r>
            <a:r>
              <a:rPr sz="2200" u="sng" dirty="0">
                <a:solidFill>
                  <a:srgbClr val="5B9BD5">
                    <a:lumMod val="75000"/>
                  </a:srgbClr>
                </a:solidFill>
                <a:latin typeface="Calibri"/>
                <a:cs typeface="Calibri"/>
              </a:rPr>
              <a:t>d</a:t>
            </a:r>
            <a:r>
              <a:rPr sz="2200" u="sng" spc="-245" dirty="0">
                <a:solidFill>
                  <a:srgbClr val="5B9BD5">
                    <a:lumMod val="75000"/>
                  </a:srgbClr>
                </a:solidFill>
                <a:latin typeface="Calibri"/>
                <a:cs typeface="Calibri"/>
              </a:rPr>
              <a:t> </a:t>
            </a:r>
            <a:r>
              <a:rPr sz="2200" u="sng" spc="-125" dirty="0">
                <a:solidFill>
                  <a:srgbClr val="5B9BD5">
                    <a:lumMod val="75000"/>
                  </a:srgbClr>
                </a:solidFill>
                <a:latin typeface="Calibri"/>
                <a:cs typeface="Calibri"/>
              </a:rPr>
              <a:t>t</a:t>
            </a:r>
            <a:r>
              <a:rPr sz="2200" u="sng" dirty="0">
                <a:solidFill>
                  <a:srgbClr val="5B9BD5">
                    <a:lumMod val="75000"/>
                  </a:srgbClr>
                </a:solidFill>
                <a:latin typeface="Calibri"/>
                <a:cs typeface="Calibri"/>
              </a:rPr>
              <a:t>o</a:t>
            </a:r>
            <a:r>
              <a:rPr sz="2200" u="sng" spc="-200" dirty="0">
                <a:solidFill>
                  <a:srgbClr val="5B9BD5">
                    <a:lumMod val="75000"/>
                  </a:srgbClr>
                </a:solidFill>
                <a:latin typeface="Calibri"/>
                <a:cs typeface="Calibri"/>
              </a:rPr>
              <a:t> </a:t>
            </a:r>
            <a:r>
              <a:rPr sz="2200" u="sng" spc="-100" dirty="0">
                <a:solidFill>
                  <a:srgbClr val="5B9BD5">
                    <a:lumMod val="75000"/>
                  </a:srgbClr>
                </a:solidFill>
                <a:latin typeface="Calibri"/>
                <a:cs typeface="Calibri"/>
              </a:rPr>
              <a:t>b</a:t>
            </a:r>
            <a:r>
              <a:rPr sz="2200" u="sng" dirty="0">
                <a:solidFill>
                  <a:srgbClr val="5B9BD5">
                    <a:lumMod val="75000"/>
                  </a:srgbClr>
                </a:solidFill>
                <a:latin typeface="Calibri"/>
                <a:cs typeface="Calibri"/>
              </a:rPr>
              <a:t>e</a:t>
            </a:r>
            <a:r>
              <a:rPr sz="2200" u="sng" spc="-215" dirty="0">
                <a:solidFill>
                  <a:srgbClr val="5B9BD5">
                    <a:lumMod val="75000"/>
                  </a:srgbClr>
                </a:solidFill>
                <a:latin typeface="Calibri"/>
                <a:cs typeface="Calibri"/>
              </a:rPr>
              <a:t> </a:t>
            </a:r>
            <a:r>
              <a:rPr sz="2200" u="sng" spc="-95" dirty="0">
                <a:solidFill>
                  <a:srgbClr val="5B9BD5">
                    <a:lumMod val="75000"/>
                  </a:srgbClr>
                </a:solidFill>
                <a:latin typeface="Calibri"/>
                <a:cs typeface="Calibri"/>
              </a:rPr>
              <a:t>f</a:t>
            </a:r>
            <a:r>
              <a:rPr sz="2200" u="sng" spc="-100" dirty="0">
                <a:solidFill>
                  <a:srgbClr val="5B9BD5">
                    <a:lumMod val="75000"/>
                  </a:srgbClr>
                </a:solidFill>
                <a:latin typeface="Calibri"/>
                <a:cs typeface="Calibri"/>
              </a:rPr>
              <a:t>u</a:t>
            </a:r>
            <a:r>
              <a:rPr sz="2200" u="sng" spc="-95" dirty="0">
                <a:solidFill>
                  <a:srgbClr val="5B9BD5">
                    <a:lumMod val="75000"/>
                  </a:srgbClr>
                </a:solidFill>
                <a:latin typeface="Calibri"/>
                <a:cs typeface="Calibri"/>
              </a:rPr>
              <a:t>lfil</a:t>
            </a:r>
            <a:r>
              <a:rPr sz="2200" u="sng" dirty="0">
                <a:solidFill>
                  <a:srgbClr val="5B9BD5">
                    <a:lumMod val="75000"/>
                  </a:srgbClr>
                </a:solidFill>
                <a:latin typeface="Calibri"/>
                <a:cs typeface="Calibri"/>
              </a:rPr>
              <a:t>l</a:t>
            </a:r>
            <a:endParaRPr lang="en-US" sz="2200" u="sng" dirty="0">
              <a:solidFill>
                <a:srgbClr val="5B9BD5">
                  <a:lumMod val="75000"/>
                </a:srgbClr>
              </a:solidFill>
              <a:latin typeface="Calibri"/>
              <a:cs typeface="Calibri"/>
            </a:endParaRPr>
          </a:p>
          <a:p>
            <a:pPr marL="1146175" lvl="1" indent="-157480" fontAlgn="base">
              <a:spcBef>
                <a:spcPct val="0"/>
              </a:spcBef>
              <a:spcAft>
                <a:spcPct val="0"/>
              </a:spcAft>
              <a:buFontTx/>
              <a:buChar char="-"/>
              <a:tabLst>
                <a:tab pos="1146810" algn="l"/>
              </a:tabLst>
            </a:pPr>
            <a:r>
              <a:rPr lang="ar-JO" sz="2200" u="sng" dirty="0">
                <a:solidFill>
                  <a:srgbClr val="5B9BD5">
                    <a:lumMod val="75000"/>
                  </a:srgbClr>
                </a:solidFill>
                <a:latin typeface="Calibri"/>
                <a:cs typeface="Calibri"/>
              </a:rPr>
              <a:t>قائمة المتطلبات اللازمة للوفاء بها</a:t>
            </a:r>
            <a:endParaRPr sz="2200" u="sng" dirty="0">
              <a:solidFill>
                <a:srgbClr val="5B9BD5">
                  <a:lumMod val="75000"/>
                </a:srgbClr>
              </a:solidFill>
              <a:latin typeface="Calibri"/>
              <a:cs typeface="Calibri"/>
            </a:endParaRPr>
          </a:p>
          <a:p>
            <a:pPr marL="1146175" lvl="1" indent="-157480" algn="l" rtl="0" fontAlgn="base">
              <a:spcBef>
                <a:spcPct val="0"/>
              </a:spcBef>
              <a:spcAft>
                <a:spcPct val="0"/>
              </a:spcAft>
              <a:buFontTx/>
              <a:buChar char="-"/>
              <a:tabLst>
                <a:tab pos="1146810" algn="l"/>
              </a:tabLst>
            </a:pPr>
            <a:r>
              <a:rPr sz="2200" u="sng" spc="-95" dirty="0">
                <a:solidFill>
                  <a:srgbClr val="5B9BD5">
                    <a:lumMod val="75000"/>
                  </a:srgbClr>
                </a:solidFill>
                <a:latin typeface="Calibri"/>
                <a:cs typeface="Calibri"/>
              </a:rPr>
              <a:t>T</a:t>
            </a:r>
            <a:r>
              <a:rPr sz="2200" u="sng" spc="-100" dirty="0">
                <a:solidFill>
                  <a:srgbClr val="5B9BD5">
                    <a:lumMod val="75000"/>
                  </a:srgbClr>
                </a:solidFill>
                <a:latin typeface="Calibri"/>
                <a:cs typeface="Calibri"/>
              </a:rPr>
              <a:t>h</a:t>
            </a:r>
            <a:r>
              <a:rPr sz="2200" u="sng" dirty="0">
                <a:solidFill>
                  <a:srgbClr val="5B9BD5">
                    <a:lumMod val="75000"/>
                  </a:srgbClr>
                </a:solidFill>
                <a:latin typeface="Calibri"/>
                <a:cs typeface="Calibri"/>
              </a:rPr>
              <a:t>e</a:t>
            </a:r>
            <a:r>
              <a:rPr sz="2200" u="sng" spc="-229" dirty="0">
                <a:solidFill>
                  <a:srgbClr val="5B9BD5">
                    <a:lumMod val="75000"/>
                  </a:srgbClr>
                </a:solidFill>
                <a:latin typeface="Calibri"/>
                <a:cs typeface="Calibri"/>
              </a:rPr>
              <a:t> </a:t>
            </a:r>
            <a:r>
              <a:rPr sz="2200" u="sng" spc="-100" dirty="0">
                <a:solidFill>
                  <a:srgbClr val="5B9BD5">
                    <a:lumMod val="75000"/>
                  </a:srgbClr>
                </a:solidFill>
                <a:latin typeface="Calibri"/>
                <a:cs typeface="Calibri"/>
              </a:rPr>
              <a:t>p</a:t>
            </a:r>
            <a:r>
              <a:rPr sz="2200" u="sng" spc="-155" dirty="0">
                <a:solidFill>
                  <a:srgbClr val="5B9BD5">
                    <a:lumMod val="75000"/>
                  </a:srgbClr>
                </a:solidFill>
                <a:latin typeface="Calibri"/>
                <a:cs typeface="Calibri"/>
              </a:rPr>
              <a:t>r</a:t>
            </a:r>
            <a:r>
              <a:rPr sz="2200" u="sng" spc="-95" dirty="0">
                <a:solidFill>
                  <a:srgbClr val="5B9BD5">
                    <a:lumMod val="75000"/>
                  </a:srgbClr>
                </a:solidFill>
                <a:latin typeface="Calibri"/>
                <a:cs typeface="Calibri"/>
              </a:rPr>
              <a:t>o</a:t>
            </a:r>
            <a:r>
              <a:rPr sz="2200" u="sng" spc="-100" dirty="0">
                <a:solidFill>
                  <a:srgbClr val="5B9BD5">
                    <a:lumMod val="75000"/>
                  </a:srgbClr>
                </a:solidFill>
                <a:latin typeface="Calibri"/>
                <a:cs typeface="Calibri"/>
              </a:rPr>
              <a:t>jec</a:t>
            </a:r>
            <a:r>
              <a:rPr sz="2200" u="sng" dirty="0">
                <a:solidFill>
                  <a:srgbClr val="5B9BD5">
                    <a:lumMod val="75000"/>
                  </a:srgbClr>
                </a:solidFill>
                <a:latin typeface="Calibri"/>
                <a:cs typeface="Calibri"/>
              </a:rPr>
              <a:t>t</a:t>
            </a:r>
            <a:r>
              <a:rPr sz="2200" u="sng" spc="-229" dirty="0">
                <a:solidFill>
                  <a:srgbClr val="5B9BD5">
                    <a:lumMod val="75000"/>
                  </a:srgbClr>
                </a:solidFill>
                <a:latin typeface="Calibri"/>
                <a:cs typeface="Calibri"/>
              </a:rPr>
              <a:t> </a:t>
            </a:r>
            <a:r>
              <a:rPr sz="2200" u="sng" spc="-100" dirty="0">
                <a:solidFill>
                  <a:srgbClr val="5B9BD5">
                    <a:lumMod val="75000"/>
                  </a:srgbClr>
                </a:solidFill>
                <a:latin typeface="Calibri"/>
                <a:cs typeface="Calibri"/>
              </a:rPr>
              <a:t>bud</a:t>
            </a:r>
            <a:r>
              <a:rPr sz="2200" u="sng" spc="-120" dirty="0">
                <a:solidFill>
                  <a:srgbClr val="5B9BD5">
                    <a:lumMod val="75000"/>
                  </a:srgbClr>
                </a:solidFill>
                <a:latin typeface="Calibri"/>
                <a:cs typeface="Calibri"/>
              </a:rPr>
              <a:t>g</a:t>
            </a:r>
            <a:r>
              <a:rPr sz="2200" u="sng" spc="-110" dirty="0">
                <a:solidFill>
                  <a:srgbClr val="5B9BD5">
                    <a:lumMod val="75000"/>
                  </a:srgbClr>
                </a:solidFill>
                <a:latin typeface="Calibri"/>
                <a:cs typeface="Calibri"/>
              </a:rPr>
              <a:t>e</a:t>
            </a:r>
            <a:r>
              <a:rPr sz="2200" u="sng" dirty="0">
                <a:solidFill>
                  <a:srgbClr val="5B9BD5">
                    <a:lumMod val="75000"/>
                  </a:srgbClr>
                </a:solidFill>
                <a:latin typeface="Calibri"/>
                <a:cs typeface="Calibri"/>
              </a:rPr>
              <a:t>t</a:t>
            </a:r>
            <a:r>
              <a:rPr lang="en-US" sz="2200" u="sng" dirty="0">
                <a:solidFill>
                  <a:srgbClr val="5B9BD5">
                    <a:lumMod val="75000"/>
                  </a:srgbClr>
                </a:solidFill>
                <a:latin typeface="Calibri"/>
                <a:cs typeface="Calibri"/>
              </a:rPr>
              <a:t>    </a:t>
            </a:r>
            <a:r>
              <a:rPr lang="ar-JO" sz="2200" u="sng" dirty="0">
                <a:solidFill>
                  <a:srgbClr val="5B9BD5">
                    <a:lumMod val="75000"/>
                  </a:srgbClr>
                </a:solidFill>
                <a:latin typeface="Calibri"/>
                <a:cs typeface="Calibri"/>
              </a:rPr>
              <a:t>ميزانية المشروع</a:t>
            </a:r>
            <a:endParaRPr sz="2200" u="sng" dirty="0">
              <a:solidFill>
                <a:srgbClr val="5B9BD5">
                  <a:lumMod val="75000"/>
                </a:srgbClr>
              </a:solidFill>
              <a:latin typeface="Calibri"/>
              <a:cs typeface="Calibri"/>
            </a:endParaRPr>
          </a:p>
          <a:p>
            <a:pPr marL="1146175" lvl="1" indent="-157480" algn="l" rtl="0" fontAlgn="base">
              <a:spcBef>
                <a:spcPct val="0"/>
              </a:spcBef>
              <a:spcAft>
                <a:spcPct val="0"/>
              </a:spcAft>
              <a:buFontTx/>
              <a:buChar char="-"/>
              <a:tabLst>
                <a:tab pos="1146810" algn="l"/>
              </a:tabLst>
            </a:pPr>
            <a:r>
              <a:rPr sz="2200" u="sng" spc="-95" dirty="0">
                <a:solidFill>
                  <a:srgbClr val="5B9BD5">
                    <a:lumMod val="75000"/>
                  </a:srgbClr>
                </a:solidFill>
                <a:latin typeface="Calibri"/>
                <a:cs typeface="Calibri"/>
              </a:rPr>
              <a:t>T</a:t>
            </a:r>
            <a:r>
              <a:rPr sz="2200" u="sng" spc="-105" dirty="0">
                <a:solidFill>
                  <a:srgbClr val="5B9BD5">
                    <a:lumMod val="75000"/>
                  </a:srgbClr>
                </a:solidFill>
                <a:latin typeface="Calibri"/>
                <a:cs typeface="Calibri"/>
              </a:rPr>
              <a:t>h</a:t>
            </a:r>
            <a:r>
              <a:rPr sz="2200" u="sng" dirty="0">
                <a:solidFill>
                  <a:srgbClr val="5B9BD5">
                    <a:lumMod val="75000"/>
                  </a:srgbClr>
                </a:solidFill>
                <a:latin typeface="Calibri"/>
                <a:cs typeface="Calibri"/>
              </a:rPr>
              <a:t>e</a:t>
            </a:r>
            <a:r>
              <a:rPr sz="2200" u="sng" spc="-229" dirty="0">
                <a:solidFill>
                  <a:srgbClr val="5B9BD5">
                    <a:lumMod val="75000"/>
                  </a:srgbClr>
                </a:solidFill>
                <a:latin typeface="Calibri"/>
                <a:cs typeface="Calibri"/>
              </a:rPr>
              <a:t> </a:t>
            </a:r>
            <a:r>
              <a:rPr sz="2200" u="sng" spc="-105" dirty="0">
                <a:solidFill>
                  <a:srgbClr val="5B9BD5">
                    <a:lumMod val="75000"/>
                  </a:srgbClr>
                </a:solidFill>
                <a:latin typeface="Calibri"/>
                <a:cs typeface="Calibri"/>
              </a:rPr>
              <a:t>p</a:t>
            </a:r>
            <a:r>
              <a:rPr sz="2200" u="sng" spc="-155" dirty="0">
                <a:solidFill>
                  <a:srgbClr val="5B9BD5">
                    <a:lumMod val="75000"/>
                  </a:srgbClr>
                </a:solidFill>
                <a:latin typeface="Calibri"/>
                <a:cs typeface="Calibri"/>
              </a:rPr>
              <a:t>r</a:t>
            </a:r>
            <a:r>
              <a:rPr sz="2200" u="sng" spc="-95" dirty="0">
                <a:solidFill>
                  <a:srgbClr val="5B9BD5">
                    <a:lumMod val="75000"/>
                  </a:srgbClr>
                </a:solidFill>
                <a:latin typeface="Calibri"/>
                <a:cs typeface="Calibri"/>
              </a:rPr>
              <a:t>o</a:t>
            </a:r>
            <a:r>
              <a:rPr sz="2200" u="sng" spc="-100" dirty="0">
                <a:solidFill>
                  <a:srgbClr val="5B9BD5">
                    <a:lumMod val="75000"/>
                  </a:srgbClr>
                </a:solidFill>
                <a:latin typeface="Calibri"/>
                <a:cs typeface="Calibri"/>
              </a:rPr>
              <a:t>jec</a:t>
            </a:r>
            <a:r>
              <a:rPr sz="2200" u="sng" dirty="0">
                <a:solidFill>
                  <a:srgbClr val="5B9BD5">
                    <a:lumMod val="75000"/>
                  </a:srgbClr>
                </a:solidFill>
                <a:latin typeface="Calibri"/>
                <a:cs typeface="Calibri"/>
              </a:rPr>
              <a:t>t</a:t>
            </a:r>
            <a:r>
              <a:rPr sz="2200" u="sng" spc="-229" dirty="0">
                <a:solidFill>
                  <a:srgbClr val="5B9BD5">
                    <a:lumMod val="75000"/>
                  </a:srgbClr>
                </a:solidFill>
                <a:latin typeface="Calibri"/>
                <a:cs typeface="Calibri"/>
              </a:rPr>
              <a:t> </a:t>
            </a:r>
            <a:r>
              <a:rPr sz="2200" u="sng" spc="-100" dirty="0">
                <a:solidFill>
                  <a:srgbClr val="5B9BD5">
                    <a:lumMod val="75000"/>
                  </a:srgbClr>
                </a:solidFill>
                <a:latin typeface="Calibri"/>
                <a:cs typeface="Calibri"/>
              </a:rPr>
              <a:t>t</a:t>
            </a:r>
            <a:r>
              <a:rPr sz="2200" u="sng" spc="-95" dirty="0">
                <a:solidFill>
                  <a:srgbClr val="5B9BD5">
                    <a:lumMod val="75000"/>
                  </a:srgbClr>
                </a:solidFill>
                <a:latin typeface="Calibri"/>
                <a:cs typeface="Calibri"/>
              </a:rPr>
              <a:t>im</a:t>
            </a:r>
            <a:r>
              <a:rPr sz="2200" u="sng" spc="-110" dirty="0">
                <a:solidFill>
                  <a:srgbClr val="5B9BD5">
                    <a:lumMod val="75000"/>
                  </a:srgbClr>
                </a:solidFill>
                <a:latin typeface="Calibri"/>
                <a:cs typeface="Calibri"/>
              </a:rPr>
              <a:t>e</a:t>
            </a:r>
            <a:r>
              <a:rPr sz="2200" u="sng" spc="-140" dirty="0">
                <a:solidFill>
                  <a:srgbClr val="5B9BD5">
                    <a:lumMod val="75000"/>
                  </a:srgbClr>
                </a:solidFill>
                <a:latin typeface="Calibri"/>
                <a:cs typeface="Calibri"/>
              </a:rPr>
              <a:t>t</a:t>
            </a:r>
            <a:r>
              <a:rPr sz="2200" u="sng" spc="-95" dirty="0">
                <a:solidFill>
                  <a:srgbClr val="5B9BD5">
                    <a:lumMod val="75000"/>
                  </a:srgbClr>
                </a:solidFill>
                <a:latin typeface="Calibri"/>
                <a:cs typeface="Calibri"/>
              </a:rPr>
              <a:t>a</a:t>
            </a:r>
            <a:r>
              <a:rPr sz="2200" u="sng" spc="-114" dirty="0">
                <a:solidFill>
                  <a:srgbClr val="5B9BD5">
                    <a:lumMod val="75000"/>
                  </a:srgbClr>
                </a:solidFill>
                <a:latin typeface="Calibri"/>
                <a:cs typeface="Calibri"/>
              </a:rPr>
              <a:t>b</a:t>
            </a:r>
            <a:r>
              <a:rPr sz="2200" u="sng" spc="-95" dirty="0">
                <a:solidFill>
                  <a:srgbClr val="5B9BD5">
                    <a:lumMod val="75000"/>
                  </a:srgbClr>
                </a:solidFill>
                <a:latin typeface="Calibri"/>
                <a:cs typeface="Calibri"/>
              </a:rPr>
              <a:t>l</a:t>
            </a:r>
            <a:r>
              <a:rPr sz="2200" u="sng" dirty="0">
                <a:solidFill>
                  <a:srgbClr val="5B9BD5">
                    <a:lumMod val="75000"/>
                  </a:srgbClr>
                </a:solidFill>
                <a:latin typeface="Calibri"/>
                <a:cs typeface="Calibri"/>
              </a:rPr>
              <a:t>e</a:t>
            </a:r>
            <a:r>
              <a:rPr lang="en-US" sz="2200" u="sng" dirty="0">
                <a:solidFill>
                  <a:srgbClr val="5B9BD5">
                    <a:lumMod val="75000"/>
                  </a:srgbClr>
                </a:solidFill>
                <a:latin typeface="Calibri"/>
                <a:cs typeface="Calibri"/>
              </a:rPr>
              <a:t>    </a:t>
            </a:r>
            <a:r>
              <a:rPr lang="ar-JO" sz="2200" u="sng" dirty="0">
                <a:solidFill>
                  <a:srgbClr val="5B9BD5">
                    <a:lumMod val="75000"/>
                  </a:srgbClr>
                </a:solidFill>
                <a:latin typeface="Calibri"/>
                <a:cs typeface="Calibri"/>
              </a:rPr>
              <a:t>الجدول الزمني للمشروع</a:t>
            </a:r>
            <a:endParaRPr sz="2200" u="sng" dirty="0">
              <a:solidFill>
                <a:srgbClr val="5B9BD5">
                  <a:lumMod val="75000"/>
                </a:srgbClr>
              </a:solidFill>
              <a:latin typeface="Calibri"/>
              <a:cs typeface="Calibri"/>
            </a:endParaRPr>
          </a:p>
        </p:txBody>
      </p:sp>
      <p:sp>
        <p:nvSpPr>
          <p:cNvPr id="5" name="Rectangle 4"/>
          <p:cNvSpPr/>
          <p:nvPr/>
        </p:nvSpPr>
        <p:spPr>
          <a:xfrm>
            <a:off x="1524000" y="188640"/>
            <a:ext cx="9144000" cy="1582484"/>
          </a:xfrm>
          <a:prstGeom prst="rect">
            <a:avLst/>
          </a:prstGeom>
        </p:spPr>
        <p:txBody>
          <a:bodyPr wrap="square">
            <a:spAutoFit/>
          </a:bodyPr>
          <a:lstStyle/>
          <a:p>
            <a:pPr marL="12700" marR="5080" algn="ctr" rtl="0" fontAlgn="base">
              <a:spcBef>
                <a:spcPts val="95"/>
              </a:spcBef>
              <a:spcAft>
                <a:spcPct val="0"/>
              </a:spcAft>
            </a:pPr>
            <a:r>
              <a:rPr lang="en-US" sz="2400" b="1" dirty="0">
                <a:ln w="12700">
                  <a:solidFill>
                    <a:srgbClr val="A5A5A5">
                      <a:lumMod val="50000"/>
                    </a:srgbClr>
                  </a:solidFill>
                  <a:prstDash val="solid"/>
                </a:ln>
                <a:pattFill prst="narHorz">
                  <a:fgClr>
                    <a:srgbClr val="A5A5A5"/>
                  </a:fgClr>
                  <a:bgClr>
                    <a:srgbClr val="A5A5A5">
                      <a:lumMod val="40000"/>
                      <a:lumOff val="60000"/>
                    </a:srgbClr>
                  </a:bgClr>
                </a:pattFill>
                <a:effectLst>
                  <a:innerShdw blurRad="177800">
                    <a:srgbClr val="A5A5A5">
                      <a:lumMod val="50000"/>
                    </a:srgbClr>
                  </a:innerShdw>
                </a:effectLst>
                <a:latin typeface="Calibri"/>
                <a:cs typeface="Calibri"/>
              </a:rPr>
              <a:t>The main characteristics of the environment of professional  software development and maintenance (hereafter “the SQA  environment)</a:t>
            </a:r>
          </a:p>
          <a:p>
            <a:pPr marL="12700" marR="5080" algn="ctr" rtl="0" fontAlgn="base">
              <a:spcBef>
                <a:spcPts val="95"/>
              </a:spcBef>
              <a:spcAft>
                <a:spcPct val="0"/>
              </a:spcAft>
            </a:pPr>
            <a:r>
              <a:rPr lang="ar-JO" sz="2400" b="1" dirty="0">
                <a:ln w="12700">
                  <a:solidFill>
                    <a:srgbClr val="A5A5A5">
                      <a:lumMod val="50000"/>
                    </a:srgbClr>
                  </a:solidFill>
                  <a:prstDash val="solid"/>
                </a:ln>
                <a:pattFill prst="narHorz">
                  <a:fgClr>
                    <a:srgbClr val="A5A5A5"/>
                  </a:fgClr>
                  <a:bgClr>
                    <a:srgbClr val="A5A5A5">
                      <a:lumMod val="40000"/>
                      <a:lumOff val="60000"/>
                    </a:srgbClr>
                  </a:bgClr>
                </a:pattFill>
                <a:effectLst>
                  <a:innerShdw blurRad="177800">
                    <a:srgbClr val="A5A5A5">
                      <a:lumMod val="50000"/>
                    </a:srgbClr>
                  </a:innerShdw>
                </a:effectLst>
                <a:latin typeface="Calibri"/>
                <a:cs typeface="Calibri"/>
              </a:rPr>
              <a:t>الخصائص الرئيسية لبيئة تطوير وصيانة البرمجيات الاحترافية (المشار إليها فيما يلي بـ "بيئة) </a:t>
            </a:r>
            <a:r>
              <a:rPr lang="en-US" sz="2400" b="1" dirty="0">
                <a:ln w="12700">
                  <a:solidFill>
                    <a:srgbClr val="A5A5A5">
                      <a:lumMod val="50000"/>
                    </a:srgbClr>
                  </a:solidFill>
                  <a:prstDash val="solid"/>
                </a:ln>
                <a:pattFill prst="narHorz">
                  <a:fgClr>
                    <a:srgbClr val="A5A5A5"/>
                  </a:fgClr>
                  <a:bgClr>
                    <a:srgbClr val="A5A5A5">
                      <a:lumMod val="40000"/>
                      <a:lumOff val="60000"/>
                    </a:srgbClr>
                  </a:bgClr>
                </a:pattFill>
                <a:effectLst>
                  <a:innerShdw blurRad="177800">
                    <a:srgbClr val="A5A5A5">
                      <a:lumMod val="50000"/>
                    </a:srgbClr>
                  </a:innerShdw>
                </a:effectLst>
                <a:latin typeface="Calibri"/>
                <a:cs typeface="Calibri"/>
              </a:rPr>
              <a:t>SQA"</a:t>
            </a:r>
          </a:p>
        </p:txBody>
      </p:sp>
      <p:pic>
        <p:nvPicPr>
          <p:cNvPr id="4102" name="Picture 6" descr="terms and condition agreement contract Stock Vector Image &amp; Art - Alam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233" t="11762" r="10348" b="15225"/>
          <a:stretch/>
        </p:blipFill>
        <p:spPr bwMode="auto">
          <a:xfrm>
            <a:off x="8472264" y="3861049"/>
            <a:ext cx="2181888" cy="290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11392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err="1"/>
              <a:t>Examples..continued</a:t>
            </a:r>
            <a:r>
              <a:rPr lang="en-US" dirty="0"/>
              <a:t>         </a:t>
            </a:r>
            <a:r>
              <a:rPr lang="ar-JO" dirty="0" err="1"/>
              <a:t>أمثلة..تابع</a:t>
            </a:r>
            <a:endParaRPr lang="en-US" dirty="0"/>
          </a:p>
        </p:txBody>
      </p:sp>
      <p:sp>
        <p:nvSpPr>
          <p:cNvPr id="2" name="Content Placeholder 1"/>
          <p:cNvSpPr>
            <a:spLocks noGrp="1"/>
          </p:cNvSpPr>
          <p:nvPr>
            <p:ph idx="1"/>
          </p:nvPr>
        </p:nvSpPr>
        <p:spPr>
          <a:xfrm>
            <a:off x="2152650" y="1825625"/>
            <a:ext cx="7886700" cy="4483695"/>
          </a:xfrm>
        </p:spPr>
        <p:txBody>
          <a:bodyPr>
            <a:normAutofit fontScale="85000" lnSpcReduction="20000"/>
          </a:bodyPr>
          <a:lstStyle/>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Average find-fix cycle time</a:t>
            </a:r>
          </a:p>
          <a:p>
            <a:pPr marL="342900" indent="-342900" algn="r" rtl="1">
              <a:spcBef>
                <a:spcPct val="20000"/>
              </a:spcBef>
              <a:buClr>
                <a:srgbClr val="CC9900"/>
              </a:buClr>
              <a:buSzPct val="65000"/>
              <a:buFont typeface="Wingdings" pitchFamily="2" charset="2"/>
              <a:buChar char="n"/>
              <a:defRPr/>
            </a:pPr>
            <a:r>
              <a:rPr lang="ar-JO" sz="2600" kern="0" dirty="0">
                <a:solidFill>
                  <a:srgbClr val="000000"/>
                </a:solidFill>
                <a:latin typeface="Arial"/>
              </a:rPr>
              <a:t>متوسط وقت دورة البحث عن الإصلاح</a:t>
            </a:r>
            <a:endParaRPr lang="en-US" sz="2600" kern="0" dirty="0">
              <a:solidFill>
                <a:srgbClr val="000000"/>
              </a:solidFill>
              <a:latin typeface="Arial"/>
            </a:endParaRP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Number of person-hours per inspection</a:t>
            </a:r>
          </a:p>
          <a:p>
            <a:pPr marL="342900" indent="-342900" algn="r" rtl="1">
              <a:spcBef>
                <a:spcPct val="20000"/>
              </a:spcBef>
              <a:buClr>
                <a:srgbClr val="CC9900"/>
              </a:buClr>
              <a:buSzPct val="65000"/>
              <a:buFont typeface="Wingdings" pitchFamily="2" charset="2"/>
              <a:buChar char="n"/>
              <a:defRPr/>
            </a:pPr>
            <a:r>
              <a:rPr lang="ar-JO" sz="2600" kern="0" dirty="0">
                <a:solidFill>
                  <a:srgbClr val="000000"/>
                </a:solidFill>
                <a:latin typeface="Arial"/>
              </a:rPr>
              <a:t>عدد ساعات العمل لكل عملية تفتيش</a:t>
            </a:r>
            <a:endParaRPr lang="en-US" sz="2600" kern="0" dirty="0">
              <a:solidFill>
                <a:srgbClr val="000000"/>
              </a:solidFill>
              <a:latin typeface="Arial"/>
            </a:endParaRP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Number of person-hours per KLOC</a:t>
            </a:r>
          </a:p>
          <a:p>
            <a:pPr marL="342900" indent="-342900" algn="r" rtl="1">
              <a:spcBef>
                <a:spcPct val="20000"/>
              </a:spcBef>
              <a:buClr>
                <a:srgbClr val="CC9900"/>
              </a:buClr>
              <a:buSzPct val="65000"/>
              <a:buFont typeface="Wingdings" pitchFamily="2" charset="2"/>
              <a:buChar char="n"/>
              <a:defRPr/>
            </a:pPr>
            <a:r>
              <a:rPr lang="ar-JO" sz="2600" kern="0" dirty="0">
                <a:solidFill>
                  <a:srgbClr val="000000"/>
                </a:solidFill>
                <a:latin typeface="Arial"/>
              </a:rPr>
              <a:t>عدد ساعات عمل الشخص لكل </a:t>
            </a:r>
            <a:r>
              <a:rPr lang="en-US" sz="2600" kern="0" dirty="0">
                <a:solidFill>
                  <a:srgbClr val="000000"/>
                </a:solidFill>
                <a:latin typeface="Arial"/>
              </a:rPr>
              <a:t>KLOC</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Average number of defects found per inspection</a:t>
            </a:r>
          </a:p>
          <a:p>
            <a:pPr marL="342900" indent="-342900" algn="r" rtl="1">
              <a:spcBef>
                <a:spcPct val="20000"/>
              </a:spcBef>
              <a:buClr>
                <a:srgbClr val="CC9900"/>
              </a:buClr>
              <a:buSzPct val="65000"/>
              <a:buFont typeface="Wingdings" pitchFamily="2" charset="2"/>
              <a:buChar char="n"/>
              <a:defRPr/>
            </a:pPr>
            <a:r>
              <a:rPr lang="ar-JO" sz="2600" kern="0" dirty="0">
                <a:solidFill>
                  <a:srgbClr val="000000"/>
                </a:solidFill>
                <a:latin typeface="Arial"/>
              </a:rPr>
              <a:t>متوسط عدد العيوب المكتشفة في كل عملية فحص</a:t>
            </a:r>
            <a:endParaRPr lang="en-US" sz="2600" kern="0" dirty="0">
              <a:solidFill>
                <a:srgbClr val="000000"/>
              </a:solidFill>
              <a:latin typeface="Arial"/>
            </a:endParaRP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Number of defects found during inspections in each defect category</a:t>
            </a:r>
          </a:p>
          <a:p>
            <a:pPr marL="342900" indent="-342900" algn="r" rtl="1">
              <a:spcBef>
                <a:spcPct val="20000"/>
              </a:spcBef>
              <a:buClr>
                <a:srgbClr val="CC9900"/>
              </a:buClr>
              <a:buSzPct val="65000"/>
              <a:buFont typeface="Wingdings" pitchFamily="2" charset="2"/>
              <a:buChar char="n"/>
              <a:defRPr/>
            </a:pPr>
            <a:r>
              <a:rPr lang="ar-JO" sz="2600" kern="0" dirty="0">
                <a:solidFill>
                  <a:srgbClr val="000000"/>
                </a:solidFill>
                <a:latin typeface="Arial"/>
              </a:rPr>
              <a:t>عدد العيوب التي تم العثور عليها أثناء عمليات التفتيش في كل فئة عيوب</a:t>
            </a:r>
            <a:endParaRPr lang="en-US" sz="2600" kern="0" dirty="0">
              <a:solidFill>
                <a:srgbClr val="000000"/>
              </a:solidFill>
              <a:latin typeface="Arial"/>
            </a:endParaRP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Average amount of rework time</a:t>
            </a:r>
          </a:p>
          <a:p>
            <a:pPr marL="342900" indent="-342900" algn="r" rtl="1">
              <a:spcBef>
                <a:spcPct val="20000"/>
              </a:spcBef>
              <a:buClr>
                <a:srgbClr val="CC9900"/>
              </a:buClr>
              <a:buSzPct val="65000"/>
              <a:buFont typeface="Wingdings" pitchFamily="2" charset="2"/>
              <a:buChar char="n"/>
              <a:defRPr/>
            </a:pPr>
            <a:r>
              <a:rPr lang="ar-JO" sz="2600" kern="0" dirty="0">
                <a:solidFill>
                  <a:srgbClr val="000000"/>
                </a:solidFill>
                <a:latin typeface="Arial"/>
              </a:rPr>
              <a:t>متوسط مقدار وقت إعادة العمل</a:t>
            </a:r>
            <a:endParaRPr lang="en-US" sz="2600" kern="0" dirty="0">
              <a:solidFill>
                <a:srgbClr val="000000"/>
              </a:solidFill>
              <a:latin typeface="Arial"/>
            </a:endParaRP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Percentage of modules that were inspected</a:t>
            </a:r>
          </a:p>
          <a:p>
            <a:pPr marL="342900" indent="-342900" algn="r" rtl="1">
              <a:spcBef>
                <a:spcPct val="20000"/>
              </a:spcBef>
              <a:buClr>
                <a:srgbClr val="CC9900"/>
              </a:buClr>
              <a:buSzPct val="65000"/>
              <a:buFont typeface="Wingdings" pitchFamily="2" charset="2"/>
              <a:buChar char="n"/>
              <a:defRPr/>
            </a:pPr>
            <a:r>
              <a:rPr lang="ar-JO" dirty="0"/>
              <a:t>النسبة المئوية للوحدات التي تم تفتيشها</a:t>
            </a:r>
            <a:endParaRPr lang="en-US" dirty="0"/>
          </a:p>
        </p:txBody>
      </p:sp>
      <p:sp>
        <p:nvSpPr>
          <p:cNvPr id="36867"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D679AC4A-62B0-4D77-80CC-817185A6672D}"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240</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Exercise         </a:t>
            </a:r>
            <a:r>
              <a:rPr lang="ar-JO" sz="5400" dirty="0"/>
              <a:t>تمرين</a:t>
            </a:r>
            <a:endParaRPr lang="ar-SA" sz="5400" dirty="0"/>
          </a:p>
        </p:txBody>
      </p:sp>
      <p:sp>
        <p:nvSpPr>
          <p:cNvPr id="3" name="Content Placeholder 2"/>
          <p:cNvSpPr>
            <a:spLocks noGrp="1"/>
          </p:cNvSpPr>
          <p:nvPr>
            <p:ph idx="1"/>
          </p:nvPr>
        </p:nvSpPr>
        <p:spPr/>
        <p:txBody>
          <a:bodyPr/>
          <a:lstStyle/>
          <a:p>
            <a:pPr>
              <a:buNone/>
            </a:pPr>
            <a:r>
              <a:rPr lang="en-US" sz="2800" dirty="0"/>
              <a:t>How can you measure the quality of:</a:t>
            </a:r>
          </a:p>
          <a:p>
            <a:pPr algn="r" rtl="1">
              <a:buNone/>
            </a:pPr>
            <a:r>
              <a:rPr lang="ar-JO" sz="2800" dirty="0"/>
              <a:t>كيف يمكنك قياس جودة:</a:t>
            </a:r>
            <a:endParaRPr lang="en-US" sz="2800" dirty="0"/>
          </a:p>
          <a:p>
            <a:r>
              <a:rPr lang="en-US" sz="2800" dirty="0"/>
              <a:t>Project manager skills. </a:t>
            </a:r>
            <a:r>
              <a:rPr lang="ar-JO" sz="2800" dirty="0"/>
              <a:t>مهارات مدير المشروع.</a:t>
            </a:r>
            <a:endParaRPr lang="en-US" sz="2800" dirty="0"/>
          </a:p>
          <a:p>
            <a:r>
              <a:rPr lang="en-US" sz="2800" dirty="0"/>
              <a:t>Requirements Document </a:t>
            </a:r>
            <a:r>
              <a:rPr lang="ar-JO" sz="2800" dirty="0"/>
              <a:t>وثيقة المتطلبات</a:t>
            </a:r>
            <a:endParaRPr lang="en-US" sz="2800" dirty="0"/>
          </a:p>
          <a:p>
            <a:r>
              <a:rPr lang="en-US" sz="2800" dirty="0"/>
              <a:t>Software development plan       </a:t>
            </a:r>
            <a:r>
              <a:rPr lang="ar-JO" sz="2800" dirty="0"/>
              <a:t>خطة تطوير البرمجيات</a:t>
            </a:r>
            <a:endParaRPr lang="en-US" sz="2800" dirty="0"/>
          </a:p>
          <a:p>
            <a:r>
              <a:rPr lang="en-US" sz="2800" dirty="0"/>
              <a:t>User manuals      </a:t>
            </a:r>
            <a:r>
              <a:rPr lang="ar-JO" sz="2800" dirty="0"/>
              <a:t>أدلة المستخدم</a:t>
            </a:r>
            <a:endParaRPr lang="en-US" sz="2800" dirty="0"/>
          </a:p>
          <a:p>
            <a:r>
              <a:rPr lang="en-US" sz="2800" dirty="0"/>
              <a:t>Programmer coding skills       </a:t>
            </a:r>
            <a:r>
              <a:rPr lang="ar-JO" sz="2800" dirty="0"/>
              <a:t>مهارات البرمجة المبرمجة</a:t>
            </a:r>
            <a:endParaRPr lang="en-US" sz="2800" dirty="0"/>
          </a:p>
          <a:p>
            <a:r>
              <a:rPr lang="en-US" sz="2800" dirty="0"/>
              <a:t>Design specification      </a:t>
            </a:r>
            <a:r>
              <a:rPr lang="ar-JO" sz="2800" dirty="0"/>
              <a:t>خصائص التصميم</a:t>
            </a:r>
            <a:endParaRPr lang="ar-SA" sz="2800"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ADMC Exercise     </a:t>
            </a:r>
            <a:r>
              <a:rPr lang="ar-JO" dirty="0"/>
              <a:t>تمرين</a:t>
            </a:r>
            <a:endParaRPr lang="en-US" dirty="0"/>
          </a:p>
        </p:txBody>
      </p:sp>
      <p:sp>
        <p:nvSpPr>
          <p:cNvPr id="3" name="Content Placeholder 2"/>
          <p:cNvSpPr>
            <a:spLocks noGrp="1"/>
          </p:cNvSpPr>
          <p:nvPr>
            <p:ph idx="1"/>
          </p:nvPr>
        </p:nvSpPr>
        <p:spPr/>
        <p:txBody>
          <a:bodyPr/>
          <a:lstStyle/>
          <a:p>
            <a:r>
              <a:rPr lang="en-US" dirty="0"/>
              <a:t>An SDLC that consists of six phases</a:t>
            </a:r>
            <a:endParaRPr lang="ar-JO" dirty="0"/>
          </a:p>
          <a:p>
            <a:pPr algn="r" rtl="1"/>
            <a:r>
              <a:rPr lang="en-US" dirty="0"/>
              <a:t> SDLC </a:t>
            </a:r>
            <a:r>
              <a:rPr lang="ar-JO" dirty="0"/>
              <a:t>يتكون من ست مراحل</a:t>
            </a:r>
            <a:endParaRPr lang="en-US" dirty="0"/>
          </a:p>
          <a:p>
            <a:r>
              <a:rPr lang="en-US" dirty="0"/>
              <a:t>Requirements (  3 weeks delay)</a:t>
            </a:r>
            <a:r>
              <a:rPr lang="ar-JO" dirty="0"/>
              <a:t> المتطلبات (تأخير 3 أسابيع)         </a:t>
            </a:r>
            <a:endParaRPr lang="en-US" dirty="0"/>
          </a:p>
          <a:p>
            <a:r>
              <a:rPr lang="en-US" dirty="0"/>
              <a:t>Analysis     (2 weeks delay)           </a:t>
            </a:r>
            <a:r>
              <a:rPr lang="ar-JO" dirty="0"/>
              <a:t>التحليل (تأخير أسبوعين)</a:t>
            </a:r>
            <a:endParaRPr lang="en-US" dirty="0"/>
          </a:p>
          <a:p>
            <a:r>
              <a:rPr lang="en-US" dirty="0"/>
              <a:t>Logical design (0 weeks delay)           </a:t>
            </a:r>
            <a:r>
              <a:rPr lang="ar-JO" dirty="0"/>
              <a:t>التصميم المنطقي (0 أسابيع تأخير)</a:t>
            </a:r>
            <a:endParaRPr lang="en-US" dirty="0"/>
          </a:p>
          <a:p>
            <a:r>
              <a:rPr lang="en-US" dirty="0"/>
              <a:t>Physical design ( 4 weeks delay)           </a:t>
            </a:r>
            <a:r>
              <a:rPr lang="ar-JO" dirty="0"/>
              <a:t>التصميم المادي (تأخير 4 أسابيع)</a:t>
            </a:r>
            <a:endParaRPr lang="en-US" dirty="0"/>
          </a:p>
          <a:p>
            <a:r>
              <a:rPr lang="en-US" dirty="0"/>
              <a:t>Implementation  (10 weeks delay)              </a:t>
            </a:r>
            <a:r>
              <a:rPr lang="ar-JO" dirty="0"/>
              <a:t>التنفيذ (تأخير 10 أسابيع)</a:t>
            </a:r>
            <a:endParaRPr lang="en-US" dirty="0"/>
          </a:p>
          <a:p>
            <a:r>
              <a:rPr lang="en-US" dirty="0"/>
              <a:t>Testing  ( 6 weeks delay)   ADMC ?</a:t>
            </a:r>
          </a:p>
          <a:p>
            <a:pPr algn="r" rtl="1"/>
            <a:r>
              <a:rPr lang="ar-JO" dirty="0"/>
              <a:t>الاختبار (تأخير 6 أسابيع) </a:t>
            </a:r>
            <a:r>
              <a:rPr lang="en-US" dirty="0"/>
              <a:t>ADMC؟</a:t>
            </a:r>
          </a:p>
          <a:p>
            <a:endParaRPr lang="en-US" dirty="0"/>
          </a:p>
        </p:txBody>
      </p:sp>
    </p:spTree>
    <p:extLst>
      <p:ext uri="{BB962C8B-B14F-4D97-AF65-F5344CB8AC3E}">
        <p14:creationId xmlns:p14="http://schemas.microsoft.com/office/powerpoint/2010/main" val="1334087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49138" y="3501009"/>
            <a:ext cx="8523327" cy="3173561"/>
          </a:xfrm>
          <a:prstGeom prst="rect">
            <a:avLst/>
          </a:prstGeom>
        </p:spPr>
        <p:txBody>
          <a:bodyPr vert="horz" wrap="square" lIns="0" tIns="12065" rIns="0" bIns="0" rtlCol="0">
            <a:spAutoFit/>
          </a:bodyPr>
          <a:lstStyle/>
          <a:p>
            <a:pPr algn="l" rtl="0" fontAlgn="base">
              <a:spcBef>
                <a:spcPts val="15"/>
              </a:spcBef>
              <a:spcAft>
                <a:spcPct val="0"/>
              </a:spcAft>
              <a:buClr>
                <a:srgbClr val="2E2B1F"/>
              </a:buClr>
              <a:buFont typeface="Calibri"/>
              <a:buAutoNum type="arabicParenR" startAt="2"/>
            </a:pPr>
            <a:endParaRPr sz="1600" dirty="0">
              <a:solidFill>
                <a:prstClr val="black"/>
              </a:solidFill>
              <a:latin typeface="Calibri"/>
              <a:cs typeface="Calibri"/>
            </a:endParaRPr>
          </a:p>
          <a:p>
            <a:pPr marL="14605" algn="l" rtl="0" fontAlgn="base">
              <a:spcBef>
                <a:spcPts val="5"/>
              </a:spcBef>
              <a:spcAft>
                <a:spcPct val="0"/>
              </a:spcAft>
              <a:tabLst>
                <a:tab pos="267335" algn="l"/>
              </a:tabLst>
            </a:pPr>
            <a:r>
              <a:rPr lang="en-US" b="1" spc="-100" dirty="0">
                <a:solidFill>
                  <a:srgbClr val="5B9BD5">
                    <a:lumMod val="75000"/>
                  </a:srgbClr>
                </a:solidFill>
                <a:effectLst>
                  <a:outerShdw blurRad="38100" dist="38100" dir="2700000" algn="tl">
                    <a:srgbClr val="000000">
                      <a:alpha val="43137"/>
                    </a:srgbClr>
                  </a:outerShdw>
                </a:effectLst>
                <a:latin typeface="Calibri"/>
                <a:cs typeface="Calibri"/>
              </a:rPr>
              <a:t>3) </a:t>
            </a:r>
            <a:r>
              <a:rPr b="1" spc="-100" dirty="0">
                <a:solidFill>
                  <a:srgbClr val="5B9BD5">
                    <a:lumMod val="75000"/>
                  </a:srgbClr>
                </a:solidFill>
                <a:effectLst>
                  <a:outerShdw blurRad="38100" dist="38100" dir="2700000" algn="tl">
                    <a:srgbClr val="000000">
                      <a:alpha val="43137"/>
                    </a:srgbClr>
                  </a:outerShdw>
                </a:effectLst>
                <a:latin typeface="Calibri"/>
                <a:cs typeface="Calibri"/>
              </a:rPr>
              <a:t>Required teamwork: </a:t>
            </a:r>
            <a:r>
              <a:rPr sz="1600" spc="-90" dirty="0">
                <a:solidFill>
                  <a:srgbClr val="2E2B1F"/>
                </a:solidFill>
                <a:latin typeface="Calibri"/>
                <a:cs typeface="Calibri"/>
              </a:rPr>
              <a:t>Three</a:t>
            </a:r>
            <a:r>
              <a:rPr sz="1600" spc="-204" dirty="0">
                <a:solidFill>
                  <a:srgbClr val="2E2B1F"/>
                </a:solidFill>
                <a:latin typeface="Calibri"/>
                <a:cs typeface="Calibri"/>
              </a:rPr>
              <a:t> </a:t>
            </a:r>
            <a:r>
              <a:rPr sz="1600" spc="-105" dirty="0">
                <a:solidFill>
                  <a:srgbClr val="2E2B1F"/>
                </a:solidFill>
                <a:latin typeface="Calibri"/>
                <a:cs typeface="Calibri"/>
              </a:rPr>
              <a:t>factors</a:t>
            </a:r>
            <a:r>
              <a:rPr sz="1600" spc="-215" dirty="0">
                <a:solidFill>
                  <a:srgbClr val="2E2B1F"/>
                </a:solidFill>
                <a:latin typeface="Calibri"/>
                <a:cs typeface="Calibri"/>
              </a:rPr>
              <a:t> </a:t>
            </a:r>
            <a:r>
              <a:rPr sz="1600" spc="-90" dirty="0">
                <a:solidFill>
                  <a:srgbClr val="2E2B1F"/>
                </a:solidFill>
                <a:latin typeface="Calibri"/>
                <a:cs typeface="Calibri"/>
              </a:rPr>
              <a:t>usually</a:t>
            </a:r>
            <a:r>
              <a:rPr sz="1600" spc="-229" dirty="0">
                <a:solidFill>
                  <a:srgbClr val="2E2B1F"/>
                </a:solidFill>
                <a:latin typeface="Calibri"/>
                <a:cs typeface="Calibri"/>
              </a:rPr>
              <a:t> </a:t>
            </a:r>
            <a:r>
              <a:rPr sz="1600" spc="-100" dirty="0">
                <a:solidFill>
                  <a:srgbClr val="2E2B1F"/>
                </a:solidFill>
                <a:latin typeface="Calibri"/>
                <a:cs typeface="Calibri"/>
              </a:rPr>
              <a:t>motivate</a:t>
            </a:r>
            <a:r>
              <a:rPr sz="1600" spc="-204" dirty="0">
                <a:solidFill>
                  <a:srgbClr val="2E2B1F"/>
                </a:solidFill>
                <a:latin typeface="Calibri"/>
                <a:cs typeface="Calibri"/>
              </a:rPr>
              <a:t> </a:t>
            </a:r>
            <a:r>
              <a:rPr sz="1600" spc="-70" dirty="0">
                <a:solidFill>
                  <a:srgbClr val="2E2B1F"/>
                </a:solidFill>
                <a:latin typeface="Calibri"/>
                <a:cs typeface="Calibri"/>
              </a:rPr>
              <a:t>the</a:t>
            </a:r>
            <a:r>
              <a:rPr sz="1600" spc="-190" dirty="0">
                <a:solidFill>
                  <a:srgbClr val="2E2B1F"/>
                </a:solidFill>
                <a:latin typeface="Calibri"/>
                <a:cs typeface="Calibri"/>
              </a:rPr>
              <a:t> </a:t>
            </a:r>
            <a:r>
              <a:rPr sz="1600" spc="-100" dirty="0">
                <a:solidFill>
                  <a:srgbClr val="2E2B1F"/>
                </a:solidFill>
                <a:latin typeface="Calibri"/>
                <a:cs typeface="Calibri"/>
              </a:rPr>
              <a:t>establishment</a:t>
            </a:r>
            <a:r>
              <a:rPr sz="1600" spc="-220" dirty="0">
                <a:solidFill>
                  <a:srgbClr val="2E2B1F"/>
                </a:solidFill>
                <a:latin typeface="Calibri"/>
                <a:cs typeface="Calibri"/>
              </a:rPr>
              <a:t> </a:t>
            </a:r>
            <a:r>
              <a:rPr sz="1600" spc="-50" dirty="0">
                <a:solidFill>
                  <a:srgbClr val="2E2B1F"/>
                </a:solidFill>
                <a:latin typeface="Calibri"/>
                <a:cs typeface="Calibri"/>
              </a:rPr>
              <a:t>of</a:t>
            </a:r>
            <a:r>
              <a:rPr sz="1600" spc="-204" dirty="0">
                <a:solidFill>
                  <a:srgbClr val="2E2B1F"/>
                </a:solidFill>
                <a:latin typeface="Calibri"/>
                <a:cs typeface="Calibri"/>
              </a:rPr>
              <a:t> </a:t>
            </a:r>
            <a:r>
              <a:rPr sz="1600" spc="-5" dirty="0">
                <a:solidFill>
                  <a:srgbClr val="2E2B1F"/>
                </a:solidFill>
                <a:latin typeface="Calibri"/>
                <a:cs typeface="Calibri"/>
              </a:rPr>
              <a:t>a</a:t>
            </a:r>
            <a:r>
              <a:rPr lang="ar-JO" sz="1600" dirty="0">
                <a:solidFill>
                  <a:prstClr val="black"/>
                </a:solidFill>
                <a:latin typeface="Calibri"/>
                <a:cs typeface="Calibri"/>
              </a:rPr>
              <a:t> </a:t>
            </a:r>
            <a:r>
              <a:rPr sz="1600" spc="-95" dirty="0">
                <a:solidFill>
                  <a:srgbClr val="2E2B1F"/>
                </a:solidFill>
                <a:latin typeface="Calibri"/>
                <a:cs typeface="Calibri"/>
              </a:rPr>
              <a:t>project</a:t>
            </a:r>
            <a:r>
              <a:rPr sz="1600" spc="-225" dirty="0">
                <a:solidFill>
                  <a:srgbClr val="2E2B1F"/>
                </a:solidFill>
                <a:latin typeface="Calibri"/>
                <a:cs typeface="Calibri"/>
              </a:rPr>
              <a:t> </a:t>
            </a:r>
            <a:r>
              <a:rPr sz="1600" spc="-85" dirty="0">
                <a:solidFill>
                  <a:srgbClr val="2E2B1F"/>
                </a:solidFill>
                <a:latin typeface="Calibri"/>
                <a:cs typeface="Calibri"/>
              </a:rPr>
              <a:t>team</a:t>
            </a:r>
            <a:r>
              <a:rPr sz="1600" spc="-180" dirty="0">
                <a:solidFill>
                  <a:srgbClr val="2E2B1F"/>
                </a:solidFill>
                <a:latin typeface="Calibri"/>
                <a:cs typeface="Calibri"/>
              </a:rPr>
              <a:t> </a:t>
            </a:r>
            <a:r>
              <a:rPr sz="1600" spc="-100" dirty="0">
                <a:solidFill>
                  <a:srgbClr val="2E2B1F"/>
                </a:solidFill>
                <a:latin typeface="Calibri"/>
                <a:cs typeface="Calibri"/>
              </a:rPr>
              <a:t>rather</a:t>
            </a:r>
            <a:r>
              <a:rPr sz="1600" spc="-210" dirty="0">
                <a:solidFill>
                  <a:srgbClr val="2E2B1F"/>
                </a:solidFill>
                <a:latin typeface="Calibri"/>
                <a:cs typeface="Calibri"/>
              </a:rPr>
              <a:t> </a:t>
            </a:r>
            <a:r>
              <a:rPr sz="1600" spc="-80" dirty="0">
                <a:solidFill>
                  <a:srgbClr val="2E2B1F"/>
                </a:solidFill>
                <a:latin typeface="Calibri"/>
                <a:cs typeface="Calibri"/>
              </a:rPr>
              <a:t>than</a:t>
            </a:r>
            <a:r>
              <a:rPr sz="1600" spc="-204" dirty="0">
                <a:solidFill>
                  <a:srgbClr val="2E2B1F"/>
                </a:solidFill>
                <a:latin typeface="Calibri"/>
                <a:cs typeface="Calibri"/>
              </a:rPr>
              <a:t> </a:t>
            </a:r>
            <a:r>
              <a:rPr sz="1600" spc="-90" dirty="0">
                <a:solidFill>
                  <a:srgbClr val="2E2B1F"/>
                </a:solidFill>
                <a:latin typeface="Calibri"/>
                <a:cs typeface="Calibri"/>
              </a:rPr>
              <a:t>assigning</a:t>
            </a:r>
            <a:r>
              <a:rPr sz="1600" spc="-229" dirty="0">
                <a:solidFill>
                  <a:srgbClr val="2E2B1F"/>
                </a:solidFill>
                <a:latin typeface="Calibri"/>
                <a:cs typeface="Calibri"/>
              </a:rPr>
              <a:t> </a:t>
            </a:r>
            <a:r>
              <a:rPr sz="1600" spc="-70" dirty="0">
                <a:solidFill>
                  <a:srgbClr val="2E2B1F"/>
                </a:solidFill>
                <a:latin typeface="Calibri"/>
                <a:cs typeface="Calibri"/>
              </a:rPr>
              <a:t>the</a:t>
            </a:r>
            <a:r>
              <a:rPr sz="1600" spc="-180" dirty="0">
                <a:solidFill>
                  <a:srgbClr val="2E2B1F"/>
                </a:solidFill>
                <a:latin typeface="Calibri"/>
                <a:cs typeface="Calibri"/>
              </a:rPr>
              <a:t> </a:t>
            </a:r>
            <a:r>
              <a:rPr sz="1600" spc="-95" dirty="0">
                <a:solidFill>
                  <a:srgbClr val="2E2B1F"/>
                </a:solidFill>
                <a:latin typeface="Calibri"/>
                <a:cs typeface="Calibri"/>
              </a:rPr>
              <a:t>project</a:t>
            </a:r>
            <a:r>
              <a:rPr sz="1600" spc="-220" dirty="0">
                <a:solidFill>
                  <a:srgbClr val="2E2B1F"/>
                </a:solidFill>
                <a:latin typeface="Calibri"/>
                <a:cs typeface="Calibri"/>
              </a:rPr>
              <a:t> </a:t>
            </a:r>
            <a:r>
              <a:rPr sz="1600" spc="-70" dirty="0">
                <a:solidFill>
                  <a:srgbClr val="2E2B1F"/>
                </a:solidFill>
                <a:latin typeface="Calibri"/>
                <a:cs typeface="Calibri"/>
              </a:rPr>
              <a:t>to</a:t>
            </a:r>
            <a:r>
              <a:rPr sz="1600" spc="-185" dirty="0">
                <a:solidFill>
                  <a:srgbClr val="2E2B1F"/>
                </a:solidFill>
                <a:latin typeface="Calibri"/>
                <a:cs typeface="Calibri"/>
              </a:rPr>
              <a:t> </a:t>
            </a:r>
            <a:r>
              <a:rPr sz="1600" spc="-70" dirty="0">
                <a:solidFill>
                  <a:srgbClr val="2E2B1F"/>
                </a:solidFill>
                <a:latin typeface="Calibri"/>
                <a:cs typeface="Calibri"/>
              </a:rPr>
              <a:t>one</a:t>
            </a:r>
            <a:r>
              <a:rPr sz="1600" spc="-190" dirty="0">
                <a:solidFill>
                  <a:srgbClr val="2E2B1F"/>
                </a:solidFill>
                <a:latin typeface="Calibri"/>
                <a:cs typeface="Calibri"/>
              </a:rPr>
              <a:t> </a:t>
            </a:r>
            <a:r>
              <a:rPr sz="1600" spc="-105" dirty="0">
                <a:solidFill>
                  <a:srgbClr val="2E2B1F"/>
                </a:solidFill>
                <a:latin typeface="Calibri"/>
                <a:cs typeface="Calibri"/>
              </a:rPr>
              <a:t>professional:</a:t>
            </a:r>
            <a:endParaRPr lang="en-US" sz="1600" spc="-105" dirty="0">
              <a:solidFill>
                <a:srgbClr val="2E2B1F"/>
              </a:solidFill>
              <a:latin typeface="Calibri"/>
              <a:cs typeface="Calibri"/>
            </a:endParaRPr>
          </a:p>
          <a:p>
            <a:pPr marL="15240" fontAlgn="base">
              <a:spcBef>
                <a:spcPct val="0"/>
              </a:spcBef>
              <a:spcAft>
                <a:spcPct val="0"/>
              </a:spcAft>
            </a:pPr>
            <a:r>
              <a:rPr lang="ar-JO" b="1" spc="-100" dirty="0">
                <a:solidFill>
                  <a:srgbClr val="5B9BD5">
                    <a:lumMod val="75000"/>
                  </a:srgbClr>
                </a:solidFill>
                <a:effectLst>
                  <a:outerShdw blurRad="38100" dist="38100" dir="2700000" algn="tl">
                    <a:srgbClr val="000000">
                      <a:alpha val="43137"/>
                    </a:srgbClr>
                  </a:outerShdw>
                </a:effectLst>
                <a:latin typeface="Calibri"/>
                <a:cs typeface="Calibri"/>
              </a:rPr>
              <a:t>العمل الجماعي المطلوب</a:t>
            </a:r>
            <a:r>
              <a:rPr lang="ar-JO" sz="1600" spc="-105" dirty="0">
                <a:solidFill>
                  <a:srgbClr val="2E2B1F"/>
                </a:solidFill>
                <a:latin typeface="Calibri"/>
                <a:cs typeface="Calibri"/>
              </a:rPr>
              <a:t>: عادة ما تحفز ثلاثة عوامل على إنشاء فريق المشروع بدلاً من إسناد المشروع إلى محترف واحد:</a:t>
            </a:r>
          </a:p>
          <a:p>
            <a:pPr marL="15240" algn="l" rtl="0" fontAlgn="base">
              <a:spcBef>
                <a:spcPct val="0"/>
              </a:spcBef>
              <a:spcAft>
                <a:spcPct val="0"/>
              </a:spcAft>
            </a:pPr>
            <a:r>
              <a:rPr lang="en-US" sz="1600" spc="-95" dirty="0">
                <a:solidFill>
                  <a:srgbClr val="2E2B1F"/>
                </a:solidFill>
                <a:latin typeface="Calibri"/>
                <a:cs typeface="Calibri"/>
              </a:rPr>
              <a:t>Timetable</a:t>
            </a:r>
            <a:r>
              <a:rPr lang="en-US" sz="1600" spc="-210" dirty="0">
                <a:solidFill>
                  <a:srgbClr val="2E2B1F"/>
                </a:solidFill>
                <a:latin typeface="Calibri"/>
                <a:cs typeface="Calibri"/>
              </a:rPr>
              <a:t> </a:t>
            </a:r>
            <a:r>
              <a:rPr lang="en-US" sz="1600" spc="-100" dirty="0">
                <a:solidFill>
                  <a:srgbClr val="2E2B1F"/>
                </a:solidFill>
                <a:latin typeface="Calibri"/>
                <a:cs typeface="Calibri"/>
              </a:rPr>
              <a:t>requirements.</a:t>
            </a:r>
            <a:r>
              <a:rPr lang="en-US" sz="1600" spc="-229" dirty="0">
                <a:solidFill>
                  <a:srgbClr val="2E2B1F"/>
                </a:solidFill>
                <a:latin typeface="Calibri"/>
                <a:cs typeface="Calibri"/>
              </a:rPr>
              <a:t> </a:t>
            </a:r>
            <a:r>
              <a:rPr lang="en-US" sz="1600" spc="-55" dirty="0">
                <a:solidFill>
                  <a:srgbClr val="2E2B1F"/>
                </a:solidFill>
                <a:latin typeface="Calibri"/>
                <a:cs typeface="Calibri"/>
              </a:rPr>
              <a:t>In</a:t>
            </a:r>
            <a:r>
              <a:rPr lang="en-US" sz="1600" spc="-200" dirty="0">
                <a:solidFill>
                  <a:srgbClr val="2E2B1F"/>
                </a:solidFill>
                <a:latin typeface="Calibri"/>
                <a:cs typeface="Calibri"/>
              </a:rPr>
              <a:t> </a:t>
            </a:r>
            <a:r>
              <a:rPr lang="en-US" sz="1600" spc="-85" dirty="0">
                <a:solidFill>
                  <a:srgbClr val="2E2B1F"/>
                </a:solidFill>
                <a:latin typeface="Calibri"/>
                <a:cs typeface="Calibri"/>
              </a:rPr>
              <a:t>other</a:t>
            </a:r>
            <a:r>
              <a:rPr lang="en-US" sz="1600" spc="-204" dirty="0">
                <a:solidFill>
                  <a:srgbClr val="2E2B1F"/>
                </a:solidFill>
                <a:latin typeface="Calibri"/>
                <a:cs typeface="Calibri"/>
              </a:rPr>
              <a:t> </a:t>
            </a:r>
            <a:r>
              <a:rPr lang="en-US" sz="1600" spc="-95" dirty="0">
                <a:solidFill>
                  <a:srgbClr val="2E2B1F"/>
                </a:solidFill>
                <a:latin typeface="Calibri"/>
                <a:cs typeface="Calibri"/>
              </a:rPr>
              <a:t>words,</a:t>
            </a:r>
            <a:r>
              <a:rPr lang="en-US" sz="1600" spc="-225" dirty="0">
                <a:solidFill>
                  <a:srgbClr val="2E2B1F"/>
                </a:solidFill>
                <a:latin typeface="Calibri"/>
                <a:cs typeface="Calibri"/>
              </a:rPr>
              <a:t> </a:t>
            </a:r>
            <a:r>
              <a:rPr lang="en-US" sz="1600" spc="-70" dirty="0">
                <a:solidFill>
                  <a:srgbClr val="2E2B1F"/>
                </a:solidFill>
                <a:latin typeface="Calibri"/>
                <a:cs typeface="Calibri"/>
              </a:rPr>
              <a:t>the</a:t>
            </a:r>
            <a:r>
              <a:rPr lang="en-US" sz="1600" spc="-200" dirty="0">
                <a:solidFill>
                  <a:srgbClr val="2E2B1F"/>
                </a:solidFill>
                <a:latin typeface="Calibri"/>
                <a:cs typeface="Calibri"/>
              </a:rPr>
              <a:t> </a:t>
            </a:r>
            <a:r>
              <a:rPr lang="en-US" sz="1600" spc="-90" dirty="0">
                <a:solidFill>
                  <a:srgbClr val="2E2B1F"/>
                </a:solidFill>
                <a:latin typeface="Calibri"/>
                <a:cs typeface="Calibri"/>
              </a:rPr>
              <a:t>workload</a:t>
            </a:r>
            <a:r>
              <a:rPr lang="en-US" sz="1600" spc="-229" dirty="0">
                <a:solidFill>
                  <a:srgbClr val="2E2B1F"/>
                </a:solidFill>
                <a:latin typeface="Calibri"/>
                <a:cs typeface="Calibri"/>
              </a:rPr>
              <a:t> </a:t>
            </a:r>
            <a:r>
              <a:rPr lang="en-US" sz="1600" spc="-105" dirty="0">
                <a:solidFill>
                  <a:srgbClr val="2E2B1F"/>
                </a:solidFill>
                <a:latin typeface="Calibri"/>
                <a:cs typeface="Calibri"/>
              </a:rPr>
              <a:t>undertaken</a:t>
            </a:r>
            <a:r>
              <a:rPr lang="en-US" sz="1600" spc="-229" dirty="0">
                <a:solidFill>
                  <a:srgbClr val="2E2B1F"/>
                </a:solidFill>
                <a:latin typeface="Calibri"/>
                <a:cs typeface="Calibri"/>
              </a:rPr>
              <a:t> </a:t>
            </a:r>
            <a:r>
              <a:rPr lang="en-US" sz="1600" spc="-85" dirty="0">
                <a:solidFill>
                  <a:srgbClr val="2E2B1F"/>
                </a:solidFill>
                <a:latin typeface="Calibri"/>
                <a:cs typeface="Calibri"/>
              </a:rPr>
              <a:t>during</a:t>
            </a:r>
            <a:r>
              <a:rPr lang="en-US" sz="1600" spc="-225" dirty="0">
                <a:solidFill>
                  <a:srgbClr val="2E2B1F"/>
                </a:solidFill>
                <a:latin typeface="Calibri"/>
                <a:cs typeface="Calibri"/>
              </a:rPr>
              <a:t> </a:t>
            </a:r>
            <a:r>
              <a:rPr lang="en-US" sz="1600" spc="-70" dirty="0">
                <a:solidFill>
                  <a:srgbClr val="2E2B1F"/>
                </a:solidFill>
                <a:latin typeface="Calibri"/>
                <a:cs typeface="Calibri"/>
              </a:rPr>
              <a:t>the </a:t>
            </a:r>
            <a:r>
              <a:rPr lang="en-US" sz="1600" spc="-65" dirty="0">
                <a:solidFill>
                  <a:srgbClr val="2E2B1F"/>
                </a:solidFill>
                <a:latin typeface="Calibri"/>
                <a:cs typeface="Calibri"/>
              </a:rPr>
              <a:t> </a:t>
            </a:r>
            <a:r>
              <a:rPr lang="en-US" sz="1600" spc="-95" dirty="0">
                <a:solidFill>
                  <a:srgbClr val="2E2B1F"/>
                </a:solidFill>
                <a:latin typeface="Calibri"/>
                <a:cs typeface="Calibri"/>
              </a:rPr>
              <a:t>project</a:t>
            </a:r>
            <a:r>
              <a:rPr lang="en-US" sz="1600" spc="-220" dirty="0">
                <a:solidFill>
                  <a:srgbClr val="2E2B1F"/>
                </a:solidFill>
                <a:latin typeface="Calibri"/>
                <a:cs typeface="Calibri"/>
              </a:rPr>
              <a:t> </a:t>
            </a:r>
            <a:r>
              <a:rPr lang="en-US" sz="1600" spc="-85" dirty="0">
                <a:solidFill>
                  <a:srgbClr val="2E2B1F"/>
                </a:solidFill>
                <a:latin typeface="Calibri"/>
                <a:cs typeface="Calibri"/>
              </a:rPr>
              <a:t>period</a:t>
            </a:r>
            <a:r>
              <a:rPr lang="en-US" sz="1600" spc="-215" dirty="0">
                <a:solidFill>
                  <a:srgbClr val="2E2B1F"/>
                </a:solidFill>
                <a:latin typeface="Calibri"/>
                <a:cs typeface="Calibri"/>
              </a:rPr>
              <a:t> </a:t>
            </a:r>
            <a:r>
              <a:rPr lang="en-US" sz="1600" spc="-100" dirty="0">
                <a:solidFill>
                  <a:srgbClr val="2E2B1F"/>
                </a:solidFill>
                <a:latin typeface="Calibri"/>
                <a:cs typeface="Calibri"/>
              </a:rPr>
              <a:t>requires</a:t>
            </a:r>
            <a:r>
              <a:rPr lang="en-US" sz="1600" spc="-225" dirty="0">
                <a:solidFill>
                  <a:srgbClr val="2E2B1F"/>
                </a:solidFill>
                <a:latin typeface="Calibri"/>
                <a:cs typeface="Calibri"/>
              </a:rPr>
              <a:t> </a:t>
            </a:r>
            <a:r>
              <a:rPr lang="en-US" sz="1600" spc="-70" dirty="0">
                <a:solidFill>
                  <a:srgbClr val="2E2B1F"/>
                </a:solidFill>
                <a:latin typeface="Calibri"/>
                <a:cs typeface="Calibri"/>
              </a:rPr>
              <a:t>the</a:t>
            </a:r>
            <a:r>
              <a:rPr lang="en-US" sz="1600" spc="-175" dirty="0">
                <a:solidFill>
                  <a:srgbClr val="2E2B1F"/>
                </a:solidFill>
                <a:latin typeface="Calibri"/>
                <a:cs typeface="Calibri"/>
              </a:rPr>
              <a:t> </a:t>
            </a:r>
            <a:r>
              <a:rPr lang="en-US" sz="1600" spc="-100" dirty="0">
                <a:solidFill>
                  <a:srgbClr val="2E2B1F"/>
                </a:solidFill>
                <a:latin typeface="Calibri"/>
                <a:cs typeface="Calibri"/>
              </a:rPr>
              <a:t>participation</a:t>
            </a:r>
            <a:r>
              <a:rPr lang="en-US" sz="1600" spc="-225" dirty="0">
                <a:solidFill>
                  <a:srgbClr val="2E2B1F"/>
                </a:solidFill>
                <a:latin typeface="Calibri"/>
                <a:cs typeface="Calibri"/>
              </a:rPr>
              <a:t> </a:t>
            </a:r>
            <a:r>
              <a:rPr lang="en-US" sz="1600" spc="-50" dirty="0">
                <a:solidFill>
                  <a:srgbClr val="2E2B1F"/>
                </a:solidFill>
                <a:latin typeface="Calibri"/>
                <a:cs typeface="Calibri"/>
              </a:rPr>
              <a:t>of</a:t>
            </a:r>
            <a:r>
              <a:rPr lang="en-US" sz="1600" spc="-190" dirty="0">
                <a:solidFill>
                  <a:srgbClr val="2E2B1F"/>
                </a:solidFill>
                <a:latin typeface="Calibri"/>
                <a:cs typeface="Calibri"/>
              </a:rPr>
              <a:t> </a:t>
            </a:r>
            <a:r>
              <a:rPr lang="en-US" sz="1600" spc="-85" dirty="0">
                <a:solidFill>
                  <a:srgbClr val="2E2B1F"/>
                </a:solidFill>
                <a:latin typeface="Calibri"/>
                <a:cs typeface="Calibri"/>
              </a:rPr>
              <a:t>more</a:t>
            </a:r>
            <a:r>
              <a:rPr lang="en-US" sz="1600" spc="-200" dirty="0">
                <a:solidFill>
                  <a:srgbClr val="2E2B1F"/>
                </a:solidFill>
                <a:latin typeface="Calibri"/>
                <a:cs typeface="Calibri"/>
              </a:rPr>
              <a:t> </a:t>
            </a:r>
            <a:r>
              <a:rPr lang="en-US" sz="1600" spc="-80" dirty="0">
                <a:solidFill>
                  <a:srgbClr val="2E2B1F"/>
                </a:solidFill>
                <a:latin typeface="Calibri"/>
                <a:cs typeface="Calibri"/>
              </a:rPr>
              <a:t>than</a:t>
            </a:r>
            <a:r>
              <a:rPr lang="en-US" sz="1600" spc="-210" dirty="0">
                <a:solidFill>
                  <a:srgbClr val="2E2B1F"/>
                </a:solidFill>
                <a:latin typeface="Calibri"/>
                <a:cs typeface="Calibri"/>
              </a:rPr>
              <a:t> </a:t>
            </a:r>
            <a:r>
              <a:rPr lang="en-US" sz="1600" spc="-70" dirty="0">
                <a:solidFill>
                  <a:srgbClr val="2E2B1F"/>
                </a:solidFill>
                <a:latin typeface="Calibri"/>
                <a:cs typeface="Calibri"/>
              </a:rPr>
              <a:t>one</a:t>
            </a:r>
            <a:r>
              <a:rPr lang="en-US" sz="1600" spc="-190" dirty="0">
                <a:solidFill>
                  <a:srgbClr val="2E2B1F"/>
                </a:solidFill>
                <a:latin typeface="Calibri"/>
                <a:cs typeface="Calibri"/>
              </a:rPr>
              <a:t> </a:t>
            </a:r>
            <a:r>
              <a:rPr lang="en-US" sz="1600" spc="-90" dirty="0">
                <a:solidFill>
                  <a:srgbClr val="2E2B1F"/>
                </a:solidFill>
                <a:latin typeface="Calibri"/>
                <a:cs typeface="Calibri"/>
              </a:rPr>
              <a:t>person</a:t>
            </a:r>
            <a:r>
              <a:rPr lang="en-US" sz="1600" spc="-225" dirty="0">
                <a:solidFill>
                  <a:srgbClr val="2E2B1F"/>
                </a:solidFill>
                <a:latin typeface="Calibri"/>
                <a:cs typeface="Calibri"/>
              </a:rPr>
              <a:t> </a:t>
            </a:r>
            <a:r>
              <a:rPr lang="en-US" sz="1600" spc="-55" dirty="0">
                <a:solidFill>
                  <a:srgbClr val="2E2B1F"/>
                </a:solidFill>
                <a:latin typeface="Calibri"/>
                <a:cs typeface="Calibri"/>
              </a:rPr>
              <a:t>if</a:t>
            </a:r>
            <a:r>
              <a:rPr lang="en-US" sz="1600" spc="-190" dirty="0">
                <a:solidFill>
                  <a:srgbClr val="2E2B1F"/>
                </a:solidFill>
                <a:latin typeface="Calibri"/>
                <a:cs typeface="Calibri"/>
              </a:rPr>
              <a:t> </a:t>
            </a:r>
            <a:r>
              <a:rPr lang="en-US" sz="1600" spc="-70" dirty="0">
                <a:solidFill>
                  <a:srgbClr val="2E2B1F"/>
                </a:solidFill>
                <a:latin typeface="Calibri"/>
                <a:cs typeface="Calibri"/>
              </a:rPr>
              <a:t>the</a:t>
            </a:r>
            <a:r>
              <a:rPr lang="en-US" sz="1600" spc="-195" dirty="0">
                <a:solidFill>
                  <a:srgbClr val="2E2B1F"/>
                </a:solidFill>
                <a:latin typeface="Calibri"/>
                <a:cs typeface="Calibri"/>
              </a:rPr>
              <a:t> </a:t>
            </a:r>
            <a:r>
              <a:rPr lang="en-US" sz="1600" spc="-95" dirty="0">
                <a:solidFill>
                  <a:srgbClr val="2E2B1F"/>
                </a:solidFill>
                <a:latin typeface="Calibri"/>
                <a:cs typeface="Calibri"/>
              </a:rPr>
              <a:t>project</a:t>
            </a:r>
            <a:r>
              <a:rPr lang="en-US" sz="1600" spc="-204" dirty="0">
                <a:solidFill>
                  <a:srgbClr val="2E2B1F"/>
                </a:solidFill>
                <a:latin typeface="Calibri"/>
                <a:cs typeface="Calibri"/>
              </a:rPr>
              <a:t> </a:t>
            </a:r>
            <a:r>
              <a:rPr lang="en-US" sz="1600" spc="-55" dirty="0">
                <a:solidFill>
                  <a:srgbClr val="2E2B1F"/>
                </a:solidFill>
                <a:latin typeface="Calibri"/>
                <a:cs typeface="Calibri"/>
              </a:rPr>
              <a:t>is </a:t>
            </a:r>
            <a:r>
              <a:rPr lang="en-US" sz="1600" spc="-480" dirty="0">
                <a:solidFill>
                  <a:srgbClr val="2E2B1F"/>
                </a:solidFill>
                <a:latin typeface="Calibri"/>
                <a:cs typeface="Calibri"/>
              </a:rPr>
              <a:t> </a:t>
            </a:r>
            <a:r>
              <a:rPr lang="en-US" sz="1600" spc="-65" dirty="0">
                <a:solidFill>
                  <a:srgbClr val="2E2B1F"/>
                </a:solidFill>
                <a:latin typeface="Calibri"/>
                <a:cs typeface="Calibri"/>
              </a:rPr>
              <a:t>to</a:t>
            </a:r>
            <a:r>
              <a:rPr lang="en-US" sz="1600" spc="-200" dirty="0">
                <a:solidFill>
                  <a:srgbClr val="2E2B1F"/>
                </a:solidFill>
                <a:latin typeface="Calibri"/>
                <a:cs typeface="Calibri"/>
              </a:rPr>
              <a:t> </a:t>
            </a:r>
            <a:r>
              <a:rPr lang="en-US" sz="1600" spc="-55" dirty="0">
                <a:solidFill>
                  <a:srgbClr val="2E2B1F"/>
                </a:solidFill>
                <a:latin typeface="Calibri"/>
                <a:cs typeface="Calibri"/>
              </a:rPr>
              <a:t>be</a:t>
            </a:r>
            <a:r>
              <a:rPr lang="en-US" sz="1600" spc="-200" dirty="0">
                <a:solidFill>
                  <a:srgbClr val="2E2B1F"/>
                </a:solidFill>
                <a:latin typeface="Calibri"/>
                <a:cs typeface="Calibri"/>
              </a:rPr>
              <a:t> </a:t>
            </a:r>
            <a:r>
              <a:rPr lang="en-US" sz="1600" spc="-100" dirty="0">
                <a:solidFill>
                  <a:srgbClr val="2E2B1F"/>
                </a:solidFill>
                <a:latin typeface="Calibri"/>
                <a:cs typeface="Calibri"/>
              </a:rPr>
              <a:t>completed</a:t>
            </a:r>
            <a:r>
              <a:rPr lang="en-US" sz="1600" spc="-200" dirty="0">
                <a:solidFill>
                  <a:srgbClr val="2E2B1F"/>
                </a:solidFill>
                <a:latin typeface="Calibri"/>
                <a:cs typeface="Calibri"/>
              </a:rPr>
              <a:t> </a:t>
            </a:r>
            <a:r>
              <a:rPr lang="en-US" sz="1600" spc="-50" dirty="0">
                <a:solidFill>
                  <a:srgbClr val="2E2B1F"/>
                </a:solidFill>
                <a:latin typeface="Calibri"/>
                <a:cs typeface="Calibri"/>
              </a:rPr>
              <a:t>on</a:t>
            </a:r>
            <a:r>
              <a:rPr lang="en-US" sz="1600" spc="-200" dirty="0">
                <a:solidFill>
                  <a:srgbClr val="2E2B1F"/>
                </a:solidFill>
                <a:latin typeface="Calibri"/>
                <a:cs typeface="Calibri"/>
              </a:rPr>
              <a:t> </a:t>
            </a:r>
            <a:r>
              <a:rPr lang="en-US" sz="1600" spc="-85" dirty="0">
                <a:solidFill>
                  <a:srgbClr val="2E2B1F"/>
                </a:solidFill>
                <a:latin typeface="Calibri"/>
                <a:cs typeface="Calibri"/>
              </a:rPr>
              <a:t>time.</a:t>
            </a:r>
          </a:p>
          <a:p>
            <a:pPr marL="15240" fontAlgn="base">
              <a:spcBef>
                <a:spcPct val="0"/>
              </a:spcBef>
              <a:spcAft>
                <a:spcPct val="0"/>
              </a:spcAft>
            </a:pPr>
            <a:r>
              <a:rPr lang="ar-JO" sz="1600" dirty="0">
                <a:solidFill>
                  <a:prstClr val="black"/>
                </a:solidFill>
                <a:latin typeface="Calibri"/>
                <a:cs typeface="Calibri"/>
              </a:rPr>
              <a:t>متطلبات الجدول الزمني. بمعنى آخر، يتطلب عبء العمل المنجز خلال فترة المشروع مشاركة أكثر من شخص إذا كان المشروع سيكتمل في الوقت المحدد.</a:t>
            </a:r>
            <a:endParaRPr lang="en-US" sz="1600" dirty="0">
              <a:solidFill>
                <a:prstClr val="black"/>
              </a:solidFill>
              <a:latin typeface="Calibri"/>
              <a:cs typeface="Calibri"/>
            </a:endParaRPr>
          </a:p>
          <a:p>
            <a:pPr marL="220979" indent="-206375" algn="l" rtl="0" fontAlgn="base">
              <a:spcBef>
                <a:spcPts val="15"/>
              </a:spcBef>
              <a:spcAft>
                <a:spcPct val="0"/>
              </a:spcAft>
              <a:buFont typeface="Arial MT"/>
              <a:buChar char="■"/>
              <a:tabLst>
                <a:tab pos="221615" algn="l"/>
              </a:tabLst>
            </a:pPr>
            <a:r>
              <a:rPr sz="1600" spc="-70" dirty="0">
                <a:solidFill>
                  <a:srgbClr val="2E2B1F"/>
                </a:solidFill>
                <a:latin typeface="Calibri"/>
                <a:cs typeface="Calibri"/>
              </a:rPr>
              <a:t>The</a:t>
            </a:r>
            <a:r>
              <a:rPr sz="1600" spc="-185" dirty="0">
                <a:solidFill>
                  <a:srgbClr val="2E2B1F"/>
                </a:solidFill>
                <a:latin typeface="Calibri"/>
                <a:cs typeface="Calibri"/>
              </a:rPr>
              <a:t> </a:t>
            </a:r>
            <a:r>
              <a:rPr sz="1600" spc="-80" dirty="0">
                <a:solidFill>
                  <a:srgbClr val="2E2B1F"/>
                </a:solidFill>
                <a:latin typeface="Calibri"/>
                <a:cs typeface="Calibri"/>
              </a:rPr>
              <a:t>need</a:t>
            </a:r>
            <a:r>
              <a:rPr sz="1600" spc="-200" dirty="0">
                <a:solidFill>
                  <a:srgbClr val="2E2B1F"/>
                </a:solidFill>
                <a:latin typeface="Calibri"/>
                <a:cs typeface="Calibri"/>
              </a:rPr>
              <a:t> </a:t>
            </a:r>
            <a:r>
              <a:rPr sz="1600" spc="-85" dirty="0">
                <a:solidFill>
                  <a:srgbClr val="2E2B1F"/>
                </a:solidFill>
                <a:latin typeface="Calibri"/>
                <a:cs typeface="Calibri"/>
              </a:rPr>
              <a:t>for</a:t>
            </a:r>
            <a:r>
              <a:rPr sz="1600" spc="-210" dirty="0">
                <a:solidFill>
                  <a:srgbClr val="2E2B1F"/>
                </a:solidFill>
                <a:latin typeface="Calibri"/>
                <a:cs typeface="Calibri"/>
              </a:rPr>
              <a:t> </a:t>
            </a:r>
            <a:r>
              <a:rPr sz="1600" spc="-5" dirty="0">
                <a:solidFill>
                  <a:srgbClr val="2E2B1F"/>
                </a:solidFill>
                <a:latin typeface="Calibri"/>
                <a:cs typeface="Calibri"/>
              </a:rPr>
              <a:t>a</a:t>
            </a:r>
            <a:r>
              <a:rPr sz="1600" spc="-190" dirty="0">
                <a:solidFill>
                  <a:srgbClr val="2E2B1F"/>
                </a:solidFill>
                <a:latin typeface="Calibri"/>
                <a:cs typeface="Calibri"/>
              </a:rPr>
              <a:t> </a:t>
            </a:r>
            <a:r>
              <a:rPr sz="1600" spc="-95" dirty="0">
                <a:solidFill>
                  <a:srgbClr val="2E2B1F"/>
                </a:solidFill>
                <a:latin typeface="Calibri"/>
                <a:cs typeface="Calibri"/>
              </a:rPr>
              <a:t>variety</a:t>
            </a:r>
            <a:r>
              <a:rPr sz="1600" spc="-235" dirty="0">
                <a:solidFill>
                  <a:srgbClr val="2E2B1F"/>
                </a:solidFill>
                <a:latin typeface="Calibri"/>
                <a:cs typeface="Calibri"/>
              </a:rPr>
              <a:t> </a:t>
            </a:r>
            <a:r>
              <a:rPr sz="1600" spc="-50" dirty="0">
                <a:solidFill>
                  <a:srgbClr val="2E2B1F"/>
                </a:solidFill>
                <a:latin typeface="Calibri"/>
                <a:cs typeface="Calibri"/>
              </a:rPr>
              <a:t>of</a:t>
            </a:r>
            <a:r>
              <a:rPr sz="1600" spc="-200" dirty="0">
                <a:solidFill>
                  <a:srgbClr val="2E2B1F"/>
                </a:solidFill>
                <a:latin typeface="Calibri"/>
                <a:cs typeface="Calibri"/>
              </a:rPr>
              <a:t> </a:t>
            </a:r>
            <a:r>
              <a:rPr sz="1600" spc="-100" dirty="0">
                <a:solidFill>
                  <a:srgbClr val="2E2B1F"/>
                </a:solidFill>
                <a:latin typeface="Calibri"/>
                <a:cs typeface="Calibri"/>
              </a:rPr>
              <a:t>specializations</a:t>
            </a:r>
            <a:r>
              <a:rPr sz="1600" spc="-204" dirty="0">
                <a:solidFill>
                  <a:srgbClr val="2E2B1F"/>
                </a:solidFill>
                <a:latin typeface="Calibri"/>
                <a:cs typeface="Calibri"/>
              </a:rPr>
              <a:t> </a:t>
            </a:r>
            <a:r>
              <a:rPr sz="1600" spc="-55" dirty="0">
                <a:solidFill>
                  <a:srgbClr val="2E2B1F"/>
                </a:solidFill>
                <a:latin typeface="Calibri"/>
                <a:cs typeface="Calibri"/>
              </a:rPr>
              <a:t>in</a:t>
            </a:r>
            <a:r>
              <a:rPr sz="1600" spc="-235" dirty="0">
                <a:solidFill>
                  <a:srgbClr val="2E2B1F"/>
                </a:solidFill>
                <a:latin typeface="Calibri"/>
                <a:cs typeface="Calibri"/>
              </a:rPr>
              <a:t> </a:t>
            </a:r>
            <a:r>
              <a:rPr sz="1600" spc="-85" dirty="0">
                <a:solidFill>
                  <a:srgbClr val="2E2B1F"/>
                </a:solidFill>
                <a:latin typeface="Calibri"/>
                <a:cs typeface="Calibri"/>
              </a:rPr>
              <a:t>order</a:t>
            </a:r>
            <a:r>
              <a:rPr sz="1600" spc="-220" dirty="0">
                <a:solidFill>
                  <a:srgbClr val="2E2B1F"/>
                </a:solidFill>
                <a:latin typeface="Calibri"/>
                <a:cs typeface="Calibri"/>
              </a:rPr>
              <a:t> </a:t>
            </a:r>
            <a:r>
              <a:rPr sz="1600" spc="-65" dirty="0">
                <a:solidFill>
                  <a:srgbClr val="2E2B1F"/>
                </a:solidFill>
                <a:latin typeface="Calibri"/>
                <a:cs typeface="Calibri"/>
              </a:rPr>
              <a:t>to</a:t>
            </a:r>
            <a:r>
              <a:rPr sz="1600" spc="-190" dirty="0">
                <a:solidFill>
                  <a:srgbClr val="2E2B1F"/>
                </a:solidFill>
                <a:latin typeface="Calibri"/>
                <a:cs typeface="Calibri"/>
              </a:rPr>
              <a:t> </a:t>
            </a:r>
            <a:r>
              <a:rPr sz="1600" spc="-85" dirty="0">
                <a:solidFill>
                  <a:srgbClr val="2E2B1F"/>
                </a:solidFill>
                <a:latin typeface="Calibri"/>
                <a:cs typeface="Calibri"/>
              </a:rPr>
              <a:t>carry</a:t>
            </a:r>
            <a:r>
              <a:rPr sz="1600" spc="-220" dirty="0">
                <a:solidFill>
                  <a:srgbClr val="2E2B1F"/>
                </a:solidFill>
                <a:latin typeface="Calibri"/>
                <a:cs typeface="Calibri"/>
              </a:rPr>
              <a:t> </a:t>
            </a:r>
            <a:r>
              <a:rPr sz="1600" spc="-70" dirty="0">
                <a:solidFill>
                  <a:srgbClr val="2E2B1F"/>
                </a:solidFill>
                <a:latin typeface="Calibri"/>
                <a:cs typeface="Calibri"/>
              </a:rPr>
              <a:t>out</a:t>
            </a:r>
            <a:r>
              <a:rPr sz="1600" spc="-215" dirty="0">
                <a:solidFill>
                  <a:srgbClr val="2E2B1F"/>
                </a:solidFill>
                <a:latin typeface="Calibri"/>
                <a:cs typeface="Calibri"/>
              </a:rPr>
              <a:t> </a:t>
            </a:r>
            <a:r>
              <a:rPr sz="1600" spc="-70" dirty="0">
                <a:solidFill>
                  <a:srgbClr val="2E2B1F"/>
                </a:solidFill>
                <a:latin typeface="Calibri"/>
                <a:cs typeface="Calibri"/>
              </a:rPr>
              <a:t>the</a:t>
            </a:r>
            <a:r>
              <a:rPr sz="1600" spc="-185" dirty="0">
                <a:solidFill>
                  <a:srgbClr val="2E2B1F"/>
                </a:solidFill>
                <a:latin typeface="Calibri"/>
                <a:cs typeface="Calibri"/>
              </a:rPr>
              <a:t> </a:t>
            </a:r>
            <a:r>
              <a:rPr sz="1600" spc="-95" dirty="0">
                <a:solidFill>
                  <a:srgbClr val="2E2B1F"/>
                </a:solidFill>
                <a:latin typeface="Calibri"/>
                <a:cs typeface="Calibri"/>
              </a:rPr>
              <a:t>project.</a:t>
            </a:r>
            <a:endParaRPr lang="en-US" sz="1600" spc="-95" dirty="0">
              <a:solidFill>
                <a:srgbClr val="2E2B1F"/>
              </a:solidFill>
              <a:latin typeface="Calibri"/>
              <a:cs typeface="Calibri"/>
            </a:endParaRPr>
          </a:p>
          <a:p>
            <a:pPr marL="220979" indent="-206375" fontAlgn="base">
              <a:spcBef>
                <a:spcPts val="15"/>
              </a:spcBef>
              <a:spcAft>
                <a:spcPct val="0"/>
              </a:spcAft>
              <a:buFont typeface="Arial MT"/>
              <a:buChar char="■"/>
              <a:tabLst>
                <a:tab pos="221615" algn="l"/>
              </a:tabLst>
            </a:pPr>
            <a:r>
              <a:rPr lang="ar-JO" sz="1600" dirty="0">
                <a:solidFill>
                  <a:prstClr val="black"/>
                </a:solidFill>
                <a:latin typeface="Calibri"/>
                <a:cs typeface="Calibri"/>
              </a:rPr>
              <a:t>الحاجة إلى تنوع التخصصات من أجل تنفيذ المشروع.</a:t>
            </a:r>
            <a:endParaRPr sz="1600" dirty="0">
              <a:solidFill>
                <a:prstClr val="black"/>
              </a:solidFill>
              <a:latin typeface="Calibri"/>
              <a:cs typeface="Calibri"/>
            </a:endParaRPr>
          </a:p>
          <a:p>
            <a:pPr marL="220979" indent="-206375" algn="l" rtl="0" fontAlgn="base">
              <a:lnSpc>
                <a:spcPts val="2635"/>
              </a:lnSpc>
              <a:spcBef>
                <a:spcPct val="0"/>
              </a:spcBef>
              <a:spcAft>
                <a:spcPct val="0"/>
              </a:spcAft>
              <a:buFont typeface="Arial MT"/>
              <a:buChar char="■"/>
              <a:tabLst>
                <a:tab pos="221615" algn="l"/>
              </a:tabLst>
            </a:pPr>
            <a:r>
              <a:rPr sz="1600" spc="-105" dirty="0">
                <a:solidFill>
                  <a:srgbClr val="2E2B1F"/>
                </a:solidFill>
                <a:latin typeface="Calibri"/>
                <a:cs typeface="Calibri"/>
              </a:rPr>
              <a:t>Th</a:t>
            </a:r>
            <a:r>
              <a:rPr sz="1600" spc="-5" dirty="0">
                <a:solidFill>
                  <a:srgbClr val="2E2B1F"/>
                </a:solidFill>
                <a:latin typeface="Calibri"/>
                <a:cs typeface="Calibri"/>
              </a:rPr>
              <a:t>e</a:t>
            </a:r>
            <a:r>
              <a:rPr sz="1600" spc="-190" dirty="0">
                <a:solidFill>
                  <a:srgbClr val="2E2B1F"/>
                </a:solidFill>
                <a:latin typeface="Calibri"/>
                <a:cs typeface="Calibri"/>
              </a:rPr>
              <a:t> </a:t>
            </a:r>
            <a:r>
              <a:rPr sz="1600" spc="-105" dirty="0">
                <a:solidFill>
                  <a:srgbClr val="2E2B1F"/>
                </a:solidFill>
                <a:latin typeface="Calibri"/>
                <a:cs typeface="Calibri"/>
              </a:rPr>
              <a:t>wi</a:t>
            </a:r>
            <a:r>
              <a:rPr sz="1600" spc="-100" dirty="0">
                <a:solidFill>
                  <a:srgbClr val="2E2B1F"/>
                </a:solidFill>
                <a:latin typeface="Calibri"/>
                <a:cs typeface="Calibri"/>
              </a:rPr>
              <a:t>s</a:t>
            </a:r>
            <a:r>
              <a:rPr sz="1600" spc="-5" dirty="0">
                <a:solidFill>
                  <a:srgbClr val="2E2B1F"/>
                </a:solidFill>
                <a:latin typeface="Calibri"/>
                <a:cs typeface="Calibri"/>
              </a:rPr>
              <a:t>h</a:t>
            </a:r>
            <a:r>
              <a:rPr sz="1600" spc="-229" dirty="0">
                <a:solidFill>
                  <a:srgbClr val="2E2B1F"/>
                </a:solidFill>
                <a:latin typeface="Calibri"/>
                <a:cs typeface="Calibri"/>
              </a:rPr>
              <a:t> </a:t>
            </a:r>
            <a:r>
              <a:rPr sz="1600" spc="-135" dirty="0">
                <a:solidFill>
                  <a:srgbClr val="2E2B1F"/>
                </a:solidFill>
                <a:latin typeface="Calibri"/>
                <a:cs typeface="Calibri"/>
              </a:rPr>
              <a:t>t</a:t>
            </a:r>
            <a:r>
              <a:rPr sz="1600" spc="-5" dirty="0">
                <a:solidFill>
                  <a:srgbClr val="2E2B1F"/>
                </a:solidFill>
                <a:latin typeface="Calibri"/>
                <a:cs typeface="Calibri"/>
              </a:rPr>
              <a:t>o</a:t>
            </a:r>
            <a:r>
              <a:rPr sz="1600" spc="-180" dirty="0">
                <a:solidFill>
                  <a:srgbClr val="2E2B1F"/>
                </a:solidFill>
                <a:latin typeface="Calibri"/>
                <a:cs typeface="Calibri"/>
              </a:rPr>
              <a:t> </a:t>
            </a:r>
            <a:r>
              <a:rPr sz="1600" spc="-105" dirty="0">
                <a:solidFill>
                  <a:srgbClr val="2E2B1F"/>
                </a:solidFill>
                <a:latin typeface="Calibri"/>
                <a:cs typeface="Calibri"/>
              </a:rPr>
              <a:t>ben</a:t>
            </a:r>
            <a:r>
              <a:rPr sz="1600" spc="-130" dirty="0">
                <a:solidFill>
                  <a:srgbClr val="2E2B1F"/>
                </a:solidFill>
                <a:latin typeface="Calibri"/>
                <a:cs typeface="Calibri"/>
              </a:rPr>
              <a:t>e</a:t>
            </a:r>
            <a:r>
              <a:rPr sz="1600" spc="-100" dirty="0">
                <a:solidFill>
                  <a:srgbClr val="2E2B1F"/>
                </a:solidFill>
                <a:latin typeface="Calibri"/>
                <a:cs typeface="Calibri"/>
              </a:rPr>
              <a:t>f</a:t>
            </a:r>
            <a:r>
              <a:rPr sz="1600" spc="-105" dirty="0">
                <a:solidFill>
                  <a:srgbClr val="2E2B1F"/>
                </a:solidFill>
                <a:latin typeface="Calibri"/>
                <a:cs typeface="Calibri"/>
              </a:rPr>
              <a:t>i</a:t>
            </a:r>
            <a:r>
              <a:rPr sz="1600" spc="-5" dirty="0">
                <a:solidFill>
                  <a:srgbClr val="2E2B1F"/>
                </a:solidFill>
                <a:latin typeface="Calibri"/>
                <a:cs typeface="Calibri"/>
              </a:rPr>
              <a:t>t</a:t>
            </a:r>
            <a:r>
              <a:rPr sz="1600" spc="-215" dirty="0">
                <a:solidFill>
                  <a:srgbClr val="2E2B1F"/>
                </a:solidFill>
                <a:latin typeface="Calibri"/>
                <a:cs typeface="Calibri"/>
              </a:rPr>
              <a:t> </a:t>
            </a:r>
            <a:r>
              <a:rPr sz="1600" spc="-100" dirty="0">
                <a:solidFill>
                  <a:srgbClr val="2E2B1F"/>
                </a:solidFill>
                <a:latin typeface="Calibri"/>
                <a:cs typeface="Calibri"/>
              </a:rPr>
              <a:t>f</a:t>
            </a:r>
            <a:r>
              <a:rPr sz="1600" spc="-140" dirty="0">
                <a:solidFill>
                  <a:srgbClr val="2E2B1F"/>
                </a:solidFill>
                <a:latin typeface="Calibri"/>
                <a:cs typeface="Calibri"/>
              </a:rPr>
              <a:t>r</a:t>
            </a:r>
            <a:r>
              <a:rPr sz="1600" spc="-100" dirty="0">
                <a:solidFill>
                  <a:srgbClr val="2E2B1F"/>
                </a:solidFill>
                <a:latin typeface="Calibri"/>
                <a:cs typeface="Calibri"/>
              </a:rPr>
              <a:t>o</a:t>
            </a:r>
            <a:r>
              <a:rPr sz="1600" spc="-5" dirty="0">
                <a:solidFill>
                  <a:srgbClr val="2E2B1F"/>
                </a:solidFill>
                <a:latin typeface="Calibri"/>
                <a:cs typeface="Calibri"/>
              </a:rPr>
              <a:t>m</a:t>
            </a:r>
            <a:r>
              <a:rPr sz="1600" spc="-204" dirty="0">
                <a:solidFill>
                  <a:srgbClr val="2E2B1F"/>
                </a:solidFill>
                <a:latin typeface="Calibri"/>
                <a:cs typeface="Calibri"/>
              </a:rPr>
              <a:t> </a:t>
            </a:r>
            <a:r>
              <a:rPr sz="1600" spc="-105" dirty="0">
                <a:solidFill>
                  <a:srgbClr val="2E2B1F"/>
                </a:solidFill>
                <a:latin typeface="Calibri"/>
                <a:cs typeface="Calibri"/>
              </a:rPr>
              <a:t>p</a:t>
            </a:r>
            <a:r>
              <a:rPr sz="1600" spc="-140" dirty="0">
                <a:solidFill>
                  <a:srgbClr val="2E2B1F"/>
                </a:solidFill>
                <a:latin typeface="Calibri"/>
                <a:cs typeface="Calibri"/>
              </a:rPr>
              <a:t>r</a:t>
            </a:r>
            <a:r>
              <a:rPr sz="1600" spc="-100" dirty="0">
                <a:solidFill>
                  <a:srgbClr val="2E2B1F"/>
                </a:solidFill>
                <a:latin typeface="Calibri"/>
                <a:cs typeface="Calibri"/>
              </a:rPr>
              <a:t>o</a:t>
            </a:r>
            <a:r>
              <a:rPr sz="1600" spc="-160" dirty="0">
                <a:solidFill>
                  <a:srgbClr val="2E2B1F"/>
                </a:solidFill>
                <a:latin typeface="Calibri"/>
                <a:cs typeface="Calibri"/>
              </a:rPr>
              <a:t>f</a:t>
            </a:r>
            <a:r>
              <a:rPr sz="1600" spc="-105" dirty="0">
                <a:solidFill>
                  <a:srgbClr val="2E2B1F"/>
                </a:solidFill>
                <a:latin typeface="Calibri"/>
                <a:cs typeface="Calibri"/>
              </a:rPr>
              <a:t>e</a:t>
            </a:r>
            <a:r>
              <a:rPr sz="1600" spc="-100" dirty="0">
                <a:solidFill>
                  <a:srgbClr val="2E2B1F"/>
                </a:solidFill>
                <a:latin typeface="Calibri"/>
                <a:cs typeface="Calibri"/>
              </a:rPr>
              <a:t>ss</a:t>
            </a:r>
            <a:r>
              <a:rPr sz="1600" spc="-105" dirty="0">
                <a:solidFill>
                  <a:srgbClr val="2E2B1F"/>
                </a:solidFill>
                <a:latin typeface="Calibri"/>
                <a:cs typeface="Calibri"/>
              </a:rPr>
              <a:t>i</a:t>
            </a:r>
            <a:r>
              <a:rPr sz="1600" spc="-100" dirty="0">
                <a:solidFill>
                  <a:srgbClr val="2E2B1F"/>
                </a:solidFill>
                <a:latin typeface="Calibri"/>
                <a:cs typeface="Calibri"/>
              </a:rPr>
              <a:t>o</a:t>
            </a:r>
            <a:r>
              <a:rPr sz="1600" spc="-120" dirty="0">
                <a:solidFill>
                  <a:srgbClr val="2E2B1F"/>
                </a:solidFill>
                <a:latin typeface="Calibri"/>
                <a:cs typeface="Calibri"/>
              </a:rPr>
              <a:t>n</a:t>
            </a:r>
            <a:r>
              <a:rPr sz="1600" spc="-100" dirty="0">
                <a:solidFill>
                  <a:srgbClr val="2E2B1F"/>
                </a:solidFill>
                <a:latin typeface="Calibri"/>
                <a:cs typeface="Calibri"/>
              </a:rPr>
              <a:t>a</a:t>
            </a:r>
            <a:r>
              <a:rPr sz="1600" spc="-5" dirty="0">
                <a:solidFill>
                  <a:srgbClr val="2E2B1F"/>
                </a:solidFill>
                <a:latin typeface="Calibri"/>
                <a:cs typeface="Calibri"/>
              </a:rPr>
              <a:t>l</a:t>
            </a:r>
            <a:r>
              <a:rPr sz="1600" spc="-250" dirty="0">
                <a:solidFill>
                  <a:srgbClr val="2E2B1F"/>
                </a:solidFill>
                <a:latin typeface="Calibri"/>
                <a:cs typeface="Calibri"/>
              </a:rPr>
              <a:t> </a:t>
            </a:r>
            <a:r>
              <a:rPr sz="1600" spc="-110" dirty="0">
                <a:solidFill>
                  <a:srgbClr val="2E2B1F"/>
                </a:solidFill>
                <a:latin typeface="Calibri"/>
                <a:cs typeface="Calibri"/>
              </a:rPr>
              <a:t>m</a:t>
            </a:r>
            <a:r>
              <a:rPr sz="1600" spc="-105" dirty="0">
                <a:solidFill>
                  <a:srgbClr val="2E2B1F"/>
                </a:solidFill>
                <a:latin typeface="Calibri"/>
                <a:cs typeface="Calibri"/>
              </a:rPr>
              <a:t>u</a:t>
            </a:r>
            <a:r>
              <a:rPr sz="1600" spc="-110" dirty="0">
                <a:solidFill>
                  <a:srgbClr val="2E2B1F"/>
                </a:solidFill>
                <a:latin typeface="Calibri"/>
                <a:cs typeface="Calibri"/>
              </a:rPr>
              <a:t>t</a:t>
            </a:r>
            <a:r>
              <a:rPr sz="1600" spc="-105" dirty="0">
                <a:solidFill>
                  <a:srgbClr val="2E2B1F"/>
                </a:solidFill>
                <a:latin typeface="Calibri"/>
                <a:cs typeface="Calibri"/>
              </a:rPr>
              <a:t>u</a:t>
            </a:r>
            <a:r>
              <a:rPr sz="1600" spc="-100" dirty="0">
                <a:solidFill>
                  <a:srgbClr val="2E2B1F"/>
                </a:solidFill>
                <a:latin typeface="Calibri"/>
                <a:cs typeface="Calibri"/>
              </a:rPr>
              <a:t>a</a:t>
            </a:r>
            <a:r>
              <a:rPr sz="1600" spc="-5" dirty="0">
                <a:solidFill>
                  <a:srgbClr val="2E2B1F"/>
                </a:solidFill>
                <a:latin typeface="Calibri"/>
                <a:cs typeface="Calibri"/>
              </a:rPr>
              <a:t>l</a:t>
            </a:r>
            <a:r>
              <a:rPr sz="1600" spc="-210" dirty="0">
                <a:solidFill>
                  <a:srgbClr val="2E2B1F"/>
                </a:solidFill>
                <a:latin typeface="Calibri"/>
                <a:cs typeface="Calibri"/>
              </a:rPr>
              <a:t> </a:t>
            </a:r>
            <a:r>
              <a:rPr sz="1600" spc="-100" dirty="0">
                <a:solidFill>
                  <a:srgbClr val="2E2B1F"/>
                </a:solidFill>
                <a:latin typeface="Calibri"/>
                <a:cs typeface="Calibri"/>
              </a:rPr>
              <a:t>s</a:t>
            </a:r>
            <a:r>
              <a:rPr sz="1600" spc="-105" dirty="0">
                <a:solidFill>
                  <a:srgbClr val="2E2B1F"/>
                </a:solidFill>
                <a:latin typeface="Calibri"/>
                <a:cs typeface="Calibri"/>
              </a:rPr>
              <a:t>upp</a:t>
            </a:r>
            <a:r>
              <a:rPr sz="1600" spc="-100" dirty="0">
                <a:solidFill>
                  <a:srgbClr val="2E2B1F"/>
                </a:solidFill>
                <a:latin typeface="Calibri"/>
                <a:cs typeface="Calibri"/>
              </a:rPr>
              <a:t>or</a:t>
            </a:r>
            <a:r>
              <a:rPr sz="1600" spc="-5" dirty="0">
                <a:solidFill>
                  <a:srgbClr val="2E2B1F"/>
                </a:solidFill>
                <a:latin typeface="Calibri"/>
                <a:cs typeface="Calibri"/>
              </a:rPr>
              <a:t>t</a:t>
            </a:r>
            <a:r>
              <a:rPr sz="1600" spc="-240" dirty="0">
                <a:solidFill>
                  <a:srgbClr val="2E2B1F"/>
                </a:solidFill>
                <a:latin typeface="Calibri"/>
                <a:cs typeface="Calibri"/>
              </a:rPr>
              <a:t> </a:t>
            </a:r>
            <a:r>
              <a:rPr sz="1600" spc="-100" dirty="0">
                <a:solidFill>
                  <a:srgbClr val="2E2B1F"/>
                </a:solidFill>
                <a:latin typeface="Calibri"/>
                <a:cs typeface="Calibri"/>
              </a:rPr>
              <a:t>a</a:t>
            </a:r>
            <a:r>
              <a:rPr sz="1600" spc="-105" dirty="0">
                <a:solidFill>
                  <a:srgbClr val="2E2B1F"/>
                </a:solidFill>
                <a:latin typeface="Calibri"/>
                <a:cs typeface="Calibri"/>
              </a:rPr>
              <a:t>n</a:t>
            </a:r>
            <a:r>
              <a:rPr sz="1600" spc="-5" dirty="0">
                <a:solidFill>
                  <a:srgbClr val="2E2B1F"/>
                </a:solidFill>
                <a:latin typeface="Calibri"/>
                <a:cs typeface="Calibri"/>
              </a:rPr>
              <a:t>d</a:t>
            </a:r>
            <a:r>
              <a:rPr sz="1600" spc="-215" dirty="0">
                <a:solidFill>
                  <a:srgbClr val="2E2B1F"/>
                </a:solidFill>
                <a:latin typeface="Calibri"/>
                <a:cs typeface="Calibri"/>
              </a:rPr>
              <a:t> </a:t>
            </a:r>
            <a:r>
              <a:rPr sz="1600" spc="-125" dirty="0">
                <a:solidFill>
                  <a:srgbClr val="2E2B1F"/>
                </a:solidFill>
                <a:latin typeface="Calibri"/>
                <a:cs typeface="Calibri"/>
              </a:rPr>
              <a:t>r</a:t>
            </a:r>
            <a:r>
              <a:rPr sz="1600" spc="-114" dirty="0">
                <a:solidFill>
                  <a:srgbClr val="2E2B1F"/>
                </a:solidFill>
                <a:latin typeface="Calibri"/>
                <a:cs typeface="Calibri"/>
              </a:rPr>
              <a:t>e</a:t>
            </a:r>
            <a:r>
              <a:rPr sz="1600" spc="-100" dirty="0">
                <a:solidFill>
                  <a:srgbClr val="2E2B1F"/>
                </a:solidFill>
                <a:latin typeface="Calibri"/>
                <a:cs typeface="Calibri"/>
              </a:rPr>
              <a:t>v</a:t>
            </a:r>
            <a:r>
              <a:rPr sz="1600" spc="-105" dirty="0">
                <a:solidFill>
                  <a:srgbClr val="2E2B1F"/>
                </a:solidFill>
                <a:latin typeface="Calibri"/>
                <a:cs typeface="Calibri"/>
              </a:rPr>
              <a:t>i</a:t>
            </a:r>
            <a:r>
              <a:rPr sz="1600" spc="-114" dirty="0">
                <a:solidFill>
                  <a:srgbClr val="2E2B1F"/>
                </a:solidFill>
                <a:latin typeface="Calibri"/>
                <a:cs typeface="Calibri"/>
              </a:rPr>
              <a:t>e</a:t>
            </a:r>
            <a:r>
              <a:rPr sz="1600" spc="-5" dirty="0">
                <a:solidFill>
                  <a:srgbClr val="2E2B1F"/>
                </a:solidFill>
                <a:latin typeface="Calibri"/>
                <a:cs typeface="Calibri"/>
              </a:rPr>
              <a:t>w</a:t>
            </a:r>
            <a:r>
              <a:rPr sz="1600" spc="-225" dirty="0">
                <a:solidFill>
                  <a:srgbClr val="2E2B1F"/>
                </a:solidFill>
                <a:latin typeface="Calibri"/>
                <a:cs typeface="Calibri"/>
              </a:rPr>
              <a:t> </a:t>
            </a:r>
            <a:r>
              <a:rPr sz="1600" spc="-150" dirty="0">
                <a:solidFill>
                  <a:srgbClr val="2E2B1F"/>
                </a:solidFill>
                <a:latin typeface="Calibri"/>
                <a:cs typeface="Calibri"/>
              </a:rPr>
              <a:t>f</a:t>
            </a:r>
            <a:r>
              <a:rPr sz="1600" spc="-100" dirty="0">
                <a:solidFill>
                  <a:srgbClr val="2E2B1F"/>
                </a:solidFill>
                <a:latin typeface="Calibri"/>
                <a:cs typeface="Calibri"/>
              </a:rPr>
              <a:t>o</a:t>
            </a:r>
            <a:r>
              <a:rPr sz="1600" spc="-5" dirty="0">
                <a:solidFill>
                  <a:srgbClr val="2E2B1F"/>
                </a:solidFill>
                <a:latin typeface="Calibri"/>
                <a:cs typeface="Calibri"/>
              </a:rPr>
              <a:t>r</a:t>
            </a:r>
            <a:r>
              <a:rPr sz="1600" spc="-210" dirty="0">
                <a:solidFill>
                  <a:srgbClr val="2E2B1F"/>
                </a:solidFill>
                <a:latin typeface="Calibri"/>
                <a:cs typeface="Calibri"/>
              </a:rPr>
              <a:t> </a:t>
            </a:r>
            <a:r>
              <a:rPr sz="1600" spc="-110" dirty="0">
                <a:solidFill>
                  <a:srgbClr val="2E2B1F"/>
                </a:solidFill>
                <a:latin typeface="Calibri"/>
                <a:cs typeface="Calibri"/>
              </a:rPr>
              <a:t>t</a:t>
            </a:r>
            <a:r>
              <a:rPr sz="1600" spc="-105" dirty="0">
                <a:solidFill>
                  <a:srgbClr val="2E2B1F"/>
                </a:solidFill>
                <a:latin typeface="Calibri"/>
                <a:cs typeface="Calibri"/>
              </a:rPr>
              <a:t>h</a:t>
            </a:r>
            <a:r>
              <a:rPr sz="1600" spc="-5" dirty="0">
                <a:solidFill>
                  <a:srgbClr val="2E2B1F"/>
                </a:solidFill>
                <a:latin typeface="Calibri"/>
                <a:cs typeface="Calibri"/>
              </a:rPr>
              <a:t>e</a:t>
            </a:r>
            <a:r>
              <a:rPr lang="en-US" sz="1600" spc="-5" dirty="0">
                <a:solidFill>
                  <a:srgbClr val="2E2B1F"/>
                </a:solidFill>
                <a:latin typeface="Calibri"/>
                <a:cs typeface="Calibri"/>
              </a:rPr>
              <a:t> </a:t>
            </a:r>
            <a:r>
              <a:rPr sz="1600" spc="-100" dirty="0">
                <a:solidFill>
                  <a:srgbClr val="2E2B1F"/>
                </a:solidFill>
                <a:latin typeface="Calibri"/>
                <a:cs typeface="Calibri"/>
              </a:rPr>
              <a:t>enhancement</a:t>
            </a:r>
            <a:r>
              <a:rPr sz="1600" spc="-215" dirty="0">
                <a:solidFill>
                  <a:srgbClr val="2E2B1F"/>
                </a:solidFill>
                <a:latin typeface="Calibri"/>
                <a:cs typeface="Calibri"/>
              </a:rPr>
              <a:t> </a:t>
            </a:r>
            <a:r>
              <a:rPr sz="1600" spc="-50" dirty="0">
                <a:solidFill>
                  <a:srgbClr val="2E2B1F"/>
                </a:solidFill>
                <a:latin typeface="Calibri"/>
                <a:cs typeface="Calibri"/>
              </a:rPr>
              <a:t>of</a:t>
            </a:r>
            <a:r>
              <a:rPr sz="1600" spc="-195" dirty="0">
                <a:solidFill>
                  <a:srgbClr val="2E2B1F"/>
                </a:solidFill>
                <a:latin typeface="Calibri"/>
                <a:cs typeface="Calibri"/>
              </a:rPr>
              <a:t> </a:t>
            </a:r>
            <a:r>
              <a:rPr sz="1600" spc="-95" dirty="0">
                <a:solidFill>
                  <a:srgbClr val="2E2B1F"/>
                </a:solidFill>
                <a:latin typeface="Calibri"/>
                <a:cs typeface="Calibri"/>
              </a:rPr>
              <a:t>project</a:t>
            </a:r>
            <a:r>
              <a:rPr sz="1600" spc="-225" dirty="0">
                <a:solidFill>
                  <a:srgbClr val="2E2B1F"/>
                </a:solidFill>
                <a:latin typeface="Calibri"/>
                <a:cs typeface="Calibri"/>
              </a:rPr>
              <a:t> </a:t>
            </a:r>
            <a:r>
              <a:rPr sz="1600" spc="-110" dirty="0">
                <a:solidFill>
                  <a:srgbClr val="2E2B1F"/>
                </a:solidFill>
                <a:latin typeface="Calibri"/>
                <a:cs typeface="Calibri"/>
              </a:rPr>
              <a:t>quality.</a:t>
            </a:r>
            <a:endParaRPr lang="en-US" sz="1600" spc="-110" dirty="0">
              <a:solidFill>
                <a:srgbClr val="2E2B1F"/>
              </a:solidFill>
              <a:latin typeface="Calibri"/>
              <a:cs typeface="Calibri"/>
            </a:endParaRPr>
          </a:p>
          <a:p>
            <a:pPr marL="220979" indent="-206375" fontAlgn="base">
              <a:lnSpc>
                <a:spcPts val="2635"/>
              </a:lnSpc>
              <a:spcBef>
                <a:spcPct val="0"/>
              </a:spcBef>
              <a:spcAft>
                <a:spcPct val="0"/>
              </a:spcAft>
              <a:buFont typeface="Arial MT"/>
              <a:buChar char="■"/>
              <a:tabLst>
                <a:tab pos="221615" algn="l"/>
              </a:tabLst>
            </a:pPr>
            <a:r>
              <a:rPr lang="ar-JO" sz="1600" dirty="0">
                <a:solidFill>
                  <a:prstClr val="black"/>
                </a:solidFill>
                <a:latin typeface="Calibri"/>
                <a:cs typeface="Calibri"/>
              </a:rPr>
              <a:t>الرغبة في الاستفادة من الدعم المهني المتبادل والمراجعة لتحسين جودة المشروع.</a:t>
            </a:r>
            <a:endParaRPr sz="1600" dirty="0">
              <a:solidFill>
                <a:prstClr val="black"/>
              </a:solidFill>
              <a:latin typeface="Calibri"/>
              <a:cs typeface="Calibri"/>
            </a:endParaRPr>
          </a:p>
        </p:txBody>
      </p:sp>
      <p:sp>
        <p:nvSpPr>
          <p:cNvPr id="4" name="Rectangle 3"/>
          <p:cNvSpPr/>
          <p:nvPr/>
        </p:nvSpPr>
        <p:spPr>
          <a:xfrm>
            <a:off x="1631504" y="332656"/>
            <a:ext cx="8856984" cy="2382704"/>
          </a:xfrm>
          <a:prstGeom prst="rect">
            <a:avLst/>
          </a:prstGeom>
        </p:spPr>
        <p:txBody>
          <a:bodyPr wrap="square">
            <a:spAutoFit/>
          </a:bodyPr>
          <a:lstStyle/>
          <a:p>
            <a:pPr marL="15240" marR="125730" indent="-3175" algn="l" rtl="0" fontAlgn="base">
              <a:spcBef>
                <a:spcPts val="95"/>
              </a:spcBef>
              <a:spcAft>
                <a:spcPct val="0"/>
              </a:spcAft>
              <a:buFont typeface="Calibri"/>
              <a:buAutoNum type="arabicParenR" startAt="2"/>
              <a:tabLst>
                <a:tab pos="264160" algn="l"/>
              </a:tabLst>
            </a:pPr>
            <a:r>
              <a:rPr lang="en-US" sz="2400" b="1" spc="-100" dirty="0">
                <a:solidFill>
                  <a:srgbClr val="5B9BD5">
                    <a:lumMod val="75000"/>
                  </a:srgbClr>
                </a:solidFill>
                <a:effectLst>
                  <a:outerShdw blurRad="38100" dist="38100" dir="2700000" algn="tl">
                    <a:srgbClr val="000000">
                      <a:alpha val="43137"/>
                    </a:srgbClr>
                  </a:outerShdw>
                </a:effectLst>
                <a:latin typeface="Calibri"/>
                <a:cs typeface="Calibri"/>
              </a:rPr>
              <a:t> Subjection to customer–supplier relationship: </a:t>
            </a:r>
            <a:r>
              <a:rPr lang="en-US" sz="2000" spc="-70" dirty="0">
                <a:solidFill>
                  <a:srgbClr val="2E2B1F"/>
                </a:solidFill>
                <a:latin typeface="Calibri"/>
                <a:cs typeface="Calibri"/>
              </a:rPr>
              <a:t>The </a:t>
            </a:r>
            <a:r>
              <a:rPr lang="en-US" sz="2000" spc="-95" dirty="0">
                <a:solidFill>
                  <a:srgbClr val="2E2B1F"/>
                </a:solidFill>
                <a:latin typeface="Calibri"/>
                <a:cs typeface="Calibri"/>
              </a:rPr>
              <a:t>project </a:t>
            </a:r>
            <a:r>
              <a:rPr lang="en-US" sz="2000" spc="-85" dirty="0">
                <a:solidFill>
                  <a:srgbClr val="2E2B1F"/>
                </a:solidFill>
                <a:latin typeface="Calibri"/>
                <a:cs typeface="Calibri"/>
              </a:rPr>
              <a:t>team must </a:t>
            </a:r>
            <a:r>
              <a:rPr lang="en-US" sz="2000" spc="-80" dirty="0">
                <a:solidFill>
                  <a:srgbClr val="2E2B1F"/>
                </a:solidFill>
                <a:latin typeface="Calibri"/>
                <a:cs typeface="Calibri"/>
              </a:rPr>
              <a:t> </a:t>
            </a:r>
            <a:r>
              <a:rPr lang="en-US" sz="2000" spc="-105" dirty="0">
                <a:solidFill>
                  <a:srgbClr val="2E2B1F"/>
                </a:solidFill>
                <a:latin typeface="Calibri"/>
                <a:cs typeface="Calibri"/>
              </a:rPr>
              <a:t>cooperate</a:t>
            </a:r>
            <a:r>
              <a:rPr lang="en-US" sz="2000" spc="-204" dirty="0">
                <a:solidFill>
                  <a:srgbClr val="2E2B1F"/>
                </a:solidFill>
                <a:latin typeface="Calibri"/>
                <a:cs typeface="Calibri"/>
              </a:rPr>
              <a:t> </a:t>
            </a:r>
            <a:r>
              <a:rPr lang="en-US" sz="2000" spc="-100" dirty="0">
                <a:solidFill>
                  <a:srgbClr val="2E2B1F"/>
                </a:solidFill>
                <a:latin typeface="Calibri"/>
                <a:cs typeface="Calibri"/>
              </a:rPr>
              <a:t>continuously</a:t>
            </a:r>
            <a:r>
              <a:rPr lang="en-US" sz="2000" spc="-229" dirty="0">
                <a:solidFill>
                  <a:srgbClr val="2E2B1F"/>
                </a:solidFill>
                <a:latin typeface="Calibri"/>
                <a:cs typeface="Calibri"/>
              </a:rPr>
              <a:t> </a:t>
            </a:r>
            <a:r>
              <a:rPr lang="en-US" sz="2000" spc="-80" dirty="0">
                <a:solidFill>
                  <a:srgbClr val="2E2B1F"/>
                </a:solidFill>
                <a:latin typeface="Calibri"/>
                <a:cs typeface="Calibri"/>
              </a:rPr>
              <a:t>with</a:t>
            </a:r>
            <a:r>
              <a:rPr lang="en-US" sz="2000" spc="-210" dirty="0">
                <a:solidFill>
                  <a:srgbClr val="2E2B1F"/>
                </a:solidFill>
                <a:latin typeface="Calibri"/>
                <a:cs typeface="Calibri"/>
              </a:rPr>
              <a:t> </a:t>
            </a:r>
            <a:r>
              <a:rPr lang="en-US" sz="2000" spc="-70" dirty="0">
                <a:solidFill>
                  <a:srgbClr val="2E2B1F"/>
                </a:solidFill>
                <a:latin typeface="Calibri"/>
                <a:cs typeface="Calibri"/>
              </a:rPr>
              <a:t>the</a:t>
            </a:r>
            <a:r>
              <a:rPr lang="en-US" sz="2000" spc="-180" dirty="0">
                <a:solidFill>
                  <a:srgbClr val="2E2B1F"/>
                </a:solidFill>
                <a:latin typeface="Calibri"/>
                <a:cs typeface="Calibri"/>
              </a:rPr>
              <a:t> </a:t>
            </a:r>
            <a:r>
              <a:rPr lang="en-US" sz="2000" spc="-95" dirty="0">
                <a:solidFill>
                  <a:srgbClr val="2E2B1F"/>
                </a:solidFill>
                <a:latin typeface="Calibri"/>
                <a:cs typeface="Calibri"/>
              </a:rPr>
              <a:t>customer:</a:t>
            </a:r>
            <a:r>
              <a:rPr lang="en-US" sz="2000" spc="200" dirty="0">
                <a:solidFill>
                  <a:srgbClr val="2E2B1F"/>
                </a:solidFill>
                <a:latin typeface="Calibri"/>
                <a:cs typeface="Calibri"/>
              </a:rPr>
              <a:t> </a:t>
            </a:r>
            <a:r>
              <a:rPr lang="en-US" sz="2000" spc="-65" dirty="0">
                <a:solidFill>
                  <a:srgbClr val="2E2B1F"/>
                </a:solidFill>
                <a:latin typeface="Calibri"/>
                <a:cs typeface="Calibri"/>
              </a:rPr>
              <a:t>to</a:t>
            </a:r>
            <a:r>
              <a:rPr lang="en-US" sz="2000" spc="-185" dirty="0">
                <a:solidFill>
                  <a:srgbClr val="2E2B1F"/>
                </a:solidFill>
                <a:latin typeface="Calibri"/>
                <a:cs typeface="Calibri"/>
              </a:rPr>
              <a:t> </a:t>
            </a:r>
            <a:r>
              <a:rPr lang="en-US" sz="2000" spc="-95" dirty="0">
                <a:solidFill>
                  <a:srgbClr val="2E2B1F"/>
                </a:solidFill>
                <a:latin typeface="Calibri"/>
                <a:cs typeface="Calibri"/>
              </a:rPr>
              <a:t>consider</a:t>
            </a:r>
            <a:r>
              <a:rPr lang="en-US" sz="2000" spc="-229" dirty="0">
                <a:solidFill>
                  <a:srgbClr val="2E2B1F"/>
                </a:solidFill>
                <a:latin typeface="Calibri"/>
                <a:cs typeface="Calibri"/>
              </a:rPr>
              <a:t> </a:t>
            </a:r>
            <a:r>
              <a:rPr lang="en-US" sz="2000" spc="-70" dirty="0">
                <a:solidFill>
                  <a:srgbClr val="2E2B1F"/>
                </a:solidFill>
                <a:latin typeface="Calibri"/>
                <a:cs typeface="Calibri"/>
              </a:rPr>
              <a:t>his</a:t>
            </a:r>
            <a:r>
              <a:rPr lang="en-US" sz="2000" spc="-200" dirty="0">
                <a:solidFill>
                  <a:srgbClr val="2E2B1F"/>
                </a:solidFill>
                <a:latin typeface="Calibri"/>
                <a:cs typeface="Calibri"/>
              </a:rPr>
              <a:t> </a:t>
            </a:r>
            <a:r>
              <a:rPr lang="en-US" sz="2000" spc="-95" dirty="0">
                <a:solidFill>
                  <a:srgbClr val="2E2B1F"/>
                </a:solidFill>
                <a:latin typeface="Calibri"/>
                <a:cs typeface="Calibri"/>
              </a:rPr>
              <a:t>request</a:t>
            </a:r>
            <a:r>
              <a:rPr lang="en-US" sz="2000" spc="-220" dirty="0">
                <a:solidFill>
                  <a:srgbClr val="2E2B1F"/>
                </a:solidFill>
                <a:latin typeface="Calibri"/>
                <a:cs typeface="Calibri"/>
              </a:rPr>
              <a:t> </a:t>
            </a:r>
            <a:r>
              <a:rPr lang="en-US" sz="2000" spc="-85" dirty="0">
                <a:solidFill>
                  <a:srgbClr val="2E2B1F"/>
                </a:solidFill>
                <a:latin typeface="Calibri"/>
                <a:cs typeface="Calibri"/>
              </a:rPr>
              <a:t>for</a:t>
            </a:r>
            <a:r>
              <a:rPr lang="en-US" sz="2000" spc="-190" dirty="0">
                <a:solidFill>
                  <a:srgbClr val="2E2B1F"/>
                </a:solidFill>
                <a:latin typeface="Calibri"/>
                <a:cs typeface="Calibri"/>
              </a:rPr>
              <a:t> </a:t>
            </a:r>
            <a:r>
              <a:rPr lang="en-US" sz="2000" spc="-95" dirty="0">
                <a:solidFill>
                  <a:srgbClr val="2E2B1F"/>
                </a:solidFill>
                <a:latin typeface="Calibri"/>
                <a:cs typeface="Calibri"/>
              </a:rPr>
              <a:t>changes, </a:t>
            </a:r>
            <a:r>
              <a:rPr lang="en-US" sz="2000" spc="-484" dirty="0">
                <a:solidFill>
                  <a:srgbClr val="2E2B1F"/>
                </a:solidFill>
                <a:latin typeface="Calibri"/>
                <a:cs typeface="Calibri"/>
              </a:rPr>
              <a:t> </a:t>
            </a:r>
            <a:r>
              <a:rPr lang="en-US" sz="2000" spc="-70" dirty="0">
                <a:solidFill>
                  <a:srgbClr val="2E2B1F"/>
                </a:solidFill>
                <a:latin typeface="Calibri"/>
                <a:cs typeface="Calibri"/>
              </a:rPr>
              <a:t>to </a:t>
            </a:r>
            <a:r>
              <a:rPr lang="en-US" sz="2000" spc="-90" dirty="0">
                <a:solidFill>
                  <a:srgbClr val="2E2B1F"/>
                </a:solidFill>
                <a:latin typeface="Calibri"/>
                <a:cs typeface="Calibri"/>
              </a:rPr>
              <a:t>discuss </a:t>
            </a:r>
            <a:r>
              <a:rPr lang="en-US" sz="2000" spc="-70" dirty="0">
                <a:solidFill>
                  <a:srgbClr val="2E2B1F"/>
                </a:solidFill>
                <a:latin typeface="Calibri"/>
                <a:cs typeface="Calibri"/>
              </a:rPr>
              <a:t>his </a:t>
            </a:r>
            <a:r>
              <a:rPr lang="en-US" sz="2000" spc="-95" dirty="0">
                <a:solidFill>
                  <a:srgbClr val="2E2B1F"/>
                </a:solidFill>
                <a:latin typeface="Calibri"/>
                <a:cs typeface="Calibri"/>
              </a:rPr>
              <a:t>criticisms </a:t>
            </a:r>
            <a:r>
              <a:rPr lang="en-US" sz="2000" spc="-80" dirty="0">
                <a:solidFill>
                  <a:srgbClr val="2E2B1F"/>
                </a:solidFill>
                <a:latin typeface="Calibri"/>
                <a:cs typeface="Calibri"/>
              </a:rPr>
              <a:t>about </a:t>
            </a:r>
            <a:r>
              <a:rPr lang="en-US" sz="2000" spc="-70" dirty="0">
                <a:solidFill>
                  <a:srgbClr val="2E2B1F"/>
                </a:solidFill>
                <a:latin typeface="Calibri"/>
                <a:cs typeface="Calibri"/>
              </a:rPr>
              <a:t>the </a:t>
            </a:r>
            <a:r>
              <a:rPr lang="en-US" sz="2000" spc="-95" dirty="0">
                <a:solidFill>
                  <a:srgbClr val="2E2B1F"/>
                </a:solidFill>
                <a:latin typeface="Calibri"/>
                <a:cs typeface="Calibri"/>
              </a:rPr>
              <a:t>various </a:t>
            </a:r>
            <a:r>
              <a:rPr lang="en-US" sz="2000" spc="-90" dirty="0">
                <a:solidFill>
                  <a:srgbClr val="2E2B1F"/>
                </a:solidFill>
                <a:latin typeface="Calibri"/>
                <a:cs typeface="Calibri"/>
              </a:rPr>
              <a:t>aspects </a:t>
            </a:r>
            <a:r>
              <a:rPr lang="en-US" sz="2000" spc="-50" dirty="0">
                <a:solidFill>
                  <a:srgbClr val="2E2B1F"/>
                </a:solidFill>
                <a:latin typeface="Calibri"/>
                <a:cs typeface="Calibri"/>
              </a:rPr>
              <a:t>of </a:t>
            </a:r>
            <a:r>
              <a:rPr lang="en-US" sz="2000" spc="-70" dirty="0">
                <a:solidFill>
                  <a:srgbClr val="2E2B1F"/>
                </a:solidFill>
                <a:latin typeface="Calibri"/>
                <a:cs typeface="Calibri"/>
              </a:rPr>
              <a:t>the </a:t>
            </a:r>
            <a:r>
              <a:rPr lang="en-US" sz="2000" spc="-95" dirty="0">
                <a:solidFill>
                  <a:srgbClr val="2E2B1F"/>
                </a:solidFill>
                <a:latin typeface="Calibri"/>
                <a:cs typeface="Calibri"/>
              </a:rPr>
              <a:t>project, </a:t>
            </a:r>
            <a:r>
              <a:rPr lang="en-US" sz="2000" spc="-70" dirty="0">
                <a:solidFill>
                  <a:srgbClr val="2E2B1F"/>
                </a:solidFill>
                <a:latin typeface="Calibri"/>
                <a:cs typeface="Calibri"/>
              </a:rPr>
              <a:t>and to </a:t>
            </a:r>
            <a:r>
              <a:rPr lang="en-US" sz="2000" spc="-80" dirty="0">
                <a:solidFill>
                  <a:srgbClr val="2E2B1F"/>
                </a:solidFill>
                <a:latin typeface="Calibri"/>
                <a:cs typeface="Calibri"/>
              </a:rPr>
              <a:t>get </a:t>
            </a:r>
            <a:r>
              <a:rPr lang="en-US" sz="2000" spc="-70" dirty="0">
                <a:solidFill>
                  <a:srgbClr val="2E2B1F"/>
                </a:solidFill>
                <a:latin typeface="Calibri"/>
                <a:cs typeface="Calibri"/>
              </a:rPr>
              <a:t>his </a:t>
            </a:r>
            <a:r>
              <a:rPr lang="en-US" sz="2000" spc="-484" dirty="0">
                <a:solidFill>
                  <a:srgbClr val="2E2B1F"/>
                </a:solidFill>
                <a:latin typeface="Calibri"/>
                <a:cs typeface="Calibri"/>
              </a:rPr>
              <a:t> </a:t>
            </a:r>
            <a:r>
              <a:rPr lang="en-US" sz="2000" spc="-100" dirty="0">
                <a:solidFill>
                  <a:srgbClr val="2E2B1F"/>
                </a:solidFill>
                <a:latin typeface="Calibri"/>
                <a:cs typeface="Calibri"/>
              </a:rPr>
              <a:t>approval</a:t>
            </a:r>
            <a:r>
              <a:rPr lang="en-US" sz="2000" spc="-250" dirty="0">
                <a:solidFill>
                  <a:srgbClr val="2E2B1F"/>
                </a:solidFill>
                <a:latin typeface="Calibri"/>
                <a:cs typeface="Calibri"/>
              </a:rPr>
              <a:t> </a:t>
            </a:r>
            <a:r>
              <a:rPr lang="en-US" sz="2000" spc="-85" dirty="0">
                <a:solidFill>
                  <a:srgbClr val="2E2B1F"/>
                </a:solidFill>
                <a:latin typeface="Calibri"/>
                <a:cs typeface="Calibri"/>
              </a:rPr>
              <a:t>for</a:t>
            </a:r>
            <a:r>
              <a:rPr lang="en-US" sz="2000" spc="-210" dirty="0">
                <a:solidFill>
                  <a:srgbClr val="2E2B1F"/>
                </a:solidFill>
                <a:latin typeface="Calibri"/>
                <a:cs typeface="Calibri"/>
              </a:rPr>
              <a:t> </a:t>
            </a:r>
            <a:r>
              <a:rPr lang="en-US" sz="2000" spc="-95" dirty="0">
                <a:solidFill>
                  <a:srgbClr val="2E2B1F"/>
                </a:solidFill>
                <a:latin typeface="Calibri"/>
                <a:cs typeface="Calibri"/>
              </a:rPr>
              <a:t>changes</a:t>
            </a:r>
            <a:r>
              <a:rPr lang="en-US" sz="2000" spc="-204" dirty="0">
                <a:solidFill>
                  <a:srgbClr val="2E2B1F"/>
                </a:solidFill>
                <a:latin typeface="Calibri"/>
                <a:cs typeface="Calibri"/>
              </a:rPr>
              <a:t> </a:t>
            </a:r>
            <a:r>
              <a:rPr lang="en-US" sz="2000" spc="-100" dirty="0">
                <a:solidFill>
                  <a:srgbClr val="2E2B1F"/>
                </a:solidFill>
                <a:latin typeface="Calibri"/>
                <a:cs typeface="Calibri"/>
              </a:rPr>
              <a:t>initiated</a:t>
            </a:r>
            <a:r>
              <a:rPr lang="en-US" sz="2000" spc="-225" dirty="0">
                <a:solidFill>
                  <a:srgbClr val="2E2B1F"/>
                </a:solidFill>
                <a:latin typeface="Calibri"/>
                <a:cs typeface="Calibri"/>
              </a:rPr>
              <a:t> </a:t>
            </a:r>
            <a:r>
              <a:rPr lang="en-US" sz="2000" spc="-60" dirty="0">
                <a:solidFill>
                  <a:srgbClr val="2E2B1F"/>
                </a:solidFill>
                <a:latin typeface="Calibri"/>
                <a:cs typeface="Calibri"/>
              </a:rPr>
              <a:t>by</a:t>
            </a:r>
            <a:r>
              <a:rPr lang="en-US" sz="2000" spc="-200" dirty="0">
                <a:solidFill>
                  <a:srgbClr val="2E2B1F"/>
                </a:solidFill>
                <a:latin typeface="Calibri"/>
                <a:cs typeface="Calibri"/>
              </a:rPr>
              <a:t> </a:t>
            </a:r>
            <a:r>
              <a:rPr lang="en-US" sz="2000" spc="-70" dirty="0">
                <a:solidFill>
                  <a:srgbClr val="2E2B1F"/>
                </a:solidFill>
                <a:latin typeface="Calibri"/>
                <a:cs typeface="Calibri"/>
              </a:rPr>
              <a:t>the</a:t>
            </a:r>
            <a:r>
              <a:rPr lang="en-US" sz="2000" spc="-200" dirty="0">
                <a:solidFill>
                  <a:srgbClr val="2E2B1F"/>
                </a:solidFill>
                <a:latin typeface="Calibri"/>
                <a:cs typeface="Calibri"/>
              </a:rPr>
              <a:t> </a:t>
            </a:r>
            <a:r>
              <a:rPr lang="en-US" sz="2000" spc="-100" dirty="0">
                <a:solidFill>
                  <a:srgbClr val="2E2B1F"/>
                </a:solidFill>
                <a:latin typeface="Calibri"/>
                <a:cs typeface="Calibri"/>
              </a:rPr>
              <a:t>development</a:t>
            </a:r>
            <a:r>
              <a:rPr lang="en-US" sz="2000" spc="-210" dirty="0">
                <a:solidFill>
                  <a:srgbClr val="2E2B1F"/>
                </a:solidFill>
                <a:latin typeface="Calibri"/>
                <a:cs typeface="Calibri"/>
              </a:rPr>
              <a:t> </a:t>
            </a:r>
            <a:r>
              <a:rPr lang="en-US" sz="2000" spc="-90" dirty="0">
                <a:solidFill>
                  <a:srgbClr val="2E2B1F"/>
                </a:solidFill>
                <a:latin typeface="Calibri"/>
                <a:cs typeface="Calibri"/>
              </a:rPr>
              <a:t>team.</a:t>
            </a:r>
          </a:p>
          <a:p>
            <a:pPr marL="12065" marR="125730" fontAlgn="base">
              <a:spcBef>
                <a:spcPts val="95"/>
              </a:spcBef>
              <a:spcAft>
                <a:spcPct val="0"/>
              </a:spcAft>
              <a:tabLst>
                <a:tab pos="264160" algn="l"/>
              </a:tabLst>
            </a:pPr>
            <a:r>
              <a:rPr lang="ar-JO" sz="2000" dirty="0">
                <a:solidFill>
                  <a:prstClr val="black"/>
                </a:solidFill>
                <a:latin typeface="Calibri"/>
                <a:cs typeface="Calibri"/>
              </a:rPr>
              <a:t>		</a:t>
            </a:r>
            <a:r>
              <a:rPr lang="ar-JO" sz="2400" b="1" spc="-100" dirty="0">
                <a:solidFill>
                  <a:srgbClr val="5B9BD5">
                    <a:lumMod val="75000"/>
                  </a:srgbClr>
                </a:solidFill>
                <a:effectLst>
                  <a:outerShdw blurRad="38100" dist="38100" dir="2700000" algn="tl">
                    <a:srgbClr val="000000">
                      <a:alpha val="43137"/>
                    </a:srgbClr>
                  </a:outerShdw>
                </a:effectLst>
                <a:latin typeface="Calibri"/>
                <a:cs typeface="Calibri"/>
              </a:rPr>
              <a:t>الخضوع للعلاقة بين العميل والمورد</a:t>
            </a:r>
            <a:r>
              <a:rPr lang="ar-JO" sz="2000" dirty="0">
                <a:solidFill>
                  <a:prstClr val="black"/>
                </a:solidFill>
                <a:latin typeface="Calibri"/>
                <a:cs typeface="Calibri"/>
              </a:rPr>
              <a:t>: يجب على فريق المشروع التعاون بشكل مستمر مع العميل: للنظر في طلبه لإجراء تغييرات، ومناقشة انتقاداته حول الجوانب المختلفة للمشروع، والحصول على موافقته على التغييرات التي يبدأها فريق التطوير.</a:t>
            </a:r>
            <a:endParaRPr lang="en-US" sz="2000" dirty="0">
              <a:solidFill>
                <a:prstClr val="black"/>
              </a:solidFill>
              <a:latin typeface="Calibri"/>
              <a:cs typeface="Calibri"/>
            </a:endParaRPr>
          </a:p>
        </p:txBody>
      </p:sp>
      <p:pic>
        <p:nvPicPr>
          <p:cNvPr id="5122" name="Picture 2" descr="Customer/supplier relationships and process change | Download Scientific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5600" y="2537401"/>
            <a:ext cx="3456384" cy="1146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4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5520" y="692696"/>
            <a:ext cx="7416824" cy="5596404"/>
          </a:xfrm>
          <a:prstGeom prst="rect">
            <a:avLst/>
          </a:prstGeom>
        </p:spPr>
        <p:txBody>
          <a:bodyPr vert="horz" wrap="square" lIns="0" tIns="12700" rIns="0" bIns="0" rtlCol="0">
            <a:spAutoFit/>
          </a:bodyPr>
          <a:lstStyle/>
          <a:p>
            <a:pPr marL="12700" marR="232410" algn="l" rtl="0" fontAlgn="base">
              <a:spcBef>
                <a:spcPts val="100"/>
              </a:spcBef>
              <a:spcAft>
                <a:spcPct val="0"/>
              </a:spcAft>
            </a:pPr>
            <a:r>
              <a:rPr sz="2000" b="1" spc="-100" dirty="0">
                <a:solidFill>
                  <a:srgbClr val="5B9BD5">
                    <a:lumMod val="75000"/>
                  </a:srgbClr>
                </a:solidFill>
                <a:effectLst>
                  <a:outerShdw blurRad="38100" dist="38100" dir="2700000" algn="tl">
                    <a:srgbClr val="000000">
                      <a:alpha val="43137"/>
                    </a:srgbClr>
                  </a:outerShdw>
                </a:effectLst>
                <a:latin typeface="Calibri"/>
                <a:cs typeface="Calibri"/>
              </a:rPr>
              <a:t>4) Cooperation and coordination with other software teams:  </a:t>
            </a:r>
            <a:r>
              <a:rPr spc="-10" dirty="0">
                <a:solidFill>
                  <a:srgbClr val="2E2B1F"/>
                </a:solidFill>
                <a:latin typeface="Calibri"/>
                <a:cs typeface="Calibri"/>
              </a:rPr>
              <a:t>Cooperation</a:t>
            </a:r>
            <a:r>
              <a:rPr spc="-25" dirty="0">
                <a:solidFill>
                  <a:srgbClr val="2E2B1F"/>
                </a:solidFill>
                <a:latin typeface="Calibri"/>
                <a:cs typeface="Calibri"/>
              </a:rPr>
              <a:t> </a:t>
            </a:r>
            <a:r>
              <a:rPr spc="-15" dirty="0">
                <a:solidFill>
                  <a:srgbClr val="2E2B1F"/>
                </a:solidFill>
                <a:latin typeface="Calibri"/>
                <a:cs typeface="Calibri"/>
              </a:rPr>
              <a:t>may</a:t>
            </a:r>
            <a:r>
              <a:rPr spc="-10" dirty="0">
                <a:solidFill>
                  <a:srgbClr val="2E2B1F"/>
                </a:solidFill>
                <a:latin typeface="Calibri"/>
                <a:cs typeface="Calibri"/>
              </a:rPr>
              <a:t> </a:t>
            </a:r>
            <a:r>
              <a:rPr spc="-5" dirty="0">
                <a:solidFill>
                  <a:srgbClr val="2E2B1F"/>
                </a:solidFill>
                <a:latin typeface="Calibri"/>
                <a:cs typeface="Calibri"/>
              </a:rPr>
              <a:t>be </a:t>
            </a:r>
            <a:r>
              <a:rPr spc="-10" dirty="0">
                <a:solidFill>
                  <a:srgbClr val="2E2B1F"/>
                </a:solidFill>
                <a:latin typeface="Calibri"/>
                <a:cs typeface="Calibri"/>
              </a:rPr>
              <a:t>required</a:t>
            </a:r>
            <a:r>
              <a:rPr spc="5" dirty="0">
                <a:solidFill>
                  <a:srgbClr val="2E2B1F"/>
                </a:solidFill>
                <a:latin typeface="Calibri"/>
                <a:cs typeface="Calibri"/>
              </a:rPr>
              <a:t> </a:t>
            </a:r>
            <a:r>
              <a:rPr dirty="0">
                <a:solidFill>
                  <a:srgbClr val="2E2B1F"/>
                </a:solidFill>
                <a:latin typeface="Calibri"/>
                <a:cs typeface="Calibri"/>
              </a:rPr>
              <a:t>with:</a:t>
            </a:r>
            <a:endParaRPr lang="ar-JO" dirty="0">
              <a:solidFill>
                <a:srgbClr val="2E2B1F"/>
              </a:solidFill>
              <a:latin typeface="Calibri"/>
              <a:cs typeface="Calibri"/>
            </a:endParaRPr>
          </a:p>
          <a:p>
            <a:pPr marL="12700" marR="232410" fontAlgn="base">
              <a:spcBef>
                <a:spcPts val="100"/>
              </a:spcBef>
              <a:spcAft>
                <a:spcPct val="0"/>
              </a:spcAft>
            </a:pPr>
            <a:r>
              <a:rPr lang="ar-JO" sz="2000" b="1" spc="-100" dirty="0">
                <a:solidFill>
                  <a:srgbClr val="5B9BD5">
                    <a:lumMod val="75000"/>
                  </a:srgbClr>
                </a:solidFill>
                <a:effectLst>
                  <a:outerShdw blurRad="38100" dist="38100" dir="2700000" algn="tl">
                    <a:srgbClr val="000000">
                      <a:alpha val="43137"/>
                    </a:srgbClr>
                  </a:outerShdw>
                </a:effectLst>
                <a:latin typeface="Calibri"/>
                <a:cs typeface="Calibri"/>
              </a:rPr>
              <a:t>4) التعاون والتنسيق مع فرق البرمجيات الأخرى</a:t>
            </a:r>
            <a:r>
              <a:rPr lang="ar-JO" dirty="0">
                <a:solidFill>
                  <a:prstClr val="black"/>
                </a:solidFill>
                <a:latin typeface="Calibri"/>
                <a:cs typeface="Calibri"/>
              </a:rPr>
              <a:t>: قد يكون التعاون مطلوبًا مع:</a:t>
            </a:r>
            <a:endParaRPr dirty="0">
              <a:solidFill>
                <a:prstClr val="black"/>
              </a:solidFill>
              <a:latin typeface="Calibri"/>
              <a:cs typeface="Calibri"/>
            </a:endParaRPr>
          </a:p>
          <a:p>
            <a:pPr marL="265430" indent="-253365" algn="l" rtl="0" fontAlgn="base">
              <a:spcBef>
                <a:spcPts val="20"/>
              </a:spcBef>
              <a:spcAft>
                <a:spcPct val="0"/>
              </a:spcAft>
              <a:buFont typeface="Arial MT"/>
              <a:buChar char="■"/>
              <a:tabLst>
                <a:tab pos="266065" algn="l"/>
              </a:tabLst>
            </a:pPr>
            <a:r>
              <a:rPr spc="-5" dirty="0">
                <a:solidFill>
                  <a:srgbClr val="2E2B1F"/>
                </a:solidFill>
                <a:latin typeface="Calibri"/>
                <a:cs typeface="Calibri"/>
              </a:rPr>
              <a:t>Other</a:t>
            </a:r>
            <a:r>
              <a:rPr spc="-10" dirty="0">
                <a:solidFill>
                  <a:srgbClr val="2E2B1F"/>
                </a:solidFill>
                <a:latin typeface="Calibri"/>
                <a:cs typeface="Calibri"/>
              </a:rPr>
              <a:t> </a:t>
            </a:r>
            <a:r>
              <a:rPr spc="-15" dirty="0">
                <a:solidFill>
                  <a:srgbClr val="2E2B1F"/>
                </a:solidFill>
                <a:latin typeface="Calibri"/>
                <a:cs typeface="Calibri"/>
              </a:rPr>
              <a:t>software</a:t>
            </a:r>
            <a:r>
              <a:rPr spc="5" dirty="0">
                <a:solidFill>
                  <a:srgbClr val="2E2B1F"/>
                </a:solidFill>
                <a:latin typeface="Calibri"/>
                <a:cs typeface="Calibri"/>
              </a:rPr>
              <a:t> </a:t>
            </a:r>
            <a:r>
              <a:rPr spc="-10" dirty="0">
                <a:solidFill>
                  <a:srgbClr val="2E2B1F"/>
                </a:solidFill>
                <a:latin typeface="Calibri"/>
                <a:cs typeface="Calibri"/>
              </a:rPr>
              <a:t>development</a:t>
            </a:r>
            <a:r>
              <a:rPr spc="5" dirty="0">
                <a:solidFill>
                  <a:srgbClr val="2E2B1F"/>
                </a:solidFill>
                <a:latin typeface="Calibri"/>
                <a:cs typeface="Calibri"/>
              </a:rPr>
              <a:t> </a:t>
            </a:r>
            <a:r>
              <a:rPr spc="-5" dirty="0">
                <a:solidFill>
                  <a:srgbClr val="2E2B1F"/>
                </a:solidFill>
                <a:latin typeface="Calibri"/>
                <a:cs typeface="Calibri"/>
              </a:rPr>
              <a:t>teams </a:t>
            </a:r>
            <a:r>
              <a:rPr dirty="0">
                <a:solidFill>
                  <a:srgbClr val="2E2B1F"/>
                </a:solidFill>
                <a:latin typeface="Calibri"/>
                <a:cs typeface="Calibri"/>
              </a:rPr>
              <a:t>in</a:t>
            </a:r>
            <a:r>
              <a:rPr spc="5" dirty="0">
                <a:solidFill>
                  <a:srgbClr val="2E2B1F"/>
                </a:solidFill>
                <a:latin typeface="Calibri"/>
                <a:cs typeface="Calibri"/>
              </a:rPr>
              <a:t> </a:t>
            </a:r>
            <a:r>
              <a:rPr dirty="0">
                <a:solidFill>
                  <a:srgbClr val="2E2B1F"/>
                </a:solidFill>
                <a:latin typeface="Calibri"/>
                <a:cs typeface="Calibri"/>
              </a:rPr>
              <a:t>the</a:t>
            </a:r>
            <a:r>
              <a:rPr spc="5" dirty="0">
                <a:solidFill>
                  <a:srgbClr val="2E2B1F"/>
                </a:solidFill>
                <a:latin typeface="Calibri"/>
                <a:cs typeface="Calibri"/>
              </a:rPr>
              <a:t> </a:t>
            </a:r>
            <a:r>
              <a:rPr spc="-5" dirty="0">
                <a:solidFill>
                  <a:srgbClr val="2E2B1F"/>
                </a:solidFill>
                <a:latin typeface="Calibri"/>
                <a:cs typeface="Calibri"/>
              </a:rPr>
              <a:t>same </a:t>
            </a:r>
            <a:r>
              <a:rPr spc="-15" dirty="0">
                <a:solidFill>
                  <a:srgbClr val="2E2B1F"/>
                </a:solidFill>
                <a:latin typeface="Calibri"/>
                <a:cs typeface="Calibri"/>
              </a:rPr>
              <a:t>organization.</a:t>
            </a:r>
            <a:endParaRPr lang="en-US" spc="-15" dirty="0">
              <a:solidFill>
                <a:srgbClr val="2E2B1F"/>
              </a:solidFill>
              <a:latin typeface="Calibri"/>
              <a:cs typeface="Calibri"/>
            </a:endParaRPr>
          </a:p>
          <a:p>
            <a:pPr marL="265430" indent="-253365" fontAlgn="base">
              <a:spcBef>
                <a:spcPts val="20"/>
              </a:spcBef>
              <a:spcAft>
                <a:spcPct val="0"/>
              </a:spcAft>
              <a:buFont typeface="Arial MT"/>
              <a:buChar char="■"/>
              <a:tabLst>
                <a:tab pos="266065" algn="l"/>
              </a:tabLst>
            </a:pPr>
            <a:r>
              <a:rPr lang="ar-JO" dirty="0">
                <a:solidFill>
                  <a:prstClr val="black"/>
                </a:solidFill>
                <a:latin typeface="Calibri"/>
                <a:cs typeface="Calibri"/>
              </a:rPr>
              <a:t>فرق تطوير البرمجيات الأخرى في نفس المنظمة.</a:t>
            </a:r>
            <a:endParaRPr dirty="0">
              <a:solidFill>
                <a:prstClr val="black"/>
              </a:solidFill>
              <a:latin typeface="Calibri"/>
              <a:cs typeface="Calibri"/>
            </a:endParaRPr>
          </a:p>
          <a:p>
            <a:pPr marL="265430" indent="-253365" algn="l" rtl="0" fontAlgn="base">
              <a:spcBef>
                <a:spcPts val="5"/>
              </a:spcBef>
              <a:spcAft>
                <a:spcPct val="0"/>
              </a:spcAft>
              <a:buFont typeface="Arial MT"/>
              <a:buChar char="■"/>
              <a:tabLst>
                <a:tab pos="266065" algn="l"/>
              </a:tabLst>
            </a:pPr>
            <a:r>
              <a:rPr spc="-15" dirty="0">
                <a:solidFill>
                  <a:srgbClr val="2E2B1F"/>
                </a:solidFill>
                <a:latin typeface="Calibri"/>
                <a:cs typeface="Calibri"/>
              </a:rPr>
              <a:t>Hardware</a:t>
            </a:r>
            <a:r>
              <a:rPr spc="-10" dirty="0">
                <a:solidFill>
                  <a:srgbClr val="2E2B1F"/>
                </a:solidFill>
                <a:latin typeface="Calibri"/>
                <a:cs typeface="Calibri"/>
              </a:rPr>
              <a:t> development</a:t>
            </a:r>
            <a:r>
              <a:rPr dirty="0">
                <a:solidFill>
                  <a:srgbClr val="2E2B1F"/>
                </a:solidFill>
                <a:latin typeface="Calibri"/>
                <a:cs typeface="Calibri"/>
              </a:rPr>
              <a:t> </a:t>
            </a:r>
            <a:r>
              <a:rPr spc="-5" dirty="0">
                <a:solidFill>
                  <a:srgbClr val="2E2B1F"/>
                </a:solidFill>
                <a:latin typeface="Calibri"/>
                <a:cs typeface="Calibri"/>
              </a:rPr>
              <a:t>teams</a:t>
            </a:r>
            <a:r>
              <a:rPr spc="-15" dirty="0">
                <a:solidFill>
                  <a:srgbClr val="2E2B1F"/>
                </a:solidFill>
                <a:latin typeface="Calibri"/>
                <a:cs typeface="Calibri"/>
              </a:rPr>
              <a:t> </a:t>
            </a:r>
            <a:r>
              <a:rPr dirty="0">
                <a:solidFill>
                  <a:srgbClr val="2E2B1F"/>
                </a:solidFill>
                <a:latin typeface="Calibri"/>
                <a:cs typeface="Calibri"/>
              </a:rPr>
              <a:t>in the</a:t>
            </a:r>
            <a:r>
              <a:rPr spc="-15" dirty="0">
                <a:solidFill>
                  <a:srgbClr val="2E2B1F"/>
                </a:solidFill>
                <a:latin typeface="Calibri"/>
                <a:cs typeface="Calibri"/>
              </a:rPr>
              <a:t> </a:t>
            </a:r>
            <a:r>
              <a:rPr spc="-5" dirty="0">
                <a:solidFill>
                  <a:srgbClr val="2E2B1F"/>
                </a:solidFill>
                <a:latin typeface="Calibri"/>
                <a:cs typeface="Calibri"/>
              </a:rPr>
              <a:t>same</a:t>
            </a:r>
            <a:r>
              <a:rPr dirty="0">
                <a:solidFill>
                  <a:srgbClr val="2E2B1F"/>
                </a:solidFill>
                <a:latin typeface="Calibri"/>
                <a:cs typeface="Calibri"/>
              </a:rPr>
              <a:t> </a:t>
            </a:r>
            <a:r>
              <a:rPr spc="-15" dirty="0">
                <a:solidFill>
                  <a:srgbClr val="2E2B1F"/>
                </a:solidFill>
                <a:latin typeface="Calibri"/>
                <a:cs typeface="Calibri"/>
              </a:rPr>
              <a:t>organization.</a:t>
            </a:r>
            <a:endParaRPr lang="ar-JO" spc="-15" dirty="0">
              <a:solidFill>
                <a:srgbClr val="2E2B1F"/>
              </a:solidFill>
              <a:latin typeface="Calibri"/>
              <a:cs typeface="Calibri"/>
            </a:endParaRPr>
          </a:p>
          <a:p>
            <a:pPr marL="265430" indent="-253365" fontAlgn="base">
              <a:spcBef>
                <a:spcPts val="5"/>
              </a:spcBef>
              <a:spcAft>
                <a:spcPct val="0"/>
              </a:spcAft>
              <a:buFont typeface="Arial MT"/>
              <a:buChar char="■"/>
              <a:tabLst>
                <a:tab pos="266065" algn="l"/>
              </a:tabLst>
            </a:pPr>
            <a:r>
              <a:rPr lang="ar-JO" dirty="0">
                <a:solidFill>
                  <a:prstClr val="black"/>
                </a:solidFill>
                <a:latin typeface="Calibri"/>
                <a:cs typeface="Calibri"/>
              </a:rPr>
              <a:t>فرق تطوير الأجهزة في نفس المؤسسة.</a:t>
            </a:r>
            <a:endParaRPr dirty="0">
              <a:solidFill>
                <a:prstClr val="black"/>
              </a:solidFill>
              <a:latin typeface="Calibri"/>
              <a:cs typeface="Calibri"/>
            </a:endParaRPr>
          </a:p>
          <a:p>
            <a:pPr marL="12700" marR="1103630" algn="l" rtl="0" fontAlgn="base">
              <a:lnSpc>
                <a:spcPts val="2860"/>
              </a:lnSpc>
              <a:spcBef>
                <a:spcPts val="115"/>
              </a:spcBef>
              <a:spcAft>
                <a:spcPct val="0"/>
              </a:spcAft>
              <a:buFont typeface="Arial MT"/>
              <a:buChar char="■"/>
              <a:tabLst>
                <a:tab pos="266065" algn="l"/>
              </a:tabLst>
            </a:pPr>
            <a:r>
              <a:rPr spc="-15" dirty="0">
                <a:solidFill>
                  <a:srgbClr val="2E2B1F"/>
                </a:solidFill>
                <a:latin typeface="Calibri"/>
                <a:cs typeface="Calibri"/>
              </a:rPr>
              <a:t>Software </a:t>
            </a:r>
            <a:r>
              <a:rPr dirty="0">
                <a:solidFill>
                  <a:srgbClr val="2E2B1F"/>
                </a:solidFill>
                <a:latin typeface="Calibri"/>
                <a:cs typeface="Calibri"/>
              </a:rPr>
              <a:t>and </a:t>
            </a:r>
            <a:r>
              <a:rPr spc="-15" dirty="0">
                <a:solidFill>
                  <a:srgbClr val="2E2B1F"/>
                </a:solidFill>
                <a:latin typeface="Calibri"/>
                <a:cs typeface="Calibri"/>
              </a:rPr>
              <a:t>hardware </a:t>
            </a:r>
            <a:r>
              <a:rPr spc="-10" dirty="0">
                <a:solidFill>
                  <a:srgbClr val="2E2B1F"/>
                </a:solidFill>
                <a:latin typeface="Calibri"/>
                <a:cs typeface="Calibri"/>
              </a:rPr>
              <a:t>development </a:t>
            </a:r>
            <a:r>
              <a:rPr spc="-5" dirty="0">
                <a:solidFill>
                  <a:srgbClr val="2E2B1F"/>
                </a:solidFill>
                <a:latin typeface="Calibri"/>
                <a:cs typeface="Calibri"/>
              </a:rPr>
              <a:t>teams of other </a:t>
            </a:r>
            <a:r>
              <a:rPr spc="-530" dirty="0">
                <a:solidFill>
                  <a:srgbClr val="2E2B1F"/>
                </a:solidFill>
                <a:latin typeface="Calibri"/>
                <a:cs typeface="Calibri"/>
              </a:rPr>
              <a:t> </a:t>
            </a:r>
            <a:r>
              <a:rPr spc="-10" dirty="0">
                <a:solidFill>
                  <a:srgbClr val="2E2B1F"/>
                </a:solidFill>
                <a:latin typeface="Calibri"/>
                <a:cs typeface="Calibri"/>
              </a:rPr>
              <a:t>suppliers.</a:t>
            </a:r>
            <a:endParaRPr lang="ar-JO" spc="-10" dirty="0">
              <a:solidFill>
                <a:srgbClr val="2E2B1F"/>
              </a:solidFill>
              <a:latin typeface="Calibri"/>
              <a:cs typeface="Calibri"/>
            </a:endParaRPr>
          </a:p>
          <a:p>
            <a:pPr marL="12700" marR="1103630" fontAlgn="base">
              <a:lnSpc>
                <a:spcPts val="2860"/>
              </a:lnSpc>
              <a:spcBef>
                <a:spcPts val="115"/>
              </a:spcBef>
              <a:spcAft>
                <a:spcPct val="0"/>
              </a:spcAft>
              <a:buFont typeface="Arial MT"/>
              <a:buChar char="■"/>
              <a:tabLst>
                <a:tab pos="266065" algn="l"/>
              </a:tabLst>
            </a:pPr>
            <a:r>
              <a:rPr lang="ar-JO" dirty="0">
                <a:solidFill>
                  <a:prstClr val="black"/>
                </a:solidFill>
                <a:latin typeface="Calibri"/>
                <a:cs typeface="Calibri"/>
              </a:rPr>
              <a:t>فرق تطوير البرمجيات والأجهزة للموردين الآخرين.</a:t>
            </a:r>
            <a:endParaRPr dirty="0">
              <a:solidFill>
                <a:prstClr val="black"/>
              </a:solidFill>
              <a:latin typeface="Calibri"/>
              <a:cs typeface="Calibri"/>
            </a:endParaRPr>
          </a:p>
          <a:p>
            <a:pPr marL="265430" indent="-253365" algn="l" rtl="0" fontAlgn="base">
              <a:lnSpc>
                <a:spcPts val="2795"/>
              </a:lnSpc>
              <a:spcBef>
                <a:spcPct val="0"/>
              </a:spcBef>
              <a:spcAft>
                <a:spcPct val="0"/>
              </a:spcAft>
              <a:buFont typeface="Arial MT"/>
              <a:buChar char="■"/>
              <a:tabLst>
                <a:tab pos="266065" algn="l"/>
              </a:tabLst>
            </a:pPr>
            <a:r>
              <a:rPr spc="-10" dirty="0">
                <a:solidFill>
                  <a:srgbClr val="2E2B1F"/>
                </a:solidFill>
                <a:latin typeface="Calibri"/>
                <a:cs typeface="Calibri"/>
              </a:rPr>
              <a:t>Customer</a:t>
            </a:r>
            <a:r>
              <a:rPr spc="-30" dirty="0">
                <a:solidFill>
                  <a:srgbClr val="2E2B1F"/>
                </a:solidFill>
                <a:latin typeface="Calibri"/>
                <a:cs typeface="Calibri"/>
              </a:rPr>
              <a:t> </a:t>
            </a:r>
            <a:r>
              <a:rPr spc="-15" dirty="0">
                <a:solidFill>
                  <a:srgbClr val="2E2B1F"/>
                </a:solidFill>
                <a:latin typeface="Calibri"/>
                <a:cs typeface="Calibri"/>
              </a:rPr>
              <a:t>software</a:t>
            </a:r>
            <a:r>
              <a:rPr spc="5" dirty="0">
                <a:solidFill>
                  <a:srgbClr val="2E2B1F"/>
                </a:solidFill>
                <a:latin typeface="Calibri"/>
                <a:cs typeface="Calibri"/>
              </a:rPr>
              <a:t> </a:t>
            </a:r>
            <a:r>
              <a:rPr dirty="0">
                <a:solidFill>
                  <a:srgbClr val="2E2B1F"/>
                </a:solidFill>
                <a:latin typeface="Calibri"/>
                <a:cs typeface="Calibri"/>
              </a:rPr>
              <a:t>and</a:t>
            </a:r>
            <a:r>
              <a:rPr spc="5" dirty="0">
                <a:solidFill>
                  <a:srgbClr val="2E2B1F"/>
                </a:solidFill>
                <a:latin typeface="Calibri"/>
                <a:cs typeface="Calibri"/>
              </a:rPr>
              <a:t> </a:t>
            </a:r>
            <a:r>
              <a:rPr spc="-15" dirty="0">
                <a:solidFill>
                  <a:srgbClr val="2E2B1F"/>
                </a:solidFill>
                <a:latin typeface="Calibri"/>
                <a:cs typeface="Calibri"/>
              </a:rPr>
              <a:t>hardware</a:t>
            </a:r>
            <a:r>
              <a:rPr spc="-5" dirty="0">
                <a:solidFill>
                  <a:srgbClr val="2E2B1F"/>
                </a:solidFill>
                <a:latin typeface="Calibri"/>
                <a:cs typeface="Calibri"/>
              </a:rPr>
              <a:t> </a:t>
            </a:r>
            <a:r>
              <a:rPr spc="-10" dirty="0">
                <a:solidFill>
                  <a:srgbClr val="2E2B1F"/>
                </a:solidFill>
                <a:latin typeface="Calibri"/>
                <a:cs typeface="Calibri"/>
              </a:rPr>
              <a:t>development</a:t>
            </a:r>
            <a:r>
              <a:rPr dirty="0">
                <a:solidFill>
                  <a:srgbClr val="2E2B1F"/>
                </a:solidFill>
                <a:latin typeface="Calibri"/>
                <a:cs typeface="Calibri"/>
              </a:rPr>
              <a:t> </a:t>
            </a:r>
            <a:r>
              <a:rPr spc="-5" dirty="0">
                <a:solidFill>
                  <a:srgbClr val="2E2B1F"/>
                </a:solidFill>
                <a:latin typeface="Calibri"/>
                <a:cs typeface="Calibri"/>
              </a:rPr>
              <a:t>teams </a:t>
            </a:r>
            <a:r>
              <a:rPr spc="-10" dirty="0">
                <a:solidFill>
                  <a:srgbClr val="2E2B1F"/>
                </a:solidFill>
                <a:latin typeface="Calibri"/>
                <a:cs typeface="Calibri"/>
              </a:rPr>
              <a:t>that</a:t>
            </a:r>
            <a:r>
              <a:rPr lang="ar-JO" dirty="0">
                <a:solidFill>
                  <a:prstClr val="black"/>
                </a:solidFill>
                <a:latin typeface="Calibri"/>
                <a:cs typeface="Calibri"/>
              </a:rPr>
              <a:t> </a:t>
            </a:r>
            <a:r>
              <a:rPr spc="-25" dirty="0">
                <a:solidFill>
                  <a:srgbClr val="2E2B1F"/>
                </a:solidFill>
                <a:latin typeface="Calibri"/>
                <a:cs typeface="Calibri"/>
              </a:rPr>
              <a:t>take </a:t>
            </a:r>
            <a:r>
              <a:rPr spc="-5" dirty="0">
                <a:solidFill>
                  <a:srgbClr val="2E2B1F"/>
                </a:solidFill>
                <a:latin typeface="Calibri"/>
                <a:cs typeface="Calibri"/>
              </a:rPr>
              <a:t>part</a:t>
            </a:r>
            <a:r>
              <a:rPr spc="-15" dirty="0">
                <a:solidFill>
                  <a:srgbClr val="2E2B1F"/>
                </a:solidFill>
                <a:latin typeface="Calibri"/>
                <a:cs typeface="Calibri"/>
              </a:rPr>
              <a:t> </a:t>
            </a:r>
            <a:r>
              <a:rPr dirty="0">
                <a:solidFill>
                  <a:srgbClr val="2E2B1F"/>
                </a:solidFill>
                <a:latin typeface="Calibri"/>
                <a:cs typeface="Calibri"/>
              </a:rPr>
              <a:t>in the </a:t>
            </a:r>
            <a:r>
              <a:rPr spc="-15" dirty="0">
                <a:solidFill>
                  <a:srgbClr val="2E2B1F"/>
                </a:solidFill>
                <a:latin typeface="Calibri"/>
                <a:cs typeface="Calibri"/>
              </a:rPr>
              <a:t>project’s</a:t>
            </a:r>
            <a:r>
              <a:rPr spc="-30" dirty="0">
                <a:solidFill>
                  <a:srgbClr val="2E2B1F"/>
                </a:solidFill>
                <a:latin typeface="Calibri"/>
                <a:cs typeface="Calibri"/>
              </a:rPr>
              <a:t> </a:t>
            </a:r>
            <a:r>
              <a:rPr spc="-10" dirty="0">
                <a:solidFill>
                  <a:srgbClr val="2E2B1F"/>
                </a:solidFill>
                <a:latin typeface="Calibri"/>
                <a:cs typeface="Calibri"/>
              </a:rPr>
              <a:t>development.</a:t>
            </a:r>
            <a:endParaRPr lang="en-US" spc="-10" dirty="0">
              <a:solidFill>
                <a:srgbClr val="2E2B1F"/>
              </a:solidFill>
              <a:latin typeface="Calibri"/>
              <a:cs typeface="Calibri"/>
            </a:endParaRPr>
          </a:p>
          <a:p>
            <a:pPr marL="265430" indent="-253365" fontAlgn="base">
              <a:lnSpc>
                <a:spcPts val="2795"/>
              </a:lnSpc>
              <a:spcBef>
                <a:spcPct val="0"/>
              </a:spcBef>
              <a:spcAft>
                <a:spcPct val="0"/>
              </a:spcAft>
              <a:buFont typeface="Arial MT"/>
              <a:buChar char="■"/>
              <a:tabLst>
                <a:tab pos="266065" algn="l"/>
              </a:tabLst>
            </a:pPr>
            <a:r>
              <a:rPr lang="ar-JO" dirty="0">
                <a:solidFill>
                  <a:prstClr val="black"/>
                </a:solidFill>
                <a:latin typeface="Calibri"/>
                <a:cs typeface="Calibri"/>
              </a:rPr>
              <a:t>فرق تطوير برامج العملاء والأجهزة التي تشارك في تطوير المشروع.</a:t>
            </a:r>
            <a:endParaRPr dirty="0">
              <a:solidFill>
                <a:prstClr val="black"/>
              </a:solidFill>
              <a:latin typeface="Calibri"/>
              <a:cs typeface="Calibri"/>
            </a:endParaRPr>
          </a:p>
          <a:p>
            <a:pPr marL="12700" marR="35560" algn="l" rtl="0" fontAlgn="base">
              <a:spcBef>
                <a:spcPct val="0"/>
              </a:spcBef>
              <a:spcAft>
                <a:spcPct val="0"/>
              </a:spcAft>
            </a:pPr>
            <a:r>
              <a:rPr sz="2000" b="1" spc="-100" dirty="0">
                <a:solidFill>
                  <a:srgbClr val="5B9BD5">
                    <a:lumMod val="75000"/>
                  </a:srgbClr>
                </a:solidFill>
                <a:effectLst>
                  <a:outerShdw blurRad="38100" dist="38100" dir="2700000" algn="tl">
                    <a:srgbClr val="000000">
                      <a:alpha val="43137"/>
                    </a:srgbClr>
                  </a:outerShdw>
                </a:effectLst>
                <a:latin typeface="Calibri"/>
                <a:cs typeface="Calibri"/>
              </a:rPr>
              <a:t>5) Interfaces with other software systems: </a:t>
            </a:r>
            <a:r>
              <a:rPr spc="-15" dirty="0">
                <a:solidFill>
                  <a:prstClr val="black"/>
                </a:solidFill>
                <a:latin typeface="Calibri"/>
                <a:cs typeface="Calibri"/>
              </a:rPr>
              <a:t>Nowadays,</a:t>
            </a:r>
            <a:r>
              <a:rPr spc="-5" dirty="0">
                <a:solidFill>
                  <a:prstClr val="black"/>
                </a:solidFill>
                <a:latin typeface="Calibri"/>
                <a:cs typeface="Calibri"/>
              </a:rPr>
              <a:t> </a:t>
            </a:r>
            <a:r>
              <a:rPr spc="-10" dirty="0">
                <a:solidFill>
                  <a:prstClr val="black"/>
                </a:solidFill>
                <a:latin typeface="Calibri"/>
                <a:cs typeface="Calibri"/>
              </a:rPr>
              <a:t>most </a:t>
            </a:r>
            <a:r>
              <a:rPr spc="-5" dirty="0">
                <a:solidFill>
                  <a:prstClr val="black"/>
                </a:solidFill>
                <a:latin typeface="Calibri"/>
                <a:cs typeface="Calibri"/>
              </a:rPr>
              <a:t> </a:t>
            </a:r>
            <a:r>
              <a:rPr spc="-15" dirty="0">
                <a:solidFill>
                  <a:prstClr val="black"/>
                </a:solidFill>
                <a:latin typeface="Calibri"/>
                <a:cs typeface="Calibri"/>
              </a:rPr>
              <a:t>software </a:t>
            </a:r>
            <a:r>
              <a:rPr spc="-20" dirty="0">
                <a:solidFill>
                  <a:prstClr val="black"/>
                </a:solidFill>
                <a:latin typeface="Calibri"/>
                <a:cs typeface="Calibri"/>
              </a:rPr>
              <a:t>systems </a:t>
            </a:r>
            <a:r>
              <a:rPr dirty="0">
                <a:solidFill>
                  <a:prstClr val="black"/>
                </a:solidFill>
                <a:latin typeface="Calibri"/>
                <a:cs typeface="Calibri"/>
              </a:rPr>
              <a:t>include </a:t>
            </a:r>
            <a:r>
              <a:rPr spc="-10" dirty="0">
                <a:solidFill>
                  <a:prstClr val="black"/>
                </a:solidFill>
                <a:latin typeface="Calibri"/>
                <a:cs typeface="Calibri"/>
              </a:rPr>
              <a:t>interfaces </a:t>
            </a:r>
            <a:r>
              <a:rPr dirty="0">
                <a:solidFill>
                  <a:prstClr val="black"/>
                </a:solidFill>
                <a:latin typeface="Calibri"/>
                <a:cs typeface="Calibri"/>
              </a:rPr>
              <a:t>with </a:t>
            </a:r>
            <a:r>
              <a:rPr spc="-5" dirty="0">
                <a:solidFill>
                  <a:prstClr val="black"/>
                </a:solidFill>
                <a:latin typeface="Calibri"/>
                <a:cs typeface="Calibri"/>
              </a:rPr>
              <a:t>other </a:t>
            </a:r>
            <a:r>
              <a:rPr spc="-10" dirty="0">
                <a:solidFill>
                  <a:prstClr val="black"/>
                </a:solidFill>
                <a:latin typeface="Calibri"/>
                <a:cs typeface="Calibri"/>
              </a:rPr>
              <a:t>software </a:t>
            </a:r>
            <a:r>
              <a:rPr spc="-5" dirty="0">
                <a:solidFill>
                  <a:prstClr val="black"/>
                </a:solidFill>
                <a:latin typeface="Calibri"/>
                <a:cs typeface="Calibri"/>
              </a:rPr>
              <a:t> </a:t>
            </a:r>
            <a:r>
              <a:rPr spc="-10" dirty="0">
                <a:solidFill>
                  <a:prstClr val="black"/>
                </a:solidFill>
                <a:latin typeface="Calibri"/>
                <a:cs typeface="Calibri"/>
              </a:rPr>
              <a:t>packages. </a:t>
            </a:r>
            <a:r>
              <a:rPr spc="-5" dirty="0">
                <a:solidFill>
                  <a:prstClr val="black"/>
                </a:solidFill>
                <a:latin typeface="Calibri"/>
                <a:cs typeface="Calibri"/>
              </a:rPr>
              <a:t>These </a:t>
            </a:r>
            <a:r>
              <a:rPr spc="-10" dirty="0">
                <a:solidFill>
                  <a:prstClr val="black"/>
                </a:solidFill>
                <a:latin typeface="Calibri"/>
                <a:cs typeface="Calibri"/>
              </a:rPr>
              <a:t>interfaces </a:t>
            </a:r>
            <a:r>
              <a:rPr spc="-5" dirty="0">
                <a:solidFill>
                  <a:prstClr val="black"/>
                </a:solidFill>
                <a:latin typeface="Calibri"/>
                <a:cs typeface="Calibri"/>
              </a:rPr>
              <a:t>allow </a:t>
            </a:r>
            <a:r>
              <a:rPr spc="-15" dirty="0">
                <a:solidFill>
                  <a:prstClr val="black"/>
                </a:solidFill>
                <a:latin typeface="Calibri"/>
                <a:cs typeface="Calibri"/>
              </a:rPr>
              <a:t>data </a:t>
            </a:r>
            <a:r>
              <a:rPr dirty="0">
                <a:solidFill>
                  <a:prstClr val="black"/>
                </a:solidFill>
                <a:latin typeface="Calibri"/>
                <a:cs typeface="Calibri"/>
              </a:rPr>
              <a:t>in </a:t>
            </a:r>
            <a:r>
              <a:rPr spc="-5" dirty="0">
                <a:solidFill>
                  <a:prstClr val="black"/>
                </a:solidFill>
                <a:latin typeface="Calibri"/>
                <a:cs typeface="Calibri"/>
              </a:rPr>
              <a:t>electronic </a:t>
            </a:r>
            <a:r>
              <a:rPr spc="-15" dirty="0">
                <a:solidFill>
                  <a:prstClr val="black"/>
                </a:solidFill>
                <a:latin typeface="Calibri"/>
                <a:cs typeface="Calibri"/>
              </a:rPr>
              <a:t>form to </a:t>
            </a:r>
            <a:r>
              <a:rPr spc="-10" dirty="0">
                <a:solidFill>
                  <a:prstClr val="black"/>
                </a:solidFill>
                <a:latin typeface="Calibri"/>
                <a:cs typeface="Calibri"/>
              </a:rPr>
              <a:t>flow </a:t>
            </a:r>
            <a:r>
              <a:rPr spc="-530" dirty="0">
                <a:solidFill>
                  <a:prstClr val="black"/>
                </a:solidFill>
                <a:latin typeface="Calibri"/>
                <a:cs typeface="Calibri"/>
              </a:rPr>
              <a:t> </a:t>
            </a:r>
            <a:r>
              <a:rPr spc="-5" dirty="0">
                <a:solidFill>
                  <a:prstClr val="black"/>
                </a:solidFill>
                <a:latin typeface="Calibri"/>
                <a:cs typeface="Calibri"/>
              </a:rPr>
              <a:t>between</a:t>
            </a:r>
            <a:r>
              <a:rPr spc="-10" dirty="0">
                <a:solidFill>
                  <a:prstClr val="black"/>
                </a:solidFill>
                <a:latin typeface="Calibri"/>
                <a:cs typeface="Calibri"/>
              </a:rPr>
              <a:t> </a:t>
            </a:r>
            <a:r>
              <a:rPr dirty="0">
                <a:solidFill>
                  <a:prstClr val="black"/>
                </a:solidFill>
                <a:latin typeface="Calibri"/>
                <a:cs typeface="Calibri"/>
              </a:rPr>
              <a:t>the</a:t>
            </a:r>
            <a:r>
              <a:rPr spc="-15" dirty="0">
                <a:solidFill>
                  <a:prstClr val="black"/>
                </a:solidFill>
                <a:latin typeface="Calibri"/>
                <a:cs typeface="Calibri"/>
              </a:rPr>
              <a:t> software</a:t>
            </a:r>
            <a:r>
              <a:rPr dirty="0">
                <a:solidFill>
                  <a:prstClr val="black"/>
                </a:solidFill>
                <a:latin typeface="Calibri"/>
                <a:cs typeface="Calibri"/>
              </a:rPr>
              <a:t> </a:t>
            </a:r>
            <a:r>
              <a:rPr spc="-20" dirty="0">
                <a:solidFill>
                  <a:prstClr val="black"/>
                </a:solidFill>
                <a:latin typeface="Calibri"/>
                <a:cs typeface="Calibri"/>
              </a:rPr>
              <a:t>systems.</a:t>
            </a:r>
            <a:endParaRPr lang="ar-JO" spc="-20" dirty="0">
              <a:solidFill>
                <a:prstClr val="black"/>
              </a:solidFill>
              <a:latin typeface="Calibri"/>
              <a:cs typeface="Calibri"/>
            </a:endParaRPr>
          </a:p>
          <a:p>
            <a:pPr marL="12700" marR="35560" fontAlgn="base">
              <a:spcBef>
                <a:spcPct val="0"/>
              </a:spcBef>
              <a:spcAft>
                <a:spcPct val="0"/>
              </a:spcAft>
            </a:pPr>
            <a:r>
              <a:rPr lang="ar-JO" sz="2000" b="1" spc="-100" dirty="0">
                <a:solidFill>
                  <a:srgbClr val="5B9BD5">
                    <a:lumMod val="75000"/>
                  </a:srgbClr>
                </a:solidFill>
                <a:effectLst>
                  <a:outerShdw blurRad="38100" dist="38100" dir="2700000" algn="tl">
                    <a:srgbClr val="000000">
                      <a:alpha val="43137"/>
                    </a:srgbClr>
                  </a:outerShdw>
                </a:effectLst>
                <a:latin typeface="Calibri"/>
                <a:cs typeface="Calibri"/>
              </a:rPr>
              <a:t>5) واجهات مع أنظمة البرمجيات الأخرى</a:t>
            </a:r>
            <a:r>
              <a:rPr lang="ar-JO" dirty="0">
                <a:solidFill>
                  <a:prstClr val="black"/>
                </a:solidFill>
                <a:latin typeface="Calibri"/>
                <a:cs typeface="Calibri"/>
              </a:rPr>
              <a:t>: في الوقت الحاضر، تتضمن معظم أنظمة البرمجيات واجهات مع حزم البرامج الأخرى. تسمح هذه الواجهات بتدفق البيانات في شكل إلكتروني بين أنظمة البرمجيات.</a:t>
            </a:r>
            <a:endParaRPr dirty="0">
              <a:solidFill>
                <a:prstClr val="black"/>
              </a:solidFill>
              <a:latin typeface="Calibri"/>
              <a:cs typeface="Calibri"/>
            </a:endParaRPr>
          </a:p>
        </p:txBody>
      </p:sp>
      <p:pic>
        <p:nvPicPr>
          <p:cNvPr id="4" name="Picture 4" descr="10 Ways to Build an Effective Team: A Complete Guide For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5" y="2564905"/>
            <a:ext cx="2525557" cy="214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36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41837" y="439014"/>
            <a:ext cx="6222730" cy="6391493"/>
          </a:xfrm>
          <a:prstGeom prst="rect">
            <a:avLst/>
          </a:prstGeom>
        </p:spPr>
        <p:txBody>
          <a:bodyPr vert="horz" wrap="square" lIns="0" tIns="12700" rIns="0" bIns="0" rtlCol="0">
            <a:spAutoFit/>
          </a:bodyPr>
          <a:lstStyle/>
          <a:p>
            <a:pPr marL="12700" marR="540385" algn="just" rtl="0" fontAlgn="base">
              <a:spcBef>
                <a:spcPts val="100"/>
              </a:spcBef>
              <a:spcAft>
                <a:spcPct val="0"/>
              </a:spcAft>
            </a:pPr>
            <a:r>
              <a:rPr sz="2400" b="1" spc="-100" dirty="0">
                <a:solidFill>
                  <a:srgbClr val="5B9BD5">
                    <a:lumMod val="75000"/>
                  </a:srgbClr>
                </a:solidFill>
                <a:effectLst>
                  <a:outerShdw blurRad="38100" dist="38100" dir="2700000" algn="tl">
                    <a:srgbClr val="000000">
                      <a:alpha val="43137"/>
                    </a:srgbClr>
                  </a:outerShdw>
                </a:effectLst>
                <a:latin typeface="Calibri"/>
                <a:cs typeface="Calibri"/>
              </a:rPr>
              <a:t>6) The need to continue carrying out the project while the  team members change.</a:t>
            </a:r>
            <a:endParaRPr lang="ar-JO" sz="2400" b="1" spc="-100" dirty="0">
              <a:solidFill>
                <a:srgbClr val="5B9BD5">
                  <a:lumMod val="75000"/>
                </a:srgbClr>
              </a:solidFill>
              <a:effectLst>
                <a:outerShdw blurRad="38100" dist="38100" dir="2700000" algn="tl">
                  <a:srgbClr val="000000">
                    <a:alpha val="43137"/>
                  </a:srgbClr>
                </a:outerShdw>
              </a:effectLst>
              <a:latin typeface="Calibri"/>
              <a:cs typeface="Calibri"/>
            </a:endParaRPr>
          </a:p>
          <a:p>
            <a:pPr marL="12700" marR="540385" algn="just" fontAlgn="base">
              <a:spcBef>
                <a:spcPts val="100"/>
              </a:spcBef>
              <a:spcAft>
                <a:spcPct val="0"/>
              </a:spcAft>
            </a:pPr>
            <a:r>
              <a:rPr lang="ar-JO" sz="2400" b="1" spc="-100" dirty="0">
                <a:solidFill>
                  <a:srgbClr val="5B9BD5">
                    <a:lumMod val="75000"/>
                  </a:srgbClr>
                </a:solidFill>
                <a:effectLst>
                  <a:outerShdw blurRad="38100" dist="38100" dir="2700000" algn="tl">
                    <a:srgbClr val="000000">
                      <a:alpha val="43137"/>
                    </a:srgbClr>
                  </a:outerShdw>
                </a:effectLst>
                <a:latin typeface="Calibri"/>
                <a:cs typeface="Calibri"/>
              </a:rPr>
              <a:t>6) ضرورة الاستمرار في تنفيذ المشروع مع تغير أعضاء الفريق.</a:t>
            </a:r>
            <a:endParaRPr sz="2400" b="1" spc="-100" dirty="0">
              <a:solidFill>
                <a:srgbClr val="5B9BD5">
                  <a:lumMod val="75000"/>
                </a:srgbClr>
              </a:solidFill>
              <a:effectLst>
                <a:outerShdw blurRad="38100" dist="38100" dir="2700000" algn="tl">
                  <a:srgbClr val="000000">
                    <a:alpha val="43137"/>
                  </a:srgbClr>
                </a:outerShdw>
              </a:effectLst>
              <a:latin typeface="Calibri"/>
              <a:cs typeface="Calibri"/>
            </a:endParaRPr>
          </a:p>
          <a:p>
            <a:pPr marL="12700" marR="44450" algn="just" rtl="0" fontAlgn="base">
              <a:spcBef>
                <a:spcPts val="1260"/>
              </a:spcBef>
              <a:spcAft>
                <a:spcPct val="0"/>
              </a:spcAft>
            </a:pPr>
            <a:r>
              <a:rPr sz="2000" dirty="0">
                <a:solidFill>
                  <a:srgbClr val="2E2B1F"/>
                </a:solidFill>
                <a:latin typeface="Calibri"/>
                <a:cs typeface="Calibri"/>
              </a:rPr>
              <a:t>It is </a:t>
            </a:r>
            <a:r>
              <a:rPr sz="2000" spc="-10" dirty="0">
                <a:solidFill>
                  <a:srgbClr val="2E2B1F"/>
                </a:solidFill>
                <a:latin typeface="Calibri"/>
                <a:cs typeface="Calibri"/>
              </a:rPr>
              <a:t>quite common </a:t>
            </a:r>
            <a:r>
              <a:rPr sz="2000" spc="-20" dirty="0">
                <a:solidFill>
                  <a:srgbClr val="2E2B1F"/>
                </a:solidFill>
                <a:latin typeface="Calibri"/>
                <a:cs typeface="Calibri"/>
              </a:rPr>
              <a:t>for </a:t>
            </a:r>
            <a:r>
              <a:rPr sz="2000" spc="-10" dirty="0">
                <a:solidFill>
                  <a:srgbClr val="2E2B1F"/>
                </a:solidFill>
                <a:latin typeface="Calibri"/>
                <a:cs typeface="Calibri"/>
              </a:rPr>
              <a:t>team </a:t>
            </a:r>
            <a:r>
              <a:rPr sz="2000" spc="-5" dirty="0">
                <a:solidFill>
                  <a:srgbClr val="2E2B1F"/>
                </a:solidFill>
                <a:latin typeface="Calibri"/>
                <a:cs typeface="Calibri"/>
              </a:rPr>
              <a:t>members </a:t>
            </a:r>
            <a:r>
              <a:rPr sz="2000" spc="-15" dirty="0">
                <a:solidFill>
                  <a:srgbClr val="2E2B1F"/>
                </a:solidFill>
                <a:latin typeface="Calibri"/>
                <a:cs typeface="Calibri"/>
              </a:rPr>
              <a:t>to leave </a:t>
            </a:r>
            <a:r>
              <a:rPr sz="2000" dirty="0">
                <a:solidFill>
                  <a:srgbClr val="2E2B1F"/>
                </a:solidFill>
                <a:latin typeface="Calibri"/>
                <a:cs typeface="Calibri"/>
              </a:rPr>
              <a:t>the </a:t>
            </a:r>
            <a:r>
              <a:rPr sz="2000" spc="-10" dirty="0">
                <a:solidFill>
                  <a:srgbClr val="2E2B1F"/>
                </a:solidFill>
                <a:latin typeface="Calibri"/>
                <a:cs typeface="Calibri"/>
              </a:rPr>
              <a:t>team </a:t>
            </a:r>
            <a:r>
              <a:rPr sz="2000" spc="-5" dirty="0">
                <a:solidFill>
                  <a:srgbClr val="2E2B1F"/>
                </a:solidFill>
                <a:latin typeface="Calibri"/>
                <a:cs typeface="Calibri"/>
              </a:rPr>
              <a:t>during </a:t>
            </a:r>
            <a:r>
              <a:rPr sz="2000" spc="-530" dirty="0">
                <a:solidFill>
                  <a:srgbClr val="2E2B1F"/>
                </a:solidFill>
                <a:latin typeface="Calibri"/>
                <a:cs typeface="Calibri"/>
              </a:rPr>
              <a:t> </a:t>
            </a:r>
            <a:r>
              <a:rPr sz="2000" dirty="0">
                <a:solidFill>
                  <a:srgbClr val="2E2B1F"/>
                </a:solidFill>
                <a:latin typeface="Calibri"/>
                <a:cs typeface="Calibri"/>
              </a:rPr>
              <a:t>the</a:t>
            </a:r>
            <a:r>
              <a:rPr sz="2000" spc="5" dirty="0">
                <a:solidFill>
                  <a:srgbClr val="2E2B1F"/>
                </a:solidFill>
                <a:latin typeface="Calibri"/>
                <a:cs typeface="Calibri"/>
              </a:rPr>
              <a:t> </a:t>
            </a:r>
            <a:r>
              <a:rPr sz="2000" spc="-10" dirty="0">
                <a:solidFill>
                  <a:srgbClr val="2E2B1F"/>
                </a:solidFill>
                <a:latin typeface="Calibri"/>
                <a:cs typeface="Calibri"/>
              </a:rPr>
              <a:t>project</a:t>
            </a:r>
            <a:r>
              <a:rPr sz="2000" spc="-20" dirty="0">
                <a:solidFill>
                  <a:srgbClr val="2E2B1F"/>
                </a:solidFill>
                <a:latin typeface="Calibri"/>
                <a:cs typeface="Calibri"/>
              </a:rPr>
              <a:t> </a:t>
            </a:r>
            <a:r>
              <a:rPr sz="2000" spc="-10" dirty="0">
                <a:solidFill>
                  <a:srgbClr val="2E2B1F"/>
                </a:solidFill>
                <a:latin typeface="Calibri"/>
                <a:cs typeface="Calibri"/>
              </a:rPr>
              <a:t>development</a:t>
            </a:r>
            <a:r>
              <a:rPr sz="2000" spc="10" dirty="0">
                <a:solidFill>
                  <a:srgbClr val="2E2B1F"/>
                </a:solidFill>
                <a:latin typeface="Calibri"/>
                <a:cs typeface="Calibri"/>
              </a:rPr>
              <a:t> </a:t>
            </a:r>
            <a:r>
              <a:rPr sz="2000" spc="-5" dirty="0">
                <a:solidFill>
                  <a:srgbClr val="2E2B1F"/>
                </a:solidFill>
                <a:latin typeface="Calibri"/>
                <a:cs typeface="Calibri"/>
              </a:rPr>
              <a:t>period,</a:t>
            </a:r>
            <a:r>
              <a:rPr sz="2000" spc="5" dirty="0">
                <a:solidFill>
                  <a:srgbClr val="2E2B1F"/>
                </a:solidFill>
                <a:latin typeface="Calibri"/>
                <a:cs typeface="Calibri"/>
              </a:rPr>
              <a:t> </a:t>
            </a:r>
            <a:r>
              <a:rPr sz="2000" spc="-5" dirty="0">
                <a:solidFill>
                  <a:srgbClr val="2E2B1F"/>
                </a:solidFill>
                <a:latin typeface="Calibri"/>
                <a:cs typeface="Calibri"/>
              </a:rPr>
              <a:t>whether owing</a:t>
            </a:r>
            <a:r>
              <a:rPr sz="2000" spc="5" dirty="0">
                <a:solidFill>
                  <a:srgbClr val="2E2B1F"/>
                </a:solidFill>
                <a:latin typeface="Calibri"/>
                <a:cs typeface="Calibri"/>
              </a:rPr>
              <a:t> </a:t>
            </a:r>
            <a:r>
              <a:rPr sz="2000" spc="-15" dirty="0">
                <a:solidFill>
                  <a:srgbClr val="2E2B1F"/>
                </a:solidFill>
                <a:latin typeface="Calibri"/>
                <a:cs typeface="Calibri"/>
              </a:rPr>
              <a:t>to</a:t>
            </a:r>
            <a:r>
              <a:rPr sz="2000" spc="-5" dirty="0">
                <a:solidFill>
                  <a:srgbClr val="2E2B1F"/>
                </a:solidFill>
                <a:latin typeface="Calibri"/>
                <a:cs typeface="Calibri"/>
              </a:rPr>
              <a:t> </a:t>
            </a:r>
            <a:r>
              <a:rPr sz="2000" spc="-10" dirty="0">
                <a:solidFill>
                  <a:srgbClr val="2E2B1F"/>
                </a:solidFill>
                <a:latin typeface="Calibri"/>
                <a:cs typeface="Calibri"/>
              </a:rPr>
              <a:t>promotions </a:t>
            </a:r>
            <a:r>
              <a:rPr sz="2000" spc="-525" dirty="0">
                <a:solidFill>
                  <a:srgbClr val="2E2B1F"/>
                </a:solidFill>
                <a:latin typeface="Calibri"/>
                <a:cs typeface="Calibri"/>
              </a:rPr>
              <a:t> </a:t>
            </a:r>
            <a:r>
              <a:rPr sz="2000" spc="-15" dirty="0">
                <a:solidFill>
                  <a:srgbClr val="2E2B1F"/>
                </a:solidFill>
                <a:latin typeface="Calibri"/>
                <a:cs typeface="Calibri"/>
              </a:rPr>
              <a:t>to </a:t>
            </a:r>
            <a:r>
              <a:rPr sz="2000" spc="-5" dirty="0">
                <a:solidFill>
                  <a:srgbClr val="2E2B1F"/>
                </a:solidFill>
                <a:latin typeface="Calibri"/>
                <a:cs typeface="Calibri"/>
              </a:rPr>
              <a:t>higher </a:t>
            </a:r>
            <a:r>
              <a:rPr sz="2000" spc="-10" dirty="0">
                <a:solidFill>
                  <a:srgbClr val="2E2B1F"/>
                </a:solidFill>
                <a:latin typeface="Calibri"/>
                <a:cs typeface="Calibri"/>
              </a:rPr>
              <a:t>level jobs, </a:t>
            </a:r>
            <a:r>
              <a:rPr sz="2000" dirty="0">
                <a:solidFill>
                  <a:srgbClr val="2E2B1F"/>
                </a:solidFill>
                <a:latin typeface="Calibri"/>
                <a:cs typeface="Calibri"/>
              </a:rPr>
              <a:t>a </a:t>
            </a:r>
            <a:r>
              <a:rPr sz="2000" spc="-10" dirty="0">
                <a:solidFill>
                  <a:srgbClr val="2E2B1F"/>
                </a:solidFill>
                <a:latin typeface="Calibri"/>
                <a:cs typeface="Calibri"/>
              </a:rPr>
              <a:t>switch </a:t>
            </a:r>
            <a:r>
              <a:rPr sz="2000" dirty="0">
                <a:solidFill>
                  <a:srgbClr val="2E2B1F"/>
                </a:solidFill>
                <a:latin typeface="Calibri"/>
                <a:cs typeface="Calibri"/>
              </a:rPr>
              <a:t>in </a:t>
            </a:r>
            <a:r>
              <a:rPr sz="2000" spc="-10" dirty="0">
                <a:solidFill>
                  <a:srgbClr val="2E2B1F"/>
                </a:solidFill>
                <a:latin typeface="Calibri"/>
                <a:cs typeface="Calibri"/>
              </a:rPr>
              <a:t>employers, </a:t>
            </a:r>
            <a:r>
              <a:rPr sz="2000" spc="-20" dirty="0">
                <a:solidFill>
                  <a:srgbClr val="2E2B1F"/>
                </a:solidFill>
                <a:latin typeface="Calibri"/>
                <a:cs typeface="Calibri"/>
              </a:rPr>
              <a:t>transfers </a:t>
            </a:r>
            <a:r>
              <a:rPr sz="2000" spc="-15" dirty="0">
                <a:solidFill>
                  <a:srgbClr val="2E2B1F"/>
                </a:solidFill>
                <a:latin typeface="Calibri"/>
                <a:cs typeface="Calibri"/>
              </a:rPr>
              <a:t>to </a:t>
            </a:r>
            <a:r>
              <a:rPr sz="2000" dirty="0">
                <a:solidFill>
                  <a:srgbClr val="2E2B1F"/>
                </a:solidFill>
                <a:latin typeface="Calibri"/>
                <a:cs typeface="Calibri"/>
              </a:rPr>
              <a:t>another </a:t>
            </a:r>
            <a:r>
              <a:rPr sz="2000" spc="-530" dirty="0">
                <a:solidFill>
                  <a:srgbClr val="2E2B1F"/>
                </a:solidFill>
                <a:latin typeface="Calibri"/>
                <a:cs typeface="Calibri"/>
              </a:rPr>
              <a:t> </a:t>
            </a:r>
            <a:r>
              <a:rPr sz="2000" spc="-35" dirty="0">
                <a:solidFill>
                  <a:srgbClr val="2E2B1F"/>
                </a:solidFill>
                <a:latin typeface="Calibri"/>
                <a:cs typeface="Calibri"/>
              </a:rPr>
              <a:t>city, </a:t>
            </a:r>
            <a:r>
              <a:rPr sz="2000" dirty="0">
                <a:solidFill>
                  <a:srgbClr val="2E2B1F"/>
                </a:solidFill>
                <a:latin typeface="Calibri"/>
                <a:cs typeface="Calibri"/>
              </a:rPr>
              <a:t>and </a:t>
            </a:r>
            <a:r>
              <a:rPr sz="2000" spc="-5" dirty="0">
                <a:solidFill>
                  <a:srgbClr val="2E2B1F"/>
                </a:solidFill>
                <a:latin typeface="Calibri"/>
                <a:cs typeface="Calibri"/>
              </a:rPr>
              <a:t>so </a:t>
            </a:r>
            <a:r>
              <a:rPr sz="2000" spc="-15" dirty="0">
                <a:solidFill>
                  <a:srgbClr val="2E2B1F"/>
                </a:solidFill>
                <a:latin typeface="Calibri"/>
                <a:cs typeface="Calibri"/>
              </a:rPr>
              <a:t>forth. </a:t>
            </a:r>
            <a:r>
              <a:rPr sz="2000" spc="-5" dirty="0">
                <a:solidFill>
                  <a:srgbClr val="2E2B1F"/>
                </a:solidFill>
                <a:latin typeface="Calibri"/>
                <a:cs typeface="Calibri"/>
              </a:rPr>
              <a:t>The team leader </a:t>
            </a:r>
            <a:r>
              <a:rPr sz="2000" dirty="0">
                <a:solidFill>
                  <a:srgbClr val="2E2B1F"/>
                </a:solidFill>
                <a:latin typeface="Calibri"/>
                <a:cs typeface="Calibri"/>
              </a:rPr>
              <a:t>then </a:t>
            </a:r>
            <a:r>
              <a:rPr sz="2000" spc="-5" dirty="0">
                <a:solidFill>
                  <a:srgbClr val="2E2B1F"/>
                </a:solidFill>
                <a:latin typeface="Calibri"/>
                <a:cs typeface="Calibri"/>
              </a:rPr>
              <a:t>has </a:t>
            </a:r>
            <a:r>
              <a:rPr sz="2000" spc="-15" dirty="0">
                <a:solidFill>
                  <a:srgbClr val="2E2B1F"/>
                </a:solidFill>
                <a:latin typeface="Calibri"/>
                <a:cs typeface="Calibri"/>
              </a:rPr>
              <a:t>to </a:t>
            </a:r>
            <a:r>
              <a:rPr sz="2000" spc="-5" dirty="0">
                <a:solidFill>
                  <a:srgbClr val="2E2B1F"/>
                </a:solidFill>
                <a:latin typeface="Calibri"/>
                <a:cs typeface="Calibri"/>
              </a:rPr>
              <a:t>replace </a:t>
            </a:r>
            <a:r>
              <a:rPr sz="2000" dirty="0">
                <a:solidFill>
                  <a:srgbClr val="2E2B1F"/>
                </a:solidFill>
                <a:latin typeface="Calibri"/>
                <a:cs typeface="Calibri"/>
              </a:rPr>
              <a:t>the </a:t>
            </a:r>
            <a:r>
              <a:rPr sz="2000" spc="5" dirty="0">
                <a:solidFill>
                  <a:srgbClr val="2E2B1F"/>
                </a:solidFill>
                <a:latin typeface="Calibri"/>
                <a:cs typeface="Calibri"/>
              </a:rPr>
              <a:t> </a:t>
            </a:r>
            <a:r>
              <a:rPr sz="2000" spc="-5" dirty="0">
                <a:solidFill>
                  <a:srgbClr val="2E2B1F"/>
                </a:solidFill>
                <a:latin typeface="Calibri"/>
                <a:cs typeface="Calibri"/>
              </a:rPr>
              <a:t>departing team member </a:t>
            </a:r>
            <a:r>
              <a:rPr sz="2000" dirty="0">
                <a:solidFill>
                  <a:srgbClr val="2E2B1F"/>
                </a:solidFill>
                <a:latin typeface="Calibri"/>
                <a:cs typeface="Calibri"/>
              </a:rPr>
              <a:t>either </a:t>
            </a:r>
            <a:r>
              <a:rPr sz="2000" spc="-10" dirty="0">
                <a:solidFill>
                  <a:srgbClr val="2E2B1F"/>
                </a:solidFill>
                <a:latin typeface="Calibri"/>
                <a:cs typeface="Calibri"/>
              </a:rPr>
              <a:t>by </a:t>
            </a:r>
            <a:r>
              <a:rPr sz="2000" dirty="0">
                <a:solidFill>
                  <a:srgbClr val="2E2B1F"/>
                </a:solidFill>
                <a:latin typeface="Calibri"/>
                <a:cs typeface="Calibri"/>
              </a:rPr>
              <a:t>another </a:t>
            </a:r>
            <a:r>
              <a:rPr sz="2000" spc="-5" dirty="0">
                <a:solidFill>
                  <a:srgbClr val="2E2B1F"/>
                </a:solidFill>
                <a:latin typeface="Calibri"/>
                <a:cs typeface="Calibri"/>
              </a:rPr>
              <a:t>employee or </a:t>
            </a:r>
            <a:r>
              <a:rPr sz="2000" spc="-10" dirty="0">
                <a:solidFill>
                  <a:srgbClr val="2E2B1F"/>
                </a:solidFill>
                <a:latin typeface="Calibri"/>
                <a:cs typeface="Calibri"/>
              </a:rPr>
              <a:t>by </a:t>
            </a:r>
            <a:r>
              <a:rPr sz="2000" dirty="0">
                <a:solidFill>
                  <a:srgbClr val="2E2B1F"/>
                </a:solidFill>
                <a:latin typeface="Calibri"/>
                <a:cs typeface="Calibri"/>
              </a:rPr>
              <a:t>a </a:t>
            </a:r>
            <a:r>
              <a:rPr sz="2000" spc="5" dirty="0">
                <a:solidFill>
                  <a:srgbClr val="2E2B1F"/>
                </a:solidFill>
                <a:latin typeface="Calibri"/>
                <a:cs typeface="Calibri"/>
              </a:rPr>
              <a:t> </a:t>
            </a:r>
            <a:r>
              <a:rPr sz="2000" spc="-5" dirty="0">
                <a:solidFill>
                  <a:srgbClr val="2E2B1F"/>
                </a:solidFill>
                <a:latin typeface="Calibri"/>
                <a:cs typeface="Calibri"/>
              </a:rPr>
              <a:t>newly</a:t>
            </a:r>
            <a:r>
              <a:rPr sz="2000" spc="-15" dirty="0">
                <a:solidFill>
                  <a:srgbClr val="2E2B1F"/>
                </a:solidFill>
                <a:latin typeface="Calibri"/>
                <a:cs typeface="Calibri"/>
              </a:rPr>
              <a:t> </a:t>
            </a:r>
            <a:r>
              <a:rPr sz="2000" spc="-10" dirty="0">
                <a:solidFill>
                  <a:srgbClr val="2E2B1F"/>
                </a:solidFill>
                <a:latin typeface="Calibri"/>
                <a:cs typeface="Calibri"/>
              </a:rPr>
              <a:t>recruited </a:t>
            </a:r>
            <a:r>
              <a:rPr sz="2000" spc="-5" dirty="0">
                <a:solidFill>
                  <a:srgbClr val="2E2B1F"/>
                </a:solidFill>
                <a:latin typeface="Calibri"/>
                <a:cs typeface="Calibri"/>
              </a:rPr>
              <a:t>employee.</a:t>
            </a:r>
            <a:r>
              <a:rPr sz="2000" spc="-25" dirty="0">
                <a:solidFill>
                  <a:srgbClr val="2E2B1F"/>
                </a:solidFill>
                <a:latin typeface="Calibri"/>
                <a:cs typeface="Calibri"/>
              </a:rPr>
              <a:t> </a:t>
            </a:r>
            <a:r>
              <a:rPr sz="2000" dirty="0">
                <a:solidFill>
                  <a:srgbClr val="2E2B1F"/>
                </a:solidFill>
                <a:latin typeface="Calibri"/>
                <a:cs typeface="Calibri"/>
              </a:rPr>
              <a:t>No</a:t>
            </a:r>
            <a:r>
              <a:rPr sz="2000" spc="-10" dirty="0">
                <a:solidFill>
                  <a:srgbClr val="2E2B1F"/>
                </a:solidFill>
                <a:latin typeface="Calibri"/>
                <a:cs typeface="Calibri"/>
              </a:rPr>
              <a:t> </a:t>
            </a:r>
            <a:r>
              <a:rPr sz="2000" spc="-15" dirty="0">
                <a:solidFill>
                  <a:srgbClr val="2E2B1F"/>
                </a:solidFill>
                <a:latin typeface="Calibri"/>
                <a:cs typeface="Calibri"/>
              </a:rPr>
              <a:t>matter</a:t>
            </a:r>
            <a:r>
              <a:rPr sz="2000" spc="-25" dirty="0">
                <a:solidFill>
                  <a:srgbClr val="2E2B1F"/>
                </a:solidFill>
                <a:latin typeface="Calibri"/>
                <a:cs typeface="Calibri"/>
              </a:rPr>
              <a:t> </a:t>
            </a:r>
            <a:r>
              <a:rPr sz="2000" spc="-10" dirty="0">
                <a:solidFill>
                  <a:srgbClr val="2E2B1F"/>
                </a:solidFill>
                <a:latin typeface="Calibri"/>
                <a:cs typeface="Calibri"/>
              </a:rPr>
              <a:t>how</a:t>
            </a:r>
            <a:r>
              <a:rPr sz="2000" dirty="0">
                <a:solidFill>
                  <a:srgbClr val="2E2B1F"/>
                </a:solidFill>
                <a:latin typeface="Calibri"/>
                <a:cs typeface="Calibri"/>
              </a:rPr>
              <a:t> much</a:t>
            </a:r>
            <a:r>
              <a:rPr sz="2000" spc="-15" dirty="0">
                <a:solidFill>
                  <a:srgbClr val="2E2B1F"/>
                </a:solidFill>
                <a:latin typeface="Calibri"/>
                <a:cs typeface="Calibri"/>
              </a:rPr>
              <a:t> </a:t>
            </a:r>
            <a:r>
              <a:rPr sz="2000" spc="-20" dirty="0">
                <a:solidFill>
                  <a:srgbClr val="2E2B1F"/>
                </a:solidFill>
                <a:latin typeface="Calibri"/>
                <a:cs typeface="Calibri"/>
              </a:rPr>
              <a:t>effort</a:t>
            </a:r>
            <a:r>
              <a:rPr sz="2000" dirty="0">
                <a:solidFill>
                  <a:srgbClr val="2E2B1F"/>
                </a:solidFill>
                <a:latin typeface="Calibri"/>
                <a:cs typeface="Calibri"/>
              </a:rPr>
              <a:t> is</a:t>
            </a:r>
            <a:r>
              <a:rPr lang="en-US" sz="2000" dirty="0">
                <a:solidFill>
                  <a:srgbClr val="2E2B1F"/>
                </a:solidFill>
                <a:latin typeface="Calibri"/>
                <a:cs typeface="Calibri"/>
              </a:rPr>
              <a:t> </a:t>
            </a:r>
            <a:r>
              <a:rPr sz="2000" spc="-15" dirty="0">
                <a:solidFill>
                  <a:srgbClr val="2E2B1F"/>
                </a:solidFill>
                <a:latin typeface="Calibri"/>
                <a:cs typeface="Calibri"/>
              </a:rPr>
              <a:t>invested </a:t>
            </a:r>
            <a:r>
              <a:rPr sz="2000" dirty="0">
                <a:solidFill>
                  <a:srgbClr val="2E2B1F"/>
                </a:solidFill>
                <a:latin typeface="Calibri"/>
                <a:cs typeface="Calibri"/>
              </a:rPr>
              <a:t>in </a:t>
            </a:r>
            <a:r>
              <a:rPr sz="2000" spc="-10" dirty="0">
                <a:solidFill>
                  <a:srgbClr val="2E2B1F"/>
                </a:solidFill>
                <a:latin typeface="Calibri"/>
                <a:cs typeface="Calibri"/>
              </a:rPr>
              <a:t>training </a:t>
            </a:r>
            <a:r>
              <a:rPr sz="2000" dirty="0">
                <a:solidFill>
                  <a:srgbClr val="2E2B1F"/>
                </a:solidFill>
                <a:latin typeface="Calibri"/>
                <a:cs typeface="Calibri"/>
              </a:rPr>
              <a:t>the </a:t>
            </a:r>
            <a:r>
              <a:rPr sz="2000" spc="-5" dirty="0">
                <a:solidFill>
                  <a:srgbClr val="2E2B1F"/>
                </a:solidFill>
                <a:latin typeface="Calibri"/>
                <a:cs typeface="Calibri"/>
              </a:rPr>
              <a:t>new team </a:t>
            </a:r>
            <a:r>
              <a:rPr sz="2000" spc="-30" dirty="0">
                <a:solidFill>
                  <a:srgbClr val="2E2B1F"/>
                </a:solidFill>
                <a:latin typeface="Calibri"/>
                <a:cs typeface="Calibri"/>
              </a:rPr>
              <a:t>member, </a:t>
            </a:r>
            <a:r>
              <a:rPr sz="2000" dirty="0">
                <a:solidFill>
                  <a:srgbClr val="2E2B1F"/>
                </a:solidFill>
                <a:latin typeface="Calibri"/>
                <a:cs typeface="Calibri"/>
              </a:rPr>
              <a:t>“</a:t>
            </a:r>
            <a:r>
              <a:rPr b="1" dirty="0">
                <a:solidFill>
                  <a:srgbClr val="FF0000"/>
                </a:solidFill>
                <a:latin typeface="Calibri"/>
                <a:cs typeface="Calibri"/>
              </a:rPr>
              <a:t>the show </a:t>
            </a:r>
            <a:r>
              <a:rPr b="1" spc="-5" dirty="0">
                <a:solidFill>
                  <a:srgbClr val="FF0000"/>
                </a:solidFill>
                <a:latin typeface="Calibri"/>
                <a:cs typeface="Calibri"/>
              </a:rPr>
              <a:t>must </a:t>
            </a:r>
            <a:r>
              <a:rPr b="1" spc="-15" dirty="0">
                <a:solidFill>
                  <a:srgbClr val="FF0000"/>
                </a:solidFill>
                <a:latin typeface="Calibri"/>
                <a:cs typeface="Calibri"/>
              </a:rPr>
              <a:t>go </a:t>
            </a:r>
            <a:r>
              <a:rPr b="1" spc="-40" dirty="0">
                <a:solidFill>
                  <a:srgbClr val="FF0000"/>
                </a:solidFill>
                <a:latin typeface="Calibri"/>
                <a:cs typeface="Calibri"/>
              </a:rPr>
              <a:t>on</a:t>
            </a:r>
            <a:r>
              <a:rPr sz="1400" spc="-40" dirty="0">
                <a:solidFill>
                  <a:srgbClr val="2E2B1F"/>
                </a:solidFill>
                <a:latin typeface="Calibri"/>
                <a:cs typeface="Calibri"/>
              </a:rPr>
              <a:t>”, </a:t>
            </a:r>
            <a:r>
              <a:rPr sz="1400" spc="-350" dirty="0">
                <a:solidFill>
                  <a:srgbClr val="2E2B1F"/>
                </a:solidFill>
                <a:latin typeface="Calibri"/>
                <a:cs typeface="Calibri"/>
              </a:rPr>
              <a:t> </a:t>
            </a:r>
            <a:r>
              <a:rPr sz="2000" dirty="0">
                <a:solidFill>
                  <a:srgbClr val="2E2B1F"/>
                </a:solidFill>
                <a:latin typeface="Calibri"/>
                <a:cs typeface="Calibri"/>
              </a:rPr>
              <a:t>which means </a:t>
            </a:r>
            <a:r>
              <a:rPr sz="2000" spc="-10" dirty="0">
                <a:solidFill>
                  <a:srgbClr val="2E2B1F"/>
                </a:solidFill>
                <a:latin typeface="Calibri"/>
                <a:cs typeface="Calibri"/>
              </a:rPr>
              <a:t>that </a:t>
            </a:r>
            <a:r>
              <a:rPr sz="2000" dirty="0">
                <a:solidFill>
                  <a:srgbClr val="2E2B1F"/>
                </a:solidFill>
                <a:latin typeface="Calibri"/>
                <a:cs typeface="Calibri"/>
              </a:rPr>
              <a:t>the </a:t>
            </a:r>
            <a:r>
              <a:rPr sz="2000" spc="-5" dirty="0">
                <a:solidFill>
                  <a:srgbClr val="2E2B1F"/>
                </a:solidFill>
                <a:latin typeface="Calibri"/>
                <a:cs typeface="Calibri"/>
              </a:rPr>
              <a:t>original </a:t>
            </a:r>
            <a:r>
              <a:rPr sz="2000" spc="-10" dirty="0">
                <a:solidFill>
                  <a:srgbClr val="2E2B1F"/>
                </a:solidFill>
                <a:latin typeface="Calibri"/>
                <a:cs typeface="Calibri"/>
              </a:rPr>
              <a:t>project </a:t>
            </a:r>
            <a:r>
              <a:rPr sz="2000" spc="-15" dirty="0">
                <a:solidFill>
                  <a:srgbClr val="2E2B1F"/>
                </a:solidFill>
                <a:latin typeface="Calibri"/>
                <a:cs typeface="Calibri"/>
              </a:rPr>
              <a:t>contract </a:t>
            </a:r>
            <a:r>
              <a:rPr sz="2000" spc="-5" dirty="0">
                <a:solidFill>
                  <a:srgbClr val="2E2B1F"/>
                </a:solidFill>
                <a:latin typeface="Calibri"/>
                <a:cs typeface="Calibri"/>
              </a:rPr>
              <a:t>timetable </a:t>
            </a:r>
            <a:r>
              <a:rPr sz="2000" dirty="0">
                <a:solidFill>
                  <a:srgbClr val="2E2B1F"/>
                </a:solidFill>
                <a:latin typeface="Calibri"/>
                <a:cs typeface="Calibri"/>
              </a:rPr>
              <a:t>will </a:t>
            </a:r>
            <a:r>
              <a:rPr sz="2000" spc="5" dirty="0">
                <a:solidFill>
                  <a:srgbClr val="2E2B1F"/>
                </a:solidFill>
                <a:latin typeface="Calibri"/>
                <a:cs typeface="Calibri"/>
              </a:rPr>
              <a:t> </a:t>
            </a:r>
            <a:r>
              <a:rPr sz="2000" spc="-5" dirty="0">
                <a:solidFill>
                  <a:srgbClr val="2E2B1F"/>
                </a:solidFill>
                <a:latin typeface="Calibri"/>
                <a:cs typeface="Calibri"/>
              </a:rPr>
              <a:t>not change.</a:t>
            </a:r>
            <a:endParaRPr lang="en-US" sz="2000" spc="-5" dirty="0">
              <a:solidFill>
                <a:srgbClr val="2E2B1F"/>
              </a:solidFill>
              <a:latin typeface="Calibri"/>
              <a:cs typeface="Calibri"/>
            </a:endParaRPr>
          </a:p>
          <a:p>
            <a:pPr marL="12700" marR="44450" algn="just" fontAlgn="base">
              <a:spcBef>
                <a:spcPts val="1260"/>
              </a:spcBef>
              <a:spcAft>
                <a:spcPct val="0"/>
              </a:spcAft>
            </a:pPr>
            <a:r>
              <a:rPr lang="ar-JO" sz="2000" dirty="0">
                <a:solidFill>
                  <a:prstClr val="black"/>
                </a:solidFill>
                <a:latin typeface="Calibri"/>
                <a:cs typeface="Calibri"/>
              </a:rPr>
              <a:t>من الشائع جدًا أن يغادر أعضاء الفريق </a:t>
            </a:r>
            <a:r>
              <a:rPr lang="ar-JO" sz="2000" dirty="0" err="1">
                <a:solidFill>
                  <a:prstClr val="black"/>
                </a:solidFill>
                <a:latin typeface="Calibri"/>
                <a:cs typeface="Calibri"/>
              </a:rPr>
              <a:t>الفريق</a:t>
            </a:r>
            <a:r>
              <a:rPr lang="ar-JO" sz="2000" dirty="0">
                <a:solidFill>
                  <a:prstClr val="black"/>
                </a:solidFill>
                <a:latin typeface="Calibri"/>
                <a:cs typeface="Calibri"/>
              </a:rPr>
              <a:t> خلال فترة تطوير المشروع، سواء كان ذلك بسبب الترقيات إلى وظائف ذات مستوى أعلى، أو تبديل أصحاب العمل، أو الانتقال إلى مدينة أخرى، وما إلى ذلك. يتعين على قائد الفريق بعد ذلك استبدال عضو الفريق المغادر إما بموظف آخر أو بموظف تم تعيينه حديثًا. بغض النظر عن مقدار الجهد المبذول في تدريب عضو الفريق الجديد، "</a:t>
            </a:r>
            <a:r>
              <a:rPr lang="ar-JO" b="1" spc="-5" dirty="0">
                <a:solidFill>
                  <a:srgbClr val="FF0000"/>
                </a:solidFill>
                <a:latin typeface="Calibri"/>
                <a:cs typeface="Calibri"/>
              </a:rPr>
              <a:t>يجب أن يستمر العرض</a:t>
            </a:r>
            <a:r>
              <a:rPr lang="ar-JO" sz="2000" dirty="0">
                <a:solidFill>
                  <a:prstClr val="black"/>
                </a:solidFill>
                <a:latin typeface="Calibri"/>
                <a:cs typeface="Calibri"/>
              </a:rPr>
              <a:t>"، مما يعني أن الجدول الزمني لعقد المشروع الأصلي لن يتغير.</a:t>
            </a:r>
            <a:endParaRPr sz="2000" dirty="0">
              <a:solidFill>
                <a:prstClr val="black"/>
              </a:solidFill>
              <a:latin typeface="Calibri"/>
              <a:cs typeface="Calibri"/>
            </a:endParaRPr>
          </a:p>
        </p:txBody>
      </p:sp>
      <p:pic>
        <p:nvPicPr>
          <p:cNvPr id="4" name="Picture 3"/>
          <p:cNvPicPr>
            <a:picLocks noChangeAspect="1"/>
          </p:cNvPicPr>
          <p:nvPr/>
        </p:nvPicPr>
        <p:blipFill>
          <a:blip r:embed="rId2"/>
          <a:stretch>
            <a:fillRect/>
          </a:stretch>
        </p:blipFill>
        <p:spPr>
          <a:xfrm>
            <a:off x="7869578" y="2996952"/>
            <a:ext cx="2813767" cy="3861048"/>
          </a:xfrm>
          <a:prstGeom prst="rect">
            <a:avLst/>
          </a:prstGeom>
        </p:spPr>
      </p:pic>
    </p:spTree>
    <p:extLst>
      <p:ext uri="{BB962C8B-B14F-4D97-AF65-F5344CB8AC3E}">
        <p14:creationId xmlns:p14="http://schemas.microsoft.com/office/powerpoint/2010/main" val="3326591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3514" y="19116"/>
            <a:ext cx="6480719" cy="1133644"/>
          </a:xfrm>
          <a:prstGeom prst="rect">
            <a:avLst/>
          </a:prstGeom>
        </p:spPr>
        <p:txBody>
          <a:bodyPr vert="horz" wrap="square" lIns="0" tIns="12700" rIns="0" bIns="0" rtlCol="0">
            <a:spAutoFit/>
          </a:bodyPr>
          <a:lstStyle/>
          <a:p>
            <a:pPr marL="12700" marR="5080" algn="l" rtl="0" fontAlgn="base">
              <a:spcBef>
                <a:spcPts val="100"/>
              </a:spcBef>
              <a:spcAft>
                <a:spcPct val="0"/>
              </a:spcAft>
            </a:pPr>
            <a:r>
              <a:rPr sz="2400" b="1" spc="-100" dirty="0">
                <a:solidFill>
                  <a:srgbClr val="5B9BD5">
                    <a:lumMod val="75000"/>
                  </a:srgbClr>
                </a:solidFill>
                <a:effectLst>
                  <a:outerShdw blurRad="38100" dist="38100" dir="2700000" algn="tl">
                    <a:srgbClr val="000000">
                      <a:alpha val="43137"/>
                    </a:srgbClr>
                  </a:outerShdw>
                </a:effectLst>
                <a:latin typeface="Calibri"/>
                <a:cs typeface="Calibri"/>
              </a:rPr>
              <a:t>7) The need to continue carrying out software</a:t>
            </a:r>
            <a:r>
              <a:rPr lang="ar-JO" sz="2400" b="1" spc="-100" dirty="0">
                <a:solidFill>
                  <a:srgbClr val="5B9BD5">
                    <a:lumMod val="75000"/>
                  </a:srgbClr>
                </a:solidFill>
                <a:effectLst>
                  <a:outerShdw blurRad="38100" dist="38100" dir="2700000" algn="tl">
                    <a:srgbClr val="000000">
                      <a:alpha val="43137"/>
                    </a:srgbClr>
                  </a:outerShdw>
                </a:effectLst>
                <a:latin typeface="Calibri"/>
                <a:cs typeface="Calibri"/>
              </a:rPr>
              <a:t> </a:t>
            </a:r>
            <a:r>
              <a:rPr sz="2400" b="1" spc="-100" dirty="0">
                <a:solidFill>
                  <a:srgbClr val="5B9BD5">
                    <a:lumMod val="75000"/>
                  </a:srgbClr>
                </a:solidFill>
                <a:effectLst>
                  <a:outerShdw blurRad="38100" dist="38100" dir="2700000" algn="tl">
                    <a:srgbClr val="000000">
                      <a:alpha val="43137"/>
                    </a:srgbClr>
                  </a:outerShdw>
                </a:effectLst>
                <a:latin typeface="Calibri"/>
                <a:cs typeface="Calibri"/>
              </a:rPr>
              <a:t>maintenance  for an extended period</a:t>
            </a:r>
            <a:endParaRPr lang="ar-JO" sz="2400" b="1" spc="-100" dirty="0">
              <a:solidFill>
                <a:srgbClr val="5B9BD5">
                  <a:lumMod val="75000"/>
                </a:srgbClr>
              </a:solidFill>
              <a:effectLst>
                <a:outerShdw blurRad="38100" dist="38100" dir="2700000" algn="tl">
                  <a:srgbClr val="000000">
                    <a:alpha val="43137"/>
                  </a:srgbClr>
                </a:outerShdw>
              </a:effectLst>
              <a:latin typeface="Calibri"/>
              <a:cs typeface="Calibri"/>
            </a:endParaRPr>
          </a:p>
          <a:p>
            <a:pPr marL="12700" marR="5080" fontAlgn="base">
              <a:spcBef>
                <a:spcPts val="100"/>
              </a:spcBef>
              <a:spcAft>
                <a:spcPct val="0"/>
              </a:spcAft>
            </a:pPr>
            <a:r>
              <a:rPr lang="ar-JO" sz="2400" b="1" spc="-100" dirty="0">
                <a:solidFill>
                  <a:srgbClr val="5B9BD5">
                    <a:lumMod val="75000"/>
                  </a:srgbClr>
                </a:solidFill>
                <a:effectLst>
                  <a:outerShdw blurRad="38100" dist="38100" dir="2700000" algn="tl">
                    <a:srgbClr val="000000">
                      <a:alpha val="43137"/>
                    </a:srgbClr>
                  </a:outerShdw>
                </a:effectLst>
                <a:latin typeface="Calibri"/>
                <a:cs typeface="Calibri"/>
              </a:rPr>
              <a:t>7) ضرورة الاستمرار في إجراء صيانة البرمجيات لفترة طويلة</a:t>
            </a:r>
            <a:endParaRPr lang="en-US" sz="2400" b="1" spc="-100" dirty="0">
              <a:solidFill>
                <a:srgbClr val="5B9BD5">
                  <a:lumMod val="75000"/>
                </a:srgbClr>
              </a:solidFill>
              <a:effectLst>
                <a:outerShdw blurRad="38100" dist="38100" dir="2700000" algn="tl">
                  <a:srgbClr val="000000">
                    <a:alpha val="43137"/>
                  </a:srgbClr>
                </a:outerShdw>
              </a:effectLst>
              <a:latin typeface="Calibri"/>
              <a:cs typeface="Calibri"/>
            </a:endParaRPr>
          </a:p>
        </p:txBody>
      </p:sp>
      <p:sp>
        <p:nvSpPr>
          <p:cNvPr id="3" name="object 3"/>
          <p:cNvSpPr txBox="1"/>
          <p:nvPr/>
        </p:nvSpPr>
        <p:spPr>
          <a:xfrm>
            <a:off x="7379626" y="4221088"/>
            <a:ext cx="3060859" cy="239488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2065" rIns="0" bIns="0" rtlCol="0">
            <a:spAutoFit/>
          </a:bodyPr>
          <a:lstStyle/>
          <a:p>
            <a:pPr marL="12700" marR="5080" algn="l" rtl="0" fontAlgn="base">
              <a:spcBef>
                <a:spcPts val="95"/>
              </a:spcBef>
              <a:spcAft>
                <a:spcPct val="0"/>
              </a:spcAft>
            </a:pPr>
            <a:r>
              <a:rPr sz="1400" spc="-5" dirty="0">
                <a:solidFill>
                  <a:srgbClr val="FF0000"/>
                </a:solidFill>
                <a:latin typeface="Arial MT"/>
                <a:cs typeface="Arial MT"/>
              </a:rPr>
              <a:t>The</a:t>
            </a:r>
            <a:r>
              <a:rPr sz="1400" spc="10" dirty="0">
                <a:solidFill>
                  <a:srgbClr val="FF0000"/>
                </a:solidFill>
                <a:latin typeface="Arial MT"/>
                <a:cs typeface="Arial MT"/>
              </a:rPr>
              <a:t> </a:t>
            </a:r>
            <a:r>
              <a:rPr sz="1400" spc="-5" dirty="0">
                <a:solidFill>
                  <a:srgbClr val="FF0000"/>
                </a:solidFill>
                <a:latin typeface="Arial MT"/>
                <a:cs typeface="Arial MT"/>
              </a:rPr>
              <a:t>environmental</a:t>
            </a:r>
            <a:r>
              <a:rPr sz="1400" dirty="0">
                <a:solidFill>
                  <a:srgbClr val="FF0000"/>
                </a:solidFill>
                <a:latin typeface="Arial MT"/>
                <a:cs typeface="Arial MT"/>
              </a:rPr>
              <a:t> </a:t>
            </a:r>
            <a:r>
              <a:rPr sz="1400" spc="-5" dirty="0">
                <a:solidFill>
                  <a:srgbClr val="FF0000"/>
                </a:solidFill>
                <a:latin typeface="Arial MT"/>
                <a:cs typeface="Arial MT"/>
              </a:rPr>
              <a:t>characteristics create</a:t>
            </a:r>
            <a:r>
              <a:rPr sz="1400" spc="30" dirty="0">
                <a:solidFill>
                  <a:srgbClr val="FF0000"/>
                </a:solidFill>
                <a:latin typeface="Arial MT"/>
                <a:cs typeface="Arial MT"/>
              </a:rPr>
              <a:t> </a:t>
            </a:r>
            <a:r>
              <a:rPr sz="1400" spc="-5" dirty="0">
                <a:solidFill>
                  <a:srgbClr val="FF0000"/>
                </a:solidFill>
                <a:latin typeface="Arial MT"/>
                <a:cs typeface="Arial MT"/>
              </a:rPr>
              <a:t>a</a:t>
            </a:r>
            <a:r>
              <a:rPr sz="1400" dirty="0">
                <a:solidFill>
                  <a:srgbClr val="FF0000"/>
                </a:solidFill>
                <a:latin typeface="Arial MT"/>
                <a:cs typeface="Arial MT"/>
              </a:rPr>
              <a:t> </a:t>
            </a:r>
            <a:r>
              <a:rPr sz="1400" spc="-5" dirty="0">
                <a:solidFill>
                  <a:srgbClr val="FF0000"/>
                </a:solidFill>
                <a:latin typeface="Arial MT"/>
                <a:cs typeface="Arial MT"/>
              </a:rPr>
              <a:t>need</a:t>
            </a:r>
            <a:r>
              <a:rPr sz="1400" dirty="0">
                <a:solidFill>
                  <a:srgbClr val="FF0000"/>
                </a:solidFill>
                <a:latin typeface="Arial MT"/>
                <a:cs typeface="Arial MT"/>
              </a:rPr>
              <a:t> </a:t>
            </a:r>
            <a:r>
              <a:rPr sz="1400" spc="-5" dirty="0">
                <a:solidFill>
                  <a:srgbClr val="FF0000"/>
                </a:solidFill>
                <a:latin typeface="Arial MT"/>
                <a:cs typeface="Arial MT"/>
              </a:rPr>
              <a:t>for</a:t>
            </a:r>
            <a:r>
              <a:rPr sz="1400" spc="20" dirty="0">
                <a:solidFill>
                  <a:srgbClr val="FF0000"/>
                </a:solidFill>
                <a:latin typeface="Arial MT"/>
                <a:cs typeface="Arial MT"/>
              </a:rPr>
              <a:t> </a:t>
            </a:r>
            <a:r>
              <a:rPr sz="1400" spc="-5" dirty="0">
                <a:solidFill>
                  <a:srgbClr val="FF0000"/>
                </a:solidFill>
                <a:latin typeface="Arial MT"/>
                <a:cs typeface="Arial MT"/>
              </a:rPr>
              <a:t>intensive and</a:t>
            </a:r>
            <a:r>
              <a:rPr sz="1400" dirty="0">
                <a:solidFill>
                  <a:srgbClr val="FF0000"/>
                </a:solidFill>
                <a:latin typeface="Arial MT"/>
                <a:cs typeface="Arial MT"/>
              </a:rPr>
              <a:t> </a:t>
            </a:r>
            <a:r>
              <a:rPr sz="1400" spc="-5" dirty="0">
                <a:solidFill>
                  <a:srgbClr val="FF0000"/>
                </a:solidFill>
                <a:latin typeface="Arial MT"/>
                <a:cs typeface="Arial MT"/>
              </a:rPr>
              <a:t>continuous </a:t>
            </a:r>
            <a:r>
              <a:rPr sz="1400" dirty="0">
                <a:solidFill>
                  <a:srgbClr val="FF0000"/>
                </a:solidFill>
                <a:latin typeface="Arial MT"/>
                <a:cs typeface="Arial MT"/>
              </a:rPr>
              <a:t> </a:t>
            </a:r>
            <a:r>
              <a:rPr sz="1400" spc="-5" dirty="0">
                <a:solidFill>
                  <a:srgbClr val="FF0000"/>
                </a:solidFill>
                <a:latin typeface="Arial MT"/>
                <a:cs typeface="Arial MT"/>
              </a:rPr>
              <a:t>managerial</a:t>
            </a:r>
            <a:r>
              <a:rPr sz="1400" spc="15" dirty="0">
                <a:solidFill>
                  <a:srgbClr val="FF0000"/>
                </a:solidFill>
                <a:latin typeface="Arial MT"/>
                <a:cs typeface="Arial MT"/>
              </a:rPr>
              <a:t> </a:t>
            </a:r>
            <a:r>
              <a:rPr sz="1400" spc="-10" dirty="0">
                <a:solidFill>
                  <a:srgbClr val="FF0000"/>
                </a:solidFill>
                <a:latin typeface="Arial MT"/>
                <a:cs typeface="Arial MT"/>
              </a:rPr>
              <a:t>efforts</a:t>
            </a:r>
            <a:r>
              <a:rPr sz="1400" spc="40" dirty="0">
                <a:solidFill>
                  <a:srgbClr val="FF0000"/>
                </a:solidFill>
                <a:latin typeface="Arial MT"/>
                <a:cs typeface="Arial MT"/>
              </a:rPr>
              <a:t> </a:t>
            </a:r>
            <a:r>
              <a:rPr sz="1400" spc="-5" dirty="0">
                <a:solidFill>
                  <a:srgbClr val="FF0000"/>
                </a:solidFill>
                <a:latin typeface="Arial MT"/>
                <a:cs typeface="Arial MT"/>
              </a:rPr>
              <a:t>parallel</a:t>
            </a:r>
            <a:r>
              <a:rPr sz="1400" spc="-10" dirty="0">
                <a:solidFill>
                  <a:srgbClr val="FF0000"/>
                </a:solidFill>
                <a:latin typeface="Arial MT"/>
                <a:cs typeface="Arial MT"/>
              </a:rPr>
              <a:t> </a:t>
            </a:r>
            <a:r>
              <a:rPr sz="1400" spc="-5" dirty="0">
                <a:solidFill>
                  <a:srgbClr val="FF0000"/>
                </a:solidFill>
                <a:latin typeface="Arial MT"/>
                <a:cs typeface="Arial MT"/>
              </a:rPr>
              <a:t>to</a:t>
            </a:r>
            <a:r>
              <a:rPr sz="1400" spc="25" dirty="0">
                <a:solidFill>
                  <a:srgbClr val="FF0000"/>
                </a:solidFill>
                <a:latin typeface="Arial MT"/>
                <a:cs typeface="Arial MT"/>
              </a:rPr>
              <a:t> </a:t>
            </a:r>
            <a:r>
              <a:rPr sz="1400" spc="-5" dirty="0">
                <a:solidFill>
                  <a:srgbClr val="FF0000"/>
                </a:solidFill>
                <a:latin typeface="Arial MT"/>
                <a:cs typeface="Arial MT"/>
              </a:rPr>
              <a:t>the</a:t>
            </a:r>
            <a:r>
              <a:rPr sz="1400" spc="20" dirty="0">
                <a:solidFill>
                  <a:srgbClr val="FF0000"/>
                </a:solidFill>
                <a:latin typeface="Arial MT"/>
                <a:cs typeface="Arial MT"/>
              </a:rPr>
              <a:t> </a:t>
            </a:r>
            <a:r>
              <a:rPr sz="1400" spc="-5" dirty="0">
                <a:solidFill>
                  <a:srgbClr val="FF0000"/>
                </a:solidFill>
                <a:latin typeface="Arial MT"/>
                <a:cs typeface="Arial MT"/>
              </a:rPr>
              <a:t>professional</a:t>
            </a:r>
            <a:r>
              <a:rPr sz="1400" spc="20" dirty="0">
                <a:solidFill>
                  <a:srgbClr val="FF0000"/>
                </a:solidFill>
                <a:latin typeface="Arial MT"/>
                <a:cs typeface="Arial MT"/>
              </a:rPr>
              <a:t> </a:t>
            </a:r>
            <a:r>
              <a:rPr sz="1400" spc="-10" dirty="0">
                <a:solidFill>
                  <a:srgbClr val="FF0000"/>
                </a:solidFill>
                <a:latin typeface="Arial MT"/>
                <a:cs typeface="Arial MT"/>
              </a:rPr>
              <a:t>efforts</a:t>
            </a:r>
            <a:r>
              <a:rPr sz="1400" spc="20" dirty="0">
                <a:solidFill>
                  <a:srgbClr val="FF0000"/>
                </a:solidFill>
                <a:latin typeface="Arial MT"/>
                <a:cs typeface="Arial MT"/>
              </a:rPr>
              <a:t> </a:t>
            </a:r>
            <a:r>
              <a:rPr sz="1400" spc="-5" dirty="0">
                <a:solidFill>
                  <a:srgbClr val="FF0000"/>
                </a:solidFill>
                <a:latin typeface="Arial MT"/>
                <a:cs typeface="Arial MT"/>
              </a:rPr>
              <a:t>that</a:t>
            </a:r>
            <a:r>
              <a:rPr sz="1400" spc="35" dirty="0">
                <a:solidFill>
                  <a:srgbClr val="FF0000"/>
                </a:solidFill>
                <a:latin typeface="Arial MT"/>
                <a:cs typeface="Arial MT"/>
              </a:rPr>
              <a:t> </a:t>
            </a:r>
            <a:r>
              <a:rPr sz="1400" spc="-5" dirty="0">
                <a:solidFill>
                  <a:srgbClr val="FF0000"/>
                </a:solidFill>
                <a:latin typeface="Arial MT"/>
                <a:cs typeface="Arial MT"/>
              </a:rPr>
              <a:t>have</a:t>
            </a:r>
            <a:r>
              <a:rPr sz="1400" spc="5" dirty="0">
                <a:solidFill>
                  <a:srgbClr val="FF0000"/>
                </a:solidFill>
                <a:latin typeface="Arial MT"/>
                <a:cs typeface="Arial MT"/>
              </a:rPr>
              <a:t> </a:t>
            </a:r>
            <a:r>
              <a:rPr sz="1400" spc="-5" dirty="0">
                <a:solidFill>
                  <a:srgbClr val="FF0000"/>
                </a:solidFill>
                <a:latin typeface="Arial MT"/>
                <a:cs typeface="Arial MT"/>
              </a:rPr>
              <a:t>to</a:t>
            </a:r>
            <a:r>
              <a:rPr sz="1400" spc="25" dirty="0">
                <a:solidFill>
                  <a:srgbClr val="FF0000"/>
                </a:solidFill>
                <a:latin typeface="Arial MT"/>
                <a:cs typeface="Arial MT"/>
              </a:rPr>
              <a:t> </a:t>
            </a:r>
            <a:r>
              <a:rPr sz="1400" spc="-5" dirty="0">
                <a:solidFill>
                  <a:srgbClr val="FF0000"/>
                </a:solidFill>
                <a:latin typeface="Arial MT"/>
                <a:cs typeface="Arial MT"/>
              </a:rPr>
              <a:t>be</a:t>
            </a:r>
            <a:r>
              <a:rPr sz="1400" spc="5" dirty="0">
                <a:solidFill>
                  <a:srgbClr val="FF0000"/>
                </a:solidFill>
                <a:latin typeface="Arial MT"/>
                <a:cs typeface="Arial MT"/>
              </a:rPr>
              <a:t> </a:t>
            </a:r>
            <a:r>
              <a:rPr sz="1400" spc="-5" dirty="0">
                <a:solidFill>
                  <a:srgbClr val="FF0000"/>
                </a:solidFill>
                <a:latin typeface="Arial MT"/>
                <a:cs typeface="Arial MT"/>
              </a:rPr>
              <a:t>invested</a:t>
            </a:r>
            <a:r>
              <a:rPr sz="1400" spc="10" dirty="0">
                <a:solidFill>
                  <a:srgbClr val="FF0000"/>
                </a:solidFill>
                <a:latin typeface="Arial MT"/>
                <a:cs typeface="Arial MT"/>
              </a:rPr>
              <a:t> </a:t>
            </a:r>
            <a:r>
              <a:rPr sz="1400" dirty="0">
                <a:solidFill>
                  <a:srgbClr val="FF0000"/>
                </a:solidFill>
                <a:latin typeface="Arial MT"/>
                <a:cs typeface="Arial MT"/>
              </a:rPr>
              <a:t>in</a:t>
            </a:r>
            <a:r>
              <a:rPr sz="1400" spc="-5" dirty="0">
                <a:solidFill>
                  <a:srgbClr val="FF0000"/>
                </a:solidFill>
                <a:latin typeface="Arial MT"/>
                <a:cs typeface="Arial MT"/>
              </a:rPr>
              <a:t> order</a:t>
            </a:r>
            <a:r>
              <a:rPr sz="1400" spc="25" dirty="0">
                <a:solidFill>
                  <a:srgbClr val="FF0000"/>
                </a:solidFill>
                <a:latin typeface="Arial MT"/>
                <a:cs typeface="Arial MT"/>
              </a:rPr>
              <a:t> </a:t>
            </a:r>
            <a:r>
              <a:rPr sz="1400" spc="-5" dirty="0">
                <a:solidFill>
                  <a:srgbClr val="FF0000"/>
                </a:solidFill>
                <a:latin typeface="Arial MT"/>
                <a:cs typeface="Arial MT"/>
              </a:rPr>
              <a:t>to </a:t>
            </a:r>
            <a:r>
              <a:rPr sz="1400" spc="-425" dirty="0">
                <a:solidFill>
                  <a:srgbClr val="FF0000"/>
                </a:solidFill>
                <a:latin typeface="Arial MT"/>
                <a:cs typeface="Arial MT"/>
              </a:rPr>
              <a:t> </a:t>
            </a:r>
            <a:r>
              <a:rPr sz="1400" spc="-5" dirty="0">
                <a:solidFill>
                  <a:srgbClr val="FF0000"/>
                </a:solidFill>
                <a:latin typeface="Arial MT"/>
                <a:cs typeface="Arial MT"/>
              </a:rPr>
              <a:t>assure the</a:t>
            </a:r>
            <a:r>
              <a:rPr sz="1400" spc="10" dirty="0">
                <a:solidFill>
                  <a:srgbClr val="FF0000"/>
                </a:solidFill>
                <a:latin typeface="Arial MT"/>
                <a:cs typeface="Arial MT"/>
              </a:rPr>
              <a:t> </a:t>
            </a:r>
            <a:r>
              <a:rPr sz="1400" spc="-10" dirty="0">
                <a:solidFill>
                  <a:srgbClr val="FF0000"/>
                </a:solidFill>
                <a:latin typeface="Arial MT"/>
                <a:cs typeface="Arial MT"/>
              </a:rPr>
              <a:t>project’s </a:t>
            </a:r>
            <a:r>
              <a:rPr sz="1400" spc="-25" dirty="0">
                <a:solidFill>
                  <a:srgbClr val="FF0000"/>
                </a:solidFill>
                <a:latin typeface="Arial MT"/>
                <a:cs typeface="Arial MT"/>
              </a:rPr>
              <a:t>quality,</a:t>
            </a:r>
            <a:r>
              <a:rPr sz="1400" spc="25" dirty="0">
                <a:solidFill>
                  <a:srgbClr val="FF0000"/>
                </a:solidFill>
                <a:latin typeface="Arial MT"/>
                <a:cs typeface="Arial MT"/>
              </a:rPr>
              <a:t> </a:t>
            </a:r>
            <a:r>
              <a:rPr sz="1400" spc="-5" dirty="0">
                <a:solidFill>
                  <a:srgbClr val="FF0000"/>
                </a:solidFill>
                <a:latin typeface="Arial MT"/>
                <a:cs typeface="Arial MT"/>
              </a:rPr>
              <a:t>in</a:t>
            </a:r>
            <a:r>
              <a:rPr sz="1400" spc="-15" dirty="0">
                <a:solidFill>
                  <a:srgbClr val="FF0000"/>
                </a:solidFill>
                <a:latin typeface="Arial MT"/>
                <a:cs typeface="Arial MT"/>
              </a:rPr>
              <a:t> </a:t>
            </a:r>
            <a:r>
              <a:rPr sz="1400" spc="-10" dirty="0">
                <a:solidFill>
                  <a:srgbClr val="FF0000"/>
                </a:solidFill>
                <a:latin typeface="Arial MT"/>
                <a:cs typeface="Arial MT"/>
              </a:rPr>
              <a:t>other</a:t>
            </a:r>
            <a:r>
              <a:rPr sz="1400" spc="20" dirty="0">
                <a:solidFill>
                  <a:srgbClr val="FF0000"/>
                </a:solidFill>
                <a:latin typeface="Arial MT"/>
                <a:cs typeface="Arial MT"/>
              </a:rPr>
              <a:t> </a:t>
            </a:r>
            <a:r>
              <a:rPr sz="1400" spc="-10" dirty="0">
                <a:solidFill>
                  <a:srgbClr val="FF0000"/>
                </a:solidFill>
                <a:latin typeface="Arial MT"/>
                <a:cs typeface="Arial MT"/>
              </a:rPr>
              <a:t>words</a:t>
            </a:r>
            <a:r>
              <a:rPr sz="1400" spc="25" dirty="0">
                <a:solidFill>
                  <a:srgbClr val="FF0000"/>
                </a:solidFill>
                <a:latin typeface="Arial MT"/>
                <a:cs typeface="Arial MT"/>
              </a:rPr>
              <a:t> </a:t>
            </a:r>
            <a:r>
              <a:rPr sz="1400" spc="-5" dirty="0">
                <a:solidFill>
                  <a:srgbClr val="FF0000"/>
                </a:solidFill>
                <a:latin typeface="Arial MT"/>
                <a:cs typeface="Arial MT"/>
              </a:rPr>
              <a:t>to</a:t>
            </a:r>
            <a:r>
              <a:rPr sz="1400" spc="15" dirty="0">
                <a:solidFill>
                  <a:srgbClr val="FF0000"/>
                </a:solidFill>
                <a:latin typeface="Arial MT"/>
                <a:cs typeface="Arial MT"/>
              </a:rPr>
              <a:t> </a:t>
            </a:r>
            <a:r>
              <a:rPr sz="1400" spc="-5" dirty="0">
                <a:solidFill>
                  <a:srgbClr val="FF0000"/>
                </a:solidFill>
                <a:latin typeface="Arial MT"/>
                <a:cs typeface="Arial MT"/>
              </a:rPr>
              <a:t>assure</a:t>
            </a:r>
            <a:r>
              <a:rPr sz="1400" dirty="0">
                <a:solidFill>
                  <a:srgbClr val="FF0000"/>
                </a:solidFill>
                <a:latin typeface="Arial MT"/>
                <a:cs typeface="Arial MT"/>
              </a:rPr>
              <a:t> </a:t>
            </a:r>
            <a:r>
              <a:rPr sz="1400" spc="-5" dirty="0">
                <a:solidFill>
                  <a:srgbClr val="FF0000"/>
                </a:solidFill>
                <a:latin typeface="Arial MT"/>
                <a:cs typeface="Arial MT"/>
              </a:rPr>
              <a:t>the</a:t>
            </a:r>
            <a:r>
              <a:rPr sz="1400" spc="5" dirty="0">
                <a:solidFill>
                  <a:srgbClr val="FF0000"/>
                </a:solidFill>
                <a:latin typeface="Arial MT"/>
                <a:cs typeface="Arial MT"/>
              </a:rPr>
              <a:t> </a:t>
            </a:r>
            <a:r>
              <a:rPr sz="1400" spc="-10" dirty="0">
                <a:solidFill>
                  <a:srgbClr val="FF0000"/>
                </a:solidFill>
                <a:latin typeface="Arial MT"/>
                <a:cs typeface="Arial MT"/>
              </a:rPr>
              <a:t>project’s</a:t>
            </a:r>
            <a:r>
              <a:rPr sz="1400" spc="-5" dirty="0">
                <a:solidFill>
                  <a:srgbClr val="FF0000"/>
                </a:solidFill>
                <a:latin typeface="Arial MT"/>
                <a:cs typeface="Arial MT"/>
              </a:rPr>
              <a:t> success.</a:t>
            </a:r>
            <a:endParaRPr lang="en-US" sz="1400" spc="-5" dirty="0">
              <a:solidFill>
                <a:srgbClr val="FF0000"/>
              </a:solidFill>
              <a:latin typeface="Arial MT"/>
              <a:cs typeface="Arial MT"/>
            </a:endParaRPr>
          </a:p>
          <a:p>
            <a:pPr marL="12700" marR="5080" fontAlgn="base">
              <a:spcBef>
                <a:spcPts val="95"/>
              </a:spcBef>
              <a:spcAft>
                <a:spcPct val="0"/>
              </a:spcAft>
            </a:pPr>
            <a:r>
              <a:rPr lang="ar-JO" sz="1400" dirty="0">
                <a:solidFill>
                  <a:prstClr val="white"/>
                </a:solidFill>
                <a:latin typeface="Arial MT"/>
                <a:cs typeface="Arial MT"/>
              </a:rPr>
              <a:t>تخلق الخصائص البيئية حاجة إلى جهود إدارية مكثفة ومستمرة بالتوازي مع الجهود المهنية التي يجب استثمارها لضمان جودة المشروع، أي لضمان نجاح المشروع.</a:t>
            </a:r>
            <a:endParaRPr sz="1400" dirty="0">
              <a:solidFill>
                <a:prstClr val="white"/>
              </a:solidFill>
              <a:latin typeface="Arial MT"/>
              <a:cs typeface="Arial MT"/>
            </a:endParaRPr>
          </a:p>
        </p:txBody>
      </p:sp>
      <p:pic>
        <p:nvPicPr>
          <p:cNvPr id="6146" name="Picture 2" descr="Software Maintenance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646" y="101438"/>
            <a:ext cx="2361355" cy="19819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82215" y="1042443"/>
            <a:ext cx="5571492" cy="5719514"/>
          </a:xfrm>
          <a:prstGeom prst="rect">
            <a:avLst/>
          </a:prstGeom>
        </p:spPr>
        <p:txBody>
          <a:bodyPr wrap="square">
            <a:spAutoFit/>
          </a:bodyPr>
          <a:lstStyle/>
          <a:p>
            <a:pPr marL="12700" marR="5080" algn="l" rtl="0" fontAlgn="base">
              <a:spcBef>
                <a:spcPts val="100"/>
              </a:spcBef>
              <a:spcAft>
                <a:spcPct val="0"/>
              </a:spcAft>
            </a:pPr>
            <a:endParaRPr lang="en-US" sz="2400" b="1" spc="-100" dirty="0">
              <a:solidFill>
                <a:srgbClr val="5B9BD5">
                  <a:lumMod val="75000"/>
                </a:srgbClr>
              </a:solidFill>
              <a:effectLst>
                <a:outerShdw blurRad="38100" dist="38100" dir="2700000" algn="tl">
                  <a:srgbClr val="000000">
                    <a:alpha val="43137"/>
                  </a:srgbClr>
                </a:outerShdw>
              </a:effectLst>
              <a:latin typeface="Calibri"/>
              <a:cs typeface="Calibri"/>
            </a:endParaRPr>
          </a:p>
          <a:p>
            <a:pPr marL="12700" marR="5080" algn="l" rtl="0" fontAlgn="base">
              <a:spcBef>
                <a:spcPts val="100"/>
              </a:spcBef>
              <a:spcAft>
                <a:spcPct val="0"/>
              </a:spcAft>
            </a:pPr>
            <a:r>
              <a:rPr lang="en-US" sz="2000" spc="-15" dirty="0">
                <a:solidFill>
                  <a:srgbClr val="2E2B1F"/>
                </a:solidFill>
                <a:latin typeface="Calibri"/>
                <a:cs typeface="Calibri"/>
              </a:rPr>
              <a:t>Customers</a:t>
            </a:r>
            <a:r>
              <a:rPr lang="en-US" sz="2000" spc="-30" dirty="0">
                <a:solidFill>
                  <a:srgbClr val="2E2B1F"/>
                </a:solidFill>
                <a:latin typeface="Calibri"/>
                <a:cs typeface="Calibri"/>
              </a:rPr>
              <a:t> </a:t>
            </a:r>
            <a:r>
              <a:rPr lang="en-US" sz="2000" dirty="0">
                <a:solidFill>
                  <a:srgbClr val="2E2B1F"/>
                </a:solidFill>
                <a:latin typeface="Calibri"/>
                <a:cs typeface="Calibri"/>
              </a:rPr>
              <a:t>who</a:t>
            </a:r>
            <a:r>
              <a:rPr lang="en-US" sz="2000" spc="-5" dirty="0">
                <a:solidFill>
                  <a:srgbClr val="2E2B1F"/>
                </a:solidFill>
                <a:latin typeface="Calibri"/>
                <a:cs typeface="Calibri"/>
              </a:rPr>
              <a:t> </a:t>
            </a:r>
            <a:r>
              <a:rPr lang="en-US" sz="2000" spc="-10" dirty="0">
                <a:solidFill>
                  <a:srgbClr val="2E2B1F"/>
                </a:solidFill>
                <a:latin typeface="Calibri"/>
                <a:cs typeface="Calibri"/>
              </a:rPr>
              <a:t>develop</a:t>
            </a:r>
            <a:r>
              <a:rPr lang="en-US" sz="2000" spc="5" dirty="0">
                <a:solidFill>
                  <a:srgbClr val="2E2B1F"/>
                </a:solidFill>
                <a:latin typeface="Calibri"/>
                <a:cs typeface="Calibri"/>
              </a:rPr>
              <a:t> </a:t>
            </a:r>
            <a:r>
              <a:rPr lang="en-US" sz="2000" spc="-5" dirty="0">
                <a:solidFill>
                  <a:srgbClr val="2E2B1F"/>
                </a:solidFill>
                <a:latin typeface="Calibri"/>
                <a:cs typeface="Calibri"/>
              </a:rPr>
              <a:t>or</a:t>
            </a:r>
            <a:r>
              <a:rPr lang="en-US" sz="2000" spc="-15" dirty="0">
                <a:solidFill>
                  <a:srgbClr val="2E2B1F"/>
                </a:solidFill>
                <a:latin typeface="Calibri"/>
                <a:cs typeface="Calibri"/>
              </a:rPr>
              <a:t> </a:t>
            </a:r>
            <a:r>
              <a:rPr lang="en-US" sz="2000" spc="-10" dirty="0">
                <a:solidFill>
                  <a:srgbClr val="2E2B1F"/>
                </a:solidFill>
                <a:latin typeface="Calibri"/>
                <a:cs typeface="Calibri"/>
              </a:rPr>
              <a:t>purchase</a:t>
            </a:r>
            <a:r>
              <a:rPr lang="en-US" sz="2000" spc="5" dirty="0">
                <a:solidFill>
                  <a:srgbClr val="2E2B1F"/>
                </a:solidFill>
                <a:latin typeface="Calibri"/>
                <a:cs typeface="Calibri"/>
              </a:rPr>
              <a:t> </a:t>
            </a:r>
            <a:r>
              <a:rPr lang="en-US" sz="2000" dirty="0">
                <a:solidFill>
                  <a:srgbClr val="2E2B1F"/>
                </a:solidFill>
                <a:latin typeface="Calibri"/>
                <a:cs typeface="Calibri"/>
              </a:rPr>
              <a:t>a </a:t>
            </a:r>
            <a:r>
              <a:rPr lang="en-US" sz="2000" spc="5" dirty="0">
                <a:solidFill>
                  <a:srgbClr val="2E2B1F"/>
                </a:solidFill>
                <a:latin typeface="Calibri"/>
                <a:cs typeface="Calibri"/>
              </a:rPr>
              <a:t> </a:t>
            </a:r>
            <a:r>
              <a:rPr lang="en-US" sz="2000" spc="-15" dirty="0">
                <a:solidFill>
                  <a:srgbClr val="2E2B1F"/>
                </a:solidFill>
                <a:latin typeface="Calibri"/>
                <a:cs typeface="Calibri"/>
              </a:rPr>
              <a:t>software</a:t>
            </a:r>
            <a:r>
              <a:rPr lang="en-US" sz="2000" dirty="0">
                <a:solidFill>
                  <a:srgbClr val="2E2B1F"/>
                </a:solidFill>
                <a:latin typeface="Calibri"/>
                <a:cs typeface="Calibri"/>
              </a:rPr>
              <a:t> </a:t>
            </a:r>
            <a:r>
              <a:rPr lang="en-US" sz="2000" spc="-25" dirty="0">
                <a:solidFill>
                  <a:srgbClr val="2E2B1F"/>
                </a:solidFill>
                <a:latin typeface="Calibri"/>
                <a:cs typeface="Calibri"/>
              </a:rPr>
              <a:t>system</a:t>
            </a:r>
            <a:r>
              <a:rPr lang="en-US" sz="2000" spc="-10" dirty="0">
                <a:solidFill>
                  <a:srgbClr val="2E2B1F"/>
                </a:solidFill>
                <a:latin typeface="Calibri"/>
                <a:cs typeface="Calibri"/>
              </a:rPr>
              <a:t> expect</a:t>
            </a:r>
            <a:r>
              <a:rPr lang="en-US" sz="2000" spc="-20" dirty="0">
                <a:solidFill>
                  <a:srgbClr val="2E2B1F"/>
                </a:solidFill>
                <a:latin typeface="Calibri"/>
                <a:cs typeface="Calibri"/>
              </a:rPr>
              <a:t> </a:t>
            </a:r>
            <a:r>
              <a:rPr lang="en-US" sz="2000" spc="-15" dirty="0">
                <a:solidFill>
                  <a:srgbClr val="2E2B1F"/>
                </a:solidFill>
                <a:latin typeface="Calibri"/>
                <a:cs typeface="Calibri"/>
              </a:rPr>
              <a:t>to</a:t>
            </a:r>
            <a:r>
              <a:rPr lang="en-US" sz="2000" spc="-10" dirty="0">
                <a:solidFill>
                  <a:srgbClr val="2E2B1F"/>
                </a:solidFill>
                <a:latin typeface="Calibri"/>
                <a:cs typeface="Calibri"/>
              </a:rPr>
              <a:t> continue</a:t>
            </a:r>
            <a:r>
              <a:rPr lang="en-US" sz="2000" spc="5" dirty="0">
                <a:solidFill>
                  <a:srgbClr val="2E2B1F"/>
                </a:solidFill>
                <a:latin typeface="Calibri"/>
                <a:cs typeface="Calibri"/>
              </a:rPr>
              <a:t> </a:t>
            </a:r>
            <a:r>
              <a:rPr lang="en-US" sz="2000" spc="-5" dirty="0">
                <a:solidFill>
                  <a:srgbClr val="2E2B1F"/>
                </a:solidFill>
                <a:latin typeface="Calibri"/>
                <a:cs typeface="Calibri"/>
              </a:rPr>
              <a:t>utilizing</a:t>
            </a:r>
            <a:r>
              <a:rPr lang="en-US" sz="2000" spc="-20" dirty="0">
                <a:solidFill>
                  <a:srgbClr val="2E2B1F"/>
                </a:solidFill>
                <a:latin typeface="Calibri"/>
                <a:cs typeface="Calibri"/>
              </a:rPr>
              <a:t> </a:t>
            </a:r>
            <a:r>
              <a:rPr lang="en-US" sz="2000" dirty="0">
                <a:solidFill>
                  <a:srgbClr val="2E2B1F"/>
                </a:solidFill>
                <a:latin typeface="Calibri"/>
                <a:cs typeface="Calibri"/>
              </a:rPr>
              <a:t>it</a:t>
            </a:r>
            <a:r>
              <a:rPr lang="en-US" sz="2000" spc="-10" dirty="0">
                <a:solidFill>
                  <a:srgbClr val="2E2B1F"/>
                </a:solidFill>
                <a:latin typeface="Calibri"/>
                <a:cs typeface="Calibri"/>
              </a:rPr>
              <a:t> </a:t>
            </a:r>
            <a:r>
              <a:rPr lang="en-US" sz="2000" spc="-20" dirty="0">
                <a:solidFill>
                  <a:srgbClr val="2E2B1F"/>
                </a:solidFill>
                <a:latin typeface="Calibri"/>
                <a:cs typeface="Calibri"/>
              </a:rPr>
              <a:t>for</a:t>
            </a:r>
            <a:r>
              <a:rPr lang="en-US" sz="2000" spc="-5" dirty="0">
                <a:solidFill>
                  <a:srgbClr val="2E2B1F"/>
                </a:solidFill>
                <a:latin typeface="Calibri"/>
                <a:cs typeface="Calibri"/>
              </a:rPr>
              <a:t> </a:t>
            </a:r>
            <a:r>
              <a:rPr lang="en-US" sz="2000" dirty="0">
                <a:solidFill>
                  <a:srgbClr val="2E2B1F"/>
                </a:solidFill>
                <a:latin typeface="Calibri"/>
                <a:cs typeface="Calibri"/>
              </a:rPr>
              <a:t>a </a:t>
            </a:r>
            <a:r>
              <a:rPr lang="en-US" sz="2000" spc="-5" dirty="0">
                <a:solidFill>
                  <a:srgbClr val="2E2B1F"/>
                </a:solidFill>
                <a:latin typeface="Calibri"/>
                <a:cs typeface="Calibri"/>
              </a:rPr>
              <a:t>long period, </a:t>
            </a:r>
            <a:r>
              <a:rPr lang="en-US" sz="2000" spc="-525" dirty="0">
                <a:solidFill>
                  <a:srgbClr val="2E2B1F"/>
                </a:solidFill>
                <a:latin typeface="Calibri"/>
                <a:cs typeface="Calibri"/>
              </a:rPr>
              <a:t> </a:t>
            </a:r>
            <a:r>
              <a:rPr lang="en-US" sz="2000" spc="-5" dirty="0">
                <a:solidFill>
                  <a:srgbClr val="2E2B1F"/>
                </a:solidFill>
                <a:latin typeface="Calibri"/>
                <a:cs typeface="Calibri"/>
              </a:rPr>
              <a:t>usually </a:t>
            </a:r>
            <a:r>
              <a:rPr lang="en-US" sz="2000" spc="-20" dirty="0">
                <a:solidFill>
                  <a:srgbClr val="2E2B1F"/>
                </a:solidFill>
                <a:latin typeface="Calibri"/>
                <a:cs typeface="Calibri"/>
              </a:rPr>
              <a:t>for </a:t>
            </a:r>
            <a:r>
              <a:rPr lang="en-US" sz="2000" dirty="0">
                <a:solidFill>
                  <a:srgbClr val="2E2B1F"/>
                </a:solidFill>
                <a:latin typeface="Calibri"/>
                <a:cs typeface="Calibri"/>
              </a:rPr>
              <a:t>5–10 </a:t>
            </a:r>
            <a:r>
              <a:rPr lang="en-US" sz="2000" spc="-10" dirty="0">
                <a:solidFill>
                  <a:srgbClr val="2E2B1F"/>
                </a:solidFill>
                <a:latin typeface="Calibri"/>
                <a:cs typeface="Calibri"/>
              </a:rPr>
              <a:t>years. </a:t>
            </a:r>
            <a:r>
              <a:rPr lang="en-US" sz="2000" spc="-5" dirty="0">
                <a:solidFill>
                  <a:srgbClr val="2E2B1F"/>
                </a:solidFill>
                <a:latin typeface="Calibri"/>
                <a:cs typeface="Calibri"/>
              </a:rPr>
              <a:t>During </a:t>
            </a:r>
            <a:r>
              <a:rPr lang="en-US" sz="2000" dirty="0">
                <a:solidFill>
                  <a:srgbClr val="2E2B1F"/>
                </a:solidFill>
                <a:latin typeface="Calibri"/>
                <a:cs typeface="Calibri"/>
              </a:rPr>
              <a:t>the service </a:t>
            </a:r>
            <a:r>
              <a:rPr lang="en-US" sz="2000" spc="-5" dirty="0">
                <a:solidFill>
                  <a:srgbClr val="2E2B1F"/>
                </a:solidFill>
                <a:latin typeface="Calibri"/>
                <a:cs typeface="Calibri"/>
              </a:rPr>
              <a:t>period, </a:t>
            </a:r>
            <a:r>
              <a:rPr lang="en-US" sz="2000" dirty="0">
                <a:solidFill>
                  <a:srgbClr val="2E2B1F"/>
                </a:solidFill>
                <a:latin typeface="Calibri"/>
                <a:cs typeface="Calibri"/>
              </a:rPr>
              <a:t>the </a:t>
            </a:r>
            <a:r>
              <a:rPr lang="en-US" sz="2000" spc="-5" dirty="0">
                <a:solidFill>
                  <a:srgbClr val="2E2B1F"/>
                </a:solidFill>
                <a:latin typeface="Calibri"/>
                <a:cs typeface="Calibri"/>
              </a:rPr>
              <a:t>need </a:t>
            </a:r>
            <a:r>
              <a:rPr lang="en-US" sz="2000" spc="-20" dirty="0">
                <a:solidFill>
                  <a:srgbClr val="2E2B1F"/>
                </a:solidFill>
                <a:latin typeface="Calibri"/>
                <a:cs typeface="Calibri"/>
              </a:rPr>
              <a:t>for </a:t>
            </a:r>
            <a:r>
              <a:rPr lang="en-US" sz="2000" spc="-15" dirty="0">
                <a:solidFill>
                  <a:srgbClr val="2E2B1F"/>
                </a:solidFill>
                <a:latin typeface="Calibri"/>
                <a:cs typeface="Calibri"/>
              </a:rPr>
              <a:t> </a:t>
            </a:r>
            <a:r>
              <a:rPr lang="en-US" sz="2000" spc="-5" dirty="0">
                <a:solidFill>
                  <a:srgbClr val="2E2B1F"/>
                </a:solidFill>
                <a:latin typeface="Calibri"/>
                <a:cs typeface="Calibri"/>
              </a:rPr>
              <a:t>maintenance </a:t>
            </a:r>
            <a:r>
              <a:rPr lang="en-US" sz="2000" dirty="0">
                <a:solidFill>
                  <a:srgbClr val="2E2B1F"/>
                </a:solidFill>
                <a:latin typeface="Calibri"/>
                <a:cs typeface="Calibri"/>
              </a:rPr>
              <a:t>will </a:t>
            </a:r>
            <a:r>
              <a:rPr lang="en-US" sz="2000" spc="-10" dirty="0">
                <a:solidFill>
                  <a:srgbClr val="2E2B1F"/>
                </a:solidFill>
                <a:latin typeface="Calibri"/>
                <a:cs typeface="Calibri"/>
              </a:rPr>
              <a:t>eventually </a:t>
            </a:r>
            <a:r>
              <a:rPr lang="en-US" sz="2000" dirty="0">
                <a:solidFill>
                  <a:srgbClr val="2E2B1F"/>
                </a:solidFill>
                <a:latin typeface="Calibri"/>
                <a:cs typeface="Calibri"/>
              </a:rPr>
              <a:t>arise. </a:t>
            </a:r>
            <a:r>
              <a:rPr lang="en-US" sz="2000" spc="-5" dirty="0">
                <a:solidFill>
                  <a:srgbClr val="2E2B1F"/>
                </a:solidFill>
                <a:latin typeface="Calibri"/>
                <a:cs typeface="Calibri"/>
              </a:rPr>
              <a:t>In </a:t>
            </a:r>
            <a:r>
              <a:rPr lang="en-US" sz="2000" spc="-10" dirty="0">
                <a:solidFill>
                  <a:srgbClr val="2E2B1F"/>
                </a:solidFill>
                <a:latin typeface="Calibri"/>
                <a:cs typeface="Calibri"/>
              </a:rPr>
              <a:t>most </a:t>
            </a:r>
            <a:r>
              <a:rPr lang="en-US" sz="2000" spc="-5" dirty="0">
                <a:solidFill>
                  <a:srgbClr val="2E2B1F"/>
                </a:solidFill>
                <a:latin typeface="Calibri"/>
                <a:cs typeface="Calibri"/>
              </a:rPr>
              <a:t>cases, </a:t>
            </a:r>
            <a:r>
              <a:rPr lang="en-US" sz="2000" dirty="0">
                <a:solidFill>
                  <a:srgbClr val="2E2B1F"/>
                </a:solidFill>
                <a:latin typeface="Calibri"/>
                <a:cs typeface="Calibri"/>
              </a:rPr>
              <a:t>the </a:t>
            </a:r>
            <a:r>
              <a:rPr lang="en-US" sz="2000" spc="-5" dirty="0">
                <a:solidFill>
                  <a:srgbClr val="2E2B1F"/>
                </a:solidFill>
                <a:latin typeface="Calibri"/>
                <a:cs typeface="Calibri"/>
              </a:rPr>
              <a:t>developer </a:t>
            </a:r>
            <a:r>
              <a:rPr lang="en-US" sz="2000" spc="-530" dirty="0">
                <a:solidFill>
                  <a:srgbClr val="2E2B1F"/>
                </a:solidFill>
                <a:latin typeface="Calibri"/>
                <a:cs typeface="Calibri"/>
              </a:rPr>
              <a:t> </a:t>
            </a:r>
            <a:r>
              <a:rPr lang="en-US" sz="2000" dirty="0">
                <a:solidFill>
                  <a:srgbClr val="2E2B1F"/>
                </a:solidFill>
                <a:latin typeface="Calibri"/>
                <a:cs typeface="Calibri"/>
              </a:rPr>
              <a:t>is</a:t>
            </a:r>
            <a:r>
              <a:rPr lang="en-US" sz="2000" spc="-5" dirty="0">
                <a:solidFill>
                  <a:srgbClr val="2E2B1F"/>
                </a:solidFill>
                <a:latin typeface="Calibri"/>
                <a:cs typeface="Calibri"/>
              </a:rPr>
              <a:t> </a:t>
            </a:r>
            <a:r>
              <a:rPr lang="en-US" sz="2000" spc="-10" dirty="0">
                <a:solidFill>
                  <a:srgbClr val="2E2B1F"/>
                </a:solidFill>
                <a:latin typeface="Calibri"/>
                <a:cs typeface="Calibri"/>
              </a:rPr>
              <a:t>required</a:t>
            </a:r>
            <a:r>
              <a:rPr lang="en-US" sz="2000" dirty="0">
                <a:solidFill>
                  <a:srgbClr val="2E2B1F"/>
                </a:solidFill>
                <a:latin typeface="Calibri"/>
                <a:cs typeface="Calibri"/>
              </a:rPr>
              <a:t> </a:t>
            </a:r>
            <a:r>
              <a:rPr lang="en-US" sz="2000" spc="-15" dirty="0">
                <a:solidFill>
                  <a:srgbClr val="2E2B1F"/>
                </a:solidFill>
                <a:latin typeface="Calibri"/>
                <a:cs typeface="Calibri"/>
              </a:rPr>
              <a:t>to</a:t>
            </a:r>
            <a:r>
              <a:rPr lang="en-US" sz="2000" spc="-10" dirty="0">
                <a:solidFill>
                  <a:srgbClr val="2E2B1F"/>
                </a:solidFill>
                <a:latin typeface="Calibri"/>
                <a:cs typeface="Calibri"/>
              </a:rPr>
              <a:t> </a:t>
            </a:r>
            <a:r>
              <a:rPr lang="en-US" sz="2000" spc="-5" dirty="0">
                <a:solidFill>
                  <a:srgbClr val="2E2B1F"/>
                </a:solidFill>
                <a:latin typeface="Calibri"/>
                <a:cs typeface="Calibri"/>
              </a:rPr>
              <a:t>supply </a:t>
            </a:r>
            <a:r>
              <a:rPr lang="en-US" sz="2000" dirty="0">
                <a:solidFill>
                  <a:srgbClr val="2E2B1F"/>
                </a:solidFill>
                <a:latin typeface="Calibri"/>
                <a:cs typeface="Calibri"/>
              </a:rPr>
              <a:t>these services</a:t>
            </a:r>
            <a:r>
              <a:rPr lang="en-US" sz="2000" spc="-15" dirty="0">
                <a:solidFill>
                  <a:srgbClr val="2E2B1F"/>
                </a:solidFill>
                <a:latin typeface="Calibri"/>
                <a:cs typeface="Calibri"/>
              </a:rPr>
              <a:t> </a:t>
            </a:r>
            <a:r>
              <a:rPr lang="en-US" sz="2000" spc="-25" dirty="0">
                <a:solidFill>
                  <a:srgbClr val="2E2B1F"/>
                </a:solidFill>
                <a:latin typeface="Calibri"/>
                <a:cs typeface="Calibri"/>
              </a:rPr>
              <a:t>directly. </a:t>
            </a:r>
            <a:r>
              <a:rPr lang="en-US" sz="2000" spc="-10" dirty="0">
                <a:solidFill>
                  <a:srgbClr val="2E2B1F"/>
                </a:solidFill>
                <a:latin typeface="Calibri"/>
                <a:cs typeface="Calibri"/>
              </a:rPr>
              <a:t>Internal </a:t>
            </a:r>
            <a:r>
              <a:rPr lang="en-US" sz="2000" spc="-40" dirty="0">
                <a:solidFill>
                  <a:srgbClr val="2E2B1F"/>
                </a:solidFill>
                <a:latin typeface="Calibri"/>
                <a:cs typeface="Calibri"/>
              </a:rPr>
              <a:t>“customers”, </a:t>
            </a:r>
            <a:r>
              <a:rPr lang="en-US" sz="2000" dirty="0">
                <a:solidFill>
                  <a:srgbClr val="2E2B1F"/>
                </a:solidFill>
                <a:latin typeface="Calibri"/>
                <a:cs typeface="Calibri"/>
              </a:rPr>
              <a:t>in</a:t>
            </a:r>
            <a:r>
              <a:rPr lang="en-US" sz="2000" spc="5" dirty="0">
                <a:solidFill>
                  <a:srgbClr val="2E2B1F"/>
                </a:solidFill>
                <a:latin typeface="Calibri"/>
                <a:cs typeface="Calibri"/>
              </a:rPr>
              <a:t> </a:t>
            </a:r>
            <a:r>
              <a:rPr lang="en-US" sz="2000" spc="-5" dirty="0">
                <a:solidFill>
                  <a:srgbClr val="2E2B1F"/>
                </a:solidFill>
                <a:latin typeface="Calibri"/>
                <a:cs typeface="Calibri"/>
              </a:rPr>
              <a:t>cases</a:t>
            </a:r>
            <a:r>
              <a:rPr lang="en-US" sz="2000" dirty="0">
                <a:solidFill>
                  <a:srgbClr val="2E2B1F"/>
                </a:solidFill>
                <a:latin typeface="Calibri"/>
                <a:cs typeface="Calibri"/>
              </a:rPr>
              <a:t> </a:t>
            </a:r>
            <a:r>
              <a:rPr lang="en-US" sz="2000" spc="-10" dirty="0">
                <a:solidFill>
                  <a:srgbClr val="2E2B1F"/>
                </a:solidFill>
                <a:latin typeface="Calibri"/>
                <a:cs typeface="Calibri"/>
              </a:rPr>
              <a:t>where</a:t>
            </a:r>
            <a:r>
              <a:rPr lang="en-US" sz="2000" spc="-5" dirty="0">
                <a:solidFill>
                  <a:srgbClr val="2E2B1F"/>
                </a:solidFill>
                <a:latin typeface="Calibri"/>
                <a:cs typeface="Calibri"/>
              </a:rPr>
              <a:t> </a:t>
            </a:r>
            <a:r>
              <a:rPr lang="en-US" sz="2000" dirty="0">
                <a:solidFill>
                  <a:srgbClr val="2E2B1F"/>
                </a:solidFill>
                <a:latin typeface="Calibri"/>
                <a:cs typeface="Calibri"/>
              </a:rPr>
              <a:t>the</a:t>
            </a:r>
            <a:r>
              <a:rPr lang="en-US" sz="2000" spc="5" dirty="0">
                <a:solidFill>
                  <a:srgbClr val="2E2B1F"/>
                </a:solidFill>
                <a:latin typeface="Calibri"/>
                <a:cs typeface="Calibri"/>
              </a:rPr>
              <a:t> </a:t>
            </a:r>
            <a:r>
              <a:rPr lang="en-US" sz="2000" spc="-15" dirty="0">
                <a:solidFill>
                  <a:srgbClr val="2E2B1F"/>
                </a:solidFill>
                <a:latin typeface="Calibri"/>
                <a:cs typeface="Calibri"/>
              </a:rPr>
              <a:t>software</a:t>
            </a:r>
            <a:r>
              <a:rPr lang="en-US" sz="2000" spc="5" dirty="0">
                <a:solidFill>
                  <a:srgbClr val="2E2B1F"/>
                </a:solidFill>
                <a:latin typeface="Calibri"/>
                <a:cs typeface="Calibri"/>
              </a:rPr>
              <a:t> </a:t>
            </a:r>
            <a:r>
              <a:rPr lang="en-US" sz="2000" spc="-5" dirty="0">
                <a:solidFill>
                  <a:srgbClr val="2E2B1F"/>
                </a:solidFill>
                <a:latin typeface="Calibri"/>
                <a:cs typeface="Calibri"/>
              </a:rPr>
              <a:t>has</a:t>
            </a:r>
            <a:r>
              <a:rPr lang="en-US" sz="2000" dirty="0">
                <a:solidFill>
                  <a:srgbClr val="2E2B1F"/>
                </a:solidFill>
                <a:latin typeface="Calibri"/>
                <a:cs typeface="Calibri"/>
              </a:rPr>
              <a:t> </a:t>
            </a:r>
            <a:r>
              <a:rPr lang="en-US" sz="2000" spc="-5" dirty="0">
                <a:solidFill>
                  <a:srgbClr val="2E2B1F"/>
                </a:solidFill>
                <a:latin typeface="Calibri"/>
                <a:cs typeface="Calibri"/>
              </a:rPr>
              <a:t>been</a:t>
            </a:r>
            <a:r>
              <a:rPr lang="en-US" sz="2000" dirty="0">
                <a:solidFill>
                  <a:srgbClr val="2E2B1F"/>
                </a:solidFill>
                <a:latin typeface="Calibri"/>
                <a:cs typeface="Calibri"/>
              </a:rPr>
              <a:t> </a:t>
            </a:r>
            <a:r>
              <a:rPr lang="en-US" sz="2000" spc="-10" dirty="0">
                <a:solidFill>
                  <a:srgbClr val="2E2B1F"/>
                </a:solidFill>
                <a:latin typeface="Calibri"/>
                <a:cs typeface="Calibri"/>
              </a:rPr>
              <a:t>developed </a:t>
            </a:r>
            <a:r>
              <a:rPr lang="en-US" sz="2000" spc="-5" dirty="0">
                <a:solidFill>
                  <a:srgbClr val="2E2B1F"/>
                </a:solidFill>
                <a:latin typeface="Calibri"/>
                <a:cs typeface="Calibri"/>
              </a:rPr>
              <a:t> in-house,</a:t>
            </a:r>
            <a:r>
              <a:rPr lang="en-US" sz="2000" spc="10" dirty="0">
                <a:solidFill>
                  <a:srgbClr val="2E2B1F"/>
                </a:solidFill>
                <a:latin typeface="Calibri"/>
                <a:cs typeface="Calibri"/>
              </a:rPr>
              <a:t> </a:t>
            </a:r>
            <a:r>
              <a:rPr lang="en-US" sz="2000" spc="-10" dirty="0">
                <a:solidFill>
                  <a:srgbClr val="2E2B1F"/>
                </a:solidFill>
                <a:latin typeface="Calibri"/>
                <a:cs typeface="Calibri"/>
              </a:rPr>
              <a:t>share</a:t>
            </a:r>
            <a:r>
              <a:rPr lang="en-US" sz="2000" spc="5" dirty="0">
                <a:solidFill>
                  <a:srgbClr val="2E2B1F"/>
                </a:solidFill>
                <a:latin typeface="Calibri"/>
                <a:cs typeface="Calibri"/>
              </a:rPr>
              <a:t> </a:t>
            </a:r>
            <a:r>
              <a:rPr lang="en-US" sz="2000" dirty="0">
                <a:solidFill>
                  <a:srgbClr val="2E2B1F"/>
                </a:solidFill>
                <a:latin typeface="Calibri"/>
                <a:cs typeface="Calibri"/>
              </a:rPr>
              <a:t>the</a:t>
            </a:r>
            <a:r>
              <a:rPr lang="en-US" sz="2000" spc="5" dirty="0">
                <a:solidFill>
                  <a:srgbClr val="2E2B1F"/>
                </a:solidFill>
                <a:latin typeface="Calibri"/>
                <a:cs typeface="Calibri"/>
              </a:rPr>
              <a:t> </a:t>
            </a:r>
            <a:r>
              <a:rPr lang="en-US" sz="2000" spc="-5" dirty="0">
                <a:solidFill>
                  <a:srgbClr val="2E2B1F"/>
                </a:solidFill>
                <a:latin typeface="Calibri"/>
                <a:cs typeface="Calibri"/>
              </a:rPr>
              <a:t>same</a:t>
            </a:r>
            <a:r>
              <a:rPr lang="en-US" sz="2000" dirty="0">
                <a:solidFill>
                  <a:srgbClr val="2E2B1F"/>
                </a:solidFill>
                <a:latin typeface="Calibri"/>
                <a:cs typeface="Calibri"/>
              </a:rPr>
              <a:t> </a:t>
            </a:r>
            <a:r>
              <a:rPr lang="en-US" sz="2000" spc="-10" dirty="0">
                <a:solidFill>
                  <a:srgbClr val="2E2B1F"/>
                </a:solidFill>
                <a:latin typeface="Calibri"/>
                <a:cs typeface="Calibri"/>
              </a:rPr>
              <a:t>expectation</a:t>
            </a:r>
            <a:r>
              <a:rPr lang="en-US" sz="2000" spc="-20" dirty="0">
                <a:solidFill>
                  <a:srgbClr val="2E2B1F"/>
                </a:solidFill>
                <a:latin typeface="Calibri"/>
                <a:cs typeface="Calibri"/>
              </a:rPr>
              <a:t> </a:t>
            </a:r>
            <a:r>
              <a:rPr lang="en-US" sz="2000" spc="-15" dirty="0">
                <a:solidFill>
                  <a:srgbClr val="2E2B1F"/>
                </a:solidFill>
                <a:latin typeface="Calibri"/>
                <a:cs typeface="Calibri"/>
              </a:rPr>
              <a:t>regarding</a:t>
            </a:r>
            <a:r>
              <a:rPr lang="en-US" sz="2000" spc="5" dirty="0">
                <a:solidFill>
                  <a:srgbClr val="2E2B1F"/>
                </a:solidFill>
                <a:latin typeface="Calibri"/>
                <a:cs typeface="Calibri"/>
              </a:rPr>
              <a:t> </a:t>
            </a:r>
            <a:r>
              <a:rPr lang="en-US" sz="2000" dirty="0">
                <a:solidFill>
                  <a:srgbClr val="2E2B1F"/>
                </a:solidFill>
                <a:latin typeface="Calibri"/>
                <a:cs typeface="Calibri"/>
              </a:rPr>
              <a:t>the</a:t>
            </a:r>
            <a:r>
              <a:rPr lang="en-US" sz="2000" spc="-5" dirty="0">
                <a:solidFill>
                  <a:srgbClr val="2E2B1F"/>
                </a:solidFill>
                <a:latin typeface="Calibri"/>
                <a:cs typeface="Calibri"/>
              </a:rPr>
              <a:t> </a:t>
            </a:r>
            <a:r>
              <a:rPr lang="en-US" sz="2000" spc="-10" dirty="0">
                <a:solidFill>
                  <a:srgbClr val="2E2B1F"/>
                </a:solidFill>
                <a:latin typeface="Calibri"/>
                <a:cs typeface="Calibri"/>
              </a:rPr>
              <a:t>software </a:t>
            </a:r>
            <a:r>
              <a:rPr lang="en-US" sz="2000" spc="-5" dirty="0">
                <a:solidFill>
                  <a:srgbClr val="2E2B1F"/>
                </a:solidFill>
                <a:latin typeface="Calibri"/>
                <a:cs typeface="Calibri"/>
              </a:rPr>
              <a:t> maintenance</a:t>
            </a:r>
            <a:r>
              <a:rPr lang="en-US" sz="2000" spc="-25" dirty="0">
                <a:solidFill>
                  <a:srgbClr val="2E2B1F"/>
                </a:solidFill>
                <a:latin typeface="Calibri"/>
                <a:cs typeface="Calibri"/>
              </a:rPr>
              <a:t> </a:t>
            </a:r>
            <a:r>
              <a:rPr lang="en-US" sz="2000" spc="-5" dirty="0">
                <a:solidFill>
                  <a:srgbClr val="2E2B1F"/>
                </a:solidFill>
                <a:latin typeface="Calibri"/>
                <a:cs typeface="Calibri"/>
              </a:rPr>
              <a:t>during </a:t>
            </a:r>
            <a:r>
              <a:rPr lang="en-US" sz="2000" dirty="0">
                <a:solidFill>
                  <a:srgbClr val="2E2B1F"/>
                </a:solidFill>
                <a:latin typeface="Calibri"/>
                <a:cs typeface="Calibri"/>
              </a:rPr>
              <a:t>the service</a:t>
            </a:r>
            <a:r>
              <a:rPr lang="en-US" sz="2000" spc="-10" dirty="0">
                <a:solidFill>
                  <a:srgbClr val="2E2B1F"/>
                </a:solidFill>
                <a:latin typeface="Calibri"/>
                <a:cs typeface="Calibri"/>
              </a:rPr>
              <a:t> </a:t>
            </a:r>
            <a:r>
              <a:rPr lang="en-US" sz="2000" spc="-5" dirty="0">
                <a:solidFill>
                  <a:srgbClr val="2E2B1F"/>
                </a:solidFill>
                <a:latin typeface="Calibri"/>
                <a:cs typeface="Calibri"/>
              </a:rPr>
              <a:t>period of </a:t>
            </a:r>
            <a:r>
              <a:rPr lang="en-US" sz="2000" dirty="0">
                <a:solidFill>
                  <a:srgbClr val="2E2B1F"/>
                </a:solidFill>
                <a:latin typeface="Calibri"/>
                <a:cs typeface="Calibri"/>
              </a:rPr>
              <a:t>the</a:t>
            </a:r>
            <a:r>
              <a:rPr lang="en-US" sz="2000" spc="-10" dirty="0">
                <a:solidFill>
                  <a:srgbClr val="2E2B1F"/>
                </a:solidFill>
                <a:latin typeface="Calibri"/>
                <a:cs typeface="Calibri"/>
              </a:rPr>
              <a:t> </a:t>
            </a:r>
            <a:r>
              <a:rPr lang="en-US" sz="2000" spc="-15" dirty="0">
                <a:solidFill>
                  <a:srgbClr val="2E2B1F"/>
                </a:solidFill>
                <a:latin typeface="Calibri"/>
                <a:cs typeface="Calibri"/>
              </a:rPr>
              <a:t>software</a:t>
            </a:r>
            <a:r>
              <a:rPr lang="en-US" sz="2000" dirty="0">
                <a:solidFill>
                  <a:srgbClr val="2E2B1F"/>
                </a:solidFill>
                <a:latin typeface="Calibri"/>
                <a:cs typeface="Calibri"/>
              </a:rPr>
              <a:t> </a:t>
            </a:r>
            <a:r>
              <a:rPr lang="en-US" sz="2000" spc="-20" dirty="0">
                <a:solidFill>
                  <a:srgbClr val="2E2B1F"/>
                </a:solidFill>
                <a:latin typeface="Calibri"/>
                <a:cs typeface="Calibri"/>
              </a:rPr>
              <a:t>system.</a:t>
            </a:r>
          </a:p>
          <a:p>
            <a:pPr marL="12700" marR="5080" fontAlgn="base">
              <a:spcBef>
                <a:spcPts val="100"/>
              </a:spcBef>
              <a:spcAft>
                <a:spcPct val="0"/>
              </a:spcAft>
            </a:pPr>
            <a:r>
              <a:rPr lang="ar-JO" sz="2000" dirty="0">
                <a:solidFill>
                  <a:prstClr val="black"/>
                </a:solidFill>
                <a:latin typeface="Calibri"/>
                <a:cs typeface="Calibri"/>
              </a:rPr>
              <a:t>يتوقع العملاء الذين يقومون بتطوير أو شراء نظام برمجي الاستمرار في استخدامه لفترة طويلة، تتراوح عادة من 5 إلى 10 سنوات. خلال فترة الخدمة، ستظهر الحاجة إلى الصيانة في النهاية. في معظم الحالات، يُطلب من المطور توفير هذه الخدمات مباشرة. "العملاء" الداخليون، في الحالات التي يتم فيها تطوير البرنامج داخليًا، يتشاركون نفس التوقعات فيما يتعلق بصيانة البرنامج أثناء فترة خدمة نظام البرنامج.</a:t>
            </a:r>
            <a:endParaRPr lang="en-US" sz="2000" dirty="0">
              <a:solidFill>
                <a:prstClr val="black"/>
              </a:solidFill>
              <a:latin typeface="Calibri"/>
              <a:cs typeface="Calibri"/>
            </a:endParaRPr>
          </a:p>
        </p:txBody>
      </p:sp>
    </p:spTree>
    <p:extLst>
      <p:ext uri="{BB962C8B-B14F-4D97-AF65-F5344CB8AC3E}">
        <p14:creationId xmlns:p14="http://schemas.microsoft.com/office/powerpoint/2010/main" val="244572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
            <a:ext cx="7886700" cy="632867"/>
          </a:xfrm>
        </p:spPr>
        <p:txBody>
          <a:bodyPr>
            <a:normAutofit fontScale="90000"/>
          </a:bodyPr>
          <a:lstStyle/>
          <a:p>
            <a:pPr algn="ctr"/>
            <a:r>
              <a:rPr lang="en-US" sz="2400" b="1" dirty="0">
                <a:solidFill>
                  <a:srgbClr val="FF0000"/>
                </a:solidFill>
              </a:rPr>
              <a:t>Software Quality Assurance vs. Software Quality Control</a:t>
            </a:r>
            <a:br>
              <a:rPr lang="en-US" sz="2400" b="1" dirty="0">
                <a:solidFill>
                  <a:srgbClr val="FF0000"/>
                </a:solidFill>
              </a:rPr>
            </a:br>
            <a:r>
              <a:rPr lang="ar-JO" sz="2400" b="1" dirty="0">
                <a:solidFill>
                  <a:srgbClr val="FF0000"/>
                </a:solidFill>
              </a:rPr>
              <a:t>ضمان جودة البرمجيات مقابل مراقبة جودة البرمجيات</a:t>
            </a:r>
            <a:endParaRPr lang="en-US" sz="2400" dirty="0">
              <a:solidFill>
                <a:srgbClr val="FF0000"/>
              </a:solidFill>
            </a:endParaRPr>
          </a:p>
        </p:txBody>
      </p:sp>
      <p:graphicFrame>
        <p:nvGraphicFramePr>
          <p:cNvPr id="4" name="Content Placeholder 3"/>
          <p:cNvGraphicFramePr>
            <a:graphicFrameLocks noGrp="1"/>
          </p:cNvGraphicFramePr>
          <p:nvPr>
            <p:ph idx="1"/>
          </p:nvPr>
        </p:nvGraphicFramePr>
        <p:xfrm>
          <a:off x="1777802" y="632867"/>
          <a:ext cx="8458200" cy="6012310"/>
        </p:xfrm>
        <a:graphic>
          <a:graphicData uri="http://schemas.openxmlformats.org/drawingml/2006/table">
            <a:tbl>
              <a:tblPr firstRow="1" bandRow="1">
                <a:tableStyleId>{7DF18680-E054-41AD-8BC1-D1AEF772440D}</a:tableStyleId>
              </a:tblPr>
              <a:tblGrid>
                <a:gridCol w="1005830">
                  <a:extLst>
                    <a:ext uri="{9D8B030D-6E8A-4147-A177-3AD203B41FA5}">
                      <a16:colId xmlns:a16="http://schemas.microsoft.com/office/drawing/2014/main" val="20000"/>
                    </a:ext>
                  </a:extLst>
                </a:gridCol>
                <a:gridCol w="4464496">
                  <a:extLst>
                    <a:ext uri="{9D8B030D-6E8A-4147-A177-3AD203B41FA5}">
                      <a16:colId xmlns:a16="http://schemas.microsoft.com/office/drawing/2014/main" val="20001"/>
                    </a:ext>
                  </a:extLst>
                </a:gridCol>
                <a:gridCol w="2987874">
                  <a:extLst>
                    <a:ext uri="{9D8B030D-6E8A-4147-A177-3AD203B41FA5}">
                      <a16:colId xmlns:a16="http://schemas.microsoft.com/office/drawing/2014/main" val="20002"/>
                    </a:ext>
                  </a:extLst>
                </a:gridCol>
              </a:tblGrid>
              <a:tr h="587829">
                <a:tc>
                  <a:txBody>
                    <a:bodyPr/>
                    <a:lstStyle/>
                    <a:p>
                      <a:pPr marL="0" marR="0" algn="ctr">
                        <a:lnSpc>
                          <a:spcPct val="120000"/>
                        </a:lnSpc>
                        <a:spcBef>
                          <a:spcPts val="0"/>
                        </a:spcBef>
                        <a:spcAft>
                          <a:spcPts val="0"/>
                        </a:spcAft>
                      </a:pPr>
                      <a:r>
                        <a:rPr lang="en-US" sz="1400" dirty="0">
                          <a:effectLst/>
                        </a:rPr>
                        <a:t>Criteria</a:t>
                      </a:r>
                    </a:p>
                    <a:p>
                      <a:pPr marL="0" marR="0" algn="ctr">
                        <a:lnSpc>
                          <a:spcPct val="120000"/>
                        </a:lnSpc>
                        <a:spcBef>
                          <a:spcPts val="0"/>
                        </a:spcBef>
                        <a:spcAft>
                          <a:spcPts val="0"/>
                        </a:spcAft>
                      </a:pPr>
                      <a:r>
                        <a:rPr lang="ar-JO" sz="1400" i="1" dirty="0">
                          <a:effectLst/>
                          <a:latin typeface="+mn-lt"/>
                          <a:ea typeface="Times New Roman"/>
                          <a:cs typeface="Times New Roman"/>
                        </a:rPr>
                        <a:t>معايير</a:t>
                      </a:r>
                      <a:endParaRPr lang="en-US" sz="1400" i="1" dirty="0">
                        <a:effectLst/>
                        <a:latin typeface="Calibri"/>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400" dirty="0">
                          <a:effectLst/>
                        </a:rPr>
                        <a:t>Software Quality Assurance (SQA)</a:t>
                      </a:r>
                    </a:p>
                    <a:p>
                      <a:pPr marL="0" marR="0" algn="ctr" rtl="1">
                        <a:lnSpc>
                          <a:spcPct val="120000"/>
                        </a:lnSpc>
                        <a:spcBef>
                          <a:spcPts val="0"/>
                        </a:spcBef>
                        <a:spcAft>
                          <a:spcPts val="0"/>
                        </a:spcAft>
                      </a:pPr>
                      <a:r>
                        <a:rPr lang="ar-JO" sz="1400" i="1" dirty="0">
                          <a:effectLst/>
                          <a:latin typeface="+mn-lt"/>
                          <a:ea typeface="Times New Roman"/>
                          <a:cs typeface="Times New Roman"/>
                        </a:rPr>
                        <a:t>ضمان جودة البرمجيات (</a:t>
                      </a:r>
                      <a:r>
                        <a:rPr lang="en-US" sz="1400" i="1" dirty="0">
                          <a:effectLst/>
                          <a:latin typeface="+mn-lt"/>
                          <a:ea typeface="Times New Roman"/>
                          <a:cs typeface="Times New Roman"/>
                        </a:rPr>
                        <a:t>SQA</a:t>
                      </a:r>
                      <a:r>
                        <a:rPr lang="ar-JO" sz="1400" i="1" dirty="0">
                          <a:effectLst/>
                          <a:latin typeface="+mn-lt"/>
                          <a:ea typeface="Times New Roman"/>
                          <a:cs typeface="Times New Roman"/>
                        </a:rPr>
                        <a:t>)</a:t>
                      </a:r>
                      <a:endParaRPr lang="en-US" sz="1400" i="1" dirty="0">
                        <a:effectLst/>
                        <a:latin typeface="Calibri"/>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400" dirty="0">
                          <a:effectLst/>
                        </a:rPr>
                        <a:t>Software Quality Control (SQC)</a:t>
                      </a:r>
                    </a:p>
                    <a:p>
                      <a:pPr marL="0" marR="0" algn="ctr" rtl="1">
                        <a:lnSpc>
                          <a:spcPct val="120000"/>
                        </a:lnSpc>
                        <a:spcBef>
                          <a:spcPts val="0"/>
                        </a:spcBef>
                        <a:spcAft>
                          <a:spcPts val="0"/>
                        </a:spcAft>
                      </a:pPr>
                      <a:r>
                        <a:rPr lang="ar-JO" sz="1400" i="1" dirty="0">
                          <a:effectLst/>
                          <a:latin typeface="+mn-lt"/>
                          <a:ea typeface="Times New Roman"/>
                          <a:cs typeface="Times New Roman"/>
                        </a:rPr>
                        <a:t>مراقبة جودة البرمجيات (</a:t>
                      </a:r>
                      <a:r>
                        <a:rPr lang="en-US" sz="1400" i="1" dirty="0">
                          <a:effectLst/>
                          <a:latin typeface="+mn-lt"/>
                          <a:ea typeface="Times New Roman"/>
                          <a:cs typeface="Times New Roman"/>
                        </a:rPr>
                        <a:t>SQC</a:t>
                      </a:r>
                      <a:r>
                        <a:rPr lang="ar-JO" sz="1400" i="1" dirty="0">
                          <a:effectLst/>
                          <a:latin typeface="+mn-lt"/>
                          <a:ea typeface="Times New Roman"/>
                          <a:cs typeface="Times New Roman"/>
                        </a:rPr>
                        <a:t>)</a:t>
                      </a:r>
                      <a:endParaRPr lang="en-US" sz="1400" i="1" dirty="0">
                        <a:effectLst/>
                        <a:latin typeface="Calibri"/>
                        <a:ea typeface="Times New Roman"/>
                        <a:cs typeface="Times New Roman"/>
                      </a:endParaRPr>
                    </a:p>
                  </a:txBody>
                  <a:tcPr marL="47625" marR="47625" marT="47625" marB="47625" anchor="ctr"/>
                </a:tc>
                <a:extLst>
                  <a:ext uri="{0D108BD9-81ED-4DB2-BD59-A6C34878D82A}">
                    <a16:rowId xmlns:a16="http://schemas.microsoft.com/office/drawing/2014/main" val="10000"/>
                  </a:ext>
                </a:extLst>
              </a:tr>
              <a:tr h="587829">
                <a:tc>
                  <a:txBody>
                    <a:bodyPr/>
                    <a:lstStyle/>
                    <a:p>
                      <a:pPr algn="ctr"/>
                      <a:r>
                        <a:rPr lang="en-US" sz="1400" kern="1200" dirty="0">
                          <a:effectLst/>
                        </a:rPr>
                        <a:t> Definition</a:t>
                      </a:r>
                    </a:p>
                    <a:p>
                      <a:pPr algn="ctr"/>
                      <a:r>
                        <a:rPr lang="ar-JO" sz="1400" dirty="0"/>
                        <a:t>تعريف</a:t>
                      </a:r>
                      <a:endParaRPr lang="en-US" sz="1400" dirty="0"/>
                    </a:p>
                  </a:txBody>
                  <a:tcPr/>
                </a:tc>
                <a:tc>
                  <a:txBody>
                    <a:bodyPr/>
                    <a:lstStyle/>
                    <a:p>
                      <a:pPr algn="ctr"/>
                      <a:r>
                        <a:rPr lang="en-US" sz="1400" kern="1200" dirty="0">
                          <a:effectLst/>
                        </a:rPr>
                        <a:t>SQA is a set of activities for ensuring quality in software engineering processes (that ultimately result in quality in software products). The activities establish and evaluate the processes that produce products.</a:t>
                      </a:r>
                    </a:p>
                    <a:p>
                      <a:pPr algn="ctr"/>
                      <a:r>
                        <a:rPr lang="en-US" sz="1400" dirty="0"/>
                        <a:t>SQA </a:t>
                      </a:r>
                      <a:r>
                        <a:rPr lang="ar-JO" sz="1400" dirty="0"/>
                        <a:t>عبارة عن مجموعة من الأنشطة لضمان الجودة في عمليات هندسة البرمجيات (التي تؤدي في النهاية إلى جودة منتجات البرمجيات). تحدد الأنشطة وتقيم العمليات التي تنتج المنتجات.</a:t>
                      </a:r>
                      <a:endParaRPr lang="en-US" sz="1400" dirty="0"/>
                    </a:p>
                  </a:txBody>
                  <a:tcPr/>
                </a:tc>
                <a:tc>
                  <a:txBody>
                    <a:bodyPr/>
                    <a:lstStyle/>
                    <a:p>
                      <a:pPr algn="ctr"/>
                      <a:r>
                        <a:rPr lang="en-US" sz="1400" kern="1200" dirty="0">
                          <a:effectLst/>
                        </a:rPr>
                        <a:t>SQC is a set of activities for ensuring quality in software products. The activities focus on identifying defects in the actual products produced.</a:t>
                      </a:r>
                    </a:p>
                    <a:p>
                      <a:pPr algn="ctr"/>
                      <a:r>
                        <a:rPr lang="en-US" sz="1400" dirty="0"/>
                        <a:t>SQC </a:t>
                      </a:r>
                      <a:r>
                        <a:rPr lang="ar-JO" sz="1400" dirty="0"/>
                        <a:t>عبارة عن مجموعة من الأنشطة لضمان الجودة في منتجات البرمجيات. تركز الأنشطة على تحديد العيوب في المنتجات الفعلية المنتجة.</a:t>
                      </a:r>
                      <a:endParaRPr lang="en-US" sz="1400" dirty="0"/>
                    </a:p>
                  </a:txBody>
                  <a:tcPr/>
                </a:tc>
                <a:extLst>
                  <a:ext uri="{0D108BD9-81ED-4DB2-BD59-A6C34878D82A}">
                    <a16:rowId xmlns:a16="http://schemas.microsoft.com/office/drawing/2014/main" val="10001"/>
                  </a:ext>
                </a:extLst>
              </a:tr>
              <a:tr h="587829">
                <a:tc>
                  <a:txBody>
                    <a:bodyPr/>
                    <a:lstStyle/>
                    <a:p>
                      <a:pPr marL="0" marR="0" algn="ctr">
                        <a:lnSpc>
                          <a:spcPct val="120000"/>
                        </a:lnSpc>
                        <a:spcBef>
                          <a:spcPts val="0"/>
                        </a:spcBef>
                        <a:spcAft>
                          <a:spcPts val="0"/>
                        </a:spcAft>
                      </a:pPr>
                      <a:r>
                        <a:rPr lang="en-US" sz="1400" dirty="0">
                          <a:effectLst/>
                        </a:rPr>
                        <a:t>Focus</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ركز</a:t>
                      </a:r>
                      <a:endParaRPr lang="en-US" sz="14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400" dirty="0">
                          <a:effectLst/>
                        </a:rPr>
                        <a:t> Process focused</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تركزت العملية</a:t>
                      </a:r>
                      <a:endParaRPr lang="en-US" sz="14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400" dirty="0">
                          <a:effectLst/>
                        </a:rPr>
                        <a:t>Product focused</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يركز المنتج</a:t>
                      </a:r>
                      <a:endParaRPr lang="en-US" sz="1400" i="1" dirty="0">
                        <a:effectLst/>
                        <a:latin typeface="Calibri" panose="020F0502020204030204" pitchFamily="34" charset="0"/>
                        <a:ea typeface="Times New Roman"/>
                        <a:cs typeface="Times New Roman"/>
                      </a:endParaRPr>
                    </a:p>
                  </a:txBody>
                  <a:tcPr marL="47625" marR="47625" marT="47625" marB="47625" anchor="ctr"/>
                </a:tc>
                <a:extLst>
                  <a:ext uri="{0D108BD9-81ED-4DB2-BD59-A6C34878D82A}">
                    <a16:rowId xmlns:a16="http://schemas.microsoft.com/office/drawing/2014/main" val="10002"/>
                  </a:ext>
                </a:extLst>
              </a:tr>
              <a:tr h="587829">
                <a:tc>
                  <a:txBody>
                    <a:bodyPr/>
                    <a:lstStyle/>
                    <a:p>
                      <a:pPr marL="0" marR="0" algn="ctr">
                        <a:lnSpc>
                          <a:spcPct val="120000"/>
                        </a:lnSpc>
                        <a:spcBef>
                          <a:spcPts val="0"/>
                        </a:spcBef>
                        <a:spcAft>
                          <a:spcPts val="0"/>
                        </a:spcAft>
                      </a:pPr>
                      <a:r>
                        <a:rPr lang="en-US" sz="1400" dirty="0">
                          <a:effectLst/>
                        </a:rPr>
                        <a:t>Orientation</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توجيه</a:t>
                      </a:r>
                      <a:endParaRPr lang="en-US" sz="14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400" dirty="0">
                          <a:effectLst/>
                        </a:rPr>
                        <a:t>Prevention oriented</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موجهة نحو الوقاية</a:t>
                      </a:r>
                      <a:endParaRPr lang="en-US" sz="14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400" dirty="0">
                          <a:effectLst/>
                        </a:rPr>
                        <a:t>Detection oriented</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الكشف الموجهة</a:t>
                      </a:r>
                      <a:endParaRPr lang="en-US" sz="1400" i="1" dirty="0">
                        <a:effectLst/>
                        <a:latin typeface="Calibri" panose="020F0502020204030204" pitchFamily="34" charset="0"/>
                        <a:ea typeface="Times New Roman"/>
                        <a:cs typeface="Times New Roman"/>
                      </a:endParaRPr>
                    </a:p>
                  </a:txBody>
                  <a:tcPr marL="47625" marR="47625" marT="47625" marB="47625" anchor="ctr"/>
                </a:tc>
                <a:extLst>
                  <a:ext uri="{0D108BD9-81ED-4DB2-BD59-A6C34878D82A}">
                    <a16:rowId xmlns:a16="http://schemas.microsoft.com/office/drawing/2014/main" val="10003"/>
                  </a:ext>
                </a:extLst>
              </a:tr>
              <a:tr h="587829">
                <a:tc>
                  <a:txBody>
                    <a:bodyPr/>
                    <a:lstStyle/>
                    <a:p>
                      <a:pPr marL="0" marR="0" algn="ctr">
                        <a:lnSpc>
                          <a:spcPct val="120000"/>
                        </a:lnSpc>
                        <a:spcBef>
                          <a:spcPts val="0"/>
                        </a:spcBef>
                        <a:spcAft>
                          <a:spcPts val="0"/>
                        </a:spcAft>
                      </a:pPr>
                      <a:r>
                        <a:rPr lang="en-US" sz="1400" dirty="0">
                          <a:effectLst/>
                        </a:rPr>
                        <a:t>Breadth</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سعة</a:t>
                      </a:r>
                      <a:endParaRPr lang="en-US" sz="14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400" dirty="0">
                          <a:effectLst/>
                        </a:rPr>
                        <a:t>Organization wide</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المنظمة على نطاق واسع</a:t>
                      </a:r>
                      <a:endParaRPr lang="en-US" sz="14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400" dirty="0">
                          <a:effectLst/>
                        </a:rPr>
                        <a:t>Product/project specific</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منتج/مشروع محدد</a:t>
                      </a:r>
                      <a:endParaRPr lang="en-US" sz="1400" i="1" dirty="0">
                        <a:effectLst/>
                        <a:latin typeface="Calibri" panose="020F0502020204030204" pitchFamily="34" charset="0"/>
                        <a:ea typeface="Times New Roman"/>
                        <a:cs typeface="Times New Roman"/>
                      </a:endParaRPr>
                    </a:p>
                  </a:txBody>
                  <a:tcPr marL="47625" marR="47625" marT="47625" marB="47625" anchor="ctr"/>
                </a:tc>
                <a:extLst>
                  <a:ext uri="{0D108BD9-81ED-4DB2-BD59-A6C34878D82A}">
                    <a16:rowId xmlns:a16="http://schemas.microsoft.com/office/drawing/2014/main" val="10004"/>
                  </a:ext>
                </a:extLst>
              </a:tr>
              <a:tr h="587829">
                <a:tc>
                  <a:txBody>
                    <a:bodyPr/>
                    <a:lstStyle/>
                    <a:p>
                      <a:pPr marL="0" marR="0" algn="ctr">
                        <a:lnSpc>
                          <a:spcPct val="120000"/>
                        </a:lnSpc>
                        <a:spcBef>
                          <a:spcPts val="0"/>
                        </a:spcBef>
                        <a:spcAft>
                          <a:spcPts val="0"/>
                        </a:spcAft>
                      </a:pPr>
                      <a:r>
                        <a:rPr lang="en-US" sz="1400" dirty="0">
                          <a:effectLst/>
                        </a:rPr>
                        <a:t>Scope</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نِطَاق</a:t>
                      </a:r>
                      <a:endParaRPr lang="en-US" sz="14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400" dirty="0">
                          <a:effectLst/>
                        </a:rPr>
                        <a:t>Relates to all products that will ever be created by a process</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يتعلق بجميع المنتجات التي سيتم إنشاؤها بواسطة العملية</a:t>
                      </a:r>
                      <a:endParaRPr lang="en-US" sz="14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400" dirty="0">
                          <a:effectLst/>
                        </a:rPr>
                        <a:t>Relates to specific product</a:t>
                      </a:r>
                    </a:p>
                    <a:p>
                      <a:pPr marL="0" marR="0" algn="ctr">
                        <a:lnSpc>
                          <a:spcPct val="120000"/>
                        </a:lnSpc>
                        <a:spcBef>
                          <a:spcPts val="0"/>
                        </a:spcBef>
                        <a:spcAft>
                          <a:spcPts val="0"/>
                        </a:spcAft>
                      </a:pPr>
                      <a:r>
                        <a:rPr lang="ar-JO" sz="1400" i="1" dirty="0">
                          <a:effectLst/>
                          <a:latin typeface="Calibri" panose="020F0502020204030204" pitchFamily="34" charset="0"/>
                          <a:ea typeface="Times New Roman"/>
                          <a:cs typeface="Times New Roman"/>
                        </a:rPr>
                        <a:t>يتعلق بمنتج معين</a:t>
                      </a:r>
                      <a:endParaRPr lang="en-US" sz="1400" i="1" dirty="0">
                        <a:effectLst/>
                        <a:latin typeface="Calibri" panose="020F0502020204030204" pitchFamily="34" charset="0"/>
                        <a:ea typeface="Times New Roman"/>
                        <a:cs typeface="Times New Roman"/>
                      </a:endParaRPr>
                    </a:p>
                  </a:txBody>
                  <a:tcPr marL="47625" marR="47625" marT="47625" marB="47625" anchor="ctr"/>
                </a:tc>
                <a:extLst>
                  <a:ext uri="{0D108BD9-81ED-4DB2-BD59-A6C34878D82A}">
                    <a16:rowId xmlns:a16="http://schemas.microsoft.com/office/drawing/2014/main" val="10005"/>
                  </a:ext>
                </a:extLst>
              </a:tr>
              <a:tr h="587829">
                <a:tc>
                  <a:txBody>
                    <a:bodyPr/>
                    <a:lstStyle/>
                    <a:p>
                      <a:pPr marL="0" marR="0" algn="ctr">
                        <a:lnSpc>
                          <a:spcPct val="120000"/>
                        </a:lnSpc>
                        <a:spcBef>
                          <a:spcPts val="0"/>
                        </a:spcBef>
                        <a:spcAft>
                          <a:spcPts val="0"/>
                        </a:spcAft>
                      </a:pPr>
                      <a:r>
                        <a:rPr lang="en-US" sz="1400" dirty="0">
                          <a:effectLst/>
                        </a:rPr>
                        <a:t>Activities</a:t>
                      </a:r>
                    </a:p>
                    <a:p>
                      <a:pPr marL="0" marR="0" algn="ctr">
                        <a:lnSpc>
                          <a:spcPct val="120000"/>
                        </a:lnSpc>
                        <a:spcBef>
                          <a:spcPts val="0"/>
                        </a:spcBef>
                        <a:spcAft>
                          <a:spcPts val="0"/>
                        </a:spcAft>
                      </a:pPr>
                      <a:r>
                        <a:rPr lang="ar-JO" sz="1400" b="1" i="1" dirty="0">
                          <a:effectLst/>
                          <a:latin typeface="+mn-lt"/>
                          <a:ea typeface="Times New Roman"/>
                          <a:cs typeface="Times New Roman"/>
                        </a:rPr>
                        <a:t>أنشطة</a:t>
                      </a:r>
                      <a:endParaRPr lang="en-US" sz="1400" b="1" i="1" dirty="0">
                        <a:effectLst/>
                        <a:latin typeface="+mn-lt"/>
                        <a:ea typeface="Times New Roman"/>
                        <a:cs typeface="Times New Roman"/>
                      </a:endParaRPr>
                    </a:p>
                  </a:txBody>
                  <a:tcPr marL="47625" marR="47625" marT="47625" marB="47625" anchor="ctr"/>
                </a:tc>
                <a:tc>
                  <a:txBody>
                    <a:bodyPr/>
                    <a:lstStyle/>
                    <a:p>
                      <a:pPr marL="117475" marR="0" lvl="0" indent="-117475" algn="ctr">
                        <a:lnSpc>
                          <a:spcPct val="120000"/>
                        </a:lnSpc>
                        <a:spcBef>
                          <a:spcPts val="0"/>
                        </a:spcBef>
                        <a:spcAft>
                          <a:spcPts val="1000"/>
                        </a:spcAft>
                        <a:buSzPts val="1000"/>
                        <a:buFont typeface="Symbol"/>
                        <a:buChar char=""/>
                      </a:pPr>
                      <a:r>
                        <a:rPr lang="en-US" sz="1400" dirty="0">
                          <a:effectLst/>
                        </a:rPr>
                        <a:t>Process Definition and Implementation</a:t>
                      </a:r>
                    </a:p>
                    <a:p>
                      <a:pPr marL="117475" marR="0" lvl="0" indent="-117475" algn="ctr" rtl="1">
                        <a:lnSpc>
                          <a:spcPct val="120000"/>
                        </a:lnSpc>
                        <a:spcBef>
                          <a:spcPts val="0"/>
                        </a:spcBef>
                        <a:spcAft>
                          <a:spcPts val="1000"/>
                        </a:spcAft>
                        <a:buSzPts val="1000"/>
                        <a:buFont typeface="Symbol"/>
                        <a:buChar char=""/>
                      </a:pPr>
                      <a:r>
                        <a:rPr lang="ar-JO" sz="1400" dirty="0">
                          <a:effectLst/>
                        </a:rPr>
                        <a:t>تعريف العملية وتنفيذها</a:t>
                      </a:r>
                      <a:endParaRPr lang="en-US" sz="1400" dirty="0">
                        <a:effectLst/>
                      </a:endParaRPr>
                    </a:p>
                    <a:p>
                      <a:pPr marL="58738" marR="0" lvl="0" indent="-58738" algn="ctr">
                        <a:lnSpc>
                          <a:spcPct val="120000"/>
                        </a:lnSpc>
                        <a:spcBef>
                          <a:spcPts val="0"/>
                        </a:spcBef>
                        <a:spcAft>
                          <a:spcPts val="1000"/>
                        </a:spcAft>
                        <a:buSzPts val="1000"/>
                        <a:buFont typeface="Symbol"/>
                        <a:buChar char=""/>
                        <a:tabLst>
                          <a:tab pos="-59690" algn="l"/>
                        </a:tabLst>
                      </a:pPr>
                      <a:r>
                        <a:rPr lang="en-US" sz="1400" dirty="0">
                          <a:effectLst/>
                        </a:rPr>
                        <a:t> Audits        </a:t>
                      </a:r>
                      <a:r>
                        <a:rPr lang="ar-JO" sz="1400" dirty="0">
                          <a:effectLst/>
                        </a:rPr>
                        <a:t>عمليات التدقيق</a:t>
                      </a:r>
                      <a:endParaRPr lang="en-US" sz="1400" dirty="0">
                        <a:effectLst/>
                      </a:endParaRPr>
                    </a:p>
                    <a:p>
                      <a:pPr marL="58738" marR="0" lvl="0" indent="-58738" algn="ctr">
                        <a:lnSpc>
                          <a:spcPct val="120000"/>
                        </a:lnSpc>
                        <a:spcBef>
                          <a:spcPts val="0"/>
                        </a:spcBef>
                        <a:spcAft>
                          <a:spcPts val="1000"/>
                        </a:spcAft>
                        <a:buSzPts val="1000"/>
                        <a:buFont typeface="Symbol"/>
                        <a:buChar char=""/>
                      </a:pPr>
                      <a:r>
                        <a:rPr lang="en-US" sz="1400" dirty="0">
                          <a:effectLst/>
                        </a:rPr>
                        <a:t> Training    </a:t>
                      </a:r>
                      <a:r>
                        <a:rPr lang="ar-JO" sz="1400" dirty="0">
                          <a:effectLst/>
                        </a:rPr>
                        <a:t>تمرين</a:t>
                      </a:r>
                      <a:endParaRPr lang="en-US" sz="1400" b="1" i="1" dirty="0">
                        <a:effectLst/>
                        <a:latin typeface="+mn-lt"/>
                        <a:ea typeface="Times New Roman"/>
                        <a:cs typeface="Times New Roman"/>
                      </a:endParaRPr>
                    </a:p>
                  </a:txBody>
                  <a:tcPr marL="47625" marR="47625" marT="47625" marB="47625" anchor="ctr"/>
                </a:tc>
                <a:tc>
                  <a:txBody>
                    <a:bodyPr/>
                    <a:lstStyle/>
                    <a:p>
                      <a:pPr marL="117475" marR="0" lvl="0" indent="-117475" algn="ctr">
                        <a:lnSpc>
                          <a:spcPct val="120000"/>
                        </a:lnSpc>
                        <a:spcBef>
                          <a:spcPts val="0"/>
                        </a:spcBef>
                        <a:spcAft>
                          <a:spcPts val="1000"/>
                        </a:spcAft>
                        <a:buSzPts val="1000"/>
                        <a:buFont typeface="Symbol"/>
                        <a:buChar char=""/>
                        <a:tabLst>
                          <a:tab pos="457200" algn="l"/>
                        </a:tabLst>
                      </a:pPr>
                      <a:r>
                        <a:rPr lang="en-US" sz="1400" dirty="0">
                          <a:effectLst/>
                        </a:rPr>
                        <a:t>Reviews    </a:t>
                      </a:r>
                      <a:r>
                        <a:rPr lang="ar-JO" sz="1400" dirty="0">
                          <a:effectLst/>
                        </a:rPr>
                        <a:t>التعليقات</a:t>
                      </a:r>
                      <a:endParaRPr lang="en-US" sz="1400" dirty="0">
                        <a:effectLst/>
                      </a:endParaRPr>
                    </a:p>
                    <a:p>
                      <a:pPr marL="117475" marR="0" lvl="0" indent="-117475" algn="ctr">
                        <a:lnSpc>
                          <a:spcPct val="120000"/>
                        </a:lnSpc>
                        <a:spcBef>
                          <a:spcPts val="0"/>
                        </a:spcBef>
                        <a:spcAft>
                          <a:spcPts val="1000"/>
                        </a:spcAft>
                        <a:buSzPts val="1000"/>
                        <a:buFont typeface="Symbol"/>
                        <a:buChar char=""/>
                        <a:tabLst>
                          <a:tab pos="457200" algn="l"/>
                        </a:tabLst>
                      </a:pPr>
                      <a:r>
                        <a:rPr lang="en-US" sz="1400" dirty="0">
                          <a:effectLst/>
                        </a:rPr>
                        <a:t>Testing    </a:t>
                      </a:r>
                      <a:r>
                        <a:rPr lang="ar-JO" sz="1400" dirty="0">
                          <a:effectLst/>
                        </a:rPr>
                        <a:t>اختبارات</a:t>
                      </a:r>
                      <a:endParaRPr lang="en-US" sz="1400" b="1" i="1" dirty="0">
                        <a:effectLst/>
                        <a:latin typeface="+mn-lt"/>
                        <a:ea typeface="Times New Roman"/>
                        <a:cs typeface="Times New Roman"/>
                      </a:endParaRPr>
                    </a:p>
                  </a:txBody>
                  <a:tcPr marL="47625" marR="47625" marT="47625" marB="476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8326488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2423592" y="2132856"/>
            <a:ext cx="6984776" cy="2971800"/>
          </a:xfrm>
        </p:spPr>
        <p:txBody>
          <a:bodyPr>
            <a:normAutofit/>
          </a:bodyPr>
          <a:lstStyle/>
          <a:p>
            <a:pPr>
              <a:buFontTx/>
              <a:buNone/>
            </a:pPr>
            <a:r>
              <a:rPr lang="en-US" sz="2400" dirty="0"/>
              <a:t>Software is:       </a:t>
            </a:r>
            <a:r>
              <a:rPr lang="ar-JO" sz="2400" dirty="0"/>
              <a:t>البرنامج هو:</a:t>
            </a:r>
            <a:endParaRPr lang="en-US" sz="2400" dirty="0"/>
          </a:p>
          <a:p>
            <a:pPr algn="just">
              <a:buFontTx/>
              <a:buNone/>
            </a:pPr>
            <a:r>
              <a:rPr lang="en-US" sz="2400" dirty="0"/>
              <a:t>Computer programs, procedures, and possibly associated documentation and data pertaining to the operation of a computer system.  </a:t>
            </a:r>
          </a:p>
          <a:p>
            <a:pPr algn="just" rtl="1">
              <a:buFontTx/>
              <a:buNone/>
            </a:pPr>
            <a:r>
              <a:rPr lang="ar-JO" sz="2400" dirty="0"/>
              <a:t>برامج الكمبيوتر والإجراءات والوثائق والبيانات المرتبطة بها والمتعلقة بتشغيل نظام الكمبيوتر.</a:t>
            </a:r>
            <a:endParaRPr lang="en-US" sz="2400" dirty="0"/>
          </a:p>
        </p:txBody>
      </p:sp>
      <p:sp>
        <p:nvSpPr>
          <p:cNvPr id="4105" name="WordArt 9"/>
          <p:cNvSpPr>
            <a:spLocks noChangeArrowheads="1" noChangeShapeType="1" noTextEdit="1"/>
          </p:cNvSpPr>
          <p:nvPr/>
        </p:nvSpPr>
        <p:spPr bwMode="auto">
          <a:xfrm>
            <a:off x="3024630" y="692696"/>
            <a:ext cx="6480720" cy="72008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2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rPr>
              <a:t>Software - IEEE definition</a:t>
            </a:r>
            <a:endParaRPr lang="ar-SA" sz="32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801694" y="620689"/>
            <a:ext cx="7886700" cy="1325563"/>
          </a:xfrm>
        </p:spPr>
        <p:txBody>
          <a:bodyPr/>
          <a:lstStyle/>
          <a:p>
            <a:pPr algn="l" eaLnBrk="1" hangingPunct="1"/>
            <a:r>
              <a:rPr lang="en-US" dirty="0"/>
              <a:t>Patriot Missile System</a:t>
            </a:r>
            <a:br>
              <a:rPr lang="en-US" dirty="0"/>
            </a:br>
            <a:r>
              <a:rPr lang="ar-JO" dirty="0"/>
              <a:t>نظام صواريخ باتريوت</a:t>
            </a:r>
            <a:endParaRPr lang="en-US" dirty="0"/>
          </a:p>
        </p:txBody>
      </p:sp>
      <p:sp>
        <p:nvSpPr>
          <p:cNvPr id="14339" name="Rectangle 3"/>
          <p:cNvSpPr>
            <a:spLocks noGrp="1" noChangeArrowheads="1"/>
          </p:cNvSpPr>
          <p:nvPr>
            <p:ph idx="1"/>
          </p:nvPr>
        </p:nvSpPr>
        <p:spPr>
          <a:xfrm>
            <a:off x="1544394" y="2225080"/>
            <a:ext cx="9144000" cy="4632920"/>
          </a:xfrm>
        </p:spPr>
        <p:txBody>
          <a:bodyPr>
            <a:normAutofit/>
          </a:bodyPr>
          <a:lstStyle/>
          <a:p>
            <a:pPr eaLnBrk="1" hangingPunct="1"/>
            <a:r>
              <a:rPr lang="en-US" sz="1800" dirty="0"/>
              <a:t>On February 25, 1991, the Patriot missile battery at </a:t>
            </a:r>
            <a:r>
              <a:rPr lang="en-US" sz="1800" dirty="0" err="1"/>
              <a:t>Dharan</a:t>
            </a:r>
            <a:r>
              <a:rPr lang="en-US" sz="1800" dirty="0"/>
              <a:t>, Saudi Arabia had been in operation for 100 hours, by which time </a:t>
            </a:r>
            <a:r>
              <a:rPr lang="en-US" sz="1800" dirty="0">
                <a:solidFill>
                  <a:srgbClr val="FF0000"/>
                </a:solidFill>
              </a:rPr>
              <a:t>the system's internal clock had drifted by one third of a second</a:t>
            </a:r>
            <a:r>
              <a:rPr lang="en-US" sz="1800" dirty="0"/>
              <a:t>. For a target moving as fast as an inbound TBM, this was equivalent to a position error of 600 meters.</a:t>
            </a:r>
          </a:p>
          <a:p>
            <a:pPr algn="r" rtl="1" eaLnBrk="1" hangingPunct="1"/>
            <a:r>
              <a:rPr lang="ar-JO" sz="1800" dirty="0"/>
              <a:t>في 25 فبراير 1991، كانت بطارية صواريخ باتريوت في الظهران بالمملكة العربية السعودية تعمل لمدة 100 ساعة، وفي ذلك الوقت كانت الساعة الداخلية </a:t>
            </a:r>
            <a:r>
              <a:rPr lang="ar-JO" sz="1800" dirty="0">
                <a:solidFill>
                  <a:srgbClr val="FF0000"/>
                </a:solidFill>
              </a:rPr>
              <a:t>للنظام قد انحرفت بمقدار ثلث ثانية</a:t>
            </a:r>
            <a:r>
              <a:rPr lang="ar-JO" sz="1800" dirty="0"/>
              <a:t>. بالنسبة لهدف يتحرك بسرعة مثل آلة </a:t>
            </a:r>
            <a:r>
              <a:rPr lang="en-US" sz="1800" dirty="0"/>
              <a:t>TBM </a:t>
            </a:r>
            <a:r>
              <a:rPr lang="ar-JO" sz="1800" dirty="0"/>
              <a:t>الواردة، كان هذا يعادل خطأ في الموقع يبلغ 600 متر.</a:t>
            </a:r>
            <a:endParaRPr lang="en-US" sz="1800" dirty="0"/>
          </a:p>
          <a:p>
            <a:pPr eaLnBrk="1" hangingPunct="1"/>
            <a:r>
              <a:rPr lang="en-US" sz="1800" dirty="0"/>
              <a:t>The radar system had successfully detected the Scud and predicted where to look for it next, but because of the time error, looked in the wrong part of the sky and found no missile. With no missile, the initial detection was assumed to be a spurious track and the missile was removed from the system. No interception was attempted, and the missile impacted on a barracks killing 28 soldiers.</a:t>
            </a:r>
          </a:p>
          <a:p>
            <a:pPr algn="r" rtl="1" eaLnBrk="1" hangingPunct="1"/>
            <a:r>
              <a:rPr lang="ar-JO" sz="1800" dirty="0"/>
              <a:t>نجح نظام الرادار في اكتشاف صاروخ سكود وتنبأ بالمكان الذي سيتم البحث عنه فيه بعد ذلك، ولكن بسبب الخطأ الزمني، نظر في الجزء الخطأ من السماء ولم يعثر على أي صاروخ. مع عدم وجود صاروخ، كان من المفترض أن يكون الاكتشاف الأولي مسارًا زائفًا وتمت إزالة الصاروخ من النظام. ولم تتم أي محاولة للاعتراض، وسقط الصاروخ على ثكنة مما أسفر عن مقتل 28 جنديا.</a:t>
            </a:r>
            <a:endParaRPr lang="en-US" sz="1800" dirty="0"/>
          </a:p>
        </p:txBody>
      </p:sp>
      <p:pic>
        <p:nvPicPr>
          <p:cNvPr id="1028" name="Picture 4" descr="Raytheon will participate in Army missile defense radar 'sense-off'"/>
          <p:cNvPicPr>
            <a:picLocks noChangeAspect="1" noChangeArrowheads="1"/>
          </p:cNvPicPr>
          <p:nvPr/>
        </p:nvPicPr>
        <p:blipFill rotWithShape="1">
          <a:blip r:embed="rId2">
            <a:extLst>
              <a:ext uri="{28A0092B-C50C-407E-A947-70E740481C1C}">
                <a14:useLocalDpi xmlns:a14="http://schemas.microsoft.com/office/drawing/2010/main" val="0"/>
              </a:ext>
            </a:extLst>
          </a:blip>
          <a:srcRect t="24055" r="51911"/>
          <a:stretch/>
        </p:blipFill>
        <p:spPr bwMode="auto">
          <a:xfrm>
            <a:off x="7608168" y="0"/>
            <a:ext cx="3034858"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028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476672"/>
            <a:ext cx="7886700" cy="1052736"/>
          </a:xfrm>
        </p:spPr>
        <p:txBody>
          <a:bodyPr>
            <a:normAutofit fontScale="90000"/>
          </a:bodyPr>
          <a:lstStyle/>
          <a:p>
            <a:pPr algn="ctr"/>
            <a:r>
              <a:rPr lang="en-US" sz="3600" b="1" dirty="0">
                <a:solidFill>
                  <a:schemeClr val="accent1">
                    <a:lumMod val="75000"/>
                  </a:schemeClr>
                </a:solidFill>
              </a:rPr>
              <a:t>Denver International Airport </a:t>
            </a:r>
            <a:br>
              <a:rPr lang="en-US" sz="3600" b="1" dirty="0">
                <a:solidFill>
                  <a:schemeClr val="accent1">
                    <a:lumMod val="75000"/>
                  </a:schemeClr>
                </a:solidFill>
              </a:rPr>
            </a:br>
            <a:r>
              <a:rPr lang="ar-JO" sz="3600" b="1" dirty="0">
                <a:solidFill>
                  <a:schemeClr val="accent1">
                    <a:lumMod val="75000"/>
                  </a:schemeClr>
                </a:solidFill>
              </a:rPr>
              <a:t>مطار دنفر الدولي</a:t>
            </a:r>
            <a:endParaRPr lang="en-US" sz="3600" b="1" dirty="0">
              <a:solidFill>
                <a:schemeClr val="accent1">
                  <a:lumMod val="75000"/>
                </a:schemeClr>
              </a:solidFill>
            </a:endParaRPr>
          </a:p>
        </p:txBody>
      </p:sp>
      <p:sp>
        <p:nvSpPr>
          <p:cNvPr id="3" name="Content Placeholder 2"/>
          <p:cNvSpPr>
            <a:spLocks noGrp="1"/>
          </p:cNvSpPr>
          <p:nvPr>
            <p:ph idx="1"/>
          </p:nvPr>
        </p:nvSpPr>
        <p:spPr>
          <a:xfrm>
            <a:off x="1667533" y="1700808"/>
            <a:ext cx="8972937" cy="4824536"/>
          </a:xfrm>
        </p:spPr>
        <p:txBody>
          <a:bodyPr>
            <a:normAutofit/>
          </a:bodyPr>
          <a:lstStyle/>
          <a:p>
            <a:pPr marL="0" indent="0">
              <a:buNone/>
            </a:pPr>
            <a:r>
              <a:rPr lang="en-US" sz="1700" dirty="0"/>
              <a:t>The opening of the new Denver International Airport (DIA) in February 1995 was a day of celebration for Colorado citizens but it was certainly the end of a traumatic period for the information technology industry. DIA was planned to be the largest airport in the United States, to serve 110 000 000 passengers annually by 2020, to handle 1750 flights daily through 200 gates and 12 operating runways. Operations at DIA were delayed by 16 months, mainly due to the failure of the software-based baggage handling system, causing estimated total losses of $2 billion. Moreover, the baggage handling system finally the failure of IT technology at DIA was especially traumatic to the profession, whether due to the scale of the losses or the public interest and criticism it raised. Many SQA professionals, including the author, believe that had appropriate software quality assurance systems been applied to the project at its start, a failure of this scale would not have occurred or, at least, its losses would have been dramatically reduced. </a:t>
            </a:r>
          </a:p>
          <a:p>
            <a:pPr marL="0" indent="0" algn="r" rtl="1">
              <a:buNone/>
            </a:pPr>
            <a:r>
              <a:rPr lang="ar-JO" sz="1700" dirty="0"/>
              <a:t>كان افتتاح مطار دنفر الدولي الجديد (</a:t>
            </a:r>
            <a:r>
              <a:rPr lang="en-US" sz="1700" dirty="0"/>
              <a:t>DIA</a:t>
            </a:r>
            <a:r>
              <a:rPr lang="ar-JO" sz="1700" dirty="0"/>
              <a:t>)</a:t>
            </a:r>
            <a:r>
              <a:rPr lang="en-US" sz="1700" dirty="0"/>
              <a:t> </a:t>
            </a:r>
            <a:r>
              <a:rPr lang="ar-JO" sz="1700" dirty="0"/>
              <a:t>في فبراير 1995 بمثابة يوم احتفال لمواطني كولورادو، لكنه كان بالتأكيد نهاية فترة مؤلمة لصناعة تكنولوجيا المعلومات. تم التخطيط لمطار الدوحة الدولي ليكون أكبر مطار في الولايات المتحدة، ليخدم 110.000.000 مسافر سنويًا بحلول عام 2020، للتعامل مع 1750 رحلة يوميًا عبر 200 بوابة و12 مدرج تشغيل. تأخرت العمليات في مطار الدولي لمدة 16 شهرًا، ويرجع ذلك أساسًا إلى فشل نظام مناولة الأمتعة القائم على البرمجيات، مما تسبب في خسائر إجمالية تقدر بـ 2 مليار دولار. علاوة على ذلك، كان فشل نظام مناولة الأمتعة في نهاية المطاف في تكنولوجيا المعلومات في مطار الدوحة الدولي صادمًا بشكل خاص للمهنة، سواء بسبب حجم الخسائر أو الاهتمام العام والانتقادات التي أثارها. يعتقد العديد من المتخصصين في </a:t>
            </a:r>
            <a:r>
              <a:rPr lang="en-US" sz="1700" dirty="0"/>
              <a:t>SQA، </a:t>
            </a:r>
            <a:r>
              <a:rPr lang="ar-JO" sz="1700" dirty="0"/>
              <a:t>بما في ذلك المؤلف، أنه لو تم تطبيق أنظمة ضمان جودة البرمجيات المناسبة على المشروع في بدايته، لما حدث فشل بهذا الحجم أو، على الأقل، لكانت خسائره قد انخفضت بشكل كبير.</a:t>
            </a:r>
            <a:endParaRPr lang="en-US" sz="1700" dirty="0"/>
          </a:p>
        </p:txBody>
      </p:sp>
      <p:pic>
        <p:nvPicPr>
          <p:cNvPr id="3074" name="Picture 2" descr="Greater Rochester International Airport Logo on Beha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6496" y="22610"/>
            <a:ext cx="3191504" cy="167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203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3A0E5E44-6AB3-F71B-3EBB-F42B11B7304B}"/>
              </a:ext>
            </a:extLst>
          </p:cNvPr>
          <p:cNvSpPr>
            <a:spLocks noGrp="1" noChangeArrowheads="1"/>
          </p:cNvSpPr>
          <p:nvPr>
            <p:ph type="subTitle" idx="1"/>
          </p:nvPr>
        </p:nvSpPr>
        <p:spPr>
          <a:xfrm>
            <a:off x="2362200" y="3627438"/>
            <a:ext cx="7391400" cy="1522412"/>
          </a:xfrm>
        </p:spPr>
        <p:txBody>
          <a:bodyPr/>
          <a:lstStyle/>
          <a:p>
            <a:pPr eaLnBrk="1" hangingPunct="1"/>
            <a:r>
              <a:rPr lang="en-US" altLang="en-US" sz="3600"/>
              <a:t>Software Quality Factors</a:t>
            </a:r>
          </a:p>
          <a:p>
            <a:pPr eaLnBrk="1" hangingPunct="1"/>
            <a:r>
              <a:rPr lang="ar-JO" altLang="en-US" sz="3600"/>
              <a:t>عوامل جودة البرمجيات</a:t>
            </a:r>
            <a:endParaRPr lang="en-US" altLang="en-US" sz="3600"/>
          </a:p>
        </p:txBody>
      </p:sp>
      <p:sp>
        <p:nvSpPr>
          <p:cNvPr id="5" name="Rectangle 4">
            <a:extLst>
              <a:ext uri="{FF2B5EF4-FFF2-40B4-BE49-F238E27FC236}">
                <a16:creationId xmlns:a16="http://schemas.microsoft.com/office/drawing/2014/main" id="{112A1354-B41A-CE28-CC21-165FA0714D86}"/>
              </a:ext>
            </a:extLst>
          </p:cNvPr>
          <p:cNvSpPr/>
          <p:nvPr/>
        </p:nvSpPr>
        <p:spPr>
          <a:xfrm>
            <a:off x="1828800" y="2057401"/>
            <a:ext cx="8458200" cy="1323975"/>
          </a:xfrm>
          <a:prstGeom prst="rect">
            <a:avLst/>
          </a:prstGeom>
        </p:spPr>
        <p:txBody>
          <a:bodyPr>
            <a:spAutoFit/>
          </a:bodyPr>
          <a:lstStyle/>
          <a:p>
            <a:pPr algn="ctr" eaLnBrk="0" fontAlgn="base" hangingPunct="0">
              <a:spcBef>
                <a:spcPct val="0"/>
              </a:spcBef>
              <a:spcAft>
                <a:spcPct val="0"/>
              </a:spcAft>
              <a:defRPr/>
            </a:pPr>
            <a:r>
              <a:rPr lang="en-US" altLang="zh-CN" sz="4000" b="1" dirty="0">
                <a:solidFill>
                  <a:srgbClr val="0070C0"/>
                </a:solidFill>
                <a:effectLst>
                  <a:outerShdw blurRad="38100" dist="38100" dir="2700000" algn="tl">
                    <a:srgbClr val="000000">
                      <a:alpha val="43137"/>
                    </a:srgbClr>
                  </a:outerShdw>
                </a:effectLst>
                <a:latin typeface="Calibri Light" panose="020F0302020204030204"/>
                <a:ea typeface="宋体" pitchFamily="2" charset="-122"/>
                <a:cs typeface="Arial" panose="020B0604020202020204" pitchFamily="34" charset="0"/>
              </a:rPr>
              <a:t>Software Quality assurance (SQA) </a:t>
            </a:r>
            <a:br>
              <a:rPr lang="en-US" altLang="zh-CN" sz="4000" b="1" dirty="0">
                <a:solidFill>
                  <a:srgbClr val="0070C0"/>
                </a:solidFill>
                <a:effectLst>
                  <a:outerShdw blurRad="38100" dist="38100" dir="2700000" algn="tl">
                    <a:srgbClr val="000000">
                      <a:alpha val="43137"/>
                    </a:srgbClr>
                  </a:outerShdw>
                </a:effectLst>
                <a:latin typeface="Calibri Light" panose="020F0302020204030204"/>
                <a:ea typeface="宋体" pitchFamily="2" charset="-122"/>
                <a:cs typeface="Arial" panose="020B0604020202020204" pitchFamily="34" charset="0"/>
              </a:rPr>
            </a:br>
            <a:r>
              <a:rPr lang="en-US" altLang="zh-CN" sz="4000" b="1" dirty="0">
                <a:solidFill>
                  <a:srgbClr val="0070C0"/>
                </a:solidFill>
                <a:effectLst>
                  <a:outerShdw blurRad="38100" dist="38100" dir="2700000" algn="tl">
                    <a:srgbClr val="000000">
                      <a:alpha val="43137"/>
                    </a:srgbClr>
                  </a:outerShdw>
                </a:effectLst>
                <a:latin typeface="Calibri Light" panose="020F0302020204030204"/>
                <a:ea typeface="宋体" pitchFamily="2" charset="-122"/>
                <a:cs typeface="Arial" panose="020B0604020202020204" pitchFamily="34" charset="0"/>
              </a:rPr>
              <a:t> </a:t>
            </a:r>
            <a:r>
              <a:rPr lang="ar-JO" altLang="zh-CN" sz="4000" b="1" dirty="0">
                <a:solidFill>
                  <a:srgbClr val="0070C0"/>
                </a:solidFill>
                <a:effectLst>
                  <a:outerShdw blurRad="38100" dist="38100" dir="2700000" algn="tl">
                    <a:srgbClr val="000000">
                      <a:alpha val="43137"/>
                    </a:srgbClr>
                  </a:outerShdw>
                </a:effectLst>
                <a:latin typeface="Calibri Light" panose="020F0302020204030204"/>
                <a:ea typeface="宋体" pitchFamily="2" charset="-122"/>
                <a:cs typeface="Times New Roman" panose="02020603050405020304" pitchFamily="18" charset="0"/>
              </a:rPr>
              <a:t>ضمان جودة البرمجيات (</a:t>
            </a:r>
            <a:r>
              <a:rPr lang="en-US" altLang="zh-CN" sz="4000" b="1" dirty="0">
                <a:solidFill>
                  <a:srgbClr val="0070C0"/>
                </a:solidFill>
                <a:effectLst>
                  <a:outerShdw blurRad="38100" dist="38100" dir="2700000" algn="tl">
                    <a:srgbClr val="000000">
                      <a:alpha val="43137"/>
                    </a:srgbClr>
                  </a:outerShdw>
                </a:effectLst>
                <a:latin typeface="Calibri Light" panose="020F0302020204030204"/>
                <a:ea typeface="宋体" pitchFamily="2" charset="-122"/>
                <a:cs typeface="Arial" panose="020B0604020202020204" pitchFamily="34" charset="0"/>
              </a:rPr>
              <a:t>SQA</a:t>
            </a:r>
            <a:r>
              <a:rPr lang="ar-JO" altLang="zh-CN" sz="4000" b="1" dirty="0">
                <a:solidFill>
                  <a:srgbClr val="0070C0"/>
                </a:solidFill>
                <a:effectLst>
                  <a:outerShdw blurRad="38100" dist="38100" dir="2700000" algn="tl">
                    <a:srgbClr val="000000">
                      <a:alpha val="43137"/>
                    </a:srgbClr>
                  </a:outerShdw>
                </a:effectLst>
                <a:latin typeface="Calibri Light" panose="020F0302020204030204"/>
                <a:ea typeface="宋体" pitchFamily="2" charset="-122"/>
                <a:cs typeface="Times New Roman" panose="02020603050405020304" pitchFamily="18" charset="0"/>
              </a:rPr>
              <a:t>)</a:t>
            </a:r>
            <a:endParaRPr lang="en-US" sz="1600" b="1"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2A55A27F-0A64-2618-EB19-C27EA2930C49}"/>
              </a:ext>
            </a:extLst>
          </p:cNvPr>
          <p:cNvSpPr>
            <a:spLocks noChangeArrowheads="1"/>
          </p:cNvSpPr>
          <p:nvPr/>
        </p:nvSpPr>
        <p:spPr bwMode="auto">
          <a:xfrm>
            <a:off x="1738314" y="304800"/>
            <a:ext cx="8715375"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rtl="0" eaLnBrk="0" fontAlgn="base" hangingPunct="0">
              <a:spcBef>
                <a:spcPct val="0"/>
              </a:spcBef>
              <a:spcAft>
                <a:spcPct val="0"/>
              </a:spcAft>
            </a:pPr>
            <a:r>
              <a:rPr lang="en-US" altLang="ar-JO" sz="2400">
                <a:solidFill>
                  <a:prstClr val="black"/>
                </a:solidFill>
              </a:rPr>
              <a:t>“Our new sales information system seems okay, the invoices are correct, the inventory records are correct, the discounts granted to our clients exactly follow our very complicated discount policy, </a:t>
            </a:r>
            <a:r>
              <a:rPr lang="en-US" altLang="ar-JO" sz="2400" b="1">
                <a:solidFill>
                  <a:srgbClr val="FF0000"/>
                </a:solidFill>
              </a:rPr>
              <a:t>BUT </a:t>
            </a:r>
            <a:r>
              <a:rPr lang="en-US" altLang="ar-JO" sz="2400">
                <a:solidFill>
                  <a:prstClr val="black"/>
                </a:solidFill>
              </a:rPr>
              <a:t>our new sales information system frequently fails, usually at least twice a day, each time for twenty minutes or more. Yesterday it took an hour and half before we could get back to work . . . . Imagine how embarrassing it is to store managers . . . . Softbest, the software house that developed our computerized sales system, claims no responsibility . . . .”</a:t>
            </a:r>
          </a:p>
          <a:p>
            <a:pPr algn="just" eaLnBrk="0" fontAlgn="base" hangingPunct="0">
              <a:spcBef>
                <a:spcPct val="0"/>
              </a:spcBef>
              <a:spcAft>
                <a:spcPct val="0"/>
              </a:spcAft>
            </a:pPr>
            <a:r>
              <a:rPr lang="ar-SA" altLang="ar-JO" sz="2400">
                <a:solidFill>
                  <a:prstClr val="black"/>
                </a:solidFill>
              </a:rPr>
              <a:t>"يبدو نظام معلومات المبيعات الجديد الخاص بنا على ما يرام، والفواتير صحيحة، وسجلات المخزون صحيحة، والخصومات الممنوحة لعملائنا تتبع تمامًا سياسة الخصم المعقدة للغاية، و</a:t>
            </a:r>
            <a:r>
              <a:rPr lang="ar-SA" altLang="ar-JO" sz="2400" b="1">
                <a:solidFill>
                  <a:srgbClr val="FF0000"/>
                </a:solidFill>
              </a:rPr>
              <a:t>لكن</a:t>
            </a:r>
            <a:r>
              <a:rPr lang="ar-SA" altLang="ar-JO" sz="2400">
                <a:solidFill>
                  <a:prstClr val="black"/>
                </a:solidFill>
              </a:rPr>
              <a:t> نظام معلومات المبيعات الجديد لدينا يفشل كثيرًا، وعادةً مرتين على الأقل يوميًا، في كل مرة لمدة عشرين دقيقة أو أكثر. بالأمس استغرق الأمر ساعة ونصف قبل أن نتمكن من العودة إلى العمل. . . . تخيل كم هو محرج لمديري المتجر. . . . ولا تتحمل شركة </a:t>
            </a:r>
            <a:r>
              <a:rPr lang="en-US" altLang="ar-JO" sz="2400">
                <a:solidFill>
                  <a:prstClr val="black"/>
                </a:solidFill>
              </a:rPr>
              <a:t>Softbest، </a:t>
            </a:r>
            <a:r>
              <a:rPr lang="ar-SA" altLang="ar-JO" sz="2400">
                <a:solidFill>
                  <a:prstClr val="black"/>
                </a:solidFill>
              </a:rPr>
              <a:t>دار البرمجيات التي طورت نظام المبيعات المحوسب الخاص بنا، أية مسؤولية. . .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74FE536-A3A9-8DAD-AD6D-7D00D484F5AE}"/>
              </a:ext>
            </a:extLst>
          </p:cNvPr>
          <p:cNvSpPr>
            <a:spLocks noChangeArrowheads="1"/>
          </p:cNvSpPr>
          <p:nvPr/>
        </p:nvSpPr>
        <p:spPr bwMode="auto">
          <a:xfrm>
            <a:off x="1524001" y="381000"/>
            <a:ext cx="8964613"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rtl="0" eaLnBrk="0" fontAlgn="base" hangingPunct="0">
              <a:spcBef>
                <a:spcPct val="0"/>
              </a:spcBef>
              <a:spcAft>
                <a:spcPct val="0"/>
              </a:spcAft>
            </a:pPr>
            <a:r>
              <a:rPr lang="en-US" altLang="ar-JO" sz="2400">
                <a:solidFill>
                  <a:srgbClr val="7030A0"/>
                </a:solidFill>
              </a:rPr>
              <a:t>“Believe it or not, our software package ‘Blackboard’ for school teachers, launched just three months ago, is already installed in 187 schools. The development team just returned from a week in Hawaii, their vacation bonus. </a:t>
            </a:r>
            <a:r>
              <a:rPr lang="en-US" altLang="ar-JO" sz="2400" b="1">
                <a:solidFill>
                  <a:srgbClr val="FF0000"/>
                </a:solidFill>
              </a:rPr>
              <a:t>But</a:t>
            </a:r>
            <a:r>
              <a:rPr lang="en-US" altLang="ar-JO" sz="2400" b="1">
                <a:solidFill>
                  <a:srgbClr val="7030A0"/>
                </a:solidFill>
              </a:rPr>
              <a:t> </a:t>
            </a:r>
            <a:r>
              <a:rPr lang="en-US" altLang="ar-JO" sz="2400">
                <a:solidFill>
                  <a:srgbClr val="7030A0"/>
                </a:solidFill>
              </a:rPr>
              <a:t>we have been suddenly receiving daily complaints from the ‘Blackboard’ maintenance team. They claim that the lack of failure detection features in the software, in addition to the poor programmer’s manual, have caused them to invest more than the time estimated to deal with bugs or adding minor software changes that were agreed as part of purchasing contracts with clients.”</a:t>
            </a:r>
          </a:p>
          <a:p>
            <a:pPr algn="just" eaLnBrk="0" fontAlgn="base" hangingPunct="0">
              <a:spcBef>
                <a:spcPct val="0"/>
              </a:spcBef>
              <a:spcAft>
                <a:spcPct val="0"/>
              </a:spcAft>
            </a:pPr>
            <a:r>
              <a:rPr lang="ar-JO" altLang="ar-JO" sz="2400">
                <a:solidFill>
                  <a:srgbClr val="7030A0"/>
                </a:solidFill>
              </a:rPr>
              <a:t>"صدق أو لا تصدق، حزمة برامجنا "</a:t>
            </a:r>
            <a:r>
              <a:rPr lang="en-US" altLang="ar-JO" sz="2400">
                <a:solidFill>
                  <a:srgbClr val="7030A0"/>
                </a:solidFill>
              </a:rPr>
              <a:t>Blackboard</a:t>
            </a:r>
            <a:r>
              <a:rPr lang="ar-JO" altLang="ar-JO" sz="2400">
                <a:solidFill>
                  <a:srgbClr val="7030A0"/>
                </a:solidFill>
              </a:rPr>
              <a:t>"</a:t>
            </a:r>
            <a:r>
              <a:rPr lang="en-US" altLang="ar-JO" sz="2400">
                <a:solidFill>
                  <a:srgbClr val="7030A0"/>
                </a:solidFill>
              </a:rPr>
              <a:t> </a:t>
            </a:r>
            <a:r>
              <a:rPr lang="ar-JO" altLang="ar-JO" sz="2400">
                <a:solidFill>
                  <a:srgbClr val="7030A0"/>
                </a:solidFill>
              </a:rPr>
              <a:t>لمعلمي المدارس، والتي تم إطلاقها قبل ثلاثة أشهر فقط، تم تثبيتها بالفعل في 187 مدرسة. عاد فريق التطوير للتو من أسبوع في هاواي، مكافأة إجازتهم. </a:t>
            </a:r>
            <a:r>
              <a:rPr lang="ar-JO" altLang="ar-JO" sz="2400" b="1">
                <a:solidFill>
                  <a:srgbClr val="FF0000"/>
                </a:solidFill>
              </a:rPr>
              <a:t>لكننا</a:t>
            </a:r>
            <a:r>
              <a:rPr lang="ar-JO" altLang="ar-JO" sz="2400">
                <a:solidFill>
                  <a:srgbClr val="7030A0"/>
                </a:solidFill>
              </a:rPr>
              <a:t> فجأة نتلقى شكاوى يومية من فريق صيانة "</a:t>
            </a:r>
            <a:r>
              <a:rPr lang="en-US" altLang="ar-JO" sz="2400">
                <a:solidFill>
                  <a:srgbClr val="7030A0"/>
                </a:solidFill>
              </a:rPr>
              <a:t>Blackboard</a:t>
            </a:r>
            <a:r>
              <a:rPr lang="ar-JO" altLang="ar-JO" sz="2400">
                <a:solidFill>
                  <a:srgbClr val="7030A0"/>
                </a:solidFill>
              </a:rPr>
              <a:t>"</a:t>
            </a:r>
            <a:r>
              <a:rPr lang="en-US" altLang="ar-JO" sz="2400">
                <a:solidFill>
                  <a:srgbClr val="7030A0"/>
                </a:solidFill>
              </a:rPr>
              <a:t>. </a:t>
            </a:r>
            <a:r>
              <a:rPr lang="ar-JO" altLang="ar-JO" sz="2400">
                <a:solidFill>
                  <a:srgbClr val="7030A0"/>
                </a:solidFill>
              </a:rPr>
              <a:t>ويزعمون أن عدم وجود ميزات اكتشاف الأعطال في البرنامج، بالإضافة إلى دليل المبرمج السيئ، جعلهم يستثمرون أكثر من الوقت المقدر للتعامل مع الأخطاء أو إضافة تغييرات برمجية بسيطة تم الاتفاق عليها كجزء من عقود الشراء مع العملاء ".</a:t>
            </a:r>
            <a:endParaRPr lang="en-US" altLang="ar-JO" sz="2400">
              <a:solidFill>
                <a:srgbClr val="7030A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02F07E45-33ED-7D88-37A9-9834A8116CBB}"/>
              </a:ext>
            </a:extLst>
          </p:cNvPr>
          <p:cNvSpPr>
            <a:spLocks noChangeArrowheads="1"/>
          </p:cNvSpPr>
          <p:nvPr/>
        </p:nvSpPr>
        <p:spPr bwMode="auto">
          <a:xfrm>
            <a:off x="1703388" y="908050"/>
            <a:ext cx="8964612"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rtl="0" eaLnBrk="0" fontAlgn="base" hangingPunct="0">
              <a:spcBef>
                <a:spcPct val="0"/>
              </a:spcBef>
              <a:spcAft>
                <a:spcPct val="0"/>
              </a:spcAft>
            </a:pPr>
            <a:r>
              <a:rPr lang="en-US" altLang="ar-JO" sz="2400">
                <a:solidFill>
                  <a:srgbClr val="002060"/>
                </a:solidFill>
              </a:rPr>
              <a:t>“The new version of our loan contract software is really accurate. We have already processed 1200 customer requests, and checked each of the output contracts. There were no errors. </a:t>
            </a:r>
            <a:r>
              <a:rPr lang="en-US" altLang="ar-JO" sz="2400" b="1">
                <a:solidFill>
                  <a:srgbClr val="FF0000"/>
                </a:solidFill>
              </a:rPr>
              <a:t>But</a:t>
            </a:r>
            <a:r>
              <a:rPr lang="en-US" altLang="ar-JO" sz="2400" b="1">
                <a:solidFill>
                  <a:srgbClr val="002060"/>
                </a:solidFill>
              </a:rPr>
              <a:t> </a:t>
            </a:r>
            <a:r>
              <a:rPr lang="en-US" altLang="ar-JO" sz="2400">
                <a:solidFill>
                  <a:srgbClr val="002060"/>
                </a:solidFill>
              </a:rPr>
              <a:t>we did face a severe unexpected problem – training a new staff member to use this software takes about two weeks. This is a real problem in customer departments suffering from high employee turnover . . . . The project team says that as they were not required to deal with training issues in time, an additional two to three months of work will be required to solve the problem.”</a:t>
            </a:r>
          </a:p>
          <a:p>
            <a:pPr algn="just" eaLnBrk="0" fontAlgn="base" hangingPunct="0">
              <a:spcBef>
                <a:spcPct val="0"/>
              </a:spcBef>
              <a:spcAft>
                <a:spcPct val="0"/>
              </a:spcAft>
            </a:pPr>
            <a:r>
              <a:rPr lang="ar-SA" altLang="ar-JO" sz="2400">
                <a:solidFill>
                  <a:srgbClr val="002060"/>
                </a:solidFill>
              </a:rPr>
              <a:t>"إن الإصدار الجديد من برنامج عقد القروض الخاص بنا دقيق حقًا. لقد قمنا بالفعل بمعالجة 1200 طلب من العملاء، وفحصنا كل عقد من عقود الإخراج. لم تكن هناك أخطاء. </a:t>
            </a:r>
            <a:r>
              <a:rPr lang="ar-SA" altLang="ar-JO" sz="2400" b="1">
                <a:solidFill>
                  <a:srgbClr val="FF0000"/>
                </a:solidFill>
              </a:rPr>
              <a:t>لكننا</a:t>
            </a:r>
            <a:r>
              <a:rPr lang="ar-SA" altLang="ar-JO" sz="2400">
                <a:solidFill>
                  <a:srgbClr val="002060"/>
                </a:solidFill>
              </a:rPr>
              <a:t> واجهنا مشكلة حادة غير متوقعة، وهي أن تدريب الموظف الجديد على استخدام هذا البرنامج يستغرق حوالي أسبوعين. وهذه مشكلة حقيقية في أقسام العملاء التي تعاني من ارتفاع معدل دوران الموظفين. . . . يقول فريق المشروع أنه نظرًا لعدم مطالبتهم بالتعامل مع مشكلات التدريب في الوقت المناسب، ستكون هناك حاجة إلى شهرين أو ثلاثة أشهر إضافية من العمل لحل المشكلة.</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8A9972B-BFDA-63DB-9433-39A65476C793}"/>
              </a:ext>
            </a:extLst>
          </p:cNvPr>
          <p:cNvSpPr>
            <a:spLocks noGrp="1"/>
          </p:cNvSpPr>
          <p:nvPr>
            <p:ph type="title"/>
          </p:nvPr>
        </p:nvSpPr>
        <p:spPr/>
        <p:txBody>
          <a:bodyPr/>
          <a:lstStyle/>
          <a:p>
            <a:pPr algn="ctr" eaLnBrk="1" hangingPunct="1"/>
            <a:r>
              <a:rPr lang="en-US" altLang="en-US" sz="3200">
                <a:solidFill>
                  <a:srgbClr val="FF0000"/>
                </a:solidFill>
              </a:rPr>
              <a:t>The need for comprehensive software quality requirements</a:t>
            </a:r>
            <a:br>
              <a:rPr lang="en-US" altLang="en-US" sz="3200">
                <a:solidFill>
                  <a:srgbClr val="FF0000"/>
                </a:solidFill>
              </a:rPr>
            </a:br>
            <a:r>
              <a:rPr lang="ar-JO" altLang="en-US" sz="3200">
                <a:solidFill>
                  <a:srgbClr val="FF0000"/>
                </a:solidFill>
              </a:rPr>
              <a:t>الحاجة إلى متطلبات جودة البرمجيات الشاملة</a:t>
            </a:r>
            <a:endParaRPr lang="en-US" altLang="en-US" sz="3200">
              <a:solidFill>
                <a:srgbClr val="FF0000"/>
              </a:solidFill>
            </a:endParaRPr>
          </a:p>
        </p:txBody>
      </p:sp>
      <p:sp>
        <p:nvSpPr>
          <p:cNvPr id="6147" name="Rectangle 3">
            <a:extLst>
              <a:ext uri="{FF2B5EF4-FFF2-40B4-BE49-F238E27FC236}">
                <a16:creationId xmlns:a16="http://schemas.microsoft.com/office/drawing/2014/main" id="{EE1B312B-1B3E-BDEB-7563-3A3036CC6906}"/>
              </a:ext>
            </a:extLst>
          </p:cNvPr>
          <p:cNvSpPr>
            <a:spLocks noGrp="1" noChangeArrowheads="1"/>
          </p:cNvSpPr>
          <p:nvPr>
            <p:ph idx="1"/>
          </p:nvPr>
        </p:nvSpPr>
        <p:spPr>
          <a:xfrm>
            <a:off x="1905000" y="1905000"/>
            <a:ext cx="8305800" cy="4114800"/>
          </a:xfrm>
        </p:spPr>
        <p:txBody>
          <a:bodyPr/>
          <a:lstStyle/>
          <a:p>
            <a:pPr eaLnBrk="1" hangingPunct="1"/>
            <a:r>
              <a:rPr lang="en-US" altLang="en-US"/>
              <a:t>Our Sales IS seems v. good , </a:t>
            </a:r>
            <a:r>
              <a:rPr lang="en-US" altLang="en-US" b="1">
                <a:solidFill>
                  <a:srgbClr val="FF0000"/>
                </a:solidFill>
              </a:rPr>
              <a:t>but</a:t>
            </a:r>
            <a:r>
              <a:rPr lang="en-US" altLang="en-US">
                <a:solidFill>
                  <a:srgbClr val="FF0000"/>
                </a:solidFill>
              </a:rPr>
              <a:t> </a:t>
            </a:r>
            <a:r>
              <a:rPr lang="en-US" altLang="en-US"/>
              <a:t>it is frequently fails, at least twice a day for 20 minutes or more.( SW house claims no responsibility….</a:t>
            </a:r>
          </a:p>
          <a:p>
            <a:pPr algn="r" rtl="1" eaLnBrk="1" hangingPunct="1"/>
            <a:r>
              <a:rPr lang="ar-JO" altLang="en-US"/>
              <a:t>تبدو مبيعاتنا جيدة جدًا، </a:t>
            </a:r>
            <a:r>
              <a:rPr lang="ar-JO" altLang="en-US" sz="2400" b="1">
                <a:solidFill>
                  <a:srgbClr val="FF0000"/>
                </a:solidFill>
                <a:latin typeface="Arial" panose="020B0604020202020204" pitchFamily="34" charset="0"/>
              </a:rPr>
              <a:t>ولكنها</a:t>
            </a:r>
            <a:r>
              <a:rPr lang="ar-JO" altLang="en-US"/>
              <a:t> تفشل كثيرًا، على الأقل مرتين يوميًا لمدة 20 دقيقة أو أكثر. (لا تتحمل شركة </a:t>
            </a:r>
            <a:r>
              <a:rPr lang="en-US" altLang="en-US"/>
              <a:t>SW </a:t>
            </a:r>
            <a:r>
              <a:rPr lang="ar-JO" altLang="en-US"/>
              <a:t>أي مسؤولية….</a:t>
            </a:r>
            <a:endParaRPr lang="en-US" altLang="en-US"/>
          </a:p>
          <a:p>
            <a:pPr eaLnBrk="1" hangingPunct="1"/>
            <a:r>
              <a:rPr lang="en-US" altLang="en-US"/>
              <a:t>Local product contains a SW and every thing is ok, </a:t>
            </a:r>
            <a:r>
              <a:rPr lang="en-US" altLang="en-US" b="1">
                <a:solidFill>
                  <a:srgbClr val="FF0000"/>
                </a:solidFill>
              </a:rPr>
              <a:t>but</a:t>
            </a:r>
            <a:r>
              <a:rPr lang="en-US" altLang="en-US"/>
              <a:t>, when we began planning the development of a European version, almost all the  design and programming will be new.</a:t>
            </a:r>
            <a:endParaRPr lang="en-US" altLang="en-US" b="1">
              <a:solidFill>
                <a:srgbClr val="00B0F0"/>
              </a:solidFill>
            </a:endParaRPr>
          </a:p>
          <a:p>
            <a:pPr algn="r" rtl="1" eaLnBrk="1" hangingPunct="1"/>
            <a:r>
              <a:rPr lang="ar-JO" altLang="en-US"/>
              <a:t>يحتوي المنتج المحلي على برنامج </a:t>
            </a:r>
            <a:r>
              <a:rPr lang="en-US" altLang="en-US"/>
              <a:t>SW </a:t>
            </a:r>
            <a:r>
              <a:rPr lang="ar-JO" altLang="en-US"/>
              <a:t>وكل شيء على ما يرام، </a:t>
            </a:r>
            <a:r>
              <a:rPr lang="ar-JO" altLang="en-US" sz="2400" b="1">
                <a:solidFill>
                  <a:srgbClr val="FF0000"/>
                </a:solidFill>
                <a:latin typeface="Arial" panose="020B0604020202020204" pitchFamily="34" charset="0"/>
              </a:rPr>
              <a:t>ولكن</a:t>
            </a:r>
            <a:r>
              <a:rPr lang="ar-JO" altLang="en-US"/>
              <a:t> عندما بدأنا التخطيط لتطوير نسخة أوروبية، سيكون كل التصميم والبرمجة تقريبًا جديدًا.</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DF063F6-5BD0-8A05-A436-C4E585A41C5E}"/>
              </a:ext>
            </a:extLst>
          </p:cNvPr>
          <p:cNvSpPr>
            <a:spLocks noGrp="1"/>
          </p:cNvSpPr>
          <p:nvPr>
            <p:ph type="title"/>
          </p:nvPr>
        </p:nvSpPr>
        <p:spPr/>
        <p:txBody>
          <a:bodyPr/>
          <a:lstStyle/>
          <a:p>
            <a:pPr algn="ctr" eaLnBrk="1" hangingPunct="1"/>
            <a:r>
              <a:rPr lang="en-US" altLang="en-US" sz="3200">
                <a:solidFill>
                  <a:srgbClr val="FF0000"/>
                </a:solidFill>
              </a:rPr>
              <a:t>The need for comprehensive software quality requirements</a:t>
            </a:r>
            <a:br>
              <a:rPr lang="en-US" altLang="en-US" sz="3200">
                <a:solidFill>
                  <a:srgbClr val="FF0000"/>
                </a:solidFill>
              </a:rPr>
            </a:br>
            <a:r>
              <a:rPr lang="ar-JO" altLang="en-US" sz="3200">
                <a:solidFill>
                  <a:srgbClr val="FF0000"/>
                </a:solidFill>
              </a:rPr>
              <a:t>الحاجة إلى متطلبات جودة البرمجيات الشاملة</a:t>
            </a:r>
            <a:endParaRPr lang="en-US" altLang="en-US" sz="3200">
              <a:solidFill>
                <a:srgbClr val="FF0000"/>
              </a:solidFill>
            </a:endParaRPr>
          </a:p>
        </p:txBody>
      </p:sp>
      <p:sp>
        <p:nvSpPr>
          <p:cNvPr id="7171" name="Rectangle 3">
            <a:extLst>
              <a:ext uri="{FF2B5EF4-FFF2-40B4-BE49-F238E27FC236}">
                <a16:creationId xmlns:a16="http://schemas.microsoft.com/office/drawing/2014/main" id="{9B1208C2-DFC2-6447-06BE-DA86D15B3640}"/>
              </a:ext>
            </a:extLst>
          </p:cNvPr>
          <p:cNvSpPr>
            <a:spLocks noGrp="1" noChangeArrowheads="1"/>
          </p:cNvSpPr>
          <p:nvPr>
            <p:ph idx="1"/>
          </p:nvPr>
        </p:nvSpPr>
        <p:spPr>
          <a:xfrm>
            <a:off x="1905000" y="1905000"/>
            <a:ext cx="8305800" cy="4724400"/>
          </a:xfrm>
        </p:spPr>
        <p:txBody>
          <a:bodyPr rtlCol="0">
            <a:normAutofit fontScale="85000" lnSpcReduction="20000"/>
          </a:bodyPr>
          <a:lstStyle/>
          <a:p>
            <a:pPr eaLnBrk="1" hangingPunct="1">
              <a:defRPr/>
            </a:pPr>
            <a:r>
              <a:rPr lang="en-US" altLang="en-US" dirty="0"/>
              <a:t>There are some characteristic common to all these “</a:t>
            </a:r>
            <a:r>
              <a:rPr lang="en-US" altLang="en-US" b="1" dirty="0">
                <a:solidFill>
                  <a:srgbClr val="FF0000"/>
                </a:solidFill>
              </a:rPr>
              <a:t>but’s</a:t>
            </a:r>
            <a:r>
              <a:rPr lang="en-US" altLang="en-US" dirty="0"/>
              <a:t>”:</a:t>
            </a:r>
          </a:p>
          <a:p>
            <a:pPr algn="r" rtl="1" eaLnBrk="1" hangingPunct="1">
              <a:defRPr/>
            </a:pPr>
            <a:r>
              <a:rPr lang="ar-JO" altLang="en-US" dirty="0"/>
              <a:t>هناك بعض الخصائص المشتركة بين كل هذه "</a:t>
            </a:r>
            <a:r>
              <a:rPr lang="ar-JO" altLang="en-US" sz="2400" b="1" dirty="0">
                <a:solidFill>
                  <a:srgbClr val="FF0000"/>
                </a:solidFill>
                <a:latin typeface="Arial" panose="020B0604020202020204" pitchFamily="34" charset="0"/>
              </a:rPr>
              <a:t>لكن</a:t>
            </a:r>
            <a:r>
              <a:rPr lang="ar-JO" altLang="en-US" dirty="0"/>
              <a:t>":</a:t>
            </a:r>
            <a:endParaRPr lang="en-US" altLang="en-US" dirty="0"/>
          </a:p>
          <a:p>
            <a:pPr eaLnBrk="1" hangingPunct="1">
              <a:buFont typeface="Wingdings" panose="05000000000000000000" pitchFamily="2" charset="2"/>
              <a:buNone/>
              <a:defRPr/>
            </a:pPr>
            <a:r>
              <a:rPr lang="en-US" altLang="en-US" dirty="0"/>
              <a:t>■ All the software projects satisfactorily </a:t>
            </a:r>
            <a:r>
              <a:rPr lang="en-US" altLang="en-US" dirty="0">
                <a:solidFill>
                  <a:srgbClr val="FF0000"/>
                </a:solidFill>
              </a:rPr>
              <a:t>fulfilled the basic requirements for correct calculations</a:t>
            </a:r>
            <a:r>
              <a:rPr lang="en-US" altLang="en-US" dirty="0"/>
              <a:t> (correct inventory figures, correct average class’s score, correct loan interest, etc.).</a:t>
            </a:r>
          </a:p>
          <a:p>
            <a:pPr algn="r" rtl="1" eaLnBrk="1" hangingPunct="1">
              <a:buFont typeface="Wingdings" panose="05000000000000000000" pitchFamily="2" charset="2"/>
              <a:buNone/>
              <a:defRPr/>
            </a:pPr>
            <a:r>
              <a:rPr lang="ar-JO" altLang="en-US" dirty="0"/>
              <a:t>■ </a:t>
            </a:r>
            <a:r>
              <a:rPr lang="ar-JO" altLang="en-US" b="1" dirty="0">
                <a:solidFill>
                  <a:srgbClr val="FF0000"/>
                </a:solidFill>
              </a:rPr>
              <a:t>حققت</a:t>
            </a:r>
            <a:r>
              <a:rPr lang="ar-JO" altLang="en-US" dirty="0"/>
              <a:t> جميع مشاريع البرمجيات </a:t>
            </a:r>
            <a:r>
              <a:rPr lang="ar-JO" altLang="en-US" b="1" dirty="0">
                <a:solidFill>
                  <a:srgbClr val="FF0000"/>
                </a:solidFill>
              </a:rPr>
              <a:t>المتطلبات الأساسية للحسابات الصحيحة </a:t>
            </a:r>
            <a:r>
              <a:rPr lang="ar-JO" altLang="en-US" dirty="0"/>
              <a:t>بشكل مرضي (أرقام المخزون الصحيحة، ودرجة متوسط الفئة الصحيحة، وفائدة القرض الصحيحة، وما إلى ذلك).</a:t>
            </a:r>
            <a:endParaRPr lang="en-US" altLang="en-US" dirty="0"/>
          </a:p>
          <a:p>
            <a:pPr eaLnBrk="1" hangingPunct="1">
              <a:buFont typeface="Wingdings" panose="05000000000000000000" pitchFamily="2" charset="2"/>
              <a:buNone/>
              <a:defRPr/>
            </a:pPr>
            <a:r>
              <a:rPr lang="en-US" altLang="en-US" dirty="0"/>
              <a:t>■ All the software projects </a:t>
            </a:r>
            <a:r>
              <a:rPr lang="en-US" altLang="en-US" dirty="0">
                <a:solidFill>
                  <a:srgbClr val="FF0000"/>
                </a:solidFill>
              </a:rPr>
              <a:t>suffered from poor performance </a:t>
            </a:r>
            <a:r>
              <a:rPr lang="en-US" altLang="en-US" dirty="0"/>
              <a:t>in important areas such as maintenance, reliability, software reuse, or training.</a:t>
            </a:r>
          </a:p>
          <a:p>
            <a:pPr algn="r" rtl="1" eaLnBrk="1" hangingPunct="1">
              <a:buFont typeface="Wingdings" panose="05000000000000000000" pitchFamily="2" charset="2"/>
              <a:buNone/>
              <a:defRPr/>
            </a:pPr>
            <a:r>
              <a:rPr lang="ar-JO" altLang="en-US" dirty="0"/>
              <a:t>■ </a:t>
            </a:r>
            <a:r>
              <a:rPr lang="ar-JO" altLang="en-US" b="1" dirty="0">
                <a:solidFill>
                  <a:srgbClr val="FF0000"/>
                </a:solidFill>
              </a:rPr>
              <a:t>عانت</a:t>
            </a:r>
            <a:r>
              <a:rPr lang="ar-JO" altLang="en-US" dirty="0"/>
              <a:t> جميع المشاريع البرمجية </a:t>
            </a:r>
            <a:r>
              <a:rPr lang="ar-JO" altLang="en-US" b="1" dirty="0">
                <a:solidFill>
                  <a:srgbClr val="FF0000"/>
                </a:solidFill>
              </a:rPr>
              <a:t>من ضعف الأداء </a:t>
            </a:r>
            <a:r>
              <a:rPr lang="ar-JO" altLang="en-US" dirty="0"/>
              <a:t>في مجالات مهمة مثل الصيانة أو الموثوقية أو إعادة استخدام البرامج أو التدريب.</a:t>
            </a:r>
            <a:endParaRPr lang="en-US" altLang="en-US" dirty="0"/>
          </a:p>
          <a:p>
            <a:pPr eaLnBrk="1" hangingPunct="1">
              <a:buFont typeface="Wingdings" panose="05000000000000000000" pitchFamily="2" charset="2"/>
              <a:buNone/>
              <a:defRPr/>
            </a:pPr>
            <a:r>
              <a:rPr lang="en-US" altLang="en-US" dirty="0"/>
              <a:t>■ The cause for the poor performance of the developed software projects in these areas was the </a:t>
            </a:r>
            <a:r>
              <a:rPr lang="en-US" altLang="en-US" b="1" dirty="0">
                <a:solidFill>
                  <a:srgbClr val="FF0000"/>
                </a:solidFill>
              </a:rPr>
              <a:t>lack of predefined requirements to cover these important aspects of the software’s functionality</a:t>
            </a:r>
            <a:r>
              <a:rPr lang="en-US" altLang="en-US" dirty="0"/>
              <a:t>.</a:t>
            </a:r>
          </a:p>
          <a:p>
            <a:pPr algn="r" rtl="1" eaLnBrk="1" hangingPunct="1">
              <a:buFont typeface="Wingdings" panose="05000000000000000000" pitchFamily="2" charset="2"/>
              <a:buNone/>
              <a:defRPr/>
            </a:pPr>
            <a:r>
              <a:rPr lang="ar-JO" altLang="en-US" dirty="0"/>
              <a:t>■ كان السبب وراء ضعف أداء مشاريع البرمجيات المطورة في هذه المجالات هو </a:t>
            </a:r>
            <a:r>
              <a:rPr lang="ar-JO" altLang="en-US" b="1" dirty="0">
                <a:solidFill>
                  <a:srgbClr val="FF0000"/>
                </a:solidFill>
              </a:rPr>
              <a:t>عدم وجود متطلبات محددة مسبقًا لتغطية هذه الجوانب المهمة من وظائف البرنامج.</a:t>
            </a:r>
            <a:endParaRPr lang="en-US" altLang="en-US" b="1" dirty="0">
              <a:solidFill>
                <a:srgbClr val="FF0000"/>
              </a:solidFill>
            </a:endParaRPr>
          </a:p>
          <a:p>
            <a:pPr eaLnBrk="1" hangingPunct="1">
              <a:buFont typeface="Wingdings" panose="05000000000000000000" pitchFamily="2" charset="2"/>
              <a:buNone/>
              <a:defRPr/>
            </a:pPr>
            <a:r>
              <a:rPr lang="en-US" altLang="en-US" b="1" dirty="0">
                <a:solidFill>
                  <a:srgbClr val="00B0F0"/>
                </a:solidFill>
              </a:rPr>
              <a:t>The requirements document is one of the most important elements for achieving software quality</a:t>
            </a:r>
          </a:p>
          <a:p>
            <a:pPr algn="r" rtl="1" eaLnBrk="1" hangingPunct="1">
              <a:buFont typeface="Wingdings" panose="05000000000000000000" pitchFamily="2" charset="2"/>
              <a:buNone/>
              <a:defRPr/>
            </a:pPr>
            <a:r>
              <a:rPr lang="ar-JO" altLang="en-US" b="1" dirty="0">
                <a:solidFill>
                  <a:srgbClr val="00B0F0"/>
                </a:solidFill>
              </a:rPr>
              <a:t>تعتبر وثيقة المتطلبات أحد أهم العناصر لتحقيق جودة البرمجيات</a:t>
            </a:r>
            <a:endParaRPr lang="en-US" altLang="en-US" b="1" dirty="0">
              <a:solidFill>
                <a:srgbClr val="00B0F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F64CC4C-5F3D-7C10-0E1D-B47ED699E765}"/>
              </a:ext>
            </a:extLst>
          </p:cNvPr>
          <p:cNvSpPr>
            <a:spLocks noGrp="1"/>
          </p:cNvSpPr>
          <p:nvPr>
            <p:ph type="title"/>
          </p:nvPr>
        </p:nvSpPr>
        <p:spPr/>
        <p:txBody>
          <a:bodyPr/>
          <a:lstStyle/>
          <a:p>
            <a:pPr algn="ctr" eaLnBrk="1" hangingPunct="1"/>
            <a:r>
              <a:rPr lang="en-US" altLang="en-US" sz="3200">
                <a:solidFill>
                  <a:srgbClr val="FF0000"/>
                </a:solidFill>
              </a:rPr>
              <a:t>The need for comprehensive software quality requirements</a:t>
            </a:r>
            <a:br>
              <a:rPr lang="en-US" altLang="en-US" sz="3200">
                <a:solidFill>
                  <a:srgbClr val="FF0000"/>
                </a:solidFill>
              </a:rPr>
            </a:br>
            <a:r>
              <a:rPr lang="ar-JO" altLang="en-US" sz="3200">
                <a:solidFill>
                  <a:srgbClr val="FF0000"/>
                </a:solidFill>
              </a:rPr>
              <a:t>الحاجة إلى متطلبات جودة البرمجيات الشاملة</a:t>
            </a:r>
            <a:endParaRPr lang="en-US" altLang="en-US" sz="3200">
              <a:solidFill>
                <a:srgbClr val="FF0000"/>
              </a:solidFill>
            </a:endParaRPr>
          </a:p>
        </p:txBody>
      </p:sp>
      <p:sp>
        <p:nvSpPr>
          <p:cNvPr id="8195" name="Rectangle 3">
            <a:extLst>
              <a:ext uri="{FF2B5EF4-FFF2-40B4-BE49-F238E27FC236}">
                <a16:creationId xmlns:a16="http://schemas.microsoft.com/office/drawing/2014/main" id="{6AFA5A3D-3F7D-A615-102C-2EDB3FD7C2E1}"/>
              </a:ext>
            </a:extLst>
          </p:cNvPr>
          <p:cNvSpPr>
            <a:spLocks noGrp="1" noChangeArrowheads="1"/>
          </p:cNvSpPr>
          <p:nvPr>
            <p:ph idx="1"/>
          </p:nvPr>
        </p:nvSpPr>
        <p:spPr>
          <a:xfrm>
            <a:off x="1905000" y="1905000"/>
            <a:ext cx="8610600" cy="4038600"/>
          </a:xfrm>
        </p:spPr>
        <p:txBody>
          <a:bodyPr/>
          <a:lstStyle/>
          <a:p>
            <a:pPr eaLnBrk="1" hangingPunct="1"/>
            <a:r>
              <a:rPr lang="en-US" altLang="en-US"/>
              <a:t>There is a need for a comprehensive definition of requirements that will cover all attributes of software and aspects of the use of software, including </a:t>
            </a:r>
            <a:r>
              <a:rPr lang="en-US" altLang="en-US" b="1"/>
              <a:t>usability aspects, reusability aspects, maintainability aspects, and so forth</a:t>
            </a:r>
            <a:r>
              <a:rPr lang="en-US" altLang="en-US"/>
              <a:t> in order to assure the full satisfaction of the users.</a:t>
            </a:r>
          </a:p>
          <a:p>
            <a:pPr algn="r" rtl="1" eaLnBrk="1" hangingPunct="1"/>
            <a:r>
              <a:rPr lang="ar-JO" altLang="en-US"/>
              <a:t>هناك حاجة إلى تعريف شامل للمتطلبات التي تغطي جميع سمات البرمجيات وجوانب استخدام البرمجيات، بما في ذلك جوانب </a:t>
            </a:r>
            <a:r>
              <a:rPr lang="ar-JO" altLang="en-US" b="1"/>
              <a:t>قابلية الاستخدام</a:t>
            </a:r>
            <a:r>
              <a:rPr lang="ar-JO" altLang="en-US"/>
              <a:t>، </a:t>
            </a:r>
            <a:r>
              <a:rPr lang="ar-JO" altLang="en-US" b="1"/>
              <a:t>وجوانب إعادة الاستخدام</a:t>
            </a:r>
            <a:r>
              <a:rPr lang="ar-JO" altLang="en-US"/>
              <a:t>، </a:t>
            </a:r>
            <a:r>
              <a:rPr lang="ar-JO" altLang="en-US" b="1"/>
              <a:t>وجوانب قابلية الصيانة</a:t>
            </a:r>
            <a:r>
              <a:rPr lang="ar-JO" altLang="en-US"/>
              <a:t>، </a:t>
            </a:r>
            <a:r>
              <a:rPr lang="ar-JO" altLang="en-US" b="1"/>
              <a:t>وما إلى ذلك </a:t>
            </a:r>
            <a:r>
              <a:rPr lang="ar-JO" altLang="en-US"/>
              <a:t>من أجل ضمان الرضا الكامل للمستخدمين.</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99C7EE4-012D-A508-7592-AC8E9C3CAE26}"/>
              </a:ext>
            </a:extLst>
          </p:cNvPr>
          <p:cNvSpPr>
            <a:spLocks noGrp="1"/>
          </p:cNvSpPr>
          <p:nvPr>
            <p:ph type="title"/>
          </p:nvPr>
        </p:nvSpPr>
        <p:spPr/>
        <p:txBody>
          <a:bodyPr/>
          <a:lstStyle/>
          <a:p>
            <a:pPr eaLnBrk="1" hangingPunct="1"/>
            <a:r>
              <a:rPr lang="en-US" altLang="en-US" sz="3600">
                <a:solidFill>
                  <a:srgbClr val="FF0000"/>
                </a:solidFill>
                <a:latin typeface="Arial" panose="020B0604020202020204" pitchFamily="34" charset="0"/>
              </a:rPr>
              <a:t>Quality factors        </a:t>
            </a:r>
            <a:r>
              <a:rPr lang="ar-JO" altLang="en-US" sz="3600">
                <a:solidFill>
                  <a:srgbClr val="FF0000"/>
                </a:solidFill>
                <a:latin typeface="Arial" panose="020B0604020202020204" pitchFamily="34" charset="0"/>
              </a:rPr>
              <a:t>عوامل الجودة</a:t>
            </a:r>
            <a:endParaRPr lang="en-US" altLang="en-US" sz="3600">
              <a:solidFill>
                <a:srgbClr val="FF0000"/>
              </a:solidFill>
              <a:latin typeface="Arial" panose="020B0604020202020204" pitchFamily="34" charset="0"/>
            </a:endParaRPr>
          </a:p>
        </p:txBody>
      </p:sp>
      <p:sp>
        <p:nvSpPr>
          <p:cNvPr id="9219" name="Rectangle 3">
            <a:extLst>
              <a:ext uri="{FF2B5EF4-FFF2-40B4-BE49-F238E27FC236}">
                <a16:creationId xmlns:a16="http://schemas.microsoft.com/office/drawing/2014/main" id="{9731F6B1-E9C9-7388-2542-A5194A868BA1}"/>
              </a:ext>
            </a:extLst>
          </p:cNvPr>
          <p:cNvSpPr>
            <a:spLocks noGrp="1" noChangeArrowheads="1"/>
          </p:cNvSpPr>
          <p:nvPr>
            <p:ph idx="1"/>
          </p:nvPr>
        </p:nvSpPr>
        <p:spPr>
          <a:xfrm>
            <a:off x="1905000" y="1676400"/>
            <a:ext cx="8534400" cy="4343400"/>
          </a:xfrm>
        </p:spPr>
        <p:txBody>
          <a:bodyPr rtlCol="0">
            <a:normAutofit fontScale="92500"/>
          </a:bodyPr>
          <a:lstStyle/>
          <a:p>
            <a:pPr eaLnBrk="1" hangingPunct="1">
              <a:buFont typeface="Wingdings" panose="05000000000000000000" pitchFamily="2" charset="2"/>
              <a:buNone/>
              <a:defRPr/>
            </a:pPr>
            <a:br>
              <a:rPr lang="en-US" altLang="en-US" sz="2400" dirty="0"/>
            </a:br>
            <a:r>
              <a:rPr lang="en-US" altLang="en-US" sz="2400" dirty="0"/>
              <a:t>The great variety of issues related to the various attributes of software and its use and maintenance, as defined in software requirements documents, can be classified into groups called </a:t>
            </a:r>
            <a:r>
              <a:rPr lang="en-US" altLang="en-US" sz="2400" b="1" i="1" u="sng" dirty="0"/>
              <a:t>quality factors.</a:t>
            </a:r>
            <a:r>
              <a:rPr lang="en-US" altLang="en-US" sz="2400" dirty="0"/>
              <a:t> </a:t>
            </a:r>
          </a:p>
          <a:p>
            <a:pPr algn="r" rtl="1" eaLnBrk="1" hangingPunct="1">
              <a:buFont typeface="Wingdings" panose="05000000000000000000" pitchFamily="2" charset="2"/>
              <a:buNone/>
              <a:defRPr/>
            </a:pPr>
            <a:r>
              <a:rPr lang="ar-JO" altLang="en-US" sz="2400" dirty="0"/>
              <a:t>يمكن تصنيف مجموعة كبيرة ومتنوعة من القضايا المتعلقة بالسمات المختلفة للبرمجيات واستخدامها وصيانتها، كما هو محدد في وثائق متطلبات البرمجيات، إلى مجموعات تسمى </a:t>
            </a:r>
            <a:r>
              <a:rPr lang="ar-JO" altLang="en-US" sz="2400" b="1" i="1" u="sng" dirty="0"/>
              <a:t>عوامل الجودة</a:t>
            </a:r>
            <a:r>
              <a:rPr lang="ar-JO" altLang="en-US" sz="2400" dirty="0"/>
              <a:t>.</a:t>
            </a:r>
            <a:endParaRPr lang="en-US" altLang="en-US" sz="2400" dirty="0"/>
          </a:p>
          <a:p>
            <a:pPr eaLnBrk="1" hangingPunct="1">
              <a:defRPr/>
            </a:pPr>
            <a:r>
              <a:rPr lang="en-US" altLang="en-US" sz="2700" dirty="0"/>
              <a:t>The team responsible for defining the software requirements of a software system </a:t>
            </a:r>
            <a:r>
              <a:rPr lang="en-US" altLang="en-US" sz="2700" dirty="0">
                <a:solidFill>
                  <a:srgbClr val="FF0000"/>
                </a:solidFill>
              </a:rPr>
              <a:t>is expected to examine the need </a:t>
            </a:r>
            <a:r>
              <a:rPr lang="en-US" altLang="en-US" sz="2700" dirty="0"/>
              <a:t>to </a:t>
            </a:r>
            <a:r>
              <a:rPr lang="en-US" altLang="en-US" sz="2700" b="1" dirty="0"/>
              <a:t>define the requirements that belong to each factor</a:t>
            </a:r>
          </a:p>
          <a:p>
            <a:pPr algn="r" rtl="1" eaLnBrk="1" hangingPunct="1">
              <a:defRPr/>
            </a:pPr>
            <a:r>
              <a:rPr lang="ar-JO" altLang="en-US" sz="2700" dirty="0">
                <a:solidFill>
                  <a:srgbClr val="FF0000"/>
                </a:solidFill>
              </a:rPr>
              <a:t>من المتوقع </a:t>
            </a:r>
            <a:r>
              <a:rPr lang="ar-JO" altLang="en-US" sz="2700" dirty="0"/>
              <a:t>أن يقوم الفريق المسؤول عن </a:t>
            </a:r>
            <a:r>
              <a:rPr lang="ar-JO" altLang="en-US" sz="2700" dirty="0">
                <a:solidFill>
                  <a:srgbClr val="FF0000"/>
                </a:solidFill>
              </a:rPr>
              <a:t>تحديد المتطلبات</a:t>
            </a:r>
            <a:r>
              <a:rPr lang="ar-JO" altLang="en-US" sz="2700" dirty="0"/>
              <a:t> البرمجية لنظام برمجي بفحص الحاجة إلى </a:t>
            </a:r>
            <a:r>
              <a:rPr lang="ar-JO" altLang="en-US" sz="2700" b="1" dirty="0"/>
              <a:t>تحديد المتطلبات التي تنتمي إلى كل عامل</a:t>
            </a:r>
            <a:endParaRPr lang="en-US" altLang="en-US" sz="2700" b="1" dirty="0"/>
          </a:p>
          <a:p>
            <a:pPr eaLnBrk="1" hangingPunct="1">
              <a:buFont typeface="Wingdings" panose="05000000000000000000" pitchFamily="2" charset="2"/>
              <a:buNone/>
              <a:defRPr/>
            </a:pPr>
            <a:endParaRPr lang="en-US" alt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229600" cy="1143000"/>
          </a:xfrm>
        </p:spPr>
        <p:txBody>
          <a:bodyPr>
            <a:normAutofit/>
          </a:bodyPr>
          <a:lstStyle/>
          <a:p>
            <a:pPr>
              <a:defRPr/>
            </a:pPr>
            <a:r>
              <a:rPr lang="en-US" dirty="0">
                <a:latin typeface="+mn-lt"/>
              </a:rPr>
              <a:t>What is quality ? </a:t>
            </a:r>
            <a:r>
              <a:rPr lang="ar-JO" dirty="0">
                <a:latin typeface="+mn-lt"/>
              </a:rPr>
              <a:t>ما هي الجودة؟</a:t>
            </a:r>
            <a:endParaRPr lang="en-US" dirty="0">
              <a:latin typeface="+mn-lt"/>
            </a:endParaRPr>
          </a:p>
        </p:txBody>
      </p:sp>
      <p:sp>
        <p:nvSpPr>
          <p:cNvPr id="3" name="Content Placeholder 2"/>
          <p:cNvSpPr>
            <a:spLocks noGrp="1"/>
          </p:cNvSpPr>
          <p:nvPr>
            <p:ph idx="1"/>
          </p:nvPr>
        </p:nvSpPr>
        <p:spPr>
          <a:xfrm>
            <a:off x="1524000" y="1333499"/>
            <a:ext cx="5867400" cy="5387976"/>
          </a:xfrm>
        </p:spPr>
        <p:txBody>
          <a:bodyPr>
            <a:normAutofit fontScale="92500" lnSpcReduction="20000"/>
          </a:bodyPr>
          <a:lstStyle/>
          <a:p>
            <a:pPr marL="274320" indent="-274320">
              <a:buClr>
                <a:schemeClr val="accent3"/>
              </a:buClr>
              <a:buNone/>
              <a:defRPr/>
            </a:pPr>
            <a:r>
              <a:rPr lang="en-US" b="1" dirty="0">
                <a:solidFill>
                  <a:srgbClr val="FF0000"/>
                </a:solidFill>
              </a:rPr>
              <a:t>Quality popular view:     </a:t>
            </a:r>
            <a:r>
              <a:rPr lang="ar-JO" b="1" dirty="0">
                <a:solidFill>
                  <a:srgbClr val="FF0000"/>
                </a:solidFill>
              </a:rPr>
              <a:t>جودة العرض الشعبي:</a:t>
            </a:r>
            <a:endParaRPr lang="en-US" b="1" dirty="0">
              <a:solidFill>
                <a:srgbClr val="FF0000"/>
              </a:solidFill>
            </a:endParaRPr>
          </a:p>
          <a:p>
            <a:pPr marL="640080" lvl="1" indent="-246888">
              <a:buNone/>
              <a:defRPr/>
            </a:pPr>
            <a:r>
              <a:rPr lang="en-US" dirty="0"/>
              <a:t>– Something “good” but not quantifiable</a:t>
            </a:r>
          </a:p>
          <a:p>
            <a:pPr marL="640080" lvl="1" indent="-246888" algn="r" rtl="1">
              <a:buNone/>
              <a:defRPr/>
            </a:pPr>
            <a:r>
              <a:rPr lang="ar-JO" dirty="0"/>
              <a:t>- شيء "جيد" ولكن غير قابل للقياس</a:t>
            </a:r>
            <a:endParaRPr lang="en-US" dirty="0"/>
          </a:p>
          <a:p>
            <a:pPr marL="640080" lvl="1" indent="-246888">
              <a:buNone/>
              <a:defRPr/>
            </a:pPr>
            <a:r>
              <a:rPr lang="en-US" dirty="0"/>
              <a:t>– Something luxury and classy</a:t>
            </a:r>
          </a:p>
          <a:p>
            <a:pPr marL="640080" lvl="1" indent="-246888" algn="r" rtl="1">
              <a:buNone/>
              <a:defRPr/>
            </a:pPr>
            <a:r>
              <a:rPr lang="ar-JO" dirty="0"/>
              <a:t>- شيء فاخر وأنيق</a:t>
            </a:r>
            <a:endParaRPr lang="en-US" dirty="0"/>
          </a:p>
          <a:p>
            <a:pPr marL="274320" indent="-274320">
              <a:buClr>
                <a:schemeClr val="accent3"/>
              </a:buClr>
              <a:buNone/>
              <a:defRPr/>
            </a:pPr>
            <a:r>
              <a:rPr lang="en-US" b="1" dirty="0">
                <a:solidFill>
                  <a:srgbClr val="FF0000"/>
                </a:solidFill>
              </a:rPr>
              <a:t>Quality professional view:    </a:t>
            </a:r>
            <a:r>
              <a:rPr lang="ar-JO" b="1" dirty="0">
                <a:solidFill>
                  <a:srgbClr val="FF0000"/>
                </a:solidFill>
              </a:rPr>
              <a:t>رؤية احترافية عالية الجودة:</a:t>
            </a:r>
            <a:endParaRPr lang="en-US" b="1" dirty="0">
              <a:solidFill>
                <a:srgbClr val="FF0000"/>
              </a:solidFill>
            </a:endParaRPr>
          </a:p>
          <a:p>
            <a:pPr marL="640080" lvl="1" indent="-246888">
              <a:buNone/>
              <a:defRPr/>
            </a:pPr>
            <a:r>
              <a:rPr lang="en-US" dirty="0"/>
              <a:t>– Conformance to requirement</a:t>
            </a:r>
          </a:p>
          <a:p>
            <a:pPr marL="640080" lvl="1" indent="-246888" algn="r" rtl="1">
              <a:buNone/>
              <a:defRPr/>
            </a:pPr>
            <a:r>
              <a:rPr lang="ar-JO" dirty="0"/>
              <a:t>- المطابقة للمتطلبات</a:t>
            </a:r>
            <a:endParaRPr lang="en-US" dirty="0"/>
          </a:p>
          <a:p>
            <a:pPr marL="640080" lvl="1" indent="-246888">
              <a:buNone/>
              <a:defRPr/>
            </a:pPr>
            <a:r>
              <a:rPr lang="en-US" dirty="0"/>
              <a:t>(Crosby, 1979) </a:t>
            </a:r>
            <a:r>
              <a:rPr lang="ar-JO" dirty="0"/>
              <a:t>(كروسبي، 1979)</a:t>
            </a:r>
            <a:r>
              <a:rPr lang="en-US" dirty="0"/>
              <a:t> </a:t>
            </a:r>
          </a:p>
          <a:p>
            <a:pPr lvl="2" indent="-246888">
              <a:buFont typeface="Wingdings 2"/>
              <a:buChar char=""/>
              <a:defRPr/>
            </a:pPr>
            <a:r>
              <a:rPr lang="en-US" dirty="0"/>
              <a:t>The requirements are clearly stated and the product must conform to it</a:t>
            </a:r>
          </a:p>
          <a:p>
            <a:pPr lvl="2" indent="-246888" algn="r" rtl="1">
              <a:buFont typeface="Wingdings 2"/>
              <a:buChar char=""/>
              <a:defRPr/>
            </a:pPr>
            <a:r>
              <a:rPr lang="ar-JO" dirty="0"/>
              <a:t>تم ذكر المتطلبات بوضوح ويجب أن يتوافق المنتج معها</a:t>
            </a:r>
            <a:endParaRPr lang="en-US" dirty="0"/>
          </a:p>
          <a:p>
            <a:pPr lvl="2" indent="-246888">
              <a:buFont typeface="Wingdings 2"/>
              <a:buChar char=""/>
              <a:defRPr/>
            </a:pPr>
            <a:r>
              <a:rPr lang="en-US" dirty="0"/>
              <a:t>Any deviation from the requirements is regarded as a defect</a:t>
            </a:r>
          </a:p>
          <a:p>
            <a:pPr lvl="2" indent="-246888" algn="r" rtl="1">
              <a:buFont typeface="Wingdings 2"/>
              <a:buChar char=""/>
              <a:defRPr/>
            </a:pPr>
            <a:r>
              <a:rPr lang="ar-JO" dirty="0"/>
              <a:t>وأي انحراف عن المتطلبات يعتبر عيبا</a:t>
            </a:r>
            <a:endParaRPr lang="en-US" dirty="0"/>
          </a:p>
          <a:p>
            <a:pPr lvl="2" indent="-246888">
              <a:buFont typeface="Wingdings 2"/>
              <a:buChar char=""/>
              <a:defRPr/>
            </a:pPr>
            <a:r>
              <a:rPr lang="en-US" sz="1700" dirty="0"/>
              <a:t> </a:t>
            </a:r>
            <a:r>
              <a:rPr lang="en-US" dirty="0"/>
              <a:t>A good quality product </a:t>
            </a:r>
            <a:r>
              <a:rPr lang="en-US" b="1" dirty="0"/>
              <a:t>contains fewer defects</a:t>
            </a:r>
          </a:p>
          <a:p>
            <a:pPr lvl="2" indent="-246888" algn="r" rtl="1">
              <a:buFont typeface="Wingdings 2"/>
              <a:buChar char=""/>
              <a:defRPr/>
            </a:pPr>
            <a:r>
              <a:rPr lang="ar-JO" b="1" dirty="0"/>
              <a:t>المنتج ذو الجودة الجيدة يحتوي على عيوب أقل</a:t>
            </a:r>
            <a:endParaRPr lang="en-US" b="1" dirty="0"/>
          </a:p>
          <a:p>
            <a:pPr lvl="2" indent="-246888">
              <a:buFont typeface="Wingdings 2"/>
              <a:buChar char=""/>
              <a:defRPr/>
            </a:pPr>
            <a:endParaRPr lang="en-US" dirty="0"/>
          </a:p>
          <a:p>
            <a:pPr marL="640080" lvl="1" indent="-246888">
              <a:buNone/>
              <a:defRPr/>
            </a:pPr>
            <a:r>
              <a:rPr lang="en-US" dirty="0"/>
              <a:t>– Fitness for use (</a:t>
            </a:r>
            <a:r>
              <a:rPr lang="en-US" dirty="0" err="1"/>
              <a:t>Juran</a:t>
            </a:r>
            <a:r>
              <a:rPr lang="en-US" dirty="0"/>
              <a:t>, 1970):      </a:t>
            </a:r>
          </a:p>
          <a:p>
            <a:pPr marL="640080" lvl="1" indent="-246888" algn="r" rtl="1">
              <a:buNone/>
              <a:defRPr/>
            </a:pPr>
            <a:r>
              <a:rPr lang="ar-JO" dirty="0"/>
              <a:t>– اللياقة للاستخدام (جوران، 1970):</a:t>
            </a:r>
            <a:endParaRPr lang="en-US" dirty="0"/>
          </a:p>
          <a:p>
            <a:pPr lvl="2" indent="-246888">
              <a:buFont typeface="Wingdings 2"/>
              <a:buChar char=""/>
              <a:defRPr/>
            </a:pPr>
            <a:r>
              <a:rPr lang="en-US" dirty="0"/>
              <a:t>Fit to user expectations: meet user’s needs</a:t>
            </a:r>
          </a:p>
          <a:p>
            <a:pPr lvl="2" indent="-246888" algn="r" rtl="1">
              <a:buFont typeface="Wingdings 2"/>
              <a:buChar char=""/>
              <a:defRPr/>
            </a:pPr>
            <a:r>
              <a:rPr lang="ar-JO" dirty="0"/>
              <a:t>تناسب توقعات المستخدم: تلبية احتياجات المستخدم</a:t>
            </a:r>
            <a:endParaRPr lang="en-US" dirty="0"/>
          </a:p>
          <a:p>
            <a:pPr lvl="2" indent="-246888">
              <a:buFont typeface="Wingdings 2"/>
              <a:buChar char=""/>
              <a:defRPr/>
            </a:pPr>
            <a:r>
              <a:rPr lang="en-US" dirty="0"/>
              <a:t>A good quality product </a:t>
            </a:r>
            <a:r>
              <a:rPr lang="en-US" b="1" dirty="0"/>
              <a:t>provides better user satisfaction</a:t>
            </a:r>
          </a:p>
          <a:p>
            <a:pPr lvl="2" indent="-246888" algn="r" rtl="1">
              <a:buFont typeface="Wingdings 2"/>
              <a:buChar char=""/>
              <a:defRPr/>
            </a:pPr>
            <a:r>
              <a:rPr lang="ar-JO" dirty="0"/>
              <a:t>منتج عالي الجودة يوفر رضا أفضل للمستخدم</a:t>
            </a:r>
            <a:endParaRPr lang="en-US" dirty="0"/>
          </a:p>
        </p:txBody>
      </p:sp>
      <p:sp>
        <p:nvSpPr>
          <p:cNvPr id="6148" name="Slide Number Placeholder 3"/>
          <p:cNvSpPr>
            <a:spLocks noGrp="1"/>
          </p:cNvSpPr>
          <p:nvPr>
            <p:ph type="sldNum" sz="quarter" idx="12"/>
          </p:nvPr>
        </p:nvSpPr>
        <p:spPr>
          <a:xfrm>
            <a:off x="8077200" y="6245225"/>
            <a:ext cx="2133600" cy="476250"/>
          </a:xfrm>
          <a:prstGeom prst="rect">
            <a:avLst/>
          </a:prstGeom>
          <a:noFill/>
        </p:spPr>
        <p:txBody>
          <a:bodyPr/>
          <a:lstStyle/>
          <a:p>
            <a:pPr rtl="0" fontAlgn="base">
              <a:spcBef>
                <a:spcPct val="0"/>
              </a:spcBef>
              <a:spcAft>
                <a:spcPct val="0"/>
              </a:spcAft>
            </a:pPr>
            <a:fld id="{748B4C32-E80A-4B3D-BD6E-2719A1E16F22}" type="slidenum">
              <a:rPr lang="en-US">
                <a:solidFill>
                  <a:prstClr val="black">
                    <a:tint val="75000"/>
                  </a:prstClr>
                </a:solidFill>
                <a:latin typeface="Times New Roman" pitchFamily="18" charset="0"/>
                <a:cs typeface="Times New Roman" pitchFamily="18" charset="0"/>
              </a:rPr>
              <a:pPr rtl="0" fontAlgn="base">
                <a:spcBef>
                  <a:spcPct val="0"/>
                </a:spcBef>
                <a:spcAft>
                  <a:spcPct val="0"/>
                </a:spcAft>
              </a:pPr>
              <a:t>4</a:t>
            </a:fld>
            <a:endParaRPr lang="en-US">
              <a:solidFill>
                <a:prstClr val="black">
                  <a:tint val="75000"/>
                </a:prstClr>
              </a:solidFill>
              <a:latin typeface="Times New Roman" pitchFamily="18" charset="0"/>
              <a:cs typeface="Times New Roman" pitchFamily="18" charset="0"/>
            </a:endParaRPr>
          </a:p>
        </p:txBody>
      </p:sp>
      <p:pic>
        <p:nvPicPr>
          <p:cNvPr id="6149" name="Picture 6" descr="IS_C_F-Sport-c.jpg"/>
          <p:cNvPicPr>
            <a:picLocks noChangeAspect="1"/>
          </p:cNvPicPr>
          <p:nvPr/>
        </p:nvPicPr>
        <p:blipFill>
          <a:blip r:embed="rId2" cstate="print"/>
          <a:srcRect/>
          <a:stretch>
            <a:fillRect/>
          </a:stretch>
        </p:blipFill>
        <p:spPr bwMode="auto">
          <a:xfrm>
            <a:off x="7391401" y="1295400"/>
            <a:ext cx="3052763" cy="2438400"/>
          </a:xfrm>
          <a:prstGeom prst="rect">
            <a:avLst/>
          </a:prstGeom>
          <a:noFill/>
          <a:ln w="9525">
            <a:noFill/>
            <a:miter lim="800000"/>
            <a:headEnd/>
            <a:tailEnd/>
          </a:ln>
        </p:spPr>
      </p:pic>
      <p:pic>
        <p:nvPicPr>
          <p:cNvPr id="6150" name="Picture 7" descr="myhorse.jpg"/>
          <p:cNvPicPr>
            <a:picLocks noChangeAspect="1"/>
          </p:cNvPicPr>
          <p:nvPr/>
        </p:nvPicPr>
        <p:blipFill>
          <a:blip r:embed="rId3" cstate="print"/>
          <a:srcRect/>
          <a:stretch>
            <a:fillRect/>
          </a:stretch>
        </p:blipFill>
        <p:spPr bwMode="auto">
          <a:xfrm>
            <a:off x="7407099" y="3906447"/>
            <a:ext cx="2870200" cy="237013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6DFA376-6853-1B35-1914-C33BD6EE7E23}"/>
              </a:ext>
            </a:extLst>
          </p:cNvPr>
          <p:cNvSpPr>
            <a:spLocks noGrp="1" noChangeArrowheads="1"/>
          </p:cNvSpPr>
          <p:nvPr>
            <p:ph type="title"/>
          </p:nvPr>
        </p:nvSpPr>
        <p:spPr/>
        <p:txBody>
          <a:bodyPr rtlCol="0">
            <a:normAutofit fontScale="90000"/>
          </a:bodyPr>
          <a:lstStyle/>
          <a:p>
            <a:pPr algn="ctr" rtl="1" eaLnBrk="1" fontAlgn="auto" hangingPunct="1">
              <a:spcAft>
                <a:spcPts val="0"/>
              </a:spcAft>
              <a:defRPr/>
            </a:pPr>
            <a:r>
              <a:rPr lang="en-US" altLang="en-US" sz="3600" dirty="0">
                <a:solidFill>
                  <a:srgbClr val="FF0000"/>
                </a:solidFill>
                <a:latin typeface="Arial" panose="020B0604020202020204" pitchFamily="34" charset="0"/>
              </a:rPr>
              <a:t>Classification of software requirements into software quality factors.</a:t>
            </a:r>
            <a:br>
              <a:rPr lang="en-US" altLang="en-US" sz="3600" dirty="0">
                <a:solidFill>
                  <a:srgbClr val="FF0000"/>
                </a:solidFill>
                <a:latin typeface="Arial" panose="020B0604020202020204" pitchFamily="34" charset="0"/>
              </a:rPr>
            </a:br>
            <a:r>
              <a:rPr lang="ar-JO" altLang="en-US" sz="3600" dirty="0">
                <a:solidFill>
                  <a:srgbClr val="FF0000"/>
                </a:solidFill>
                <a:latin typeface="Arial" panose="020B0604020202020204" pitchFamily="34" charset="0"/>
              </a:rPr>
              <a:t>تصنيف متطلبات البرمجيات إلى عوامل جودة البرمجيات.</a:t>
            </a:r>
            <a:endParaRPr lang="en-US" altLang="en-US" sz="3600" dirty="0">
              <a:solidFill>
                <a:srgbClr val="FF0000"/>
              </a:solidFill>
              <a:latin typeface="Arial" panose="020B0604020202020204" pitchFamily="34" charset="0"/>
            </a:endParaRPr>
          </a:p>
        </p:txBody>
      </p:sp>
      <p:sp>
        <p:nvSpPr>
          <p:cNvPr id="8195" name="Rectangle 3">
            <a:extLst>
              <a:ext uri="{FF2B5EF4-FFF2-40B4-BE49-F238E27FC236}">
                <a16:creationId xmlns:a16="http://schemas.microsoft.com/office/drawing/2014/main" id="{3205D2CF-1C06-DBA7-0A03-E7D35FFA178C}"/>
              </a:ext>
            </a:extLst>
          </p:cNvPr>
          <p:cNvSpPr>
            <a:spLocks noGrp="1" noChangeArrowheads="1"/>
          </p:cNvSpPr>
          <p:nvPr>
            <p:ph idx="1"/>
          </p:nvPr>
        </p:nvSpPr>
        <p:spPr>
          <a:xfrm>
            <a:off x="1752600" y="1828800"/>
            <a:ext cx="8839200" cy="5029200"/>
          </a:xfrm>
        </p:spPr>
        <p:txBody>
          <a:bodyPr rtlCol="0">
            <a:normAutofit fontScale="70000" lnSpcReduction="20000"/>
          </a:bodyPr>
          <a:lstStyle/>
          <a:p>
            <a:pPr eaLnBrk="1" fontAlgn="auto" hangingPunct="1">
              <a:spcAft>
                <a:spcPts val="0"/>
              </a:spcAft>
              <a:buNone/>
              <a:defRPr/>
            </a:pPr>
            <a:r>
              <a:rPr lang="en-US" altLang="en-US" sz="2300" dirty="0"/>
              <a:t> McCall’s factor model classifies all software requirements into 11 software quality factors. The 11 factors are grouped into three categories as follows:</a:t>
            </a:r>
          </a:p>
          <a:p>
            <a:pPr algn="r" rtl="1" eaLnBrk="1" fontAlgn="auto" hangingPunct="1">
              <a:spcAft>
                <a:spcPts val="0"/>
              </a:spcAft>
              <a:buNone/>
              <a:defRPr/>
            </a:pPr>
            <a:r>
              <a:rPr lang="ar-JO" altLang="en-US" sz="2300" dirty="0"/>
              <a:t>يصنف نموذج عامل </a:t>
            </a:r>
            <a:r>
              <a:rPr lang="ar-JO" altLang="en-US" sz="2300" dirty="0" err="1"/>
              <a:t>ماكول</a:t>
            </a:r>
            <a:r>
              <a:rPr lang="ar-JO" altLang="en-US" sz="2300" dirty="0"/>
              <a:t> جميع متطلبات البرامج إلى 11 عاملاً لجودة البرنامج. يتم تجميع العوامل الـ 11 في ثلاث فئات على النحو التالي:</a:t>
            </a:r>
            <a:endParaRPr lang="en-US" altLang="en-US" sz="2300" dirty="0"/>
          </a:p>
          <a:p>
            <a:pPr eaLnBrk="1" fontAlgn="auto" hangingPunct="1">
              <a:spcAft>
                <a:spcPts val="0"/>
              </a:spcAft>
              <a:buNone/>
              <a:defRPr/>
            </a:pPr>
            <a:br>
              <a:rPr lang="en-US" altLang="en-US" sz="2300" dirty="0"/>
            </a:br>
            <a:r>
              <a:rPr lang="en-US" altLang="en-US" sz="2300" b="1" u="sng" dirty="0"/>
              <a:t>1- Products operation factors: </a:t>
            </a:r>
            <a:r>
              <a:rPr lang="en-US" altLang="en-US" sz="2300" dirty="0"/>
              <a:t>(</a:t>
            </a:r>
            <a:r>
              <a:rPr lang="en-US" altLang="en-US" sz="2400" dirty="0">
                <a:solidFill>
                  <a:srgbClr val="FF0000"/>
                </a:solidFill>
              </a:rPr>
              <a:t>daily operation of the software</a:t>
            </a:r>
            <a:r>
              <a:rPr lang="en-US" altLang="en-US" sz="2400" dirty="0"/>
              <a:t>)</a:t>
            </a:r>
          </a:p>
          <a:p>
            <a:pPr algn="r" rtl="1" eaLnBrk="1" fontAlgn="auto" hangingPunct="1">
              <a:spcAft>
                <a:spcPts val="0"/>
              </a:spcAft>
              <a:buNone/>
              <a:defRPr/>
            </a:pPr>
            <a:r>
              <a:rPr lang="ar-JO" altLang="en-US" sz="2300" b="1" u="sng" dirty="0"/>
              <a:t>1- عوامل تشغيل المنتجات</a:t>
            </a:r>
            <a:r>
              <a:rPr lang="ar-JO" altLang="en-US" sz="2300" dirty="0"/>
              <a:t>: (</a:t>
            </a:r>
            <a:r>
              <a:rPr lang="ar-JO" altLang="en-US" sz="2300" dirty="0">
                <a:solidFill>
                  <a:srgbClr val="FF0000"/>
                </a:solidFill>
              </a:rPr>
              <a:t>التشغيل اليومي للبرنامج</a:t>
            </a:r>
            <a:r>
              <a:rPr lang="ar-JO" altLang="en-US" sz="2300" dirty="0"/>
              <a:t>)</a:t>
            </a:r>
            <a:endParaRPr lang="en-US" altLang="en-US" sz="2300" dirty="0"/>
          </a:p>
          <a:p>
            <a:pPr eaLnBrk="1" fontAlgn="auto" hangingPunct="1">
              <a:spcAft>
                <a:spcPts val="0"/>
              </a:spcAft>
              <a:buNone/>
              <a:defRPr/>
            </a:pPr>
            <a:r>
              <a:rPr lang="en-US" altLang="en-US" sz="2300" dirty="0"/>
              <a:t> Correctness, Reliability, Efficiency, Integrity, Usability.</a:t>
            </a:r>
          </a:p>
          <a:p>
            <a:pPr algn="r" rtl="1" eaLnBrk="1" fontAlgn="auto" hangingPunct="1">
              <a:spcAft>
                <a:spcPts val="0"/>
              </a:spcAft>
              <a:buNone/>
              <a:defRPr/>
            </a:pPr>
            <a:r>
              <a:rPr lang="ar-JO" altLang="en-US" sz="2300" dirty="0"/>
              <a:t>الصحة والموثوقية والكفاءة والنزاهة وسهولة الاستخدام.</a:t>
            </a:r>
            <a:endParaRPr lang="en-US" altLang="en-US" sz="2300" dirty="0"/>
          </a:p>
          <a:p>
            <a:pPr eaLnBrk="1" fontAlgn="auto" hangingPunct="1">
              <a:spcAft>
                <a:spcPts val="0"/>
              </a:spcAft>
              <a:buNone/>
              <a:defRPr/>
            </a:pPr>
            <a:br>
              <a:rPr lang="en-US" altLang="en-US" sz="2300" dirty="0"/>
            </a:br>
            <a:r>
              <a:rPr lang="en-US" altLang="en-US" sz="2300" b="1" u="sng" dirty="0"/>
              <a:t>2- Product revision factors: (</a:t>
            </a:r>
            <a:r>
              <a:rPr lang="en-US" altLang="en-US" sz="2300" dirty="0">
                <a:solidFill>
                  <a:srgbClr val="FF0000"/>
                </a:solidFill>
              </a:rPr>
              <a:t>maintenance activates</a:t>
            </a:r>
            <a:r>
              <a:rPr lang="en-US" altLang="en-US" sz="2300" dirty="0"/>
              <a:t>)</a:t>
            </a:r>
          </a:p>
          <a:p>
            <a:pPr algn="r" rtl="1" eaLnBrk="1" fontAlgn="auto" hangingPunct="1">
              <a:spcAft>
                <a:spcPts val="0"/>
              </a:spcAft>
              <a:buNone/>
              <a:defRPr/>
            </a:pPr>
            <a:r>
              <a:rPr lang="ar-JO" altLang="en-US" sz="2300" b="1" u="sng" dirty="0"/>
              <a:t>2- عوامل مراجعة المنتج </a:t>
            </a:r>
            <a:r>
              <a:rPr lang="ar-JO" altLang="en-US" sz="2300" dirty="0"/>
              <a:t>: (</a:t>
            </a:r>
            <a:r>
              <a:rPr lang="ar-JO" altLang="en-US" sz="2300" dirty="0">
                <a:solidFill>
                  <a:srgbClr val="FF0000"/>
                </a:solidFill>
              </a:rPr>
              <a:t> تنشيط الصيانة </a:t>
            </a:r>
            <a:r>
              <a:rPr lang="ar-JO" altLang="en-US" sz="2300" dirty="0"/>
              <a:t>)</a:t>
            </a:r>
            <a:endParaRPr lang="en-US" altLang="en-US" sz="2300" dirty="0"/>
          </a:p>
          <a:p>
            <a:pPr eaLnBrk="1" fontAlgn="auto" hangingPunct="1">
              <a:spcAft>
                <a:spcPts val="0"/>
              </a:spcAft>
              <a:buNone/>
              <a:defRPr/>
            </a:pPr>
            <a:r>
              <a:rPr lang="en-US" altLang="en-US" sz="2300" dirty="0"/>
              <a:t> Maintainability, Flexibility, Testability.</a:t>
            </a:r>
          </a:p>
          <a:p>
            <a:pPr algn="r" rtl="1" eaLnBrk="1" fontAlgn="auto" hangingPunct="1">
              <a:spcAft>
                <a:spcPts val="0"/>
              </a:spcAft>
              <a:buNone/>
              <a:defRPr/>
            </a:pPr>
            <a:r>
              <a:rPr lang="ar-JO" altLang="en-US" sz="2300" dirty="0"/>
              <a:t>قابلية الصيانة والمرونة وقابلية الاختبار.</a:t>
            </a:r>
            <a:endParaRPr lang="en-US" altLang="en-US" sz="2300" dirty="0"/>
          </a:p>
          <a:p>
            <a:pPr eaLnBrk="1" fontAlgn="auto" hangingPunct="1">
              <a:spcAft>
                <a:spcPts val="0"/>
              </a:spcAft>
              <a:buNone/>
              <a:defRPr/>
            </a:pPr>
            <a:br>
              <a:rPr lang="en-US" altLang="en-US" sz="2300" dirty="0"/>
            </a:br>
            <a:r>
              <a:rPr lang="en-US" altLang="en-US" sz="2300" b="1" u="sng" dirty="0"/>
              <a:t>3- Product transition factors: </a:t>
            </a:r>
            <a:r>
              <a:rPr lang="en-US" altLang="en-US" sz="2300" dirty="0"/>
              <a:t>(</a:t>
            </a:r>
            <a:r>
              <a:rPr lang="en-US" altLang="en-US" sz="2300" dirty="0">
                <a:solidFill>
                  <a:srgbClr val="FF0000"/>
                </a:solidFill>
              </a:rPr>
              <a:t>software adaptation to other environments and it’s interaction with other software systems</a:t>
            </a:r>
            <a:r>
              <a:rPr lang="en-US" altLang="en-US" sz="2300" dirty="0"/>
              <a:t>)</a:t>
            </a:r>
          </a:p>
          <a:p>
            <a:pPr algn="r" rtl="1" eaLnBrk="1" fontAlgn="auto" hangingPunct="1">
              <a:spcAft>
                <a:spcPts val="0"/>
              </a:spcAft>
              <a:buNone/>
              <a:defRPr/>
            </a:pPr>
            <a:r>
              <a:rPr lang="ar-JO" altLang="en-US" sz="2300" b="1" u="sng" dirty="0"/>
              <a:t>3- عوامل انتقال المنتج</a:t>
            </a:r>
            <a:r>
              <a:rPr lang="ar-JO" altLang="en-US" sz="2300" dirty="0"/>
              <a:t>: (</a:t>
            </a:r>
            <a:r>
              <a:rPr lang="ar-JO" altLang="en-US" sz="2300" dirty="0">
                <a:solidFill>
                  <a:srgbClr val="FF0000"/>
                </a:solidFill>
              </a:rPr>
              <a:t>تكيف البرمجيات مع البيئات الأخرى وتفاعلها مع الأنظمة البرمجية الأخرى</a:t>
            </a:r>
            <a:r>
              <a:rPr lang="ar-JO" altLang="en-US" sz="2300" dirty="0"/>
              <a:t>)</a:t>
            </a:r>
            <a:endParaRPr lang="en-US" altLang="en-US" sz="2300" dirty="0"/>
          </a:p>
          <a:p>
            <a:pPr eaLnBrk="1" fontAlgn="auto" hangingPunct="1">
              <a:spcAft>
                <a:spcPts val="0"/>
              </a:spcAft>
              <a:buNone/>
              <a:defRPr/>
            </a:pPr>
            <a:r>
              <a:rPr lang="en-US" altLang="en-US" sz="2300" dirty="0"/>
              <a:t> Portability, Reusability, Interoperability.</a:t>
            </a:r>
          </a:p>
          <a:p>
            <a:pPr algn="r" rtl="1" eaLnBrk="1" fontAlgn="auto" hangingPunct="1">
              <a:spcAft>
                <a:spcPts val="0"/>
              </a:spcAft>
              <a:buNone/>
              <a:defRPr/>
            </a:pPr>
            <a:r>
              <a:rPr lang="ar-JO" altLang="en-US" sz="2300" dirty="0"/>
              <a:t>قابلية النقل، وقابلية إعادة الاستخدام، وقابلية التشغيل البيني.</a:t>
            </a:r>
            <a:endParaRPr lang="en-US" altLang="en-US" sz="23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oms 001">
            <a:extLst>
              <a:ext uri="{FF2B5EF4-FFF2-40B4-BE49-F238E27FC236}">
                <a16:creationId xmlns:a16="http://schemas.microsoft.com/office/drawing/2014/main" id="{8BA0C446-BC72-924B-4D3A-4DC5358E0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0"/>
            <a:ext cx="9372600" cy="77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0C9809B-12E2-E331-1F5C-425F42F55B61}"/>
              </a:ext>
            </a:extLst>
          </p:cNvPr>
          <p:cNvSpPr>
            <a:spLocks noGrp="1"/>
          </p:cNvSpPr>
          <p:nvPr>
            <p:ph type="title"/>
          </p:nvPr>
        </p:nvSpPr>
        <p:spPr/>
        <p:txBody>
          <a:bodyPr/>
          <a:lstStyle/>
          <a:p>
            <a:pPr algn="ctr" eaLnBrk="1" hangingPunct="1"/>
            <a:r>
              <a:rPr lang="en-US" altLang="en-US" sz="3200">
                <a:solidFill>
                  <a:srgbClr val="FF0000"/>
                </a:solidFill>
                <a:latin typeface="Arial" panose="020B0604020202020204" pitchFamily="34" charset="0"/>
              </a:rPr>
              <a:t>Product operation software quality factors</a:t>
            </a:r>
            <a:br>
              <a:rPr lang="en-US" altLang="en-US" sz="3200">
                <a:solidFill>
                  <a:srgbClr val="FF0000"/>
                </a:solidFill>
                <a:latin typeface="Arial" panose="020B0604020202020204" pitchFamily="34" charset="0"/>
              </a:rPr>
            </a:br>
            <a:r>
              <a:rPr lang="ar-JO" altLang="en-US" sz="3200">
                <a:solidFill>
                  <a:srgbClr val="FF0000"/>
                </a:solidFill>
                <a:latin typeface="Arial" panose="020B0604020202020204" pitchFamily="34" charset="0"/>
              </a:rPr>
              <a:t>عوامل جودة برامج تشغيل المنتج</a:t>
            </a:r>
            <a:endParaRPr lang="en-US" altLang="en-US" sz="3200">
              <a:solidFill>
                <a:srgbClr val="FF0000"/>
              </a:solidFill>
              <a:latin typeface="Arial" panose="020B0604020202020204" pitchFamily="34" charset="0"/>
            </a:endParaRPr>
          </a:p>
        </p:txBody>
      </p:sp>
      <p:sp>
        <p:nvSpPr>
          <p:cNvPr id="10243" name="Rectangle 3">
            <a:extLst>
              <a:ext uri="{FF2B5EF4-FFF2-40B4-BE49-F238E27FC236}">
                <a16:creationId xmlns:a16="http://schemas.microsoft.com/office/drawing/2014/main" id="{3899EC29-1A8B-A271-1111-690B7B4906AC}"/>
              </a:ext>
            </a:extLst>
          </p:cNvPr>
          <p:cNvSpPr>
            <a:spLocks noGrp="1" noChangeArrowheads="1"/>
          </p:cNvSpPr>
          <p:nvPr>
            <p:ph idx="1"/>
          </p:nvPr>
        </p:nvSpPr>
        <p:spPr>
          <a:xfrm>
            <a:off x="2152650" y="1825626"/>
            <a:ext cx="7886700" cy="4803775"/>
          </a:xfrm>
        </p:spPr>
        <p:txBody>
          <a:bodyPr rtlCol="0">
            <a:normAutofit fontScale="92500" lnSpcReduction="10000"/>
          </a:bodyPr>
          <a:lstStyle/>
          <a:p>
            <a:pPr eaLnBrk="1" fontAlgn="auto" hangingPunct="1">
              <a:spcAft>
                <a:spcPts val="0"/>
              </a:spcAft>
              <a:buNone/>
              <a:defRPr/>
            </a:pPr>
            <a:r>
              <a:rPr lang="en-US" sz="2800" dirty="0"/>
              <a:t>Deals with requirements that directly affect the daily operation of the software.</a:t>
            </a:r>
          </a:p>
          <a:p>
            <a:pPr algn="r" rtl="1" eaLnBrk="1" fontAlgn="auto" hangingPunct="1">
              <a:spcAft>
                <a:spcPts val="0"/>
              </a:spcAft>
              <a:buNone/>
              <a:defRPr/>
            </a:pPr>
            <a:r>
              <a:rPr lang="ar-JO" sz="2800" dirty="0"/>
              <a:t>يتعامل مع المتطلبات التي تؤثر بشكل مباشر على التشغيل اليومي للبرنامج.</a:t>
            </a:r>
            <a:br>
              <a:rPr lang="en-US" sz="2800" dirty="0"/>
            </a:br>
            <a:endParaRPr lang="en-US" sz="2800" dirty="0"/>
          </a:p>
          <a:p>
            <a:pPr marL="0" indent="0" eaLnBrk="1" fontAlgn="auto" hangingPunct="1">
              <a:spcAft>
                <a:spcPts val="0"/>
              </a:spcAft>
              <a:buNone/>
              <a:defRPr/>
            </a:pPr>
            <a:r>
              <a:rPr lang="en-US" sz="2800" i="1" u="sng" dirty="0">
                <a:solidFill>
                  <a:srgbClr val="FF0000"/>
                </a:solidFill>
              </a:rPr>
              <a:t>Correctness</a:t>
            </a:r>
            <a:r>
              <a:rPr lang="en-US" sz="2800" i="1" u="sng" dirty="0"/>
              <a:t>:</a:t>
            </a:r>
            <a:r>
              <a:rPr lang="en-US" sz="2800" dirty="0"/>
              <a:t>    </a:t>
            </a:r>
            <a:r>
              <a:rPr lang="ar-JO" sz="2800" i="1" u="sng" dirty="0">
                <a:solidFill>
                  <a:srgbClr val="FF0000"/>
                </a:solidFill>
              </a:rPr>
              <a:t>صحة</a:t>
            </a:r>
            <a:r>
              <a:rPr lang="ar-JO" sz="2800" dirty="0"/>
              <a:t>:</a:t>
            </a:r>
            <a:endParaRPr lang="en-US" sz="2800" dirty="0"/>
          </a:p>
          <a:p>
            <a:pPr eaLnBrk="1" fontAlgn="auto" hangingPunct="1">
              <a:spcAft>
                <a:spcPts val="0"/>
              </a:spcAft>
              <a:defRPr/>
            </a:pPr>
            <a:r>
              <a:rPr lang="en-US" sz="2800" dirty="0"/>
              <a:t>Correctness requirements are defined in a list of the software system’s required outputs</a:t>
            </a:r>
          </a:p>
          <a:p>
            <a:pPr algn="r" rtl="1" eaLnBrk="1" fontAlgn="auto" hangingPunct="1">
              <a:spcAft>
                <a:spcPts val="0"/>
              </a:spcAft>
              <a:defRPr/>
            </a:pPr>
            <a:r>
              <a:rPr lang="ar-JO" sz="2800" dirty="0"/>
              <a:t>يتم تحديد متطلبات الصحة في قائمة المخرجات المطلوبة لنظام البرمجيات</a:t>
            </a:r>
            <a:endParaRPr lang="en-US" sz="2800" dirty="0"/>
          </a:p>
          <a:p>
            <a:pPr eaLnBrk="1" fontAlgn="auto" hangingPunct="1">
              <a:spcAft>
                <a:spcPts val="0"/>
              </a:spcAft>
              <a:defRPr/>
            </a:pPr>
            <a:r>
              <a:rPr lang="en-US" sz="2800" dirty="0"/>
              <a:t>How many errors there are in the software?</a:t>
            </a:r>
          </a:p>
          <a:p>
            <a:pPr algn="r" rtl="1" eaLnBrk="1" fontAlgn="auto" hangingPunct="1">
              <a:spcAft>
                <a:spcPts val="0"/>
              </a:spcAft>
              <a:defRPr/>
            </a:pPr>
            <a:r>
              <a:rPr lang="ar-JO" sz="2000" dirty="0"/>
              <a:t>كم عدد الأخطاء الموجودة في البرنامج؟</a:t>
            </a:r>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C2318F7-79F1-7EB3-B594-96D58F6AA671}"/>
              </a:ext>
            </a:extLst>
          </p:cNvPr>
          <p:cNvSpPr>
            <a:spLocks noGrp="1"/>
          </p:cNvSpPr>
          <p:nvPr>
            <p:ph type="title"/>
          </p:nvPr>
        </p:nvSpPr>
        <p:spPr/>
        <p:txBody>
          <a:bodyPr/>
          <a:lstStyle/>
          <a:p>
            <a:pPr eaLnBrk="1" hangingPunct="1"/>
            <a:r>
              <a:rPr lang="en-US" altLang="en-US" sz="4000">
                <a:solidFill>
                  <a:srgbClr val="FF0000"/>
                </a:solidFill>
              </a:rPr>
              <a:t>Correctness      </a:t>
            </a:r>
            <a:r>
              <a:rPr lang="ar-JO" altLang="en-US" sz="4000">
                <a:solidFill>
                  <a:srgbClr val="FF0000"/>
                </a:solidFill>
              </a:rPr>
              <a:t>صحة</a:t>
            </a:r>
            <a:endParaRPr lang="en-US" altLang="en-US" sz="4000">
              <a:solidFill>
                <a:srgbClr val="FF0000"/>
              </a:solidFill>
            </a:endParaRPr>
          </a:p>
        </p:txBody>
      </p:sp>
      <p:sp>
        <p:nvSpPr>
          <p:cNvPr id="13315" name="Rectangle 3">
            <a:extLst>
              <a:ext uri="{FF2B5EF4-FFF2-40B4-BE49-F238E27FC236}">
                <a16:creationId xmlns:a16="http://schemas.microsoft.com/office/drawing/2014/main" id="{BB6EB0C8-6067-0EC7-488E-D01295915C82}"/>
              </a:ext>
            </a:extLst>
          </p:cNvPr>
          <p:cNvSpPr>
            <a:spLocks noGrp="1" noChangeArrowheads="1"/>
          </p:cNvSpPr>
          <p:nvPr>
            <p:ph idx="1"/>
          </p:nvPr>
        </p:nvSpPr>
        <p:spPr>
          <a:xfrm>
            <a:off x="1828800" y="1752600"/>
            <a:ext cx="8610600" cy="4800600"/>
          </a:xfrm>
        </p:spPr>
        <p:txBody>
          <a:bodyPr rtlCol="0">
            <a:normAutofit fontScale="85000" lnSpcReduction="20000"/>
          </a:bodyPr>
          <a:lstStyle/>
          <a:p>
            <a:pPr eaLnBrk="1" hangingPunct="1">
              <a:lnSpc>
                <a:spcPct val="80000"/>
              </a:lnSpc>
              <a:buFont typeface="Wingdings" panose="05000000000000000000" pitchFamily="2" charset="2"/>
              <a:buNone/>
              <a:defRPr/>
            </a:pPr>
            <a:r>
              <a:rPr lang="en-US" altLang="en-US" sz="2000" dirty="0"/>
              <a:t>Output specifications are usually multidimensional; some common dimensions include:</a:t>
            </a:r>
          </a:p>
          <a:p>
            <a:pPr algn="r" rtl="1" eaLnBrk="1" hangingPunct="1">
              <a:lnSpc>
                <a:spcPct val="80000"/>
              </a:lnSpc>
              <a:buFont typeface="Wingdings" panose="05000000000000000000" pitchFamily="2" charset="2"/>
              <a:buNone/>
              <a:defRPr/>
            </a:pPr>
            <a:r>
              <a:rPr lang="ar-JO" altLang="en-US" sz="1600" dirty="0"/>
              <a:t>عادة ما تكون مواصفات المخرجات متعددة الأبعاد؛ بعض الأبعاد المشتركة تشمل:</a:t>
            </a:r>
            <a:endParaRPr lang="en-US" altLang="en-US" sz="1600" dirty="0"/>
          </a:p>
          <a:p>
            <a:pPr eaLnBrk="1" hangingPunct="1">
              <a:lnSpc>
                <a:spcPct val="80000"/>
              </a:lnSpc>
              <a:defRPr/>
            </a:pPr>
            <a:r>
              <a:rPr lang="en-US" altLang="en-US" dirty="0">
                <a:solidFill>
                  <a:srgbClr val="D4325C"/>
                </a:solidFill>
              </a:rPr>
              <a:t>The output mission</a:t>
            </a:r>
            <a:r>
              <a:rPr lang="en-US" altLang="en-US" dirty="0"/>
              <a:t> (e.g., sales invoice printout, and red alarms when temperature rises above 250°F).</a:t>
            </a:r>
          </a:p>
          <a:p>
            <a:pPr algn="r" rtl="1" eaLnBrk="1" hangingPunct="1">
              <a:lnSpc>
                <a:spcPct val="80000"/>
              </a:lnSpc>
              <a:defRPr/>
            </a:pPr>
            <a:r>
              <a:rPr lang="ar-JO" altLang="en-US" dirty="0">
                <a:solidFill>
                  <a:srgbClr val="D4325C"/>
                </a:solidFill>
              </a:rPr>
              <a:t>مهمة الإخراج </a:t>
            </a:r>
            <a:r>
              <a:rPr lang="ar-JO" altLang="en-US" dirty="0"/>
              <a:t>(على سبيل المثال، طباعة فاتورة المبيعات، والإنذارات الحمراء عند ارتفاع درجة الحرارة فوق 250 درجة فهرنهايت).</a:t>
            </a:r>
            <a:endParaRPr lang="en-US" altLang="en-US" dirty="0"/>
          </a:p>
          <a:p>
            <a:pPr eaLnBrk="1" hangingPunct="1">
              <a:lnSpc>
                <a:spcPct val="80000"/>
              </a:lnSpc>
              <a:defRPr/>
            </a:pPr>
            <a:r>
              <a:rPr lang="en-US" altLang="en-US" dirty="0">
                <a:solidFill>
                  <a:srgbClr val="D4325C"/>
                </a:solidFill>
              </a:rPr>
              <a:t>The required accuracy of those outputs</a:t>
            </a:r>
            <a:r>
              <a:rPr lang="en-US" altLang="en-US" dirty="0"/>
              <a:t> that can be adversely affected by inaccurate data or inaccurate calculations.</a:t>
            </a:r>
          </a:p>
          <a:p>
            <a:pPr algn="r" rtl="1" eaLnBrk="1" hangingPunct="1">
              <a:lnSpc>
                <a:spcPct val="80000"/>
              </a:lnSpc>
              <a:defRPr/>
            </a:pPr>
            <a:r>
              <a:rPr lang="ar-JO" altLang="en-US" dirty="0">
                <a:solidFill>
                  <a:srgbClr val="D4325C"/>
                </a:solidFill>
              </a:rPr>
              <a:t>الدقة المطلوبة لتلك المخرجات </a:t>
            </a:r>
            <a:r>
              <a:rPr lang="ar-JO" altLang="en-US" dirty="0"/>
              <a:t>التي يمكن أن تتأثر سلباً بالبيانات غير الدقيقة أو الحسابات غير الدقيقة.</a:t>
            </a:r>
            <a:endParaRPr lang="en-US" altLang="en-US" dirty="0"/>
          </a:p>
          <a:p>
            <a:pPr eaLnBrk="1" hangingPunct="1">
              <a:lnSpc>
                <a:spcPct val="80000"/>
              </a:lnSpc>
              <a:defRPr/>
            </a:pPr>
            <a:r>
              <a:rPr lang="en-US" altLang="en-US" dirty="0">
                <a:solidFill>
                  <a:srgbClr val="D4325C"/>
                </a:solidFill>
              </a:rPr>
              <a:t>The completeness of the output information</a:t>
            </a:r>
            <a:r>
              <a:rPr lang="en-US" altLang="en-US" dirty="0"/>
              <a:t>, which can be adversely affected by incomplete data.</a:t>
            </a:r>
          </a:p>
          <a:p>
            <a:pPr algn="r" rtl="1" eaLnBrk="1" hangingPunct="1">
              <a:lnSpc>
                <a:spcPct val="80000"/>
              </a:lnSpc>
              <a:defRPr/>
            </a:pPr>
            <a:r>
              <a:rPr lang="ar-JO" altLang="en-US" dirty="0">
                <a:solidFill>
                  <a:srgbClr val="D4325C"/>
                </a:solidFill>
              </a:rPr>
              <a:t>اكتمال معلومات المخرجات</a:t>
            </a:r>
            <a:r>
              <a:rPr lang="ar-JO" altLang="en-US" dirty="0"/>
              <a:t>، والتي يمكن أن تتأثر سلباً بالبيانات غير المكتملة.</a:t>
            </a:r>
            <a:endParaRPr lang="en-US" altLang="en-US" dirty="0"/>
          </a:p>
          <a:p>
            <a:pPr eaLnBrk="1" hangingPunct="1">
              <a:lnSpc>
                <a:spcPct val="80000"/>
              </a:lnSpc>
              <a:defRPr/>
            </a:pPr>
            <a:r>
              <a:rPr lang="en-US" altLang="en-US" dirty="0">
                <a:solidFill>
                  <a:srgbClr val="D4325C"/>
                </a:solidFill>
              </a:rPr>
              <a:t>The up-to-</a:t>
            </a:r>
            <a:r>
              <a:rPr lang="en-US" altLang="en-US" dirty="0" err="1">
                <a:solidFill>
                  <a:srgbClr val="D4325C"/>
                </a:solidFill>
              </a:rPr>
              <a:t>dateness</a:t>
            </a:r>
            <a:r>
              <a:rPr lang="en-US" altLang="en-US" dirty="0">
                <a:solidFill>
                  <a:srgbClr val="D4325C"/>
                </a:solidFill>
              </a:rPr>
              <a:t> of the information</a:t>
            </a:r>
            <a:r>
              <a:rPr lang="en-US" altLang="en-US" dirty="0"/>
              <a:t> (defined as the time between the event and its consideration by the software system).</a:t>
            </a:r>
          </a:p>
          <a:p>
            <a:pPr algn="r" rtl="1" eaLnBrk="1" hangingPunct="1">
              <a:lnSpc>
                <a:spcPct val="80000"/>
              </a:lnSpc>
              <a:defRPr/>
            </a:pPr>
            <a:r>
              <a:rPr lang="ar-JO" altLang="en-US" dirty="0">
                <a:solidFill>
                  <a:srgbClr val="D4325C"/>
                </a:solidFill>
              </a:rPr>
              <a:t>تحديث المعلومات </a:t>
            </a:r>
            <a:r>
              <a:rPr lang="ar-JO" altLang="en-US" dirty="0"/>
              <a:t>(يتم تعريفه على أنه الوقت بين الحدث والنظر فيه بواسطة نظام البرنامج).</a:t>
            </a:r>
            <a:endParaRPr lang="en-US" altLang="en-US" dirty="0"/>
          </a:p>
          <a:p>
            <a:pPr eaLnBrk="1" hangingPunct="1">
              <a:lnSpc>
                <a:spcPct val="80000"/>
              </a:lnSpc>
              <a:defRPr/>
            </a:pPr>
            <a:r>
              <a:rPr lang="en-US" altLang="en-US" dirty="0">
                <a:solidFill>
                  <a:srgbClr val="D4325C"/>
                </a:solidFill>
              </a:rPr>
              <a:t>The availability of the information</a:t>
            </a:r>
            <a:r>
              <a:rPr lang="en-US" altLang="en-US" dirty="0"/>
              <a:t> (the reaction time, defined as the time needed to obtain the requested information or as the requested reaction time).</a:t>
            </a:r>
          </a:p>
          <a:p>
            <a:pPr algn="r" rtl="1" eaLnBrk="1" hangingPunct="1">
              <a:lnSpc>
                <a:spcPct val="80000"/>
              </a:lnSpc>
              <a:defRPr/>
            </a:pPr>
            <a:r>
              <a:rPr lang="ar-JO" altLang="en-US" dirty="0">
                <a:solidFill>
                  <a:srgbClr val="D4325C"/>
                </a:solidFill>
              </a:rPr>
              <a:t>مدى توفر المعلومات </a:t>
            </a:r>
            <a:r>
              <a:rPr lang="ar-JO" altLang="en-US" dirty="0"/>
              <a:t>(زمن رد الفعل، الذي يعرف بأنه الوقت اللازم للحصول على المعلومات المطلوبة أو زمن رد الفعل المطلوب).</a:t>
            </a: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F739295-1ED0-0C79-2927-AA4445E84094}"/>
              </a:ext>
            </a:extLst>
          </p:cNvPr>
          <p:cNvSpPr>
            <a:spLocks noGrp="1"/>
          </p:cNvSpPr>
          <p:nvPr>
            <p:ph type="title"/>
          </p:nvPr>
        </p:nvSpPr>
        <p:spPr>
          <a:xfrm>
            <a:off x="1752600" y="365126"/>
            <a:ext cx="8286750" cy="1325563"/>
          </a:xfrm>
        </p:spPr>
        <p:txBody>
          <a:bodyPr/>
          <a:lstStyle/>
          <a:p>
            <a:pPr algn="ctr" eaLnBrk="1" hangingPunct="1"/>
            <a:r>
              <a:rPr lang="en-US" altLang="en-US" sz="2800"/>
              <a:t>Correctness Example  (club membership info system)</a:t>
            </a:r>
            <a:br>
              <a:rPr lang="en-US" altLang="en-US" sz="2800"/>
            </a:br>
            <a:r>
              <a:rPr lang="ar-JO" altLang="en-US" sz="2800"/>
              <a:t>مثال على الصحة (نظام معلومات عضوية النادي)</a:t>
            </a:r>
            <a:endParaRPr lang="en-US" altLang="en-US" sz="2800"/>
          </a:p>
        </p:txBody>
      </p:sp>
      <p:sp>
        <p:nvSpPr>
          <p:cNvPr id="14339" name="Content Placeholder 2">
            <a:extLst>
              <a:ext uri="{FF2B5EF4-FFF2-40B4-BE49-F238E27FC236}">
                <a16:creationId xmlns:a16="http://schemas.microsoft.com/office/drawing/2014/main" id="{89722256-E30D-EC12-F12D-D618AE1A6583}"/>
              </a:ext>
            </a:extLst>
          </p:cNvPr>
          <p:cNvSpPr>
            <a:spLocks noGrp="1"/>
          </p:cNvSpPr>
          <p:nvPr>
            <p:ph idx="1"/>
          </p:nvPr>
        </p:nvSpPr>
        <p:spPr/>
        <p:txBody>
          <a:bodyPr rtlCol="0">
            <a:normAutofit/>
          </a:bodyPr>
          <a:lstStyle/>
          <a:p>
            <a:pPr eaLnBrk="1" hangingPunct="1">
              <a:defRPr/>
            </a:pPr>
            <a:r>
              <a:rPr lang="en-US" altLang="en-US" sz="2200" dirty="0"/>
              <a:t>1.    </a:t>
            </a:r>
            <a:r>
              <a:rPr lang="en-US" altLang="en-US" sz="2200" b="1" dirty="0"/>
              <a:t>Output</a:t>
            </a:r>
            <a:r>
              <a:rPr lang="en-US" altLang="en-US" sz="2200" dirty="0"/>
              <a:t> </a:t>
            </a:r>
            <a:r>
              <a:rPr lang="en-US" altLang="en-US" sz="2200" b="1" dirty="0"/>
              <a:t>mission</a:t>
            </a:r>
            <a:r>
              <a:rPr lang="en-US" altLang="en-US" sz="2200" dirty="0"/>
              <a:t>: list of 11reports, 4 standard letters, 3 interactive queries.</a:t>
            </a:r>
          </a:p>
          <a:p>
            <a:pPr algn="r" rtl="1" eaLnBrk="1" hangingPunct="1">
              <a:defRPr/>
            </a:pPr>
            <a:r>
              <a:rPr lang="ar-JO" altLang="en-US" sz="2200" dirty="0"/>
              <a:t>1. </a:t>
            </a:r>
            <a:r>
              <a:rPr lang="ar-JO" altLang="en-US" sz="2200" b="1" dirty="0"/>
              <a:t>مهمة الإخراج</a:t>
            </a:r>
            <a:r>
              <a:rPr lang="ar-JO" altLang="en-US" sz="2200" dirty="0"/>
              <a:t>: قائمة مكونة من 11 تقريرًا، 4 أحرف قياسية، 3 استعلامات تفاعلية.</a:t>
            </a:r>
            <a:endParaRPr lang="en-US" altLang="en-US" sz="2200" dirty="0"/>
          </a:p>
          <a:p>
            <a:pPr eaLnBrk="1" hangingPunct="1">
              <a:defRPr/>
            </a:pPr>
            <a:r>
              <a:rPr lang="en-US" altLang="en-US" sz="2200" dirty="0"/>
              <a:t>2.    </a:t>
            </a:r>
            <a:r>
              <a:rPr lang="en-US" altLang="en-US" sz="2200" b="1" dirty="0"/>
              <a:t>Required</a:t>
            </a:r>
            <a:r>
              <a:rPr lang="en-US" altLang="en-US" sz="2200" dirty="0"/>
              <a:t> </a:t>
            </a:r>
            <a:r>
              <a:rPr lang="en-US" altLang="en-US" sz="2200" b="1" dirty="0"/>
              <a:t>accuracy</a:t>
            </a:r>
            <a:r>
              <a:rPr lang="en-US" altLang="en-US" sz="2200" dirty="0"/>
              <a:t>: prob of a non-accurate output &lt;1%.</a:t>
            </a:r>
          </a:p>
          <a:p>
            <a:pPr algn="r" rtl="1" eaLnBrk="1" hangingPunct="1">
              <a:defRPr/>
            </a:pPr>
            <a:r>
              <a:rPr lang="ar-JO" altLang="en-US" sz="2200" dirty="0"/>
              <a:t>2. </a:t>
            </a:r>
            <a:r>
              <a:rPr lang="ar-JO" altLang="en-US" sz="2200" b="1" dirty="0"/>
              <a:t>الدقة المطلوبة</a:t>
            </a:r>
            <a:r>
              <a:rPr lang="ar-JO" altLang="en-US" sz="2200" dirty="0"/>
              <a:t>: احتمال وجود إخراج غير دقيق &lt;1%.</a:t>
            </a:r>
            <a:endParaRPr lang="en-US" altLang="en-US" sz="2200" dirty="0"/>
          </a:p>
          <a:p>
            <a:pPr eaLnBrk="1" hangingPunct="1">
              <a:defRPr/>
            </a:pPr>
            <a:r>
              <a:rPr lang="en-US" altLang="en-US" sz="2200" dirty="0"/>
              <a:t>3.    </a:t>
            </a:r>
            <a:r>
              <a:rPr lang="en-US" altLang="en-US" sz="2200" b="1" dirty="0"/>
              <a:t>Completeness</a:t>
            </a:r>
            <a:r>
              <a:rPr lang="en-US" altLang="en-US" sz="2200" dirty="0"/>
              <a:t>: prob of missing data about a member, attendance, payments </a:t>
            </a:r>
            <a:r>
              <a:rPr lang="en-US" altLang="en-US" sz="2200" dirty="0" err="1"/>
              <a:t>etc</a:t>
            </a:r>
            <a:r>
              <a:rPr lang="en-US" altLang="en-US" sz="2200" dirty="0"/>
              <a:t> &lt; 1%.</a:t>
            </a:r>
          </a:p>
          <a:p>
            <a:pPr algn="r" rtl="1" eaLnBrk="1" hangingPunct="1">
              <a:defRPr/>
            </a:pPr>
            <a:r>
              <a:rPr lang="ar-JO" altLang="en-US" sz="2200" dirty="0"/>
              <a:t>3. </a:t>
            </a:r>
            <a:r>
              <a:rPr lang="ar-JO" altLang="en-US" sz="2200" b="1" dirty="0"/>
              <a:t>الاكتمال</a:t>
            </a:r>
            <a:r>
              <a:rPr lang="ar-JO" altLang="en-US" sz="2200" dirty="0"/>
              <a:t>: احتمال فقدان بيانات حول العضو والحضور والمدفوعات وما إلى ذلك &lt; 1%.</a:t>
            </a:r>
            <a:endParaRPr lang="en-US" altLang="en-US" sz="2200" dirty="0"/>
          </a:p>
          <a:p>
            <a:pPr eaLnBrk="1" hangingPunct="1">
              <a:defRPr/>
            </a:pPr>
            <a:r>
              <a:rPr lang="en-US" altLang="en-US" sz="2200" dirty="0"/>
              <a:t>4.    </a:t>
            </a:r>
            <a:r>
              <a:rPr lang="en-US" altLang="en-US" sz="2200" b="1" dirty="0"/>
              <a:t>Up-to-</a:t>
            </a:r>
            <a:r>
              <a:rPr lang="en-US" altLang="en-US" sz="2200" b="1" dirty="0" err="1"/>
              <a:t>dateness</a:t>
            </a:r>
            <a:r>
              <a:rPr lang="en-US" altLang="en-US" sz="2200" dirty="0"/>
              <a:t>: no more than 2 days for info about event participation to be valid</a:t>
            </a:r>
          </a:p>
          <a:p>
            <a:pPr algn="r" rtl="1" eaLnBrk="1" hangingPunct="1">
              <a:defRPr/>
            </a:pPr>
            <a:r>
              <a:rPr lang="ar-JO" altLang="en-US" sz="2200" dirty="0"/>
              <a:t>4. </a:t>
            </a:r>
            <a:r>
              <a:rPr lang="ar-JO" altLang="en-US" sz="2200" b="1" dirty="0"/>
              <a:t>التحديث</a:t>
            </a:r>
            <a:r>
              <a:rPr lang="ar-JO" altLang="en-US" sz="2200" dirty="0"/>
              <a:t>: ما لا يزيد عن يومين حتى تكون المعلومات المتعلقة بالمشاركة في الحدث صالحة</a:t>
            </a:r>
            <a:endParaRPr lang="en-US" altLang="en-US" sz="2200" dirty="0"/>
          </a:p>
          <a:p>
            <a:pPr eaLnBrk="1" hangingPunct="1">
              <a:defRPr/>
            </a:pPr>
            <a:r>
              <a:rPr lang="en-US" altLang="en-US" sz="2200" dirty="0"/>
              <a:t>5.    </a:t>
            </a:r>
            <a:r>
              <a:rPr lang="en-US" altLang="en-US" sz="2200" b="1" dirty="0"/>
              <a:t>Availability</a:t>
            </a:r>
            <a:r>
              <a:rPr lang="en-US" altLang="en-US" sz="2200" dirty="0"/>
              <a:t>: reaction time to queries &lt; 2 seconds, to reports &lt; 4 hours</a:t>
            </a:r>
          </a:p>
          <a:p>
            <a:pPr algn="r" rtl="1" eaLnBrk="1" hangingPunct="1">
              <a:defRPr/>
            </a:pPr>
            <a:r>
              <a:rPr lang="ar-JO" altLang="en-US" sz="2200" dirty="0"/>
              <a:t>5. </a:t>
            </a:r>
            <a:r>
              <a:rPr lang="ar-JO" altLang="en-US" sz="2200" b="1" dirty="0"/>
              <a:t>التوفر</a:t>
            </a:r>
            <a:r>
              <a:rPr lang="ar-JO" altLang="en-US" sz="2200" dirty="0"/>
              <a:t>: وقت الاستجابة للاستعلامات &lt; 2 ثانية، للتقارير &lt; 4 ساعات</a:t>
            </a:r>
            <a:endParaRPr lang="en-US" alt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9F838FF-1D93-3FBC-BA3F-2A20BB254E92}"/>
              </a:ext>
            </a:extLst>
          </p:cNvPr>
          <p:cNvSpPr>
            <a:spLocks noGrp="1"/>
          </p:cNvSpPr>
          <p:nvPr>
            <p:ph type="title"/>
          </p:nvPr>
        </p:nvSpPr>
        <p:spPr/>
        <p:txBody>
          <a:bodyPr/>
          <a:lstStyle/>
          <a:p>
            <a:pPr algn="ctr" eaLnBrk="1" hangingPunct="1"/>
            <a:r>
              <a:rPr lang="en-US" altLang="en-US" sz="3200">
                <a:solidFill>
                  <a:srgbClr val="FF0000"/>
                </a:solidFill>
                <a:latin typeface="Arial" panose="020B0604020202020204" pitchFamily="34" charset="0"/>
              </a:rPr>
              <a:t>Product operation software quality factors</a:t>
            </a:r>
            <a:br>
              <a:rPr lang="en-US" altLang="en-US" sz="3200">
                <a:solidFill>
                  <a:srgbClr val="FF0000"/>
                </a:solidFill>
                <a:latin typeface="Arial" panose="020B0604020202020204" pitchFamily="34" charset="0"/>
              </a:rPr>
            </a:br>
            <a:r>
              <a:rPr lang="ar-JO" altLang="en-US" sz="3200">
                <a:solidFill>
                  <a:srgbClr val="FF0000"/>
                </a:solidFill>
                <a:latin typeface="Arial" panose="020B0604020202020204" pitchFamily="34" charset="0"/>
              </a:rPr>
              <a:t>عوامل جودة برامج تشغيل المنتج</a:t>
            </a:r>
            <a:endParaRPr lang="en-US" altLang="en-US" sz="3200">
              <a:solidFill>
                <a:srgbClr val="FF0000"/>
              </a:solidFill>
              <a:latin typeface="Arial" panose="020B0604020202020204" pitchFamily="34" charset="0"/>
            </a:endParaRPr>
          </a:p>
        </p:txBody>
      </p:sp>
      <p:sp>
        <p:nvSpPr>
          <p:cNvPr id="15363" name="Rectangle 3">
            <a:extLst>
              <a:ext uri="{FF2B5EF4-FFF2-40B4-BE49-F238E27FC236}">
                <a16:creationId xmlns:a16="http://schemas.microsoft.com/office/drawing/2014/main" id="{EF24E47E-9A9D-3CEF-FE06-BD7ACD1A8102}"/>
              </a:ext>
            </a:extLst>
          </p:cNvPr>
          <p:cNvSpPr>
            <a:spLocks noGrp="1" noChangeArrowheads="1"/>
          </p:cNvSpPr>
          <p:nvPr>
            <p:ph idx="1"/>
          </p:nvPr>
        </p:nvSpPr>
        <p:spPr>
          <a:xfrm>
            <a:off x="1828800" y="1828800"/>
            <a:ext cx="8610600" cy="4038600"/>
          </a:xfrm>
        </p:spPr>
        <p:txBody>
          <a:bodyPr rtlCol="0">
            <a:normAutofit fontScale="85000" lnSpcReduction="20000"/>
          </a:bodyPr>
          <a:lstStyle/>
          <a:p>
            <a:pPr eaLnBrk="1" hangingPunct="1">
              <a:defRPr/>
            </a:pPr>
            <a:r>
              <a:rPr lang="en-US" altLang="en-US" sz="2800" i="1" u="sng" dirty="0">
                <a:solidFill>
                  <a:srgbClr val="FF0000"/>
                </a:solidFill>
              </a:rPr>
              <a:t>Reliability</a:t>
            </a:r>
            <a:r>
              <a:rPr lang="en-US" altLang="en-US" sz="2800" i="1" u="sng" dirty="0"/>
              <a:t>:</a:t>
            </a:r>
            <a:r>
              <a:rPr lang="en-US" altLang="en-US" sz="2800" i="1" u="sng" dirty="0">
                <a:solidFill>
                  <a:srgbClr val="FF0000"/>
                </a:solidFill>
              </a:rPr>
              <a:t>  </a:t>
            </a:r>
            <a:r>
              <a:rPr lang="ar-JO" altLang="en-US" sz="2800" i="1" u="sng" dirty="0">
                <a:solidFill>
                  <a:srgbClr val="FF0000"/>
                </a:solidFill>
              </a:rPr>
              <a:t>الموثوقية</a:t>
            </a:r>
          </a:p>
          <a:p>
            <a:pPr marL="0" indent="0" eaLnBrk="1" hangingPunct="1">
              <a:buNone/>
              <a:defRPr/>
            </a:pPr>
            <a:br>
              <a:rPr lang="en-US" altLang="en-US" sz="2800" i="1" u="sng" dirty="0"/>
            </a:br>
            <a:r>
              <a:rPr lang="en-US" altLang="en-US" sz="2800" dirty="0"/>
              <a:t>Reliability requirements deal with </a:t>
            </a:r>
            <a:r>
              <a:rPr lang="en-US" altLang="en-US" sz="2800" dirty="0">
                <a:solidFill>
                  <a:srgbClr val="FF0000"/>
                </a:solidFill>
              </a:rPr>
              <a:t>failures</a:t>
            </a:r>
            <a:r>
              <a:rPr lang="en-US" altLang="en-US" sz="2800" dirty="0"/>
              <a:t> to provide services. They determine the </a:t>
            </a:r>
            <a:r>
              <a:rPr lang="en-US" altLang="en-US" sz="2800" dirty="0">
                <a:solidFill>
                  <a:srgbClr val="FF0000"/>
                </a:solidFill>
              </a:rPr>
              <a:t>maximum allowed SW system failure rate</a:t>
            </a:r>
            <a:r>
              <a:rPr lang="en-US" altLang="en-US" sz="2800" dirty="0"/>
              <a:t>, and can refer to entire system or one of its function. </a:t>
            </a:r>
          </a:p>
          <a:p>
            <a:pPr algn="r" rtl="1" eaLnBrk="1" hangingPunct="1">
              <a:defRPr/>
            </a:pPr>
            <a:r>
              <a:rPr lang="ar-JO" altLang="en-US" sz="2800" dirty="0"/>
              <a:t>تتعامل متطلبات الموثوقية مع </a:t>
            </a:r>
            <a:r>
              <a:rPr lang="ar-JO" altLang="en-US" sz="2800" dirty="0">
                <a:solidFill>
                  <a:srgbClr val="FF0000"/>
                </a:solidFill>
              </a:rPr>
              <a:t>الفشل</a:t>
            </a:r>
            <a:r>
              <a:rPr lang="ar-JO" altLang="en-US" sz="2800" dirty="0"/>
              <a:t> في تقديم الخدمات. وهي تحدد </a:t>
            </a:r>
            <a:r>
              <a:rPr lang="ar-JO" altLang="en-US" sz="2800" dirty="0">
                <a:solidFill>
                  <a:srgbClr val="FF0000"/>
                </a:solidFill>
              </a:rPr>
              <a:t>الحد الأقصى المسموح به لمعدل فشل نظام </a:t>
            </a:r>
            <a:r>
              <a:rPr lang="en-US" altLang="en-US" sz="2800" dirty="0">
                <a:solidFill>
                  <a:srgbClr val="FF0000"/>
                </a:solidFill>
              </a:rPr>
              <a:t>SW</a:t>
            </a:r>
            <a:r>
              <a:rPr lang="en-US" altLang="en-US" sz="2800" dirty="0"/>
              <a:t>، </a:t>
            </a:r>
            <a:r>
              <a:rPr lang="ar-JO" altLang="en-US" sz="2800" dirty="0"/>
              <a:t>ويمكن أن تشير إلى النظام بأكمله أو إحدى وظائفه.</a:t>
            </a:r>
            <a:br>
              <a:rPr lang="en-US" altLang="en-US" sz="2800" dirty="0"/>
            </a:br>
            <a:r>
              <a:rPr lang="en-US" altLang="en-US" sz="2800" i="1" dirty="0"/>
              <a:t> </a:t>
            </a:r>
          </a:p>
          <a:p>
            <a:pPr eaLnBrk="1" hangingPunct="1">
              <a:buFont typeface="Wingdings" panose="05000000000000000000" pitchFamily="2" charset="2"/>
              <a:buNone/>
              <a:defRPr/>
            </a:pPr>
            <a:r>
              <a:rPr lang="en-US" altLang="en-US" sz="2800" i="1" dirty="0"/>
              <a:t>E.g. </a:t>
            </a:r>
            <a:r>
              <a:rPr lang="en-US" altLang="en-US" sz="2200" dirty="0"/>
              <a:t>The failure frequency of a heart-monitoring unit that will operate in a hospital’s intensive care ward </a:t>
            </a:r>
            <a:r>
              <a:rPr lang="en-US" altLang="en-US" sz="2200" dirty="0">
                <a:solidFill>
                  <a:srgbClr val="FF0000"/>
                </a:solidFill>
              </a:rPr>
              <a:t>is required to be less than one in 20 years</a:t>
            </a:r>
            <a:r>
              <a:rPr lang="en-US" altLang="en-US" sz="2200" dirty="0"/>
              <a:t>. Its heart attack detection function is required to have </a:t>
            </a:r>
            <a:r>
              <a:rPr lang="en-US" altLang="en-US" sz="2200" dirty="0">
                <a:solidFill>
                  <a:srgbClr val="FF0000"/>
                </a:solidFill>
              </a:rPr>
              <a:t>a failure rate of less than one per million cases</a:t>
            </a:r>
            <a:r>
              <a:rPr lang="en-US" altLang="en-US" sz="2200" dirty="0"/>
              <a:t>.</a:t>
            </a:r>
          </a:p>
          <a:p>
            <a:pPr algn="r" rtl="1" eaLnBrk="1" hangingPunct="1">
              <a:buFont typeface="Wingdings" panose="05000000000000000000" pitchFamily="2" charset="2"/>
              <a:buNone/>
              <a:defRPr/>
            </a:pPr>
            <a:r>
              <a:rPr lang="ar-JO" altLang="en-US" sz="2200" dirty="0"/>
              <a:t>على سبيل المثال ومن المفترض أن يكون معدل تكرار فشل وحدة مراقبة القلب التي ستعمل في جناح العناية المركزة في المستشفى </a:t>
            </a:r>
            <a:r>
              <a:rPr lang="ar-JO" altLang="en-US" sz="2200" dirty="0">
                <a:solidFill>
                  <a:srgbClr val="FF0000"/>
                </a:solidFill>
              </a:rPr>
              <a:t>أقل من واحد كل عشرين عاما</a:t>
            </a:r>
            <a:r>
              <a:rPr lang="ar-JO" altLang="en-US" sz="2200" dirty="0"/>
              <a:t>. ومن المطلوب أن تكون وظيفة الكشف عن النوبات القلبية لديها </a:t>
            </a:r>
            <a:r>
              <a:rPr lang="ar-JO" altLang="en-US" sz="2200" dirty="0">
                <a:solidFill>
                  <a:srgbClr val="FF0000"/>
                </a:solidFill>
              </a:rPr>
              <a:t>معدل فشل أقل من حالة واحدة لكل مليون حالة</a:t>
            </a:r>
            <a:r>
              <a:rPr lang="ar-JO" altLang="en-US" sz="2200" dirty="0"/>
              <a:t>.</a:t>
            </a:r>
            <a:endParaRPr lang="en-US" altLang="en-US" sz="2200" dirty="0"/>
          </a:p>
          <a:p>
            <a:pPr eaLnBrk="1" hangingPunct="1">
              <a:buFont typeface="Wingdings" panose="05000000000000000000" pitchFamily="2" charset="2"/>
              <a:buNone/>
              <a:defRPr/>
            </a:pPr>
            <a:endParaRPr lang="en-US" altLang="en-US" sz="2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02CE0E6-51F7-4F72-4FC8-055E685DD324}"/>
              </a:ext>
            </a:extLst>
          </p:cNvPr>
          <p:cNvSpPr>
            <a:spLocks noGrp="1"/>
          </p:cNvSpPr>
          <p:nvPr>
            <p:ph type="title"/>
          </p:nvPr>
        </p:nvSpPr>
        <p:spPr/>
        <p:txBody>
          <a:bodyPr/>
          <a:lstStyle/>
          <a:p>
            <a:pPr algn="ctr" eaLnBrk="1" hangingPunct="1"/>
            <a:r>
              <a:rPr lang="en-US" altLang="en-US" sz="3200">
                <a:solidFill>
                  <a:srgbClr val="FF0000"/>
                </a:solidFill>
                <a:latin typeface="Arial" panose="020B0604020202020204" pitchFamily="34" charset="0"/>
              </a:rPr>
              <a:t>Product operation software quality factors</a:t>
            </a:r>
            <a:br>
              <a:rPr lang="en-US" altLang="en-US" sz="3200">
                <a:solidFill>
                  <a:srgbClr val="FF0000"/>
                </a:solidFill>
                <a:latin typeface="Arial" panose="020B0604020202020204" pitchFamily="34" charset="0"/>
              </a:rPr>
            </a:br>
            <a:r>
              <a:rPr lang="ar-JO" altLang="en-US" sz="3200">
                <a:solidFill>
                  <a:srgbClr val="FF0000"/>
                </a:solidFill>
                <a:latin typeface="Arial" panose="020B0604020202020204" pitchFamily="34" charset="0"/>
              </a:rPr>
              <a:t>عوامل جودة برامج تشغيل المنتج</a:t>
            </a:r>
            <a:endParaRPr lang="en-US" altLang="en-US" sz="3200">
              <a:solidFill>
                <a:srgbClr val="FF0000"/>
              </a:solidFill>
              <a:latin typeface="Arial" panose="020B0604020202020204" pitchFamily="34" charset="0"/>
            </a:endParaRPr>
          </a:p>
        </p:txBody>
      </p:sp>
      <p:sp>
        <p:nvSpPr>
          <p:cNvPr id="16387" name="Rectangle 3">
            <a:extLst>
              <a:ext uri="{FF2B5EF4-FFF2-40B4-BE49-F238E27FC236}">
                <a16:creationId xmlns:a16="http://schemas.microsoft.com/office/drawing/2014/main" id="{83299CED-DCCE-1F61-1D50-6D07C6C31A6C}"/>
              </a:ext>
            </a:extLst>
          </p:cNvPr>
          <p:cNvSpPr>
            <a:spLocks noGrp="1" noChangeArrowheads="1"/>
          </p:cNvSpPr>
          <p:nvPr>
            <p:ph idx="1"/>
          </p:nvPr>
        </p:nvSpPr>
        <p:spPr>
          <a:xfrm>
            <a:off x="2057400" y="1828800"/>
            <a:ext cx="8229600" cy="4114800"/>
          </a:xfrm>
        </p:spPr>
        <p:txBody>
          <a:bodyPr rtlCol="0">
            <a:normAutofit fontScale="77500" lnSpcReduction="20000"/>
          </a:bodyPr>
          <a:lstStyle/>
          <a:p>
            <a:pPr eaLnBrk="1" hangingPunct="1">
              <a:buFont typeface="Wingdings" panose="05000000000000000000" pitchFamily="2" charset="2"/>
              <a:buNone/>
              <a:defRPr/>
            </a:pPr>
            <a:r>
              <a:rPr lang="en-US" altLang="en-US" sz="2800" i="1" u="sng" dirty="0">
                <a:solidFill>
                  <a:srgbClr val="FF0000"/>
                </a:solidFill>
              </a:rPr>
              <a:t>Efficiency</a:t>
            </a:r>
            <a:r>
              <a:rPr lang="en-US" altLang="en-US" sz="2800" i="1" u="sng" dirty="0"/>
              <a:t>: </a:t>
            </a:r>
            <a:r>
              <a:rPr lang="ar-JO" altLang="en-US" sz="2800" i="1" u="sng" dirty="0">
                <a:solidFill>
                  <a:srgbClr val="FF0000"/>
                </a:solidFill>
              </a:rPr>
              <a:t>الكفاءة</a:t>
            </a:r>
            <a:br>
              <a:rPr lang="en-US" altLang="en-US" sz="2800" dirty="0"/>
            </a:br>
            <a:r>
              <a:rPr lang="en-US" altLang="en-US" sz="2800" dirty="0"/>
              <a:t>Efficiency requirements deal with the </a:t>
            </a:r>
            <a:r>
              <a:rPr lang="en-US" altLang="en-US" sz="2800" dirty="0">
                <a:solidFill>
                  <a:srgbClr val="FF0000"/>
                </a:solidFill>
              </a:rPr>
              <a:t>hardware resources</a:t>
            </a:r>
            <a:r>
              <a:rPr lang="en-US" altLang="en-US" sz="2800" dirty="0"/>
              <a:t> needed to perform all the functions of the software system in conformance to all other requirements. </a:t>
            </a:r>
          </a:p>
          <a:p>
            <a:pPr algn="r" rtl="1" eaLnBrk="1" hangingPunct="1">
              <a:buFont typeface="Wingdings" panose="05000000000000000000" pitchFamily="2" charset="2"/>
              <a:buNone/>
              <a:defRPr/>
            </a:pPr>
            <a:r>
              <a:rPr lang="ar-JO" altLang="en-US" sz="2800" dirty="0"/>
              <a:t>تتناول متطلبات الكفاءة </a:t>
            </a:r>
            <a:r>
              <a:rPr lang="ar-JO" altLang="en-US" sz="2800" dirty="0">
                <a:solidFill>
                  <a:srgbClr val="FF0000"/>
                </a:solidFill>
              </a:rPr>
              <a:t>موارد الأجهزة </a:t>
            </a:r>
            <a:r>
              <a:rPr lang="ar-JO" altLang="en-US" sz="2800" dirty="0"/>
              <a:t>اللازمة لأداء جميع وظائف النظام البرمجي بما يتوافق مع جميع المتطلبات الأخرى.</a:t>
            </a:r>
            <a:endParaRPr lang="en-US" altLang="en-US" sz="2800" dirty="0"/>
          </a:p>
          <a:p>
            <a:pPr eaLnBrk="1" hangingPunct="1">
              <a:buFont typeface="Wingdings" panose="05000000000000000000" pitchFamily="2" charset="2"/>
              <a:buNone/>
              <a:defRPr/>
            </a:pPr>
            <a:r>
              <a:rPr lang="en-US" altLang="en-US" sz="2800" dirty="0"/>
              <a:t>Ex. </a:t>
            </a:r>
          </a:p>
          <a:p>
            <a:pPr eaLnBrk="1" hangingPunct="1">
              <a:defRPr/>
            </a:pPr>
            <a:r>
              <a:rPr lang="en-US" altLang="en-US" sz="2800" dirty="0"/>
              <a:t>Processing power (MIPS, MHz)</a:t>
            </a:r>
          </a:p>
          <a:p>
            <a:pPr algn="r" rtl="1" eaLnBrk="1" hangingPunct="1">
              <a:defRPr/>
            </a:pPr>
            <a:r>
              <a:rPr lang="ar-JO" altLang="en-US" sz="2800" dirty="0"/>
              <a:t>قوة المعالجة (</a:t>
            </a:r>
            <a:r>
              <a:rPr lang="en-US" altLang="en-US" sz="2800" dirty="0"/>
              <a:t>MIPS، </a:t>
            </a:r>
            <a:r>
              <a:rPr lang="ar-JO" altLang="en-US" sz="2800" dirty="0"/>
              <a:t>ميجا هرتز)</a:t>
            </a:r>
            <a:endParaRPr lang="en-US" altLang="en-US" sz="2800" dirty="0"/>
          </a:p>
          <a:p>
            <a:pPr eaLnBrk="1" hangingPunct="1">
              <a:defRPr/>
            </a:pPr>
            <a:r>
              <a:rPr lang="en-US" altLang="en-US" sz="2800" dirty="0"/>
              <a:t>Storage capacity (</a:t>
            </a:r>
            <a:r>
              <a:rPr lang="en-US" altLang="en-US" sz="2800" dirty="0" err="1"/>
              <a:t>GBytes</a:t>
            </a:r>
            <a:r>
              <a:rPr lang="en-US" altLang="en-US" sz="2800" dirty="0"/>
              <a:t>, </a:t>
            </a:r>
            <a:r>
              <a:rPr lang="en-US" altLang="en-US" sz="2800" dirty="0" err="1"/>
              <a:t>TBytes</a:t>
            </a:r>
            <a:r>
              <a:rPr lang="en-US" altLang="en-US" sz="2800" dirty="0"/>
              <a:t>)</a:t>
            </a:r>
          </a:p>
          <a:p>
            <a:pPr algn="r" rtl="1" eaLnBrk="1" hangingPunct="1">
              <a:defRPr/>
            </a:pPr>
            <a:r>
              <a:rPr lang="ar-JO" altLang="en-US" sz="2800" dirty="0"/>
              <a:t>سعة التخزين (جيجابايت، تيرابايت)</a:t>
            </a:r>
            <a:endParaRPr lang="en-US" altLang="en-US" sz="2800" dirty="0"/>
          </a:p>
          <a:p>
            <a:pPr eaLnBrk="1" hangingPunct="1">
              <a:defRPr/>
            </a:pPr>
            <a:r>
              <a:rPr lang="en-US" altLang="en-US" sz="2800" dirty="0"/>
              <a:t>Data communication capabilities (MBPS, GBPS)</a:t>
            </a:r>
          </a:p>
          <a:p>
            <a:pPr algn="r" rtl="1" eaLnBrk="1" hangingPunct="1">
              <a:defRPr/>
            </a:pPr>
            <a:r>
              <a:rPr lang="ar-JO" altLang="en-US" sz="2800" dirty="0"/>
              <a:t>قدرات نقل البيانات (</a:t>
            </a:r>
            <a:r>
              <a:rPr lang="en-US" altLang="en-US" sz="2800" dirty="0"/>
              <a:t>MBPS، GBPS</a:t>
            </a:r>
            <a:r>
              <a:rPr lang="ar-JO" altLang="en-US" sz="2800" dirty="0"/>
              <a:t>)</a:t>
            </a:r>
            <a:endParaRPr lang="en-US"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6AE580D4-F50F-695C-D448-E3D3A1CFFDA9}"/>
              </a:ext>
            </a:extLst>
          </p:cNvPr>
          <p:cNvSpPr>
            <a:spLocks noGrp="1"/>
          </p:cNvSpPr>
          <p:nvPr>
            <p:ph type="title"/>
          </p:nvPr>
        </p:nvSpPr>
        <p:spPr/>
        <p:txBody>
          <a:bodyPr/>
          <a:lstStyle/>
          <a:p>
            <a:pPr algn="ctr" eaLnBrk="1" hangingPunct="1"/>
            <a:r>
              <a:rPr lang="en-US" altLang="en-US" sz="3200">
                <a:solidFill>
                  <a:srgbClr val="FF0000"/>
                </a:solidFill>
                <a:latin typeface="Arial" panose="020B0604020202020204" pitchFamily="34" charset="0"/>
              </a:rPr>
              <a:t>Product operation software quality factors</a:t>
            </a:r>
            <a:br>
              <a:rPr lang="en-US" altLang="en-US" sz="3200">
                <a:solidFill>
                  <a:srgbClr val="FF0000"/>
                </a:solidFill>
                <a:latin typeface="Arial" panose="020B0604020202020204" pitchFamily="34" charset="0"/>
              </a:rPr>
            </a:br>
            <a:r>
              <a:rPr lang="ar-JO" altLang="en-US" sz="3200">
                <a:solidFill>
                  <a:srgbClr val="FF0000"/>
                </a:solidFill>
                <a:latin typeface="Arial" panose="020B0604020202020204" pitchFamily="34" charset="0"/>
              </a:rPr>
              <a:t>عوامل جودة برامج تشغيل المنتج</a:t>
            </a:r>
            <a:endParaRPr lang="en-US" altLang="en-US" sz="3200">
              <a:solidFill>
                <a:srgbClr val="FF0000"/>
              </a:solidFill>
              <a:latin typeface="Arial" panose="020B0604020202020204" pitchFamily="34" charset="0"/>
            </a:endParaRPr>
          </a:p>
        </p:txBody>
      </p:sp>
      <p:sp>
        <p:nvSpPr>
          <p:cNvPr id="17411" name="Rectangle 3">
            <a:extLst>
              <a:ext uri="{FF2B5EF4-FFF2-40B4-BE49-F238E27FC236}">
                <a16:creationId xmlns:a16="http://schemas.microsoft.com/office/drawing/2014/main" id="{A3AE5ADE-1875-4086-8037-0A4016235F32}"/>
              </a:ext>
            </a:extLst>
          </p:cNvPr>
          <p:cNvSpPr>
            <a:spLocks noGrp="1" noChangeArrowheads="1"/>
          </p:cNvSpPr>
          <p:nvPr>
            <p:ph idx="1"/>
          </p:nvPr>
        </p:nvSpPr>
        <p:spPr>
          <a:xfrm>
            <a:off x="2057400" y="1981200"/>
            <a:ext cx="7772400" cy="4038600"/>
          </a:xfrm>
        </p:spPr>
        <p:txBody>
          <a:bodyPr/>
          <a:lstStyle/>
          <a:p>
            <a:pPr eaLnBrk="1" hangingPunct="1">
              <a:buFont typeface="Wingdings" panose="05000000000000000000" pitchFamily="2" charset="2"/>
              <a:buNone/>
            </a:pPr>
            <a:r>
              <a:rPr lang="en-US" altLang="en-US" sz="2800" i="1" u="sng">
                <a:solidFill>
                  <a:srgbClr val="FF0000"/>
                </a:solidFill>
              </a:rPr>
              <a:t>Integrity:    </a:t>
            </a:r>
            <a:r>
              <a:rPr lang="ar-JO" altLang="en-US" sz="2800" i="1" u="sng">
                <a:solidFill>
                  <a:srgbClr val="FF0000"/>
                </a:solidFill>
              </a:rPr>
              <a:t>النزاهة</a:t>
            </a:r>
            <a:br>
              <a:rPr lang="en-US" altLang="en-US" sz="2800"/>
            </a:br>
            <a:r>
              <a:rPr lang="en-US" altLang="en-US" sz="2800"/>
              <a:t>Integrity requirements deal with the software system </a:t>
            </a:r>
            <a:r>
              <a:rPr lang="en-US" altLang="en-US" sz="2800">
                <a:solidFill>
                  <a:srgbClr val="FF0000"/>
                </a:solidFill>
              </a:rPr>
              <a:t>security</a:t>
            </a:r>
            <a:r>
              <a:rPr lang="en-US" altLang="en-US" sz="2800"/>
              <a:t>. That is requirements to prevent unauthorized access.</a:t>
            </a:r>
          </a:p>
          <a:p>
            <a:pPr algn="r" rtl="1" eaLnBrk="1" hangingPunct="1">
              <a:buFont typeface="Wingdings" panose="05000000000000000000" pitchFamily="2" charset="2"/>
              <a:buNone/>
            </a:pPr>
            <a:r>
              <a:rPr lang="ar-JO" altLang="en-US" sz="2800"/>
              <a:t>تتعامل متطلبات النزاهة مع </a:t>
            </a:r>
            <a:r>
              <a:rPr lang="ar-JO" altLang="en-US" sz="2800">
                <a:solidFill>
                  <a:srgbClr val="FF0000"/>
                </a:solidFill>
              </a:rPr>
              <a:t>أمن</a:t>
            </a:r>
            <a:r>
              <a:rPr lang="ar-JO" altLang="en-US" sz="2800"/>
              <a:t> نظام البرمجيات. هذه هي المتطلبات لمنع الوصول غير المصرح به.</a:t>
            </a:r>
          </a:p>
          <a:p>
            <a:pPr algn="r" rtl="1" eaLnBrk="1" hangingPunct="1">
              <a:buFont typeface="Wingdings" panose="05000000000000000000" pitchFamily="2" charset="2"/>
              <a:buNone/>
            </a:pPr>
            <a:endParaRPr lang="en-US" altLang="en-US" sz="2800"/>
          </a:p>
          <a:p>
            <a:pPr eaLnBrk="1" hangingPunct="1">
              <a:buFont typeface="Wingdings" panose="05000000000000000000" pitchFamily="2" charset="2"/>
              <a:buNone/>
            </a:pPr>
            <a:r>
              <a:rPr lang="en-US" altLang="en-US" sz="2800"/>
              <a:t> Ex. “read only” permit        </a:t>
            </a:r>
            <a:r>
              <a:rPr lang="ar-JO" altLang="en-US" sz="2800"/>
              <a:t>تصريح "للقراءة فقط".</a:t>
            </a:r>
            <a:endParaRPr lang="en-US" altLang="en-US" sz="2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9018786-809D-80E5-3C39-32B579F0E33D}"/>
              </a:ext>
            </a:extLst>
          </p:cNvPr>
          <p:cNvSpPr>
            <a:spLocks noGrp="1"/>
          </p:cNvSpPr>
          <p:nvPr>
            <p:ph type="title"/>
          </p:nvPr>
        </p:nvSpPr>
        <p:spPr/>
        <p:txBody>
          <a:bodyPr/>
          <a:lstStyle/>
          <a:p>
            <a:pPr algn="ctr" eaLnBrk="1" hangingPunct="1"/>
            <a:r>
              <a:rPr lang="en-US" altLang="en-US" sz="3200">
                <a:solidFill>
                  <a:srgbClr val="FF0000"/>
                </a:solidFill>
                <a:latin typeface="Arial" panose="020B0604020202020204" pitchFamily="34" charset="0"/>
              </a:rPr>
              <a:t>Product operation software quality factors</a:t>
            </a:r>
            <a:br>
              <a:rPr lang="en-US" altLang="en-US" sz="3200">
                <a:solidFill>
                  <a:srgbClr val="FF0000"/>
                </a:solidFill>
                <a:latin typeface="Arial" panose="020B0604020202020204" pitchFamily="34" charset="0"/>
              </a:rPr>
            </a:br>
            <a:r>
              <a:rPr lang="ar-JO" altLang="en-US" sz="3200">
                <a:solidFill>
                  <a:srgbClr val="FF0000"/>
                </a:solidFill>
                <a:latin typeface="Arial" panose="020B0604020202020204" pitchFamily="34" charset="0"/>
              </a:rPr>
              <a:t>عوامل جودة برامج تشغيل المنتج</a:t>
            </a:r>
            <a:endParaRPr lang="en-US" altLang="en-US" sz="3200">
              <a:solidFill>
                <a:srgbClr val="FF0000"/>
              </a:solidFill>
              <a:latin typeface="Arial" panose="020B0604020202020204" pitchFamily="34" charset="0"/>
            </a:endParaRPr>
          </a:p>
        </p:txBody>
      </p:sp>
      <p:sp>
        <p:nvSpPr>
          <p:cNvPr id="18435" name="Content Placeholder 2">
            <a:extLst>
              <a:ext uri="{FF2B5EF4-FFF2-40B4-BE49-F238E27FC236}">
                <a16:creationId xmlns:a16="http://schemas.microsoft.com/office/drawing/2014/main" id="{83A7A088-A029-403D-BF42-A27822C943C1}"/>
              </a:ext>
            </a:extLst>
          </p:cNvPr>
          <p:cNvSpPr>
            <a:spLocks noGrp="1"/>
          </p:cNvSpPr>
          <p:nvPr>
            <p:ph idx="1"/>
          </p:nvPr>
        </p:nvSpPr>
        <p:spPr>
          <a:xfrm>
            <a:off x="2152650" y="1825626"/>
            <a:ext cx="7886700" cy="4956175"/>
          </a:xfrm>
        </p:spPr>
        <p:txBody>
          <a:bodyPr rtlCol="0">
            <a:normAutofit/>
          </a:bodyPr>
          <a:lstStyle/>
          <a:p>
            <a:pPr eaLnBrk="1" hangingPunct="1">
              <a:defRPr/>
            </a:pPr>
            <a:r>
              <a:rPr lang="en-US" altLang="en-US" sz="3200" i="1" u="sng" dirty="0">
                <a:solidFill>
                  <a:srgbClr val="FF0000"/>
                </a:solidFill>
              </a:rPr>
              <a:t>Usability</a:t>
            </a:r>
            <a:r>
              <a:rPr lang="en-US" altLang="en-US" sz="3200" i="1" u="sng" dirty="0"/>
              <a:t>:</a:t>
            </a:r>
            <a:r>
              <a:rPr lang="ar-JO" altLang="en-US" sz="3200" i="1" u="sng" dirty="0">
                <a:solidFill>
                  <a:srgbClr val="FF0000"/>
                </a:solidFill>
              </a:rPr>
              <a:t>سهولة الاستخدام</a:t>
            </a:r>
            <a:br>
              <a:rPr lang="en-US" altLang="en-US" sz="3200" i="1" u="sng" dirty="0"/>
            </a:br>
            <a:r>
              <a:rPr lang="en-US" altLang="en-US" sz="3200" dirty="0"/>
              <a:t>Usability requirements deal with the scope of </a:t>
            </a:r>
            <a:r>
              <a:rPr lang="en-US" altLang="en-US" sz="3200" dirty="0">
                <a:solidFill>
                  <a:srgbClr val="FF0000"/>
                </a:solidFill>
              </a:rPr>
              <a:t>staff needed to train a new employee and to operate the software system. </a:t>
            </a:r>
          </a:p>
          <a:p>
            <a:pPr marL="0" indent="0" algn="r" rtl="1" eaLnBrk="1" hangingPunct="1">
              <a:buNone/>
              <a:defRPr/>
            </a:pPr>
            <a:r>
              <a:rPr lang="ar-JO" altLang="en-US" sz="3200" dirty="0"/>
              <a:t>تتعامل متطلبات سهولة الاستخدام مع </a:t>
            </a:r>
            <a:r>
              <a:rPr lang="ar-JO" altLang="en-US" sz="3200" dirty="0">
                <a:solidFill>
                  <a:srgbClr val="FF0000"/>
                </a:solidFill>
              </a:rPr>
              <a:t>نطاق الموظفين اللازمين لتدريب موظف جديد وتشغيل نظام البرنامج</a:t>
            </a:r>
            <a:r>
              <a:rPr lang="ar-JO" altLang="en-US" sz="3200" dirty="0"/>
              <a:t>.</a:t>
            </a:r>
          </a:p>
          <a:p>
            <a:pPr marL="0" indent="0" algn="r" rtl="1" eaLnBrk="1" hangingPunct="1">
              <a:buNone/>
              <a:defRPr/>
            </a:pPr>
            <a:endParaRPr lang="en-US" altLang="en-US" sz="3200" dirty="0"/>
          </a:p>
          <a:p>
            <a:pPr eaLnBrk="1" hangingPunct="1">
              <a:defRPr/>
            </a:pPr>
            <a:r>
              <a:rPr lang="en-US" altLang="en-US" dirty="0" err="1"/>
              <a:t>Eg</a:t>
            </a:r>
            <a:r>
              <a:rPr lang="en-US" altLang="en-US" dirty="0"/>
              <a:t> Help Desk requirements     </a:t>
            </a:r>
            <a:r>
              <a:rPr lang="ar-JO" altLang="en-US" dirty="0"/>
              <a:t>على سبيل المثال متطلبات مكتب المساعدة</a:t>
            </a:r>
            <a:endParaRPr lang="en-US" altLang="en-US" dirty="0"/>
          </a:p>
          <a:p>
            <a:pPr eaLnBrk="1" hangingPunct="1">
              <a:buFont typeface="Wingdings" panose="05000000000000000000" pitchFamily="2" charset="2"/>
              <a:buChar char="§"/>
              <a:defRPr/>
            </a:pPr>
            <a:r>
              <a:rPr lang="en-US" altLang="en-US" dirty="0"/>
              <a:t>Two days to train new staff          </a:t>
            </a:r>
            <a:r>
              <a:rPr lang="ar-JO" altLang="en-US" dirty="0"/>
              <a:t>يومين لتدريب الموظفين الجدد</a:t>
            </a:r>
            <a:endParaRPr lang="en-US" altLang="en-US" dirty="0"/>
          </a:p>
          <a:p>
            <a:pPr eaLnBrk="1" hangingPunct="1">
              <a:buFont typeface="Wingdings" panose="05000000000000000000" pitchFamily="2" charset="2"/>
              <a:buChar char="§"/>
              <a:defRPr/>
            </a:pPr>
            <a:r>
              <a:rPr lang="en-US" altLang="en-US" dirty="0"/>
              <a:t>One staff to handle 60 calls per day    </a:t>
            </a:r>
            <a:r>
              <a:rPr lang="ar-JO" altLang="en-US" dirty="0"/>
              <a:t>موظف واحد للتعامل مع 60 مكالمة يوميًا</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126D021-ECF9-635F-A063-3B526E789C6F}"/>
              </a:ext>
            </a:extLst>
          </p:cNvPr>
          <p:cNvSpPr>
            <a:spLocks noGrp="1"/>
          </p:cNvSpPr>
          <p:nvPr>
            <p:ph type="title"/>
          </p:nvPr>
        </p:nvSpPr>
        <p:spPr>
          <a:xfrm>
            <a:off x="1905000" y="473075"/>
            <a:ext cx="8458200" cy="1143000"/>
          </a:xfrm>
        </p:spPr>
        <p:txBody>
          <a:bodyPr/>
          <a:lstStyle/>
          <a:p>
            <a:pPr algn="ctr" eaLnBrk="1" hangingPunct="1"/>
            <a:r>
              <a:rPr lang="en-US" altLang="en-US" sz="3600">
                <a:solidFill>
                  <a:srgbClr val="FF0000"/>
                </a:solidFill>
                <a:latin typeface="Arial" panose="020B0604020202020204" pitchFamily="34" charset="0"/>
              </a:rPr>
              <a:t>Product revision software quality factors:</a:t>
            </a:r>
            <a:br>
              <a:rPr lang="en-US" altLang="en-US" sz="3600">
                <a:solidFill>
                  <a:srgbClr val="FF0000"/>
                </a:solidFill>
                <a:latin typeface="Arial" panose="020B0604020202020204" pitchFamily="34" charset="0"/>
              </a:rPr>
            </a:br>
            <a:r>
              <a:rPr lang="ar-JO" altLang="en-US" sz="3600">
                <a:solidFill>
                  <a:srgbClr val="FF0000"/>
                </a:solidFill>
                <a:latin typeface="Arial" panose="020B0604020202020204" pitchFamily="34" charset="0"/>
              </a:rPr>
              <a:t>عوامل جودة برمجيات مراجعة المنتج:</a:t>
            </a:r>
            <a:endParaRPr lang="en-US" altLang="en-US" sz="3600">
              <a:solidFill>
                <a:srgbClr val="FF0000"/>
              </a:solidFill>
              <a:latin typeface="Arial" panose="020B0604020202020204" pitchFamily="34" charset="0"/>
            </a:endParaRPr>
          </a:p>
        </p:txBody>
      </p:sp>
      <p:sp>
        <p:nvSpPr>
          <p:cNvPr id="16387" name="Rectangle 3">
            <a:extLst>
              <a:ext uri="{FF2B5EF4-FFF2-40B4-BE49-F238E27FC236}">
                <a16:creationId xmlns:a16="http://schemas.microsoft.com/office/drawing/2014/main" id="{BFE1C001-F570-8EB5-3C8B-ACE21DE8C42A}"/>
              </a:ext>
            </a:extLst>
          </p:cNvPr>
          <p:cNvSpPr>
            <a:spLocks noGrp="1" noChangeArrowheads="1"/>
          </p:cNvSpPr>
          <p:nvPr>
            <p:ph idx="1"/>
          </p:nvPr>
        </p:nvSpPr>
        <p:spPr>
          <a:xfrm>
            <a:off x="1752600" y="1752600"/>
            <a:ext cx="8763000" cy="4038600"/>
          </a:xfrm>
        </p:spPr>
        <p:txBody>
          <a:bodyPr rtlCol="0">
            <a:normAutofit fontScale="92500" lnSpcReduction="20000"/>
          </a:bodyPr>
          <a:lstStyle/>
          <a:p>
            <a:pPr marL="0" indent="0" eaLnBrk="1" fontAlgn="auto" hangingPunct="1">
              <a:spcAft>
                <a:spcPts val="0"/>
              </a:spcAft>
              <a:buNone/>
              <a:defRPr/>
            </a:pPr>
            <a:r>
              <a:rPr lang="en-US" sz="2800" dirty="0"/>
              <a:t>Deal with those requirements that affect the complete</a:t>
            </a:r>
            <a:r>
              <a:rPr lang="en-US" sz="2800" b="1" dirty="0"/>
              <a:t> </a:t>
            </a:r>
            <a:r>
              <a:rPr lang="en-US" sz="2800" dirty="0"/>
              <a:t>range of </a:t>
            </a:r>
            <a:r>
              <a:rPr lang="en-US" sz="2800" dirty="0">
                <a:solidFill>
                  <a:schemeClr val="tx2">
                    <a:lumMod val="60000"/>
                    <a:lumOff val="40000"/>
                  </a:schemeClr>
                </a:solidFill>
              </a:rPr>
              <a:t>software maintenance </a:t>
            </a:r>
            <a:r>
              <a:rPr lang="en-US" sz="2800" dirty="0"/>
              <a:t>activities:</a:t>
            </a:r>
          </a:p>
          <a:p>
            <a:pPr marL="0" indent="0" algn="r" rtl="1" eaLnBrk="1" fontAlgn="auto" hangingPunct="1">
              <a:spcAft>
                <a:spcPts val="0"/>
              </a:spcAft>
              <a:buNone/>
              <a:defRPr/>
            </a:pPr>
            <a:r>
              <a:rPr lang="ar-JO" sz="2800" dirty="0"/>
              <a:t>تعامل مع تلك المتطلبات التي تؤثر على النطاق الكامل لأنشطة </a:t>
            </a:r>
            <a:r>
              <a:rPr lang="ar-JO" sz="2800" dirty="0">
                <a:solidFill>
                  <a:schemeClr val="tx2">
                    <a:lumMod val="60000"/>
                    <a:lumOff val="40000"/>
                  </a:schemeClr>
                </a:solidFill>
              </a:rPr>
              <a:t>صيانة البرامج</a:t>
            </a:r>
            <a:r>
              <a:rPr lang="ar-JO" sz="2800" dirty="0"/>
              <a:t>:</a:t>
            </a:r>
            <a:endParaRPr lang="en-US" sz="2800" dirty="0"/>
          </a:p>
          <a:p>
            <a:pPr eaLnBrk="1" fontAlgn="auto" hangingPunct="1">
              <a:spcAft>
                <a:spcPts val="0"/>
              </a:spcAft>
              <a:defRPr/>
            </a:pPr>
            <a:r>
              <a:rPr lang="en-US" sz="2400" dirty="0">
                <a:solidFill>
                  <a:srgbClr val="00B050"/>
                </a:solidFill>
              </a:rPr>
              <a:t>Corrective maintenance:</a:t>
            </a:r>
            <a:r>
              <a:rPr lang="en-US" sz="2400" dirty="0"/>
              <a:t> correction of software faults and failures.</a:t>
            </a:r>
          </a:p>
          <a:p>
            <a:pPr algn="r" rtl="1" eaLnBrk="1" fontAlgn="auto" hangingPunct="1">
              <a:spcAft>
                <a:spcPts val="0"/>
              </a:spcAft>
              <a:defRPr/>
            </a:pPr>
            <a:r>
              <a:rPr lang="ar-JO" sz="2400" dirty="0">
                <a:solidFill>
                  <a:srgbClr val="00B050"/>
                </a:solidFill>
              </a:rPr>
              <a:t>الصيانة التصحيحية</a:t>
            </a:r>
            <a:r>
              <a:rPr lang="ar-JO" sz="2400" dirty="0"/>
              <a:t>: تصحيح أخطاء البرمجيات وفشلها.</a:t>
            </a:r>
            <a:br>
              <a:rPr lang="en-US" sz="2400" dirty="0"/>
            </a:br>
            <a:endParaRPr lang="en-US" sz="2400" dirty="0"/>
          </a:p>
          <a:p>
            <a:pPr eaLnBrk="1" fontAlgn="auto" hangingPunct="1">
              <a:spcAft>
                <a:spcPts val="0"/>
              </a:spcAft>
              <a:defRPr/>
            </a:pPr>
            <a:r>
              <a:rPr lang="en-US" sz="2400" dirty="0">
                <a:solidFill>
                  <a:srgbClr val="00B050"/>
                </a:solidFill>
              </a:rPr>
              <a:t>Adaptive maintenance: </a:t>
            </a:r>
            <a:r>
              <a:rPr lang="en-US" sz="2400" dirty="0"/>
              <a:t>adapting the current software to additional circumstances and customers without changing the software.</a:t>
            </a:r>
          </a:p>
          <a:p>
            <a:pPr algn="r" rtl="1" eaLnBrk="1" fontAlgn="auto" hangingPunct="1">
              <a:spcAft>
                <a:spcPts val="0"/>
              </a:spcAft>
              <a:defRPr/>
            </a:pPr>
            <a:r>
              <a:rPr lang="ar-JO" sz="2400" dirty="0">
                <a:solidFill>
                  <a:srgbClr val="00B050"/>
                </a:solidFill>
              </a:rPr>
              <a:t>الصيانة التكيفية</a:t>
            </a:r>
            <a:r>
              <a:rPr lang="ar-JO" sz="2400" dirty="0"/>
              <a:t>: تكييف البرنامج الحالي مع الظروف والعملاء الإضافيين دون تغيير البرنامج.</a:t>
            </a:r>
            <a:br>
              <a:rPr lang="en-US" sz="2400" dirty="0"/>
            </a:br>
            <a:endParaRPr lang="en-US" sz="2400" dirty="0"/>
          </a:p>
          <a:p>
            <a:pPr eaLnBrk="1" fontAlgn="auto" hangingPunct="1">
              <a:spcAft>
                <a:spcPts val="0"/>
              </a:spcAft>
              <a:defRPr/>
            </a:pPr>
            <a:r>
              <a:rPr lang="en-US" sz="2400" dirty="0">
                <a:solidFill>
                  <a:srgbClr val="00B050"/>
                </a:solidFill>
              </a:rPr>
              <a:t>Perfective maintenance:</a:t>
            </a:r>
            <a:r>
              <a:rPr lang="en-US" sz="2400" dirty="0"/>
              <a:t> enhancement and improvement of existing software with respect to locally limited issues.</a:t>
            </a:r>
          </a:p>
          <a:p>
            <a:pPr algn="r" rtl="1" eaLnBrk="1" fontAlgn="auto" hangingPunct="1">
              <a:spcAft>
                <a:spcPts val="0"/>
              </a:spcAft>
              <a:defRPr/>
            </a:pPr>
            <a:r>
              <a:rPr lang="ar-JO" sz="2400" dirty="0">
                <a:solidFill>
                  <a:srgbClr val="00B050"/>
                </a:solidFill>
              </a:rPr>
              <a:t>الصيانة المثالية</a:t>
            </a:r>
            <a:r>
              <a:rPr lang="ar-JO" sz="2400" dirty="0"/>
              <a:t>: تعزيز وتحسين البرامج الحالية فيما يتعلق بالمشكلات المحدودة محليًا.</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9144" y="2623393"/>
            <a:ext cx="2600672" cy="4234607"/>
          </a:xfrm>
        </p:spPr>
        <p:txBody>
          <a:bodyPr>
            <a:noAutofit/>
          </a:bodyPr>
          <a:lstStyle/>
          <a:p>
            <a:pPr>
              <a:buClr>
                <a:schemeClr val="accent3"/>
              </a:buClr>
              <a:buFont typeface="Wingdings" panose="05000000000000000000" pitchFamily="2" charset="2"/>
              <a:buChar char="§"/>
              <a:defRPr/>
            </a:pPr>
            <a:r>
              <a:rPr lang="en-US" sz="1600" dirty="0"/>
              <a:t>What you see of high quality others do not see it like that.</a:t>
            </a:r>
          </a:p>
          <a:p>
            <a:pPr algn="r" rtl="1">
              <a:buClr>
                <a:schemeClr val="accent3"/>
              </a:buClr>
              <a:buFont typeface="Wingdings" panose="05000000000000000000" pitchFamily="2" charset="2"/>
              <a:buChar char="§"/>
              <a:defRPr/>
            </a:pPr>
            <a:r>
              <a:rPr lang="ar-JO" sz="1600" dirty="0"/>
              <a:t>ما تراه بجودة عالية لا يراه الآخرون كذلك.</a:t>
            </a:r>
            <a:endParaRPr lang="en-US" sz="1600" dirty="0"/>
          </a:p>
          <a:p>
            <a:pPr>
              <a:buClr>
                <a:schemeClr val="accent3"/>
              </a:buClr>
              <a:buFont typeface="Wingdings" panose="05000000000000000000" pitchFamily="2" charset="2"/>
              <a:buChar char="§"/>
              <a:defRPr/>
            </a:pPr>
            <a:r>
              <a:rPr lang="en-US" sz="1600" dirty="0"/>
              <a:t>It depends on your requirements.</a:t>
            </a:r>
          </a:p>
          <a:p>
            <a:pPr algn="r" rtl="1">
              <a:buClr>
                <a:schemeClr val="accent3"/>
              </a:buClr>
              <a:buFont typeface="Wingdings" panose="05000000000000000000" pitchFamily="2" charset="2"/>
              <a:buChar char="§"/>
              <a:defRPr/>
            </a:pPr>
            <a:r>
              <a:rPr lang="ar-JO" sz="1600" dirty="0"/>
              <a:t>ذلك يعتمد على الاحتياجات الخاصة بك.</a:t>
            </a:r>
            <a:endParaRPr lang="en-US" sz="1600" dirty="0"/>
          </a:p>
          <a:p>
            <a:pPr>
              <a:buClr>
                <a:schemeClr val="accent3"/>
              </a:buClr>
              <a:buFont typeface="Wingdings" panose="05000000000000000000" pitchFamily="2" charset="2"/>
              <a:buChar char="§"/>
              <a:defRPr/>
            </a:pPr>
            <a:r>
              <a:rPr lang="en-US" sz="1600" dirty="0"/>
              <a:t>For example a university perfect registration system is not necessarily suitable to a schools.</a:t>
            </a:r>
          </a:p>
          <a:p>
            <a:pPr algn="r" rtl="1">
              <a:buClr>
                <a:schemeClr val="accent3"/>
              </a:buClr>
              <a:buFont typeface="Wingdings" panose="05000000000000000000" pitchFamily="2" charset="2"/>
              <a:buChar char="§"/>
              <a:defRPr/>
            </a:pPr>
            <a:r>
              <a:rPr lang="ar-JO" sz="1600" dirty="0"/>
              <a:t>على سبيل المثال، نظام التسجيل المثالي في الجامعة ليس بالضرورة مناسبًا للمدارس.</a:t>
            </a:r>
            <a:endParaRPr lang="en-US" sz="1600" dirty="0"/>
          </a:p>
        </p:txBody>
      </p:sp>
      <p:sp>
        <p:nvSpPr>
          <p:cNvPr id="6148" name="Slide Number Placeholder 3"/>
          <p:cNvSpPr>
            <a:spLocks noGrp="1"/>
          </p:cNvSpPr>
          <p:nvPr>
            <p:ph type="sldNum" sz="quarter" idx="12"/>
          </p:nvPr>
        </p:nvSpPr>
        <p:spPr>
          <a:xfrm>
            <a:off x="8077200" y="6245225"/>
            <a:ext cx="2133600" cy="476250"/>
          </a:xfrm>
          <a:prstGeom prst="rect">
            <a:avLst/>
          </a:prstGeom>
          <a:noFill/>
        </p:spPr>
        <p:txBody>
          <a:bodyPr/>
          <a:lstStyle/>
          <a:p>
            <a:pPr rtl="0" fontAlgn="base">
              <a:spcBef>
                <a:spcPct val="0"/>
              </a:spcBef>
              <a:spcAft>
                <a:spcPct val="0"/>
              </a:spcAft>
            </a:pPr>
            <a:fld id="{748B4C32-E80A-4B3D-BD6E-2719A1E16F22}" type="slidenum">
              <a:rPr lang="en-US">
                <a:solidFill>
                  <a:prstClr val="black">
                    <a:tint val="75000"/>
                  </a:prstClr>
                </a:solidFill>
                <a:latin typeface="Times New Roman" pitchFamily="18" charset="0"/>
                <a:cs typeface="Times New Roman" pitchFamily="18" charset="0"/>
              </a:rPr>
              <a:pPr rtl="0" fontAlgn="base">
                <a:spcBef>
                  <a:spcPct val="0"/>
                </a:spcBef>
                <a:spcAft>
                  <a:spcPct val="0"/>
                </a:spcAft>
              </a:pPr>
              <a:t>5</a:t>
            </a:fld>
            <a:endParaRPr lang="en-US">
              <a:solidFill>
                <a:prstClr val="black">
                  <a:tint val="75000"/>
                </a:prstClr>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endParaRPr lang="en-US"/>
          </a:p>
        </p:txBody>
      </p:sp>
      <p:pic>
        <p:nvPicPr>
          <p:cNvPr id="1028" name="Picture 4" descr="https://pmo.its.uconn.edu/wp-content/uploads/sites/2518/2021/02/Quality-Banner-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182" y="-5502"/>
            <a:ext cx="8629306" cy="19716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mo.its.uconn.edu/wp-content/uploads/sites/2518/2021/02/Definition-of-Qu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2564905"/>
            <a:ext cx="5905500" cy="4029075"/>
          </a:xfrm>
          <a:prstGeom prst="rect">
            <a:avLst/>
          </a:prstGeom>
          <a:noFill/>
          <a:extLst>
            <a:ext uri="{909E8E84-426E-40DD-AFC4-6F175D3DCCD1}">
              <a14:hiddenFill xmlns:a14="http://schemas.microsoft.com/office/drawing/2010/main">
                <a:solidFill>
                  <a:srgbClr val="FFFFFF"/>
                </a:solidFill>
              </a14:hiddenFill>
            </a:ext>
          </a:extLst>
        </p:spPr>
      </p:pic>
      <p:sp>
        <p:nvSpPr>
          <p:cNvPr id="5" name="مربع نص 4">
            <a:extLst>
              <a:ext uri="{FF2B5EF4-FFF2-40B4-BE49-F238E27FC236}">
                <a16:creationId xmlns:a16="http://schemas.microsoft.com/office/drawing/2014/main" id="{286D6E11-815F-7D4D-B33F-914501613C55}"/>
              </a:ext>
            </a:extLst>
          </p:cNvPr>
          <p:cNvSpPr txBox="1"/>
          <p:nvPr/>
        </p:nvSpPr>
        <p:spPr>
          <a:xfrm>
            <a:off x="6600056" y="4005065"/>
            <a:ext cx="1709936" cy="307777"/>
          </a:xfrm>
          <a:prstGeom prst="rect">
            <a:avLst/>
          </a:prstGeom>
          <a:noFill/>
        </p:spPr>
        <p:txBody>
          <a:bodyPr wrap="square">
            <a:spAutoFit/>
          </a:bodyPr>
          <a:lstStyle/>
          <a:p>
            <a:pPr algn="ctr" rtl="0" fontAlgn="base">
              <a:spcBef>
                <a:spcPct val="0"/>
              </a:spcBef>
              <a:spcAft>
                <a:spcPct val="0"/>
              </a:spcAft>
            </a:pPr>
            <a:r>
              <a:rPr lang="ar-JO" sz="1400" dirty="0">
                <a:solidFill>
                  <a:prstClr val="black"/>
                </a:solidFill>
                <a:latin typeface="Times New Roman" pitchFamily="18" charset="0"/>
                <a:cs typeface="Times New Roman" pitchFamily="18" charset="0"/>
              </a:rPr>
              <a:t>تعاريف الجودة</a:t>
            </a:r>
          </a:p>
        </p:txBody>
      </p:sp>
      <p:sp>
        <p:nvSpPr>
          <p:cNvPr id="7" name="مربع نص 6">
            <a:extLst>
              <a:ext uri="{FF2B5EF4-FFF2-40B4-BE49-F238E27FC236}">
                <a16:creationId xmlns:a16="http://schemas.microsoft.com/office/drawing/2014/main" id="{D3F8C1B8-6D1C-68BF-6ECA-0DB43D1C4A06}"/>
              </a:ext>
            </a:extLst>
          </p:cNvPr>
          <p:cNvSpPr txBox="1"/>
          <p:nvPr/>
        </p:nvSpPr>
        <p:spPr>
          <a:xfrm>
            <a:off x="4207384" y="2708920"/>
            <a:ext cx="2502024" cy="261610"/>
          </a:xfrm>
          <a:prstGeom prst="rect">
            <a:avLst/>
          </a:prstGeom>
          <a:noFill/>
        </p:spPr>
        <p:txBody>
          <a:bodyPr wrap="square">
            <a:spAutoFit/>
          </a:bodyPr>
          <a:lstStyle/>
          <a:p>
            <a:pPr algn="ctr" rtl="0" fontAlgn="base">
              <a:spcBef>
                <a:spcPct val="0"/>
              </a:spcBef>
              <a:spcAft>
                <a:spcPct val="0"/>
              </a:spcAft>
            </a:pPr>
            <a:r>
              <a:rPr lang="ar-JO" sz="1100" dirty="0">
                <a:solidFill>
                  <a:prstClr val="black"/>
                </a:solidFill>
                <a:latin typeface="Times New Roman" pitchFamily="18" charset="0"/>
                <a:cs typeface="Times New Roman" pitchFamily="18" charset="0"/>
              </a:rPr>
              <a:t>القيمة أو الجدارة مقابل المال، وما إلى ذلك</a:t>
            </a:r>
          </a:p>
        </p:txBody>
      </p:sp>
      <p:sp>
        <p:nvSpPr>
          <p:cNvPr id="9" name="مربع نص 8">
            <a:extLst>
              <a:ext uri="{FF2B5EF4-FFF2-40B4-BE49-F238E27FC236}">
                <a16:creationId xmlns:a16="http://schemas.microsoft.com/office/drawing/2014/main" id="{DACAA824-858C-E421-F1AC-DBD1B68F4D8F}"/>
              </a:ext>
            </a:extLst>
          </p:cNvPr>
          <p:cNvSpPr txBox="1"/>
          <p:nvPr/>
        </p:nvSpPr>
        <p:spPr>
          <a:xfrm>
            <a:off x="6600056" y="2431922"/>
            <a:ext cx="1781944" cy="276999"/>
          </a:xfrm>
          <a:prstGeom prst="rect">
            <a:avLst/>
          </a:prstGeom>
          <a:noFill/>
        </p:spPr>
        <p:txBody>
          <a:bodyPr wrap="square">
            <a:spAutoFit/>
          </a:bodyPr>
          <a:lstStyle/>
          <a:p>
            <a:pPr algn="l" rtl="0" fontAlgn="base">
              <a:spcBef>
                <a:spcPct val="0"/>
              </a:spcBef>
              <a:spcAft>
                <a:spcPct val="0"/>
              </a:spcAft>
            </a:pPr>
            <a:r>
              <a:rPr lang="ar-JO" sz="1200" dirty="0">
                <a:solidFill>
                  <a:prstClr val="black"/>
                </a:solidFill>
                <a:latin typeface="Times New Roman" pitchFamily="18" charset="0"/>
                <a:cs typeface="Times New Roman" pitchFamily="18" charset="0"/>
              </a:rPr>
              <a:t>الملاءمة للاستخدام أو الغرض</a:t>
            </a:r>
          </a:p>
        </p:txBody>
      </p:sp>
      <p:sp>
        <p:nvSpPr>
          <p:cNvPr id="11" name="مربع نص 10">
            <a:extLst>
              <a:ext uri="{FF2B5EF4-FFF2-40B4-BE49-F238E27FC236}">
                <a16:creationId xmlns:a16="http://schemas.microsoft.com/office/drawing/2014/main" id="{3F7FF888-64EF-26D8-FE42-CCEF69248E17}"/>
              </a:ext>
            </a:extLst>
          </p:cNvPr>
          <p:cNvSpPr txBox="1"/>
          <p:nvPr/>
        </p:nvSpPr>
        <p:spPr>
          <a:xfrm>
            <a:off x="4773724" y="4140963"/>
            <a:ext cx="989856" cy="276999"/>
          </a:xfrm>
          <a:prstGeom prst="rect">
            <a:avLst/>
          </a:prstGeom>
          <a:noFill/>
        </p:spPr>
        <p:txBody>
          <a:bodyPr wrap="square">
            <a:spAutoFit/>
          </a:bodyPr>
          <a:lstStyle/>
          <a:p>
            <a:pPr algn="l" rtl="0" fontAlgn="base">
              <a:spcBef>
                <a:spcPct val="0"/>
              </a:spcBef>
              <a:spcAft>
                <a:spcPct val="0"/>
              </a:spcAft>
            </a:pPr>
            <a:r>
              <a:rPr lang="ar-JO" sz="1200" dirty="0">
                <a:solidFill>
                  <a:prstClr val="black"/>
                </a:solidFill>
                <a:latin typeface="Times New Roman" pitchFamily="18" charset="0"/>
                <a:cs typeface="Times New Roman" pitchFamily="18" charset="0"/>
              </a:rPr>
              <a:t>المطابقة للمعايير</a:t>
            </a:r>
          </a:p>
        </p:txBody>
      </p:sp>
      <p:sp>
        <p:nvSpPr>
          <p:cNvPr id="13" name="مربع نص 12">
            <a:extLst>
              <a:ext uri="{FF2B5EF4-FFF2-40B4-BE49-F238E27FC236}">
                <a16:creationId xmlns:a16="http://schemas.microsoft.com/office/drawing/2014/main" id="{503C3A3C-AE07-3BA5-3D4E-798040878573}"/>
              </a:ext>
            </a:extLst>
          </p:cNvPr>
          <p:cNvSpPr txBox="1"/>
          <p:nvPr/>
        </p:nvSpPr>
        <p:spPr>
          <a:xfrm>
            <a:off x="4555716" y="5102879"/>
            <a:ext cx="1584176" cy="276999"/>
          </a:xfrm>
          <a:prstGeom prst="rect">
            <a:avLst/>
          </a:prstGeom>
          <a:noFill/>
        </p:spPr>
        <p:txBody>
          <a:bodyPr wrap="square">
            <a:spAutoFit/>
          </a:bodyPr>
          <a:lstStyle/>
          <a:p>
            <a:pPr algn="l" rtl="0" fontAlgn="base">
              <a:spcBef>
                <a:spcPct val="0"/>
              </a:spcBef>
              <a:spcAft>
                <a:spcPct val="0"/>
              </a:spcAft>
            </a:pPr>
            <a:r>
              <a:rPr lang="ar-JO" sz="1200" dirty="0">
                <a:solidFill>
                  <a:prstClr val="black"/>
                </a:solidFill>
                <a:latin typeface="Times New Roman" pitchFamily="18" charset="0"/>
                <a:cs typeface="Times New Roman" pitchFamily="18" charset="0"/>
              </a:rPr>
              <a:t>التحرر من النقص أو العيوب</a:t>
            </a:r>
          </a:p>
        </p:txBody>
      </p:sp>
      <p:sp>
        <p:nvSpPr>
          <p:cNvPr id="15" name="مربع نص 14">
            <a:extLst>
              <a:ext uri="{FF2B5EF4-FFF2-40B4-BE49-F238E27FC236}">
                <a16:creationId xmlns:a16="http://schemas.microsoft.com/office/drawing/2014/main" id="{88FC7892-334E-86BB-7C29-22563F1418D0}"/>
              </a:ext>
            </a:extLst>
          </p:cNvPr>
          <p:cNvSpPr txBox="1"/>
          <p:nvPr/>
        </p:nvSpPr>
        <p:spPr>
          <a:xfrm>
            <a:off x="8399276" y="2623393"/>
            <a:ext cx="1953580" cy="276999"/>
          </a:xfrm>
          <a:prstGeom prst="rect">
            <a:avLst/>
          </a:prstGeom>
          <a:noFill/>
        </p:spPr>
        <p:txBody>
          <a:bodyPr wrap="square">
            <a:spAutoFit/>
          </a:bodyPr>
          <a:lstStyle/>
          <a:p>
            <a:pPr algn="l" rtl="0" fontAlgn="base">
              <a:spcBef>
                <a:spcPct val="0"/>
              </a:spcBef>
              <a:spcAft>
                <a:spcPct val="0"/>
              </a:spcAft>
            </a:pPr>
            <a:r>
              <a:rPr lang="ar-JO" sz="1200" dirty="0">
                <a:solidFill>
                  <a:prstClr val="black"/>
                </a:solidFill>
                <a:latin typeface="Times New Roman" pitchFamily="18" charset="0"/>
                <a:cs typeface="Times New Roman" pitchFamily="18" charset="0"/>
              </a:rPr>
              <a:t>لفعل الشيء الصحيح في المرة الأولى</a:t>
            </a:r>
          </a:p>
        </p:txBody>
      </p:sp>
      <p:sp>
        <p:nvSpPr>
          <p:cNvPr id="17" name="مربع نص 16">
            <a:extLst>
              <a:ext uri="{FF2B5EF4-FFF2-40B4-BE49-F238E27FC236}">
                <a16:creationId xmlns:a16="http://schemas.microsoft.com/office/drawing/2014/main" id="{7D208FC8-03C5-9DAF-682D-D429096B5BB4}"/>
              </a:ext>
            </a:extLst>
          </p:cNvPr>
          <p:cNvSpPr txBox="1"/>
          <p:nvPr/>
        </p:nvSpPr>
        <p:spPr>
          <a:xfrm>
            <a:off x="8452936" y="3898559"/>
            <a:ext cx="2069976" cy="276999"/>
          </a:xfrm>
          <a:prstGeom prst="rect">
            <a:avLst/>
          </a:prstGeom>
          <a:noFill/>
        </p:spPr>
        <p:txBody>
          <a:bodyPr wrap="square">
            <a:spAutoFit/>
          </a:bodyPr>
          <a:lstStyle/>
          <a:p>
            <a:pPr algn="l" rtl="0" fontAlgn="base">
              <a:spcBef>
                <a:spcPct val="0"/>
              </a:spcBef>
              <a:spcAft>
                <a:spcPct val="0"/>
              </a:spcAft>
            </a:pPr>
            <a:r>
              <a:rPr lang="ar-JO" sz="1200" dirty="0">
                <a:solidFill>
                  <a:prstClr val="black"/>
                </a:solidFill>
                <a:latin typeface="Times New Roman" pitchFamily="18" charset="0"/>
                <a:cs typeface="Times New Roman" pitchFamily="18" charset="0"/>
              </a:rPr>
              <a:t>لفعل الشيء الصحيح في الوقت المناسب</a:t>
            </a:r>
          </a:p>
        </p:txBody>
      </p:sp>
      <p:sp>
        <p:nvSpPr>
          <p:cNvPr id="19" name="مربع نص 18">
            <a:extLst>
              <a:ext uri="{FF2B5EF4-FFF2-40B4-BE49-F238E27FC236}">
                <a16:creationId xmlns:a16="http://schemas.microsoft.com/office/drawing/2014/main" id="{7DC7CC05-2FDB-1174-0864-287014D2BCBB}"/>
              </a:ext>
            </a:extLst>
          </p:cNvPr>
          <p:cNvSpPr txBox="1"/>
          <p:nvPr/>
        </p:nvSpPr>
        <p:spPr>
          <a:xfrm>
            <a:off x="8579780" y="5002035"/>
            <a:ext cx="1997968" cy="276999"/>
          </a:xfrm>
          <a:prstGeom prst="rect">
            <a:avLst/>
          </a:prstGeom>
          <a:noFill/>
        </p:spPr>
        <p:txBody>
          <a:bodyPr wrap="square">
            <a:spAutoFit/>
          </a:bodyPr>
          <a:lstStyle/>
          <a:p>
            <a:pPr algn="l" rtl="0" fontAlgn="base">
              <a:spcBef>
                <a:spcPct val="0"/>
              </a:spcBef>
              <a:spcAft>
                <a:spcPct val="0"/>
              </a:spcAft>
            </a:pPr>
            <a:r>
              <a:rPr lang="ar-JO" sz="1200" dirty="0">
                <a:solidFill>
                  <a:prstClr val="black"/>
                </a:solidFill>
                <a:latin typeface="Times New Roman" pitchFamily="18" charset="0"/>
                <a:cs typeface="Times New Roman" pitchFamily="18" charset="0"/>
              </a:rPr>
              <a:t>العثور على ومعرفة ما يريده المستهلك</a:t>
            </a:r>
          </a:p>
        </p:txBody>
      </p:sp>
      <p:sp>
        <p:nvSpPr>
          <p:cNvPr id="21" name="مربع نص 20">
            <a:extLst>
              <a:ext uri="{FF2B5EF4-FFF2-40B4-BE49-F238E27FC236}">
                <a16:creationId xmlns:a16="http://schemas.microsoft.com/office/drawing/2014/main" id="{D872E54A-D008-891D-5850-6D22702C1F4D}"/>
              </a:ext>
            </a:extLst>
          </p:cNvPr>
          <p:cNvSpPr txBox="1"/>
          <p:nvPr/>
        </p:nvSpPr>
        <p:spPr>
          <a:xfrm>
            <a:off x="6034752" y="6492875"/>
            <a:ext cx="3006080" cy="276999"/>
          </a:xfrm>
          <a:prstGeom prst="rect">
            <a:avLst/>
          </a:prstGeom>
          <a:noFill/>
        </p:spPr>
        <p:txBody>
          <a:bodyPr wrap="square">
            <a:spAutoFit/>
          </a:bodyPr>
          <a:lstStyle/>
          <a:p>
            <a:pPr algn="l" rtl="0" fontAlgn="base">
              <a:spcBef>
                <a:spcPct val="0"/>
              </a:spcBef>
              <a:spcAft>
                <a:spcPct val="0"/>
              </a:spcAft>
            </a:pPr>
            <a:r>
              <a:rPr lang="ar-JO" sz="1200" dirty="0">
                <a:solidFill>
                  <a:prstClr val="black"/>
                </a:solidFill>
                <a:latin typeface="Times New Roman" pitchFamily="18" charset="0"/>
                <a:cs typeface="Times New Roman" pitchFamily="18" charset="0"/>
              </a:rPr>
              <a:t>الميزات التي تلبي احتياجات المستهلك وتمنح رضا العملاء</a:t>
            </a:r>
          </a:p>
        </p:txBody>
      </p:sp>
    </p:spTree>
    <p:extLst>
      <p:ext uri="{BB962C8B-B14F-4D97-AF65-F5344CB8AC3E}">
        <p14:creationId xmlns:p14="http://schemas.microsoft.com/office/powerpoint/2010/main" val="770310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F106C2A-D390-F545-D46D-37E05E4549A2}"/>
              </a:ext>
            </a:extLst>
          </p:cNvPr>
          <p:cNvSpPr>
            <a:spLocks noGrp="1"/>
          </p:cNvSpPr>
          <p:nvPr>
            <p:ph type="title"/>
          </p:nvPr>
        </p:nvSpPr>
        <p:spPr>
          <a:xfrm>
            <a:off x="1828800" y="473075"/>
            <a:ext cx="8534400" cy="1143000"/>
          </a:xfrm>
        </p:spPr>
        <p:txBody>
          <a:bodyPr/>
          <a:lstStyle/>
          <a:p>
            <a:pPr algn="ctr" eaLnBrk="1" hangingPunct="1"/>
            <a:r>
              <a:rPr lang="en-US" altLang="en-US" sz="3600">
                <a:solidFill>
                  <a:srgbClr val="FF0000"/>
                </a:solidFill>
                <a:latin typeface="Arial" panose="020B0604020202020204" pitchFamily="34" charset="0"/>
              </a:rPr>
              <a:t>Product revision software quality factors:</a:t>
            </a:r>
            <a:br>
              <a:rPr lang="en-US" altLang="en-US" sz="3600">
                <a:solidFill>
                  <a:srgbClr val="FF0000"/>
                </a:solidFill>
                <a:latin typeface="Arial" panose="020B0604020202020204" pitchFamily="34" charset="0"/>
              </a:rPr>
            </a:br>
            <a:r>
              <a:rPr lang="ar-JO" altLang="en-US" sz="3600">
                <a:solidFill>
                  <a:srgbClr val="FF0000"/>
                </a:solidFill>
                <a:latin typeface="Arial" panose="020B0604020202020204" pitchFamily="34" charset="0"/>
              </a:rPr>
              <a:t>عوامل جودة برمجيات مراجعة المنتج:</a:t>
            </a:r>
            <a:endParaRPr lang="en-US" altLang="en-US" sz="3600">
              <a:solidFill>
                <a:srgbClr val="FF0000"/>
              </a:solidFill>
              <a:latin typeface="Arial" panose="020B0604020202020204" pitchFamily="34" charset="0"/>
            </a:endParaRPr>
          </a:p>
        </p:txBody>
      </p:sp>
      <p:sp>
        <p:nvSpPr>
          <p:cNvPr id="17411" name="Rectangle 3">
            <a:extLst>
              <a:ext uri="{FF2B5EF4-FFF2-40B4-BE49-F238E27FC236}">
                <a16:creationId xmlns:a16="http://schemas.microsoft.com/office/drawing/2014/main" id="{A243935C-0600-2179-67D2-0B92910507CF}"/>
              </a:ext>
            </a:extLst>
          </p:cNvPr>
          <p:cNvSpPr>
            <a:spLocks noGrp="1" noChangeArrowheads="1"/>
          </p:cNvSpPr>
          <p:nvPr>
            <p:ph idx="1"/>
          </p:nvPr>
        </p:nvSpPr>
        <p:spPr>
          <a:xfrm>
            <a:off x="1752600" y="1752600"/>
            <a:ext cx="8610600" cy="4114800"/>
          </a:xfrm>
        </p:spPr>
        <p:txBody>
          <a:bodyPr rtlCol="0">
            <a:normAutofit fontScale="92500" lnSpcReduction="20000"/>
          </a:bodyPr>
          <a:lstStyle/>
          <a:p>
            <a:pPr eaLnBrk="1" fontAlgn="auto" hangingPunct="1">
              <a:spcAft>
                <a:spcPts val="0"/>
              </a:spcAft>
              <a:buNone/>
              <a:defRPr/>
            </a:pPr>
            <a:r>
              <a:rPr lang="en-US" sz="2800" dirty="0"/>
              <a:t>The three quality factors comprise the product revision category are:</a:t>
            </a:r>
          </a:p>
          <a:p>
            <a:pPr algn="r" rtl="1" eaLnBrk="1" fontAlgn="auto" hangingPunct="1">
              <a:spcAft>
                <a:spcPts val="0"/>
              </a:spcAft>
              <a:buNone/>
              <a:defRPr/>
            </a:pPr>
            <a:r>
              <a:rPr lang="ar-JO" sz="2800" dirty="0"/>
              <a:t>عوامل الجودة الثلاثة التي تشمل فئة مراجعة المنتج هي:</a:t>
            </a:r>
          </a:p>
          <a:p>
            <a:pPr eaLnBrk="1" fontAlgn="auto" hangingPunct="1">
              <a:spcAft>
                <a:spcPts val="0"/>
              </a:spcAft>
              <a:buNone/>
              <a:defRPr/>
            </a:pPr>
            <a:br>
              <a:rPr lang="en-US" sz="2800" dirty="0"/>
            </a:br>
            <a:r>
              <a:rPr lang="en-US" sz="2800" i="1" u="sng" dirty="0">
                <a:solidFill>
                  <a:srgbClr val="FF0000"/>
                </a:solidFill>
              </a:rPr>
              <a:t>Maintainability</a:t>
            </a:r>
            <a:r>
              <a:rPr lang="en-US" sz="2800" i="1" u="sng" dirty="0">
                <a:solidFill>
                  <a:schemeClr val="tx2">
                    <a:lumMod val="60000"/>
                    <a:lumOff val="40000"/>
                  </a:schemeClr>
                </a:solidFill>
              </a:rPr>
              <a:t>:</a:t>
            </a:r>
            <a:r>
              <a:rPr lang="ar-JO" sz="2800" i="1" u="sng" dirty="0">
                <a:solidFill>
                  <a:srgbClr val="FF0000"/>
                </a:solidFill>
              </a:rPr>
              <a:t>قابلية الصيانة:</a:t>
            </a:r>
            <a:br>
              <a:rPr lang="en-US" sz="2800" i="1" u="sng" dirty="0"/>
            </a:br>
            <a:r>
              <a:rPr lang="en-US" sz="2800" dirty="0"/>
              <a:t>Maintainability requirements determine the </a:t>
            </a:r>
            <a:r>
              <a:rPr lang="en-US" sz="2800" dirty="0">
                <a:solidFill>
                  <a:srgbClr val="FF0000"/>
                </a:solidFill>
              </a:rPr>
              <a:t>efforts</a:t>
            </a:r>
            <a:r>
              <a:rPr lang="en-US" sz="2800" dirty="0"/>
              <a:t> that will be needed by users and maintenance personnel </a:t>
            </a:r>
            <a:r>
              <a:rPr lang="en-US" sz="2800" dirty="0">
                <a:solidFill>
                  <a:schemeClr val="tx2">
                    <a:lumMod val="60000"/>
                    <a:lumOff val="40000"/>
                  </a:schemeClr>
                </a:solidFill>
              </a:rPr>
              <a:t>to identify the reasons for software failures, to correct the failures, and to verify the success of the corrections</a:t>
            </a:r>
            <a:r>
              <a:rPr lang="en-US" sz="2800" dirty="0"/>
              <a:t>. </a:t>
            </a:r>
          </a:p>
          <a:p>
            <a:pPr algn="r" rtl="1" eaLnBrk="1" fontAlgn="auto" hangingPunct="1">
              <a:spcAft>
                <a:spcPts val="0"/>
              </a:spcAft>
              <a:buNone/>
              <a:defRPr/>
            </a:pPr>
            <a:r>
              <a:rPr lang="ar-JO" sz="2800" dirty="0"/>
              <a:t>تحدد متطلبات قابلية الصيانة </a:t>
            </a:r>
            <a:r>
              <a:rPr lang="ar-JO" sz="2800" dirty="0">
                <a:solidFill>
                  <a:srgbClr val="FF0000"/>
                </a:solidFill>
              </a:rPr>
              <a:t>الجهود</a:t>
            </a:r>
            <a:r>
              <a:rPr lang="ar-JO" sz="2800" dirty="0"/>
              <a:t> التي سيحتاجها المستخدمون وموظفو الصيانة </a:t>
            </a:r>
            <a:r>
              <a:rPr lang="ar-JO" sz="2800" dirty="0">
                <a:solidFill>
                  <a:schemeClr val="tx2">
                    <a:lumMod val="60000"/>
                    <a:lumOff val="40000"/>
                  </a:schemeClr>
                </a:solidFill>
              </a:rPr>
              <a:t>لتحديد أسباب فشل البرامج، وتصحيح حالات الفشل، والتحقق من نجاح التصحيحات.</a:t>
            </a:r>
            <a:endParaRPr lang="en-US" sz="2800" dirty="0">
              <a:solidFill>
                <a:schemeClr val="tx2">
                  <a:lumMod val="60000"/>
                  <a:lumOff val="40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73E0CE0-9D78-04CB-D6F9-7F6885D3FCDB}"/>
              </a:ext>
            </a:extLst>
          </p:cNvPr>
          <p:cNvSpPr>
            <a:spLocks noGrp="1"/>
          </p:cNvSpPr>
          <p:nvPr>
            <p:ph type="title"/>
          </p:nvPr>
        </p:nvSpPr>
        <p:spPr>
          <a:xfrm>
            <a:off x="1828800" y="473075"/>
            <a:ext cx="8534400" cy="1143000"/>
          </a:xfrm>
        </p:spPr>
        <p:txBody>
          <a:bodyPr/>
          <a:lstStyle/>
          <a:p>
            <a:pPr algn="ctr" eaLnBrk="1" hangingPunct="1"/>
            <a:r>
              <a:rPr lang="en-US" altLang="en-US" sz="3600">
                <a:solidFill>
                  <a:srgbClr val="FF0000"/>
                </a:solidFill>
                <a:latin typeface="Arial" panose="020B0604020202020204" pitchFamily="34" charset="0"/>
              </a:rPr>
              <a:t>Product revision software quality factors:</a:t>
            </a:r>
            <a:br>
              <a:rPr lang="en-US" altLang="en-US" sz="3600">
                <a:solidFill>
                  <a:srgbClr val="FF0000"/>
                </a:solidFill>
                <a:latin typeface="Arial" panose="020B0604020202020204" pitchFamily="34" charset="0"/>
              </a:rPr>
            </a:br>
            <a:r>
              <a:rPr lang="ar-JO" altLang="en-US" sz="3600">
                <a:solidFill>
                  <a:srgbClr val="FF0000"/>
                </a:solidFill>
                <a:latin typeface="Arial" panose="020B0604020202020204" pitchFamily="34" charset="0"/>
              </a:rPr>
              <a:t>عوامل جودة برمجيات مراجعة المنتج:</a:t>
            </a:r>
            <a:endParaRPr lang="en-US" altLang="en-US" sz="3600">
              <a:solidFill>
                <a:srgbClr val="FF0000"/>
              </a:solidFill>
              <a:latin typeface="Arial" panose="020B0604020202020204" pitchFamily="34" charset="0"/>
            </a:endParaRPr>
          </a:p>
        </p:txBody>
      </p:sp>
      <p:sp>
        <p:nvSpPr>
          <p:cNvPr id="21507" name="Rectangle 3">
            <a:extLst>
              <a:ext uri="{FF2B5EF4-FFF2-40B4-BE49-F238E27FC236}">
                <a16:creationId xmlns:a16="http://schemas.microsoft.com/office/drawing/2014/main" id="{DBC09CC5-1EBA-898F-7CFD-2DD5F0E1093F}"/>
              </a:ext>
            </a:extLst>
          </p:cNvPr>
          <p:cNvSpPr>
            <a:spLocks noGrp="1" noChangeArrowheads="1"/>
          </p:cNvSpPr>
          <p:nvPr>
            <p:ph idx="1"/>
          </p:nvPr>
        </p:nvSpPr>
        <p:spPr>
          <a:xfrm>
            <a:off x="1905000" y="1828800"/>
            <a:ext cx="8534400" cy="4800600"/>
          </a:xfrm>
        </p:spPr>
        <p:txBody>
          <a:bodyPr rtlCol="0">
            <a:normAutofit fontScale="62500" lnSpcReduction="20000"/>
          </a:bodyPr>
          <a:lstStyle/>
          <a:p>
            <a:pPr eaLnBrk="1" hangingPunct="1">
              <a:buFont typeface="Wingdings" panose="05000000000000000000" pitchFamily="2" charset="2"/>
              <a:buNone/>
              <a:defRPr/>
            </a:pPr>
            <a:r>
              <a:rPr lang="en-US" altLang="en-US" sz="2800" dirty="0"/>
              <a:t>This factor’s requirements refer to </a:t>
            </a:r>
          </a:p>
          <a:p>
            <a:pPr algn="r" rtl="1" eaLnBrk="1" hangingPunct="1">
              <a:buFont typeface="Wingdings" panose="05000000000000000000" pitchFamily="2" charset="2"/>
              <a:buNone/>
              <a:defRPr/>
            </a:pPr>
            <a:r>
              <a:rPr lang="ar-JO" altLang="en-US" sz="2800" dirty="0"/>
              <a:t>تشير متطلبات هذا العامل إلى</a:t>
            </a:r>
          </a:p>
          <a:p>
            <a:pPr eaLnBrk="1" hangingPunct="1">
              <a:buFont typeface="Wingdings" panose="05000000000000000000" pitchFamily="2" charset="2"/>
              <a:buNone/>
              <a:defRPr/>
            </a:pPr>
            <a:br>
              <a:rPr lang="en-US" altLang="en-US" sz="2800" dirty="0"/>
            </a:br>
            <a:r>
              <a:rPr lang="en-US" altLang="en-US" sz="2800" dirty="0"/>
              <a:t>1- The modular structure of software</a:t>
            </a:r>
          </a:p>
          <a:p>
            <a:pPr algn="r" rtl="1" eaLnBrk="1" hangingPunct="1">
              <a:buFont typeface="Wingdings" panose="05000000000000000000" pitchFamily="2" charset="2"/>
              <a:buNone/>
              <a:defRPr/>
            </a:pPr>
            <a:r>
              <a:rPr lang="ar-JO" altLang="en-US" sz="2800" dirty="0"/>
              <a:t>1- الهيكل المعياري للبرمجيات</a:t>
            </a:r>
          </a:p>
          <a:p>
            <a:pPr eaLnBrk="1" hangingPunct="1">
              <a:buFont typeface="Wingdings" panose="05000000000000000000" pitchFamily="2" charset="2"/>
              <a:buNone/>
              <a:defRPr/>
            </a:pPr>
            <a:br>
              <a:rPr lang="en-US" altLang="en-US" sz="2800" dirty="0"/>
            </a:br>
            <a:r>
              <a:rPr lang="en-US" altLang="en-US" sz="2800" dirty="0"/>
              <a:t>2- The internal program documentation</a:t>
            </a:r>
          </a:p>
          <a:p>
            <a:pPr algn="r" rtl="1" eaLnBrk="1" hangingPunct="1">
              <a:buFont typeface="Wingdings" panose="05000000000000000000" pitchFamily="2" charset="2"/>
              <a:buNone/>
              <a:defRPr/>
            </a:pPr>
            <a:r>
              <a:rPr lang="ar-JO" altLang="en-US" sz="2800" dirty="0"/>
              <a:t>2- توثيق البرنامج الداخلي</a:t>
            </a:r>
            <a:endParaRPr lang="en-US" altLang="en-US" sz="2800" dirty="0"/>
          </a:p>
          <a:p>
            <a:pPr eaLnBrk="1" hangingPunct="1">
              <a:buFont typeface="Wingdings" panose="05000000000000000000" pitchFamily="2" charset="2"/>
              <a:buNone/>
              <a:defRPr/>
            </a:pPr>
            <a:br>
              <a:rPr lang="en-US" altLang="en-US" sz="2800" dirty="0"/>
            </a:br>
            <a:r>
              <a:rPr lang="en-US" altLang="en-US" sz="2800" dirty="0"/>
              <a:t>3- The programmer’s manual.</a:t>
            </a:r>
          </a:p>
          <a:p>
            <a:pPr algn="r" rtl="1" eaLnBrk="1" hangingPunct="1">
              <a:buFont typeface="Wingdings" panose="05000000000000000000" pitchFamily="2" charset="2"/>
              <a:buNone/>
              <a:defRPr/>
            </a:pPr>
            <a:r>
              <a:rPr lang="ar-JO" altLang="en-US" sz="2800" dirty="0"/>
              <a:t>3- دليل المبرمج .</a:t>
            </a:r>
            <a:br>
              <a:rPr lang="en-US" altLang="en-US" sz="2800" dirty="0"/>
            </a:br>
            <a:endParaRPr lang="en-US" altLang="en-US" sz="2800" dirty="0"/>
          </a:p>
          <a:p>
            <a:pPr eaLnBrk="1" hangingPunct="1">
              <a:buFont typeface="Wingdings" panose="05000000000000000000" pitchFamily="2" charset="2"/>
              <a:buNone/>
              <a:defRPr/>
            </a:pPr>
            <a:r>
              <a:rPr lang="en-US" altLang="en-US" sz="2800" dirty="0">
                <a:solidFill>
                  <a:srgbClr val="FF0000"/>
                </a:solidFill>
              </a:rPr>
              <a:t>Examples</a:t>
            </a:r>
            <a:r>
              <a:rPr lang="en-US" altLang="en-US" sz="2800" dirty="0"/>
              <a:t>:    </a:t>
            </a:r>
            <a:r>
              <a:rPr lang="ar-JO" altLang="en-US" sz="2900" dirty="0">
                <a:solidFill>
                  <a:srgbClr val="FF0000"/>
                </a:solidFill>
              </a:rPr>
              <a:t>أمثلة</a:t>
            </a:r>
            <a:r>
              <a:rPr lang="ar-JO" altLang="en-US" sz="2800" dirty="0"/>
              <a:t>:</a:t>
            </a:r>
            <a:br>
              <a:rPr lang="en-US" altLang="en-US" sz="2800" dirty="0"/>
            </a:br>
            <a:r>
              <a:rPr lang="en-US" altLang="en-US" sz="2800" dirty="0"/>
              <a:t>a- The size of a software module will not exceed 30 statements</a:t>
            </a:r>
          </a:p>
          <a:p>
            <a:pPr algn="r" rtl="1" eaLnBrk="1" hangingPunct="1">
              <a:buFont typeface="Wingdings" panose="05000000000000000000" pitchFamily="2" charset="2"/>
              <a:buNone/>
              <a:defRPr/>
            </a:pPr>
            <a:r>
              <a:rPr lang="ar-JO" altLang="en-US" sz="2800" dirty="0"/>
              <a:t>أ- لن يتجاوز حجم الوحدة البرمجية 30 عبارة</a:t>
            </a:r>
          </a:p>
          <a:p>
            <a:pPr eaLnBrk="1" hangingPunct="1">
              <a:buFont typeface="Wingdings" panose="05000000000000000000" pitchFamily="2" charset="2"/>
              <a:buNone/>
              <a:defRPr/>
            </a:pPr>
            <a:br>
              <a:rPr lang="en-US" altLang="en-US" sz="2800" dirty="0"/>
            </a:br>
            <a:r>
              <a:rPr lang="en-US" altLang="en-US" sz="2800" dirty="0"/>
              <a:t>b- The programmer will adhere to the company coding standards and guidelines.</a:t>
            </a:r>
          </a:p>
          <a:p>
            <a:pPr algn="r" rtl="1" eaLnBrk="1" hangingPunct="1">
              <a:buFont typeface="Wingdings" panose="05000000000000000000" pitchFamily="2" charset="2"/>
              <a:buNone/>
              <a:defRPr/>
            </a:pPr>
            <a:r>
              <a:rPr lang="ar-JO" altLang="en-US" sz="2800" dirty="0"/>
              <a:t>ب- أن يلتزم المبرمج بمعايير وإرشادات الترميز الخاصة بالشركة.</a:t>
            </a:r>
            <a:endParaRPr lang="en-US"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0C0F4ADB-E639-5B11-A8C3-D82DD7C5964D}"/>
              </a:ext>
            </a:extLst>
          </p:cNvPr>
          <p:cNvSpPr>
            <a:spLocks noGrp="1"/>
          </p:cNvSpPr>
          <p:nvPr>
            <p:ph type="title"/>
          </p:nvPr>
        </p:nvSpPr>
        <p:spPr>
          <a:xfrm>
            <a:off x="1905000" y="473075"/>
            <a:ext cx="8458200" cy="1143000"/>
          </a:xfrm>
        </p:spPr>
        <p:txBody>
          <a:bodyPr/>
          <a:lstStyle/>
          <a:p>
            <a:pPr algn="ctr" eaLnBrk="1" hangingPunct="1"/>
            <a:r>
              <a:rPr lang="en-US" altLang="en-US" sz="3600">
                <a:solidFill>
                  <a:srgbClr val="FF0000"/>
                </a:solidFill>
                <a:latin typeface="Arial" panose="020B0604020202020204" pitchFamily="34" charset="0"/>
              </a:rPr>
              <a:t>Product revision software quality factors:</a:t>
            </a:r>
            <a:br>
              <a:rPr lang="en-US" altLang="en-US" sz="3600">
                <a:solidFill>
                  <a:srgbClr val="FF0000"/>
                </a:solidFill>
                <a:latin typeface="Arial" panose="020B0604020202020204" pitchFamily="34" charset="0"/>
              </a:rPr>
            </a:br>
            <a:r>
              <a:rPr lang="ar-JO" altLang="en-US" sz="3600">
                <a:solidFill>
                  <a:srgbClr val="FF0000"/>
                </a:solidFill>
                <a:latin typeface="Arial" panose="020B0604020202020204" pitchFamily="34" charset="0"/>
              </a:rPr>
              <a:t>عوامل جودة برمجيات مراجعة المنتج:</a:t>
            </a:r>
            <a:endParaRPr lang="en-US" altLang="en-US" sz="3600">
              <a:solidFill>
                <a:srgbClr val="FF0000"/>
              </a:solidFill>
              <a:latin typeface="Arial" panose="020B0604020202020204" pitchFamily="34" charset="0"/>
            </a:endParaRPr>
          </a:p>
        </p:txBody>
      </p:sp>
      <p:sp>
        <p:nvSpPr>
          <p:cNvPr id="19458" name="Rectangle 3">
            <a:extLst>
              <a:ext uri="{FF2B5EF4-FFF2-40B4-BE49-F238E27FC236}">
                <a16:creationId xmlns:a16="http://schemas.microsoft.com/office/drawing/2014/main" id="{CF231D5D-3201-88D0-0164-88A23B159B84}"/>
              </a:ext>
            </a:extLst>
          </p:cNvPr>
          <p:cNvSpPr>
            <a:spLocks noGrp="1" noChangeArrowheads="1"/>
          </p:cNvSpPr>
          <p:nvPr>
            <p:ph idx="1"/>
          </p:nvPr>
        </p:nvSpPr>
        <p:spPr>
          <a:xfrm>
            <a:off x="1981200" y="1752600"/>
            <a:ext cx="8001000" cy="4419600"/>
          </a:xfrm>
        </p:spPr>
        <p:txBody>
          <a:bodyPr rtlCol="0">
            <a:normAutofit/>
          </a:bodyPr>
          <a:lstStyle/>
          <a:p>
            <a:pPr marL="0" indent="0" eaLnBrk="1" fontAlgn="auto" hangingPunct="1">
              <a:spcAft>
                <a:spcPts val="0"/>
              </a:spcAft>
              <a:buNone/>
              <a:defRPr/>
            </a:pPr>
            <a:r>
              <a:rPr lang="en-US" sz="2700" i="1" u="sng" dirty="0">
                <a:solidFill>
                  <a:srgbClr val="FF0000"/>
                </a:solidFill>
              </a:rPr>
              <a:t>Flexibility</a:t>
            </a:r>
            <a:r>
              <a:rPr lang="en-US" sz="2700" i="1" u="sng" dirty="0"/>
              <a:t>: </a:t>
            </a:r>
            <a:br>
              <a:rPr lang="en-US" sz="2700" i="1" u="sng" dirty="0"/>
            </a:br>
            <a:r>
              <a:rPr lang="en-US" sz="2700" dirty="0"/>
              <a:t>The capabilities and efforts required to support </a:t>
            </a:r>
            <a:r>
              <a:rPr lang="en-US" sz="2700" dirty="0">
                <a:solidFill>
                  <a:schemeClr val="tx2">
                    <a:lumMod val="60000"/>
                    <a:lumOff val="40000"/>
                  </a:schemeClr>
                </a:solidFill>
              </a:rPr>
              <a:t>adaptive maintenance </a:t>
            </a:r>
            <a:r>
              <a:rPr lang="en-US" sz="2700" dirty="0"/>
              <a:t>activities are covered by the flexibility requirements. </a:t>
            </a:r>
          </a:p>
          <a:p>
            <a:pPr eaLnBrk="1" fontAlgn="auto" hangingPunct="1">
              <a:spcAft>
                <a:spcPts val="0"/>
              </a:spcAft>
              <a:defRPr/>
            </a:pPr>
            <a:r>
              <a:rPr lang="en-US" sz="2700" dirty="0"/>
              <a:t>These include the </a:t>
            </a:r>
            <a:r>
              <a:rPr lang="en-US" sz="2700" dirty="0">
                <a:solidFill>
                  <a:schemeClr val="tx2">
                    <a:lumMod val="60000"/>
                    <a:lumOff val="40000"/>
                  </a:schemeClr>
                </a:solidFill>
              </a:rPr>
              <a:t>resources</a:t>
            </a:r>
            <a:r>
              <a:rPr lang="en-US" sz="2700" dirty="0"/>
              <a:t> (in man-days) required to adopt a software to a varieties of customers of the same trade and of various extents of activities.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4327B248-B101-3FFE-9C9E-7097979FFCD4}"/>
              </a:ext>
            </a:extLst>
          </p:cNvPr>
          <p:cNvSpPr>
            <a:spLocks noGrp="1"/>
          </p:cNvSpPr>
          <p:nvPr>
            <p:ph type="title"/>
          </p:nvPr>
        </p:nvSpPr>
        <p:spPr>
          <a:xfrm>
            <a:off x="1905000" y="473075"/>
            <a:ext cx="8458200" cy="1143000"/>
          </a:xfrm>
        </p:spPr>
        <p:txBody>
          <a:bodyPr/>
          <a:lstStyle/>
          <a:p>
            <a:pPr algn="ctr" eaLnBrk="1" hangingPunct="1"/>
            <a:r>
              <a:rPr lang="en-US" altLang="en-US" sz="3600">
                <a:solidFill>
                  <a:srgbClr val="FF0000"/>
                </a:solidFill>
                <a:latin typeface="Arial" panose="020B0604020202020204" pitchFamily="34" charset="0"/>
              </a:rPr>
              <a:t>Product revision software quality factors:</a:t>
            </a:r>
            <a:br>
              <a:rPr lang="en-US" altLang="en-US" sz="3600">
                <a:solidFill>
                  <a:srgbClr val="FF0000"/>
                </a:solidFill>
                <a:latin typeface="Arial" panose="020B0604020202020204" pitchFamily="34" charset="0"/>
              </a:rPr>
            </a:br>
            <a:r>
              <a:rPr lang="ar-JO" altLang="en-US" sz="3600">
                <a:solidFill>
                  <a:srgbClr val="FF0000"/>
                </a:solidFill>
                <a:latin typeface="Arial" panose="020B0604020202020204" pitchFamily="34" charset="0"/>
              </a:rPr>
              <a:t>عوامل جودة برمجيات مراجعة المنتج:</a:t>
            </a:r>
            <a:endParaRPr lang="en-US" altLang="en-US" sz="3600">
              <a:solidFill>
                <a:srgbClr val="FF0000"/>
              </a:solidFill>
              <a:latin typeface="Arial" panose="020B0604020202020204" pitchFamily="34" charset="0"/>
            </a:endParaRPr>
          </a:p>
        </p:txBody>
      </p:sp>
      <p:sp>
        <p:nvSpPr>
          <p:cNvPr id="20482" name="Rectangle 2">
            <a:extLst>
              <a:ext uri="{FF2B5EF4-FFF2-40B4-BE49-F238E27FC236}">
                <a16:creationId xmlns:a16="http://schemas.microsoft.com/office/drawing/2014/main" id="{836B8AF8-0A8D-154E-6E6F-6166B2A9F481}"/>
              </a:ext>
            </a:extLst>
          </p:cNvPr>
          <p:cNvSpPr>
            <a:spLocks noGrp="1" noChangeArrowheads="1"/>
          </p:cNvSpPr>
          <p:nvPr>
            <p:ph idx="1"/>
          </p:nvPr>
        </p:nvSpPr>
        <p:spPr>
          <a:xfrm>
            <a:off x="1981200" y="1828800"/>
            <a:ext cx="8001000" cy="3886200"/>
          </a:xfrm>
        </p:spPr>
        <p:txBody>
          <a:bodyPr rtlCol="0">
            <a:normAutofit/>
          </a:bodyPr>
          <a:lstStyle/>
          <a:p>
            <a:pPr eaLnBrk="1" fontAlgn="auto" hangingPunct="1">
              <a:spcAft>
                <a:spcPts val="0"/>
              </a:spcAft>
              <a:buNone/>
              <a:defRPr/>
            </a:pPr>
            <a:endParaRPr lang="en-US" sz="2800" dirty="0"/>
          </a:p>
          <a:p>
            <a:pPr eaLnBrk="1" fontAlgn="auto" hangingPunct="1">
              <a:spcAft>
                <a:spcPts val="0"/>
              </a:spcAft>
              <a:buNone/>
              <a:defRPr/>
            </a:pPr>
            <a:r>
              <a:rPr lang="en-US" sz="2800" dirty="0"/>
              <a:t>The flexibility requirements also support </a:t>
            </a:r>
            <a:r>
              <a:rPr lang="en-US" sz="2800" dirty="0">
                <a:solidFill>
                  <a:schemeClr val="tx2">
                    <a:lumMod val="60000"/>
                    <a:lumOff val="40000"/>
                  </a:schemeClr>
                </a:solidFill>
              </a:rPr>
              <a:t>perfective maintenance </a:t>
            </a:r>
            <a:r>
              <a:rPr lang="en-US" sz="2800" dirty="0"/>
              <a:t>activities, such as changes and additions to the software in order to improve its service and to adapt it to changes in the technical or commercial environment. </a:t>
            </a:r>
          </a:p>
          <a:p>
            <a:pPr algn="r" rtl="1" eaLnBrk="1" fontAlgn="auto" hangingPunct="1">
              <a:spcAft>
                <a:spcPts val="0"/>
              </a:spcAft>
              <a:buNone/>
              <a:defRPr/>
            </a:pPr>
            <a:r>
              <a:rPr lang="ar-JO" sz="2800" dirty="0"/>
              <a:t>تدعم متطلبات المرونة أيضًا أنشطة </a:t>
            </a:r>
            <a:r>
              <a:rPr lang="ar-JO" sz="2800" dirty="0">
                <a:solidFill>
                  <a:schemeClr val="tx2">
                    <a:lumMod val="60000"/>
                    <a:lumOff val="40000"/>
                  </a:schemeClr>
                </a:solidFill>
              </a:rPr>
              <a:t>الصيانة المثالية</a:t>
            </a:r>
            <a:r>
              <a:rPr lang="ar-JO" sz="2800" dirty="0"/>
              <a:t>، مثل التغييرات والإضافات على البرنامج من أجل تحسين الخدمة وتكييفها مع التغيرات في البيئة التقنية أو التجارية.</a:t>
            </a:r>
            <a:endParaRPr lang="en-US" sz="2800" dirty="0"/>
          </a:p>
          <a:p>
            <a:pPr eaLnBrk="1" fontAlgn="auto" hangingPunct="1">
              <a:spcAft>
                <a:spcPts val="0"/>
              </a:spcAft>
              <a:buNone/>
              <a:defRPr/>
            </a:pPr>
            <a:endParaRPr lang="en-US" sz="2800" dirty="0"/>
          </a:p>
          <a:p>
            <a:pPr eaLnBrk="1" fontAlgn="auto" hangingPunct="1">
              <a:spcAft>
                <a:spcPts val="0"/>
              </a:spcAft>
              <a:buNone/>
              <a:defRPr/>
            </a:pPr>
            <a:endParaRPr 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E4315A65-47B5-924D-8223-03760CD85EDD}"/>
              </a:ext>
            </a:extLst>
          </p:cNvPr>
          <p:cNvSpPr>
            <a:spLocks noGrp="1"/>
          </p:cNvSpPr>
          <p:nvPr>
            <p:ph type="title"/>
          </p:nvPr>
        </p:nvSpPr>
        <p:spPr>
          <a:xfrm>
            <a:off x="1828800" y="473075"/>
            <a:ext cx="8458200" cy="1143000"/>
          </a:xfrm>
        </p:spPr>
        <p:txBody>
          <a:bodyPr/>
          <a:lstStyle/>
          <a:p>
            <a:pPr algn="ctr" eaLnBrk="1" hangingPunct="1"/>
            <a:r>
              <a:rPr lang="en-US" altLang="en-US" sz="3600">
                <a:solidFill>
                  <a:srgbClr val="FF0000"/>
                </a:solidFill>
                <a:latin typeface="Arial" panose="020B0604020202020204" pitchFamily="34" charset="0"/>
              </a:rPr>
              <a:t>Product revision software quality factors:</a:t>
            </a:r>
            <a:br>
              <a:rPr lang="en-US" altLang="en-US" sz="3600">
                <a:solidFill>
                  <a:srgbClr val="FF0000"/>
                </a:solidFill>
                <a:latin typeface="Arial" panose="020B0604020202020204" pitchFamily="34" charset="0"/>
              </a:rPr>
            </a:br>
            <a:r>
              <a:rPr lang="ar-JO" altLang="en-US" sz="3600">
                <a:solidFill>
                  <a:srgbClr val="FF0000"/>
                </a:solidFill>
                <a:latin typeface="Arial" panose="020B0604020202020204" pitchFamily="34" charset="0"/>
              </a:rPr>
              <a:t>عوامل جودة برمجيات مراجعة المنتج:</a:t>
            </a:r>
            <a:endParaRPr lang="en-US" altLang="en-US" sz="3600">
              <a:solidFill>
                <a:srgbClr val="FF0000"/>
              </a:solidFill>
              <a:latin typeface="Arial" panose="020B0604020202020204" pitchFamily="34" charset="0"/>
            </a:endParaRPr>
          </a:p>
        </p:txBody>
      </p:sp>
      <p:sp>
        <p:nvSpPr>
          <p:cNvPr id="24579" name="Rectangle 3">
            <a:extLst>
              <a:ext uri="{FF2B5EF4-FFF2-40B4-BE49-F238E27FC236}">
                <a16:creationId xmlns:a16="http://schemas.microsoft.com/office/drawing/2014/main" id="{4A812899-35CC-53B2-D4AE-0FBEDF7C52E2}"/>
              </a:ext>
            </a:extLst>
          </p:cNvPr>
          <p:cNvSpPr>
            <a:spLocks noGrp="1" noChangeArrowheads="1"/>
          </p:cNvSpPr>
          <p:nvPr>
            <p:ph idx="1"/>
          </p:nvPr>
        </p:nvSpPr>
        <p:spPr>
          <a:xfrm>
            <a:off x="1752600" y="1828800"/>
            <a:ext cx="8610600" cy="4876800"/>
          </a:xfrm>
        </p:spPr>
        <p:txBody>
          <a:bodyPr rtlCol="0">
            <a:normAutofit fontScale="92500" lnSpcReduction="20000"/>
          </a:bodyPr>
          <a:lstStyle/>
          <a:p>
            <a:pPr eaLnBrk="1" hangingPunct="1">
              <a:lnSpc>
                <a:spcPct val="80000"/>
              </a:lnSpc>
              <a:buFont typeface="Wingdings" panose="05000000000000000000" pitchFamily="2" charset="2"/>
              <a:buNone/>
              <a:defRPr/>
            </a:pPr>
            <a:r>
              <a:rPr lang="en-US" altLang="en-US" sz="2800" dirty="0"/>
              <a:t>As  example TSS (teacher support SW.) calculation of final grades, pupil achievements…</a:t>
            </a:r>
            <a:r>
              <a:rPr lang="en-US" altLang="en-US" sz="2800" dirty="0" err="1"/>
              <a:t>etc</a:t>
            </a:r>
            <a:r>
              <a:rPr lang="en-US" altLang="en-US" sz="2800" dirty="0"/>
              <a:t>   </a:t>
            </a:r>
          </a:p>
          <a:p>
            <a:pPr algn="r" rtl="1" eaLnBrk="1" hangingPunct="1">
              <a:lnSpc>
                <a:spcPct val="80000"/>
              </a:lnSpc>
              <a:buFont typeface="Wingdings" panose="05000000000000000000" pitchFamily="2" charset="2"/>
              <a:buNone/>
              <a:defRPr/>
            </a:pPr>
            <a:r>
              <a:rPr lang="ar-JO" altLang="en-US" sz="2800" dirty="0"/>
              <a:t>على سبيل المثال حساب </a:t>
            </a:r>
            <a:r>
              <a:rPr lang="en-US" altLang="en-US" sz="2800" dirty="0"/>
              <a:t>TSS (</a:t>
            </a:r>
            <a:r>
              <a:rPr lang="ar-JO" altLang="en-US" sz="2800" dirty="0"/>
              <a:t>دعم المعلم) للدرجات النهائية وإنجازات التلاميذ ... إلخ</a:t>
            </a:r>
            <a:br>
              <a:rPr lang="en-US" altLang="en-US" sz="2800" dirty="0"/>
            </a:br>
            <a:endParaRPr lang="en-US" altLang="en-US" sz="2800" dirty="0">
              <a:solidFill>
                <a:srgbClr val="D4325C"/>
              </a:solidFill>
            </a:endParaRPr>
          </a:p>
          <a:p>
            <a:pPr eaLnBrk="1" hangingPunct="1">
              <a:lnSpc>
                <a:spcPct val="80000"/>
              </a:lnSpc>
              <a:defRPr/>
            </a:pPr>
            <a:r>
              <a:rPr lang="en-US" altLang="en-US" sz="2800" dirty="0"/>
              <a:t>The SW specifications of TSS include the following flexibility requirements:</a:t>
            </a:r>
          </a:p>
          <a:p>
            <a:pPr algn="r" rtl="1" eaLnBrk="1" hangingPunct="1">
              <a:lnSpc>
                <a:spcPct val="80000"/>
              </a:lnSpc>
              <a:defRPr/>
            </a:pPr>
            <a:r>
              <a:rPr lang="ar-JO" altLang="en-US" sz="2800" dirty="0"/>
              <a:t>تتضمن مواصفات </a:t>
            </a:r>
            <a:r>
              <a:rPr lang="en-US" altLang="en-US" sz="2800" dirty="0"/>
              <a:t>SW </a:t>
            </a:r>
            <a:r>
              <a:rPr lang="ar-JO" altLang="en-US" sz="2800" dirty="0"/>
              <a:t>الخاصة بـ </a:t>
            </a:r>
            <a:r>
              <a:rPr lang="en-US" altLang="en-US" sz="2800" dirty="0"/>
              <a:t>TSS </a:t>
            </a:r>
            <a:r>
              <a:rPr lang="ar-JO" altLang="en-US" sz="2800" dirty="0"/>
              <a:t>متطلبات المرونة التالية:</a:t>
            </a:r>
            <a:endParaRPr lang="en-US" altLang="en-US" sz="2800" dirty="0"/>
          </a:p>
          <a:p>
            <a:pPr marL="514350" indent="-514350" eaLnBrk="1" hangingPunct="1">
              <a:lnSpc>
                <a:spcPct val="80000"/>
              </a:lnSpc>
              <a:buFont typeface="Wingdings" panose="05000000000000000000" pitchFamily="2" charset="2"/>
              <a:buAutoNum type="alphaLcParenR"/>
              <a:defRPr/>
            </a:pPr>
            <a:r>
              <a:rPr lang="en-US" altLang="en-US" sz="2800" dirty="0"/>
              <a:t>The SW should be suitable for all teachers of all subjects and all school levels</a:t>
            </a:r>
          </a:p>
          <a:p>
            <a:pPr marL="0" indent="0" algn="r" rtl="1" eaLnBrk="1" hangingPunct="1">
              <a:lnSpc>
                <a:spcPct val="80000"/>
              </a:lnSpc>
              <a:buNone/>
              <a:defRPr/>
            </a:pPr>
            <a:r>
              <a:rPr lang="ar-JO" altLang="en-US" sz="2800" dirty="0"/>
              <a:t>أ) ينبغي أن تكون البرامج التعليمية مناسبة لجميع المعلمين في جميع المواد وجميع المستويات المدرسية</a:t>
            </a:r>
            <a:endParaRPr lang="en-US" altLang="en-US" sz="2800" dirty="0"/>
          </a:p>
          <a:p>
            <a:pPr eaLnBrk="1" hangingPunct="1">
              <a:lnSpc>
                <a:spcPct val="80000"/>
              </a:lnSpc>
              <a:buFont typeface="Wingdings" panose="05000000000000000000" pitchFamily="2" charset="2"/>
              <a:buNone/>
              <a:defRPr/>
            </a:pPr>
            <a:r>
              <a:rPr lang="en-US" altLang="en-US" sz="2800" dirty="0"/>
              <a:t>b) Non-professionals should be able to create new types of reports according to schoolteacher’s requirements. </a:t>
            </a:r>
          </a:p>
          <a:p>
            <a:pPr algn="r" rtl="1" eaLnBrk="1" hangingPunct="1">
              <a:lnSpc>
                <a:spcPct val="80000"/>
              </a:lnSpc>
              <a:buFont typeface="Wingdings" panose="05000000000000000000" pitchFamily="2" charset="2"/>
              <a:buNone/>
              <a:defRPr/>
            </a:pPr>
            <a:r>
              <a:rPr lang="ar-JO" altLang="en-US" sz="2800" dirty="0"/>
              <a:t>ب) يجب أن يكون غير المتخصصين قادرين على إنشاء أنواع جديدة من التقارير وفقًا لمتطلبات معلم المدرسة.</a:t>
            </a:r>
            <a:r>
              <a:rPr lang="en-US" altLang="en-US" sz="2800" dirty="0"/>
              <a:t>  </a:t>
            </a:r>
            <a:endParaRPr lang="en-US" altLang="en-US" sz="2800" u="sng"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03938AAD-80DF-D19B-176C-E601011B8885}"/>
              </a:ext>
            </a:extLst>
          </p:cNvPr>
          <p:cNvSpPr>
            <a:spLocks noGrp="1"/>
          </p:cNvSpPr>
          <p:nvPr>
            <p:ph type="title"/>
          </p:nvPr>
        </p:nvSpPr>
        <p:spPr>
          <a:xfrm>
            <a:off x="1828800" y="473075"/>
            <a:ext cx="8458200" cy="1143000"/>
          </a:xfrm>
        </p:spPr>
        <p:txBody>
          <a:bodyPr/>
          <a:lstStyle/>
          <a:p>
            <a:pPr algn="ctr" eaLnBrk="1" hangingPunct="1"/>
            <a:r>
              <a:rPr lang="en-US" altLang="en-US" sz="3600">
                <a:solidFill>
                  <a:srgbClr val="FF0000"/>
                </a:solidFill>
                <a:latin typeface="Arial" panose="020B0604020202020204" pitchFamily="34" charset="0"/>
              </a:rPr>
              <a:t>Product revision software quality factors:</a:t>
            </a:r>
            <a:br>
              <a:rPr lang="en-US" altLang="en-US" sz="3600">
                <a:solidFill>
                  <a:srgbClr val="FF0000"/>
                </a:solidFill>
                <a:latin typeface="Arial" panose="020B0604020202020204" pitchFamily="34" charset="0"/>
              </a:rPr>
            </a:br>
            <a:r>
              <a:rPr lang="ar-JO" altLang="en-US" sz="3600">
                <a:solidFill>
                  <a:srgbClr val="FF0000"/>
                </a:solidFill>
                <a:latin typeface="Arial" panose="020B0604020202020204" pitchFamily="34" charset="0"/>
              </a:rPr>
              <a:t>عوامل جودة برمجيات مراجعة المنتج:</a:t>
            </a:r>
            <a:endParaRPr lang="en-US" altLang="en-US" sz="3600">
              <a:solidFill>
                <a:srgbClr val="FF0000"/>
              </a:solidFill>
              <a:latin typeface="Arial" panose="020B0604020202020204" pitchFamily="34" charset="0"/>
            </a:endParaRPr>
          </a:p>
        </p:txBody>
      </p:sp>
      <p:sp>
        <p:nvSpPr>
          <p:cNvPr id="22530" name="Rectangle 2">
            <a:extLst>
              <a:ext uri="{FF2B5EF4-FFF2-40B4-BE49-F238E27FC236}">
                <a16:creationId xmlns:a16="http://schemas.microsoft.com/office/drawing/2014/main" id="{117105EE-B0AF-5B74-A710-D762E6FC9817}"/>
              </a:ext>
            </a:extLst>
          </p:cNvPr>
          <p:cNvSpPr>
            <a:spLocks noGrp="1" noChangeArrowheads="1"/>
          </p:cNvSpPr>
          <p:nvPr>
            <p:ph idx="1"/>
          </p:nvPr>
        </p:nvSpPr>
        <p:spPr>
          <a:xfrm>
            <a:off x="1828800" y="1295400"/>
            <a:ext cx="8610600" cy="4343400"/>
          </a:xfrm>
        </p:spPr>
        <p:txBody>
          <a:bodyPr rtlCol="0">
            <a:normAutofit fontScale="85000" lnSpcReduction="20000"/>
          </a:bodyPr>
          <a:lstStyle/>
          <a:p>
            <a:pPr eaLnBrk="1" fontAlgn="auto" hangingPunct="1">
              <a:lnSpc>
                <a:spcPct val="80000"/>
              </a:lnSpc>
              <a:spcAft>
                <a:spcPts val="0"/>
              </a:spcAft>
              <a:buNone/>
              <a:defRPr/>
            </a:pPr>
            <a:endParaRPr lang="en-US" sz="2500" u="sng" dirty="0">
              <a:solidFill>
                <a:srgbClr val="D4325C"/>
              </a:solidFill>
            </a:endParaRPr>
          </a:p>
          <a:p>
            <a:pPr eaLnBrk="1" fontAlgn="auto" hangingPunct="1">
              <a:lnSpc>
                <a:spcPct val="80000"/>
              </a:lnSpc>
              <a:spcAft>
                <a:spcPts val="0"/>
              </a:spcAft>
              <a:buNone/>
              <a:defRPr/>
            </a:pPr>
            <a:r>
              <a:rPr lang="en-US" sz="2500" i="1" u="sng" dirty="0">
                <a:solidFill>
                  <a:srgbClr val="FF0000"/>
                </a:solidFill>
              </a:rPr>
              <a:t>Testability:  </a:t>
            </a:r>
            <a:r>
              <a:rPr lang="ar-JO" sz="2500" i="1" u="sng" dirty="0">
                <a:solidFill>
                  <a:srgbClr val="FF0000"/>
                </a:solidFill>
              </a:rPr>
              <a:t>قابلية الاختبار</a:t>
            </a:r>
            <a:br>
              <a:rPr lang="en-US" sz="2500" i="1" u="sng" dirty="0"/>
            </a:br>
            <a:r>
              <a:rPr lang="en-US" sz="2500" dirty="0"/>
              <a:t>Testability requirements deal with the </a:t>
            </a:r>
            <a:r>
              <a:rPr lang="en-US" sz="2500" dirty="0">
                <a:solidFill>
                  <a:schemeClr val="tx2">
                    <a:lumMod val="60000"/>
                    <a:lumOff val="40000"/>
                  </a:schemeClr>
                </a:solidFill>
              </a:rPr>
              <a:t>testing</a:t>
            </a:r>
            <a:r>
              <a:rPr lang="en-US" sz="2500" dirty="0"/>
              <a:t> of an </a:t>
            </a:r>
            <a:r>
              <a:rPr lang="en-US" sz="2500" dirty="0">
                <a:solidFill>
                  <a:schemeClr val="tx2">
                    <a:lumMod val="60000"/>
                    <a:lumOff val="40000"/>
                  </a:schemeClr>
                </a:solidFill>
              </a:rPr>
              <a:t>information</a:t>
            </a:r>
            <a:r>
              <a:rPr lang="en-US" sz="2500" dirty="0"/>
              <a:t> </a:t>
            </a:r>
            <a:r>
              <a:rPr lang="en-US" sz="2500" dirty="0">
                <a:solidFill>
                  <a:schemeClr val="tx2">
                    <a:lumMod val="60000"/>
                    <a:lumOff val="40000"/>
                  </a:schemeClr>
                </a:solidFill>
              </a:rPr>
              <a:t>system</a:t>
            </a:r>
            <a:r>
              <a:rPr lang="en-US" sz="2500" dirty="0"/>
              <a:t> as well as with its </a:t>
            </a:r>
            <a:r>
              <a:rPr lang="en-US" sz="2500" dirty="0">
                <a:solidFill>
                  <a:schemeClr val="tx2">
                    <a:lumMod val="60000"/>
                    <a:lumOff val="40000"/>
                  </a:schemeClr>
                </a:solidFill>
              </a:rPr>
              <a:t>operation</a:t>
            </a:r>
            <a:r>
              <a:rPr lang="en-US" sz="2500" dirty="0"/>
              <a:t>. </a:t>
            </a:r>
          </a:p>
          <a:p>
            <a:pPr algn="r" rtl="1" eaLnBrk="1" fontAlgn="auto" hangingPunct="1">
              <a:lnSpc>
                <a:spcPct val="80000"/>
              </a:lnSpc>
              <a:spcAft>
                <a:spcPts val="0"/>
              </a:spcAft>
              <a:buNone/>
              <a:defRPr/>
            </a:pPr>
            <a:r>
              <a:rPr lang="ar-JO" sz="2500" dirty="0"/>
              <a:t>تتعامل متطلبات قابلية </a:t>
            </a:r>
            <a:r>
              <a:rPr lang="ar-JO" sz="2500" dirty="0">
                <a:solidFill>
                  <a:schemeClr val="tx2">
                    <a:lumMod val="60000"/>
                    <a:lumOff val="40000"/>
                  </a:schemeClr>
                </a:solidFill>
              </a:rPr>
              <a:t>الاختبار</a:t>
            </a:r>
            <a:r>
              <a:rPr lang="ar-JO" sz="2500" dirty="0"/>
              <a:t> مع اختبار </a:t>
            </a:r>
            <a:r>
              <a:rPr lang="ar-JO" sz="2500" dirty="0">
                <a:solidFill>
                  <a:schemeClr val="tx2">
                    <a:lumMod val="60000"/>
                    <a:lumOff val="40000"/>
                  </a:schemeClr>
                </a:solidFill>
              </a:rPr>
              <a:t>نظام المعلومات </a:t>
            </a:r>
            <a:r>
              <a:rPr lang="ar-JO" sz="2500" dirty="0"/>
              <a:t>وكذلك مع </a:t>
            </a:r>
            <a:r>
              <a:rPr lang="ar-JO" sz="2500" dirty="0">
                <a:solidFill>
                  <a:schemeClr val="tx2">
                    <a:lumMod val="60000"/>
                    <a:lumOff val="40000"/>
                  </a:schemeClr>
                </a:solidFill>
              </a:rPr>
              <a:t>تشغيله</a:t>
            </a:r>
            <a:r>
              <a:rPr lang="ar-JO" sz="2500" dirty="0"/>
              <a:t>.</a:t>
            </a:r>
            <a:endParaRPr lang="en-US" sz="2500" dirty="0"/>
          </a:p>
          <a:p>
            <a:pPr eaLnBrk="1" fontAlgn="auto" hangingPunct="1">
              <a:lnSpc>
                <a:spcPct val="80000"/>
              </a:lnSpc>
              <a:spcAft>
                <a:spcPts val="0"/>
              </a:spcAft>
              <a:defRPr/>
            </a:pPr>
            <a:r>
              <a:rPr lang="en-US" sz="2500" dirty="0"/>
              <a:t>Testability requirements  </a:t>
            </a:r>
            <a:r>
              <a:rPr lang="en-US" sz="2500" dirty="0">
                <a:solidFill>
                  <a:schemeClr val="tx2">
                    <a:lumMod val="60000"/>
                    <a:lumOff val="40000"/>
                  </a:schemeClr>
                </a:solidFill>
              </a:rPr>
              <a:t>for the ease of testing </a:t>
            </a:r>
            <a:r>
              <a:rPr lang="en-US" sz="2500" dirty="0"/>
              <a:t>are related to special features in the programs that help the tester, for instance by providing predefined immediate results and </a:t>
            </a:r>
            <a:r>
              <a:rPr lang="en-US" sz="2500" dirty="0">
                <a:solidFill>
                  <a:schemeClr val="tx2">
                    <a:lumMod val="60000"/>
                    <a:lumOff val="40000"/>
                  </a:schemeClr>
                </a:solidFill>
              </a:rPr>
              <a:t>log files</a:t>
            </a:r>
            <a:r>
              <a:rPr lang="en-US" sz="2500" dirty="0"/>
              <a:t>. </a:t>
            </a:r>
          </a:p>
          <a:p>
            <a:pPr algn="r" rtl="1" eaLnBrk="1" fontAlgn="auto" hangingPunct="1">
              <a:lnSpc>
                <a:spcPct val="80000"/>
              </a:lnSpc>
              <a:spcAft>
                <a:spcPts val="0"/>
              </a:spcAft>
              <a:defRPr/>
            </a:pPr>
            <a:r>
              <a:rPr lang="ar-JO" sz="2500" dirty="0"/>
              <a:t>ترتبط متطلبات قابلية الاختبار </a:t>
            </a:r>
            <a:r>
              <a:rPr lang="ar-JO" sz="2500" dirty="0">
                <a:solidFill>
                  <a:schemeClr val="tx2">
                    <a:lumMod val="60000"/>
                    <a:lumOff val="40000"/>
                  </a:schemeClr>
                </a:solidFill>
              </a:rPr>
              <a:t>لسهولة الاختبار </a:t>
            </a:r>
            <a:r>
              <a:rPr lang="ar-JO" sz="2500" dirty="0"/>
              <a:t>بميزات خاصة في البرامج التي تساعد القائم بالاختبار، على سبيل المثال من خلال توفير نتائج فورية محددة مسبقًا </a:t>
            </a:r>
            <a:r>
              <a:rPr lang="ar-JO" sz="2500" dirty="0">
                <a:solidFill>
                  <a:schemeClr val="tx2">
                    <a:lumMod val="60000"/>
                    <a:lumOff val="40000"/>
                  </a:schemeClr>
                </a:solidFill>
              </a:rPr>
              <a:t>وملفات السجل</a:t>
            </a:r>
            <a:r>
              <a:rPr lang="ar-JO" sz="2500" dirty="0"/>
              <a:t>.</a:t>
            </a:r>
            <a:endParaRPr lang="en-US" sz="2500" dirty="0"/>
          </a:p>
          <a:p>
            <a:pPr eaLnBrk="1" fontAlgn="auto" hangingPunct="1">
              <a:spcAft>
                <a:spcPts val="0"/>
              </a:spcAft>
              <a:defRPr/>
            </a:pPr>
            <a:r>
              <a:rPr lang="en-US" sz="2500" dirty="0"/>
              <a:t>Testability requirements related to </a:t>
            </a:r>
            <a:r>
              <a:rPr lang="en-US" sz="2500" dirty="0">
                <a:solidFill>
                  <a:schemeClr val="tx2">
                    <a:lumMod val="60000"/>
                    <a:lumOff val="40000"/>
                  </a:schemeClr>
                </a:solidFill>
              </a:rPr>
              <a:t>software operation </a:t>
            </a:r>
            <a:r>
              <a:rPr lang="en-US" sz="2500" dirty="0"/>
              <a:t>include automatic diagnostics performed by the software system </a:t>
            </a:r>
            <a:r>
              <a:rPr lang="en-US" sz="2500" dirty="0">
                <a:solidFill>
                  <a:schemeClr val="tx2">
                    <a:lumMod val="60000"/>
                    <a:lumOff val="40000"/>
                  </a:schemeClr>
                </a:solidFill>
              </a:rPr>
              <a:t>prior to starting the system</a:t>
            </a:r>
            <a:r>
              <a:rPr lang="en-US" sz="2500" dirty="0"/>
              <a:t>, to find out whether all components of the software system are in working order and to obtain a report about the detected faults.</a:t>
            </a:r>
          </a:p>
          <a:p>
            <a:pPr algn="r" rtl="1" eaLnBrk="1" fontAlgn="auto" hangingPunct="1">
              <a:spcAft>
                <a:spcPts val="0"/>
              </a:spcAft>
              <a:defRPr/>
            </a:pPr>
            <a:r>
              <a:rPr lang="ar-JO" sz="2500" dirty="0"/>
              <a:t>تتضمن متطلبات قابلية الاختبار المتعلقة </a:t>
            </a:r>
            <a:r>
              <a:rPr lang="ar-JO" sz="2700" dirty="0">
                <a:solidFill>
                  <a:schemeClr val="tx2">
                    <a:lumMod val="60000"/>
                    <a:lumOff val="40000"/>
                  </a:schemeClr>
                </a:solidFill>
              </a:rPr>
              <a:t>بتشغيل البرنامج </a:t>
            </a:r>
            <a:r>
              <a:rPr lang="ar-JO" sz="2500" dirty="0"/>
              <a:t>التشخيص التلقائي الذي يقوم به نظام البرنامج </a:t>
            </a:r>
            <a:r>
              <a:rPr lang="ar-JO" sz="2700" dirty="0">
                <a:solidFill>
                  <a:schemeClr val="tx2">
                    <a:lumMod val="60000"/>
                    <a:lumOff val="40000"/>
                  </a:schemeClr>
                </a:solidFill>
              </a:rPr>
              <a:t>قبل بدء تشغيل النظام</a:t>
            </a:r>
            <a:r>
              <a:rPr lang="ar-JO" sz="2500" dirty="0"/>
              <a:t>، لمعرفة ما إذا كانت جميع مكونات نظام البرنامج في حالة عمل جيدة والحصول على تقرير حول الأخطاء المكتشفة.</a:t>
            </a:r>
            <a:endParaRPr lang="en-US" sz="2500" dirty="0"/>
          </a:p>
          <a:p>
            <a:pPr eaLnBrk="1" fontAlgn="auto" hangingPunct="1">
              <a:lnSpc>
                <a:spcPct val="80000"/>
              </a:lnSpc>
              <a:spcAft>
                <a:spcPts val="0"/>
              </a:spcAft>
              <a:defRPr/>
            </a:pPr>
            <a:endParaRPr lang="en-US" sz="25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61FB3E2-8D28-7DAE-06B9-95822BA41526}"/>
              </a:ext>
            </a:extLst>
          </p:cNvPr>
          <p:cNvSpPr>
            <a:spLocks noGrp="1"/>
          </p:cNvSpPr>
          <p:nvPr>
            <p:ph type="title"/>
          </p:nvPr>
        </p:nvSpPr>
        <p:spPr/>
        <p:txBody>
          <a:bodyPr/>
          <a:lstStyle/>
          <a:p>
            <a:pPr algn="ctr" eaLnBrk="1" hangingPunct="1"/>
            <a:r>
              <a:rPr lang="en-US" altLang="en-US" sz="3200">
                <a:solidFill>
                  <a:srgbClr val="FF0000"/>
                </a:solidFill>
                <a:latin typeface="Arial" panose="020B0604020202020204" pitchFamily="34" charset="0"/>
              </a:rPr>
              <a:t>Product revision software quality factors:</a:t>
            </a:r>
            <a:br>
              <a:rPr lang="en-US" altLang="en-US" sz="3200">
                <a:solidFill>
                  <a:srgbClr val="FF0000"/>
                </a:solidFill>
                <a:latin typeface="Arial" panose="020B0604020202020204" pitchFamily="34" charset="0"/>
              </a:rPr>
            </a:br>
            <a:r>
              <a:rPr lang="ar-JO" altLang="en-US" sz="3200">
                <a:solidFill>
                  <a:srgbClr val="FF0000"/>
                </a:solidFill>
                <a:latin typeface="Arial" panose="020B0604020202020204" pitchFamily="34" charset="0"/>
              </a:rPr>
              <a:t>عوامل جودة برمجيات مراجعة المنتج:</a:t>
            </a:r>
            <a:endParaRPr lang="en-US" altLang="en-US" sz="3200"/>
          </a:p>
        </p:txBody>
      </p:sp>
      <p:sp>
        <p:nvSpPr>
          <p:cNvPr id="23555" name="Content Placeholder 2">
            <a:extLst>
              <a:ext uri="{FF2B5EF4-FFF2-40B4-BE49-F238E27FC236}">
                <a16:creationId xmlns:a16="http://schemas.microsoft.com/office/drawing/2014/main" id="{BD73E12F-B082-6128-0D07-B86A94E60944}"/>
              </a:ext>
            </a:extLst>
          </p:cNvPr>
          <p:cNvSpPr>
            <a:spLocks noGrp="1"/>
          </p:cNvSpPr>
          <p:nvPr>
            <p:ph idx="1"/>
          </p:nvPr>
        </p:nvSpPr>
        <p:spPr/>
        <p:txBody>
          <a:bodyPr rtlCol="0">
            <a:normAutofit/>
          </a:bodyPr>
          <a:lstStyle/>
          <a:p>
            <a:pPr eaLnBrk="1" fontAlgn="auto" hangingPunct="1">
              <a:spcAft>
                <a:spcPts val="0"/>
              </a:spcAft>
              <a:defRPr/>
            </a:pPr>
            <a:r>
              <a:rPr lang="en-US" sz="2400" dirty="0"/>
              <a:t>Example  </a:t>
            </a:r>
            <a:r>
              <a:rPr lang="ar-JO" sz="2400" dirty="0"/>
              <a:t>مثال</a:t>
            </a:r>
            <a:endParaRPr lang="en-US" sz="2400" dirty="0"/>
          </a:p>
          <a:p>
            <a:pPr algn="just" eaLnBrk="1" fontAlgn="auto" hangingPunct="1">
              <a:lnSpc>
                <a:spcPct val="80000"/>
              </a:lnSpc>
              <a:spcAft>
                <a:spcPts val="0"/>
              </a:spcAft>
              <a:buNone/>
              <a:defRPr/>
            </a:pPr>
            <a:r>
              <a:rPr lang="en-US" sz="2400" dirty="0"/>
              <a:t>An industrial computerized control unit is programmed to calculate various measures of production status, report the performance level of the machinery, and operate a warning signal in predefined situations. </a:t>
            </a:r>
            <a:endParaRPr lang="ar-JO" sz="2400" dirty="0"/>
          </a:p>
          <a:p>
            <a:pPr algn="just" rtl="1" eaLnBrk="1" fontAlgn="auto" hangingPunct="1">
              <a:lnSpc>
                <a:spcPct val="80000"/>
              </a:lnSpc>
              <a:spcAft>
                <a:spcPts val="0"/>
              </a:spcAft>
              <a:buNone/>
              <a:defRPr/>
            </a:pPr>
            <a:r>
              <a:rPr lang="ar-JO" sz="2400" dirty="0"/>
              <a:t>تتم برمجة وحدة التحكم الصناعية المحوسبة لحساب مقاييس مختلفة لحالة الإنتاج، والإبلاغ عن مستوى أداء الماكينة، وتشغيل إشارة تحذير في مواقف محددة مسبقًا.</a:t>
            </a:r>
            <a:endParaRPr lang="en-US" sz="2400" dirty="0"/>
          </a:p>
          <a:p>
            <a:pPr algn="just" eaLnBrk="1" fontAlgn="auto" hangingPunct="1">
              <a:lnSpc>
                <a:spcPct val="80000"/>
              </a:lnSpc>
              <a:spcAft>
                <a:spcPts val="0"/>
              </a:spcAft>
              <a:buNone/>
              <a:defRPr/>
            </a:pPr>
            <a:r>
              <a:rPr lang="en-US" sz="2400" dirty="0"/>
              <a:t>One testability requirement demanded was to develop a </a:t>
            </a:r>
            <a:r>
              <a:rPr lang="en-US" sz="2400" dirty="0">
                <a:solidFill>
                  <a:schemeClr val="tx2">
                    <a:lumMod val="60000"/>
                    <a:lumOff val="40000"/>
                  </a:schemeClr>
                </a:solidFill>
              </a:rPr>
              <a:t>set of standard test</a:t>
            </a:r>
            <a:r>
              <a:rPr lang="en-US" sz="2400" dirty="0"/>
              <a:t> </a:t>
            </a:r>
            <a:r>
              <a:rPr lang="en-US" sz="2400" dirty="0">
                <a:solidFill>
                  <a:schemeClr val="tx2">
                    <a:lumMod val="60000"/>
                    <a:lumOff val="40000"/>
                  </a:schemeClr>
                </a:solidFill>
              </a:rPr>
              <a:t>data</a:t>
            </a:r>
            <a:r>
              <a:rPr lang="en-US" sz="2400" dirty="0"/>
              <a:t> with known system expected correct reactions in each stage. This standard test data is to </a:t>
            </a:r>
            <a:r>
              <a:rPr lang="en-US" sz="2400" dirty="0">
                <a:solidFill>
                  <a:schemeClr val="tx2">
                    <a:lumMod val="60000"/>
                    <a:lumOff val="40000"/>
                  </a:schemeClr>
                </a:solidFill>
              </a:rPr>
              <a:t>be run every morning, before production begins</a:t>
            </a:r>
            <a:r>
              <a:rPr lang="en-US" sz="2400" dirty="0"/>
              <a:t>, to check whether the computerized unit reacts properly.</a:t>
            </a:r>
          </a:p>
          <a:p>
            <a:pPr algn="just" rtl="1" eaLnBrk="1" fontAlgn="auto" hangingPunct="1">
              <a:lnSpc>
                <a:spcPct val="80000"/>
              </a:lnSpc>
              <a:spcAft>
                <a:spcPts val="0"/>
              </a:spcAft>
              <a:buNone/>
              <a:defRPr/>
            </a:pPr>
            <a:r>
              <a:rPr lang="ar-JO" sz="2400" dirty="0"/>
              <a:t>كان أحد متطلبات قابلية الاختبار المطلوبة هو تطوير </a:t>
            </a:r>
            <a:r>
              <a:rPr lang="ar-JO" sz="2400" dirty="0">
                <a:solidFill>
                  <a:schemeClr val="tx2">
                    <a:lumMod val="60000"/>
                    <a:lumOff val="40000"/>
                  </a:schemeClr>
                </a:solidFill>
              </a:rPr>
              <a:t>مجموعة من بيانات الاختبار القياسية </a:t>
            </a:r>
            <a:r>
              <a:rPr lang="ar-JO" sz="2400" dirty="0"/>
              <a:t>مع نظام معروف يتوقع التفاعلات الصحيحة في كل مرحلة. </a:t>
            </a:r>
            <a:r>
              <a:rPr lang="ar-JO" sz="2400" dirty="0">
                <a:solidFill>
                  <a:schemeClr val="tx2">
                    <a:lumMod val="60000"/>
                    <a:lumOff val="40000"/>
                  </a:schemeClr>
                </a:solidFill>
              </a:rPr>
              <a:t>سيتم تشغيل بيانات الاختبار القياسية هذه كل صباح، قبل بدء الإنتاج</a:t>
            </a:r>
            <a:r>
              <a:rPr lang="ar-JO" sz="2400" dirty="0"/>
              <a:t>، للتحقق مما إذا كانت الوحدة المحوسبة تتفاعل بشكل صحيح.</a:t>
            </a:r>
            <a:endParaRPr lang="en-US" sz="2400" dirty="0"/>
          </a:p>
          <a:p>
            <a:pPr marL="0" indent="0" eaLnBrk="1" fontAlgn="auto" hangingPunct="1">
              <a:spcAft>
                <a:spcPts val="0"/>
              </a:spcAft>
              <a:buNone/>
              <a:defRPr/>
            </a:pPr>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5E7C890-B395-0474-161A-2A9278365539}"/>
              </a:ext>
            </a:extLst>
          </p:cNvPr>
          <p:cNvSpPr>
            <a:spLocks noGrp="1"/>
          </p:cNvSpPr>
          <p:nvPr>
            <p:ph type="title"/>
          </p:nvPr>
        </p:nvSpPr>
        <p:spPr>
          <a:xfrm>
            <a:off x="2057400" y="473075"/>
            <a:ext cx="8305800" cy="1143000"/>
          </a:xfrm>
        </p:spPr>
        <p:txBody>
          <a:bodyPr/>
          <a:lstStyle/>
          <a:p>
            <a:pPr algn="ctr" eaLnBrk="1" hangingPunct="1"/>
            <a:r>
              <a:rPr lang="en-US" altLang="en-US" sz="3600">
                <a:solidFill>
                  <a:srgbClr val="FF0000"/>
                </a:solidFill>
              </a:rPr>
              <a:t>Product Transition software quality factors:</a:t>
            </a:r>
            <a:br>
              <a:rPr lang="en-US" altLang="en-US" sz="3600">
                <a:solidFill>
                  <a:srgbClr val="FF0000"/>
                </a:solidFill>
              </a:rPr>
            </a:br>
            <a:r>
              <a:rPr lang="ar-JO" altLang="en-US" sz="3600">
                <a:solidFill>
                  <a:srgbClr val="FF0000"/>
                </a:solidFill>
              </a:rPr>
              <a:t>عوامل جودة برنامج نقل المنتج:</a:t>
            </a:r>
            <a:endParaRPr lang="en-US" altLang="en-US" sz="3600">
              <a:solidFill>
                <a:srgbClr val="FF0000"/>
              </a:solidFill>
            </a:endParaRPr>
          </a:p>
        </p:txBody>
      </p:sp>
      <p:sp>
        <p:nvSpPr>
          <p:cNvPr id="24579" name="Rectangle 3">
            <a:extLst>
              <a:ext uri="{FF2B5EF4-FFF2-40B4-BE49-F238E27FC236}">
                <a16:creationId xmlns:a16="http://schemas.microsoft.com/office/drawing/2014/main" id="{98AE5C3B-4D44-B0DE-0162-F74D1B6D7186}"/>
              </a:ext>
            </a:extLst>
          </p:cNvPr>
          <p:cNvSpPr>
            <a:spLocks noGrp="1" noChangeArrowheads="1"/>
          </p:cNvSpPr>
          <p:nvPr>
            <p:ph idx="1"/>
          </p:nvPr>
        </p:nvSpPr>
        <p:spPr>
          <a:xfrm>
            <a:off x="1905000" y="1828800"/>
            <a:ext cx="8534400" cy="4038600"/>
          </a:xfrm>
        </p:spPr>
        <p:txBody>
          <a:bodyPr rtlCol="0">
            <a:normAutofit fontScale="70000" lnSpcReduction="20000"/>
          </a:bodyPr>
          <a:lstStyle/>
          <a:p>
            <a:pPr marL="0" indent="0" eaLnBrk="1" fontAlgn="auto" hangingPunct="1">
              <a:spcAft>
                <a:spcPts val="0"/>
              </a:spcAft>
              <a:buNone/>
              <a:defRPr/>
            </a:pPr>
            <a:r>
              <a:rPr lang="en-US" sz="2500" dirty="0"/>
              <a:t>Factors that deals with the </a:t>
            </a:r>
            <a:r>
              <a:rPr lang="en-US" sz="2500" dirty="0">
                <a:solidFill>
                  <a:schemeClr val="tx2">
                    <a:lumMod val="60000"/>
                    <a:lumOff val="40000"/>
                  </a:schemeClr>
                </a:solidFill>
              </a:rPr>
              <a:t>adaptation of software </a:t>
            </a:r>
            <a:r>
              <a:rPr lang="en-US" sz="2500" dirty="0">
                <a:solidFill>
                  <a:srgbClr val="FF0000"/>
                </a:solidFill>
              </a:rPr>
              <a:t>to other environments</a:t>
            </a:r>
            <a:r>
              <a:rPr lang="en-US" sz="2500" dirty="0"/>
              <a:t> and it’s</a:t>
            </a:r>
            <a:r>
              <a:rPr lang="en-US" sz="2500" dirty="0">
                <a:solidFill>
                  <a:schemeClr val="tx2">
                    <a:lumMod val="60000"/>
                    <a:lumOff val="40000"/>
                  </a:schemeClr>
                </a:solidFill>
              </a:rPr>
              <a:t> interaction with other software systems </a:t>
            </a:r>
          </a:p>
          <a:p>
            <a:pPr marL="0" indent="0" algn="r" rtl="1" eaLnBrk="1" fontAlgn="auto" hangingPunct="1">
              <a:spcAft>
                <a:spcPts val="0"/>
              </a:spcAft>
              <a:buNone/>
              <a:defRPr/>
            </a:pPr>
            <a:r>
              <a:rPr lang="ar-JO" sz="2500" dirty="0"/>
              <a:t>العوامل التي تتناول </a:t>
            </a:r>
            <a:r>
              <a:rPr lang="ar-JO" sz="2600" dirty="0">
                <a:solidFill>
                  <a:schemeClr val="tx2">
                    <a:lumMod val="60000"/>
                    <a:lumOff val="40000"/>
                  </a:schemeClr>
                </a:solidFill>
              </a:rPr>
              <a:t>تكيف البرمجيات </a:t>
            </a:r>
            <a:r>
              <a:rPr lang="ar-JO" sz="2600" dirty="0">
                <a:solidFill>
                  <a:srgbClr val="FF0000"/>
                </a:solidFill>
              </a:rPr>
              <a:t>مع البيئات الأخرى </a:t>
            </a:r>
            <a:r>
              <a:rPr lang="ar-JO" sz="2500" dirty="0"/>
              <a:t>و</a:t>
            </a:r>
            <a:r>
              <a:rPr lang="ar-JO" sz="2600" dirty="0">
                <a:solidFill>
                  <a:schemeClr val="tx2">
                    <a:lumMod val="60000"/>
                    <a:lumOff val="40000"/>
                  </a:schemeClr>
                </a:solidFill>
              </a:rPr>
              <a:t>تفاعلها مع الأنظمة البرمجية الأخرى</a:t>
            </a:r>
          </a:p>
          <a:p>
            <a:pPr marL="0" indent="0" eaLnBrk="1" fontAlgn="auto" hangingPunct="1">
              <a:spcAft>
                <a:spcPts val="0"/>
              </a:spcAft>
              <a:buNone/>
              <a:defRPr/>
            </a:pPr>
            <a:br>
              <a:rPr lang="en-US" sz="2500" dirty="0"/>
            </a:br>
            <a:r>
              <a:rPr lang="en-US" sz="2500" i="1" u="sng" dirty="0">
                <a:solidFill>
                  <a:srgbClr val="FF0000"/>
                </a:solidFill>
              </a:rPr>
              <a:t>Portability</a:t>
            </a:r>
            <a:r>
              <a:rPr lang="en-US" sz="2500" i="1" u="sng" dirty="0"/>
              <a:t>:</a:t>
            </a:r>
            <a:r>
              <a:rPr lang="ar-JO" sz="2500" i="1" u="sng" dirty="0">
                <a:solidFill>
                  <a:srgbClr val="FF0000"/>
                </a:solidFill>
              </a:rPr>
              <a:t>قابلية التنقل</a:t>
            </a:r>
            <a:r>
              <a:rPr lang="ar-JO" sz="2500" i="1" u="sng" dirty="0"/>
              <a:t>:</a:t>
            </a:r>
            <a:endParaRPr lang="en-US" sz="2500" i="1" u="sng" dirty="0"/>
          </a:p>
          <a:p>
            <a:pPr marL="0" indent="0" eaLnBrk="1" fontAlgn="auto" hangingPunct="1">
              <a:spcAft>
                <a:spcPts val="0"/>
              </a:spcAft>
              <a:buNone/>
              <a:defRPr/>
            </a:pPr>
            <a:br>
              <a:rPr lang="en-US" sz="2500" dirty="0"/>
            </a:br>
            <a:r>
              <a:rPr lang="en-US" sz="2500" dirty="0"/>
              <a:t>Portability requirements tend to the </a:t>
            </a:r>
            <a:r>
              <a:rPr lang="en-US" sz="2500" dirty="0">
                <a:solidFill>
                  <a:srgbClr val="FF0000"/>
                </a:solidFill>
              </a:rPr>
              <a:t>adaptation</a:t>
            </a:r>
            <a:r>
              <a:rPr lang="en-US" sz="2500" dirty="0"/>
              <a:t> of a software system to </a:t>
            </a:r>
            <a:r>
              <a:rPr lang="en-US" sz="2500" dirty="0">
                <a:solidFill>
                  <a:srgbClr val="FF0000"/>
                </a:solidFill>
              </a:rPr>
              <a:t>other environments </a:t>
            </a:r>
            <a:r>
              <a:rPr lang="en-US" sz="2500" dirty="0"/>
              <a:t>consisting of </a:t>
            </a:r>
            <a:r>
              <a:rPr lang="en-US" sz="2500" dirty="0">
                <a:solidFill>
                  <a:srgbClr val="FF0000"/>
                </a:solidFill>
              </a:rPr>
              <a:t>different hardware, different operating systems</a:t>
            </a:r>
            <a:r>
              <a:rPr lang="en-US" sz="2500" dirty="0"/>
              <a:t>, and so forth. It make possible to use the software in different SW and HW simultaneously. </a:t>
            </a:r>
          </a:p>
          <a:p>
            <a:pPr marL="0" indent="0" algn="r" rtl="1" eaLnBrk="1" fontAlgn="auto" hangingPunct="1">
              <a:spcAft>
                <a:spcPts val="0"/>
              </a:spcAft>
              <a:buNone/>
              <a:defRPr/>
            </a:pPr>
            <a:r>
              <a:rPr lang="ar-JO" sz="2500" dirty="0"/>
              <a:t>تميل متطلبات قابلية النقل إلى </a:t>
            </a:r>
            <a:r>
              <a:rPr lang="ar-JO" sz="2600" dirty="0">
                <a:solidFill>
                  <a:srgbClr val="FF0000"/>
                </a:solidFill>
              </a:rPr>
              <a:t>تكييف</a:t>
            </a:r>
            <a:r>
              <a:rPr lang="ar-JO" sz="2500" dirty="0"/>
              <a:t> نظام برمجي مع </a:t>
            </a:r>
            <a:r>
              <a:rPr lang="ar-JO" sz="2600" dirty="0">
                <a:solidFill>
                  <a:srgbClr val="FF0000"/>
                </a:solidFill>
              </a:rPr>
              <a:t>بيئات أخرى </a:t>
            </a:r>
            <a:r>
              <a:rPr lang="ar-JO" sz="2500" dirty="0"/>
              <a:t>تتكون من </a:t>
            </a:r>
            <a:r>
              <a:rPr lang="ar-JO" sz="2600" dirty="0">
                <a:solidFill>
                  <a:srgbClr val="FF0000"/>
                </a:solidFill>
              </a:rPr>
              <a:t>أجهزة مختلفة </a:t>
            </a:r>
            <a:r>
              <a:rPr lang="ar-JO" sz="2500" dirty="0"/>
              <a:t>و</a:t>
            </a:r>
            <a:r>
              <a:rPr lang="ar-JO" sz="2600" dirty="0">
                <a:solidFill>
                  <a:srgbClr val="FF0000"/>
                </a:solidFill>
              </a:rPr>
              <a:t>أنظمة تشغيل مختلفة </a:t>
            </a:r>
            <a:r>
              <a:rPr lang="ar-JO" sz="2500" dirty="0"/>
              <a:t>وما إلى ذلك. يجعل من الممكن استخدام البرنامج في مختلف البرامج والمخلفات في وقت واحد.</a:t>
            </a:r>
            <a:endParaRPr lang="en-US" sz="2500" dirty="0"/>
          </a:p>
          <a:p>
            <a:pPr marL="0" indent="0" eaLnBrk="1" fontAlgn="auto" hangingPunct="1">
              <a:spcAft>
                <a:spcPts val="0"/>
              </a:spcAft>
              <a:buNone/>
              <a:defRPr/>
            </a:pPr>
            <a:br>
              <a:rPr lang="en-US" sz="2500" dirty="0"/>
            </a:br>
            <a:r>
              <a:rPr lang="en-US" sz="2300" i="1" dirty="0">
                <a:solidFill>
                  <a:srgbClr val="FF0000"/>
                </a:solidFill>
              </a:rPr>
              <a:t>Example </a:t>
            </a:r>
            <a:r>
              <a:rPr lang="en-US" sz="2300" i="1" dirty="0"/>
              <a:t>:</a:t>
            </a:r>
            <a:r>
              <a:rPr lang="en-US" sz="2300" dirty="0"/>
              <a:t>A software package which designed and programmed to operate in a Windows 7 environment is required to allow low-cost transfer to Linux and Windows NT environments</a:t>
            </a:r>
            <a:r>
              <a:rPr lang="en-US" sz="3200" dirty="0"/>
              <a:t>.</a:t>
            </a:r>
          </a:p>
          <a:p>
            <a:pPr marL="0" indent="0" algn="r" rtl="1" eaLnBrk="1" fontAlgn="auto" hangingPunct="1">
              <a:spcAft>
                <a:spcPts val="0"/>
              </a:spcAft>
              <a:buNone/>
              <a:defRPr/>
            </a:pPr>
            <a:r>
              <a:rPr lang="ar-JO" sz="2300" i="1" dirty="0">
                <a:solidFill>
                  <a:srgbClr val="FF0000"/>
                </a:solidFill>
              </a:rPr>
              <a:t>مثال</a:t>
            </a:r>
            <a:r>
              <a:rPr lang="ar-JO" sz="2300" dirty="0"/>
              <a:t>: يلزم وجود حزمة برامج تم تصميمها وبرمجتها للعمل في بيئة </a:t>
            </a:r>
            <a:r>
              <a:rPr lang="en-US" sz="2300" dirty="0"/>
              <a:t>Windows 7 </a:t>
            </a:r>
            <a:r>
              <a:rPr lang="ar-JO" sz="2300" dirty="0"/>
              <a:t>للسماح بالنقل منخفض التكلفة إلى بيئات </a:t>
            </a:r>
            <a:r>
              <a:rPr lang="en-US" sz="2300" dirty="0"/>
              <a:t>Linux </a:t>
            </a:r>
            <a:r>
              <a:rPr lang="ar-JO" sz="2300" dirty="0"/>
              <a:t>و</a:t>
            </a:r>
            <a:r>
              <a:rPr lang="en-US" sz="2300" dirty="0"/>
              <a:t>Windows NT.</a:t>
            </a:r>
          </a:p>
          <a:p>
            <a:pPr eaLnBrk="1" fontAlgn="auto" hangingPunct="1">
              <a:spcAft>
                <a:spcPts val="0"/>
              </a:spcAft>
              <a:buNone/>
              <a:defRPr/>
            </a:pPr>
            <a:endParaRPr lang="en-US" sz="25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CBFF34F2-B8CF-D1B7-4283-A9939B397F65}"/>
              </a:ext>
            </a:extLst>
          </p:cNvPr>
          <p:cNvSpPr>
            <a:spLocks noGrp="1" noChangeArrowheads="1"/>
          </p:cNvSpPr>
          <p:nvPr>
            <p:ph idx="1"/>
          </p:nvPr>
        </p:nvSpPr>
        <p:spPr>
          <a:xfrm>
            <a:off x="1828800" y="1905000"/>
            <a:ext cx="8534400" cy="4038600"/>
          </a:xfrm>
        </p:spPr>
        <p:txBody>
          <a:bodyPr rtlCol="0">
            <a:normAutofit fontScale="92500" lnSpcReduction="20000"/>
          </a:bodyPr>
          <a:lstStyle/>
          <a:p>
            <a:pPr eaLnBrk="1" hangingPunct="1">
              <a:buFont typeface="Wingdings" panose="05000000000000000000" pitchFamily="2" charset="2"/>
              <a:buNone/>
              <a:defRPr/>
            </a:pPr>
            <a:r>
              <a:rPr lang="en-US" altLang="en-US" sz="2500" i="1" u="sng" dirty="0">
                <a:solidFill>
                  <a:srgbClr val="FF0000"/>
                </a:solidFill>
              </a:rPr>
              <a:t>Reusability:      </a:t>
            </a:r>
            <a:r>
              <a:rPr lang="ar-JO" altLang="en-US" sz="2500" i="1" u="sng" dirty="0">
                <a:solidFill>
                  <a:srgbClr val="FF0000"/>
                </a:solidFill>
              </a:rPr>
              <a:t>قابلية إعادة الاستخدام</a:t>
            </a:r>
            <a:br>
              <a:rPr lang="en-US" altLang="en-US" sz="2500" i="1" u="sng" dirty="0"/>
            </a:br>
            <a:r>
              <a:rPr lang="en-US" altLang="en-US" sz="2500" dirty="0"/>
              <a:t>Reusability requirements deal with the </a:t>
            </a:r>
            <a:r>
              <a:rPr lang="en-US" altLang="en-US" sz="2500" dirty="0">
                <a:solidFill>
                  <a:srgbClr val="FF0000"/>
                </a:solidFill>
              </a:rPr>
              <a:t>use</a:t>
            </a:r>
            <a:r>
              <a:rPr lang="en-US" altLang="en-US" sz="2500" dirty="0"/>
              <a:t> of software </a:t>
            </a:r>
            <a:r>
              <a:rPr lang="en-US" altLang="en-US" sz="2500" dirty="0">
                <a:solidFill>
                  <a:srgbClr val="FF0000"/>
                </a:solidFill>
              </a:rPr>
              <a:t>modules</a:t>
            </a:r>
            <a:r>
              <a:rPr lang="en-US" altLang="en-US" sz="2500" dirty="0"/>
              <a:t> originally designed for one project </a:t>
            </a:r>
            <a:r>
              <a:rPr lang="en-US" altLang="en-US" sz="2500" dirty="0">
                <a:solidFill>
                  <a:srgbClr val="FF0000"/>
                </a:solidFill>
              </a:rPr>
              <a:t>in a new software project </a:t>
            </a:r>
            <a:r>
              <a:rPr lang="en-US" altLang="en-US" sz="2500" dirty="0"/>
              <a:t>currently being developed. </a:t>
            </a:r>
          </a:p>
          <a:p>
            <a:pPr algn="r" rtl="1" eaLnBrk="1" hangingPunct="1">
              <a:buFont typeface="Wingdings" panose="05000000000000000000" pitchFamily="2" charset="2"/>
              <a:buNone/>
              <a:defRPr/>
            </a:pPr>
            <a:r>
              <a:rPr lang="ar-JO" altLang="en-US" sz="2500" dirty="0"/>
              <a:t>تتعامل متطلبات إعادة الاستخدام مع </a:t>
            </a:r>
            <a:r>
              <a:rPr lang="ar-JO" altLang="en-US" sz="2500" dirty="0">
                <a:solidFill>
                  <a:srgbClr val="FF0000"/>
                </a:solidFill>
              </a:rPr>
              <a:t>استخدام</a:t>
            </a:r>
            <a:r>
              <a:rPr lang="ar-JO" altLang="en-US" sz="2500" dirty="0"/>
              <a:t> </a:t>
            </a:r>
            <a:r>
              <a:rPr lang="ar-JO" altLang="en-US" sz="2500" dirty="0">
                <a:solidFill>
                  <a:srgbClr val="FF0000"/>
                </a:solidFill>
              </a:rPr>
              <a:t>وحدات</a:t>
            </a:r>
            <a:r>
              <a:rPr lang="ar-JO" altLang="en-US" sz="2500" dirty="0"/>
              <a:t> البرامج المصممة أصلاً لمشروع واحد </a:t>
            </a:r>
            <a:r>
              <a:rPr lang="ar-JO" altLang="en-US" sz="2500" dirty="0">
                <a:solidFill>
                  <a:srgbClr val="FF0000"/>
                </a:solidFill>
              </a:rPr>
              <a:t>في مشروع برمجي جديد </a:t>
            </a:r>
            <a:r>
              <a:rPr lang="ar-JO" altLang="en-US" sz="2500" dirty="0"/>
              <a:t>يجري تطويره حاليًا.</a:t>
            </a:r>
            <a:endParaRPr lang="en-US" altLang="en-US" sz="2500" dirty="0"/>
          </a:p>
          <a:p>
            <a:pPr eaLnBrk="1" hangingPunct="1">
              <a:defRPr/>
            </a:pPr>
            <a:r>
              <a:rPr lang="en-US" altLang="en-US" sz="2500" dirty="0"/>
              <a:t>The reuse of SW is expected to </a:t>
            </a:r>
            <a:r>
              <a:rPr lang="en-US" altLang="en-US" sz="2500" dirty="0">
                <a:solidFill>
                  <a:srgbClr val="FF0000"/>
                </a:solidFill>
              </a:rPr>
              <a:t>save development resources</a:t>
            </a:r>
            <a:r>
              <a:rPr lang="en-US" altLang="en-US" sz="2500" dirty="0"/>
              <a:t>, </a:t>
            </a:r>
            <a:r>
              <a:rPr lang="en-US" altLang="en-US" sz="2500" dirty="0">
                <a:solidFill>
                  <a:srgbClr val="FF0000"/>
                </a:solidFill>
              </a:rPr>
              <a:t>shorten the development period </a:t>
            </a:r>
            <a:r>
              <a:rPr lang="en-US" altLang="en-US" sz="2500" dirty="0"/>
              <a:t>and </a:t>
            </a:r>
            <a:r>
              <a:rPr lang="en-US" altLang="en-US" sz="2500" dirty="0">
                <a:solidFill>
                  <a:srgbClr val="FF0000"/>
                </a:solidFill>
              </a:rPr>
              <a:t>provide higher quality modules</a:t>
            </a:r>
            <a:r>
              <a:rPr lang="en-US" altLang="en-US" sz="2500" dirty="0"/>
              <a:t>. These benefits based on the  assumption that the most of the SW faults have already been detected and solved</a:t>
            </a:r>
          </a:p>
          <a:p>
            <a:pPr algn="r" rtl="1" eaLnBrk="1" hangingPunct="1">
              <a:defRPr/>
            </a:pPr>
            <a:r>
              <a:rPr lang="ar-JO" altLang="en-US" sz="2500" dirty="0"/>
              <a:t>من المتوقع أن تؤدي إعادة استخدام البرامج إلى </a:t>
            </a:r>
            <a:r>
              <a:rPr lang="ar-JO" altLang="en-US" sz="2500" dirty="0">
                <a:solidFill>
                  <a:srgbClr val="FF0000"/>
                </a:solidFill>
              </a:rPr>
              <a:t>توفير موارد التطوير </a:t>
            </a:r>
            <a:r>
              <a:rPr lang="ar-JO" altLang="en-US" sz="2500" dirty="0"/>
              <a:t>و</a:t>
            </a:r>
            <a:r>
              <a:rPr lang="ar-JO" altLang="en-US" sz="2500" dirty="0">
                <a:solidFill>
                  <a:srgbClr val="FF0000"/>
                </a:solidFill>
              </a:rPr>
              <a:t>تقصير فترة التطوير</a:t>
            </a:r>
            <a:r>
              <a:rPr lang="ar-JO" altLang="en-US" sz="2500" dirty="0"/>
              <a:t> و</a:t>
            </a:r>
            <a:r>
              <a:rPr lang="ar-JO" altLang="en-US" sz="2500" dirty="0">
                <a:solidFill>
                  <a:srgbClr val="FF0000"/>
                </a:solidFill>
              </a:rPr>
              <a:t>توفير وحدات ذات جودة أعلى</a:t>
            </a:r>
            <a:r>
              <a:rPr lang="ar-JO" altLang="en-US" sz="2500" dirty="0"/>
              <a:t>. تعتمد هذه الفوائد على افتراض أن معظم أخطاء </a:t>
            </a:r>
            <a:r>
              <a:rPr lang="en-US" altLang="en-US" sz="2500" dirty="0"/>
              <a:t>SW </a:t>
            </a:r>
            <a:r>
              <a:rPr lang="ar-JO" altLang="en-US" sz="2500" dirty="0"/>
              <a:t>قد تم اكتشافها وحلها بالفعل</a:t>
            </a:r>
            <a:endParaRPr lang="en-US" altLang="en-US" sz="2500" dirty="0"/>
          </a:p>
          <a:p>
            <a:pPr eaLnBrk="1" hangingPunct="1">
              <a:buFont typeface="Wingdings" panose="05000000000000000000" pitchFamily="2" charset="2"/>
              <a:buNone/>
              <a:defRPr/>
            </a:pPr>
            <a:endParaRPr lang="en-US" altLang="en-US" sz="2500" dirty="0"/>
          </a:p>
        </p:txBody>
      </p:sp>
      <p:sp>
        <p:nvSpPr>
          <p:cNvPr id="2" name="Rectangle 2">
            <a:extLst>
              <a:ext uri="{FF2B5EF4-FFF2-40B4-BE49-F238E27FC236}">
                <a16:creationId xmlns:a16="http://schemas.microsoft.com/office/drawing/2014/main" id="{45E88F9A-5101-9417-CE6F-ED365E7C6E02}"/>
              </a:ext>
            </a:extLst>
          </p:cNvPr>
          <p:cNvSpPr>
            <a:spLocks noGrp="1"/>
          </p:cNvSpPr>
          <p:nvPr>
            <p:ph type="title"/>
          </p:nvPr>
        </p:nvSpPr>
        <p:spPr>
          <a:xfrm>
            <a:off x="2057400" y="473075"/>
            <a:ext cx="8305800" cy="1143000"/>
          </a:xfrm>
        </p:spPr>
        <p:txBody>
          <a:bodyPr/>
          <a:lstStyle/>
          <a:p>
            <a:pPr algn="ctr" eaLnBrk="1" hangingPunct="1"/>
            <a:r>
              <a:rPr lang="en-US" altLang="en-US" sz="3600">
                <a:solidFill>
                  <a:srgbClr val="FF0000"/>
                </a:solidFill>
              </a:rPr>
              <a:t>Product Transition software quality factors:</a:t>
            </a:r>
            <a:br>
              <a:rPr lang="en-US" altLang="en-US" sz="3600">
                <a:solidFill>
                  <a:srgbClr val="FF0000"/>
                </a:solidFill>
              </a:rPr>
            </a:br>
            <a:r>
              <a:rPr lang="ar-JO" altLang="en-US" sz="3600">
                <a:solidFill>
                  <a:srgbClr val="FF0000"/>
                </a:solidFill>
              </a:rPr>
              <a:t>عوامل جودة برنامج نقل المنتج:</a:t>
            </a:r>
            <a:endParaRPr lang="en-US" altLang="en-US" sz="360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52EB0E3F-E81B-AE27-7AE0-16DB5D8204B3}"/>
              </a:ext>
            </a:extLst>
          </p:cNvPr>
          <p:cNvSpPr>
            <a:spLocks noGrp="1" noChangeArrowheads="1"/>
          </p:cNvSpPr>
          <p:nvPr>
            <p:ph idx="1"/>
          </p:nvPr>
        </p:nvSpPr>
        <p:spPr>
          <a:xfrm>
            <a:off x="1828800" y="1600200"/>
            <a:ext cx="8534400" cy="4572000"/>
          </a:xfrm>
        </p:spPr>
        <p:txBody>
          <a:bodyPr rtlCol="0">
            <a:normAutofit fontScale="92500" lnSpcReduction="20000"/>
          </a:bodyPr>
          <a:lstStyle/>
          <a:p>
            <a:pPr eaLnBrk="1" hangingPunct="1">
              <a:buFont typeface="Wingdings" panose="05000000000000000000" pitchFamily="2" charset="2"/>
              <a:buNone/>
              <a:defRPr/>
            </a:pPr>
            <a:r>
              <a:rPr lang="en-US" altLang="en-US" sz="2500" i="1" u="sng" dirty="0">
                <a:solidFill>
                  <a:srgbClr val="FF0000"/>
                </a:solidFill>
              </a:rPr>
              <a:t>Interoperability</a:t>
            </a:r>
            <a:r>
              <a:rPr lang="en-US" altLang="en-US" sz="2500" i="1" u="sng" dirty="0"/>
              <a:t>:    </a:t>
            </a:r>
            <a:r>
              <a:rPr lang="ar-JO" altLang="en-US" sz="2500" i="1" u="sng" dirty="0">
                <a:solidFill>
                  <a:srgbClr val="FF0000"/>
                </a:solidFill>
              </a:rPr>
              <a:t>قابلية التشغيل البيني</a:t>
            </a:r>
            <a:br>
              <a:rPr lang="en-US" altLang="en-US" sz="2500" i="1" u="sng" dirty="0"/>
            </a:br>
            <a:r>
              <a:rPr lang="en-US" altLang="en-US" sz="2500" dirty="0"/>
              <a:t>Interoperability requirements focus on </a:t>
            </a:r>
            <a:r>
              <a:rPr lang="en-US" altLang="en-US" sz="2500" dirty="0">
                <a:solidFill>
                  <a:srgbClr val="FF0000"/>
                </a:solidFill>
              </a:rPr>
              <a:t>creating interfaces with other software systems </a:t>
            </a:r>
            <a:r>
              <a:rPr lang="en-US" altLang="en-US" sz="2500" dirty="0"/>
              <a:t>or with other equipment firmware. Interoperability requirements can specify the names of the software or firmware for which interface is required. The can also specify the output structure accepted as standard in a specific industry or applications area.  </a:t>
            </a:r>
          </a:p>
          <a:p>
            <a:pPr algn="r" rtl="1" eaLnBrk="1" hangingPunct="1">
              <a:buFont typeface="Wingdings" panose="05000000000000000000" pitchFamily="2" charset="2"/>
              <a:buNone/>
              <a:defRPr/>
            </a:pPr>
            <a:r>
              <a:rPr lang="ar-JO" altLang="en-US" sz="2500" dirty="0"/>
              <a:t>تركز متطلبات قابلية التشغيل البيني على </a:t>
            </a:r>
            <a:r>
              <a:rPr lang="ar-JO" altLang="en-US" sz="2500" dirty="0">
                <a:solidFill>
                  <a:srgbClr val="FF0000"/>
                </a:solidFill>
              </a:rPr>
              <a:t>إنشاء واجهات مع أنظمة البرامج الأخرى </a:t>
            </a:r>
            <a:r>
              <a:rPr lang="ar-JO" altLang="en-US" sz="2500" dirty="0"/>
              <a:t>أو مع البرامج الثابتة للمعدات الأخرى. يمكن أن تحدد متطلبات التشغيل البيني أسماء البرامج أو البرامج الثابتة التي تتطلب الواجهة. ويمكن أيضًا تحديد هيكل الإخراج المقبول كمعيار في صناعة أو منطقة تطبيقات معينة.</a:t>
            </a:r>
            <a:endParaRPr lang="en-US" altLang="en-US" sz="2500" dirty="0"/>
          </a:p>
          <a:p>
            <a:pPr eaLnBrk="1" hangingPunct="1">
              <a:defRPr/>
            </a:pPr>
            <a:r>
              <a:rPr lang="en-US" altLang="en-US" sz="2200" i="1" dirty="0">
                <a:solidFill>
                  <a:srgbClr val="FF0000"/>
                </a:solidFill>
              </a:rPr>
              <a:t>Example: </a:t>
            </a:r>
            <a:r>
              <a:rPr lang="en-US" altLang="en-US" sz="2200" dirty="0"/>
              <a:t>The firmware of a medical laboratory’s equipment is required to process its results (output) according to a standard data structure that can then serve as input for a number of standard laboratory information systems.</a:t>
            </a:r>
          </a:p>
          <a:p>
            <a:pPr algn="r" rtl="1" eaLnBrk="1" hangingPunct="1">
              <a:defRPr/>
            </a:pPr>
            <a:r>
              <a:rPr lang="ar-JO" altLang="en-US" sz="2200" i="1" dirty="0">
                <a:solidFill>
                  <a:srgbClr val="FF0000"/>
                </a:solidFill>
              </a:rPr>
              <a:t>مثال: </a:t>
            </a:r>
            <a:r>
              <a:rPr lang="ar-JO" altLang="en-US" sz="2200" dirty="0"/>
              <a:t>يلزم وجود برنامج ثابت لمعدات المختبر الطبي لمعالجة نتائجه (المخرجات) وفقًا لبنية بيانات قياسية يمكن أن تكون بمثابة مدخلات لعدد من أنظمة المعلومات المختبرية القياسية.</a:t>
            </a:r>
            <a:endParaRPr lang="en-US" altLang="en-US" sz="2200" dirty="0"/>
          </a:p>
          <a:p>
            <a:pPr eaLnBrk="1" hangingPunct="1">
              <a:buFont typeface="Wingdings" panose="05000000000000000000" pitchFamily="2" charset="2"/>
              <a:buNone/>
              <a:defRPr/>
            </a:pPr>
            <a:endParaRPr lang="en-US" altLang="en-US" sz="2500" dirty="0"/>
          </a:p>
        </p:txBody>
      </p:sp>
      <p:sp>
        <p:nvSpPr>
          <p:cNvPr id="2" name="Rectangle 2">
            <a:extLst>
              <a:ext uri="{FF2B5EF4-FFF2-40B4-BE49-F238E27FC236}">
                <a16:creationId xmlns:a16="http://schemas.microsoft.com/office/drawing/2014/main" id="{6CB8F73D-1C3E-0647-C163-E931B74681A4}"/>
              </a:ext>
            </a:extLst>
          </p:cNvPr>
          <p:cNvSpPr txBox="1">
            <a:spLocks noChangeArrowheads="1"/>
          </p:cNvSpPr>
          <p:nvPr/>
        </p:nvSpPr>
        <p:spPr bwMode="auto">
          <a:xfrm>
            <a:off x="2057400" y="473075"/>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rtl="0" fontAlgn="base">
              <a:spcBef>
                <a:spcPct val="0"/>
              </a:spcBef>
              <a:spcAft>
                <a:spcPct val="0"/>
              </a:spcAft>
              <a:buNone/>
            </a:pPr>
            <a:r>
              <a:rPr lang="en-US" altLang="en-US" sz="3600">
                <a:solidFill>
                  <a:srgbClr val="FF0000"/>
                </a:solidFill>
                <a:latin typeface="Calibri Light" panose="020F0302020204030204" pitchFamily="34" charset="0"/>
                <a:cs typeface="Arial" panose="020B0604020202020204" pitchFamily="34" charset="0"/>
              </a:rPr>
              <a:t>Product Transition software quality factors:</a:t>
            </a:r>
            <a:br>
              <a:rPr lang="en-US" altLang="en-US" sz="3600">
                <a:solidFill>
                  <a:srgbClr val="FF0000"/>
                </a:solidFill>
                <a:latin typeface="Calibri Light" panose="020F0302020204030204" pitchFamily="34" charset="0"/>
                <a:cs typeface="Arial" panose="020B0604020202020204" pitchFamily="34" charset="0"/>
              </a:rPr>
            </a:br>
            <a:r>
              <a:rPr lang="ar-JO" altLang="en-US" sz="3600">
                <a:solidFill>
                  <a:srgbClr val="FF0000"/>
                </a:solidFill>
                <a:latin typeface="Calibri Light" panose="020F0302020204030204" pitchFamily="34" charset="0"/>
                <a:cs typeface="Times New Roman" panose="02020603050405020304" pitchFamily="18" charset="0"/>
              </a:rPr>
              <a:t>عوامل جودة برنامج نقل المنتج:</a:t>
            </a:r>
            <a:endParaRPr lang="en-US" altLang="en-US" sz="3600">
              <a:solidFill>
                <a:srgbClr val="FF0000"/>
              </a:solidFill>
              <a:latin typeface="Calibri Light" panose="020F03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913" y="0"/>
            <a:ext cx="8229600" cy="1143000"/>
          </a:xfrm>
        </p:spPr>
        <p:txBody>
          <a:bodyPr>
            <a:normAutofit fontScale="90000"/>
          </a:bodyPr>
          <a:lstStyle/>
          <a:p>
            <a:pPr>
              <a:defRPr/>
            </a:pP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rPr>
              <a:t>ISO Definition of Quality   </a:t>
            </a:r>
            <a:r>
              <a:rPr lang="ar-JO"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rPr>
              <a:t>تعريف الآيزو للجودة</a:t>
            </a:r>
            <a:endPar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ndParaRPr>
          </a:p>
        </p:txBody>
      </p:sp>
      <p:sp>
        <p:nvSpPr>
          <p:cNvPr id="7171" name="Content Placeholder 2"/>
          <p:cNvSpPr>
            <a:spLocks noGrp="1"/>
          </p:cNvSpPr>
          <p:nvPr>
            <p:ph idx="1"/>
          </p:nvPr>
        </p:nvSpPr>
        <p:spPr>
          <a:xfrm>
            <a:off x="1888944" y="980729"/>
            <a:ext cx="8599544" cy="1993231"/>
          </a:xfrm>
          <a:ln>
            <a:solidFill>
              <a:schemeClr val="accent1"/>
            </a:solidFill>
          </a:ln>
          <a:effectLst>
            <a:glow rad="101600">
              <a:schemeClr val="accent5">
                <a:satMod val="175000"/>
                <a:alpha val="40000"/>
              </a:schemeClr>
            </a:glow>
          </a:effectLst>
        </p:spPr>
        <p:txBody>
          <a:bodyPr>
            <a:normAutofit fontScale="85000" lnSpcReduction="20000"/>
          </a:bodyPr>
          <a:lstStyle/>
          <a:p>
            <a:pPr>
              <a:buFont typeface="Wingdings 2" pitchFamily="18" charset="2"/>
              <a:buNone/>
            </a:pPr>
            <a:r>
              <a:rPr lang="en-US" b="1" dirty="0"/>
              <a:t>ISO 8402 definition</a:t>
            </a:r>
          </a:p>
          <a:p>
            <a:pPr>
              <a:buFont typeface="Wingdings 2" pitchFamily="18" charset="2"/>
              <a:buNone/>
            </a:pPr>
            <a:r>
              <a:rPr lang="en-US" b="1" dirty="0"/>
              <a:t>of QUALITY:</a:t>
            </a:r>
          </a:p>
          <a:p>
            <a:pPr>
              <a:buFont typeface="Wingdings 2" pitchFamily="18" charset="2"/>
              <a:buNone/>
            </a:pPr>
            <a:endParaRPr lang="en-US" b="1" dirty="0"/>
          </a:p>
          <a:p>
            <a:pPr>
              <a:buFont typeface="Wingdings 2" pitchFamily="18" charset="2"/>
              <a:buNone/>
            </a:pPr>
            <a:r>
              <a:rPr lang="en-US" sz="2400" i="1" dirty="0"/>
              <a:t>The totality of features and characteristics of a product  or a service that bear on its ability to satisfy stated  or implied needs</a:t>
            </a:r>
          </a:p>
          <a:p>
            <a:pPr algn="r" rtl="1">
              <a:buFont typeface="Wingdings 2" pitchFamily="18" charset="2"/>
              <a:buNone/>
            </a:pPr>
            <a:r>
              <a:rPr lang="ar-JO" sz="2400" dirty="0"/>
              <a:t>مجموع الميزات والخصائص للمنتج أو الخدمة التي تؤثر على قدرتها على تلبية الاحتياجات المعلنة أو الضمنية</a:t>
            </a:r>
            <a:endParaRPr lang="en-US" sz="2400" dirty="0"/>
          </a:p>
        </p:txBody>
      </p:sp>
      <p:sp>
        <p:nvSpPr>
          <p:cNvPr id="7172" name="Slide Number Placeholder 3"/>
          <p:cNvSpPr>
            <a:spLocks noGrp="1"/>
          </p:cNvSpPr>
          <p:nvPr>
            <p:ph type="sldNum" sz="quarter" idx="12"/>
          </p:nvPr>
        </p:nvSpPr>
        <p:spPr>
          <a:xfrm>
            <a:off x="8077200" y="6245225"/>
            <a:ext cx="2133600" cy="476250"/>
          </a:xfrm>
          <a:prstGeom prst="rect">
            <a:avLst/>
          </a:prstGeom>
          <a:noFill/>
        </p:spPr>
        <p:txBody>
          <a:bodyPr/>
          <a:lstStyle/>
          <a:p>
            <a:pPr rtl="0" fontAlgn="base">
              <a:spcBef>
                <a:spcPct val="0"/>
              </a:spcBef>
              <a:spcAft>
                <a:spcPct val="0"/>
              </a:spcAft>
            </a:pPr>
            <a:fld id="{D48E545A-0FF9-44EE-8158-5FFA0EF02A72}" type="slidenum">
              <a:rPr lang="en-US">
                <a:solidFill>
                  <a:prstClr val="black">
                    <a:tint val="75000"/>
                  </a:prstClr>
                </a:solidFill>
                <a:latin typeface="Times New Roman" pitchFamily="18" charset="0"/>
                <a:cs typeface="Times New Roman" pitchFamily="18" charset="0"/>
              </a:rPr>
              <a:pPr rtl="0" fontAlgn="base">
                <a:spcBef>
                  <a:spcPct val="0"/>
                </a:spcBef>
                <a:spcAft>
                  <a:spcPct val="0"/>
                </a:spcAft>
              </a:pPr>
              <a:t>6</a:t>
            </a:fld>
            <a:endParaRPr lang="en-US">
              <a:solidFill>
                <a:prstClr val="black">
                  <a:tint val="75000"/>
                </a:prstClr>
              </a:solidFill>
              <a:latin typeface="Times New Roman" pitchFamily="18" charset="0"/>
              <a:cs typeface="Times New Roman" pitchFamily="18" charset="0"/>
            </a:endParaRPr>
          </a:p>
        </p:txBody>
      </p:sp>
      <p:sp>
        <p:nvSpPr>
          <p:cNvPr id="6" name="TextBox 5"/>
          <p:cNvSpPr txBox="1"/>
          <p:nvPr/>
        </p:nvSpPr>
        <p:spPr>
          <a:xfrm>
            <a:off x="1888945" y="3068960"/>
            <a:ext cx="3780155" cy="2862322"/>
          </a:xfrm>
          <a:prstGeom prst="rect">
            <a:avLst/>
          </a:prstGeom>
          <a:noFill/>
          <a:ln>
            <a:solidFill>
              <a:schemeClr val="accent1">
                <a:lumMod val="75000"/>
              </a:schemeClr>
            </a:solidFill>
          </a:ln>
          <a:effectLst>
            <a:glow rad="101600">
              <a:schemeClr val="accent5">
                <a:satMod val="175000"/>
                <a:alpha val="40000"/>
              </a:schemeClr>
            </a:glow>
          </a:effectLst>
        </p:spPr>
        <p:txBody>
          <a:bodyPr wrap="square">
            <a:spAutoFit/>
          </a:bodyPr>
          <a:lstStyle/>
          <a:p>
            <a:pPr algn="l" rtl="0">
              <a:defRPr/>
            </a:pPr>
            <a:r>
              <a:rPr lang="en-US" sz="2000" b="1" dirty="0">
                <a:solidFill>
                  <a:prstClr val="black"/>
                </a:solidFill>
                <a:latin typeface="Calibri" panose="020F0502020204030204"/>
                <a:cs typeface="Times New Roman" pitchFamily="18" charset="0"/>
              </a:rPr>
              <a:t>ISO 9216 Model:</a:t>
            </a:r>
          </a:p>
          <a:p>
            <a:pPr algn="l" rtl="0">
              <a:defRPr/>
            </a:pPr>
            <a:r>
              <a:rPr lang="en-US" sz="2000" dirty="0">
                <a:solidFill>
                  <a:prstClr val="black"/>
                </a:solidFill>
                <a:latin typeface="Comic Sans MS" pitchFamily="66" charset="0"/>
                <a:cs typeface="Times New Roman" pitchFamily="18" charset="0"/>
              </a:rPr>
              <a:t>Quality characteristics</a:t>
            </a:r>
          </a:p>
          <a:p>
            <a:pPr>
              <a:defRPr/>
            </a:pPr>
            <a:r>
              <a:rPr lang="ar-JO" sz="2000" dirty="0">
                <a:solidFill>
                  <a:prstClr val="black"/>
                </a:solidFill>
                <a:latin typeface="Calibri" panose="020F0502020204030204"/>
                <a:cs typeface="Times New Roman" pitchFamily="18" charset="0"/>
              </a:rPr>
              <a:t>خصائص الجودة</a:t>
            </a:r>
            <a:endParaRPr lang="en-US" sz="2000" dirty="0">
              <a:solidFill>
                <a:prstClr val="black"/>
              </a:solidFill>
              <a:latin typeface="Calibri" panose="020F0502020204030204"/>
              <a:cs typeface="Times New Roman" pitchFamily="18" charset="0"/>
            </a:endParaRPr>
          </a:p>
          <a:p>
            <a:pPr marL="514350" indent="-514350" algn="l" rtl="0">
              <a:buFont typeface="+mj-lt"/>
              <a:buAutoNum type="arabicPeriod"/>
              <a:defRPr/>
            </a:pPr>
            <a:r>
              <a:rPr lang="en-US" sz="2000" dirty="0">
                <a:solidFill>
                  <a:prstClr val="black"/>
                </a:solidFill>
                <a:latin typeface="Calibri" panose="020F0502020204030204"/>
                <a:cs typeface="Times New Roman" pitchFamily="18" charset="0"/>
              </a:rPr>
              <a:t>Functionality </a:t>
            </a:r>
            <a:r>
              <a:rPr lang="ar-JO" sz="2000" dirty="0">
                <a:solidFill>
                  <a:prstClr val="black"/>
                </a:solidFill>
                <a:latin typeface="Calibri" panose="020F0502020204030204"/>
                <a:cs typeface="Times New Roman" pitchFamily="18" charset="0"/>
              </a:rPr>
              <a:t>وظائف</a:t>
            </a:r>
            <a:endParaRPr lang="en-US" sz="2000" dirty="0">
              <a:solidFill>
                <a:prstClr val="black"/>
              </a:solidFill>
              <a:latin typeface="Calibri" panose="020F0502020204030204"/>
              <a:cs typeface="Times New Roman" pitchFamily="18" charset="0"/>
            </a:endParaRPr>
          </a:p>
          <a:p>
            <a:pPr marL="514350" indent="-514350" algn="l" rtl="0">
              <a:buFont typeface="+mj-lt"/>
              <a:buAutoNum type="arabicPeriod"/>
              <a:defRPr/>
            </a:pPr>
            <a:r>
              <a:rPr lang="en-US" sz="2000" dirty="0">
                <a:solidFill>
                  <a:prstClr val="black"/>
                </a:solidFill>
                <a:latin typeface="Calibri" panose="020F0502020204030204"/>
                <a:cs typeface="Times New Roman" pitchFamily="18" charset="0"/>
              </a:rPr>
              <a:t>Reliability  </a:t>
            </a:r>
            <a:r>
              <a:rPr lang="ar-JO" sz="2000" dirty="0">
                <a:solidFill>
                  <a:prstClr val="black"/>
                </a:solidFill>
                <a:latin typeface="Calibri" panose="020F0502020204030204"/>
                <a:cs typeface="Times New Roman" pitchFamily="18" charset="0"/>
              </a:rPr>
              <a:t>مصداقية</a:t>
            </a:r>
            <a:endParaRPr lang="en-US" sz="2000" dirty="0">
              <a:solidFill>
                <a:prstClr val="black"/>
              </a:solidFill>
              <a:latin typeface="Calibri" panose="020F0502020204030204"/>
              <a:cs typeface="Times New Roman" pitchFamily="18" charset="0"/>
            </a:endParaRPr>
          </a:p>
          <a:p>
            <a:pPr marL="514350" indent="-514350" algn="l" rtl="0">
              <a:buFont typeface="+mj-lt"/>
              <a:buAutoNum type="arabicPeriod"/>
              <a:defRPr/>
            </a:pPr>
            <a:r>
              <a:rPr lang="en-US" sz="2000" dirty="0">
                <a:solidFill>
                  <a:prstClr val="black"/>
                </a:solidFill>
                <a:latin typeface="Calibri" panose="020F0502020204030204"/>
                <a:cs typeface="Times New Roman" pitchFamily="18" charset="0"/>
              </a:rPr>
              <a:t>Usability   </a:t>
            </a:r>
            <a:r>
              <a:rPr lang="ar-JO" sz="2000" dirty="0">
                <a:solidFill>
                  <a:prstClr val="black"/>
                </a:solidFill>
                <a:latin typeface="Calibri" panose="020F0502020204030204"/>
                <a:cs typeface="Times New Roman" pitchFamily="18" charset="0"/>
              </a:rPr>
              <a:t>سهولة الاستخدام</a:t>
            </a:r>
            <a:r>
              <a:rPr lang="en-US" sz="2000" dirty="0">
                <a:solidFill>
                  <a:prstClr val="black"/>
                </a:solidFill>
                <a:latin typeface="Calibri" panose="020F0502020204030204"/>
                <a:cs typeface="Times New Roman" pitchFamily="18" charset="0"/>
              </a:rPr>
              <a:t> </a:t>
            </a:r>
          </a:p>
          <a:p>
            <a:pPr marL="514350" indent="-514350" algn="l" rtl="0">
              <a:buFont typeface="+mj-lt"/>
              <a:buAutoNum type="arabicPeriod"/>
              <a:defRPr/>
            </a:pPr>
            <a:r>
              <a:rPr lang="en-US" sz="2000" dirty="0">
                <a:solidFill>
                  <a:prstClr val="black"/>
                </a:solidFill>
                <a:latin typeface="Calibri" panose="020F0502020204030204"/>
                <a:cs typeface="Times New Roman" pitchFamily="18" charset="0"/>
              </a:rPr>
              <a:t>Efficiency     </a:t>
            </a:r>
            <a:r>
              <a:rPr lang="ar-JO" sz="2000" dirty="0">
                <a:solidFill>
                  <a:prstClr val="black"/>
                </a:solidFill>
                <a:latin typeface="Calibri" panose="020F0502020204030204"/>
                <a:cs typeface="Times New Roman" pitchFamily="18" charset="0"/>
              </a:rPr>
              <a:t>كفاءة</a:t>
            </a:r>
            <a:endParaRPr lang="en-US" sz="2000" dirty="0">
              <a:solidFill>
                <a:prstClr val="black"/>
              </a:solidFill>
              <a:latin typeface="Calibri" panose="020F0502020204030204"/>
              <a:cs typeface="Times New Roman" pitchFamily="18" charset="0"/>
            </a:endParaRPr>
          </a:p>
          <a:p>
            <a:pPr marL="514350" indent="-514350" algn="l" rtl="0">
              <a:buFont typeface="+mj-lt"/>
              <a:buAutoNum type="arabicPeriod"/>
              <a:defRPr/>
            </a:pPr>
            <a:r>
              <a:rPr lang="en-US" sz="2000" dirty="0">
                <a:solidFill>
                  <a:prstClr val="black"/>
                </a:solidFill>
                <a:latin typeface="Calibri" panose="020F0502020204030204"/>
                <a:cs typeface="Times New Roman" pitchFamily="18" charset="0"/>
              </a:rPr>
              <a:t>Maintainability </a:t>
            </a:r>
            <a:r>
              <a:rPr lang="ar-JO" sz="2000" dirty="0">
                <a:solidFill>
                  <a:prstClr val="black"/>
                </a:solidFill>
                <a:latin typeface="Calibri" panose="020F0502020204030204"/>
                <a:cs typeface="Times New Roman" pitchFamily="18" charset="0"/>
              </a:rPr>
              <a:t>قابلية الصيانة</a:t>
            </a:r>
            <a:endParaRPr lang="en-US" sz="2000" dirty="0">
              <a:solidFill>
                <a:prstClr val="black"/>
              </a:solidFill>
              <a:latin typeface="Calibri" panose="020F0502020204030204"/>
              <a:cs typeface="Times New Roman" pitchFamily="18" charset="0"/>
            </a:endParaRPr>
          </a:p>
          <a:p>
            <a:pPr marL="514350" indent="-514350" algn="l" rtl="0">
              <a:buFont typeface="+mj-lt"/>
              <a:buAutoNum type="arabicPeriod"/>
              <a:defRPr/>
            </a:pPr>
            <a:r>
              <a:rPr lang="en-US" sz="2000" dirty="0">
                <a:solidFill>
                  <a:prstClr val="black"/>
                </a:solidFill>
                <a:latin typeface="Calibri" panose="020F0502020204030204"/>
                <a:cs typeface="Times New Roman" pitchFamily="18" charset="0"/>
              </a:rPr>
              <a:t>Portability  </a:t>
            </a:r>
            <a:r>
              <a:rPr lang="ar-JO" sz="2000" dirty="0">
                <a:solidFill>
                  <a:prstClr val="black"/>
                </a:solidFill>
                <a:latin typeface="Calibri" panose="020F0502020204030204"/>
                <a:cs typeface="Times New Roman" pitchFamily="18" charset="0"/>
              </a:rPr>
              <a:t>قابلية التنقل</a:t>
            </a:r>
            <a:endParaRPr lang="en-US" sz="2000" dirty="0">
              <a:solidFill>
                <a:prstClr val="black"/>
              </a:solidFill>
              <a:latin typeface="Calibri" panose="020F0502020204030204"/>
              <a:cs typeface="Times New Roman" pitchFamily="18" charset="0"/>
            </a:endParaRPr>
          </a:p>
        </p:txBody>
      </p:sp>
      <p:pic>
        <p:nvPicPr>
          <p:cNvPr id="3" name="Picture 2"/>
          <p:cNvPicPr>
            <a:picLocks noChangeAspect="1"/>
          </p:cNvPicPr>
          <p:nvPr/>
        </p:nvPicPr>
        <p:blipFill rotWithShape="1">
          <a:blip r:embed="rId2"/>
          <a:srcRect l="13724" r="14655"/>
          <a:stretch/>
        </p:blipFill>
        <p:spPr>
          <a:xfrm>
            <a:off x="8601922" y="1084455"/>
            <a:ext cx="806446" cy="674024"/>
          </a:xfrm>
          <a:prstGeom prst="rect">
            <a:avLst/>
          </a:prstGeom>
        </p:spPr>
      </p:pic>
      <p:pic>
        <p:nvPicPr>
          <p:cNvPr id="8" name="Picture 2" descr="https://www.researchgate.net/profile/Mihai-Doinea/publication/228728142/figure/fig1/AS:302008989962244@1449015962339/McCall-Quality-Characteristics-Model_W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985" y="3100349"/>
            <a:ext cx="4701703" cy="3609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73C14C0-EBA1-A8DC-BE92-EF6D8781F339}"/>
              </a:ext>
            </a:extLst>
          </p:cNvPr>
          <p:cNvSpPr>
            <a:spLocks noGrp="1" noChangeArrowheads="1"/>
          </p:cNvSpPr>
          <p:nvPr>
            <p:ph type="ctrTitle"/>
          </p:nvPr>
        </p:nvSpPr>
        <p:spPr>
          <a:xfrm>
            <a:off x="2286000" y="1143001"/>
            <a:ext cx="7772400" cy="1470025"/>
          </a:xfrm>
        </p:spPr>
        <p:txBody>
          <a:bodyPr/>
          <a:lstStyle/>
          <a:p>
            <a:pPr rtl="1" eaLnBrk="1" hangingPunct="1"/>
            <a:r>
              <a:rPr lang="en-US" altLang="zh-CN" sz="4000" dirty="0">
                <a:ea typeface="SimSun" panose="02010600030101010101" pitchFamily="2" charset="-122"/>
              </a:rPr>
              <a:t>Software Quality assurance (SQA) </a:t>
            </a:r>
            <a:br>
              <a:rPr lang="en-US" altLang="zh-CN" sz="4000" dirty="0">
                <a:ea typeface="SimSun" panose="02010600030101010101" pitchFamily="2" charset="-122"/>
              </a:rPr>
            </a:br>
            <a:r>
              <a:rPr lang="ar-JO" altLang="zh-CN" sz="4000" dirty="0">
                <a:ea typeface="SimSun" panose="02010600030101010101" pitchFamily="2" charset="-122"/>
              </a:rPr>
              <a:t>ضمان جودة البرمجيات (</a:t>
            </a:r>
            <a:r>
              <a:rPr lang="en-US" altLang="zh-CN" sz="4000" dirty="0">
                <a:ea typeface="SimSun" panose="02010600030101010101" pitchFamily="2" charset="-122"/>
              </a:rPr>
              <a:t>SQA</a:t>
            </a:r>
            <a:r>
              <a:rPr lang="ar-JO" altLang="zh-CN" sz="4000" dirty="0">
                <a:ea typeface="SimSun" panose="02010600030101010101" pitchFamily="2" charset="-122"/>
              </a:rPr>
              <a:t>)</a:t>
            </a:r>
            <a:endParaRPr lang="en-US" altLang="en-US" sz="4000" dirty="0"/>
          </a:p>
        </p:txBody>
      </p:sp>
      <p:sp>
        <p:nvSpPr>
          <p:cNvPr id="3075" name="Rectangle 3">
            <a:extLst>
              <a:ext uri="{FF2B5EF4-FFF2-40B4-BE49-F238E27FC236}">
                <a16:creationId xmlns:a16="http://schemas.microsoft.com/office/drawing/2014/main" id="{8E313C47-A533-A75E-6955-FEF5006B8A69}"/>
              </a:ext>
            </a:extLst>
          </p:cNvPr>
          <p:cNvSpPr>
            <a:spLocks noGrp="1" noChangeArrowheads="1"/>
          </p:cNvSpPr>
          <p:nvPr>
            <p:ph type="subTitle" idx="1"/>
          </p:nvPr>
        </p:nvSpPr>
        <p:spPr>
          <a:xfrm>
            <a:off x="2895600" y="3962400"/>
            <a:ext cx="6629400" cy="2438400"/>
          </a:xfrm>
        </p:spPr>
        <p:txBody>
          <a:bodyPr/>
          <a:lstStyle/>
          <a:p>
            <a:pPr eaLnBrk="1" hangingPunct="1"/>
            <a:r>
              <a:rPr lang="en-US" altLang="zh-CN" dirty="0">
                <a:cs typeface="等线" panose="020B0503020204020204" pitchFamily="2" charset="-122"/>
              </a:rPr>
              <a:t>  </a:t>
            </a:r>
            <a:endParaRPr lang="en-US" altLang="en-US" dirty="0"/>
          </a:p>
          <a:p>
            <a:pPr eaLnBrk="1" hangingPunct="1"/>
            <a:endParaRPr lang="en-US" altLang="zh-CN" dirty="0">
              <a:cs typeface="等线" panose="020B0503020204020204" pitchFamily="2" charset="-122"/>
            </a:endParaRPr>
          </a:p>
          <a:p>
            <a:pPr eaLnBrk="1" hangingPunct="1"/>
            <a:r>
              <a:rPr lang="en-US" altLang="zh-CN" dirty="0">
                <a:cs typeface="等线" panose="020B0503020204020204" pitchFamily="2" charset="-122"/>
              </a:rPr>
              <a:t>Dr Khalid </a:t>
            </a:r>
            <a:r>
              <a:rPr lang="en-US" altLang="zh-CN" dirty="0" err="1">
                <a:cs typeface="等线" panose="020B0503020204020204" pitchFamily="2" charset="-122"/>
              </a:rPr>
              <a:t>Alnafjan</a:t>
            </a:r>
            <a:endParaRPr lang="en-US" altLang="zh-CN" dirty="0">
              <a:cs typeface="等线" panose="020B0503020204020204" pitchFamily="2" charset="-122"/>
            </a:endParaRPr>
          </a:p>
          <a:p>
            <a:pPr eaLnBrk="1" hangingPunct="1"/>
            <a:r>
              <a:rPr lang="en-US" altLang="zh-CN" dirty="0">
                <a:cs typeface="等线" panose="020B0503020204020204" pitchFamily="2" charset="-122"/>
              </a:rPr>
              <a:t>kalnafjan@ksu.edu.sa</a:t>
            </a:r>
            <a:endParaRPr lang="en-US" altLang="en-US" dirty="0"/>
          </a:p>
        </p:txBody>
      </p:sp>
      <p:sp>
        <p:nvSpPr>
          <p:cNvPr id="6" name="Rectangle 5">
            <a:extLst>
              <a:ext uri="{FF2B5EF4-FFF2-40B4-BE49-F238E27FC236}">
                <a16:creationId xmlns:a16="http://schemas.microsoft.com/office/drawing/2014/main" id="{97B81893-3A2A-5DFC-34BB-32319B5B6C55}"/>
              </a:ext>
            </a:extLst>
          </p:cNvPr>
          <p:cNvSpPr/>
          <p:nvPr/>
        </p:nvSpPr>
        <p:spPr>
          <a:xfrm>
            <a:off x="2968726" y="3176255"/>
            <a:ext cx="6406946" cy="1446550"/>
          </a:xfrm>
          <a:prstGeom prst="rect">
            <a:avLst/>
          </a:prstGeom>
          <a:noFill/>
        </p:spPr>
        <p:txBody>
          <a:bodyPr wrap="none">
            <a:spAutoFit/>
          </a:bodyPr>
          <a:lstStyle/>
          <a:p>
            <a:pPr algn="ctr" rtl="0" fontAlgn="base">
              <a:spcBef>
                <a:spcPct val="0"/>
              </a:spcBef>
              <a:spcAft>
                <a:spcPct val="0"/>
              </a:spcAft>
              <a:defRPr/>
            </a:pPr>
            <a:r>
              <a:rPr lang="en-US" sz="4400" b="1" spc="50" dirty="0">
                <a:ln w="12700" cmpd="sng">
                  <a:solidFill>
                    <a:srgbClr val="70AD47">
                      <a:satMod val="120000"/>
                      <a:shade val="80000"/>
                    </a:srgbClr>
                  </a:solidFill>
                  <a:prstDash val="solid"/>
                </a:ln>
                <a:solidFill>
                  <a:srgbClr val="70AD47">
                    <a:tint val="1000"/>
                  </a:srgbClr>
                </a:solidFill>
                <a:effectLst>
                  <a:glow rad="53100">
                    <a:srgbClr val="70AD47">
                      <a:satMod val="180000"/>
                      <a:alpha val="30000"/>
                    </a:srgbClr>
                  </a:glow>
                </a:effectLst>
                <a:latin typeface="Times New Roman" panose="02020603050405020304" pitchFamily="18" charset="0"/>
                <a:cs typeface="Times New Roman" panose="02020603050405020304" pitchFamily="18" charset="0"/>
              </a:rPr>
              <a:t>Software Quality Factors</a:t>
            </a:r>
          </a:p>
          <a:p>
            <a:pPr algn="ctr" rtl="0" fontAlgn="base">
              <a:spcBef>
                <a:spcPct val="0"/>
              </a:spcBef>
              <a:spcAft>
                <a:spcPct val="0"/>
              </a:spcAft>
              <a:defRPr/>
            </a:pPr>
            <a:r>
              <a:rPr lang="ar-JO" sz="4400" b="1" spc="50" dirty="0">
                <a:ln w="12700" cmpd="sng">
                  <a:solidFill>
                    <a:srgbClr val="70AD47">
                      <a:satMod val="120000"/>
                      <a:shade val="80000"/>
                    </a:srgbClr>
                  </a:solidFill>
                  <a:prstDash val="solid"/>
                </a:ln>
                <a:solidFill>
                  <a:srgbClr val="70AD47">
                    <a:tint val="1000"/>
                  </a:srgbClr>
                </a:solidFill>
                <a:effectLst>
                  <a:glow rad="53100">
                    <a:srgbClr val="70AD47">
                      <a:satMod val="180000"/>
                      <a:alpha val="30000"/>
                    </a:srgbClr>
                  </a:glow>
                </a:effectLst>
                <a:latin typeface="Times New Roman" panose="02020603050405020304" pitchFamily="18" charset="0"/>
                <a:cs typeface="Arial" panose="020B0604020202020204" pitchFamily="34" charset="0"/>
              </a:rPr>
              <a:t>عوامل جودة البرمجيات</a:t>
            </a:r>
            <a:endParaRPr lang="en-US" sz="4400" b="1" spc="50" dirty="0">
              <a:ln w="12700" cmpd="sng">
                <a:solidFill>
                  <a:srgbClr val="70AD47">
                    <a:satMod val="120000"/>
                    <a:shade val="80000"/>
                  </a:srgbClr>
                </a:solidFill>
                <a:prstDash val="solid"/>
              </a:ln>
              <a:solidFill>
                <a:srgbClr val="70AD47">
                  <a:tint val="1000"/>
                </a:srgbClr>
              </a:solidFill>
              <a:effectLst>
                <a:glow rad="53100">
                  <a:srgbClr val="70AD47">
                    <a:satMod val="180000"/>
                    <a:alpha val="30000"/>
                  </a:srgbClr>
                </a:glo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0BA3CE2-FDA9-638E-EF18-723110696E52}"/>
              </a:ext>
            </a:extLst>
          </p:cNvPr>
          <p:cNvSpPr>
            <a:spLocks noChangeArrowheads="1"/>
          </p:cNvSpPr>
          <p:nvPr/>
        </p:nvSpPr>
        <p:spPr bwMode="auto">
          <a:xfrm>
            <a:off x="1905000" y="1600200"/>
            <a:ext cx="7924800" cy="4495800"/>
          </a:xfrm>
          <a:prstGeom prst="rect">
            <a:avLst/>
          </a:prstGeom>
          <a:noFill/>
          <a:ln w="76200" cmpd="tri">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l" rtl="0" fontAlgn="base">
              <a:spcBef>
                <a:spcPct val="20000"/>
              </a:spcBef>
              <a:spcAft>
                <a:spcPct val="0"/>
              </a:spcAft>
              <a:buFontTx/>
              <a:buChar char="•"/>
            </a:pPr>
            <a:r>
              <a:rPr lang="en-US" altLang="en-US" sz="1800" b="1" dirty="0">
                <a:solidFill>
                  <a:srgbClr val="FF0066"/>
                </a:solidFill>
              </a:rPr>
              <a:t>The need for comprehensive software quality requirements</a:t>
            </a:r>
          </a:p>
          <a:p>
            <a:pPr fontAlgn="base">
              <a:spcBef>
                <a:spcPct val="20000"/>
              </a:spcBef>
              <a:spcAft>
                <a:spcPct val="0"/>
              </a:spcAft>
              <a:buFontTx/>
              <a:buChar char="•"/>
            </a:pPr>
            <a:r>
              <a:rPr lang="ar-JO" altLang="en-US" sz="1800" b="1" dirty="0">
                <a:solidFill>
                  <a:srgbClr val="FF0066"/>
                </a:solidFill>
              </a:rPr>
              <a:t>الحاجة إلى متطلبات جودة البرمجيات الشاملة</a:t>
            </a:r>
            <a:endParaRPr lang="en-US" altLang="en-US" sz="1800" b="1" dirty="0">
              <a:solidFill>
                <a:srgbClr val="FF0066"/>
              </a:solidFill>
            </a:endParaRPr>
          </a:p>
          <a:p>
            <a:pPr algn="l" rtl="0" fontAlgn="base">
              <a:spcBef>
                <a:spcPct val="20000"/>
              </a:spcBef>
              <a:spcAft>
                <a:spcPct val="0"/>
              </a:spcAft>
              <a:buFontTx/>
              <a:buChar char="•"/>
            </a:pPr>
            <a:r>
              <a:rPr lang="en-US" altLang="en-US" sz="1800" b="1" dirty="0">
                <a:solidFill>
                  <a:srgbClr val="5B9BD5"/>
                </a:solidFill>
              </a:rPr>
              <a:t>Classification of requirements into software quality factors</a:t>
            </a:r>
          </a:p>
          <a:p>
            <a:pPr fontAlgn="base">
              <a:spcBef>
                <a:spcPct val="20000"/>
              </a:spcBef>
              <a:spcAft>
                <a:spcPct val="0"/>
              </a:spcAft>
              <a:buFontTx/>
              <a:buChar char="•"/>
            </a:pPr>
            <a:r>
              <a:rPr lang="ar-JO" altLang="en-US" sz="1800" b="1" dirty="0">
                <a:solidFill>
                  <a:srgbClr val="5B9BD5"/>
                </a:solidFill>
              </a:rPr>
              <a:t>تصنيف المتطلبات إلى عوامل جودة البرمجيات</a:t>
            </a:r>
            <a:endParaRPr lang="en-US" altLang="en-US" sz="1800" b="1" dirty="0">
              <a:solidFill>
                <a:srgbClr val="5B9BD5"/>
              </a:solidFill>
            </a:endParaRPr>
          </a:p>
          <a:p>
            <a:pPr algn="l" rtl="0" fontAlgn="base">
              <a:spcBef>
                <a:spcPct val="20000"/>
              </a:spcBef>
              <a:spcAft>
                <a:spcPct val="0"/>
              </a:spcAft>
              <a:buFontTx/>
              <a:buChar char="•"/>
            </a:pPr>
            <a:r>
              <a:rPr lang="en-US" altLang="en-US" sz="1800" b="1" dirty="0">
                <a:solidFill>
                  <a:srgbClr val="ED7D31"/>
                </a:solidFill>
              </a:rPr>
              <a:t>Product operation factors  </a:t>
            </a:r>
            <a:r>
              <a:rPr lang="ar-JO" altLang="en-US" sz="1800" b="1" dirty="0">
                <a:solidFill>
                  <a:srgbClr val="ED7D31"/>
                </a:solidFill>
              </a:rPr>
              <a:t>عوامل تشغيل المنتج</a:t>
            </a:r>
            <a:endParaRPr lang="en-US" altLang="en-US" sz="1800" b="1" dirty="0">
              <a:solidFill>
                <a:srgbClr val="ED7D31"/>
              </a:solidFill>
            </a:endParaRPr>
          </a:p>
          <a:p>
            <a:pPr algn="l" rtl="0" fontAlgn="base">
              <a:spcBef>
                <a:spcPct val="20000"/>
              </a:spcBef>
              <a:spcAft>
                <a:spcPct val="0"/>
              </a:spcAft>
              <a:buFontTx/>
              <a:buChar char="•"/>
            </a:pPr>
            <a:r>
              <a:rPr lang="en-US" altLang="en-US" sz="1800" b="1" dirty="0">
                <a:solidFill>
                  <a:srgbClr val="CC0000"/>
                </a:solidFill>
              </a:rPr>
              <a:t>Product revision factors  </a:t>
            </a:r>
            <a:r>
              <a:rPr lang="ar-JO" altLang="en-US" sz="1800" b="1" dirty="0">
                <a:solidFill>
                  <a:srgbClr val="CC0000"/>
                </a:solidFill>
              </a:rPr>
              <a:t>عوامل مراجعة المنتج</a:t>
            </a:r>
            <a:endParaRPr lang="en-US" altLang="en-US" sz="1800" b="1" dirty="0">
              <a:solidFill>
                <a:srgbClr val="CC0000"/>
              </a:solidFill>
            </a:endParaRPr>
          </a:p>
          <a:p>
            <a:pPr algn="l" rtl="0" fontAlgn="base">
              <a:spcBef>
                <a:spcPct val="20000"/>
              </a:spcBef>
              <a:spcAft>
                <a:spcPct val="0"/>
              </a:spcAft>
              <a:buFontTx/>
              <a:buChar char="•"/>
            </a:pPr>
            <a:r>
              <a:rPr lang="en-US" altLang="en-US" sz="1800" b="1" dirty="0">
                <a:solidFill>
                  <a:srgbClr val="800080"/>
                </a:solidFill>
              </a:rPr>
              <a:t>Product transition factors   </a:t>
            </a:r>
            <a:r>
              <a:rPr lang="ar-JO" altLang="en-US" sz="1800" b="1" dirty="0">
                <a:solidFill>
                  <a:srgbClr val="800080"/>
                </a:solidFill>
              </a:rPr>
              <a:t>عوامل انتقال المنتج</a:t>
            </a:r>
            <a:endParaRPr lang="en-US" altLang="en-US" sz="1800" b="1" dirty="0">
              <a:solidFill>
                <a:srgbClr val="800080"/>
              </a:solidFill>
            </a:endParaRPr>
          </a:p>
          <a:p>
            <a:pPr algn="l" rtl="0" fontAlgn="base">
              <a:spcBef>
                <a:spcPct val="20000"/>
              </a:spcBef>
              <a:spcAft>
                <a:spcPct val="0"/>
              </a:spcAft>
              <a:buFontTx/>
              <a:buChar char="•"/>
            </a:pPr>
            <a:r>
              <a:rPr lang="en-US" altLang="en-US" sz="1800" b="1" dirty="0">
                <a:solidFill>
                  <a:srgbClr val="FF9900"/>
                </a:solidFill>
              </a:rPr>
              <a:t>Alternative models of software quality factors</a:t>
            </a:r>
          </a:p>
          <a:p>
            <a:pPr fontAlgn="base">
              <a:spcBef>
                <a:spcPct val="20000"/>
              </a:spcBef>
              <a:spcAft>
                <a:spcPct val="0"/>
              </a:spcAft>
              <a:buFontTx/>
              <a:buChar char="•"/>
            </a:pPr>
            <a:r>
              <a:rPr lang="ar-JO" altLang="en-US" sz="1800" b="1" dirty="0">
                <a:solidFill>
                  <a:srgbClr val="FF9900"/>
                </a:solidFill>
              </a:rPr>
              <a:t>النماذج البديلة لعوامل جودة البرمجيات</a:t>
            </a:r>
            <a:endParaRPr lang="en-US" altLang="en-US" sz="1800" b="1" dirty="0">
              <a:solidFill>
                <a:srgbClr val="FF9900"/>
              </a:solidFill>
            </a:endParaRPr>
          </a:p>
          <a:p>
            <a:pPr algn="l" rtl="0" fontAlgn="base">
              <a:spcBef>
                <a:spcPct val="20000"/>
              </a:spcBef>
              <a:spcAft>
                <a:spcPct val="0"/>
              </a:spcAft>
              <a:buFontTx/>
              <a:buChar char="•"/>
            </a:pPr>
            <a:r>
              <a:rPr lang="en-US" altLang="en-US" sz="1800" b="1" dirty="0">
                <a:solidFill>
                  <a:srgbClr val="336699"/>
                </a:solidFill>
              </a:rPr>
              <a:t>Who is interested in defining quality requirements?</a:t>
            </a:r>
          </a:p>
          <a:p>
            <a:pPr fontAlgn="base">
              <a:spcBef>
                <a:spcPct val="20000"/>
              </a:spcBef>
              <a:spcAft>
                <a:spcPct val="0"/>
              </a:spcAft>
              <a:buFontTx/>
              <a:buChar char="•"/>
            </a:pPr>
            <a:r>
              <a:rPr lang="ar-JO" altLang="en-US" sz="1800" b="1" dirty="0">
                <a:solidFill>
                  <a:srgbClr val="336699"/>
                </a:solidFill>
              </a:rPr>
              <a:t>من يهتم بتحديد متطلبات الجودة؟</a:t>
            </a:r>
            <a:endParaRPr lang="en-US" altLang="en-US" sz="1800" b="1" dirty="0">
              <a:solidFill>
                <a:srgbClr val="336699"/>
              </a:solidFill>
            </a:endParaRPr>
          </a:p>
          <a:p>
            <a:pPr algn="l" rtl="0" fontAlgn="base">
              <a:spcBef>
                <a:spcPct val="20000"/>
              </a:spcBef>
              <a:spcAft>
                <a:spcPct val="0"/>
              </a:spcAft>
              <a:buFontTx/>
              <a:buChar char="•"/>
            </a:pPr>
            <a:r>
              <a:rPr lang="en-US" altLang="en-US" sz="1800" b="1" dirty="0">
                <a:solidFill>
                  <a:srgbClr val="00CC00"/>
                </a:solidFill>
              </a:rPr>
              <a:t>Software compliance with quality factors</a:t>
            </a:r>
            <a:r>
              <a:rPr lang="ar-JO" altLang="en-US" sz="1800" b="1" dirty="0">
                <a:solidFill>
                  <a:srgbClr val="00CC00"/>
                </a:solidFill>
              </a:rPr>
              <a:t>امتثال البرمجيات لعوامل الجودة       </a:t>
            </a:r>
            <a:endParaRPr lang="en-US" altLang="en-US" sz="1800" b="1" dirty="0">
              <a:solidFill>
                <a:srgbClr val="00CC00"/>
              </a:solidFill>
            </a:endParaRPr>
          </a:p>
          <a:p>
            <a:pPr algn="l" rtl="0" fontAlgn="base">
              <a:spcBef>
                <a:spcPct val="20000"/>
              </a:spcBef>
              <a:spcAft>
                <a:spcPct val="0"/>
              </a:spcAft>
              <a:buFontTx/>
              <a:buChar char="•"/>
            </a:pPr>
            <a:endParaRPr lang="en-US" altLang="en-US" sz="1800" b="1" dirty="0">
              <a:solidFill>
                <a:srgbClr val="5B9BD5"/>
              </a:solidFill>
            </a:endParaRPr>
          </a:p>
        </p:txBody>
      </p:sp>
      <p:sp>
        <p:nvSpPr>
          <p:cNvPr id="4099" name="WordArt 4">
            <a:extLst>
              <a:ext uri="{FF2B5EF4-FFF2-40B4-BE49-F238E27FC236}">
                <a16:creationId xmlns:a16="http://schemas.microsoft.com/office/drawing/2014/main" id="{7D486464-33D0-EF74-34E5-9221AFDBD0BC}"/>
              </a:ext>
            </a:extLst>
          </p:cNvPr>
          <p:cNvSpPr>
            <a:spLocks noChangeArrowheads="1" noChangeShapeType="1" noTextEdit="1"/>
          </p:cNvSpPr>
          <p:nvPr/>
        </p:nvSpPr>
        <p:spPr bwMode="auto">
          <a:xfrm>
            <a:off x="4938713" y="361950"/>
            <a:ext cx="2286000" cy="381000"/>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endParaRPr lang="ar-JO"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Times New Roman" panose="02020603050405020304" pitchFamily="18" charset="0"/>
              <a:cs typeface="Times New Roman" panose="02020603050405020304" pitchFamily="18" charset="0"/>
            </a:endParaRPr>
          </a:p>
        </p:txBody>
      </p:sp>
      <p:sp>
        <p:nvSpPr>
          <p:cNvPr id="4100" name="WordArt 9">
            <a:extLst>
              <a:ext uri="{FF2B5EF4-FFF2-40B4-BE49-F238E27FC236}">
                <a16:creationId xmlns:a16="http://schemas.microsoft.com/office/drawing/2014/main" id="{41EF0802-8705-8106-D807-53CEF49CE95D}"/>
              </a:ext>
            </a:extLst>
          </p:cNvPr>
          <p:cNvSpPr>
            <a:spLocks noChangeArrowheads="1" noChangeShapeType="1" noTextEdit="1"/>
          </p:cNvSpPr>
          <p:nvPr/>
        </p:nvSpPr>
        <p:spPr bwMode="auto">
          <a:xfrm>
            <a:off x="3062289" y="981075"/>
            <a:ext cx="6029325" cy="503238"/>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Software quality factors</a:t>
            </a:r>
            <a:r>
              <a:rPr lang="ar-JO"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عوامل جودة البرمجيات</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Placeholder 4">
            <a:extLst>
              <a:ext uri="{FF2B5EF4-FFF2-40B4-BE49-F238E27FC236}">
                <a16:creationId xmlns:a16="http://schemas.microsoft.com/office/drawing/2014/main" id="{DB6135DE-4FD1-2573-61DE-3ADD7F1DCF7F}"/>
              </a:ext>
            </a:extLst>
          </p:cNvPr>
          <p:cNvSpPr>
            <a:spLocks noGrp="1"/>
          </p:cNvSpPr>
          <p:nvPr>
            <p:ph type="body" idx="1"/>
          </p:nvPr>
        </p:nvSpPr>
        <p:spPr>
          <a:xfrm>
            <a:off x="2279650" y="908051"/>
            <a:ext cx="7772400" cy="3673475"/>
          </a:xfrm>
        </p:spPr>
        <p:txBody>
          <a:bodyPr/>
          <a:lstStyle/>
          <a:p>
            <a:pPr eaLnBrk="1" hangingPunct="1"/>
            <a:r>
              <a:rPr lang="en-US" altLang="en-US" sz="4800" dirty="0">
                <a:solidFill>
                  <a:srgbClr val="00B050"/>
                </a:solidFill>
              </a:rPr>
              <a:t>We need what is called </a:t>
            </a:r>
            <a:r>
              <a:rPr lang="en-US" altLang="en-US" sz="4800" b="1" dirty="0">
                <a:solidFill>
                  <a:srgbClr val="FF0000"/>
                </a:solidFill>
              </a:rPr>
              <a:t>software quality factors </a:t>
            </a:r>
            <a:r>
              <a:rPr lang="en-US" altLang="en-US" sz="4800" dirty="0">
                <a:solidFill>
                  <a:srgbClr val="00B050"/>
                </a:solidFill>
              </a:rPr>
              <a:t>that is included in requirements document</a:t>
            </a:r>
          </a:p>
          <a:p>
            <a:pPr algn="r" rtl="1" eaLnBrk="1" hangingPunct="1"/>
            <a:r>
              <a:rPr lang="ar-SA" altLang="en-US" sz="4800" dirty="0">
                <a:solidFill>
                  <a:srgbClr val="00B050"/>
                </a:solidFill>
              </a:rPr>
              <a:t>نحن بحاجة إلى ما يسمى </a:t>
            </a:r>
            <a:r>
              <a:rPr lang="ar-SA" altLang="en-US" sz="4800" b="1" dirty="0">
                <a:solidFill>
                  <a:srgbClr val="FF0000"/>
                </a:solidFill>
              </a:rPr>
              <a:t>بعوامل جودة البرمجيات </a:t>
            </a:r>
            <a:r>
              <a:rPr lang="ar-SA" altLang="en-US" sz="4800" dirty="0">
                <a:solidFill>
                  <a:srgbClr val="00B050"/>
                </a:solidFill>
              </a:rPr>
              <a:t>التي تم تضمينها في وثيقة المتطلبات</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4E9877A7-7DDE-CE9A-B961-1A50CCC8CD54}"/>
              </a:ext>
            </a:extLst>
          </p:cNvPr>
          <p:cNvSpPr>
            <a:spLocks noChangeArrowheads="1"/>
          </p:cNvSpPr>
          <p:nvPr/>
        </p:nvSpPr>
        <p:spPr bwMode="auto">
          <a:xfrm>
            <a:off x="1703388" y="1268414"/>
            <a:ext cx="8964612"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rtl="0" fontAlgn="base">
              <a:spcBef>
                <a:spcPct val="0"/>
              </a:spcBef>
              <a:spcAft>
                <a:spcPct val="0"/>
              </a:spcAft>
            </a:pPr>
            <a:r>
              <a:rPr lang="en-US" altLang="en-US" sz="3600" dirty="0">
                <a:solidFill>
                  <a:srgbClr val="FF0000"/>
                </a:solidFill>
              </a:rPr>
              <a:t>There are different software quality factors and models.</a:t>
            </a:r>
          </a:p>
          <a:p>
            <a:pPr algn="just" fontAlgn="base">
              <a:spcBef>
                <a:spcPct val="0"/>
              </a:spcBef>
              <a:spcAft>
                <a:spcPct val="0"/>
              </a:spcAft>
            </a:pPr>
            <a:r>
              <a:rPr lang="ar-JO" altLang="en-US" sz="3600" dirty="0">
                <a:solidFill>
                  <a:srgbClr val="FF0000"/>
                </a:solidFill>
              </a:rPr>
              <a:t>هناك عوامل ونماذج مختلفة لجودة البرمجيات.</a:t>
            </a:r>
            <a:endParaRPr lang="en-US" altLang="en-US" sz="3600" dirty="0">
              <a:solidFill>
                <a:srgbClr val="FF0000"/>
              </a:solidFill>
            </a:endParaRPr>
          </a:p>
          <a:p>
            <a:pPr algn="just" rtl="0" fontAlgn="base">
              <a:spcBef>
                <a:spcPct val="0"/>
              </a:spcBef>
              <a:spcAft>
                <a:spcPct val="0"/>
              </a:spcAft>
            </a:pPr>
            <a:r>
              <a:rPr lang="en-US" altLang="en-US" sz="3600" dirty="0">
                <a:solidFill>
                  <a:srgbClr val="FF0000"/>
                </a:solidFill>
              </a:rPr>
              <a:t>The classic software quality factory model is </a:t>
            </a:r>
          </a:p>
          <a:p>
            <a:pPr algn="just" fontAlgn="base">
              <a:spcBef>
                <a:spcPct val="0"/>
              </a:spcBef>
              <a:spcAft>
                <a:spcPct val="0"/>
              </a:spcAft>
            </a:pPr>
            <a:r>
              <a:rPr lang="ar-JO" altLang="en-US" sz="3600" dirty="0">
                <a:solidFill>
                  <a:srgbClr val="FF0000"/>
                </a:solidFill>
              </a:rPr>
              <a:t>نموذج مصنع جودة البرمجيات الكلاسيكي هو</a:t>
            </a:r>
            <a:endParaRPr lang="en-US" altLang="en-US" sz="3600" dirty="0">
              <a:solidFill>
                <a:srgbClr val="FF0000"/>
              </a:solidFill>
            </a:endParaRPr>
          </a:p>
          <a:p>
            <a:pPr algn="ctr" rtl="0" fontAlgn="base">
              <a:spcBef>
                <a:spcPct val="0"/>
              </a:spcBef>
              <a:spcAft>
                <a:spcPct val="0"/>
              </a:spcAft>
            </a:pPr>
            <a:r>
              <a:rPr lang="en-US" altLang="en-US" sz="4800" dirty="0">
                <a:solidFill>
                  <a:srgbClr val="7030A0"/>
                </a:solidFill>
              </a:rPr>
              <a:t>McCall software quality factor</a:t>
            </a:r>
          </a:p>
          <a:p>
            <a:pPr algn="ctr" rtl="0" fontAlgn="base">
              <a:spcBef>
                <a:spcPct val="0"/>
              </a:spcBef>
              <a:spcAft>
                <a:spcPct val="0"/>
              </a:spcAft>
            </a:pPr>
            <a:r>
              <a:rPr lang="ar-JO" altLang="en-US" sz="4800" dirty="0">
                <a:solidFill>
                  <a:srgbClr val="7030A0"/>
                </a:solidFill>
              </a:rPr>
              <a:t>عامل جودة البرمجيات </a:t>
            </a:r>
            <a:r>
              <a:rPr lang="ar-JO" altLang="en-US" sz="4800" dirty="0" err="1">
                <a:solidFill>
                  <a:srgbClr val="7030A0"/>
                </a:solidFill>
              </a:rPr>
              <a:t>ماكول</a:t>
            </a:r>
            <a:endParaRPr lang="en-US" altLang="en-US" sz="4800" dirty="0">
              <a:solidFill>
                <a:srgbClr val="7030A0"/>
              </a:solidFill>
            </a:endParaRPr>
          </a:p>
          <a:p>
            <a:pPr algn="just" rtl="0" fontAlgn="base">
              <a:spcBef>
                <a:spcPct val="0"/>
              </a:spcBef>
              <a:spcAft>
                <a:spcPct val="0"/>
              </a:spcAft>
            </a:pPr>
            <a:endParaRPr lang="en-US" altLang="en-US" sz="1800" dirty="0">
              <a:solidFill>
                <a:prstClr val="black"/>
              </a:solidFill>
            </a:endParaRPr>
          </a:p>
          <a:p>
            <a:pPr algn="just" rtl="0" fontAlgn="base">
              <a:spcBef>
                <a:spcPct val="0"/>
              </a:spcBef>
              <a:spcAft>
                <a:spcPct val="0"/>
              </a:spcAft>
            </a:pPr>
            <a:endParaRPr lang="en-US" altLang="en-US" sz="1800" dirty="0">
              <a:solidFill>
                <a:prstClr val="black"/>
              </a:solidFill>
            </a:endParaRPr>
          </a:p>
          <a:p>
            <a:pPr algn="just" rtl="0" fontAlgn="base">
              <a:spcBef>
                <a:spcPct val="0"/>
              </a:spcBef>
              <a:spcAft>
                <a:spcPct val="0"/>
              </a:spcAft>
            </a:pPr>
            <a:endParaRPr lang="en-US" altLang="en-US" sz="1800" dirty="0">
              <a:solidFill>
                <a:prstClr val="black"/>
              </a:solidFill>
            </a:endParaRPr>
          </a:p>
          <a:p>
            <a:pPr algn="just" rtl="0" fontAlgn="base">
              <a:spcBef>
                <a:spcPct val="0"/>
              </a:spcBef>
              <a:spcAft>
                <a:spcPct val="0"/>
              </a:spcAft>
            </a:pPr>
            <a:endParaRPr lang="en-US" altLang="en-US" sz="1800" dirty="0">
              <a:solidFill>
                <a:prstClr val="black"/>
              </a:solidFill>
            </a:endParaRPr>
          </a:p>
          <a:p>
            <a:pPr algn="just" rtl="0" fontAlgn="base">
              <a:spcBef>
                <a:spcPct val="0"/>
              </a:spcBef>
              <a:spcAft>
                <a:spcPct val="0"/>
              </a:spcAft>
            </a:pPr>
            <a:endParaRPr lang="en-US" altLang="en-US" sz="1800" dirty="0">
              <a:solidFill>
                <a:prstClr val="black"/>
              </a:solidFill>
            </a:endParaRPr>
          </a:p>
          <a:p>
            <a:pPr algn="just" rtl="0" fontAlgn="base">
              <a:spcBef>
                <a:spcPct val="0"/>
              </a:spcBef>
              <a:spcAft>
                <a:spcPct val="0"/>
              </a:spcAft>
            </a:pPr>
            <a:endParaRPr lang="ar-SA" altLang="en-US" sz="1800" dirty="0">
              <a:solidFill>
                <a:prstClr val="black"/>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A82D958B-6AF6-50C9-160D-E768043F82BC}"/>
              </a:ext>
            </a:extLst>
          </p:cNvPr>
          <p:cNvSpPr>
            <a:spLocks noChangeArrowheads="1"/>
          </p:cNvSpPr>
          <p:nvPr/>
        </p:nvSpPr>
        <p:spPr bwMode="auto">
          <a:xfrm>
            <a:off x="4038600" y="2667000"/>
            <a:ext cx="4953000" cy="762000"/>
          </a:xfrm>
          <a:prstGeom prst="rect">
            <a:avLst/>
          </a:prstGeom>
          <a:solidFill>
            <a:srgbClr val="FFCC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rtl="0" fontAlgn="base">
              <a:spcBef>
                <a:spcPct val="0"/>
              </a:spcBef>
              <a:spcAft>
                <a:spcPct val="0"/>
              </a:spcAft>
            </a:pPr>
            <a:r>
              <a:rPr lang="en-US" altLang="en-US" dirty="0">
                <a:solidFill>
                  <a:prstClr val="black"/>
                </a:solidFill>
              </a:rPr>
              <a:t>Software quality factors</a:t>
            </a:r>
          </a:p>
          <a:p>
            <a:pPr algn="ctr" rtl="0" fontAlgn="base">
              <a:spcBef>
                <a:spcPct val="0"/>
              </a:spcBef>
              <a:spcAft>
                <a:spcPct val="0"/>
              </a:spcAft>
            </a:pPr>
            <a:r>
              <a:rPr lang="ar-JO" altLang="en-US" dirty="0">
                <a:solidFill>
                  <a:prstClr val="black"/>
                </a:solidFill>
              </a:rPr>
              <a:t>عوامل جودة البرمجيات</a:t>
            </a:r>
            <a:endParaRPr lang="en-US" altLang="en-US" dirty="0">
              <a:solidFill>
                <a:prstClr val="black"/>
              </a:solidFill>
            </a:endParaRPr>
          </a:p>
        </p:txBody>
      </p:sp>
      <p:sp>
        <p:nvSpPr>
          <p:cNvPr id="7171" name="Rectangle 5">
            <a:extLst>
              <a:ext uri="{FF2B5EF4-FFF2-40B4-BE49-F238E27FC236}">
                <a16:creationId xmlns:a16="http://schemas.microsoft.com/office/drawing/2014/main" id="{AF99BA59-1E50-E406-02D6-1F1FC271F1AA}"/>
              </a:ext>
            </a:extLst>
          </p:cNvPr>
          <p:cNvSpPr>
            <a:spLocks noChangeArrowheads="1"/>
          </p:cNvSpPr>
          <p:nvPr/>
        </p:nvSpPr>
        <p:spPr bwMode="auto">
          <a:xfrm>
            <a:off x="1981200" y="4038600"/>
            <a:ext cx="3886200" cy="533400"/>
          </a:xfrm>
          <a:prstGeom prst="rect">
            <a:avLst/>
          </a:prstGeom>
          <a:solidFill>
            <a:srgbClr val="99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rtl="0" fontAlgn="base">
              <a:spcBef>
                <a:spcPct val="0"/>
              </a:spcBef>
              <a:spcAft>
                <a:spcPct val="0"/>
              </a:spcAft>
            </a:pPr>
            <a:r>
              <a:rPr lang="en-US" altLang="en-US" sz="1800" b="1" dirty="0">
                <a:solidFill>
                  <a:prstClr val="black"/>
                </a:solidFill>
              </a:rPr>
              <a:t>Product operation factors</a:t>
            </a:r>
          </a:p>
          <a:p>
            <a:pPr algn="ctr" rtl="0" fontAlgn="base">
              <a:spcBef>
                <a:spcPct val="0"/>
              </a:spcBef>
              <a:spcAft>
                <a:spcPct val="0"/>
              </a:spcAft>
            </a:pPr>
            <a:r>
              <a:rPr lang="ar-JO" altLang="en-US" sz="1800" b="1" dirty="0">
                <a:solidFill>
                  <a:prstClr val="black"/>
                </a:solidFill>
              </a:rPr>
              <a:t>عوامل تشغيل المنتج</a:t>
            </a:r>
            <a:endParaRPr lang="en-US" altLang="en-US" sz="1800" b="1" dirty="0">
              <a:solidFill>
                <a:prstClr val="black"/>
              </a:solidFill>
            </a:endParaRPr>
          </a:p>
        </p:txBody>
      </p:sp>
      <p:sp>
        <p:nvSpPr>
          <p:cNvPr id="7172" name="Rectangle 6">
            <a:extLst>
              <a:ext uri="{FF2B5EF4-FFF2-40B4-BE49-F238E27FC236}">
                <a16:creationId xmlns:a16="http://schemas.microsoft.com/office/drawing/2014/main" id="{898B1A55-6320-5910-9C9C-6B0785E64C94}"/>
              </a:ext>
            </a:extLst>
          </p:cNvPr>
          <p:cNvSpPr>
            <a:spLocks noChangeArrowheads="1"/>
          </p:cNvSpPr>
          <p:nvPr/>
        </p:nvSpPr>
        <p:spPr bwMode="auto">
          <a:xfrm>
            <a:off x="3886200" y="4724400"/>
            <a:ext cx="3886200" cy="457200"/>
          </a:xfrm>
          <a:prstGeom prst="rect">
            <a:avLst/>
          </a:prstGeom>
          <a:solidFill>
            <a:srgbClr val="FFFF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rtl="0" fontAlgn="base">
              <a:spcBef>
                <a:spcPct val="0"/>
              </a:spcBef>
              <a:spcAft>
                <a:spcPct val="0"/>
              </a:spcAft>
            </a:pPr>
            <a:r>
              <a:rPr lang="en-US" altLang="en-US" sz="1600" b="1" dirty="0">
                <a:solidFill>
                  <a:prstClr val="black"/>
                </a:solidFill>
              </a:rPr>
              <a:t>Product revision factors</a:t>
            </a:r>
          </a:p>
          <a:p>
            <a:pPr algn="ctr" rtl="0" fontAlgn="base">
              <a:spcBef>
                <a:spcPct val="0"/>
              </a:spcBef>
              <a:spcAft>
                <a:spcPct val="0"/>
              </a:spcAft>
            </a:pPr>
            <a:r>
              <a:rPr lang="ar-JO" altLang="en-US" sz="1600" b="1" dirty="0">
                <a:solidFill>
                  <a:prstClr val="black"/>
                </a:solidFill>
              </a:rPr>
              <a:t>عوامل مراجعة المنتج</a:t>
            </a:r>
            <a:endParaRPr lang="en-US" altLang="en-US" sz="1600" b="1" dirty="0">
              <a:solidFill>
                <a:prstClr val="black"/>
              </a:solidFill>
            </a:endParaRPr>
          </a:p>
        </p:txBody>
      </p:sp>
      <p:sp>
        <p:nvSpPr>
          <p:cNvPr id="7173" name="Rectangle 7">
            <a:extLst>
              <a:ext uri="{FF2B5EF4-FFF2-40B4-BE49-F238E27FC236}">
                <a16:creationId xmlns:a16="http://schemas.microsoft.com/office/drawing/2014/main" id="{5ABB4F81-7FCE-2BA8-CAD4-07B542F7D0DA}"/>
              </a:ext>
            </a:extLst>
          </p:cNvPr>
          <p:cNvSpPr>
            <a:spLocks noChangeArrowheads="1"/>
          </p:cNvSpPr>
          <p:nvPr/>
        </p:nvSpPr>
        <p:spPr bwMode="auto">
          <a:xfrm>
            <a:off x="6324600" y="5334000"/>
            <a:ext cx="3886200" cy="457200"/>
          </a:xfrm>
          <a:prstGeom prst="rect">
            <a:avLst/>
          </a:prstGeom>
          <a:solidFill>
            <a:srgbClr val="66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rtl="0" fontAlgn="base">
              <a:spcBef>
                <a:spcPct val="0"/>
              </a:spcBef>
              <a:spcAft>
                <a:spcPct val="0"/>
              </a:spcAft>
            </a:pPr>
            <a:r>
              <a:rPr lang="en-US" altLang="en-US" sz="1600" b="1" dirty="0">
                <a:solidFill>
                  <a:prstClr val="black"/>
                </a:solidFill>
              </a:rPr>
              <a:t>Product transition factors</a:t>
            </a:r>
          </a:p>
          <a:p>
            <a:pPr algn="ctr" rtl="0" fontAlgn="base">
              <a:spcBef>
                <a:spcPct val="0"/>
              </a:spcBef>
              <a:spcAft>
                <a:spcPct val="0"/>
              </a:spcAft>
            </a:pPr>
            <a:r>
              <a:rPr lang="ar-JO" altLang="en-US" sz="1600" b="1" dirty="0">
                <a:solidFill>
                  <a:prstClr val="black"/>
                </a:solidFill>
              </a:rPr>
              <a:t>عوامل انتقال المنتج</a:t>
            </a:r>
            <a:endParaRPr lang="en-US" altLang="en-US" sz="1600" b="1" dirty="0">
              <a:solidFill>
                <a:prstClr val="black"/>
              </a:solidFill>
            </a:endParaRPr>
          </a:p>
        </p:txBody>
      </p:sp>
      <p:sp>
        <p:nvSpPr>
          <p:cNvPr id="7174" name="Line 8">
            <a:extLst>
              <a:ext uri="{FF2B5EF4-FFF2-40B4-BE49-F238E27FC236}">
                <a16:creationId xmlns:a16="http://schemas.microsoft.com/office/drawing/2014/main" id="{2C9EC676-D3B0-6A43-DECE-755E9B3E65D7}"/>
              </a:ext>
            </a:extLst>
          </p:cNvPr>
          <p:cNvSpPr>
            <a:spLocks noChangeShapeType="1"/>
          </p:cNvSpPr>
          <p:nvPr/>
        </p:nvSpPr>
        <p:spPr bwMode="auto">
          <a:xfrm>
            <a:off x="4876800" y="34290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ar-JO" sz="2400">
              <a:solidFill>
                <a:prstClr val="black"/>
              </a:solidFill>
              <a:latin typeface="Times New Roman" panose="02020603050405020304" pitchFamily="18" charset="0"/>
              <a:cs typeface="Times New Roman" panose="02020603050405020304" pitchFamily="18" charset="0"/>
            </a:endParaRPr>
          </a:p>
        </p:txBody>
      </p:sp>
      <p:sp>
        <p:nvSpPr>
          <p:cNvPr id="7175" name="Line 9">
            <a:extLst>
              <a:ext uri="{FF2B5EF4-FFF2-40B4-BE49-F238E27FC236}">
                <a16:creationId xmlns:a16="http://schemas.microsoft.com/office/drawing/2014/main" id="{760F77E2-362B-C492-A365-77069FFB8BE3}"/>
              </a:ext>
            </a:extLst>
          </p:cNvPr>
          <p:cNvSpPr>
            <a:spLocks noChangeShapeType="1"/>
          </p:cNvSpPr>
          <p:nvPr/>
        </p:nvSpPr>
        <p:spPr bwMode="auto">
          <a:xfrm>
            <a:off x="8153400" y="3429000"/>
            <a:ext cx="0" cy="1905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ar-JO" sz="2400">
              <a:solidFill>
                <a:prstClr val="black"/>
              </a:solidFill>
              <a:latin typeface="Times New Roman" panose="02020603050405020304" pitchFamily="18" charset="0"/>
              <a:cs typeface="Times New Roman" panose="02020603050405020304" pitchFamily="18" charset="0"/>
            </a:endParaRPr>
          </a:p>
        </p:txBody>
      </p:sp>
      <p:sp>
        <p:nvSpPr>
          <p:cNvPr id="7176" name="Line 10">
            <a:extLst>
              <a:ext uri="{FF2B5EF4-FFF2-40B4-BE49-F238E27FC236}">
                <a16:creationId xmlns:a16="http://schemas.microsoft.com/office/drawing/2014/main" id="{B7519896-1277-66D8-6513-48D5277BE932}"/>
              </a:ext>
            </a:extLst>
          </p:cNvPr>
          <p:cNvSpPr>
            <a:spLocks noChangeShapeType="1"/>
          </p:cNvSpPr>
          <p:nvPr/>
        </p:nvSpPr>
        <p:spPr bwMode="auto">
          <a:xfrm>
            <a:off x="6400800" y="3429000"/>
            <a:ext cx="0" cy="1295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ar-JO" sz="2400">
              <a:solidFill>
                <a:prstClr val="black"/>
              </a:solidFill>
              <a:latin typeface="Times New Roman" panose="02020603050405020304" pitchFamily="18" charset="0"/>
              <a:cs typeface="Times New Roman" panose="02020603050405020304" pitchFamily="18" charset="0"/>
            </a:endParaRPr>
          </a:p>
        </p:txBody>
      </p:sp>
      <p:sp>
        <p:nvSpPr>
          <p:cNvPr id="7177" name="WordArt 12">
            <a:extLst>
              <a:ext uri="{FF2B5EF4-FFF2-40B4-BE49-F238E27FC236}">
                <a16:creationId xmlns:a16="http://schemas.microsoft.com/office/drawing/2014/main" id="{8B7595DE-956C-769C-A8EE-36042ABB969C}"/>
              </a:ext>
            </a:extLst>
          </p:cNvPr>
          <p:cNvSpPr>
            <a:spLocks noChangeArrowheads="1" noChangeShapeType="1" noTextEdit="1"/>
          </p:cNvSpPr>
          <p:nvPr/>
        </p:nvSpPr>
        <p:spPr bwMode="auto">
          <a:xfrm>
            <a:off x="2940051" y="981076"/>
            <a:ext cx="6296025" cy="1152525"/>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McCall's software quality</a:t>
            </a:r>
          </a:p>
          <a:p>
            <a:pPr algn="ctr" rtl="0" eaLnBrk="0" fontAlgn="base" hangingPunct="0">
              <a:spcBef>
                <a:spcPct val="0"/>
              </a:spcBef>
              <a:spcAft>
                <a:spcPct val="0"/>
              </a:spcAft>
            </a:pPr>
            <a:r>
              <a:rPr lang="en-US"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factors model</a:t>
            </a:r>
            <a:r>
              <a:rPr lang="ar-JO"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عامل جودة البرمجيات </a:t>
            </a:r>
            <a:r>
              <a:rPr lang="ar-JO" sz="3600" kern="10" dirty="0" err="1">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ماكول</a:t>
            </a:r>
            <a:endParaRPr lang="ar-JO"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WordArt 54">
            <a:extLst>
              <a:ext uri="{FF2B5EF4-FFF2-40B4-BE49-F238E27FC236}">
                <a16:creationId xmlns:a16="http://schemas.microsoft.com/office/drawing/2014/main" id="{1C95BD57-FE65-4587-7D66-AC8AA03C7C8B}"/>
              </a:ext>
            </a:extLst>
          </p:cNvPr>
          <p:cNvSpPr>
            <a:spLocks noChangeArrowheads="1" noChangeShapeType="1" noTextEdit="1"/>
          </p:cNvSpPr>
          <p:nvPr/>
        </p:nvSpPr>
        <p:spPr bwMode="auto">
          <a:xfrm>
            <a:off x="2854325" y="908051"/>
            <a:ext cx="6457950" cy="360363"/>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dirty="0" err="1">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McCalls</a:t>
            </a:r>
            <a:r>
              <a:rPr lang="en-US"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 factor model tree</a:t>
            </a:r>
            <a:r>
              <a:rPr lang="ar-JO"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شجرة نموذج عامل </a:t>
            </a:r>
            <a:r>
              <a:rPr lang="ar-JO" sz="3600" kern="10" dirty="0" err="1">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ماكول</a:t>
            </a:r>
            <a:endParaRPr lang="ar-JO"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endParaRPr>
          </a:p>
        </p:txBody>
      </p:sp>
      <p:pic>
        <p:nvPicPr>
          <p:cNvPr id="8195" name="Picture 56" descr="3">
            <a:extLst>
              <a:ext uri="{FF2B5EF4-FFF2-40B4-BE49-F238E27FC236}">
                <a16:creationId xmlns:a16="http://schemas.microsoft.com/office/drawing/2014/main" id="{B66F0309-70C3-EAEA-2F12-B5917AC6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26" y="1411289"/>
            <a:ext cx="4697413"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مربع نص 2">
            <a:extLst>
              <a:ext uri="{FF2B5EF4-FFF2-40B4-BE49-F238E27FC236}">
                <a16:creationId xmlns:a16="http://schemas.microsoft.com/office/drawing/2014/main" id="{5B4ED5CB-2739-9B00-E35C-2FD0F4AFECC2}"/>
              </a:ext>
            </a:extLst>
          </p:cNvPr>
          <p:cNvSpPr txBox="1"/>
          <p:nvPr/>
        </p:nvSpPr>
        <p:spPr>
          <a:xfrm rot="20521813">
            <a:off x="5094317" y="3598857"/>
            <a:ext cx="870290" cy="307777"/>
          </a:xfrm>
          <a:prstGeom prst="rect">
            <a:avLst/>
          </a:prstGeom>
          <a:noFill/>
        </p:spPr>
        <p:txBody>
          <a:bodyPr wrap="square">
            <a:spAutoFit/>
          </a:bodyPr>
          <a:lstStyle/>
          <a:p>
            <a:pPr algn="l" rtl="0" eaLnBrk="0" fontAlgn="base" hangingPunct="0">
              <a:spcBef>
                <a:spcPct val="0"/>
              </a:spcBef>
              <a:spcAft>
                <a:spcPct val="0"/>
              </a:spcAft>
            </a:pPr>
            <a:r>
              <a:rPr lang="ar-JO" sz="1400" dirty="0">
                <a:solidFill>
                  <a:prstClr val="black"/>
                </a:solidFill>
                <a:latin typeface="Times New Roman" panose="02020603050405020304" pitchFamily="18" charset="0"/>
                <a:cs typeface="Times New Roman" panose="02020603050405020304" pitchFamily="18" charset="0"/>
              </a:rPr>
              <a:t>انتقال المنتج</a:t>
            </a:r>
          </a:p>
        </p:txBody>
      </p:sp>
      <p:sp>
        <p:nvSpPr>
          <p:cNvPr id="5" name="مربع نص 4">
            <a:extLst>
              <a:ext uri="{FF2B5EF4-FFF2-40B4-BE49-F238E27FC236}">
                <a16:creationId xmlns:a16="http://schemas.microsoft.com/office/drawing/2014/main" id="{31A0B465-9F25-3058-BA81-C735AE073AE3}"/>
              </a:ext>
            </a:extLst>
          </p:cNvPr>
          <p:cNvSpPr txBox="1"/>
          <p:nvPr/>
        </p:nvSpPr>
        <p:spPr>
          <a:xfrm rot="1430357">
            <a:off x="6235689" y="3616205"/>
            <a:ext cx="1042030" cy="307777"/>
          </a:xfrm>
          <a:prstGeom prst="rect">
            <a:avLst/>
          </a:prstGeom>
          <a:noFill/>
        </p:spPr>
        <p:txBody>
          <a:bodyPr wrap="square">
            <a:spAutoFit/>
          </a:bodyPr>
          <a:lstStyle/>
          <a:p>
            <a:pPr algn="l" rtl="0" eaLnBrk="0" fontAlgn="base" hangingPunct="0">
              <a:spcBef>
                <a:spcPct val="0"/>
              </a:spcBef>
              <a:spcAft>
                <a:spcPct val="0"/>
              </a:spcAft>
            </a:pPr>
            <a:r>
              <a:rPr lang="ar-JO" sz="1400" dirty="0">
                <a:solidFill>
                  <a:prstClr val="black"/>
                </a:solidFill>
                <a:latin typeface="Times New Roman" panose="02020603050405020304" pitchFamily="18" charset="0"/>
                <a:cs typeface="Times New Roman" panose="02020603050405020304" pitchFamily="18" charset="0"/>
              </a:rPr>
              <a:t>مراجعة المنتج</a:t>
            </a:r>
          </a:p>
        </p:txBody>
      </p:sp>
      <p:sp>
        <p:nvSpPr>
          <p:cNvPr id="7" name="مربع نص 6">
            <a:extLst>
              <a:ext uri="{FF2B5EF4-FFF2-40B4-BE49-F238E27FC236}">
                <a16:creationId xmlns:a16="http://schemas.microsoft.com/office/drawing/2014/main" id="{F947EDBE-79C8-8E6A-B5DF-94198832D15A}"/>
              </a:ext>
            </a:extLst>
          </p:cNvPr>
          <p:cNvSpPr txBox="1"/>
          <p:nvPr/>
        </p:nvSpPr>
        <p:spPr>
          <a:xfrm rot="16200000">
            <a:off x="5081312" y="4515351"/>
            <a:ext cx="896301" cy="307777"/>
          </a:xfrm>
          <a:prstGeom prst="rect">
            <a:avLst/>
          </a:prstGeom>
          <a:noFill/>
        </p:spPr>
        <p:txBody>
          <a:bodyPr wrap="square">
            <a:spAutoFit/>
          </a:bodyPr>
          <a:lstStyle/>
          <a:p>
            <a:pPr algn="l" rtl="0" eaLnBrk="0" fontAlgn="base" hangingPunct="0">
              <a:spcBef>
                <a:spcPct val="0"/>
              </a:spcBef>
              <a:spcAft>
                <a:spcPct val="0"/>
              </a:spcAft>
            </a:pPr>
            <a:r>
              <a:rPr lang="ar-JO" sz="1400" dirty="0">
                <a:solidFill>
                  <a:prstClr val="black"/>
                </a:solidFill>
                <a:latin typeface="Times New Roman" panose="02020603050405020304" pitchFamily="18" charset="0"/>
                <a:cs typeface="Times New Roman" panose="02020603050405020304" pitchFamily="18" charset="0"/>
              </a:rPr>
              <a:t>عملية المنتج</a:t>
            </a:r>
          </a:p>
        </p:txBody>
      </p:sp>
      <p:sp>
        <p:nvSpPr>
          <p:cNvPr id="9" name="مربع نص 8">
            <a:extLst>
              <a:ext uri="{FF2B5EF4-FFF2-40B4-BE49-F238E27FC236}">
                <a16:creationId xmlns:a16="http://schemas.microsoft.com/office/drawing/2014/main" id="{CA5E92AF-7107-E1A3-BA68-7A32CA93CF1B}"/>
              </a:ext>
            </a:extLst>
          </p:cNvPr>
          <p:cNvSpPr txBox="1"/>
          <p:nvPr/>
        </p:nvSpPr>
        <p:spPr>
          <a:xfrm rot="20408230">
            <a:off x="7126010" y="3721507"/>
            <a:ext cx="845840"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قابلية الصيانة</a:t>
            </a:r>
          </a:p>
        </p:txBody>
      </p:sp>
      <p:sp>
        <p:nvSpPr>
          <p:cNvPr id="11" name="مربع نص 10">
            <a:extLst>
              <a:ext uri="{FF2B5EF4-FFF2-40B4-BE49-F238E27FC236}">
                <a16:creationId xmlns:a16="http://schemas.microsoft.com/office/drawing/2014/main" id="{1000B332-A3B0-907A-BCC4-786B10AA6495}"/>
              </a:ext>
            </a:extLst>
          </p:cNvPr>
          <p:cNvSpPr txBox="1"/>
          <p:nvPr/>
        </p:nvSpPr>
        <p:spPr>
          <a:xfrm rot="1047488">
            <a:off x="7707220" y="4314177"/>
            <a:ext cx="629816"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المرونة</a:t>
            </a:r>
          </a:p>
        </p:txBody>
      </p:sp>
      <p:sp>
        <p:nvSpPr>
          <p:cNvPr id="13" name="مربع نص 12">
            <a:extLst>
              <a:ext uri="{FF2B5EF4-FFF2-40B4-BE49-F238E27FC236}">
                <a16:creationId xmlns:a16="http://schemas.microsoft.com/office/drawing/2014/main" id="{B71BC6EE-0D8E-44D8-9D0E-9CDD5D381CEA}"/>
              </a:ext>
            </a:extLst>
          </p:cNvPr>
          <p:cNvSpPr txBox="1"/>
          <p:nvPr/>
        </p:nvSpPr>
        <p:spPr>
          <a:xfrm rot="3852580">
            <a:off x="7262296" y="4908320"/>
            <a:ext cx="859450"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قابلية الاختبار</a:t>
            </a:r>
          </a:p>
        </p:txBody>
      </p:sp>
      <p:sp>
        <p:nvSpPr>
          <p:cNvPr id="15" name="مربع نص 14">
            <a:extLst>
              <a:ext uri="{FF2B5EF4-FFF2-40B4-BE49-F238E27FC236}">
                <a16:creationId xmlns:a16="http://schemas.microsoft.com/office/drawing/2014/main" id="{C96C20FA-E7D1-F470-4207-E684B46A17E8}"/>
              </a:ext>
            </a:extLst>
          </p:cNvPr>
          <p:cNvSpPr txBox="1"/>
          <p:nvPr/>
        </p:nvSpPr>
        <p:spPr>
          <a:xfrm rot="2093553">
            <a:off x="6593834" y="5135733"/>
            <a:ext cx="1077523"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سهولة الاستخدام</a:t>
            </a:r>
          </a:p>
        </p:txBody>
      </p:sp>
      <p:sp>
        <p:nvSpPr>
          <p:cNvPr id="17" name="مربع نص 16">
            <a:extLst>
              <a:ext uri="{FF2B5EF4-FFF2-40B4-BE49-F238E27FC236}">
                <a16:creationId xmlns:a16="http://schemas.microsoft.com/office/drawing/2014/main" id="{931CD327-27A4-03BA-56B7-263E187C8668}"/>
              </a:ext>
            </a:extLst>
          </p:cNvPr>
          <p:cNvSpPr txBox="1"/>
          <p:nvPr/>
        </p:nvSpPr>
        <p:spPr>
          <a:xfrm rot="3717078">
            <a:off x="6574214" y="5700402"/>
            <a:ext cx="629816"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نزاهة</a:t>
            </a:r>
          </a:p>
        </p:txBody>
      </p:sp>
      <p:sp>
        <p:nvSpPr>
          <p:cNvPr id="19" name="مربع نص 18">
            <a:extLst>
              <a:ext uri="{FF2B5EF4-FFF2-40B4-BE49-F238E27FC236}">
                <a16:creationId xmlns:a16="http://schemas.microsoft.com/office/drawing/2014/main" id="{B36D4650-F73C-4790-BE41-F46145215B49}"/>
              </a:ext>
            </a:extLst>
          </p:cNvPr>
          <p:cNvSpPr txBox="1"/>
          <p:nvPr/>
        </p:nvSpPr>
        <p:spPr>
          <a:xfrm rot="16588071">
            <a:off x="5526850" y="5814482"/>
            <a:ext cx="485800"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كفاءة</a:t>
            </a:r>
          </a:p>
        </p:txBody>
      </p:sp>
      <p:sp>
        <p:nvSpPr>
          <p:cNvPr id="21" name="مربع نص 20">
            <a:extLst>
              <a:ext uri="{FF2B5EF4-FFF2-40B4-BE49-F238E27FC236}">
                <a16:creationId xmlns:a16="http://schemas.microsoft.com/office/drawing/2014/main" id="{AB6B325A-726D-16A3-8E9A-5BEB9DB1225B}"/>
              </a:ext>
            </a:extLst>
          </p:cNvPr>
          <p:cNvSpPr txBox="1"/>
          <p:nvPr/>
        </p:nvSpPr>
        <p:spPr>
          <a:xfrm rot="18210748">
            <a:off x="5027947" y="5558021"/>
            <a:ext cx="629816"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مصداقية</a:t>
            </a:r>
          </a:p>
        </p:txBody>
      </p:sp>
      <p:sp>
        <p:nvSpPr>
          <p:cNvPr id="23" name="مربع نص 22">
            <a:extLst>
              <a:ext uri="{FF2B5EF4-FFF2-40B4-BE49-F238E27FC236}">
                <a16:creationId xmlns:a16="http://schemas.microsoft.com/office/drawing/2014/main" id="{FC73719E-828D-1A5E-D8D1-D7947F8D803A}"/>
              </a:ext>
            </a:extLst>
          </p:cNvPr>
          <p:cNvSpPr txBox="1"/>
          <p:nvPr/>
        </p:nvSpPr>
        <p:spPr>
          <a:xfrm rot="19970433">
            <a:off x="4928143" y="5076117"/>
            <a:ext cx="485800"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صحة</a:t>
            </a:r>
          </a:p>
        </p:txBody>
      </p:sp>
      <p:sp>
        <p:nvSpPr>
          <p:cNvPr id="25" name="مربع نص 24">
            <a:extLst>
              <a:ext uri="{FF2B5EF4-FFF2-40B4-BE49-F238E27FC236}">
                <a16:creationId xmlns:a16="http://schemas.microsoft.com/office/drawing/2014/main" id="{06325B29-F3FB-3A77-B211-0C924F68F2EF}"/>
              </a:ext>
            </a:extLst>
          </p:cNvPr>
          <p:cNvSpPr txBox="1"/>
          <p:nvPr/>
        </p:nvSpPr>
        <p:spPr>
          <a:xfrm rot="18142022">
            <a:off x="4282554" y="4826016"/>
            <a:ext cx="557808"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التوافقية</a:t>
            </a:r>
          </a:p>
        </p:txBody>
      </p:sp>
      <p:sp>
        <p:nvSpPr>
          <p:cNvPr id="27" name="مربع نص 26">
            <a:extLst>
              <a:ext uri="{FF2B5EF4-FFF2-40B4-BE49-F238E27FC236}">
                <a16:creationId xmlns:a16="http://schemas.microsoft.com/office/drawing/2014/main" id="{4ED60924-D7B0-AF4B-3252-7468B57A9367}"/>
              </a:ext>
            </a:extLst>
          </p:cNvPr>
          <p:cNvSpPr txBox="1"/>
          <p:nvPr/>
        </p:nvSpPr>
        <p:spPr>
          <a:xfrm rot="20671658">
            <a:off x="3586719" y="4317772"/>
            <a:ext cx="1277888"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قابلية إعادة الاستخدام</a:t>
            </a:r>
          </a:p>
        </p:txBody>
      </p:sp>
      <p:sp>
        <p:nvSpPr>
          <p:cNvPr id="29" name="مربع نص 28">
            <a:extLst>
              <a:ext uri="{FF2B5EF4-FFF2-40B4-BE49-F238E27FC236}">
                <a16:creationId xmlns:a16="http://schemas.microsoft.com/office/drawing/2014/main" id="{89A75CFD-E3DB-9163-CF29-0DF7C3473562}"/>
              </a:ext>
            </a:extLst>
          </p:cNvPr>
          <p:cNvSpPr txBox="1"/>
          <p:nvPr/>
        </p:nvSpPr>
        <p:spPr>
          <a:xfrm rot="1279617">
            <a:off x="4108824" y="3721506"/>
            <a:ext cx="859450" cy="276999"/>
          </a:xfrm>
          <a:prstGeom prst="rect">
            <a:avLst/>
          </a:prstGeom>
          <a:noFill/>
        </p:spPr>
        <p:txBody>
          <a:bodyPr wrap="square">
            <a:spAutoFit/>
          </a:bodyPr>
          <a:lstStyle/>
          <a:p>
            <a:pPr algn="l" rtl="0" eaLnBrk="0" fontAlgn="base" hangingPunct="0">
              <a:spcBef>
                <a:spcPct val="0"/>
              </a:spcBef>
              <a:spcAft>
                <a:spcPct val="0"/>
              </a:spcAft>
            </a:pPr>
            <a:r>
              <a:rPr lang="ar-JO" sz="1200" dirty="0">
                <a:solidFill>
                  <a:prstClr val="black"/>
                </a:solidFill>
                <a:latin typeface="Times New Roman" panose="02020603050405020304" pitchFamily="18" charset="0"/>
                <a:cs typeface="Times New Roman" panose="02020603050405020304" pitchFamily="18" charset="0"/>
              </a:rPr>
              <a:t>قابلية التنقل</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8BBC810-E340-92C7-7389-7113BDE31AFE}"/>
              </a:ext>
            </a:extLst>
          </p:cNvPr>
          <p:cNvSpPr>
            <a:spLocks noGrp="1"/>
          </p:cNvSpPr>
          <p:nvPr>
            <p:ph type="title"/>
          </p:nvPr>
        </p:nvSpPr>
        <p:spPr/>
        <p:txBody>
          <a:bodyPr/>
          <a:lstStyle/>
          <a:p>
            <a:pPr algn="ctr" eaLnBrk="1" hangingPunct="1"/>
            <a:r>
              <a:rPr lang="en-US" altLang="en-US" dirty="0"/>
              <a:t>Software quality factors</a:t>
            </a:r>
            <a:br>
              <a:rPr lang="en-US" altLang="en-US" dirty="0"/>
            </a:br>
            <a:r>
              <a:rPr lang="ar-JO" altLang="en-US" dirty="0"/>
              <a:t>عوامل جودة البرمجيات</a:t>
            </a:r>
            <a:endParaRPr lang="en-US" altLang="en-US" dirty="0"/>
          </a:p>
        </p:txBody>
      </p:sp>
      <p:pic>
        <p:nvPicPr>
          <p:cNvPr id="9219" name="Picture 2">
            <a:extLst>
              <a:ext uri="{FF2B5EF4-FFF2-40B4-BE49-F238E27FC236}">
                <a16:creationId xmlns:a16="http://schemas.microsoft.com/office/drawing/2014/main" id="{47AAEF6D-D1A3-3DC5-E07A-EDFE451AC4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5075" y="2300289"/>
            <a:ext cx="7181850" cy="3400425"/>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EFA3E47-13EA-5441-6F26-03D7736F131D}"/>
              </a:ext>
            </a:extLst>
          </p:cNvPr>
          <p:cNvSpPr>
            <a:spLocks noGrp="1" noChangeArrowheads="1"/>
          </p:cNvSpPr>
          <p:nvPr>
            <p:ph type="title"/>
          </p:nvPr>
        </p:nvSpPr>
        <p:spPr>
          <a:xfrm>
            <a:off x="2351088" y="836613"/>
            <a:ext cx="7772400" cy="1143000"/>
          </a:xfrm>
        </p:spPr>
        <p:txBody>
          <a:bodyPr/>
          <a:lstStyle/>
          <a:p>
            <a:pPr algn="ctr" eaLnBrk="1" hangingPunct="1"/>
            <a:r>
              <a:rPr lang="en-US" altLang="en-US" sz="3600" dirty="0"/>
              <a:t>How Does McCall factors improve quality</a:t>
            </a:r>
            <a:br>
              <a:rPr lang="en-US" altLang="en-US" sz="3600" dirty="0"/>
            </a:br>
            <a:r>
              <a:rPr lang="ar-JO" altLang="en-US" sz="3600" dirty="0"/>
              <a:t>كيف تعمل عوامل </a:t>
            </a:r>
            <a:r>
              <a:rPr lang="ar-JO" altLang="en-US" sz="3600" dirty="0" err="1"/>
              <a:t>ماكول</a:t>
            </a:r>
            <a:r>
              <a:rPr lang="ar-JO" altLang="en-US" sz="3600" dirty="0"/>
              <a:t> على تحسين الجودة</a:t>
            </a:r>
            <a:endParaRPr lang="en-US" altLang="en-US" sz="3600" dirty="0"/>
          </a:p>
        </p:txBody>
      </p:sp>
      <p:sp>
        <p:nvSpPr>
          <p:cNvPr id="12291" name="Rectangle 3">
            <a:extLst>
              <a:ext uri="{FF2B5EF4-FFF2-40B4-BE49-F238E27FC236}">
                <a16:creationId xmlns:a16="http://schemas.microsoft.com/office/drawing/2014/main" id="{35D78B88-94D1-6431-155D-7CE426BD39F5}"/>
              </a:ext>
            </a:extLst>
          </p:cNvPr>
          <p:cNvSpPr>
            <a:spLocks noGrp="1" noChangeArrowheads="1"/>
          </p:cNvSpPr>
          <p:nvPr>
            <p:ph idx="1"/>
          </p:nvPr>
        </p:nvSpPr>
        <p:spPr>
          <a:xfrm>
            <a:off x="2362200" y="1752600"/>
            <a:ext cx="7543800" cy="4484688"/>
          </a:xfrm>
        </p:spPr>
        <p:txBody>
          <a:bodyPr/>
          <a:lstStyle/>
          <a:p>
            <a:pPr marL="619125" indent="-619125" eaLnBrk="1" hangingPunct="1">
              <a:buNone/>
            </a:pPr>
            <a:endParaRPr lang="en-US" altLang="en-US" sz="1600" dirty="0">
              <a:solidFill>
                <a:schemeClr val="accent2"/>
              </a:solidFill>
            </a:endParaRPr>
          </a:p>
          <a:p>
            <a:pPr marL="619125" indent="-619125" algn="just" eaLnBrk="1" hangingPunct="1"/>
            <a:r>
              <a:rPr lang="en-US" altLang="en-US" dirty="0"/>
              <a:t>McCall quality factors could be used as a reference when preparing requirements document. Most, if not all, of those factors should be covered explicitly in the software requirements document.</a:t>
            </a:r>
          </a:p>
          <a:p>
            <a:pPr marL="619125" indent="-619125" algn="just" rtl="1" eaLnBrk="1" hangingPunct="1"/>
            <a:r>
              <a:rPr lang="ar-JO" altLang="en-US" dirty="0"/>
              <a:t>يمكن استخدام عوامل جودة </a:t>
            </a:r>
            <a:r>
              <a:rPr lang="ar-JO" altLang="en-US" dirty="0" err="1"/>
              <a:t>ماكول</a:t>
            </a:r>
            <a:r>
              <a:rPr lang="ar-JO" altLang="en-US" dirty="0"/>
              <a:t> كمرجع عند إعداد وثيقة المتطلبات. وينبغي تغطية معظم هذه العوامل، إن لم يكن كلها، بشكل واضح في وثيقة متطلبات البرنامج.</a:t>
            </a:r>
            <a:endParaRPr lang="en-US" altLang="en-US" dirty="0"/>
          </a:p>
          <a:p>
            <a:pPr marL="619125" indent="-619125" eaLnBrk="1" hangingPunct="1"/>
            <a:r>
              <a:rPr lang="en-US" altLang="en-US" dirty="0"/>
              <a:t>Measuring those factors tell us where we need improvement. We can use quality metrics</a:t>
            </a:r>
          </a:p>
          <a:p>
            <a:pPr marL="619125" indent="-619125" algn="r" rtl="1" eaLnBrk="1" hangingPunct="1"/>
            <a:r>
              <a:rPr lang="ar-JO" altLang="en-US" dirty="0"/>
              <a:t>إن قياس هذه العوامل يخبرنا أين نحتاج إلى التحسين. يمكننا استخدام مقاييس الجودة</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F31ED77-B753-55ED-3CA9-A1F1F8A2444F}"/>
              </a:ext>
            </a:extLst>
          </p:cNvPr>
          <p:cNvSpPr>
            <a:spLocks noGrp="1" noChangeArrowheads="1"/>
          </p:cNvSpPr>
          <p:nvPr>
            <p:ph type="title"/>
          </p:nvPr>
        </p:nvSpPr>
        <p:spPr/>
        <p:txBody>
          <a:bodyPr/>
          <a:lstStyle/>
          <a:p>
            <a:pPr algn="ctr" rtl="1" eaLnBrk="1" hangingPunct="1"/>
            <a:r>
              <a:rPr lang="en-US" altLang="en-US" sz="2800" dirty="0">
                <a:solidFill>
                  <a:srgbClr val="FF0000"/>
                </a:solidFill>
                <a:latin typeface="Arial" panose="020B0604020202020204" pitchFamily="34" charset="0"/>
              </a:rPr>
              <a:t>Alternative models of software quality factors:</a:t>
            </a:r>
            <a:br>
              <a:rPr lang="en-US" altLang="en-US" sz="2800" dirty="0">
                <a:solidFill>
                  <a:srgbClr val="FF0000"/>
                </a:solidFill>
                <a:latin typeface="Arial" panose="020B0604020202020204" pitchFamily="34" charset="0"/>
              </a:rPr>
            </a:br>
            <a:r>
              <a:rPr lang="ar-JO" altLang="en-US" sz="2800" dirty="0">
                <a:solidFill>
                  <a:srgbClr val="FF0000"/>
                </a:solidFill>
                <a:latin typeface="Arial" panose="020B0604020202020204" pitchFamily="34" charset="0"/>
              </a:rPr>
              <a:t>النماذج البديلة لعوامل جودة البرمجيات:</a:t>
            </a:r>
            <a:endParaRPr lang="en-US" altLang="en-US" sz="2800" dirty="0">
              <a:solidFill>
                <a:srgbClr val="FF0000"/>
              </a:solidFill>
              <a:latin typeface="Arial" panose="020B0604020202020204" pitchFamily="34" charset="0"/>
            </a:endParaRPr>
          </a:p>
        </p:txBody>
      </p:sp>
      <p:sp>
        <p:nvSpPr>
          <p:cNvPr id="27651" name="Rectangle 4">
            <a:extLst>
              <a:ext uri="{FF2B5EF4-FFF2-40B4-BE49-F238E27FC236}">
                <a16:creationId xmlns:a16="http://schemas.microsoft.com/office/drawing/2014/main" id="{F2C20ACB-A5F8-A6E9-4AE7-8F63272B475C}"/>
              </a:ext>
            </a:extLst>
          </p:cNvPr>
          <p:cNvSpPr>
            <a:spLocks noGrp="1" noChangeArrowheads="1"/>
          </p:cNvSpPr>
          <p:nvPr>
            <p:ph idx="1"/>
          </p:nvPr>
        </p:nvSpPr>
        <p:spPr>
          <a:xfrm>
            <a:off x="2057400" y="1676400"/>
            <a:ext cx="8153400" cy="5064968"/>
          </a:xfrm>
        </p:spPr>
        <p:txBody>
          <a:bodyPr rtlCol="0">
            <a:normAutofit fontScale="70000" lnSpcReduction="20000"/>
          </a:bodyPr>
          <a:lstStyle/>
          <a:p>
            <a:pPr marL="0" indent="0" eaLnBrk="1" fontAlgn="auto" hangingPunct="1">
              <a:spcAft>
                <a:spcPts val="0"/>
              </a:spcAft>
              <a:buNone/>
              <a:defRPr/>
            </a:pPr>
            <a:r>
              <a:rPr lang="en-US" sz="2600" dirty="0"/>
              <a:t>Two factor models, appearing during late 1988s, considered to be alternatives to </a:t>
            </a:r>
            <a:r>
              <a:rPr lang="en-US" sz="2600" dirty="0" err="1"/>
              <a:t>Mccall</a:t>
            </a:r>
            <a:r>
              <a:rPr lang="en-US" sz="2600" dirty="0"/>
              <a:t> classic factor model:</a:t>
            </a:r>
          </a:p>
          <a:p>
            <a:pPr marL="0" indent="0" algn="r" rtl="1" eaLnBrk="1" fontAlgn="auto" hangingPunct="1">
              <a:spcAft>
                <a:spcPts val="0"/>
              </a:spcAft>
              <a:buNone/>
              <a:defRPr/>
            </a:pPr>
            <a:r>
              <a:rPr lang="ar-JO" sz="2800" dirty="0"/>
              <a:t>نموذج العامل الثنائي، الذي ظهر في أواخر عام 1988، يعتبر بديلاً لنموذج </a:t>
            </a:r>
            <a:r>
              <a:rPr lang="ar-JO" sz="2800" dirty="0" err="1"/>
              <a:t>ماكول</a:t>
            </a:r>
            <a:r>
              <a:rPr lang="ar-JO" sz="2800" dirty="0"/>
              <a:t> العاملي الكلاسيكي:</a:t>
            </a:r>
          </a:p>
          <a:p>
            <a:pPr marL="0" indent="0" eaLnBrk="1" fontAlgn="auto" hangingPunct="1">
              <a:spcAft>
                <a:spcPts val="0"/>
              </a:spcAft>
              <a:buNone/>
              <a:defRPr/>
            </a:pPr>
            <a:br>
              <a:rPr lang="en-US" sz="2800" dirty="0"/>
            </a:br>
            <a:r>
              <a:rPr lang="en-US" sz="2800" dirty="0"/>
              <a:t>1-</a:t>
            </a:r>
            <a:r>
              <a:rPr lang="en-US" sz="2400" dirty="0"/>
              <a:t>The Evans and Marciniak factor model 1987.</a:t>
            </a:r>
          </a:p>
          <a:p>
            <a:pPr marL="0" indent="0" algn="r" rtl="1" eaLnBrk="1" fontAlgn="auto" hangingPunct="1">
              <a:spcAft>
                <a:spcPts val="0"/>
              </a:spcAft>
              <a:buNone/>
              <a:defRPr/>
            </a:pPr>
            <a:r>
              <a:rPr lang="ar-JO" sz="2400" dirty="0"/>
              <a:t>1-عامل </a:t>
            </a:r>
            <a:r>
              <a:rPr lang="ar-JO" sz="2400" dirty="0" err="1"/>
              <a:t>إيفانز</a:t>
            </a:r>
            <a:r>
              <a:rPr lang="ar-JO" sz="2400" dirty="0"/>
              <a:t> </a:t>
            </a:r>
            <a:r>
              <a:rPr lang="ar-JO" sz="2400" dirty="0" err="1"/>
              <a:t>ومارسينياك</a:t>
            </a:r>
            <a:r>
              <a:rPr lang="ar-JO" sz="2400" dirty="0"/>
              <a:t> نموذج 1987.</a:t>
            </a:r>
            <a:endParaRPr lang="en-US" sz="2400" dirty="0"/>
          </a:p>
          <a:p>
            <a:pPr marL="0" indent="0" eaLnBrk="1" fontAlgn="auto" hangingPunct="1">
              <a:spcAft>
                <a:spcPts val="0"/>
              </a:spcAft>
              <a:buNone/>
              <a:defRPr/>
            </a:pPr>
            <a:br>
              <a:rPr lang="en-US" sz="2400" dirty="0"/>
            </a:br>
            <a:r>
              <a:rPr lang="en-US" sz="2400" dirty="0"/>
              <a:t>2-The </a:t>
            </a:r>
            <a:r>
              <a:rPr lang="en-US" sz="2400" dirty="0" err="1"/>
              <a:t>Deutsh</a:t>
            </a:r>
            <a:r>
              <a:rPr lang="en-US" sz="2400" dirty="0"/>
              <a:t> and Willis factor model 1988. </a:t>
            </a:r>
          </a:p>
          <a:p>
            <a:pPr marL="0" indent="0" algn="r" rtl="1" eaLnBrk="1" fontAlgn="auto" hangingPunct="1">
              <a:spcAft>
                <a:spcPts val="0"/>
              </a:spcAft>
              <a:buNone/>
              <a:defRPr/>
            </a:pPr>
            <a:r>
              <a:rPr lang="ar-JO" sz="2800" dirty="0"/>
              <a:t>2-عامل </a:t>
            </a:r>
            <a:r>
              <a:rPr lang="ar-JO" sz="2800" dirty="0" err="1"/>
              <a:t>دويتش</a:t>
            </a:r>
            <a:r>
              <a:rPr lang="ar-JO" sz="2800" dirty="0"/>
              <a:t> </a:t>
            </a:r>
            <a:r>
              <a:rPr lang="ar-JO" sz="2800" dirty="0" err="1"/>
              <a:t>وويليس</a:t>
            </a:r>
            <a:r>
              <a:rPr lang="ar-JO" sz="2800" dirty="0"/>
              <a:t> نموذج 1988.</a:t>
            </a:r>
            <a:endParaRPr lang="en-US" sz="2800" dirty="0"/>
          </a:p>
          <a:p>
            <a:pPr marL="0" indent="0" eaLnBrk="1" fontAlgn="auto" hangingPunct="1">
              <a:spcAft>
                <a:spcPts val="0"/>
              </a:spcAft>
              <a:buNone/>
              <a:defRPr/>
            </a:pPr>
            <a:br>
              <a:rPr lang="en-US" sz="2800" dirty="0"/>
            </a:br>
            <a:r>
              <a:rPr lang="en-US" sz="2600" dirty="0"/>
              <a:t>A formal comparison of the factor models reveals:</a:t>
            </a:r>
          </a:p>
          <a:p>
            <a:pPr marL="0" indent="0" algn="r" rtl="1" eaLnBrk="1" fontAlgn="auto" hangingPunct="1">
              <a:spcAft>
                <a:spcPts val="0"/>
              </a:spcAft>
              <a:buNone/>
              <a:defRPr/>
            </a:pPr>
            <a:r>
              <a:rPr lang="ar-JO" sz="2600" dirty="0"/>
              <a:t>تكشف المقارنة الرسمية لنماذج العوامل ما يلي:</a:t>
            </a:r>
            <a:endParaRPr lang="en-US" sz="2600" dirty="0"/>
          </a:p>
          <a:p>
            <a:pPr eaLnBrk="1" fontAlgn="auto" hangingPunct="1">
              <a:spcAft>
                <a:spcPts val="0"/>
              </a:spcAft>
              <a:buNone/>
              <a:defRPr/>
            </a:pPr>
            <a:r>
              <a:rPr lang="en-US" sz="1600" dirty="0"/>
              <a:t>■ </a:t>
            </a:r>
            <a:r>
              <a:rPr lang="en-US" sz="2000" dirty="0"/>
              <a:t>Both alternative models exclude only one of McCall’s 11 factors, namely the testability factor.</a:t>
            </a:r>
          </a:p>
          <a:p>
            <a:pPr algn="r" rtl="1" eaLnBrk="1" fontAlgn="auto" hangingPunct="1">
              <a:spcAft>
                <a:spcPts val="0"/>
              </a:spcAft>
              <a:buNone/>
              <a:defRPr/>
            </a:pPr>
            <a:r>
              <a:rPr lang="ar-JO" sz="2000" dirty="0"/>
              <a:t>■ يستبعد كلا النموذجين البديلين واحدًا فقط من عوامل </a:t>
            </a:r>
            <a:r>
              <a:rPr lang="ar-JO" sz="2000" dirty="0" err="1"/>
              <a:t>ماكول</a:t>
            </a:r>
            <a:r>
              <a:rPr lang="ar-JO" sz="2000" dirty="0"/>
              <a:t> الأحد عشر، وهو عامل القابلية للاختبار.</a:t>
            </a:r>
            <a:endParaRPr lang="en-US" sz="2000" dirty="0"/>
          </a:p>
          <a:p>
            <a:pPr eaLnBrk="1" fontAlgn="auto" hangingPunct="1">
              <a:spcAft>
                <a:spcPts val="0"/>
              </a:spcAft>
              <a:buNone/>
              <a:defRPr/>
            </a:pPr>
            <a:r>
              <a:rPr lang="en-US" sz="2000" dirty="0"/>
              <a:t>■ The Evans and Marciniak factor model consists of 12 factors that are classified into three categories.</a:t>
            </a:r>
          </a:p>
          <a:p>
            <a:pPr algn="r" rtl="1" eaLnBrk="1" fontAlgn="auto" hangingPunct="1">
              <a:spcAft>
                <a:spcPts val="0"/>
              </a:spcAft>
              <a:buNone/>
              <a:defRPr/>
            </a:pPr>
            <a:r>
              <a:rPr lang="ar-JO" sz="2000" dirty="0"/>
              <a:t>■ يتكون نموذج عامل </a:t>
            </a:r>
            <a:r>
              <a:rPr lang="ar-JO" sz="2000" dirty="0" err="1"/>
              <a:t>إيفانز</a:t>
            </a:r>
            <a:r>
              <a:rPr lang="ar-JO" sz="2000" dirty="0"/>
              <a:t> </a:t>
            </a:r>
            <a:r>
              <a:rPr lang="ar-JO" sz="2000" dirty="0" err="1"/>
              <a:t>ومارسينياك</a:t>
            </a:r>
            <a:r>
              <a:rPr lang="ar-JO" sz="2000" dirty="0"/>
              <a:t> من 12 عاملاً تم تصنيفها إلى ثلاث فئات.</a:t>
            </a:r>
            <a:endParaRPr lang="en-US" sz="2000" dirty="0"/>
          </a:p>
          <a:p>
            <a:pPr eaLnBrk="1" fontAlgn="auto" hangingPunct="1">
              <a:spcAft>
                <a:spcPts val="0"/>
              </a:spcAft>
              <a:buNone/>
              <a:defRPr/>
            </a:pPr>
            <a:r>
              <a:rPr lang="en-US" sz="2000" dirty="0"/>
              <a:t>■ The Deutsch and Willis factor model consists of 15 factors that are classified into four categories</a:t>
            </a:r>
          </a:p>
          <a:p>
            <a:pPr algn="r" rtl="1" eaLnBrk="1" fontAlgn="auto" hangingPunct="1">
              <a:spcAft>
                <a:spcPts val="0"/>
              </a:spcAft>
              <a:buNone/>
              <a:defRPr/>
            </a:pPr>
            <a:r>
              <a:rPr lang="ar-JO" sz="2000" dirty="0"/>
              <a:t>■ يتكون نموذج عامل </a:t>
            </a:r>
            <a:r>
              <a:rPr lang="ar-JO" sz="2000" dirty="0" err="1"/>
              <a:t>دويتش</a:t>
            </a:r>
            <a:r>
              <a:rPr lang="ar-JO" sz="2000" dirty="0"/>
              <a:t> </a:t>
            </a:r>
            <a:r>
              <a:rPr lang="ar-JO" sz="2000" dirty="0" err="1"/>
              <a:t>وويليس</a:t>
            </a:r>
            <a:r>
              <a:rPr lang="ar-JO" sz="2000" dirty="0"/>
              <a:t> من 15 عاملاً تم تصنيفها إلى أربع فئات</a:t>
            </a:r>
            <a:endParaRPr 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470927A-7382-D713-E068-79CE5451D1BB}"/>
              </a:ext>
            </a:extLst>
          </p:cNvPr>
          <p:cNvSpPr>
            <a:spLocks noGrp="1" noChangeArrowheads="1"/>
          </p:cNvSpPr>
          <p:nvPr>
            <p:ph type="title"/>
          </p:nvPr>
        </p:nvSpPr>
        <p:spPr/>
        <p:txBody>
          <a:bodyPr/>
          <a:lstStyle/>
          <a:p>
            <a:pPr algn="ctr" eaLnBrk="1" hangingPunct="1"/>
            <a:r>
              <a:rPr lang="en-US" altLang="en-US" sz="2800" dirty="0">
                <a:solidFill>
                  <a:srgbClr val="FF0000"/>
                </a:solidFill>
                <a:latin typeface="Arial" panose="020B0604020202020204" pitchFamily="34" charset="0"/>
              </a:rPr>
              <a:t>Alternative models of software quality factors:</a:t>
            </a:r>
            <a:br>
              <a:rPr lang="en-US" altLang="en-US" sz="2800" dirty="0">
                <a:solidFill>
                  <a:srgbClr val="FF0000"/>
                </a:solidFill>
                <a:latin typeface="Arial" panose="020B0604020202020204" pitchFamily="34" charset="0"/>
              </a:rPr>
            </a:br>
            <a:r>
              <a:rPr lang="ar-JO" altLang="en-US" sz="2800" dirty="0">
                <a:solidFill>
                  <a:srgbClr val="FF0000"/>
                </a:solidFill>
                <a:latin typeface="Arial" panose="020B0604020202020204" pitchFamily="34" charset="0"/>
              </a:rPr>
              <a:t>النماذج البديلة لعوامل جودة البرمجيات:</a:t>
            </a:r>
            <a:endParaRPr lang="en-US" altLang="en-US" sz="2800" dirty="0">
              <a:solidFill>
                <a:srgbClr val="FF0000"/>
              </a:solidFill>
              <a:latin typeface="Arial" panose="020B0604020202020204" pitchFamily="34" charset="0"/>
            </a:endParaRPr>
          </a:p>
        </p:txBody>
      </p:sp>
      <p:sp>
        <p:nvSpPr>
          <p:cNvPr id="12291" name="Rectangle 3">
            <a:extLst>
              <a:ext uri="{FF2B5EF4-FFF2-40B4-BE49-F238E27FC236}">
                <a16:creationId xmlns:a16="http://schemas.microsoft.com/office/drawing/2014/main" id="{4143263D-DC36-2F02-DF2C-D17E60A8073F}"/>
              </a:ext>
            </a:extLst>
          </p:cNvPr>
          <p:cNvSpPr>
            <a:spLocks noGrp="1" noChangeArrowheads="1"/>
          </p:cNvSpPr>
          <p:nvPr>
            <p:ph idx="1"/>
          </p:nvPr>
        </p:nvSpPr>
        <p:spPr>
          <a:xfrm>
            <a:off x="1905000" y="1828800"/>
            <a:ext cx="8534400" cy="4191000"/>
          </a:xfrm>
        </p:spPr>
        <p:txBody>
          <a:bodyPr/>
          <a:lstStyle/>
          <a:p>
            <a:pPr eaLnBrk="1" hangingPunct="1">
              <a:buFont typeface="Wingdings" panose="05000000000000000000" pitchFamily="2" charset="2"/>
              <a:buNone/>
            </a:pPr>
            <a:r>
              <a:rPr lang="en-US" altLang="en-US" dirty="0"/>
              <a:t>Five new factors were suggested by the two alternative factor models:</a:t>
            </a:r>
          </a:p>
          <a:p>
            <a:pPr algn="r" rtl="1" eaLnBrk="1" hangingPunct="1">
              <a:buFont typeface="Wingdings" panose="05000000000000000000" pitchFamily="2" charset="2"/>
              <a:buNone/>
            </a:pPr>
            <a:r>
              <a:rPr lang="ar-JO" altLang="en-US" dirty="0"/>
              <a:t>تم اقتراح خمسة عوامل جديدة من خلال نموذجي العوامل البديلة:</a:t>
            </a:r>
          </a:p>
          <a:p>
            <a:pPr eaLnBrk="1" hangingPunct="1">
              <a:buNone/>
            </a:pPr>
            <a:br>
              <a:rPr lang="en-US" altLang="en-US" dirty="0"/>
            </a:br>
            <a:r>
              <a:rPr lang="en-US" altLang="en-US" dirty="0"/>
              <a:t>1-Verifiability.(by both)</a:t>
            </a:r>
            <a:r>
              <a:rPr lang="ar-JO" altLang="en-US" dirty="0"/>
              <a:t> 1-التحقق (من قبل كليهما)</a:t>
            </a:r>
            <a:br>
              <a:rPr lang="en-US" altLang="en-US" dirty="0"/>
            </a:br>
            <a:r>
              <a:rPr lang="en-US" altLang="en-US" dirty="0"/>
              <a:t>2- Expandability. (by both)      </a:t>
            </a:r>
            <a:r>
              <a:rPr lang="ar-JO" altLang="en-US" dirty="0"/>
              <a:t>2- القابلية للتوسعة. (بكلاهما </a:t>
            </a:r>
            <a:r>
              <a:rPr lang="ar-JO" altLang="en-US" dirty="0" err="1"/>
              <a:t>معآ</a:t>
            </a:r>
            <a:r>
              <a:rPr lang="ar-JO" altLang="en-US" dirty="0"/>
              <a:t>)</a:t>
            </a:r>
            <a:br>
              <a:rPr lang="en-US" altLang="en-US" dirty="0"/>
            </a:br>
            <a:r>
              <a:rPr lang="en-US" altLang="en-US" dirty="0"/>
              <a:t>3- Safety. (by </a:t>
            </a:r>
            <a:r>
              <a:rPr lang="en-US" altLang="en-US" dirty="0" err="1"/>
              <a:t>Deutsh</a:t>
            </a:r>
            <a:r>
              <a:rPr lang="en-US" altLang="en-US" dirty="0"/>
              <a:t> and </a:t>
            </a:r>
            <a:r>
              <a:rPr lang="en-US" altLang="en-US" dirty="0" err="1"/>
              <a:t>willis</a:t>
            </a:r>
            <a:r>
              <a:rPr lang="en-US" altLang="en-US" dirty="0"/>
              <a:t>)        </a:t>
            </a:r>
            <a:r>
              <a:rPr lang="ar-JO" altLang="en-US" dirty="0"/>
              <a:t> 3- السلامة. (بواسطة </a:t>
            </a:r>
            <a:r>
              <a:rPr lang="ar-JO" altLang="en-US" dirty="0" err="1"/>
              <a:t>دويتش</a:t>
            </a:r>
            <a:r>
              <a:rPr lang="ar-JO" altLang="en-US" dirty="0"/>
              <a:t> </a:t>
            </a:r>
            <a:r>
              <a:rPr lang="ar-JO" altLang="en-US" dirty="0" err="1"/>
              <a:t>وويليس</a:t>
            </a:r>
            <a:r>
              <a:rPr lang="ar-JO" altLang="en-US" dirty="0"/>
              <a:t>)</a:t>
            </a:r>
            <a:br>
              <a:rPr lang="en-US" altLang="en-US" dirty="0"/>
            </a:br>
            <a:r>
              <a:rPr lang="en-US" altLang="en-US" dirty="0"/>
              <a:t>4- Manageability. (by </a:t>
            </a:r>
            <a:r>
              <a:rPr lang="en-US" altLang="en-US" dirty="0" err="1"/>
              <a:t>Deutsh</a:t>
            </a:r>
            <a:r>
              <a:rPr lang="en-US" altLang="en-US" dirty="0"/>
              <a:t> and </a:t>
            </a:r>
            <a:r>
              <a:rPr lang="en-US" altLang="en-US" dirty="0" err="1"/>
              <a:t>willis</a:t>
            </a:r>
            <a:r>
              <a:rPr lang="en-US" altLang="en-US" dirty="0"/>
              <a:t>) </a:t>
            </a:r>
            <a:r>
              <a:rPr lang="ar-JO" altLang="en-US" dirty="0"/>
              <a:t>4- سهولة الإدارة. (بواسطة </a:t>
            </a:r>
            <a:r>
              <a:rPr lang="ar-JO" altLang="en-US" dirty="0" err="1"/>
              <a:t>دويتش</a:t>
            </a:r>
            <a:r>
              <a:rPr lang="ar-JO" altLang="en-US" dirty="0"/>
              <a:t> </a:t>
            </a:r>
            <a:r>
              <a:rPr lang="ar-JO" altLang="en-US" dirty="0" err="1"/>
              <a:t>وويليس</a:t>
            </a:r>
            <a:r>
              <a:rPr lang="ar-JO" altLang="en-US" dirty="0"/>
              <a:t>)</a:t>
            </a:r>
            <a:br>
              <a:rPr lang="en-US" altLang="en-US" dirty="0"/>
            </a:br>
            <a:r>
              <a:rPr lang="en-US" altLang="en-US" dirty="0"/>
              <a:t>5- Survivability. (by </a:t>
            </a:r>
            <a:r>
              <a:rPr lang="en-US" altLang="en-US" dirty="0" err="1"/>
              <a:t>Deutsh</a:t>
            </a:r>
            <a:r>
              <a:rPr lang="en-US" altLang="en-US" dirty="0"/>
              <a:t> and </a:t>
            </a:r>
            <a:r>
              <a:rPr lang="en-US" altLang="en-US" dirty="0" err="1"/>
              <a:t>willis</a:t>
            </a:r>
            <a:r>
              <a:rPr lang="en-US" altLang="en-US" dirty="0"/>
              <a:t>)     </a:t>
            </a:r>
            <a:r>
              <a:rPr lang="ar-JO" altLang="en-US" dirty="0"/>
              <a:t> 5- البقاء. (بواسطة </a:t>
            </a:r>
            <a:r>
              <a:rPr lang="ar-JO" altLang="en-US" dirty="0" err="1"/>
              <a:t>دويتش</a:t>
            </a:r>
            <a:r>
              <a:rPr lang="ar-JO" altLang="en-US" dirty="0"/>
              <a:t> </a:t>
            </a:r>
            <a:r>
              <a:rPr lang="ar-JO" altLang="en-US" dirty="0" err="1"/>
              <a:t>وويليس</a:t>
            </a:r>
            <a:r>
              <a:rPr lang="ar-JO" altLang="en-US" dirty="0"/>
              <a:t>)</a:t>
            </a:r>
            <a:r>
              <a:rPr lang="en-US" alt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Other definition and concept</a:t>
            </a:r>
            <a:b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ar-JO"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تعريف ومفهوم آخر</a:t>
            </a:r>
            <a:endParaRPr lang="ar-SA"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a:xfrm>
            <a:off x="1991544" y="1669907"/>
            <a:ext cx="6644442" cy="4351338"/>
          </a:xfrm>
        </p:spPr>
        <p:txBody>
          <a:bodyPr>
            <a:normAutofit fontScale="92500" lnSpcReduction="10000"/>
          </a:bodyPr>
          <a:lstStyle/>
          <a:p>
            <a:pPr>
              <a:buNone/>
            </a:pPr>
            <a:r>
              <a:rPr lang="en-US" sz="3200" dirty="0"/>
              <a:t>• Four Absolutes: </a:t>
            </a:r>
            <a:r>
              <a:rPr lang="ar-JO" sz="3200" dirty="0"/>
              <a:t>• أربعة مطلقات:</a:t>
            </a:r>
            <a:endParaRPr lang="en-US" sz="3200" dirty="0"/>
          </a:p>
          <a:p>
            <a:pPr>
              <a:buNone/>
            </a:pPr>
            <a:endParaRPr lang="en-US" sz="3200" dirty="0"/>
          </a:p>
          <a:p>
            <a:pPr>
              <a:buNone/>
            </a:pPr>
            <a:r>
              <a:rPr lang="en-US" sz="2400" dirty="0"/>
              <a:t>– Quality Means Conformance to Requirements. Both functional and non functional</a:t>
            </a:r>
          </a:p>
          <a:p>
            <a:pPr algn="r" rtl="1">
              <a:buNone/>
            </a:pPr>
            <a:r>
              <a:rPr lang="ar-JO" sz="2400" dirty="0"/>
              <a:t>– الجودة تعني المطابقة للمتطلبات. وظيفية وغير وظيفية</a:t>
            </a:r>
            <a:endParaRPr lang="en-US" sz="2400" dirty="0"/>
          </a:p>
          <a:p>
            <a:pPr>
              <a:buNone/>
            </a:pPr>
            <a:r>
              <a:rPr lang="en-US" sz="2400" dirty="0"/>
              <a:t> - Quality Comes from Prevention</a:t>
            </a:r>
          </a:p>
          <a:p>
            <a:pPr algn="r" rtl="1">
              <a:buNone/>
            </a:pPr>
            <a:r>
              <a:rPr lang="ar-JO" sz="2400" dirty="0"/>
              <a:t>- الجودة تأتي من الوقاية</a:t>
            </a:r>
            <a:endParaRPr lang="en-US" sz="2400" dirty="0"/>
          </a:p>
          <a:p>
            <a:pPr>
              <a:buNone/>
            </a:pPr>
            <a:r>
              <a:rPr lang="en-US" sz="2400" dirty="0"/>
              <a:t>- Quality is never ending improvement</a:t>
            </a:r>
          </a:p>
          <a:p>
            <a:pPr algn="r" rtl="1">
              <a:buNone/>
            </a:pPr>
            <a:r>
              <a:rPr lang="ar-JO" sz="2400" dirty="0"/>
              <a:t>- الجودة هي التحسين الذي لا ينتهي أبدًا</a:t>
            </a:r>
            <a:endParaRPr lang="en-US" sz="2400" dirty="0"/>
          </a:p>
          <a:p>
            <a:pPr>
              <a:buNone/>
            </a:pPr>
            <a:r>
              <a:rPr lang="en-US" sz="2400" dirty="0"/>
              <a:t>– Quality is Zero Defects</a:t>
            </a:r>
          </a:p>
          <a:p>
            <a:pPr algn="r" rtl="1">
              <a:buNone/>
            </a:pPr>
            <a:r>
              <a:rPr lang="ar-JO" sz="2400" dirty="0"/>
              <a:t>– الجودة خالية من العيوب</a:t>
            </a:r>
            <a:endParaRPr lang="en-US" sz="2400" dirty="0"/>
          </a:p>
        </p:txBody>
      </p:sp>
      <p:pic>
        <p:nvPicPr>
          <p:cNvPr id="4" name="Picture 3"/>
          <p:cNvPicPr>
            <a:picLocks noChangeAspect="1"/>
          </p:cNvPicPr>
          <p:nvPr/>
        </p:nvPicPr>
        <p:blipFill>
          <a:blip r:embed="rId2"/>
          <a:stretch>
            <a:fillRect/>
          </a:stretch>
        </p:blipFill>
        <p:spPr>
          <a:xfrm>
            <a:off x="8635987" y="4293097"/>
            <a:ext cx="2009775" cy="200977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F051097-D8EE-D2DD-9703-90B033017D78}"/>
              </a:ext>
            </a:extLst>
          </p:cNvPr>
          <p:cNvSpPr>
            <a:spLocks noGrp="1" noChangeArrowheads="1"/>
          </p:cNvSpPr>
          <p:nvPr>
            <p:ph type="title"/>
          </p:nvPr>
        </p:nvSpPr>
        <p:spPr/>
        <p:txBody>
          <a:bodyPr/>
          <a:lstStyle/>
          <a:p>
            <a:pPr algn="ctr" eaLnBrk="1" hangingPunct="1"/>
            <a:r>
              <a:rPr lang="en-US" altLang="en-US" sz="2800" dirty="0">
                <a:solidFill>
                  <a:srgbClr val="FF0000"/>
                </a:solidFill>
                <a:latin typeface="Arial" panose="020B0604020202020204" pitchFamily="34" charset="0"/>
              </a:rPr>
              <a:t>Alternative models of software quality factors:</a:t>
            </a:r>
            <a:br>
              <a:rPr lang="en-US" altLang="en-US" sz="2800" dirty="0">
                <a:solidFill>
                  <a:srgbClr val="FF0000"/>
                </a:solidFill>
                <a:latin typeface="Arial" panose="020B0604020202020204" pitchFamily="34" charset="0"/>
              </a:rPr>
            </a:br>
            <a:r>
              <a:rPr lang="ar-JO" altLang="en-US" sz="2800" dirty="0">
                <a:solidFill>
                  <a:srgbClr val="FF0000"/>
                </a:solidFill>
                <a:latin typeface="Arial" panose="020B0604020202020204" pitchFamily="34" charset="0"/>
              </a:rPr>
              <a:t>النماذج البديلة لعوامل جودة البرمجيات:</a:t>
            </a:r>
            <a:endParaRPr lang="en-US" altLang="en-US" sz="2800" dirty="0">
              <a:solidFill>
                <a:srgbClr val="FF0000"/>
              </a:solidFill>
              <a:latin typeface="Arial" panose="020B0604020202020204" pitchFamily="34" charset="0"/>
            </a:endParaRPr>
          </a:p>
        </p:txBody>
      </p:sp>
      <p:sp>
        <p:nvSpPr>
          <p:cNvPr id="13315" name="Rectangle 3">
            <a:extLst>
              <a:ext uri="{FF2B5EF4-FFF2-40B4-BE49-F238E27FC236}">
                <a16:creationId xmlns:a16="http://schemas.microsoft.com/office/drawing/2014/main" id="{16D0BD6F-8FB9-DB1B-1AA7-439C0D1FC547}"/>
              </a:ext>
            </a:extLst>
          </p:cNvPr>
          <p:cNvSpPr>
            <a:spLocks noGrp="1" noChangeArrowheads="1"/>
          </p:cNvSpPr>
          <p:nvPr>
            <p:ph idx="1"/>
          </p:nvPr>
        </p:nvSpPr>
        <p:spPr>
          <a:xfrm>
            <a:off x="1905000" y="1828800"/>
            <a:ext cx="8458200" cy="4038600"/>
          </a:xfrm>
        </p:spPr>
        <p:txBody>
          <a:bodyPr/>
          <a:lstStyle/>
          <a:p>
            <a:pPr eaLnBrk="1" hangingPunct="1">
              <a:buFont typeface="Wingdings" panose="05000000000000000000" pitchFamily="2" charset="2"/>
              <a:buNone/>
            </a:pPr>
            <a:r>
              <a:rPr lang="en-US" altLang="en-US" sz="2500" b="1" i="1" u="sng" dirty="0">
                <a:solidFill>
                  <a:srgbClr val="FF0000"/>
                </a:solidFill>
              </a:rPr>
              <a:t>Verifiability</a:t>
            </a:r>
            <a:r>
              <a:rPr lang="en-US" altLang="en-US" sz="2500" b="1" i="1" u="sng" dirty="0"/>
              <a:t>:   </a:t>
            </a:r>
            <a:r>
              <a:rPr lang="ar-JO" altLang="en-US" sz="2500" b="1" i="1" u="sng" dirty="0">
                <a:solidFill>
                  <a:srgbClr val="FF0000"/>
                </a:solidFill>
              </a:rPr>
              <a:t>إمكانية التحقق:</a:t>
            </a:r>
            <a:br>
              <a:rPr lang="en-US" altLang="en-US" sz="2500" b="1" u="sng" dirty="0"/>
            </a:br>
            <a:r>
              <a:rPr lang="en-US" altLang="en-US" sz="2500" dirty="0"/>
              <a:t>Verifiability requirements </a:t>
            </a:r>
            <a:r>
              <a:rPr lang="en-US" altLang="en-US" sz="2500" dirty="0">
                <a:solidFill>
                  <a:srgbClr val="FF0000"/>
                </a:solidFill>
              </a:rPr>
              <a:t>define design and programming features</a:t>
            </a:r>
            <a:r>
              <a:rPr lang="en-US" altLang="en-US" sz="2500" dirty="0"/>
              <a:t> that enable efficient verification of the design and programming. Most verifiability requirements refer to modularity, to simplicity, and to adherence to documentation and programming guideline.</a:t>
            </a:r>
          </a:p>
          <a:p>
            <a:pPr algn="r" rtl="1" eaLnBrk="1" hangingPunct="1">
              <a:buFont typeface="Wingdings" panose="05000000000000000000" pitchFamily="2" charset="2"/>
              <a:buNone/>
            </a:pPr>
            <a:r>
              <a:rPr lang="ar-JO" altLang="en-US" sz="2500" dirty="0"/>
              <a:t>تحدد متطلبات </a:t>
            </a:r>
            <a:r>
              <a:rPr lang="ar-JO" altLang="en-US" sz="2500" dirty="0">
                <a:solidFill>
                  <a:srgbClr val="FF0000"/>
                </a:solidFill>
              </a:rPr>
              <a:t>التحقق ميزات التصميم والبرمجة </a:t>
            </a:r>
            <a:r>
              <a:rPr lang="ar-JO" altLang="en-US" sz="2500" dirty="0"/>
              <a:t>التي تتيح التحقق الفعال من التصميم والبرمجة. تشير معظم متطلبات التحقق إلى النمطية والبساطة والالتزام بالتوثيق والمبادئ التوجيهية للبرمجة.</a:t>
            </a:r>
            <a:br>
              <a:rPr lang="en-US" altLang="en-US" sz="2500" dirty="0"/>
            </a:br>
            <a:endParaRPr lang="en-US" altLang="en-US" sz="25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BBA014E-A9ED-5506-DBA2-0BD6C677E797}"/>
              </a:ext>
            </a:extLst>
          </p:cNvPr>
          <p:cNvSpPr>
            <a:spLocks noGrp="1" noChangeArrowheads="1"/>
          </p:cNvSpPr>
          <p:nvPr>
            <p:ph type="title"/>
          </p:nvPr>
        </p:nvSpPr>
        <p:spPr/>
        <p:txBody>
          <a:bodyPr/>
          <a:lstStyle/>
          <a:p>
            <a:pPr algn="ctr" eaLnBrk="1" hangingPunct="1"/>
            <a:r>
              <a:rPr lang="en-US" altLang="en-US" sz="2800" dirty="0">
                <a:solidFill>
                  <a:srgbClr val="FF0000"/>
                </a:solidFill>
                <a:latin typeface="Arial" panose="020B0604020202020204" pitchFamily="34" charset="0"/>
              </a:rPr>
              <a:t>Alternative models of software quality factors:</a:t>
            </a:r>
            <a:br>
              <a:rPr lang="en-US" altLang="en-US" sz="2800" dirty="0">
                <a:solidFill>
                  <a:srgbClr val="FF0000"/>
                </a:solidFill>
                <a:latin typeface="Arial" panose="020B0604020202020204" pitchFamily="34" charset="0"/>
              </a:rPr>
            </a:br>
            <a:r>
              <a:rPr lang="ar-JO" altLang="en-US" sz="2800" dirty="0">
                <a:solidFill>
                  <a:srgbClr val="FF0000"/>
                </a:solidFill>
                <a:latin typeface="Arial" panose="020B0604020202020204" pitchFamily="34" charset="0"/>
              </a:rPr>
              <a:t>النماذج البديلة لعوامل جودة البرمجيات:</a:t>
            </a:r>
            <a:endParaRPr lang="en-US" altLang="en-US" sz="2800" dirty="0">
              <a:solidFill>
                <a:srgbClr val="FF0000"/>
              </a:solidFill>
              <a:latin typeface="Arial" panose="020B0604020202020204" pitchFamily="34" charset="0"/>
            </a:endParaRPr>
          </a:p>
        </p:txBody>
      </p:sp>
      <p:sp>
        <p:nvSpPr>
          <p:cNvPr id="14339" name="Rectangle 3">
            <a:extLst>
              <a:ext uri="{FF2B5EF4-FFF2-40B4-BE49-F238E27FC236}">
                <a16:creationId xmlns:a16="http://schemas.microsoft.com/office/drawing/2014/main" id="{7BA869DF-2523-1157-5974-5A00412D7EAD}"/>
              </a:ext>
            </a:extLst>
          </p:cNvPr>
          <p:cNvSpPr>
            <a:spLocks noGrp="1" noChangeArrowheads="1"/>
          </p:cNvSpPr>
          <p:nvPr>
            <p:ph idx="1"/>
          </p:nvPr>
        </p:nvSpPr>
        <p:spPr>
          <a:xfrm>
            <a:off x="2152650" y="2139442"/>
            <a:ext cx="7886700" cy="3960440"/>
          </a:xfrm>
        </p:spPr>
        <p:txBody>
          <a:bodyPr/>
          <a:lstStyle/>
          <a:p>
            <a:pPr eaLnBrk="1" hangingPunct="1">
              <a:buFont typeface="Wingdings" panose="05000000000000000000" pitchFamily="2" charset="2"/>
              <a:buNone/>
            </a:pPr>
            <a:r>
              <a:rPr lang="en-US" altLang="en-US" sz="2400" b="1" u="sng" dirty="0">
                <a:solidFill>
                  <a:srgbClr val="FF0000"/>
                </a:solidFill>
              </a:rPr>
              <a:t>Expandability</a:t>
            </a:r>
            <a:r>
              <a:rPr lang="en-US" altLang="en-US" sz="2400" b="1" u="sng" dirty="0"/>
              <a:t>:</a:t>
            </a:r>
            <a:r>
              <a:rPr lang="ar-JO" altLang="en-US" sz="2400" b="1" u="sng" dirty="0">
                <a:solidFill>
                  <a:srgbClr val="FF0000"/>
                </a:solidFill>
              </a:rPr>
              <a:t>قابلية التوسيع:     </a:t>
            </a:r>
            <a:r>
              <a:rPr lang="en-US" altLang="en-US" sz="2400" b="1" u="sng" dirty="0">
                <a:solidFill>
                  <a:srgbClr val="FF0000"/>
                </a:solidFill>
              </a:rPr>
              <a:t> </a:t>
            </a:r>
            <a:br>
              <a:rPr lang="en-US" altLang="en-US" sz="2400" b="1" u="sng" dirty="0"/>
            </a:br>
            <a:r>
              <a:rPr lang="en-US" altLang="en-US" sz="2400" dirty="0"/>
              <a:t>Expandability requirements refer to future efforts that will be needed </a:t>
            </a:r>
            <a:r>
              <a:rPr lang="en-US" altLang="en-US" sz="2400" dirty="0">
                <a:solidFill>
                  <a:srgbClr val="FF0000"/>
                </a:solidFill>
              </a:rPr>
              <a:t>to serve large populations, improve service, or add new applications in order to improve usability</a:t>
            </a:r>
            <a:r>
              <a:rPr lang="en-US" altLang="en-US" sz="2400" dirty="0"/>
              <a:t>. </a:t>
            </a:r>
          </a:p>
          <a:p>
            <a:pPr algn="r" rtl="1" eaLnBrk="1" hangingPunct="1">
              <a:buFont typeface="Wingdings" panose="05000000000000000000" pitchFamily="2" charset="2"/>
              <a:buNone/>
            </a:pPr>
            <a:r>
              <a:rPr lang="ar-JO" altLang="en-US" sz="2400" dirty="0"/>
              <a:t>تشير متطلبات قابلية التوسعة إلى الجهود المستقبلية التي ستكون ضرورية </a:t>
            </a:r>
            <a:r>
              <a:rPr lang="ar-JO" altLang="en-US" sz="2400" dirty="0">
                <a:solidFill>
                  <a:srgbClr val="FF0000"/>
                </a:solidFill>
              </a:rPr>
              <a:t>لخدمة أعداد كبيرة من السكان، أو تحسين الخدمة، أو إضافة تطبيقات جديدة من أجل تحسين سهولة الاستخدام.</a:t>
            </a:r>
            <a:endParaRPr lang="en-US" altLang="en-US" sz="2400" dirty="0">
              <a:solidFill>
                <a:srgbClr val="FF0000"/>
              </a:solidFill>
            </a:endParaRPr>
          </a:p>
          <a:p>
            <a:pPr eaLnBrk="1" hangingPunct="1"/>
            <a:r>
              <a:rPr lang="en-US" altLang="en-US" sz="2400" dirty="0"/>
              <a:t>The majority of these requirements </a:t>
            </a:r>
            <a:r>
              <a:rPr lang="en-US" altLang="en-US" sz="2400" dirty="0">
                <a:solidFill>
                  <a:srgbClr val="FF0000"/>
                </a:solidFill>
              </a:rPr>
              <a:t>are covered by McCall`s flexibility factor</a:t>
            </a:r>
            <a:r>
              <a:rPr lang="en-US" altLang="en-US" sz="2400" dirty="0"/>
              <a:t>.</a:t>
            </a:r>
          </a:p>
          <a:p>
            <a:pPr algn="r" rtl="1" eaLnBrk="1" hangingPunct="1"/>
            <a:r>
              <a:rPr lang="ar-JO" altLang="en-US" sz="2400" dirty="0">
                <a:solidFill>
                  <a:srgbClr val="FF0000"/>
                </a:solidFill>
              </a:rPr>
              <a:t>تتم تغطية </a:t>
            </a:r>
            <a:r>
              <a:rPr lang="ar-JO" altLang="en-US" sz="2400" dirty="0"/>
              <a:t>غالبية هذه المتطلبات </a:t>
            </a:r>
            <a:r>
              <a:rPr lang="ar-JO" altLang="en-US" sz="2400" dirty="0">
                <a:solidFill>
                  <a:srgbClr val="FF0000"/>
                </a:solidFill>
              </a:rPr>
              <a:t>بواسطة عامل المرونة الخاص بـ </a:t>
            </a:r>
            <a:r>
              <a:rPr lang="en-US" altLang="en-US" sz="2400" dirty="0">
                <a:solidFill>
                  <a:srgbClr val="FF0000"/>
                </a:solidFill>
              </a:rPr>
              <a:t>McCall.</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A4362ED-778C-E238-DED2-7977B05AFD1A}"/>
              </a:ext>
            </a:extLst>
          </p:cNvPr>
          <p:cNvSpPr>
            <a:spLocks noGrp="1" noChangeArrowheads="1"/>
          </p:cNvSpPr>
          <p:nvPr>
            <p:ph type="title"/>
          </p:nvPr>
        </p:nvSpPr>
        <p:spPr/>
        <p:txBody>
          <a:bodyPr/>
          <a:lstStyle/>
          <a:p>
            <a:pPr algn="ctr" eaLnBrk="1" hangingPunct="1"/>
            <a:r>
              <a:rPr lang="en-US" altLang="en-US" sz="2800" dirty="0">
                <a:solidFill>
                  <a:srgbClr val="FF0000"/>
                </a:solidFill>
                <a:latin typeface="Arial" panose="020B0604020202020204" pitchFamily="34" charset="0"/>
              </a:rPr>
              <a:t>Alternative models of software quality factors:</a:t>
            </a:r>
            <a:br>
              <a:rPr lang="en-US" altLang="en-US" sz="2800" dirty="0">
                <a:solidFill>
                  <a:srgbClr val="FF0000"/>
                </a:solidFill>
                <a:latin typeface="Arial" panose="020B0604020202020204" pitchFamily="34" charset="0"/>
              </a:rPr>
            </a:br>
            <a:r>
              <a:rPr lang="ar-JO" altLang="en-US" sz="2800" dirty="0">
                <a:solidFill>
                  <a:srgbClr val="FF0000"/>
                </a:solidFill>
                <a:latin typeface="Arial" panose="020B0604020202020204" pitchFamily="34" charset="0"/>
              </a:rPr>
              <a:t>النماذج البديلة لعوامل جودة البرمجيات:</a:t>
            </a:r>
            <a:endParaRPr lang="en-US" altLang="en-US" sz="2800" dirty="0">
              <a:solidFill>
                <a:srgbClr val="FF0000"/>
              </a:solidFill>
              <a:latin typeface="Arial" panose="020B0604020202020204" pitchFamily="34" charset="0"/>
            </a:endParaRPr>
          </a:p>
        </p:txBody>
      </p:sp>
      <p:sp>
        <p:nvSpPr>
          <p:cNvPr id="15363" name="Rectangle 3">
            <a:extLst>
              <a:ext uri="{FF2B5EF4-FFF2-40B4-BE49-F238E27FC236}">
                <a16:creationId xmlns:a16="http://schemas.microsoft.com/office/drawing/2014/main" id="{285CEA06-D9E2-C496-40E1-C19B303E39E0}"/>
              </a:ext>
            </a:extLst>
          </p:cNvPr>
          <p:cNvSpPr>
            <a:spLocks noGrp="1" noChangeArrowheads="1"/>
          </p:cNvSpPr>
          <p:nvPr>
            <p:ph idx="1"/>
          </p:nvPr>
        </p:nvSpPr>
        <p:spPr>
          <a:xfrm>
            <a:off x="1905000" y="1981200"/>
            <a:ext cx="8610600" cy="4760168"/>
          </a:xfrm>
        </p:spPr>
        <p:txBody>
          <a:bodyPr/>
          <a:lstStyle/>
          <a:p>
            <a:pPr eaLnBrk="1" hangingPunct="1">
              <a:buFont typeface="Wingdings" panose="05000000000000000000" pitchFamily="2" charset="2"/>
              <a:buNone/>
            </a:pPr>
            <a:r>
              <a:rPr lang="en-US" altLang="en-US" sz="2700" b="1" i="1" u="sng" dirty="0">
                <a:solidFill>
                  <a:srgbClr val="FF0000"/>
                </a:solidFill>
              </a:rPr>
              <a:t>Safety</a:t>
            </a:r>
            <a:r>
              <a:rPr lang="en-US" altLang="en-US" sz="2700" b="1" i="1" u="sng" dirty="0"/>
              <a:t>:     </a:t>
            </a:r>
            <a:r>
              <a:rPr lang="ar-JO" altLang="en-US" sz="2700" b="1" i="1" u="sng" dirty="0">
                <a:solidFill>
                  <a:srgbClr val="FF0000"/>
                </a:solidFill>
              </a:rPr>
              <a:t>أمان:</a:t>
            </a:r>
            <a:br>
              <a:rPr lang="en-US" altLang="en-US" sz="2700" b="1" i="1" u="sng" dirty="0"/>
            </a:br>
            <a:r>
              <a:rPr lang="en-US" altLang="en-US" sz="2700" dirty="0"/>
              <a:t>Safety requirements are meant to eliminate conditions dangerous to operators of equipment as a result of errors in process control software. These errors can result in inappropriate reactions to dangerous situations or to the failure to provide alarm signals when the dangerous conditions to be detected by the software arise.</a:t>
            </a:r>
          </a:p>
          <a:p>
            <a:pPr algn="r" rtl="1" eaLnBrk="1" hangingPunct="1">
              <a:buFont typeface="Wingdings" panose="05000000000000000000" pitchFamily="2" charset="2"/>
              <a:buNone/>
            </a:pPr>
            <a:r>
              <a:rPr lang="ar-JO" altLang="en-US" sz="2700" dirty="0"/>
              <a:t>تهدف متطلبات السلامة إلى القضاء على الظروف الخطرة على مشغلي المعدات نتيجة للأخطاء في برنامج التحكم في العمليات. يمكن أن تؤدي هذه الأخطاء إلى ردود أفعال غير مناسبة تجاه المواقف الخطرة أو إلى الفشل في توفير إشارات الإنذار عند ظهور الظروف الخطيرة التي سيكتشفها البرنامج.</a:t>
            </a:r>
            <a:endParaRPr lang="en-US" altLang="en-US" sz="27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D412E75-B75C-4853-C324-5A853A4DB2A0}"/>
              </a:ext>
            </a:extLst>
          </p:cNvPr>
          <p:cNvSpPr>
            <a:spLocks noGrp="1"/>
          </p:cNvSpPr>
          <p:nvPr>
            <p:ph type="title"/>
          </p:nvPr>
        </p:nvSpPr>
        <p:spPr/>
        <p:txBody>
          <a:bodyPr/>
          <a:lstStyle/>
          <a:p>
            <a:pPr algn="ctr" eaLnBrk="1" hangingPunct="1"/>
            <a:r>
              <a:rPr lang="en-US" altLang="en-US" sz="2800" dirty="0">
                <a:solidFill>
                  <a:srgbClr val="FF0000"/>
                </a:solidFill>
                <a:latin typeface="Arial" panose="020B0604020202020204" pitchFamily="34" charset="0"/>
              </a:rPr>
              <a:t>Alternative models of software quality factors:</a:t>
            </a:r>
            <a:br>
              <a:rPr lang="en-US" altLang="en-US" sz="2800" dirty="0">
                <a:solidFill>
                  <a:srgbClr val="FF0000"/>
                </a:solidFill>
                <a:latin typeface="Arial" panose="020B0604020202020204" pitchFamily="34" charset="0"/>
              </a:rPr>
            </a:br>
            <a:r>
              <a:rPr lang="ar-JO" altLang="en-US" sz="2800" dirty="0">
                <a:solidFill>
                  <a:srgbClr val="FF0000"/>
                </a:solidFill>
                <a:latin typeface="Arial" panose="020B0604020202020204" pitchFamily="34" charset="0"/>
              </a:rPr>
              <a:t>النماذج البديلة لعوامل جودة البرمجيات:</a:t>
            </a:r>
            <a:endParaRPr lang="en-US" altLang="en-US" sz="2800" dirty="0"/>
          </a:p>
        </p:txBody>
      </p:sp>
      <p:sp>
        <p:nvSpPr>
          <p:cNvPr id="16387" name="Content Placeholder 2">
            <a:extLst>
              <a:ext uri="{FF2B5EF4-FFF2-40B4-BE49-F238E27FC236}">
                <a16:creationId xmlns:a16="http://schemas.microsoft.com/office/drawing/2014/main" id="{7E92FD27-5AAF-318F-4C26-CF10313C9C9F}"/>
              </a:ext>
            </a:extLst>
          </p:cNvPr>
          <p:cNvSpPr>
            <a:spLocks noGrp="1"/>
          </p:cNvSpPr>
          <p:nvPr>
            <p:ph idx="1"/>
          </p:nvPr>
        </p:nvSpPr>
        <p:spPr>
          <a:xfrm>
            <a:off x="2057400" y="1676400"/>
            <a:ext cx="8153400" cy="5064968"/>
          </a:xfrm>
        </p:spPr>
        <p:txBody>
          <a:bodyPr/>
          <a:lstStyle/>
          <a:p>
            <a:pPr eaLnBrk="1" hangingPunct="1"/>
            <a:r>
              <a:rPr lang="en-US" altLang="en-US" sz="2400" b="1" i="1" u="sng" dirty="0">
                <a:solidFill>
                  <a:srgbClr val="FF0000"/>
                </a:solidFill>
              </a:rPr>
              <a:t>Safety Example  </a:t>
            </a:r>
            <a:r>
              <a:rPr lang="ar-JO" altLang="en-US" sz="2400" b="1" i="1" u="sng" dirty="0">
                <a:solidFill>
                  <a:srgbClr val="FF0000"/>
                </a:solidFill>
              </a:rPr>
              <a:t>مثال السلامة</a:t>
            </a:r>
            <a:endParaRPr lang="en-US" altLang="en-US" sz="2400" b="1" i="1" u="sng" dirty="0">
              <a:solidFill>
                <a:srgbClr val="FF0000"/>
              </a:solidFill>
            </a:endParaRPr>
          </a:p>
          <a:p>
            <a:pPr eaLnBrk="1" hangingPunct="1"/>
            <a:r>
              <a:rPr lang="en-US" altLang="en-US" sz="2400" dirty="0"/>
              <a:t>In a chemical plant, a computerized system controls the flow of acid according to pressure and temperature changes occurring during production. </a:t>
            </a:r>
          </a:p>
          <a:p>
            <a:pPr algn="r" rtl="1" eaLnBrk="1" hangingPunct="1"/>
            <a:r>
              <a:rPr lang="ar-JO" altLang="en-US" sz="2400" dirty="0"/>
              <a:t>في مصنع المواد الكيميائية، يتحكم نظام محوسب في تدفق الحمض وفقًا لتغيرات الضغط ودرجة الحرارة التي تحدث أثناء الإنتاج.</a:t>
            </a:r>
            <a:endParaRPr lang="en-US" altLang="en-US" sz="2400" dirty="0"/>
          </a:p>
          <a:p>
            <a:pPr eaLnBrk="1" hangingPunct="1"/>
            <a:r>
              <a:rPr lang="en-US" altLang="en-US" sz="2400" dirty="0"/>
              <a:t>The safety requirements refer to the system’s computerized reactions in cases of dangerous situations and also specify what kinds of alarms are needed in each case.</a:t>
            </a:r>
          </a:p>
          <a:p>
            <a:pPr algn="r" rtl="1" eaLnBrk="1" hangingPunct="1"/>
            <a:r>
              <a:rPr lang="ar-JO" altLang="en-US" sz="2400" dirty="0"/>
              <a:t>تشير متطلبات السلامة إلى ردود أفعال النظام المحوسبة في حالات المواقف الخطرة وتحدد أيضًا أنواع الإنذارات المطلوبة في كل حالة.</a:t>
            </a:r>
            <a:endParaRPr lang="en-US"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B170117-1289-FE46-0C2C-4E12D52E8FA2}"/>
              </a:ext>
            </a:extLst>
          </p:cNvPr>
          <p:cNvSpPr>
            <a:spLocks noGrp="1" noChangeArrowheads="1"/>
          </p:cNvSpPr>
          <p:nvPr>
            <p:ph type="title"/>
          </p:nvPr>
        </p:nvSpPr>
        <p:spPr/>
        <p:txBody>
          <a:bodyPr/>
          <a:lstStyle/>
          <a:p>
            <a:pPr algn="ctr" eaLnBrk="1" hangingPunct="1"/>
            <a:r>
              <a:rPr lang="en-US" altLang="en-US" sz="2800" dirty="0">
                <a:solidFill>
                  <a:srgbClr val="FF0000"/>
                </a:solidFill>
                <a:latin typeface="Arial" panose="020B0604020202020204" pitchFamily="34" charset="0"/>
              </a:rPr>
              <a:t>Alternative models of software quality factors:</a:t>
            </a:r>
            <a:br>
              <a:rPr lang="en-US" altLang="en-US" sz="2800" dirty="0">
                <a:solidFill>
                  <a:srgbClr val="FF0000"/>
                </a:solidFill>
                <a:latin typeface="Arial" panose="020B0604020202020204" pitchFamily="34" charset="0"/>
              </a:rPr>
            </a:br>
            <a:r>
              <a:rPr lang="ar-JO" altLang="en-US" sz="2800" dirty="0">
                <a:solidFill>
                  <a:srgbClr val="FF0000"/>
                </a:solidFill>
                <a:latin typeface="Arial" panose="020B0604020202020204" pitchFamily="34" charset="0"/>
              </a:rPr>
              <a:t>النماذج البديلة لعوامل جودة البرمجيات:</a:t>
            </a:r>
            <a:endParaRPr lang="en-US" altLang="en-US" sz="2800" dirty="0">
              <a:solidFill>
                <a:srgbClr val="FF0000"/>
              </a:solidFill>
              <a:latin typeface="Arial" panose="020B0604020202020204" pitchFamily="34" charset="0"/>
            </a:endParaRPr>
          </a:p>
        </p:txBody>
      </p:sp>
      <p:sp>
        <p:nvSpPr>
          <p:cNvPr id="17411" name="Rectangle 3">
            <a:extLst>
              <a:ext uri="{FF2B5EF4-FFF2-40B4-BE49-F238E27FC236}">
                <a16:creationId xmlns:a16="http://schemas.microsoft.com/office/drawing/2014/main" id="{C75668C5-0B7E-A783-278C-66EE3B0A25DE}"/>
              </a:ext>
            </a:extLst>
          </p:cNvPr>
          <p:cNvSpPr>
            <a:spLocks noGrp="1" noChangeArrowheads="1"/>
          </p:cNvSpPr>
          <p:nvPr>
            <p:ph idx="1"/>
          </p:nvPr>
        </p:nvSpPr>
        <p:spPr>
          <a:xfrm>
            <a:off x="1828800" y="1752600"/>
            <a:ext cx="8686800" cy="4038600"/>
          </a:xfrm>
        </p:spPr>
        <p:txBody>
          <a:bodyPr/>
          <a:lstStyle/>
          <a:p>
            <a:pPr eaLnBrk="1" hangingPunct="1">
              <a:buFont typeface="Wingdings" panose="05000000000000000000" pitchFamily="2" charset="2"/>
              <a:buNone/>
            </a:pPr>
            <a:r>
              <a:rPr lang="en-US" altLang="en-US" sz="2000" b="1" i="1" u="sng" dirty="0">
                <a:solidFill>
                  <a:srgbClr val="FF0000"/>
                </a:solidFill>
              </a:rPr>
              <a:t>Manageability</a:t>
            </a:r>
            <a:r>
              <a:rPr lang="en-US" altLang="en-US" sz="2000" i="1" u="sng" dirty="0"/>
              <a:t>:    </a:t>
            </a:r>
            <a:r>
              <a:rPr lang="ar-JO" altLang="en-US" sz="2000" b="1" i="1" u="sng" dirty="0">
                <a:solidFill>
                  <a:srgbClr val="FF0000"/>
                </a:solidFill>
              </a:rPr>
              <a:t>سهولة الإدارة:</a:t>
            </a:r>
            <a:br>
              <a:rPr lang="en-US" altLang="en-US" sz="2000" u="sng" dirty="0"/>
            </a:br>
            <a:r>
              <a:rPr lang="en-US" altLang="en-US" sz="2000" dirty="0"/>
              <a:t>Manageability requirements refer to the administrative tools that support software modification during the software development and maintenance periods, such as configuration management, software change procedures.</a:t>
            </a:r>
          </a:p>
          <a:p>
            <a:pPr algn="r" rtl="1" eaLnBrk="1" hangingPunct="1">
              <a:buFont typeface="Wingdings" panose="05000000000000000000" pitchFamily="2" charset="2"/>
              <a:buNone/>
            </a:pPr>
            <a:r>
              <a:rPr lang="ar-JO" altLang="en-US" sz="2000" dirty="0"/>
              <a:t>تشير متطلبات قابلية الإدارة إلى الأدوات الإدارية التي تدعم تعديل البرامج أثناء فترات تطوير البرامج وصيانتها، مثل إدارة التكوين وإجراءات تغيير البرامج.</a:t>
            </a:r>
            <a:endParaRPr lang="en-US" altLang="en-US" sz="2000" dirty="0"/>
          </a:p>
          <a:p>
            <a:pPr eaLnBrk="1" hangingPunct="1">
              <a:buFont typeface="Wingdings" panose="05000000000000000000" pitchFamily="2" charset="2"/>
              <a:buNone/>
            </a:pPr>
            <a:r>
              <a:rPr lang="en-US" altLang="en-US" sz="2000" i="1" dirty="0"/>
              <a:t>Example : </a:t>
            </a:r>
            <a:r>
              <a:rPr lang="en-US" altLang="en-US" sz="2000" dirty="0"/>
              <a:t>“</a:t>
            </a:r>
            <a:r>
              <a:rPr lang="en-US" altLang="en-US" sz="2000" dirty="0" err="1"/>
              <a:t>Chemilog</a:t>
            </a:r>
            <a:r>
              <a:rPr lang="en-US" altLang="en-US" sz="2000" dirty="0"/>
              <a:t>” is a software system that automatically logs the flows of chemicals into various containers to allow for later analysis of the efficiency of production units. The  development and issue of new versions and releases of “</a:t>
            </a:r>
            <a:r>
              <a:rPr lang="en-US" altLang="en-US" sz="2000" dirty="0" err="1"/>
              <a:t>Chemilog</a:t>
            </a:r>
            <a:r>
              <a:rPr lang="en-US" altLang="en-US" sz="2000" dirty="0"/>
              <a:t>” are controlled by the Software Development Board, whose members act according to the company’s software modifications procedure.</a:t>
            </a:r>
          </a:p>
          <a:p>
            <a:pPr algn="r" rtl="1" eaLnBrk="1" hangingPunct="1">
              <a:buFont typeface="Wingdings" panose="05000000000000000000" pitchFamily="2" charset="2"/>
              <a:buNone/>
            </a:pPr>
            <a:r>
              <a:rPr lang="ar-JO" altLang="en-US" sz="2000" dirty="0"/>
              <a:t>مثال: "</a:t>
            </a:r>
            <a:r>
              <a:rPr lang="en-US" altLang="en-US" sz="2000" dirty="0" err="1"/>
              <a:t>Chemilog</a:t>
            </a:r>
            <a:r>
              <a:rPr lang="ar-JO" altLang="en-US" sz="2000" dirty="0"/>
              <a:t>"</a:t>
            </a:r>
            <a:r>
              <a:rPr lang="en-US" altLang="en-US" sz="2000" dirty="0"/>
              <a:t> </a:t>
            </a:r>
            <a:r>
              <a:rPr lang="ar-JO" altLang="en-US" sz="2000" dirty="0"/>
              <a:t>هو نظام برمجي يقوم تلقائيًا بتسجيل تدفقات المواد الكيميائية إلى الحاويات المختلفة للسماح بإجراء تحليل لاحق لكفاءة وحدات الإنتاج. يتم التحكم في تطوير وإصدار الإصدارات والإصدارات الجديدة من "</a:t>
            </a:r>
            <a:r>
              <a:rPr lang="en-US" altLang="en-US" sz="2000" dirty="0" err="1"/>
              <a:t>Chemilog</a:t>
            </a:r>
            <a:r>
              <a:rPr lang="ar-JO" altLang="en-US" sz="2000" dirty="0"/>
              <a:t>"</a:t>
            </a:r>
            <a:r>
              <a:rPr lang="en-US" altLang="en-US" sz="2000" dirty="0"/>
              <a:t> </a:t>
            </a:r>
            <a:r>
              <a:rPr lang="ar-JO" altLang="en-US" sz="2000" dirty="0"/>
              <a:t>من قبل مجلس تطوير البرمجيات، الذي يتصرف أعضاؤه وفقًا لإجراءات تعديلات برامج الشركة.</a:t>
            </a:r>
            <a:endParaRPr lang="en-US" alt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D45FF9D-7208-0E57-5C44-0B53286FFA77}"/>
              </a:ext>
            </a:extLst>
          </p:cNvPr>
          <p:cNvSpPr>
            <a:spLocks noGrp="1" noChangeArrowheads="1"/>
          </p:cNvSpPr>
          <p:nvPr>
            <p:ph type="title"/>
          </p:nvPr>
        </p:nvSpPr>
        <p:spPr/>
        <p:txBody>
          <a:bodyPr/>
          <a:lstStyle/>
          <a:p>
            <a:pPr algn="ctr" eaLnBrk="1" hangingPunct="1"/>
            <a:r>
              <a:rPr lang="en-US" altLang="en-US" sz="2800" dirty="0">
                <a:solidFill>
                  <a:srgbClr val="FF0000"/>
                </a:solidFill>
                <a:latin typeface="Arial" panose="020B0604020202020204" pitchFamily="34" charset="0"/>
              </a:rPr>
              <a:t>Alternative models of software quality factors:</a:t>
            </a:r>
            <a:br>
              <a:rPr lang="en-US" altLang="en-US" sz="2800" dirty="0">
                <a:solidFill>
                  <a:srgbClr val="FF0000"/>
                </a:solidFill>
                <a:latin typeface="Arial" panose="020B0604020202020204" pitchFamily="34" charset="0"/>
              </a:rPr>
            </a:br>
            <a:r>
              <a:rPr lang="ar-JO" altLang="en-US" sz="2800" dirty="0">
                <a:solidFill>
                  <a:srgbClr val="FF0000"/>
                </a:solidFill>
                <a:latin typeface="Arial" panose="020B0604020202020204" pitchFamily="34" charset="0"/>
              </a:rPr>
              <a:t>النماذج البديلة لعوامل جودة البرمجيات:</a:t>
            </a:r>
            <a:endParaRPr lang="en-US" altLang="en-US" sz="2800" dirty="0">
              <a:solidFill>
                <a:srgbClr val="FF0000"/>
              </a:solidFill>
              <a:latin typeface="Arial" panose="020B0604020202020204" pitchFamily="34" charset="0"/>
            </a:endParaRPr>
          </a:p>
        </p:txBody>
      </p:sp>
      <p:sp>
        <p:nvSpPr>
          <p:cNvPr id="18435" name="Rectangle 3">
            <a:extLst>
              <a:ext uri="{FF2B5EF4-FFF2-40B4-BE49-F238E27FC236}">
                <a16:creationId xmlns:a16="http://schemas.microsoft.com/office/drawing/2014/main" id="{F46C8DDE-691C-D46E-23EA-DB165F8F51AF}"/>
              </a:ext>
            </a:extLst>
          </p:cNvPr>
          <p:cNvSpPr>
            <a:spLocks noGrp="1" noChangeArrowheads="1"/>
          </p:cNvSpPr>
          <p:nvPr>
            <p:ph idx="1"/>
          </p:nvPr>
        </p:nvSpPr>
        <p:spPr>
          <a:xfrm>
            <a:off x="2152650" y="1825625"/>
            <a:ext cx="7886700" cy="4843735"/>
          </a:xfrm>
        </p:spPr>
        <p:txBody>
          <a:bodyPr/>
          <a:lstStyle/>
          <a:p>
            <a:pPr eaLnBrk="1" hangingPunct="1">
              <a:buFont typeface="Wingdings" panose="05000000000000000000" pitchFamily="2" charset="2"/>
              <a:buNone/>
            </a:pPr>
            <a:r>
              <a:rPr lang="en-US" altLang="en-US" sz="2400" b="1" i="1" u="sng" dirty="0">
                <a:solidFill>
                  <a:srgbClr val="FF0000"/>
                </a:solidFill>
              </a:rPr>
              <a:t>Survivability     </a:t>
            </a:r>
            <a:r>
              <a:rPr lang="ar-JO" altLang="en-US" sz="2400" b="1" i="1" u="sng" dirty="0">
                <a:solidFill>
                  <a:srgbClr val="FF0000"/>
                </a:solidFill>
              </a:rPr>
              <a:t>القدرة على البقاء</a:t>
            </a:r>
            <a:endParaRPr lang="en-US" altLang="en-US" sz="2400" i="1" dirty="0">
              <a:solidFill>
                <a:srgbClr val="FF0000"/>
              </a:solidFill>
            </a:endParaRPr>
          </a:p>
          <a:p>
            <a:pPr eaLnBrk="1" hangingPunct="1">
              <a:buFont typeface="Wingdings" panose="05000000000000000000" pitchFamily="2" charset="2"/>
              <a:buNone/>
            </a:pPr>
            <a:r>
              <a:rPr lang="en-US" altLang="en-US" sz="2400" dirty="0"/>
              <a:t>Survivability requirements refer to the continuity of service.  Defined as:</a:t>
            </a:r>
          </a:p>
          <a:p>
            <a:pPr algn="r" rtl="1" eaLnBrk="1" hangingPunct="1">
              <a:buFont typeface="Wingdings" panose="05000000000000000000" pitchFamily="2" charset="2"/>
              <a:buNone/>
            </a:pPr>
            <a:r>
              <a:rPr lang="ar-JO" altLang="en-US" sz="2400" dirty="0"/>
              <a:t>تشير متطلبات البقاء إلى استمرارية الخدمة. معرف ك:</a:t>
            </a:r>
          </a:p>
          <a:p>
            <a:pPr eaLnBrk="1" hangingPunct="1">
              <a:buFont typeface="Wingdings" panose="05000000000000000000" pitchFamily="2" charset="2"/>
              <a:buNone/>
            </a:pPr>
            <a:br>
              <a:rPr lang="en-US" altLang="en-US" sz="2400" dirty="0"/>
            </a:br>
            <a:r>
              <a:rPr lang="en-US" altLang="en-US" sz="2400" dirty="0"/>
              <a:t>-  the minimum time allowed between failures of the system</a:t>
            </a:r>
          </a:p>
          <a:p>
            <a:pPr algn="r" rtl="1" eaLnBrk="1" hangingPunct="1">
              <a:buFont typeface="Wingdings" panose="05000000000000000000" pitchFamily="2" charset="2"/>
              <a:buNone/>
            </a:pPr>
            <a:r>
              <a:rPr lang="ar-JO" altLang="en-US" sz="2400" dirty="0"/>
              <a:t>- الحد الأدنى من الوقت المسموح به بين فشل النظام</a:t>
            </a:r>
          </a:p>
          <a:p>
            <a:pPr algn="l" eaLnBrk="1" hangingPunct="1">
              <a:buFont typeface="Wingdings" panose="05000000000000000000" pitchFamily="2" charset="2"/>
              <a:buNone/>
            </a:pPr>
            <a:br>
              <a:rPr lang="en-US" altLang="en-US" sz="2400" dirty="0"/>
            </a:br>
            <a:r>
              <a:rPr lang="en-US" altLang="en-US" sz="2400" dirty="0"/>
              <a:t>-  the maximum time permitted for recovery of service, </a:t>
            </a:r>
          </a:p>
          <a:p>
            <a:pPr algn="r" rtl="1" eaLnBrk="1" hangingPunct="1">
              <a:buFont typeface="Wingdings" panose="05000000000000000000" pitchFamily="2" charset="2"/>
              <a:buNone/>
            </a:pPr>
            <a:r>
              <a:rPr lang="ar-JO" altLang="en-US" sz="2400" dirty="0"/>
              <a:t>- الحد الأقصى للوقت المسموح به لاستعادة الخدمة،</a:t>
            </a:r>
            <a:endParaRPr lang="en-US" altLang="en-US" sz="2400" dirty="0"/>
          </a:p>
          <a:p>
            <a:pPr eaLnBrk="1" hangingPunct="1">
              <a:buFont typeface="Wingdings" panose="05000000000000000000" pitchFamily="2" charset="2"/>
              <a:buNone/>
            </a:pPr>
            <a:r>
              <a:rPr lang="en-US" altLang="en-US" sz="2400" dirty="0"/>
              <a:t>two factors that pertain to service continuity.   </a:t>
            </a:r>
          </a:p>
          <a:p>
            <a:pPr algn="r" rtl="1" eaLnBrk="1" hangingPunct="1">
              <a:buFont typeface="Wingdings" panose="05000000000000000000" pitchFamily="2" charset="2"/>
              <a:buNone/>
            </a:pPr>
            <a:r>
              <a:rPr lang="ar-JO" altLang="en-US" sz="2400" dirty="0"/>
              <a:t>عاملان يتعلقان باستمرارية الخدمة.</a:t>
            </a:r>
            <a:endParaRPr lang="en-US"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F38EEAB-51CC-CDE1-46E5-B249710F3AAF}"/>
              </a:ext>
            </a:extLst>
          </p:cNvPr>
          <p:cNvSpPr>
            <a:spLocks noGrp="1" noChangeArrowheads="1"/>
          </p:cNvSpPr>
          <p:nvPr>
            <p:ph type="title"/>
          </p:nvPr>
        </p:nvSpPr>
        <p:spPr/>
        <p:txBody>
          <a:bodyPr/>
          <a:lstStyle/>
          <a:p>
            <a:pPr algn="ctr" eaLnBrk="1" hangingPunct="1"/>
            <a:r>
              <a:rPr lang="en-US" altLang="en-US" sz="2800" dirty="0">
                <a:solidFill>
                  <a:srgbClr val="FF0000"/>
                </a:solidFill>
                <a:latin typeface="Arial" panose="020B0604020202020204" pitchFamily="34" charset="0"/>
              </a:rPr>
              <a:t>Alternative models of software quality factors:</a:t>
            </a:r>
            <a:br>
              <a:rPr lang="en-US" altLang="en-US" sz="2800" dirty="0">
                <a:solidFill>
                  <a:srgbClr val="FF0000"/>
                </a:solidFill>
                <a:latin typeface="Arial" panose="020B0604020202020204" pitchFamily="34" charset="0"/>
              </a:rPr>
            </a:br>
            <a:r>
              <a:rPr lang="ar-JO" altLang="en-US" sz="2800" dirty="0">
                <a:solidFill>
                  <a:srgbClr val="FF0000"/>
                </a:solidFill>
                <a:latin typeface="Arial" panose="020B0604020202020204" pitchFamily="34" charset="0"/>
              </a:rPr>
              <a:t>النماذج البديلة لعوامل جودة البرمجيات:</a:t>
            </a:r>
            <a:endParaRPr lang="en-US" altLang="en-US" sz="2800" dirty="0">
              <a:solidFill>
                <a:srgbClr val="FF0000"/>
              </a:solidFill>
              <a:latin typeface="Arial" panose="020B0604020202020204" pitchFamily="34" charset="0"/>
            </a:endParaRPr>
          </a:p>
        </p:txBody>
      </p:sp>
      <p:sp>
        <p:nvSpPr>
          <p:cNvPr id="19459" name="Rectangle 3">
            <a:extLst>
              <a:ext uri="{FF2B5EF4-FFF2-40B4-BE49-F238E27FC236}">
                <a16:creationId xmlns:a16="http://schemas.microsoft.com/office/drawing/2014/main" id="{E2857926-F7E1-F2C1-A9FA-6CBE4CC0667F}"/>
              </a:ext>
            </a:extLst>
          </p:cNvPr>
          <p:cNvSpPr>
            <a:spLocks noGrp="1" noChangeArrowheads="1"/>
          </p:cNvSpPr>
          <p:nvPr>
            <p:ph idx="1"/>
          </p:nvPr>
        </p:nvSpPr>
        <p:spPr>
          <a:xfrm>
            <a:off x="2152650" y="1825625"/>
            <a:ext cx="7886700" cy="4915743"/>
          </a:xfrm>
        </p:spPr>
        <p:txBody>
          <a:bodyPr/>
          <a:lstStyle/>
          <a:p>
            <a:pPr eaLnBrk="1" hangingPunct="1">
              <a:buFont typeface="Wingdings" panose="05000000000000000000" pitchFamily="2" charset="2"/>
              <a:buNone/>
            </a:pPr>
            <a:r>
              <a:rPr lang="en-US" altLang="en-US" sz="2000" dirty="0"/>
              <a:t>By comparing the contents of the factor models we fined that:</a:t>
            </a:r>
          </a:p>
          <a:p>
            <a:pPr algn="r" rtl="1" eaLnBrk="1" hangingPunct="1">
              <a:buFont typeface="Wingdings" panose="05000000000000000000" pitchFamily="2" charset="2"/>
              <a:buNone/>
            </a:pPr>
            <a:r>
              <a:rPr lang="ar-JO" altLang="en-US" sz="2000" dirty="0"/>
              <a:t>وبمقارنة محتويات نماذج العوامل توصلنا إلى ما يلي:</a:t>
            </a:r>
            <a:endParaRPr lang="en-US" altLang="en-US" sz="2000" dirty="0"/>
          </a:p>
          <a:p>
            <a:pPr algn="l" eaLnBrk="1" hangingPunct="1">
              <a:buFont typeface="Wingdings" panose="05000000000000000000" pitchFamily="2" charset="2"/>
              <a:buNone/>
            </a:pPr>
            <a:br>
              <a:rPr lang="en-US" altLang="en-US" sz="2000" dirty="0"/>
            </a:br>
            <a:r>
              <a:rPr lang="en-US" altLang="en-US" sz="2000" dirty="0"/>
              <a:t>- Expandability and Survivability actually resemble Flexibility and Reliability.</a:t>
            </a:r>
          </a:p>
          <a:p>
            <a:pPr algn="r" rtl="1" eaLnBrk="1" hangingPunct="1">
              <a:buFont typeface="Wingdings" panose="05000000000000000000" pitchFamily="2" charset="2"/>
              <a:buNone/>
            </a:pPr>
            <a:r>
              <a:rPr lang="ar-JO" altLang="en-US" sz="2000" dirty="0"/>
              <a:t>- القابلية للتوسعة والبقاء تشبه في الواقع المرونة والموثوقية.</a:t>
            </a:r>
            <a:r>
              <a:rPr lang="en-US" altLang="en-US" sz="2000" dirty="0"/>
              <a:t> </a:t>
            </a:r>
          </a:p>
          <a:p>
            <a:pPr algn="l" eaLnBrk="1" hangingPunct="1">
              <a:buFont typeface="Wingdings" panose="05000000000000000000" pitchFamily="2" charset="2"/>
              <a:buNone/>
            </a:pPr>
            <a:br>
              <a:rPr lang="en-US" altLang="en-US" sz="2000" dirty="0"/>
            </a:br>
            <a:r>
              <a:rPr lang="en-US" altLang="en-US" sz="2000" dirty="0"/>
              <a:t>- Testability can be considered as one element in Maintainability factor.</a:t>
            </a:r>
          </a:p>
          <a:p>
            <a:pPr algn="r" rtl="1" eaLnBrk="1" hangingPunct="1">
              <a:buFont typeface="Wingdings" panose="05000000000000000000" pitchFamily="2" charset="2"/>
              <a:buNone/>
            </a:pPr>
            <a:r>
              <a:rPr lang="ar-JO" altLang="en-US" sz="2000" dirty="0"/>
              <a:t>- يمكن اعتبار قابلية الاختبار أحد عناصر عامل قابلية الصيانة.</a:t>
            </a:r>
          </a:p>
          <a:p>
            <a:pPr algn="l" eaLnBrk="1" hangingPunct="1">
              <a:buFont typeface="Wingdings" panose="05000000000000000000" pitchFamily="2" charset="2"/>
              <a:buNone/>
            </a:pPr>
            <a:br>
              <a:rPr lang="en-US" altLang="en-US" sz="2000" dirty="0"/>
            </a:br>
            <a:br>
              <a:rPr lang="en-US" altLang="en-US" sz="2000" dirty="0"/>
            </a:br>
            <a:r>
              <a:rPr lang="en-US" altLang="en-US" sz="2000" dirty="0"/>
              <a:t>Therefore the alternative factor models add only three new factors to McCall`s model :  Verifiability, Safety, and Manageability.</a:t>
            </a:r>
          </a:p>
          <a:p>
            <a:pPr algn="r" rtl="1" eaLnBrk="1" hangingPunct="1">
              <a:buFont typeface="Wingdings" panose="05000000000000000000" pitchFamily="2" charset="2"/>
              <a:buNone/>
            </a:pPr>
            <a:r>
              <a:rPr lang="ar-JO" altLang="en-US" sz="2000" dirty="0"/>
              <a:t>ولذلك تضيف نماذج العوامل البديلة ثلاثة عوامل جديدة فقط إلى نموذج </a:t>
            </a:r>
            <a:r>
              <a:rPr lang="ar-JO" altLang="en-US" sz="2000" dirty="0" err="1"/>
              <a:t>ماكول</a:t>
            </a:r>
            <a:r>
              <a:rPr lang="ar-JO" altLang="en-US" sz="2000" dirty="0"/>
              <a:t>: إمكانية التحقق، والسلامة، وسهولة الإدارة.</a:t>
            </a:r>
            <a:endParaRPr lang="en-US" altLang="en-US"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ED9CA58-CA4C-24FD-8CD1-CBF44C06499B}"/>
              </a:ext>
            </a:extLst>
          </p:cNvPr>
          <p:cNvSpPr>
            <a:spLocks noGrp="1"/>
          </p:cNvSpPr>
          <p:nvPr>
            <p:ph type="title"/>
          </p:nvPr>
        </p:nvSpPr>
        <p:spPr>
          <a:xfrm>
            <a:off x="1828800" y="0"/>
            <a:ext cx="8839200" cy="914400"/>
          </a:xfrm>
        </p:spPr>
        <p:txBody>
          <a:bodyPr/>
          <a:lstStyle/>
          <a:p>
            <a:pPr algn="ctr" eaLnBrk="1" hangingPunct="1"/>
            <a:r>
              <a:rPr lang="en-US" altLang="en-US" sz="3200" dirty="0"/>
              <a:t>Structure of the alternative factor models</a:t>
            </a:r>
            <a:br>
              <a:rPr lang="en-US" altLang="en-US" sz="3200" dirty="0"/>
            </a:br>
            <a:r>
              <a:rPr lang="ar-JO" altLang="en-US" sz="3200" dirty="0"/>
              <a:t>هيكل نماذج العوامل البديلة</a:t>
            </a:r>
            <a:endParaRPr lang="en-US" altLang="en-US" sz="3200" dirty="0"/>
          </a:p>
        </p:txBody>
      </p:sp>
      <p:pic>
        <p:nvPicPr>
          <p:cNvPr id="20483" name="Picture 4">
            <a:extLst>
              <a:ext uri="{FF2B5EF4-FFF2-40B4-BE49-F238E27FC236}">
                <a16:creationId xmlns:a16="http://schemas.microsoft.com/office/drawing/2014/main" id="{6CE57420-9129-08A7-58B4-EA03BE94E2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914400"/>
            <a:ext cx="8534400" cy="5181600"/>
          </a:xfrm>
          <a:noFill/>
        </p:spPr>
      </p:pic>
      <p:pic>
        <p:nvPicPr>
          <p:cNvPr id="20484" name="Picture 2">
            <a:extLst>
              <a:ext uri="{FF2B5EF4-FFF2-40B4-BE49-F238E27FC236}">
                <a16:creationId xmlns:a16="http://schemas.microsoft.com/office/drawing/2014/main" id="{F844BDFE-3B3D-3741-DC1C-294E90BB0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414" y="2962275"/>
            <a:ext cx="2571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425E139-0E6C-3622-354F-F4FA86188A37}"/>
              </a:ext>
            </a:extLst>
          </p:cNvPr>
          <p:cNvSpPr>
            <a:spLocks noGrp="1" noChangeArrowheads="1"/>
          </p:cNvSpPr>
          <p:nvPr>
            <p:ph type="title"/>
          </p:nvPr>
        </p:nvSpPr>
        <p:spPr>
          <a:xfrm>
            <a:off x="1775520" y="365126"/>
            <a:ext cx="8263830" cy="1325563"/>
          </a:xfrm>
        </p:spPr>
        <p:txBody>
          <a:bodyPr/>
          <a:lstStyle/>
          <a:p>
            <a:pPr algn="ctr" eaLnBrk="1" hangingPunct="1"/>
            <a:r>
              <a:rPr lang="en-US" altLang="en-US" sz="2400" dirty="0">
                <a:solidFill>
                  <a:srgbClr val="FF0000"/>
                </a:solidFill>
                <a:latin typeface="Arial" panose="020B0604020202020204" pitchFamily="34" charset="0"/>
              </a:rPr>
              <a:t>Who is interested in the definition of quality requirements?</a:t>
            </a:r>
            <a:br>
              <a:rPr lang="en-US" altLang="en-US" sz="2400" dirty="0">
                <a:solidFill>
                  <a:srgbClr val="FF0000"/>
                </a:solidFill>
                <a:latin typeface="Arial" panose="020B0604020202020204" pitchFamily="34" charset="0"/>
              </a:rPr>
            </a:br>
            <a:r>
              <a:rPr lang="ar-JO" altLang="en-US" sz="2400" dirty="0">
                <a:solidFill>
                  <a:srgbClr val="FF0000"/>
                </a:solidFill>
                <a:latin typeface="Arial" panose="020B0604020202020204" pitchFamily="34" charset="0"/>
              </a:rPr>
              <a:t>من يهتم بتعريف متطلبات الجودة؟</a:t>
            </a:r>
            <a:endParaRPr lang="en-US" altLang="en-US" sz="2400" dirty="0">
              <a:solidFill>
                <a:srgbClr val="FF0000"/>
              </a:solidFill>
              <a:latin typeface="Arial" panose="020B0604020202020204" pitchFamily="34" charset="0"/>
            </a:endParaRPr>
          </a:p>
        </p:txBody>
      </p:sp>
      <p:sp>
        <p:nvSpPr>
          <p:cNvPr id="21507" name="Rectangle 4">
            <a:extLst>
              <a:ext uri="{FF2B5EF4-FFF2-40B4-BE49-F238E27FC236}">
                <a16:creationId xmlns:a16="http://schemas.microsoft.com/office/drawing/2014/main" id="{7EB92A49-5BCA-2BB8-582A-4D16FBF87446}"/>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en-US" sz="2800" dirty="0"/>
          </a:p>
          <a:p>
            <a:pPr eaLnBrk="1" hangingPunct="1">
              <a:buFont typeface="Wingdings" panose="05000000000000000000" pitchFamily="2" charset="2"/>
              <a:buNone/>
            </a:pPr>
            <a:r>
              <a:rPr lang="en-US" altLang="en-US" sz="2800" dirty="0"/>
              <a:t>1- The client: The requirements document he prepares does indeed serve as a fundamental  protection against low quality </a:t>
            </a:r>
          </a:p>
          <a:p>
            <a:pPr algn="r" rtl="1" eaLnBrk="1" hangingPunct="1">
              <a:buFont typeface="Wingdings" panose="05000000000000000000" pitchFamily="2" charset="2"/>
              <a:buNone/>
            </a:pPr>
            <a:r>
              <a:rPr lang="ar-JO" altLang="en-US" sz="2800" dirty="0"/>
              <a:t>1- العميل: إن وثيقة المتطلبات التي يعدها هي بالفعل بمثابة حماية أساسية ضد الجودة المنخفضة</a:t>
            </a:r>
            <a:endParaRPr lang="en-US" altLang="en-US" sz="2800" dirty="0"/>
          </a:p>
          <a:p>
            <a:pPr eaLnBrk="1" hangingPunct="1">
              <a:buFont typeface="Wingdings" panose="05000000000000000000" pitchFamily="2" charset="2"/>
              <a:buNone/>
            </a:pPr>
            <a:r>
              <a:rPr lang="en-US" altLang="en-US" sz="2800" dirty="0"/>
              <a:t>2- The software developer: add requirements represent his own interest. </a:t>
            </a:r>
          </a:p>
          <a:p>
            <a:pPr algn="r" rtl="1" eaLnBrk="1" hangingPunct="1">
              <a:buFont typeface="Wingdings" panose="05000000000000000000" pitchFamily="2" charset="2"/>
              <a:buNone/>
            </a:pPr>
            <a:br>
              <a:rPr lang="en-US" altLang="en-US" sz="2800" dirty="0"/>
            </a:br>
            <a:r>
              <a:rPr lang="ar-JO" altLang="en-US" sz="2800" dirty="0"/>
              <a:t>2- مطور البرمجيات: إضافة متطلبات تمثل مصلحته الخاصة.</a:t>
            </a:r>
            <a:endParaRPr lang="en-US" altLang="en-US"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120C492B-0F01-830A-94E3-27C05E01F9CD}"/>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400" b="1" u="sng" dirty="0"/>
              <a:t>Examples:      </a:t>
            </a:r>
            <a:r>
              <a:rPr lang="ar-JO" altLang="en-US" sz="2400" b="1" u="sng" dirty="0"/>
              <a:t>أمثلة:</a:t>
            </a:r>
            <a:br>
              <a:rPr lang="en-US" altLang="en-US" sz="2400" b="1" u="sng" dirty="0"/>
            </a:br>
            <a:r>
              <a:rPr lang="en-US" altLang="en-US" sz="2400" dirty="0"/>
              <a:t>(1) </a:t>
            </a:r>
            <a:r>
              <a:rPr lang="en-US" altLang="en-US" sz="2400" b="1" dirty="0"/>
              <a:t>Reusability requirements</a:t>
            </a:r>
            <a:r>
              <a:rPr lang="en-US" altLang="en-US" sz="2400" dirty="0"/>
              <a:t>. In cases where the client anticipates development in near future of an additional software system having strong similarities to the present software, the client will himself initiate reusability requirements .In other cases, the client is interested in reusing parts of software systems that were developed earlier in a new system.</a:t>
            </a:r>
          </a:p>
          <a:p>
            <a:pPr algn="r" rtl="1" eaLnBrk="1" hangingPunct="1">
              <a:buFont typeface="Wingdings" panose="05000000000000000000" pitchFamily="2" charset="2"/>
              <a:buNone/>
            </a:pPr>
            <a:r>
              <a:rPr lang="ar-JO" altLang="en-US" sz="2400" dirty="0"/>
              <a:t>(1) </a:t>
            </a:r>
            <a:r>
              <a:rPr lang="ar-JO" altLang="en-US" sz="2400" b="1" dirty="0"/>
              <a:t>متطلبات إعادة الاستخدام</a:t>
            </a:r>
            <a:r>
              <a:rPr lang="ar-JO" altLang="en-US" sz="2400" dirty="0"/>
              <a:t>. في الحالات التي يتوقع فيها العميل تطوير نظام برمجي إضافي في المستقبل القريب له أوجه تشابه قوية مع البرنامج الحالي، سيبدأ العميل بنفسه متطلبات إعادة الاستخدام. وفي حالات أخرى، يكون العميل مهتمًا بإعادة استخدام أجزاء من أنظمة البرامج التي تم تطويرها سابقًا في نظام جديد.</a:t>
            </a:r>
            <a:endParaRPr lang="en-US" altLang="en-US" sz="2400" dirty="0"/>
          </a:p>
        </p:txBody>
      </p:sp>
      <p:sp>
        <p:nvSpPr>
          <p:cNvPr id="4" name="Rectangle 2">
            <a:extLst>
              <a:ext uri="{FF2B5EF4-FFF2-40B4-BE49-F238E27FC236}">
                <a16:creationId xmlns:a16="http://schemas.microsoft.com/office/drawing/2014/main" id="{2981BB5C-72B3-C2B1-75FB-C164A80F008F}"/>
              </a:ext>
            </a:extLst>
          </p:cNvPr>
          <p:cNvSpPr>
            <a:spLocks noGrp="1" noChangeArrowheads="1"/>
          </p:cNvSpPr>
          <p:nvPr>
            <p:ph type="title"/>
          </p:nvPr>
        </p:nvSpPr>
        <p:spPr>
          <a:xfrm>
            <a:off x="1775520" y="365126"/>
            <a:ext cx="8263830" cy="1325563"/>
          </a:xfrm>
        </p:spPr>
        <p:txBody>
          <a:bodyPr/>
          <a:lstStyle/>
          <a:p>
            <a:pPr algn="ctr" eaLnBrk="1" hangingPunct="1"/>
            <a:r>
              <a:rPr lang="en-US" altLang="en-US" sz="2400" dirty="0">
                <a:solidFill>
                  <a:srgbClr val="FF0000"/>
                </a:solidFill>
                <a:latin typeface="Arial" panose="020B0604020202020204" pitchFamily="34" charset="0"/>
              </a:rPr>
              <a:t>Who is interested in the definition of quality requirements?</a:t>
            </a:r>
            <a:br>
              <a:rPr lang="en-US" altLang="en-US" sz="2400" dirty="0">
                <a:solidFill>
                  <a:srgbClr val="FF0000"/>
                </a:solidFill>
                <a:latin typeface="Arial" panose="020B0604020202020204" pitchFamily="34" charset="0"/>
              </a:rPr>
            </a:br>
            <a:r>
              <a:rPr lang="ar-JO" altLang="en-US" sz="2400" dirty="0">
                <a:solidFill>
                  <a:srgbClr val="FF0000"/>
                </a:solidFill>
                <a:latin typeface="Arial" panose="020B0604020202020204" pitchFamily="34" charset="0"/>
              </a:rPr>
              <a:t>من يهتم بتعريف متطلبات الجودة؟</a:t>
            </a:r>
            <a:endParaRPr lang="en-US" altLang="en-US" sz="2400" dirty="0">
              <a:solidFill>
                <a:srgbClr val="FF000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Benefits of software quality </a:t>
            </a:r>
            <a:b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ar-JO"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فوائد جودة البرمجيات</a:t>
            </a:r>
            <a:endPar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normAutofit fontScale="85000" lnSpcReduction="20000"/>
          </a:bodyPr>
          <a:lstStyle/>
          <a:p>
            <a:r>
              <a:rPr lang="en-US" sz="2800" dirty="0">
                <a:solidFill>
                  <a:srgbClr val="FF0000"/>
                </a:solidFill>
              </a:rPr>
              <a:t>Decreased number of defects </a:t>
            </a:r>
            <a:r>
              <a:rPr lang="en-US" sz="2800" dirty="0"/>
              <a:t>and errors in software</a:t>
            </a:r>
          </a:p>
          <a:p>
            <a:pPr algn="r" rtl="1"/>
            <a:r>
              <a:rPr lang="ar-JO" sz="2800" dirty="0">
                <a:solidFill>
                  <a:srgbClr val="FF0000"/>
                </a:solidFill>
              </a:rPr>
              <a:t>انخفاض عدد العيوب </a:t>
            </a:r>
            <a:r>
              <a:rPr lang="ar-JO" sz="2800" dirty="0"/>
              <a:t>والأخطاء في البرمجيات</a:t>
            </a:r>
            <a:endParaRPr lang="en-US" sz="2800" dirty="0"/>
          </a:p>
          <a:p>
            <a:r>
              <a:rPr lang="en-US" sz="2800" dirty="0">
                <a:solidFill>
                  <a:srgbClr val="FF0000"/>
                </a:solidFill>
              </a:rPr>
              <a:t>Less rework </a:t>
            </a:r>
            <a:r>
              <a:rPr lang="en-US" sz="2800" dirty="0"/>
              <a:t>as a result of less software defects</a:t>
            </a:r>
          </a:p>
          <a:p>
            <a:pPr algn="r" rtl="1"/>
            <a:r>
              <a:rPr lang="ar-JO" sz="2800" dirty="0">
                <a:solidFill>
                  <a:srgbClr val="FF0000"/>
                </a:solidFill>
              </a:rPr>
              <a:t>إعادة صياغة أقل </a:t>
            </a:r>
            <a:r>
              <a:rPr lang="ar-JO" sz="2800" dirty="0"/>
              <a:t>نتيجة لوجود عيوب برمجية أقل</a:t>
            </a:r>
            <a:endParaRPr lang="en-US" sz="2800" dirty="0"/>
          </a:p>
          <a:p>
            <a:r>
              <a:rPr lang="en-US" sz="2800" dirty="0">
                <a:solidFill>
                  <a:srgbClr val="FF0000"/>
                </a:solidFill>
              </a:rPr>
              <a:t>Reduced</a:t>
            </a:r>
            <a:r>
              <a:rPr lang="en-US" sz="2800" dirty="0"/>
              <a:t> development and maintenance </a:t>
            </a:r>
            <a:r>
              <a:rPr lang="en-US" sz="2800" dirty="0">
                <a:solidFill>
                  <a:srgbClr val="FF0000"/>
                </a:solidFill>
              </a:rPr>
              <a:t>cost</a:t>
            </a:r>
          </a:p>
          <a:p>
            <a:pPr algn="r" rtl="1"/>
            <a:r>
              <a:rPr lang="ar-JO" sz="2800" dirty="0">
                <a:solidFill>
                  <a:srgbClr val="FF0000"/>
                </a:solidFill>
              </a:rPr>
              <a:t>انخفاض تكاليف </a:t>
            </a:r>
            <a:r>
              <a:rPr lang="ar-JO" sz="2800" dirty="0"/>
              <a:t>التطوير والصيانة</a:t>
            </a:r>
            <a:endParaRPr lang="en-US" sz="2800" dirty="0"/>
          </a:p>
          <a:p>
            <a:r>
              <a:rPr lang="en-US" sz="2800" dirty="0"/>
              <a:t>Increased software </a:t>
            </a:r>
            <a:r>
              <a:rPr lang="en-US" sz="2800" dirty="0">
                <a:solidFill>
                  <a:srgbClr val="FF0000"/>
                </a:solidFill>
              </a:rPr>
              <a:t>reliability</a:t>
            </a:r>
          </a:p>
          <a:p>
            <a:pPr algn="r" rtl="1"/>
            <a:r>
              <a:rPr lang="ar-JO" sz="2800" dirty="0"/>
              <a:t>زيادة</a:t>
            </a:r>
            <a:r>
              <a:rPr lang="ar-JO" sz="2800" dirty="0">
                <a:solidFill>
                  <a:srgbClr val="FF0000"/>
                </a:solidFill>
              </a:rPr>
              <a:t> موثوقية </a:t>
            </a:r>
            <a:r>
              <a:rPr lang="ar-JO" sz="2800" dirty="0"/>
              <a:t>البرمجيات</a:t>
            </a:r>
            <a:endParaRPr lang="en-US" sz="2800" dirty="0"/>
          </a:p>
          <a:p>
            <a:r>
              <a:rPr lang="en-US" sz="2800" dirty="0"/>
              <a:t>Increased customer </a:t>
            </a:r>
            <a:r>
              <a:rPr lang="en-US" sz="2800" dirty="0">
                <a:solidFill>
                  <a:srgbClr val="FF0000"/>
                </a:solidFill>
              </a:rPr>
              <a:t>satisfaction</a:t>
            </a:r>
          </a:p>
          <a:p>
            <a:pPr algn="r" rtl="1"/>
            <a:r>
              <a:rPr lang="ar-JO" sz="2800" dirty="0"/>
              <a:t>زيادة</a:t>
            </a:r>
            <a:r>
              <a:rPr lang="ar-JO" sz="2800" dirty="0">
                <a:solidFill>
                  <a:srgbClr val="FF0000"/>
                </a:solidFill>
              </a:rPr>
              <a:t> رضا </a:t>
            </a:r>
            <a:r>
              <a:rPr lang="ar-JO" sz="2800" dirty="0"/>
              <a:t>العملاء</a:t>
            </a:r>
            <a:endParaRPr lang="en-US" sz="2800" dirty="0"/>
          </a:p>
          <a:p>
            <a:r>
              <a:rPr lang="en-US" sz="2800" dirty="0"/>
              <a:t>Happier software practitioners</a:t>
            </a:r>
          </a:p>
          <a:p>
            <a:pPr algn="r" rtl="1"/>
            <a:r>
              <a:rPr lang="ar-JO" sz="2800" dirty="0"/>
              <a:t>ممارسي البرمجيات أكثر سعادة</a:t>
            </a:r>
            <a:endParaRPr lang="en-US" sz="2800" dirty="0"/>
          </a:p>
        </p:txBody>
      </p:sp>
    </p:spTree>
    <p:extLst>
      <p:ext uri="{BB962C8B-B14F-4D97-AF65-F5344CB8AC3E}">
        <p14:creationId xmlns:p14="http://schemas.microsoft.com/office/powerpoint/2010/main" val="7328802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1A0A5993-A2D3-4CF2-A117-FBEC8AB9A55F}"/>
              </a:ext>
            </a:extLst>
          </p:cNvPr>
          <p:cNvSpPr>
            <a:spLocks noGrp="1" noChangeArrowheads="1"/>
          </p:cNvSpPr>
          <p:nvPr>
            <p:ph idx="1"/>
          </p:nvPr>
        </p:nvSpPr>
        <p:spPr/>
        <p:txBody>
          <a:bodyPr/>
          <a:lstStyle/>
          <a:p>
            <a:pPr eaLnBrk="1" hangingPunct="1">
              <a:buFont typeface="Wingdings" panose="05000000000000000000" pitchFamily="2" charset="2"/>
              <a:buNone/>
            </a:pPr>
            <a:br>
              <a:rPr lang="en-US" altLang="en-US" sz="2800" b="1" u="sng" dirty="0"/>
            </a:br>
            <a:r>
              <a:rPr lang="en-US" altLang="en-US" sz="2800" dirty="0"/>
              <a:t>The developer, </a:t>
            </a:r>
            <a:r>
              <a:rPr lang="en-US" altLang="en-US" sz="2800" dirty="0">
                <a:solidFill>
                  <a:srgbClr val="FF0000"/>
                </a:solidFill>
              </a:rPr>
              <a:t>who serves a great variety of clients</a:t>
            </a:r>
            <a:r>
              <a:rPr lang="en-US" altLang="en-US" sz="2800" dirty="0"/>
              <a:t>, will recognize the potential benefits of reuse, and will enter reusability into the list of requirements to be fulfilled by the project team.</a:t>
            </a:r>
          </a:p>
          <a:p>
            <a:pPr algn="r" rtl="1" eaLnBrk="1" hangingPunct="1">
              <a:buFont typeface="Wingdings" panose="05000000000000000000" pitchFamily="2" charset="2"/>
              <a:buNone/>
            </a:pPr>
            <a:r>
              <a:rPr lang="ar-JO" altLang="en-US" sz="2800" dirty="0"/>
              <a:t>سيدرك المطور، </a:t>
            </a:r>
            <a:r>
              <a:rPr lang="ar-JO" altLang="en-US" sz="2800" dirty="0">
                <a:solidFill>
                  <a:srgbClr val="FF0000"/>
                </a:solidFill>
              </a:rPr>
              <a:t>الذي يخدم مجموعة كبيرة ومتنوعة من العملاء</a:t>
            </a:r>
            <a:r>
              <a:rPr lang="ar-JO" altLang="en-US" sz="2800" dirty="0"/>
              <a:t>، الفوائد المحتملة لإعادة الاستخدام، وسيدرج إمكانية إعادة الاستخدام في قائمة المتطلبات التي يتعين على فريق المشروع الوفاء بها.</a:t>
            </a:r>
            <a:endParaRPr lang="en-US" altLang="en-US" sz="2800" dirty="0"/>
          </a:p>
        </p:txBody>
      </p:sp>
      <p:sp>
        <p:nvSpPr>
          <p:cNvPr id="2" name="Rectangle 2">
            <a:extLst>
              <a:ext uri="{FF2B5EF4-FFF2-40B4-BE49-F238E27FC236}">
                <a16:creationId xmlns:a16="http://schemas.microsoft.com/office/drawing/2014/main" id="{D4D1348E-D979-5058-131F-0D44A688FED5}"/>
              </a:ext>
            </a:extLst>
          </p:cNvPr>
          <p:cNvSpPr txBox="1">
            <a:spLocks noChangeArrowheads="1"/>
          </p:cNvSpPr>
          <p:nvPr/>
        </p:nvSpPr>
        <p:spPr bwMode="auto">
          <a:xfrm>
            <a:off x="1775520" y="365126"/>
            <a:ext cx="826383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eaLnBrk="1" hangingPunct="1"/>
            <a:r>
              <a:rPr lang="en-US" altLang="en-US" sz="2400">
                <a:solidFill>
                  <a:srgbClr val="FF0000"/>
                </a:solidFill>
                <a:latin typeface="Arial" panose="020B0604020202020204" pitchFamily="34" charset="0"/>
              </a:rPr>
              <a:t>Who is interested in the definition of quality requirements?</a:t>
            </a:r>
            <a:br>
              <a:rPr lang="en-US" altLang="en-US" sz="2400">
                <a:solidFill>
                  <a:srgbClr val="FF0000"/>
                </a:solidFill>
                <a:latin typeface="Arial" panose="020B0604020202020204" pitchFamily="34" charset="0"/>
              </a:rPr>
            </a:br>
            <a:r>
              <a:rPr lang="ar-JO" altLang="en-US" sz="2400">
                <a:solidFill>
                  <a:srgbClr val="FF0000"/>
                </a:solidFill>
                <a:latin typeface="Arial" panose="020B0604020202020204" pitchFamily="34" charset="0"/>
                <a:cs typeface="Times New Roman" panose="02020603050405020304" pitchFamily="18" charset="0"/>
              </a:rPr>
              <a:t>من يهتم بتعريف متطلبات الجودة؟</a:t>
            </a:r>
            <a:endParaRPr lang="en-US" altLang="en-US" sz="2400" dirty="0">
              <a:solidFill>
                <a:srgbClr val="FF0000"/>
              </a:solidFill>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7DB5B699-1C4B-51A1-BEDF-B54D60AF8F90}"/>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400" dirty="0"/>
              <a:t>(2) </a:t>
            </a:r>
            <a:r>
              <a:rPr lang="en-US" altLang="en-US" sz="2400" b="1" dirty="0"/>
              <a:t>Verifiability requirements</a:t>
            </a:r>
            <a:r>
              <a:rPr lang="en-US" altLang="en-US" sz="2400" dirty="0"/>
              <a:t>. These requirements are meant to improve the design reviews and software tests carried out during software development. Their aim is to save development resources and they are, therefore, of interest to developers. The client, however, is usually uninterested in placing requirements that deal with the internal activities of the developer team.</a:t>
            </a:r>
          </a:p>
          <a:p>
            <a:pPr algn="r" rtl="1" eaLnBrk="1" hangingPunct="1">
              <a:buFont typeface="Wingdings" panose="05000000000000000000" pitchFamily="2" charset="2"/>
              <a:buNone/>
            </a:pPr>
            <a:r>
              <a:rPr lang="ar-JO" altLang="en-US" sz="2400" dirty="0"/>
              <a:t>(2) </a:t>
            </a:r>
            <a:r>
              <a:rPr lang="ar-JO" altLang="en-US" sz="2400" b="1" dirty="0"/>
              <a:t>متطلبات التحقق</a:t>
            </a:r>
            <a:r>
              <a:rPr lang="ar-JO" altLang="en-US" sz="2400" dirty="0"/>
              <a:t>. تهدف هذه المتطلبات إلى تحسين مراجعات التصميم واختبارات البرامج التي يتم إجراؤها أثناء تطوير البرامج. هدفها هو توفير موارد التطوير، وبالتالي فهي ذات أهمية للمطورين. ومع ذلك، فإن العميل عادة ما يكون غير مهتم بوضع المتطلبات التي تتعامل مع الأنشطة الداخلية لفريق المطورين.</a:t>
            </a:r>
            <a:br>
              <a:rPr lang="en-US" altLang="en-US" sz="2400" dirty="0"/>
            </a:br>
            <a:endParaRPr lang="en-US" altLang="en-US" sz="2400" dirty="0"/>
          </a:p>
        </p:txBody>
      </p:sp>
      <p:sp>
        <p:nvSpPr>
          <p:cNvPr id="3" name="Rectangle 2">
            <a:extLst>
              <a:ext uri="{FF2B5EF4-FFF2-40B4-BE49-F238E27FC236}">
                <a16:creationId xmlns:a16="http://schemas.microsoft.com/office/drawing/2014/main" id="{11FA1BED-7060-03BF-C702-49AEAF0C2156}"/>
              </a:ext>
            </a:extLst>
          </p:cNvPr>
          <p:cNvSpPr txBox="1">
            <a:spLocks noChangeArrowheads="1"/>
          </p:cNvSpPr>
          <p:nvPr/>
        </p:nvSpPr>
        <p:spPr bwMode="auto">
          <a:xfrm>
            <a:off x="1775520" y="365126"/>
            <a:ext cx="826383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eaLnBrk="1" hangingPunct="1"/>
            <a:r>
              <a:rPr lang="en-US" altLang="en-US" sz="2400">
                <a:solidFill>
                  <a:srgbClr val="FF0000"/>
                </a:solidFill>
                <a:latin typeface="Arial" panose="020B0604020202020204" pitchFamily="34" charset="0"/>
              </a:rPr>
              <a:t>Who is interested in the definition of quality requirements?</a:t>
            </a:r>
            <a:br>
              <a:rPr lang="en-US" altLang="en-US" sz="2400">
                <a:solidFill>
                  <a:srgbClr val="FF0000"/>
                </a:solidFill>
                <a:latin typeface="Arial" panose="020B0604020202020204" pitchFamily="34" charset="0"/>
              </a:rPr>
            </a:br>
            <a:r>
              <a:rPr lang="ar-JO" altLang="en-US" sz="2400">
                <a:solidFill>
                  <a:srgbClr val="FF0000"/>
                </a:solidFill>
                <a:latin typeface="Arial" panose="020B0604020202020204" pitchFamily="34" charset="0"/>
                <a:cs typeface="Times New Roman" panose="02020603050405020304" pitchFamily="18" charset="0"/>
              </a:rPr>
              <a:t>من يهتم بتعريف متطلبات الجودة؟</a:t>
            </a:r>
            <a:endParaRPr lang="en-US" altLang="en-US" sz="2400" dirty="0">
              <a:solidFill>
                <a:srgbClr val="FF0000"/>
              </a:solidFill>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2A1664CE-92F6-ACF4-4120-DB011755FE0A}"/>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en-US" sz="2800" dirty="0"/>
          </a:p>
          <a:p>
            <a:pPr eaLnBrk="1" hangingPunct="1">
              <a:buFont typeface="Wingdings" panose="05000000000000000000" pitchFamily="2" charset="2"/>
              <a:buNone/>
            </a:pPr>
            <a:r>
              <a:rPr lang="en-US" altLang="en-US" sz="2800" dirty="0"/>
              <a:t>The following list of quality factors usually interest the developer whereas they may raise very little interest on the part of the client:</a:t>
            </a:r>
          </a:p>
          <a:p>
            <a:pPr algn="r" rtl="1" eaLnBrk="1" hangingPunct="1">
              <a:buFont typeface="Wingdings" panose="05000000000000000000" pitchFamily="2" charset="2"/>
              <a:buNone/>
            </a:pPr>
            <a:r>
              <a:rPr lang="ar-JO" altLang="en-US" sz="2800" dirty="0"/>
              <a:t>عادة ما تثير القائمة التالية من عوامل الجودة اهتمام المطور، في حين أنها قد تثير القليل جدًا من الاهتمام من جانب العميل:</a:t>
            </a:r>
          </a:p>
          <a:p>
            <a:pPr eaLnBrk="1" hangingPunct="1">
              <a:buFont typeface="Wingdings" panose="05000000000000000000" pitchFamily="2" charset="2"/>
              <a:buNone/>
            </a:pPr>
            <a:br>
              <a:rPr lang="en-US" altLang="en-US" sz="2800" dirty="0"/>
            </a:br>
            <a:r>
              <a:rPr lang="en-US" altLang="en-US" sz="2800" dirty="0"/>
              <a:t>1- Portability      </a:t>
            </a:r>
            <a:r>
              <a:rPr lang="ar-JO" altLang="en-US" sz="2800" dirty="0"/>
              <a:t>1- قابلية النقل</a:t>
            </a:r>
            <a:br>
              <a:rPr lang="en-US" altLang="en-US" sz="2800" dirty="0"/>
            </a:br>
            <a:r>
              <a:rPr lang="en-US" altLang="en-US" sz="2800" dirty="0"/>
              <a:t>2- Reusability      </a:t>
            </a:r>
            <a:r>
              <a:rPr lang="ar-JO" altLang="en-US" sz="2800" dirty="0"/>
              <a:t>2- قابلية إعادة الاستخدام</a:t>
            </a:r>
            <a:br>
              <a:rPr lang="en-US" altLang="en-US" sz="2800" dirty="0"/>
            </a:br>
            <a:r>
              <a:rPr lang="en-US" altLang="en-US" sz="2800" dirty="0"/>
              <a:t>3- Verifiability.     </a:t>
            </a:r>
            <a:r>
              <a:rPr lang="ar-JO" altLang="en-US" sz="2800" dirty="0"/>
              <a:t>3- التحقق.</a:t>
            </a:r>
            <a:r>
              <a:rPr lang="en-US" altLang="en-US" sz="2800" dirty="0"/>
              <a:t> </a:t>
            </a:r>
            <a:br>
              <a:rPr lang="en-US" altLang="en-US" sz="2800" dirty="0"/>
            </a:br>
            <a:endParaRPr lang="en-US" altLang="en-US" sz="2800" dirty="0"/>
          </a:p>
        </p:txBody>
      </p:sp>
      <p:sp>
        <p:nvSpPr>
          <p:cNvPr id="3" name="Rectangle 2">
            <a:extLst>
              <a:ext uri="{FF2B5EF4-FFF2-40B4-BE49-F238E27FC236}">
                <a16:creationId xmlns:a16="http://schemas.microsoft.com/office/drawing/2014/main" id="{E08742D8-D8B7-5ECE-56B8-BE72463B3F3A}"/>
              </a:ext>
            </a:extLst>
          </p:cNvPr>
          <p:cNvSpPr txBox="1">
            <a:spLocks noChangeArrowheads="1"/>
          </p:cNvSpPr>
          <p:nvPr/>
        </p:nvSpPr>
        <p:spPr bwMode="auto">
          <a:xfrm>
            <a:off x="1775520" y="365126"/>
            <a:ext cx="826383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eaLnBrk="1" hangingPunct="1"/>
            <a:r>
              <a:rPr lang="en-US" altLang="en-US" sz="2400">
                <a:solidFill>
                  <a:srgbClr val="FF0000"/>
                </a:solidFill>
                <a:latin typeface="Arial" panose="020B0604020202020204" pitchFamily="34" charset="0"/>
              </a:rPr>
              <a:t>Who is interested in the definition of quality requirements?</a:t>
            </a:r>
            <a:br>
              <a:rPr lang="en-US" altLang="en-US" sz="2400">
                <a:solidFill>
                  <a:srgbClr val="FF0000"/>
                </a:solidFill>
                <a:latin typeface="Arial" panose="020B0604020202020204" pitchFamily="34" charset="0"/>
              </a:rPr>
            </a:br>
            <a:r>
              <a:rPr lang="ar-JO" altLang="en-US" sz="2400">
                <a:solidFill>
                  <a:srgbClr val="FF0000"/>
                </a:solidFill>
                <a:latin typeface="Arial" panose="020B0604020202020204" pitchFamily="34" charset="0"/>
                <a:cs typeface="Times New Roman" panose="02020603050405020304" pitchFamily="18" charset="0"/>
              </a:rPr>
              <a:t>من يهتم بتعريف متطلبات الجودة؟</a:t>
            </a:r>
            <a:endParaRPr lang="en-US" altLang="en-US" sz="2400" dirty="0">
              <a:solidFill>
                <a:srgbClr val="FF0000"/>
              </a:solidFill>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00F73C3A-BE74-2470-CB47-FE64BE130675}"/>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a:t>So, The project might be carried out  according to two requirements documents:</a:t>
            </a:r>
          </a:p>
          <a:p>
            <a:pPr algn="r" rtl="1" eaLnBrk="1" hangingPunct="1">
              <a:buFont typeface="Wingdings" panose="05000000000000000000" pitchFamily="2" charset="2"/>
              <a:buNone/>
            </a:pPr>
            <a:r>
              <a:rPr lang="ar-JO" altLang="en-US" sz="2400" dirty="0"/>
              <a:t>لذلك يمكن تنفيذ المشروع وفق وثيقتين من المتطلبات:</a:t>
            </a:r>
            <a:endParaRPr lang="en-US" altLang="en-US" sz="2400" dirty="0"/>
          </a:p>
          <a:p>
            <a:pPr eaLnBrk="1" hangingPunct="1">
              <a:buFont typeface="Wingdings" panose="05000000000000000000" pitchFamily="2" charset="2"/>
              <a:buNone/>
            </a:pPr>
            <a:br>
              <a:rPr lang="en-US" altLang="en-US" sz="2400" dirty="0"/>
            </a:br>
            <a:r>
              <a:rPr lang="en-US" altLang="en-US" sz="2400" dirty="0"/>
              <a:t>1- the client's requirements document</a:t>
            </a:r>
          </a:p>
          <a:p>
            <a:pPr algn="r" rtl="1" eaLnBrk="1" hangingPunct="1">
              <a:buFont typeface="Wingdings" panose="05000000000000000000" pitchFamily="2" charset="2"/>
              <a:buNone/>
            </a:pPr>
            <a:r>
              <a:rPr lang="ar-JO" altLang="en-US" sz="2400" dirty="0"/>
              <a:t>1- وثيقة متطلبات العميل</a:t>
            </a:r>
          </a:p>
          <a:p>
            <a:pPr eaLnBrk="1" hangingPunct="1">
              <a:buFont typeface="Wingdings" panose="05000000000000000000" pitchFamily="2" charset="2"/>
              <a:buNone/>
            </a:pPr>
            <a:br>
              <a:rPr lang="en-US" altLang="en-US" sz="2400" dirty="0"/>
            </a:br>
            <a:r>
              <a:rPr lang="en-US" altLang="en-US" sz="2400" dirty="0"/>
              <a:t>2- The developer's additional requirements document.</a:t>
            </a:r>
          </a:p>
          <a:p>
            <a:pPr algn="r" rtl="1" eaLnBrk="1" hangingPunct="1">
              <a:buFont typeface="Wingdings" panose="05000000000000000000" pitchFamily="2" charset="2"/>
              <a:buNone/>
            </a:pPr>
            <a:r>
              <a:rPr lang="ar-JO" altLang="en-US" sz="2400" dirty="0"/>
              <a:t>2- وثيقة المتطلبات الإضافية للمطور.</a:t>
            </a:r>
            <a:endParaRPr lang="en-US" altLang="en-US" sz="2400" dirty="0"/>
          </a:p>
        </p:txBody>
      </p:sp>
      <p:sp>
        <p:nvSpPr>
          <p:cNvPr id="3" name="Rectangle 2">
            <a:extLst>
              <a:ext uri="{FF2B5EF4-FFF2-40B4-BE49-F238E27FC236}">
                <a16:creationId xmlns:a16="http://schemas.microsoft.com/office/drawing/2014/main" id="{4CB55BC5-6EAF-A3FB-18E3-BA6D7BE26C57}"/>
              </a:ext>
            </a:extLst>
          </p:cNvPr>
          <p:cNvSpPr txBox="1">
            <a:spLocks noChangeArrowheads="1"/>
          </p:cNvSpPr>
          <p:nvPr/>
        </p:nvSpPr>
        <p:spPr bwMode="auto">
          <a:xfrm>
            <a:off x="1775520" y="365126"/>
            <a:ext cx="826383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eaLnBrk="1" hangingPunct="1"/>
            <a:r>
              <a:rPr lang="en-US" altLang="en-US" sz="2400">
                <a:solidFill>
                  <a:srgbClr val="FF0000"/>
                </a:solidFill>
                <a:latin typeface="Arial" panose="020B0604020202020204" pitchFamily="34" charset="0"/>
              </a:rPr>
              <a:t>Who is interested in the definition of quality requirements?</a:t>
            </a:r>
            <a:br>
              <a:rPr lang="en-US" altLang="en-US" sz="2400">
                <a:solidFill>
                  <a:srgbClr val="FF0000"/>
                </a:solidFill>
                <a:latin typeface="Arial" panose="020B0604020202020204" pitchFamily="34" charset="0"/>
              </a:rPr>
            </a:br>
            <a:r>
              <a:rPr lang="ar-JO" altLang="en-US" sz="2400">
                <a:solidFill>
                  <a:srgbClr val="FF0000"/>
                </a:solidFill>
                <a:latin typeface="Arial" panose="020B0604020202020204" pitchFamily="34" charset="0"/>
                <a:cs typeface="Times New Roman" panose="02020603050405020304" pitchFamily="18" charset="0"/>
              </a:rPr>
              <a:t>من يهتم بتعريف متطلبات الجودة؟</a:t>
            </a:r>
            <a:endParaRPr lang="en-US" altLang="en-US" sz="2400" dirty="0">
              <a:solidFill>
                <a:srgbClr val="FF0000"/>
              </a:solidFill>
              <a:latin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86A43AB-AB6C-8AD3-A465-49E4D9B92BFD}"/>
              </a:ext>
            </a:extLst>
          </p:cNvPr>
          <p:cNvSpPr>
            <a:spLocks noGrp="1"/>
          </p:cNvSpPr>
          <p:nvPr>
            <p:ph type="title"/>
          </p:nvPr>
        </p:nvSpPr>
        <p:spPr/>
        <p:txBody>
          <a:bodyPr/>
          <a:lstStyle/>
          <a:p>
            <a:pPr algn="ctr" eaLnBrk="1" hangingPunct="1"/>
            <a:r>
              <a:rPr lang="en-US" altLang="en-US" dirty="0">
                <a:solidFill>
                  <a:srgbClr val="FF0000"/>
                </a:solidFill>
              </a:rPr>
              <a:t>Software compliance with quality factors</a:t>
            </a:r>
            <a:br>
              <a:rPr lang="en-US" altLang="en-US" dirty="0">
                <a:solidFill>
                  <a:srgbClr val="FF0000"/>
                </a:solidFill>
              </a:rPr>
            </a:br>
            <a:r>
              <a:rPr lang="ar-JO" altLang="en-US" dirty="0">
                <a:solidFill>
                  <a:srgbClr val="FF0000"/>
                </a:solidFill>
              </a:rPr>
              <a:t>امتثال البرمجيات لعوامل الجودة</a:t>
            </a:r>
            <a:endParaRPr lang="en-US" altLang="en-US" dirty="0">
              <a:solidFill>
                <a:srgbClr val="FF0000"/>
              </a:solidFill>
            </a:endParaRPr>
          </a:p>
        </p:txBody>
      </p:sp>
      <p:sp>
        <p:nvSpPr>
          <p:cNvPr id="27651" name="Content Placeholder 2">
            <a:extLst>
              <a:ext uri="{FF2B5EF4-FFF2-40B4-BE49-F238E27FC236}">
                <a16:creationId xmlns:a16="http://schemas.microsoft.com/office/drawing/2014/main" id="{09C1A1F9-7A56-3106-AF30-22428446D2CC}"/>
              </a:ext>
            </a:extLst>
          </p:cNvPr>
          <p:cNvSpPr>
            <a:spLocks noGrp="1"/>
          </p:cNvSpPr>
          <p:nvPr>
            <p:ph idx="1"/>
          </p:nvPr>
        </p:nvSpPr>
        <p:spPr>
          <a:xfrm>
            <a:off x="2057400" y="1752600"/>
            <a:ext cx="8153400" cy="4038600"/>
          </a:xfrm>
        </p:spPr>
        <p:txBody>
          <a:bodyPr/>
          <a:lstStyle/>
          <a:p>
            <a:pPr eaLnBrk="1" hangingPunct="1"/>
            <a:r>
              <a:rPr lang="en-US" altLang="en-US" sz="2800" dirty="0"/>
              <a:t>Throughout the software development process, the extent to which the process complies with the requirements of the various quality factors is examined by </a:t>
            </a:r>
            <a:r>
              <a:rPr lang="en-US" altLang="en-US" sz="2800" dirty="0">
                <a:solidFill>
                  <a:srgbClr val="FF0000"/>
                </a:solidFill>
              </a:rPr>
              <a:t>design reviews, software inspections, software tests</a:t>
            </a:r>
            <a:r>
              <a:rPr lang="en-US" altLang="en-US" sz="2800" dirty="0"/>
              <a:t>, and so forth.</a:t>
            </a:r>
          </a:p>
          <a:p>
            <a:pPr algn="r" rtl="1" eaLnBrk="1" hangingPunct="1"/>
            <a:r>
              <a:rPr lang="ar-JO" altLang="en-US" sz="2800" dirty="0"/>
              <a:t>طوال عملية تطوير البرمجيات، يتم فحص مدى امتثال العملية لمتطلبات عوامل الجودة المختلفة من خلال </a:t>
            </a:r>
            <a:r>
              <a:rPr lang="ar-JO" altLang="en-US" sz="2800" dirty="0">
                <a:solidFill>
                  <a:srgbClr val="FF0000"/>
                </a:solidFill>
              </a:rPr>
              <a:t>مراجعات التصميم</a:t>
            </a:r>
            <a:r>
              <a:rPr lang="ar-JO" altLang="en-US" sz="2800" dirty="0"/>
              <a:t>، و</a:t>
            </a:r>
            <a:r>
              <a:rPr lang="ar-JO" altLang="en-US" sz="2800" dirty="0">
                <a:solidFill>
                  <a:srgbClr val="FF0000"/>
                </a:solidFill>
              </a:rPr>
              <a:t>عمليات فحص البرامج</a:t>
            </a:r>
            <a:r>
              <a:rPr lang="ar-JO" altLang="en-US" sz="2800" dirty="0"/>
              <a:t>، و</a:t>
            </a:r>
            <a:r>
              <a:rPr lang="ar-JO" altLang="en-US" sz="2800" dirty="0">
                <a:solidFill>
                  <a:srgbClr val="FF0000"/>
                </a:solidFill>
              </a:rPr>
              <a:t>اختبارات البرامج</a:t>
            </a:r>
            <a:r>
              <a:rPr lang="ar-JO" altLang="en-US" sz="2800" dirty="0"/>
              <a:t>، وما إلى ذلك.</a:t>
            </a:r>
            <a:endParaRPr lang="en-US" altLang="en-US" sz="2800" dirty="0"/>
          </a:p>
          <a:p>
            <a:pPr eaLnBrk="1" hangingPunct="1"/>
            <a:endParaRPr lang="en-US" alt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CD83393-60AE-228D-0639-083B8E18CD9F}"/>
              </a:ext>
            </a:extLst>
          </p:cNvPr>
          <p:cNvSpPr>
            <a:spLocks noGrp="1" noChangeArrowheads="1"/>
          </p:cNvSpPr>
          <p:nvPr>
            <p:ph type="title"/>
          </p:nvPr>
        </p:nvSpPr>
        <p:spPr/>
        <p:txBody>
          <a:bodyPr/>
          <a:lstStyle/>
          <a:p>
            <a:pPr eaLnBrk="1" hangingPunct="1"/>
            <a:r>
              <a:rPr lang="en-US" altLang="en-US" dirty="0"/>
              <a:t>Example         </a:t>
            </a:r>
            <a:r>
              <a:rPr lang="ar-JO" altLang="en-US" dirty="0"/>
              <a:t>مثال</a:t>
            </a:r>
            <a:endParaRPr lang="en-US" altLang="en-US" dirty="0"/>
          </a:p>
        </p:txBody>
      </p:sp>
      <p:sp>
        <p:nvSpPr>
          <p:cNvPr id="28675" name="Rectangle 3">
            <a:extLst>
              <a:ext uri="{FF2B5EF4-FFF2-40B4-BE49-F238E27FC236}">
                <a16:creationId xmlns:a16="http://schemas.microsoft.com/office/drawing/2014/main" id="{55D04BBF-E92E-1355-5896-9AF026DE375E}"/>
              </a:ext>
            </a:extLst>
          </p:cNvPr>
          <p:cNvSpPr>
            <a:spLocks noGrp="1" noChangeArrowheads="1"/>
          </p:cNvSpPr>
          <p:nvPr>
            <p:ph idx="1"/>
          </p:nvPr>
        </p:nvSpPr>
        <p:spPr/>
        <p:txBody>
          <a:bodyPr/>
          <a:lstStyle/>
          <a:p>
            <a:pPr eaLnBrk="1" hangingPunct="1"/>
            <a:r>
              <a:rPr lang="en-US" altLang="en-US" dirty="0"/>
              <a:t>The software requirement document for the tender for development of “Super-lab,” a software system for managing a hospital laboratory, consists of chapters according to the required quality factors as follows: correctness, reliability, efficiency, integrity, usability, maintainability, flexibility, testability, portability, reusability and interoperability </a:t>
            </a:r>
          </a:p>
          <a:p>
            <a:pPr algn="r" rtl="1" eaLnBrk="1" hangingPunct="1"/>
            <a:r>
              <a:rPr lang="ar-JO" altLang="en-US" dirty="0"/>
              <a:t>تتكون وثيقة المتطلبات البرمجية لمناقصة تطوير "</a:t>
            </a:r>
            <a:r>
              <a:rPr lang="en-US" altLang="en-US" dirty="0"/>
              <a:t>Super-lab</a:t>
            </a:r>
            <a:r>
              <a:rPr lang="ar-JO" altLang="en-US" dirty="0"/>
              <a:t>"</a:t>
            </a:r>
            <a:r>
              <a:rPr lang="en-US" altLang="en-US" dirty="0"/>
              <a:t>، </a:t>
            </a:r>
            <a:r>
              <a:rPr lang="ar-JO" altLang="en-US" dirty="0"/>
              <a:t>وهو نظام برمجي لإدارة مختبر المستشفى، من فصول وفقًا لعوامل الجودة المطلوبة على النحو التالي: الصحة، الموثوقية، الكفاءة، النزاهة، سهولة الاستخدام، قابلية الصيانة، المرونة وقابلية الاختبار وقابلية النقل وقابلية إعادة الاستخدام وقابلية التشغيل البيني</a:t>
            </a:r>
            <a:endParaRPr lang="en-US"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WordArt 268" descr="ll,l&#10;,lll,">
            <a:extLst>
              <a:ext uri="{FF2B5EF4-FFF2-40B4-BE49-F238E27FC236}">
                <a16:creationId xmlns:a16="http://schemas.microsoft.com/office/drawing/2014/main" id="{E038C309-AB63-D031-D4CD-BCF0FE3FCAFD}"/>
              </a:ext>
            </a:extLst>
          </p:cNvPr>
          <p:cNvSpPr>
            <a:spLocks noChangeArrowheads="1" noChangeShapeType="1" noTextEdit="1"/>
          </p:cNvSpPr>
          <p:nvPr/>
        </p:nvSpPr>
        <p:spPr bwMode="auto">
          <a:xfrm>
            <a:off x="3216276" y="361951"/>
            <a:ext cx="5724525" cy="1050925"/>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McCall's factor model</a:t>
            </a:r>
          </a:p>
          <a:p>
            <a:pPr algn="ctr" rtl="0" eaLnBrk="0" fontAlgn="base" hangingPunct="0">
              <a:spcBef>
                <a:spcPct val="0"/>
              </a:spcBef>
              <a:spcAft>
                <a:spcPct val="0"/>
              </a:spcAft>
            </a:pPr>
            <a:r>
              <a:rPr lang="en-US"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and alternative models</a:t>
            </a:r>
            <a:r>
              <a:rPr lang="ar-JO"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نموذج عامل </a:t>
            </a:r>
            <a:r>
              <a:rPr lang="ar-JO" sz="3600" kern="10" dirty="0" err="1">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ماكول</a:t>
            </a:r>
            <a:r>
              <a:rPr lang="ar-JO" sz="3600" kern="10" dirty="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 والنماذج البديلة</a:t>
            </a:r>
          </a:p>
        </p:txBody>
      </p:sp>
      <p:pic>
        <p:nvPicPr>
          <p:cNvPr id="29699" name="Picture 269" descr="oht03">
            <a:extLst>
              <a:ext uri="{FF2B5EF4-FFF2-40B4-BE49-F238E27FC236}">
                <a16:creationId xmlns:a16="http://schemas.microsoft.com/office/drawing/2014/main" id="{88ED040E-97FA-109A-5B9B-169C31001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93" t="8032" r="2534" b="8009"/>
          <a:stretch>
            <a:fillRect/>
          </a:stretch>
        </p:blipFill>
        <p:spPr bwMode="auto">
          <a:xfrm>
            <a:off x="2562225" y="1547813"/>
            <a:ext cx="7048500"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1161455-325D-1485-060A-C1FA767225C5}"/>
              </a:ext>
            </a:extLst>
          </p:cNvPr>
          <p:cNvSpPr>
            <a:spLocks noGrp="1"/>
          </p:cNvSpPr>
          <p:nvPr>
            <p:ph type="title"/>
          </p:nvPr>
        </p:nvSpPr>
        <p:spPr/>
        <p:txBody>
          <a:bodyPr/>
          <a:lstStyle/>
          <a:p>
            <a:pPr algn="ctr" eaLnBrk="1" hangingPunct="1"/>
            <a:r>
              <a:rPr lang="en-US" altLang="en-US" dirty="0">
                <a:latin typeface="Andalus" panose="02020603050405020304" pitchFamily="18" charset="-78"/>
                <a:cs typeface="Andalus" panose="02020603050405020304" pitchFamily="18" charset="-78"/>
              </a:rPr>
              <a:t>Criteria for evaluation of software quality</a:t>
            </a:r>
            <a:br>
              <a:rPr lang="en-US" altLang="en-US" dirty="0">
                <a:latin typeface="Andalus" panose="02020603050405020304" pitchFamily="18" charset="-78"/>
                <a:cs typeface="Andalus" panose="02020603050405020304" pitchFamily="18" charset="-78"/>
              </a:rPr>
            </a:br>
            <a:r>
              <a:rPr lang="ar-JO" altLang="en-US" dirty="0">
                <a:latin typeface="Andalus" panose="02020603050405020304" pitchFamily="18" charset="-78"/>
                <a:cs typeface="Andalus" panose="02020603050405020304" pitchFamily="18" charset="-78"/>
              </a:rPr>
              <a:t>معايير تقييم جودة البرمجيات</a:t>
            </a:r>
            <a:endParaRPr lang="en-US" altLang="en-US" dirty="0">
              <a:latin typeface="Andalus" panose="02020603050405020304" pitchFamily="18" charset="-78"/>
              <a:cs typeface="Andalus" panose="02020603050405020304" pitchFamily="18" charset="-78"/>
            </a:endParaRPr>
          </a:p>
        </p:txBody>
      </p:sp>
      <p:sp>
        <p:nvSpPr>
          <p:cNvPr id="30723" name="Content Placeholder 2">
            <a:extLst>
              <a:ext uri="{FF2B5EF4-FFF2-40B4-BE49-F238E27FC236}">
                <a16:creationId xmlns:a16="http://schemas.microsoft.com/office/drawing/2014/main" id="{8119054D-3B40-E81E-9FCC-12500207C702}"/>
              </a:ext>
            </a:extLst>
          </p:cNvPr>
          <p:cNvSpPr>
            <a:spLocks noGrp="1"/>
          </p:cNvSpPr>
          <p:nvPr>
            <p:ph idx="1"/>
          </p:nvPr>
        </p:nvSpPr>
        <p:spPr>
          <a:xfrm>
            <a:off x="2209800" y="1773238"/>
            <a:ext cx="7772400" cy="4322762"/>
          </a:xfrm>
        </p:spPr>
        <p:txBody>
          <a:bodyPr/>
          <a:lstStyle/>
          <a:p>
            <a:pPr eaLnBrk="1" hangingPunct="1">
              <a:buFontTx/>
              <a:buNone/>
            </a:pPr>
            <a:r>
              <a:rPr lang="en-US" altLang="en-US" sz="2800" dirty="0"/>
              <a:t>Examples:        </a:t>
            </a:r>
            <a:r>
              <a:rPr lang="ar-JO" altLang="en-US" sz="2800" dirty="0"/>
              <a:t>أمثلة:</a:t>
            </a:r>
            <a:endParaRPr lang="en-US" altLang="en-US" sz="2800" dirty="0"/>
          </a:p>
          <a:p>
            <a:pPr eaLnBrk="1" hangingPunct="1"/>
            <a:r>
              <a:rPr lang="en-US" altLang="en-US" sz="2800" dirty="0">
                <a:solidFill>
                  <a:srgbClr val="C00000"/>
                </a:solidFill>
              </a:rPr>
              <a:t>Flight software that flies on a single mission satellite will not be concerned with portability but may be very concerned with reliability.</a:t>
            </a:r>
          </a:p>
          <a:p>
            <a:pPr algn="r" rtl="1" eaLnBrk="1" hangingPunct="1"/>
            <a:r>
              <a:rPr lang="ar-JO" altLang="en-US" sz="2800" dirty="0">
                <a:solidFill>
                  <a:srgbClr val="C00000"/>
                </a:solidFill>
              </a:rPr>
              <a:t>لن تهتم برامج الطيران التي تطير على قمر صناعي واحد بقابلية النقل ولكنها قد تكون مهتمة جدًا بالموثوقية.</a:t>
            </a:r>
            <a:endParaRPr lang="en-US" altLang="en-US" sz="2800" dirty="0">
              <a:solidFill>
                <a:srgbClr val="C00000"/>
              </a:solidFill>
            </a:endParaRPr>
          </a:p>
          <a:p>
            <a:pPr eaLnBrk="1" hangingPunct="1"/>
            <a:r>
              <a:rPr lang="en-US" altLang="en-US" sz="2800" dirty="0">
                <a:solidFill>
                  <a:srgbClr val="00B050"/>
                </a:solidFill>
              </a:rPr>
              <a:t>A software system that remains on the ground may be concerned with portability and not very concerned by reliability.</a:t>
            </a:r>
          </a:p>
          <a:p>
            <a:pPr algn="r" rtl="1" eaLnBrk="1" hangingPunct="1"/>
            <a:r>
              <a:rPr lang="ar-JO" altLang="en-US" sz="2800" dirty="0">
                <a:solidFill>
                  <a:srgbClr val="00B050"/>
                </a:solidFill>
              </a:rPr>
              <a:t>قد يكون النظام البرمجي الذي يبقى على الأرض مهتمًا بإمكانية النقل ولا يهتم كثيرًا بالموثوقية.</a:t>
            </a:r>
            <a:endParaRPr lang="en-US" altLang="en-US" sz="2800" dirty="0">
              <a:solidFill>
                <a:srgbClr val="00B050"/>
              </a:solidFill>
            </a:endParaRPr>
          </a:p>
          <a:p>
            <a:pPr eaLnBrk="1" hangingPunct="1"/>
            <a:endParaRPr lang="en-US" altLang="en-US" dirty="0"/>
          </a:p>
          <a:p>
            <a:pPr eaLnBrk="1" hangingPunct="1"/>
            <a:endParaRPr lang="en-US" altLang="en-US" dirty="0"/>
          </a:p>
        </p:txBody>
      </p:sp>
      <p:sp>
        <p:nvSpPr>
          <p:cNvPr id="15364" name="Slide Number Placeholder 3">
            <a:extLst>
              <a:ext uri="{FF2B5EF4-FFF2-40B4-BE49-F238E27FC236}">
                <a16:creationId xmlns:a16="http://schemas.microsoft.com/office/drawing/2014/main" id="{6866C948-099A-1917-3C7C-56187764F709}"/>
              </a:ext>
            </a:extLst>
          </p:cNvPr>
          <p:cNvSpPr>
            <a:spLocks noGrp="1"/>
          </p:cNvSpPr>
          <p:nvPr>
            <p:ph type="sldNum" sz="quarter" idx="12"/>
          </p:nvPr>
        </p:nvSpPr>
        <p:spPr>
          <a:xfrm>
            <a:off x="8077200" y="6356351"/>
            <a:ext cx="21336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14B3275C-ABB8-491B-9BC2-76B5AE5558D7}" type="slidenum">
              <a:rPr lang="en-US" altLang="ar-JO" sz="900">
                <a:solidFill>
                  <a:srgbClr val="898989"/>
                </a:solidFill>
                <a:latin typeface="Arial" panose="020B0604020202020204" pitchFamily="34" charset="0"/>
              </a:rPr>
              <a:pPr rtl="0" fontAlgn="base">
                <a:spcBef>
                  <a:spcPct val="0"/>
                </a:spcBef>
                <a:spcAft>
                  <a:spcPct val="0"/>
                </a:spcAft>
              </a:pPr>
              <a:t>87</a:t>
            </a:fld>
            <a:endParaRPr lang="en-US" altLang="ar-JO" sz="900">
              <a:solidFill>
                <a:srgbClr val="898989"/>
              </a:solidFill>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887F09C-EC3C-DC9E-6E2F-96974E8DCAF8}"/>
              </a:ext>
            </a:extLst>
          </p:cNvPr>
          <p:cNvSpPr>
            <a:spLocks noGrp="1"/>
          </p:cNvSpPr>
          <p:nvPr>
            <p:ph type="title"/>
          </p:nvPr>
        </p:nvSpPr>
        <p:spPr/>
        <p:txBody>
          <a:bodyPr/>
          <a:lstStyle/>
          <a:p>
            <a:pPr algn="ctr" rtl="1" eaLnBrk="1" hangingPunct="1"/>
            <a:r>
              <a:rPr lang="en-US" altLang="en-US" sz="2800" dirty="0"/>
              <a:t>Software quality factors in requirements document</a:t>
            </a:r>
            <a:br>
              <a:rPr lang="en-US" altLang="en-US" sz="2800" dirty="0"/>
            </a:br>
            <a:r>
              <a:rPr lang="ar-JO" altLang="en-US" sz="2800" dirty="0"/>
              <a:t>عوامل جودة البرمجيات في وثيقة المتطلبات</a:t>
            </a:r>
            <a:endParaRPr lang="ar-SA" altLang="en-US" sz="2800" dirty="0"/>
          </a:p>
        </p:txBody>
      </p:sp>
      <p:sp>
        <p:nvSpPr>
          <p:cNvPr id="3" name="Content Placeholder 2">
            <a:extLst>
              <a:ext uri="{FF2B5EF4-FFF2-40B4-BE49-F238E27FC236}">
                <a16:creationId xmlns:a16="http://schemas.microsoft.com/office/drawing/2014/main" id="{CBDDFB57-F2B1-1F76-A72D-46BFEF3F92E4}"/>
              </a:ext>
            </a:extLst>
          </p:cNvPr>
          <p:cNvSpPr>
            <a:spLocks noGrp="1"/>
          </p:cNvSpPr>
          <p:nvPr>
            <p:ph idx="1"/>
          </p:nvPr>
        </p:nvSpPr>
        <p:spPr/>
        <p:txBody>
          <a:bodyPr rtlCol="0">
            <a:normAutofit fontScale="92500" lnSpcReduction="20000"/>
          </a:bodyPr>
          <a:lstStyle/>
          <a:p>
            <a:pPr algn="ctr" eaLnBrk="1" fontAlgn="auto" hangingPunct="1">
              <a:spcAft>
                <a:spcPts val="0"/>
              </a:spcAft>
              <a:buNone/>
              <a:defRPr/>
            </a:pPr>
            <a:endParaRPr lang="en-US" sz="2000" dirty="0"/>
          </a:p>
          <a:p>
            <a:pPr eaLnBrk="1" fontAlgn="auto" hangingPunct="1">
              <a:spcAft>
                <a:spcPts val="0"/>
              </a:spcAft>
              <a:buNone/>
              <a:defRPr/>
            </a:pPr>
            <a:r>
              <a:rPr lang="en-US" sz="2000" dirty="0"/>
              <a:t>Correctness           </a:t>
            </a:r>
            <a:r>
              <a:rPr lang="ar-JO" sz="2000" dirty="0"/>
              <a:t>صحة</a:t>
            </a:r>
            <a:endParaRPr lang="en-US" sz="2000" dirty="0"/>
          </a:p>
          <a:p>
            <a:pPr eaLnBrk="1" fontAlgn="auto" hangingPunct="1">
              <a:spcAft>
                <a:spcPts val="0"/>
              </a:spcAft>
              <a:defRPr/>
            </a:pPr>
            <a:r>
              <a:rPr lang="en-US" sz="2000" dirty="0"/>
              <a:t>Employees salaries should not be late   </a:t>
            </a:r>
            <a:r>
              <a:rPr lang="en-US" sz="2000" dirty="0">
                <a:solidFill>
                  <a:srgbClr val="FF0000"/>
                </a:solidFill>
              </a:rPr>
              <a:t>(Wrong)</a:t>
            </a:r>
          </a:p>
          <a:p>
            <a:pPr algn="r" rtl="1" eaLnBrk="1" fontAlgn="auto" hangingPunct="1">
              <a:spcAft>
                <a:spcPts val="0"/>
              </a:spcAft>
              <a:defRPr/>
            </a:pPr>
            <a:r>
              <a:rPr lang="ar-JO" sz="2000" dirty="0"/>
              <a:t>يجب ألا تتأخر رواتب الموظفين </a:t>
            </a:r>
            <a:r>
              <a:rPr lang="ar-JO" sz="2000" dirty="0">
                <a:solidFill>
                  <a:srgbClr val="FF0000"/>
                </a:solidFill>
              </a:rPr>
              <a:t>(خطأ)</a:t>
            </a:r>
            <a:endParaRPr lang="en-US" sz="2000" dirty="0">
              <a:solidFill>
                <a:srgbClr val="FF0000"/>
              </a:solidFill>
            </a:endParaRPr>
          </a:p>
          <a:p>
            <a:pPr eaLnBrk="1" fontAlgn="auto" hangingPunct="1">
              <a:spcAft>
                <a:spcPts val="0"/>
              </a:spcAft>
              <a:defRPr/>
            </a:pPr>
            <a:r>
              <a:rPr lang="en-US" sz="2000" dirty="0"/>
              <a:t>Employees salaries should be calculated accurately and must be ready  five days before the end of the month  </a:t>
            </a:r>
            <a:r>
              <a:rPr lang="en-US" sz="2000" dirty="0">
                <a:solidFill>
                  <a:srgbClr val="339933"/>
                </a:solidFill>
              </a:rPr>
              <a:t>(Correct)</a:t>
            </a:r>
          </a:p>
          <a:p>
            <a:pPr algn="r" rtl="1" eaLnBrk="1" fontAlgn="auto" hangingPunct="1">
              <a:spcAft>
                <a:spcPts val="0"/>
              </a:spcAft>
              <a:defRPr/>
            </a:pPr>
            <a:r>
              <a:rPr lang="ar-JO" sz="2000" dirty="0"/>
              <a:t>يجب أن يتم حساب رواتب الموظفين بشكل دقيق ويجب أن تكون جاهزة قبل نهاية الشهر بخمسة أيام </a:t>
            </a:r>
            <a:r>
              <a:rPr lang="ar-JO" sz="2000" dirty="0">
                <a:solidFill>
                  <a:srgbClr val="339933"/>
                </a:solidFill>
              </a:rPr>
              <a:t>(صحيح)</a:t>
            </a:r>
            <a:endParaRPr lang="en-US" sz="2000" dirty="0">
              <a:solidFill>
                <a:srgbClr val="339933"/>
              </a:solidFill>
            </a:endParaRPr>
          </a:p>
          <a:p>
            <a:pPr eaLnBrk="1" fontAlgn="auto" hangingPunct="1">
              <a:spcAft>
                <a:spcPts val="0"/>
              </a:spcAft>
              <a:defRPr/>
            </a:pPr>
            <a:endParaRPr lang="en-US" sz="2000" dirty="0"/>
          </a:p>
          <a:p>
            <a:pPr marL="0" indent="0" eaLnBrk="1" fontAlgn="auto" hangingPunct="1">
              <a:spcAft>
                <a:spcPts val="0"/>
              </a:spcAft>
              <a:buNone/>
              <a:defRPr/>
            </a:pPr>
            <a:r>
              <a:rPr lang="en-US" sz="2000" dirty="0"/>
              <a:t>Reliability          </a:t>
            </a:r>
            <a:r>
              <a:rPr lang="ar-JO" sz="2000" dirty="0"/>
              <a:t>مصداقية</a:t>
            </a:r>
            <a:endParaRPr lang="en-US" sz="2000" dirty="0"/>
          </a:p>
          <a:p>
            <a:pPr eaLnBrk="1" fontAlgn="auto" hangingPunct="1">
              <a:spcAft>
                <a:spcPts val="0"/>
              </a:spcAft>
              <a:defRPr/>
            </a:pPr>
            <a:r>
              <a:rPr lang="en-US" sz="2000" dirty="0"/>
              <a:t>The system should be working as much time as possible </a:t>
            </a:r>
            <a:r>
              <a:rPr lang="en-US" sz="2000" dirty="0">
                <a:solidFill>
                  <a:srgbClr val="FF0000"/>
                </a:solidFill>
              </a:rPr>
              <a:t>(Wrong)</a:t>
            </a:r>
          </a:p>
          <a:p>
            <a:pPr algn="r" rtl="1" eaLnBrk="1" fontAlgn="auto" hangingPunct="1">
              <a:spcAft>
                <a:spcPts val="0"/>
              </a:spcAft>
              <a:defRPr/>
            </a:pPr>
            <a:r>
              <a:rPr lang="ar-JO" sz="2000" dirty="0"/>
              <a:t>يجب أن يعمل النظام لأطول فترة ممكنة </a:t>
            </a:r>
            <a:r>
              <a:rPr lang="ar-JO" sz="2000" dirty="0">
                <a:solidFill>
                  <a:srgbClr val="FF0000"/>
                </a:solidFill>
              </a:rPr>
              <a:t>(خطأ)</a:t>
            </a:r>
            <a:endParaRPr lang="en-US" sz="2000" dirty="0">
              <a:solidFill>
                <a:srgbClr val="FF0000"/>
              </a:solidFill>
            </a:endParaRPr>
          </a:p>
          <a:p>
            <a:pPr eaLnBrk="1" fontAlgn="auto" hangingPunct="1">
              <a:spcAft>
                <a:spcPts val="0"/>
              </a:spcAft>
              <a:defRPr/>
            </a:pPr>
            <a:r>
              <a:rPr lang="en-US" sz="2000" dirty="0"/>
              <a:t>The system should not be in failure status during working hours (9 to 4).  Total time of  failure status should not exceed 20 minutes per month.   </a:t>
            </a:r>
            <a:r>
              <a:rPr lang="en-US" sz="2000" dirty="0">
                <a:solidFill>
                  <a:srgbClr val="33CC33"/>
                </a:solidFill>
              </a:rPr>
              <a:t>(Correct)</a:t>
            </a:r>
          </a:p>
          <a:p>
            <a:pPr algn="r" rtl="1" eaLnBrk="1" fontAlgn="auto" hangingPunct="1">
              <a:spcAft>
                <a:spcPts val="0"/>
              </a:spcAft>
              <a:defRPr/>
            </a:pPr>
            <a:r>
              <a:rPr lang="ar-SA" sz="2000" dirty="0"/>
              <a:t>يجب ألا يكون النظام في حالة فشل أثناء ساعات العمل (من 9 إلى 4). يجب ألا يتجاوز إجمالي وقت حالة الفشل 20 دقيقة شهريًا. </a:t>
            </a:r>
            <a:r>
              <a:rPr lang="ar-SA" sz="2000" dirty="0">
                <a:solidFill>
                  <a:srgbClr val="33CC33"/>
                </a:solidFill>
              </a:rPr>
              <a:t>(صحيح)</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263C899-F5E5-3334-A9D2-5C8650D713E8}"/>
              </a:ext>
            </a:extLst>
          </p:cNvPr>
          <p:cNvSpPr>
            <a:spLocks noGrp="1"/>
          </p:cNvSpPr>
          <p:nvPr>
            <p:ph type="title"/>
          </p:nvPr>
        </p:nvSpPr>
        <p:spPr/>
        <p:txBody>
          <a:bodyPr/>
          <a:lstStyle/>
          <a:p>
            <a:pPr algn="ctr" eaLnBrk="1" hangingPunct="1"/>
            <a:r>
              <a:rPr lang="en-US" altLang="en-US" sz="2800" dirty="0"/>
              <a:t>Software quality factors in requirements document</a:t>
            </a:r>
            <a:br>
              <a:rPr lang="en-US" altLang="en-US" sz="2800" dirty="0"/>
            </a:br>
            <a:r>
              <a:rPr lang="ar-JO" altLang="en-US" sz="2800" dirty="0"/>
              <a:t>عوامل جودة البرمجيات في وثيقة المتطلبات</a:t>
            </a:r>
            <a:endParaRPr lang="ar-SA" altLang="en-US" sz="2800" dirty="0"/>
          </a:p>
        </p:txBody>
      </p:sp>
      <p:sp>
        <p:nvSpPr>
          <p:cNvPr id="3" name="Content Placeholder 2">
            <a:extLst>
              <a:ext uri="{FF2B5EF4-FFF2-40B4-BE49-F238E27FC236}">
                <a16:creationId xmlns:a16="http://schemas.microsoft.com/office/drawing/2014/main" id="{2F602708-FB33-3CD3-FDDA-B4658934C646}"/>
              </a:ext>
            </a:extLst>
          </p:cNvPr>
          <p:cNvSpPr>
            <a:spLocks noGrp="1"/>
          </p:cNvSpPr>
          <p:nvPr>
            <p:ph idx="1"/>
          </p:nvPr>
        </p:nvSpPr>
        <p:spPr/>
        <p:txBody>
          <a:bodyPr rtlCol="0">
            <a:normAutofit fontScale="92500" lnSpcReduction="10000"/>
          </a:bodyPr>
          <a:lstStyle/>
          <a:p>
            <a:pPr algn="ctr" eaLnBrk="1" fontAlgn="auto" hangingPunct="1">
              <a:spcAft>
                <a:spcPts val="0"/>
              </a:spcAft>
              <a:buNone/>
              <a:defRPr/>
            </a:pPr>
            <a:endParaRPr lang="en-US" sz="2000" dirty="0"/>
          </a:p>
          <a:p>
            <a:pPr eaLnBrk="1" fontAlgn="auto" hangingPunct="1">
              <a:spcAft>
                <a:spcPts val="0"/>
              </a:spcAft>
              <a:buNone/>
              <a:defRPr/>
            </a:pPr>
            <a:r>
              <a:rPr lang="en-US" sz="2000" dirty="0"/>
              <a:t>Efficiency        </a:t>
            </a:r>
            <a:r>
              <a:rPr lang="ar-JO" sz="2000" dirty="0"/>
              <a:t>كفاءة</a:t>
            </a:r>
            <a:endParaRPr lang="en-US" sz="2000" dirty="0"/>
          </a:p>
          <a:p>
            <a:pPr eaLnBrk="1" fontAlgn="auto" hangingPunct="1">
              <a:spcAft>
                <a:spcPts val="0"/>
              </a:spcAft>
              <a:defRPr/>
            </a:pPr>
            <a:r>
              <a:rPr lang="en-US" sz="2000" dirty="0"/>
              <a:t>The GPS application should use as little as possible of mobile phone battery  </a:t>
            </a:r>
            <a:r>
              <a:rPr lang="en-US" sz="2000" dirty="0">
                <a:solidFill>
                  <a:srgbClr val="FF0000"/>
                </a:solidFill>
              </a:rPr>
              <a:t>(Wrong)</a:t>
            </a:r>
          </a:p>
          <a:p>
            <a:pPr algn="r" rtl="1" eaLnBrk="1" fontAlgn="auto" hangingPunct="1">
              <a:spcAft>
                <a:spcPts val="0"/>
              </a:spcAft>
              <a:defRPr/>
            </a:pPr>
            <a:r>
              <a:rPr lang="ar-JO" sz="2000" dirty="0"/>
              <a:t>يجب أن يستخدم تطبيق </a:t>
            </a:r>
            <a:r>
              <a:rPr lang="en-US" sz="2000" dirty="0"/>
              <a:t>GPS </a:t>
            </a:r>
            <a:r>
              <a:rPr lang="ar-JO" sz="2000" dirty="0"/>
              <a:t>أقل قدر ممكن من بطارية الهاتف المحمول </a:t>
            </a:r>
            <a:r>
              <a:rPr lang="ar-JO" sz="2000" dirty="0">
                <a:solidFill>
                  <a:srgbClr val="FF0000"/>
                </a:solidFill>
              </a:rPr>
              <a:t>(خطأ)</a:t>
            </a:r>
            <a:endParaRPr lang="en-US" sz="2000" dirty="0">
              <a:solidFill>
                <a:srgbClr val="FF0000"/>
              </a:solidFill>
            </a:endParaRPr>
          </a:p>
          <a:p>
            <a:pPr eaLnBrk="1" fontAlgn="auto" hangingPunct="1">
              <a:spcAft>
                <a:spcPts val="0"/>
              </a:spcAft>
              <a:defRPr/>
            </a:pPr>
            <a:r>
              <a:rPr lang="en-US" sz="2000" dirty="0"/>
              <a:t>The GPS application should not use more than 10% of battery power in two hours time  </a:t>
            </a:r>
            <a:r>
              <a:rPr lang="en-US" sz="2000" dirty="0">
                <a:solidFill>
                  <a:srgbClr val="339933"/>
                </a:solidFill>
              </a:rPr>
              <a:t>(Correct)</a:t>
            </a:r>
          </a:p>
          <a:p>
            <a:pPr algn="r" rtl="1" eaLnBrk="1" fontAlgn="auto" hangingPunct="1">
              <a:spcAft>
                <a:spcPts val="0"/>
              </a:spcAft>
              <a:defRPr/>
            </a:pPr>
            <a:r>
              <a:rPr lang="ar-JO" sz="2000" dirty="0"/>
              <a:t>يجب ألا يستخدم تطبيق </a:t>
            </a:r>
            <a:r>
              <a:rPr lang="en-US" sz="2000" dirty="0"/>
              <a:t>GPS </a:t>
            </a:r>
            <a:r>
              <a:rPr lang="ar-JO" sz="2000" dirty="0"/>
              <a:t>أكثر من 10% من طاقة البطارية خلال ساعتين </a:t>
            </a:r>
            <a:r>
              <a:rPr lang="ar-JO" sz="2000" dirty="0">
                <a:solidFill>
                  <a:srgbClr val="339933"/>
                </a:solidFill>
              </a:rPr>
              <a:t>(صحيح)</a:t>
            </a:r>
            <a:endParaRPr lang="en-US" sz="2000" dirty="0">
              <a:solidFill>
                <a:srgbClr val="339933"/>
              </a:solidFill>
            </a:endParaRPr>
          </a:p>
          <a:p>
            <a:pPr eaLnBrk="1" fontAlgn="auto" hangingPunct="1">
              <a:spcAft>
                <a:spcPts val="0"/>
              </a:spcAft>
              <a:defRPr/>
            </a:pPr>
            <a:endParaRPr lang="en-US" sz="2000" dirty="0"/>
          </a:p>
          <a:p>
            <a:pPr marL="0" indent="0" eaLnBrk="1" fontAlgn="auto" hangingPunct="1">
              <a:spcAft>
                <a:spcPts val="0"/>
              </a:spcAft>
              <a:buNone/>
              <a:defRPr/>
            </a:pPr>
            <a:r>
              <a:rPr lang="en-US" sz="2000" dirty="0"/>
              <a:t>Integrity            </a:t>
            </a:r>
            <a:r>
              <a:rPr lang="ar-JO" sz="2000" dirty="0"/>
              <a:t>نزاهة</a:t>
            </a:r>
            <a:endParaRPr lang="en-US" sz="2000" dirty="0"/>
          </a:p>
          <a:p>
            <a:pPr eaLnBrk="1" fontAlgn="auto" hangingPunct="1">
              <a:spcAft>
                <a:spcPts val="0"/>
              </a:spcAft>
              <a:defRPr/>
            </a:pPr>
            <a:r>
              <a:rPr lang="en-US" sz="2000" dirty="0"/>
              <a:t>Students should be allowed to access their final marks</a:t>
            </a:r>
            <a:r>
              <a:rPr lang="en-US" sz="2000" dirty="0">
                <a:solidFill>
                  <a:srgbClr val="FF0000"/>
                </a:solidFill>
              </a:rPr>
              <a:t>(Wrong)</a:t>
            </a:r>
          </a:p>
          <a:p>
            <a:pPr algn="r" rtl="1" eaLnBrk="1" fontAlgn="auto" hangingPunct="1">
              <a:spcAft>
                <a:spcPts val="0"/>
              </a:spcAft>
              <a:defRPr/>
            </a:pPr>
            <a:r>
              <a:rPr lang="ar-JO" sz="2000" dirty="0"/>
              <a:t>يجب السماح للطلاب بالحصول على علاماتهم النهائية </a:t>
            </a:r>
            <a:r>
              <a:rPr lang="ar-JO" sz="2000" dirty="0">
                <a:solidFill>
                  <a:srgbClr val="FF0000"/>
                </a:solidFill>
              </a:rPr>
              <a:t>(خطأ)</a:t>
            </a:r>
            <a:endParaRPr lang="en-US" sz="2000" dirty="0">
              <a:solidFill>
                <a:srgbClr val="FF0000"/>
              </a:solidFill>
            </a:endParaRPr>
          </a:p>
          <a:p>
            <a:pPr eaLnBrk="1" fontAlgn="auto" hangingPunct="1">
              <a:spcAft>
                <a:spcPts val="0"/>
              </a:spcAft>
              <a:defRPr/>
            </a:pPr>
            <a:r>
              <a:rPr lang="en-US" sz="2000" dirty="0"/>
              <a:t>Students should be allowed to view their final marks. They should not be able to make any changes </a:t>
            </a:r>
            <a:r>
              <a:rPr lang="en-US" sz="2000" dirty="0">
                <a:solidFill>
                  <a:srgbClr val="339933"/>
                </a:solidFill>
              </a:rPr>
              <a:t>(Correct)</a:t>
            </a:r>
          </a:p>
          <a:p>
            <a:pPr algn="r" rtl="1" eaLnBrk="1" fontAlgn="auto" hangingPunct="1">
              <a:spcAft>
                <a:spcPts val="0"/>
              </a:spcAft>
              <a:defRPr/>
            </a:pPr>
            <a:r>
              <a:rPr lang="ar-SA" sz="2000" dirty="0"/>
              <a:t>ينبغي السماح للطلاب بمشاهدة علاماتهم النهائية. لا ينبغي أن يكونوا قادرين على إجراء أي تغييرات </a:t>
            </a:r>
            <a:r>
              <a:rPr lang="ar-SA" sz="2000" dirty="0">
                <a:solidFill>
                  <a:srgbClr val="339933"/>
                </a:solidFill>
              </a:rPr>
              <a:t>(صحيح)</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Engineers and quality</a:t>
            </a:r>
            <a:b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ar-JO"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مهندسي البرمجيات والجودة</a:t>
            </a:r>
            <a:endPar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normAutofit fontScale="92500"/>
          </a:bodyPr>
          <a:lstStyle/>
          <a:p>
            <a:r>
              <a:rPr lang="en-US" altLang="en-US" sz="2800" dirty="0">
                <a:cs typeface="Arial" charset="0"/>
              </a:rPr>
              <a:t>Software engineers strive to control the</a:t>
            </a:r>
          </a:p>
          <a:p>
            <a:pPr algn="r" rtl="1"/>
            <a:r>
              <a:rPr lang="ar-JO" altLang="en-US" sz="2800" dirty="0">
                <a:cs typeface="Arial" charset="0"/>
              </a:rPr>
              <a:t>يسعى مهندسو البرمجيات إلى التحكم في</a:t>
            </a:r>
            <a:endParaRPr lang="en-US" altLang="en-US" sz="2800" dirty="0">
              <a:cs typeface="Arial" charset="0"/>
            </a:endParaRPr>
          </a:p>
          <a:p>
            <a:pPr lvl="1"/>
            <a:r>
              <a:rPr lang="en-US" altLang="en-US" sz="2400" dirty="0">
                <a:cs typeface="Arial" charset="0"/>
              </a:rPr>
              <a:t> </a:t>
            </a:r>
            <a:r>
              <a:rPr lang="en-US" altLang="en-US" sz="2400" b="1" dirty="0">
                <a:solidFill>
                  <a:srgbClr val="FF0000"/>
                </a:solidFill>
                <a:cs typeface="Arial" charset="0"/>
              </a:rPr>
              <a:t>process applied</a:t>
            </a:r>
            <a:r>
              <a:rPr lang="en-US" altLang="en-US" sz="2400" b="1" dirty="0">
                <a:cs typeface="Arial" charset="0"/>
              </a:rPr>
              <a:t>: </a:t>
            </a:r>
            <a:r>
              <a:rPr lang="en-US" altLang="en-US" sz="2400" dirty="0">
                <a:cs typeface="Arial" charset="0"/>
              </a:rPr>
              <a:t>What is the best process (</a:t>
            </a:r>
            <a:r>
              <a:rPr lang="en-US" altLang="en-US" sz="2400" dirty="0" err="1">
                <a:cs typeface="Arial" charset="0"/>
              </a:rPr>
              <a:t>i.e</a:t>
            </a:r>
            <a:r>
              <a:rPr lang="en-US" altLang="en-US" sz="2400" dirty="0">
                <a:cs typeface="Arial" charset="0"/>
              </a:rPr>
              <a:t> SDLC) to be used for the development of software</a:t>
            </a:r>
          </a:p>
          <a:p>
            <a:pPr lvl="1" algn="r" rtl="1"/>
            <a:r>
              <a:rPr lang="ar-JO" altLang="en-US" sz="2400" b="1" dirty="0">
                <a:solidFill>
                  <a:srgbClr val="FF0000"/>
                </a:solidFill>
                <a:cs typeface="Arial" charset="0"/>
              </a:rPr>
              <a:t>العملية المطبقة</a:t>
            </a:r>
            <a:r>
              <a:rPr lang="ar-JO" altLang="en-US" sz="2400" dirty="0">
                <a:cs typeface="Arial" charset="0"/>
              </a:rPr>
              <a:t>: ما هي أفضل عملية (أي </a:t>
            </a:r>
            <a:r>
              <a:rPr lang="en-US" altLang="en-US" sz="2400" dirty="0">
                <a:cs typeface="Arial" charset="0"/>
              </a:rPr>
              <a:t>SDLC) </a:t>
            </a:r>
            <a:r>
              <a:rPr lang="ar-JO" altLang="en-US" sz="2400" dirty="0">
                <a:cs typeface="Arial" charset="0"/>
              </a:rPr>
              <a:t>لاستخدامها في تطوير البرمجيات</a:t>
            </a:r>
            <a:endParaRPr lang="en-US" altLang="en-US" sz="2400" dirty="0">
              <a:cs typeface="Arial" charset="0"/>
            </a:endParaRPr>
          </a:p>
          <a:p>
            <a:pPr lvl="1"/>
            <a:r>
              <a:rPr lang="en-US" altLang="en-US" sz="2400" b="1" dirty="0">
                <a:solidFill>
                  <a:srgbClr val="FF0000"/>
                </a:solidFill>
                <a:cs typeface="Arial" charset="0"/>
              </a:rPr>
              <a:t>resources expended</a:t>
            </a:r>
            <a:r>
              <a:rPr lang="en-US" altLang="en-US" sz="2400" b="1" dirty="0">
                <a:cs typeface="Arial" charset="0"/>
              </a:rPr>
              <a:t>: </a:t>
            </a:r>
            <a:r>
              <a:rPr lang="en-US" altLang="en-US" sz="2400" dirty="0">
                <a:cs typeface="Arial" charset="0"/>
              </a:rPr>
              <a:t>Make sure software development is finished in expected time and also using the estimated budget</a:t>
            </a:r>
          </a:p>
          <a:p>
            <a:pPr lvl="1" algn="r" rtl="1"/>
            <a:r>
              <a:rPr lang="ar-JO" altLang="en-US" sz="2400" b="1" dirty="0">
                <a:solidFill>
                  <a:srgbClr val="FF0000"/>
                </a:solidFill>
                <a:cs typeface="Arial" charset="0"/>
              </a:rPr>
              <a:t>الموارد المنفقة</a:t>
            </a:r>
            <a:r>
              <a:rPr lang="ar-JO" altLang="en-US" sz="2400" dirty="0">
                <a:cs typeface="Arial" charset="0"/>
              </a:rPr>
              <a:t>: تأكد من الانتهاء من تطوير البرامج في الوقت المتوقع وكذلك باستخدام الميزانية المقدرة</a:t>
            </a:r>
            <a:endParaRPr lang="en-US" altLang="en-US" sz="2400" dirty="0">
              <a:cs typeface="Arial" charset="0"/>
            </a:endParaRPr>
          </a:p>
          <a:p>
            <a:pPr lvl="1"/>
            <a:r>
              <a:rPr lang="en-US" altLang="en-US" sz="2400" b="1" dirty="0">
                <a:solidFill>
                  <a:srgbClr val="FF0000"/>
                </a:solidFill>
                <a:cs typeface="Arial" charset="0"/>
              </a:rPr>
              <a:t>end product quality attributes</a:t>
            </a:r>
            <a:r>
              <a:rPr lang="en-US" altLang="en-US" sz="2400" b="1" dirty="0">
                <a:cs typeface="Arial" charset="0"/>
              </a:rPr>
              <a:t>: </a:t>
            </a:r>
            <a:r>
              <a:rPr lang="en-US" altLang="en-US" sz="2400" dirty="0">
                <a:cs typeface="Arial" charset="0"/>
              </a:rPr>
              <a:t>Make sure that the software it self is of a high quality and contains all features and requirements (functional and non functional)</a:t>
            </a:r>
          </a:p>
          <a:p>
            <a:pPr lvl="1" algn="r" rtl="1"/>
            <a:r>
              <a:rPr lang="ar-JO" altLang="en-US" sz="2400" b="1" dirty="0">
                <a:solidFill>
                  <a:srgbClr val="FF0000"/>
                </a:solidFill>
                <a:cs typeface="Arial" charset="0"/>
              </a:rPr>
              <a:t>سمات جودة المنتج النهائي</a:t>
            </a:r>
            <a:r>
              <a:rPr lang="ar-JO" altLang="en-US" sz="2400" dirty="0">
                <a:cs typeface="Times New Roman" charset="0"/>
              </a:rPr>
              <a:t>: التأكد من أن البرنامج نفسه ذو جودة عالية ويحتوي على جميع الميزات والمتطلبات (الوظيفية وغير الوظيفية)</a:t>
            </a:r>
            <a:endParaRPr lang="en-US" altLang="en-US" sz="2400" dirty="0">
              <a:cs typeface="Times New Roman" charset="0"/>
            </a:endParaRPr>
          </a:p>
          <a:p>
            <a:pPr marL="0" indent="0">
              <a:buNone/>
            </a:pPr>
            <a:endParaRPr lang="en-US" dirty="0"/>
          </a:p>
        </p:txBody>
      </p:sp>
    </p:spTree>
    <p:extLst>
      <p:ext uri="{BB962C8B-B14F-4D97-AF65-F5344CB8AC3E}">
        <p14:creationId xmlns:p14="http://schemas.microsoft.com/office/powerpoint/2010/main" val="38072759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06B9C02-858B-3EBD-17C5-E32BD3A4115C}"/>
              </a:ext>
            </a:extLst>
          </p:cNvPr>
          <p:cNvSpPr>
            <a:spLocks noGrp="1"/>
          </p:cNvSpPr>
          <p:nvPr>
            <p:ph type="title"/>
          </p:nvPr>
        </p:nvSpPr>
        <p:spPr/>
        <p:txBody>
          <a:bodyPr/>
          <a:lstStyle/>
          <a:p>
            <a:pPr algn="ctr" eaLnBrk="1" hangingPunct="1"/>
            <a:r>
              <a:rPr lang="en-US" altLang="en-US" sz="2800" dirty="0"/>
              <a:t>Software quality factors in requirements document</a:t>
            </a:r>
            <a:br>
              <a:rPr lang="en-US" altLang="en-US" sz="2800" dirty="0"/>
            </a:br>
            <a:r>
              <a:rPr lang="ar-JO" altLang="en-US" sz="2800" dirty="0"/>
              <a:t>عوامل جودة البرمجيات في وثيقة المتطلبات</a:t>
            </a:r>
            <a:endParaRPr lang="ar-SA" altLang="en-US" sz="2800" dirty="0"/>
          </a:p>
        </p:txBody>
      </p:sp>
      <p:sp>
        <p:nvSpPr>
          <p:cNvPr id="3" name="Content Placeholder 2">
            <a:extLst>
              <a:ext uri="{FF2B5EF4-FFF2-40B4-BE49-F238E27FC236}">
                <a16:creationId xmlns:a16="http://schemas.microsoft.com/office/drawing/2014/main" id="{7E672EB7-A749-1484-445E-232C3E5FA156}"/>
              </a:ext>
            </a:extLst>
          </p:cNvPr>
          <p:cNvSpPr>
            <a:spLocks noGrp="1"/>
          </p:cNvSpPr>
          <p:nvPr>
            <p:ph idx="1"/>
          </p:nvPr>
        </p:nvSpPr>
        <p:spPr/>
        <p:txBody>
          <a:bodyPr rtlCol="0">
            <a:normAutofit/>
          </a:bodyPr>
          <a:lstStyle/>
          <a:p>
            <a:pPr algn="ctr" eaLnBrk="1" fontAlgn="auto" hangingPunct="1">
              <a:spcAft>
                <a:spcPts val="0"/>
              </a:spcAft>
              <a:buNone/>
              <a:defRPr/>
            </a:pPr>
            <a:endParaRPr lang="en-US" sz="2000" dirty="0"/>
          </a:p>
          <a:p>
            <a:pPr eaLnBrk="1" fontAlgn="auto" hangingPunct="1">
              <a:spcAft>
                <a:spcPts val="0"/>
              </a:spcAft>
              <a:buNone/>
              <a:defRPr/>
            </a:pPr>
            <a:r>
              <a:rPr lang="en-US" sz="2000" dirty="0"/>
              <a:t>Usability           </a:t>
            </a:r>
            <a:r>
              <a:rPr lang="ar-JO" sz="2000" dirty="0"/>
              <a:t>سهولة الاستخدام</a:t>
            </a:r>
            <a:endParaRPr lang="en-US" sz="2000" dirty="0"/>
          </a:p>
          <a:p>
            <a:pPr eaLnBrk="1" fontAlgn="auto" hangingPunct="1">
              <a:spcAft>
                <a:spcPts val="0"/>
              </a:spcAft>
              <a:defRPr/>
            </a:pPr>
            <a:r>
              <a:rPr lang="en-US" sz="2000" dirty="0"/>
              <a:t>The billing system should be easy to use </a:t>
            </a:r>
            <a:r>
              <a:rPr lang="en-US" sz="2000" dirty="0">
                <a:solidFill>
                  <a:srgbClr val="FF0000"/>
                </a:solidFill>
              </a:rPr>
              <a:t>(Wrong)</a:t>
            </a:r>
          </a:p>
          <a:p>
            <a:pPr algn="r" rtl="1" eaLnBrk="1" fontAlgn="auto" hangingPunct="1">
              <a:spcAft>
                <a:spcPts val="0"/>
              </a:spcAft>
              <a:defRPr/>
            </a:pPr>
            <a:r>
              <a:rPr lang="ar-JO" sz="2000" dirty="0"/>
              <a:t>يجب أن يكون نظام الفوترة سهل الاستخدام </a:t>
            </a:r>
            <a:r>
              <a:rPr lang="ar-JO" sz="2000" dirty="0">
                <a:solidFill>
                  <a:srgbClr val="FF0000"/>
                </a:solidFill>
              </a:rPr>
              <a:t>(خطأ)</a:t>
            </a:r>
            <a:endParaRPr lang="en-US" sz="2000" dirty="0">
              <a:solidFill>
                <a:srgbClr val="FF0000"/>
              </a:solidFill>
            </a:endParaRPr>
          </a:p>
          <a:p>
            <a:pPr eaLnBrk="1" fontAlgn="auto" hangingPunct="1">
              <a:spcAft>
                <a:spcPts val="0"/>
              </a:spcAft>
              <a:defRPr/>
            </a:pPr>
            <a:r>
              <a:rPr lang="en-US" sz="2000" dirty="0"/>
              <a:t>Billing staff should be able to learn the most important five functions of the billing system in 3 working hours.</a:t>
            </a:r>
            <a:r>
              <a:rPr lang="en-US" sz="2000" dirty="0">
                <a:solidFill>
                  <a:srgbClr val="339933"/>
                </a:solidFill>
              </a:rPr>
              <a:t> (Correct)</a:t>
            </a:r>
            <a:endParaRPr lang="en-US" sz="2000" dirty="0"/>
          </a:p>
          <a:p>
            <a:pPr algn="r" rtl="1" eaLnBrk="1" fontAlgn="auto" hangingPunct="1">
              <a:spcAft>
                <a:spcPts val="0"/>
              </a:spcAft>
              <a:defRPr/>
            </a:pPr>
            <a:r>
              <a:rPr lang="ar-JO" sz="2000" dirty="0"/>
              <a:t>يجب أن يكون موظفو إعداد الفواتير قادرين على تعلم أهم خمس وظائف لنظام إعداد الفواتير خلال 3 ساعات عمل.</a:t>
            </a:r>
            <a:r>
              <a:rPr lang="ar-SA" sz="2000" dirty="0">
                <a:solidFill>
                  <a:srgbClr val="339933"/>
                </a:solidFill>
              </a:rPr>
              <a:t> (صحيح)</a:t>
            </a:r>
            <a:endParaRPr lang="en-US" sz="2000" dirty="0"/>
          </a:p>
          <a:p>
            <a:pPr marL="0" indent="0" eaLnBrk="1" fontAlgn="auto" hangingPunct="1">
              <a:spcAft>
                <a:spcPts val="0"/>
              </a:spcAft>
              <a:buNone/>
              <a:defRPr/>
            </a:pPr>
            <a:endParaRPr lang="en-US"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0C3A9F6B-0C1D-998E-8E20-8D214CC76F61}"/>
              </a:ext>
            </a:extLst>
          </p:cNvPr>
          <p:cNvSpPr>
            <a:spLocks noGrp="1"/>
          </p:cNvSpPr>
          <p:nvPr>
            <p:ph idx="1"/>
          </p:nvPr>
        </p:nvSpPr>
        <p:spPr/>
        <p:txBody>
          <a:bodyPr/>
          <a:lstStyle/>
          <a:p>
            <a:pPr algn="ctr" eaLnBrk="1" hangingPunct="1">
              <a:buFont typeface="Arial" panose="020B0604020202020204" pitchFamily="34" charset="0"/>
              <a:buNone/>
            </a:pPr>
            <a:r>
              <a:rPr lang="en-US" altLang="en-US" sz="4000" dirty="0"/>
              <a:t>See Chapter 3 Summary and try  to answer some questions</a:t>
            </a:r>
          </a:p>
          <a:p>
            <a:pPr algn="ctr" eaLnBrk="1" hangingPunct="1">
              <a:buFont typeface="Arial" panose="020B0604020202020204" pitchFamily="34" charset="0"/>
              <a:buNone/>
            </a:pPr>
            <a:r>
              <a:rPr lang="ar-SA" altLang="en-US" sz="4000" dirty="0"/>
              <a:t>راجع ملخص الفصل الثالث وحاول الإجابة على بعض الأسئلة</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F3938B8-AF78-2677-5414-5E8F58789463}"/>
              </a:ext>
            </a:extLst>
          </p:cNvPr>
          <p:cNvSpPr>
            <a:spLocks noGrp="1"/>
          </p:cNvSpPr>
          <p:nvPr>
            <p:ph type="ctrTitle"/>
          </p:nvPr>
        </p:nvSpPr>
        <p:spPr/>
        <p:txBody>
          <a:bodyPr/>
          <a:lstStyle/>
          <a:p>
            <a:pPr eaLnBrk="1" hangingPunct="1"/>
            <a:r>
              <a:rPr lang="en-US" altLang="en-US" sz="9000"/>
              <a:t>Chapter 4</a:t>
            </a:r>
          </a:p>
        </p:txBody>
      </p:sp>
      <p:sp>
        <p:nvSpPr>
          <p:cNvPr id="3075" name="Rectangle 4">
            <a:extLst>
              <a:ext uri="{FF2B5EF4-FFF2-40B4-BE49-F238E27FC236}">
                <a16:creationId xmlns:a16="http://schemas.microsoft.com/office/drawing/2014/main" id="{27B73ADE-9C02-0FC8-FE6A-DD0FC4DDC501}"/>
              </a:ext>
            </a:extLst>
          </p:cNvPr>
          <p:cNvSpPr>
            <a:spLocks noGrp="1"/>
          </p:cNvSpPr>
          <p:nvPr>
            <p:ph type="subTitle" idx="1"/>
          </p:nvPr>
        </p:nvSpPr>
        <p:spPr>
          <a:xfrm>
            <a:off x="2438400" y="3733800"/>
            <a:ext cx="7391400" cy="1873250"/>
          </a:xfrm>
        </p:spPr>
        <p:txBody>
          <a:bodyPr/>
          <a:lstStyle/>
          <a:p>
            <a:pPr eaLnBrk="1" hangingPunct="1"/>
            <a:r>
              <a:rPr lang="en-US" altLang="en-US" sz="2800"/>
              <a:t>The Components of The </a:t>
            </a:r>
            <a:br>
              <a:rPr lang="en-US" altLang="en-US" sz="2800"/>
            </a:br>
            <a:r>
              <a:rPr lang="en-US" altLang="en-US" sz="2800"/>
              <a:t>Software Quality Assurance </a:t>
            </a:r>
            <a:br>
              <a:rPr lang="en-US" altLang="en-US" sz="2800"/>
            </a:br>
            <a:r>
              <a:rPr lang="en-US" altLang="en-US" sz="2800"/>
              <a:t>System- Overview</a:t>
            </a:r>
          </a:p>
          <a:p>
            <a:pPr eaLnBrk="1" hangingPunct="1"/>
            <a:r>
              <a:rPr lang="ar-JO" altLang="en-US" sz="2800"/>
              <a:t>مكونات نظام ضمان جودة البرمجيات – نظرة عامة</a:t>
            </a:r>
            <a:endParaRPr lang="en-US" altLang="en-US" sz="2800"/>
          </a:p>
        </p:txBody>
      </p:sp>
      <p:sp>
        <p:nvSpPr>
          <p:cNvPr id="3076" name="Rectangle 10">
            <a:extLst>
              <a:ext uri="{FF2B5EF4-FFF2-40B4-BE49-F238E27FC236}">
                <a16:creationId xmlns:a16="http://schemas.microsoft.com/office/drawing/2014/main" id="{F33228DD-156A-F0DF-0CF5-800FADCA476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6EAE9258-D756-4CE2-9193-AE4254A6ED87}" type="slidenum">
              <a:rPr lang="ar-SA" altLang="en-US" sz="1000">
                <a:solidFill>
                  <a:prstClr val="black"/>
                </a:solidFill>
              </a:rPr>
              <a:pPr rtl="0" eaLnBrk="0" fontAlgn="base" hangingPunct="0">
                <a:spcBef>
                  <a:spcPct val="0"/>
                </a:spcBef>
                <a:spcAft>
                  <a:spcPct val="0"/>
                </a:spcAft>
              </a:pPr>
              <a:t>92</a:t>
            </a:fld>
            <a:endParaRPr lang="en-US" altLang="en-US" sz="1000">
              <a:solidFill>
                <a:prstClr val="black"/>
              </a:solidFill>
            </a:endParaRPr>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9AF617A-7EE8-C2CE-942F-DC61113AB670}"/>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 Introduction</a:t>
            </a:r>
          </a:p>
        </p:txBody>
      </p:sp>
      <p:sp>
        <p:nvSpPr>
          <p:cNvPr id="4099" name="Rectangle 3">
            <a:extLst>
              <a:ext uri="{FF2B5EF4-FFF2-40B4-BE49-F238E27FC236}">
                <a16:creationId xmlns:a16="http://schemas.microsoft.com/office/drawing/2014/main" id="{69120C23-59D4-0A5D-3FE2-FA8BC77E5583}"/>
              </a:ext>
            </a:extLst>
          </p:cNvPr>
          <p:cNvSpPr>
            <a:spLocks noGrp="1"/>
          </p:cNvSpPr>
          <p:nvPr>
            <p:ph idx="1"/>
          </p:nvPr>
        </p:nvSpPr>
        <p:spPr/>
        <p:txBody>
          <a:bodyPr/>
          <a:lstStyle/>
          <a:p>
            <a:pPr eaLnBrk="1" hangingPunct="1">
              <a:buFont typeface="Wingdings" panose="05000000000000000000" pitchFamily="2" charset="2"/>
              <a:buNone/>
            </a:pPr>
            <a:r>
              <a:rPr lang="en-US" altLang="en-US" sz="2800"/>
              <a:t>This chapter is dedicated to an overview of the wide range of SQA components.</a:t>
            </a:r>
          </a:p>
          <a:p>
            <a:pPr algn="r" rtl="1" eaLnBrk="1" hangingPunct="1">
              <a:buFont typeface="Wingdings" panose="05000000000000000000" pitchFamily="2" charset="2"/>
              <a:buNone/>
            </a:pPr>
            <a:r>
              <a:rPr lang="ar-JO" altLang="en-US" sz="2800"/>
              <a:t>هذا الفصل مخصص لإلقاء نظرة عامة على مجموعة واسعة من مكونات </a:t>
            </a:r>
            <a:r>
              <a:rPr lang="en-US" altLang="en-US" sz="2800"/>
              <a:t>SQA.</a:t>
            </a:r>
            <a:br>
              <a:rPr lang="en-US" altLang="en-US" sz="2800"/>
            </a:br>
            <a:endParaRPr lang="en-US" altLang="en-US" sz="2800"/>
          </a:p>
          <a:p>
            <a:pPr eaLnBrk="1" hangingPunct="1">
              <a:buFont typeface="Wingdings" panose="05000000000000000000" pitchFamily="2" charset="2"/>
              <a:buNone/>
            </a:pPr>
            <a:r>
              <a:rPr lang="en-US" altLang="en-US" sz="2800"/>
              <a:t>it will allow you to obtain some preliminary understanding about the important role of each component, and about the entire range of components,</a:t>
            </a:r>
          </a:p>
          <a:p>
            <a:pPr algn="r" rtl="1" eaLnBrk="1" hangingPunct="1">
              <a:buFont typeface="Wingdings" panose="05000000000000000000" pitchFamily="2" charset="2"/>
              <a:buNone/>
            </a:pPr>
            <a:r>
              <a:rPr lang="ar-JO" altLang="en-US" sz="2800"/>
              <a:t>سيسمح لك بالحصول على بعض الفهم الأولي حول الدور المهم لكل مكون، وحول مجموعة المكونات بأكملها،</a:t>
            </a:r>
            <a:endParaRPr lang="en-US" altLang="en-US" sz="2800"/>
          </a:p>
        </p:txBody>
      </p:sp>
      <p:sp>
        <p:nvSpPr>
          <p:cNvPr id="4100" name="Slide Number Placeholder 5">
            <a:extLst>
              <a:ext uri="{FF2B5EF4-FFF2-40B4-BE49-F238E27FC236}">
                <a16:creationId xmlns:a16="http://schemas.microsoft.com/office/drawing/2014/main" id="{8DD68012-BB33-8DA3-83A9-B3372A78CB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6AB02A6-92B8-4C11-89C4-857A84DE487D}" type="slidenum">
              <a:rPr lang="ar-SA" altLang="en-US" sz="1000">
                <a:solidFill>
                  <a:prstClr val="black"/>
                </a:solidFill>
              </a:rPr>
              <a:pPr rtl="0" eaLnBrk="0" fontAlgn="base" hangingPunct="0">
                <a:spcBef>
                  <a:spcPct val="0"/>
                </a:spcBef>
                <a:spcAft>
                  <a:spcPct val="0"/>
                </a:spcAft>
              </a:pPr>
              <a:t>93</a:t>
            </a:fld>
            <a:endParaRPr lang="en-US" altLang="en-US" sz="1000">
              <a:solidFill>
                <a:prstClr val="black"/>
              </a:solidFill>
            </a:endParaRP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B7ACDBA-B356-200E-2F4E-7989B2125291}"/>
              </a:ext>
            </a:extLst>
          </p:cNvPr>
          <p:cNvSpPr>
            <a:spLocks noChangeArrowheads="1"/>
          </p:cNvSpPr>
          <p:nvPr/>
        </p:nvSpPr>
        <p:spPr bwMode="auto">
          <a:xfrm>
            <a:off x="1905000" y="2417763"/>
            <a:ext cx="8534400" cy="3675062"/>
          </a:xfrm>
          <a:prstGeom prst="rect">
            <a:avLst/>
          </a:prstGeom>
          <a:noFill/>
          <a:ln>
            <a:noFill/>
          </a:ln>
        </p:spPr>
        <p:style>
          <a:lnRef idx="0">
            <a:scrgbClr r="0" g="0" b="0"/>
          </a:lnRef>
          <a:fillRef idx="0">
            <a:scrgbClr r="0" g="0" b="0"/>
          </a:fillRef>
          <a:effectRef idx="0">
            <a:scrgbClr r="0" g="0" b="0"/>
          </a:effectRef>
          <a:fontRef idx="minor">
            <a:schemeClr val="dk1"/>
          </a:fontRef>
        </p:style>
        <p:txBody>
          <a:bodyPr/>
          <a:lstStyle/>
          <a:p>
            <a:pPr marL="342900" indent="-342900" algn="l" rtl="0" eaLnBrk="0" fontAlgn="base" hangingPunct="0">
              <a:spcBef>
                <a:spcPct val="20000"/>
              </a:spcBef>
              <a:spcAft>
                <a:spcPct val="0"/>
              </a:spcAft>
              <a:buFontTx/>
              <a:buChar char="•"/>
              <a:defRPr/>
            </a:pPr>
            <a:r>
              <a:rPr lang="en-US" sz="2000" b="1" dirty="0">
                <a:solidFill>
                  <a:srgbClr val="FF0066"/>
                </a:solidFill>
                <a:latin typeface="Calibri" panose="020F0502020204030204"/>
              </a:rPr>
              <a:t>Pre-project components          </a:t>
            </a:r>
            <a:r>
              <a:rPr lang="ar-JO" sz="2000" b="1" dirty="0">
                <a:solidFill>
                  <a:srgbClr val="FF0066"/>
                </a:solidFill>
                <a:latin typeface="Calibri" panose="020F0502020204030204"/>
                <a:cs typeface="Arial" panose="020B0604020202020204" pitchFamily="34" charset="0"/>
              </a:rPr>
              <a:t>مكونات ما قبل المشروع</a:t>
            </a:r>
            <a:endParaRPr lang="en-US" sz="2000" b="1" dirty="0">
              <a:solidFill>
                <a:srgbClr val="FF0066"/>
              </a:solidFill>
              <a:latin typeface="Calibri" panose="020F0502020204030204"/>
            </a:endParaRPr>
          </a:p>
          <a:p>
            <a:pPr marL="342900" indent="-342900" algn="l" rtl="0" eaLnBrk="0" fontAlgn="base" hangingPunct="0">
              <a:spcBef>
                <a:spcPct val="20000"/>
              </a:spcBef>
              <a:spcAft>
                <a:spcPct val="0"/>
              </a:spcAft>
              <a:buFontTx/>
              <a:buChar char="•"/>
              <a:defRPr/>
            </a:pPr>
            <a:r>
              <a:rPr lang="en-US" sz="2000" b="1" dirty="0">
                <a:solidFill>
                  <a:srgbClr val="008080"/>
                </a:solidFill>
                <a:latin typeface="Calibri" panose="020F0502020204030204"/>
              </a:rPr>
              <a:t>Software project life cycle components</a:t>
            </a:r>
          </a:p>
          <a:p>
            <a:pPr marL="342900" indent="-342900" eaLnBrk="0" fontAlgn="base" hangingPunct="0">
              <a:spcBef>
                <a:spcPct val="20000"/>
              </a:spcBef>
              <a:spcAft>
                <a:spcPct val="0"/>
              </a:spcAft>
              <a:buFontTx/>
              <a:buChar char="•"/>
              <a:defRPr/>
            </a:pPr>
            <a:r>
              <a:rPr lang="ar-JO" sz="2000" b="1" dirty="0">
                <a:solidFill>
                  <a:srgbClr val="008080"/>
                </a:solidFill>
                <a:latin typeface="Calibri" panose="020F0502020204030204"/>
                <a:cs typeface="Arial" panose="020B0604020202020204" pitchFamily="34" charset="0"/>
              </a:rPr>
              <a:t>مكونات دورة حياة المشروع البرمجي</a:t>
            </a:r>
            <a:endParaRPr lang="en-US" sz="2000" b="1" dirty="0">
              <a:solidFill>
                <a:srgbClr val="008080"/>
              </a:solidFill>
              <a:latin typeface="Calibri" panose="020F0502020204030204"/>
            </a:endParaRPr>
          </a:p>
          <a:p>
            <a:pPr marL="342900" indent="-342900" algn="l" rtl="0" eaLnBrk="0" fontAlgn="base" hangingPunct="0">
              <a:spcBef>
                <a:spcPct val="20000"/>
              </a:spcBef>
              <a:spcAft>
                <a:spcPct val="0"/>
              </a:spcAft>
              <a:buFontTx/>
              <a:buChar char="•"/>
              <a:defRPr/>
            </a:pPr>
            <a:r>
              <a:rPr lang="en-US" sz="2000" b="1" dirty="0">
                <a:solidFill>
                  <a:srgbClr val="ED7D31"/>
                </a:solidFill>
                <a:latin typeface="Calibri" panose="020F0502020204030204"/>
              </a:rPr>
              <a:t>Infrastructure components for error prevention and improvements</a:t>
            </a:r>
          </a:p>
          <a:p>
            <a:pPr marL="342900" indent="-342900" eaLnBrk="0" fontAlgn="base" hangingPunct="0">
              <a:spcBef>
                <a:spcPct val="20000"/>
              </a:spcBef>
              <a:spcAft>
                <a:spcPct val="0"/>
              </a:spcAft>
              <a:buFontTx/>
              <a:buChar char="•"/>
              <a:defRPr/>
            </a:pPr>
            <a:r>
              <a:rPr lang="ar-JO" sz="2000" b="1" dirty="0">
                <a:solidFill>
                  <a:srgbClr val="ED7D31"/>
                </a:solidFill>
                <a:latin typeface="Calibri" panose="020F0502020204030204"/>
                <a:cs typeface="Arial" panose="020B0604020202020204" pitchFamily="34" charset="0"/>
              </a:rPr>
              <a:t>مكونات البنية التحتية لمنع الأخطاء والتحسينات</a:t>
            </a:r>
            <a:endParaRPr lang="en-US" sz="2000" b="1" dirty="0">
              <a:solidFill>
                <a:srgbClr val="ED7D31"/>
              </a:solidFill>
              <a:latin typeface="Calibri" panose="020F0502020204030204"/>
            </a:endParaRPr>
          </a:p>
          <a:p>
            <a:pPr marL="342900" indent="-342900" algn="l" rtl="0" eaLnBrk="0" fontAlgn="base" hangingPunct="0">
              <a:spcBef>
                <a:spcPct val="20000"/>
              </a:spcBef>
              <a:spcAft>
                <a:spcPct val="0"/>
              </a:spcAft>
              <a:buFontTx/>
              <a:buChar char="•"/>
              <a:defRPr/>
            </a:pPr>
            <a:r>
              <a:rPr lang="en-US" sz="2000" b="1" dirty="0">
                <a:solidFill>
                  <a:srgbClr val="CC0000"/>
                </a:solidFill>
                <a:latin typeface="Calibri" panose="020F0502020204030204"/>
              </a:rPr>
              <a:t>Management SQA components               </a:t>
            </a:r>
            <a:r>
              <a:rPr lang="ar-JO" sz="2000" b="1" dirty="0">
                <a:solidFill>
                  <a:srgbClr val="CC0000"/>
                </a:solidFill>
                <a:latin typeface="Calibri" panose="020F0502020204030204"/>
                <a:cs typeface="Arial" panose="020B0604020202020204" pitchFamily="34" charset="0"/>
              </a:rPr>
              <a:t>مكونات إدارة </a:t>
            </a:r>
            <a:r>
              <a:rPr lang="en-US" sz="2000" b="1" dirty="0">
                <a:solidFill>
                  <a:srgbClr val="CC0000"/>
                </a:solidFill>
                <a:latin typeface="Calibri" panose="020F0502020204030204"/>
              </a:rPr>
              <a:t>SQA</a:t>
            </a:r>
          </a:p>
          <a:p>
            <a:pPr marL="342900" indent="-342900" algn="l" rtl="0" eaLnBrk="0" fontAlgn="base" hangingPunct="0">
              <a:spcBef>
                <a:spcPct val="20000"/>
              </a:spcBef>
              <a:spcAft>
                <a:spcPct val="0"/>
              </a:spcAft>
              <a:buFontTx/>
              <a:buChar char="•"/>
              <a:defRPr/>
            </a:pPr>
            <a:r>
              <a:rPr lang="en-US" sz="2000" b="1" dirty="0">
                <a:solidFill>
                  <a:srgbClr val="800080"/>
                </a:solidFill>
                <a:latin typeface="Calibri" panose="020F0502020204030204"/>
              </a:rPr>
              <a:t>SQA standards, system certification and assessment components</a:t>
            </a:r>
          </a:p>
          <a:p>
            <a:pPr marL="342900" indent="-342900" eaLnBrk="0" fontAlgn="base" hangingPunct="0">
              <a:spcBef>
                <a:spcPct val="20000"/>
              </a:spcBef>
              <a:spcAft>
                <a:spcPct val="0"/>
              </a:spcAft>
              <a:buFontTx/>
              <a:buChar char="•"/>
              <a:defRPr/>
            </a:pPr>
            <a:r>
              <a:rPr lang="ar-JO" sz="2000" b="1" dirty="0">
                <a:solidFill>
                  <a:srgbClr val="800080"/>
                </a:solidFill>
                <a:latin typeface="Calibri" panose="020F0502020204030204"/>
                <a:cs typeface="Arial" panose="020B0604020202020204" pitchFamily="34" charset="0"/>
              </a:rPr>
              <a:t>معايير </a:t>
            </a:r>
            <a:r>
              <a:rPr lang="en-US" sz="2000" b="1" dirty="0">
                <a:solidFill>
                  <a:srgbClr val="800080"/>
                </a:solidFill>
                <a:latin typeface="Calibri" panose="020F0502020204030204"/>
              </a:rPr>
              <a:t>SQA </a:t>
            </a:r>
            <a:r>
              <a:rPr lang="ar-JO" sz="2000" b="1" dirty="0">
                <a:solidFill>
                  <a:srgbClr val="800080"/>
                </a:solidFill>
                <a:latin typeface="Calibri" panose="020F0502020204030204"/>
                <a:cs typeface="Arial" panose="020B0604020202020204" pitchFamily="34" charset="0"/>
              </a:rPr>
              <a:t>وشهادة النظام ومكونات التقييم</a:t>
            </a:r>
            <a:endParaRPr lang="en-US" sz="2000" b="1" dirty="0">
              <a:solidFill>
                <a:srgbClr val="800080"/>
              </a:solidFill>
              <a:latin typeface="Calibri" panose="020F0502020204030204"/>
            </a:endParaRPr>
          </a:p>
          <a:p>
            <a:pPr marL="342900" indent="-342900" algn="l" rtl="0" eaLnBrk="0" fontAlgn="base" hangingPunct="0">
              <a:spcBef>
                <a:spcPct val="20000"/>
              </a:spcBef>
              <a:spcAft>
                <a:spcPct val="0"/>
              </a:spcAft>
              <a:buFontTx/>
              <a:buChar char="•"/>
              <a:defRPr/>
            </a:pPr>
            <a:r>
              <a:rPr lang="en-US" sz="2000" b="1" dirty="0">
                <a:solidFill>
                  <a:srgbClr val="FF9900"/>
                </a:solidFill>
                <a:latin typeface="Calibri" panose="020F0502020204030204"/>
              </a:rPr>
              <a:t>Organizing for SQA – the human components</a:t>
            </a:r>
          </a:p>
          <a:p>
            <a:pPr marL="342900" indent="-342900" eaLnBrk="0" fontAlgn="base" hangingPunct="0">
              <a:spcBef>
                <a:spcPct val="20000"/>
              </a:spcBef>
              <a:spcAft>
                <a:spcPct val="0"/>
              </a:spcAft>
              <a:buFontTx/>
              <a:buChar char="•"/>
              <a:defRPr/>
            </a:pPr>
            <a:r>
              <a:rPr lang="ar-JO" sz="1400" b="1" dirty="0">
                <a:solidFill>
                  <a:srgbClr val="FF9900"/>
                </a:solidFill>
                <a:latin typeface="Calibri" panose="020F0502020204030204"/>
                <a:cs typeface="Arial" panose="020B0604020202020204" pitchFamily="34" charset="0"/>
              </a:rPr>
              <a:t>التنظيم لـ </a:t>
            </a:r>
            <a:r>
              <a:rPr lang="en-US" sz="1400" b="1" dirty="0">
                <a:solidFill>
                  <a:srgbClr val="FF9900"/>
                </a:solidFill>
                <a:latin typeface="Calibri" panose="020F0502020204030204"/>
              </a:rPr>
              <a:t>SQA – </a:t>
            </a:r>
            <a:r>
              <a:rPr lang="ar-JO" sz="1400" b="1" dirty="0">
                <a:solidFill>
                  <a:srgbClr val="FF9900"/>
                </a:solidFill>
                <a:latin typeface="Calibri" panose="020F0502020204030204"/>
                <a:cs typeface="Arial" panose="020B0604020202020204" pitchFamily="34" charset="0"/>
              </a:rPr>
              <a:t>المكونات البشرية</a:t>
            </a:r>
            <a:endParaRPr lang="en-US" sz="1400" b="1" dirty="0">
              <a:solidFill>
                <a:srgbClr val="FF9900"/>
              </a:solidFill>
              <a:latin typeface="Calibri" panose="020F0502020204030204"/>
            </a:endParaRPr>
          </a:p>
        </p:txBody>
      </p:sp>
      <p:sp>
        <p:nvSpPr>
          <p:cNvPr id="5123" name="WordArt 10">
            <a:extLst>
              <a:ext uri="{FF2B5EF4-FFF2-40B4-BE49-F238E27FC236}">
                <a16:creationId xmlns:a16="http://schemas.microsoft.com/office/drawing/2014/main" id="{A8400421-4EC6-EAE1-3B92-536E98CCBAE9}"/>
              </a:ext>
            </a:extLst>
          </p:cNvPr>
          <p:cNvSpPr>
            <a:spLocks noChangeArrowheads="1" noChangeShapeType="1" noTextEdit="1"/>
          </p:cNvSpPr>
          <p:nvPr/>
        </p:nvSpPr>
        <p:spPr bwMode="auto">
          <a:xfrm>
            <a:off x="2195514" y="533401"/>
            <a:ext cx="7953375" cy="11525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a:solidFill>
                  <a:prstClr val="black"/>
                </a:solidFill>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Components of software quality</a:t>
            </a:r>
          </a:p>
          <a:p>
            <a:pPr algn="ctr" rtl="0" eaLnBrk="0" fontAlgn="base" hangingPunct="0">
              <a:spcBef>
                <a:spcPct val="0"/>
              </a:spcBef>
              <a:spcAft>
                <a:spcPct val="0"/>
              </a:spcAft>
            </a:pPr>
            <a:r>
              <a:rPr lang="en-US" sz="3600" kern="10">
                <a:solidFill>
                  <a:prstClr val="black"/>
                </a:solidFill>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assurance system overview</a:t>
            </a:r>
            <a:endParaRPr lang="ar-JO" sz="3600" kern="10">
              <a:solidFill>
                <a:prstClr val="black"/>
              </a:solidFill>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37480D4-11CD-3EE5-E3DE-E2B312335A2B}"/>
              </a:ext>
            </a:extLst>
          </p:cNvPr>
          <p:cNvSpPr>
            <a:spLocks noGrp="1"/>
          </p:cNvSpPr>
          <p:nvPr>
            <p:ph type="title"/>
          </p:nvPr>
        </p:nvSpPr>
        <p:spPr/>
        <p:txBody>
          <a:bodyPr/>
          <a:lstStyle/>
          <a:p>
            <a:pPr algn="ctr" eaLnBrk="1" hangingPunct="1"/>
            <a:r>
              <a:rPr lang="en-US" altLang="en-US"/>
              <a:t>The SQA system – an SQA architecture</a:t>
            </a:r>
            <a:br>
              <a:rPr lang="en-US" altLang="en-US"/>
            </a:br>
            <a:r>
              <a:rPr lang="ar-JO" altLang="en-US"/>
              <a:t>نظام </a:t>
            </a:r>
            <a:r>
              <a:rPr lang="en-US" altLang="en-US"/>
              <a:t>SQA – </a:t>
            </a:r>
            <a:r>
              <a:rPr lang="ar-JO" altLang="en-US"/>
              <a:t>بنية </a:t>
            </a:r>
            <a:r>
              <a:rPr lang="en-US" altLang="en-US"/>
              <a:t>SQA</a:t>
            </a:r>
          </a:p>
        </p:txBody>
      </p:sp>
      <p:sp>
        <p:nvSpPr>
          <p:cNvPr id="6147" name="Content Placeholder 2">
            <a:extLst>
              <a:ext uri="{FF2B5EF4-FFF2-40B4-BE49-F238E27FC236}">
                <a16:creationId xmlns:a16="http://schemas.microsoft.com/office/drawing/2014/main" id="{40ABD0F8-F5C1-1A44-F9C5-07EE49B29FC9}"/>
              </a:ext>
            </a:extLst>
          </p:cNvPr>
          <p:cNvSpPr>
            <a:spLocks noGrp="1"/>
          </p:cNvSpPr>
          <p:nvPr>
            <p:ph idx="1"/>
          </p:nvPr>
        </p:nvSpPr>
        <p:spPr>
          <a:xfrm>
            <a:off x="2057400" y="1905000"/>
            <a:ext cx="8153400" cy="4038600"/>
          </a:xfrm>
        </p:spPr>
        <p:txBody>
          <a:bodyPr/>
          <a:lstStyle/>
          <a:p>
            <a:pPr eaLnBrk="1" hangingPunct="1"/>
            <a:r>
              <a:rPr lang="en-US" altLang="en-US" sz="2000"/>
              <a:t>An SQA system always combines a wide range of SQA components, all of which are employed to challenge the multitude of sources of software errors and to </a:t>
            </a:r>
            <a:r>
              <a:rPr lang="en-US" altLang="en-US" sz="2000">
                <a:solidFill>
                  <a:srgbClr val="FF0000"/>
                </a:solidFill>
              </a:rPr>
              <a:t>achieve an acceptable level of software quality</a:t>
            </a:r>
          </a:p>
          <a:p>
            <a:pPr algn="r" rtl="1" eaLnBrk="1" hangingPunct="1"/>
            <a:r>
              <a:rPr lang="ar-JO" altLang="en-US" sz="2000"/>
              <a:t>يجمع نظام </a:t>
            </a:r>
            <a:r>
              <a:rPr lang="en-US" altLang="en-US" sz="2000"/>
              <a:t>SQA </a:t>
            </a:r>
            <a:r>
              <a:rPr lang="ar-JO" altLang="en-US" sz="2000"/>
              <a:t>دائمًا بين مجموعة واسعة من مكونات </a:t>
            </a:r>
            <a:r>
              <a:rPr lang="en-US" altLang="en-US" sz="2000"/>
              <a:t>SQA، </a:t>
            </a:r>
            <a:r>
              <a:rPr lang="ar-JO" altLang="en-US" sz="2000"/>
              <a:t>والتي يتم استخدامها جميعًا لتحدي العديد من مصادر أخطاء البرامج وتحقيق مستوى مقبول من جودة البرامج</a:t>
            </a:r>
            <a:endParaRPr lang="en-US" altLang="en-US" sz="2000"/>
          </a:p>
          <a:p>
            <a:pPr eaLnBrk="1" hangingPunct="1"/>
            <a:r>
              <a:rPr lang="en-US" altLang="en-US" sz="2000"/>
              <a:t>The environment in which software development and maintenance is undertaken directly influences the SQA components</a:t>
            </a:r>
          </a:p>
          <a:p>
            <a:pPr algn="r" rtl="1" eaLnBrk="1" hangingPunct="1"/>
            <a:r>
              <a:rPr lang="ar-JO" altLang="en-US" sz="2000"/>
              <a:t>تؤثر البيئة التي يتم فيها تطوير البرامج وصيانتها بشكل مباشر على مكونات </a:t>
            </a:r>
            <a:r>
              <a:rPr lang="en-US" altLang="en-US" sz="2000"/>
              <a:t>SQA</a:t>
            </a:r>
          </a:p>
          <a:p>
            <a:pPr eaLnBrk="1" hangingPunct="1"/>
            <a:endParaRPr lang="en-US" altLang="en-US" sz="2000"/>
          </a:p>
        </p:txBody>
      </p:sp>
      <p:sp>
        <p:nvSpPr>
          <p:cNvPr id="6148" name="Slide Number Placeholder 3">
            <a:extLst>
              <a:ext uri="{FF2B5EF4-FFF2-40B4-BE49-F238E27FC236}">
                <a16:creationId xmlns:a16="http://schemas.microsoft.com/office/drawing/2014/main" id="{091029F6-2FB4-CC7D-8DE9-687B226D55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944CB92B-3660-4AA4-BDDD-2465923702D2}" type="slidenum">
              <a:rPr lang="ar-SA" altLang="en-US" sz="1000">
                <a:solidFill>
                  <a:prstClr val="black"/>
                </a:solidFill>
              </a:rPr>
              <a:pPr rtl="0" eaLnBrk="0" fontAlgn="base" hangingPunct="0">
                <a:spcBef>
                  <a:spcPct val="0"/>
                </a:spcBef>
                <a:spcAft>
                  <a:spcPct val="0"/>
                </a:spcAft>
              </a:pPr>
              <a:t>95</a:t>
            </a:fld>
            <a:endParaRPr lang="en-US" altLang="en-US" sz="1000">
              <a:solidFill>
                <a:prstClr val="black"/>
              </a:solidFill>
            </a:endParaRPr>
          </a:p>
        </p:txBody>
      </p:sp>
      <p:pic>
        <p:nvPicPr>
          <p:cNvPr id="6149" name="Picture 1">
            <a:extLst>
              <a:ext uri="{FF2B5EF4-FFF2-40B4-BE49-F238E27FC236}">
                <a16:creationId xmlns:a16="http://schemas.microsoft.com/office/drawing/2014/main" id="{0FC1F614-B90C-61D0-6657-84F62D060B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66076" y="4724401"/>
            <a:ext cx="17684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3D332FB-5755-9CD5-09E5-46928483A508}"/>
              </a:ext>
            </a:extLst>
          </p:cNvPr>
          <p:cNvSpPr>
            <a:spLocks noGrp="1"/>
          </p:cNvSpPr>
          <p:nvPr>
            <p:ph type="title"/>
          </p:nvPr>
        </p:nvSpPr>
        <p:spPr>
          <a:xfrm>
            <a:off x="1828800" y="473075"/>
            <a:ext cx="8534400" cy="1143000"/>
          </a:xfrm>
        </p:spPr>
        <p:txBody>
          <a:bodyPr/>
          <a:lstStyle/>
          <a:p>
            <a:pPr eaLnBrk="1" hangingPunct="1"/>
            <a:r>
              <a:rPr lang="en-US" altLang="en-US" sz="3600" u="sng">
                <a:latin typeface="Arial" panose="020B0604020202020204" pitchFamily="34" charset="0"/>
              </a:rPr>
              <a:t>The SQA system- a SQA architecture</a:t>
            </a:r>
            <a:endParaRPr lang="en-US" altLang="en-US" sz="3600">
              <a:latin typeface="Arial" panose="020B0604020202020204" pitchFamily="34" charset="0"/>
            </a:endParaRPr>
          </a:p>
        </p:txBody>
      </p:sp>
      <p:sp>
        <p:nvSpPr>
          <p:cNvPr id="87043" name="Rectangle 3">
            <a:extLst>
              <a:ext uri="{FF2B5EF4-FFF2-40B4-BE49-F238E27FC236}">
                <a16:creationId xmlns:a16="http://schemas.microsoft.com/office/drawing/2014/main" id="{5CF54C92-98B4-4ABA-1A3F-23DF38BBBE43}"/>
              </a:ext>
            </a:extLst>
          </p:cNvPr>
          <p:cNvSpPr>
            <a:spLocks noGrp="1" noChangeArrowheads="1"/>
          </p:cNvSpPr>
          <p:nvPr>
            <p:ph idx="1"/>
          </p:nvPr>
        </p:nvSpPr>
        <p:spPr>
          <a:xfrm>
            <a:off x="1828800" y="1828800"/>
            <a:ext cx="8610600" cy="4038600"/>
          </a:xfrm>
        </p:spPr>
        <p:txBody>
          <a:bodyPr rtlCol="0">
            <a:normAutofit fontScale="92500" lnSpcReduction="20000"/>
          </a:bodyPr>
          <a:lstStyle/>
          <a:p>
            <a:pPr eaLnBrk="1" fontAlgn="auto" hangingPunct="1">
              <a:spcAft>
                <a:spcPts val="0"/>
              </a:spcAft>
              <a:buNone/>
              <a:defRPr/>
            </a:pPr>
            <a:r>
              <a:rPr lang="en-US" sz="2600" dirty="0"/>
              <a:t>SQA system components can be classified into six classes:</a:t>
            </a:r>
            <a:endParaRPr lang="en-US" sz="2400" b="1" dirty="0"/>
          </a:p>
          <a:p>
            <a:pPr eaLnBrk="1" fontAlgn="auto" hangingPunct="1">
              <a:spcAft>
                <a:spcPts val="0"/>
              </a:spcAft>
              <a:buNone/>
              <a:defRPr/>
            </a:pPr>
            <a:r>
              <a:rPr lang="ar-JO" sz="2400" b="1" dirty="0"/>
              <a:t>يمكن تصنيف مكونات نظام </a:t>
            </a:r>
            <a:r>
              <a:rPr lang="en-US" sz="2400" b="1" dirty="0"/>
              <a:t>SQA </a:t>
            </a:r>
            <a:r>
              <a:rPr lang="ar-JO" sz="2400" b="1" dirty="0"/>
              <a:t>إلى ستة فئات: </a:t>
            </a:r>
            <a:br>
              <a:rPr lang="en-US" sz="2600" dirty="0"/>
            </a:br>
            <a:r>
              <a:rPr lang="en-US" sz="2600" u="sng" dirty="0">
                <a:solidFill>
                  <a:schemeClr val="accent1">
                    <a:lumMod val="75000"/>
                  </a:schemeClr>
                </a:solidFill>
                <a:effectLst>
                  <a:outerShdw blurRad="38100" dist="38100" dir="2700000" algn="tl">
                    <a:srgbClr val="000000">
                      <a:alpha val="43137"/>
                    </a:srgbClr>
                  </a:outerShdw>
                </a:effectLst>
              </a:rPr>
              <a:t>1- </a:t>
            </a:r>
            <a:r>
              <a:rPr lang="en-US" sz="2600" b="1" u="sng" dirty="0">
                <a:solidFill>
                  <a:schemeClr val="accent1">
                    <a:lumMod val="75000"/>
                  </a:schemeClr>
                </a:solidFill>
                <a:effectLst>
                  <a:outerShdw blurRad="38100" dist="38100" dir="2700000" algn="tl">
                    <a:srgbClr val="000000">
                      <a:alpha val="43137"/>
                    </a:srgbClr>
                  </a:outerShdw>
                </a:effectLst>
              </a:rPr>
              <a:t>Pre-Project Components</a:t>
            </a:r>
            <a:r>
              <a:rPr lang="en-US" sz="2600" u="sng" dirty="0">
                <a:solidFill>
                  <a:schemeClr val="accent1">
                    <a:lumMod val="75000"/>
                  </a:schemeClr>
                </a:solidFill>
                <a:effectLst>
                  <a:outerShdw blurRad="38100" dist="38100" dir="2700000" algn="tl">
                    <a:srgbClr val="000000">
                      <a:alpha val="43137"/>
                    </a:srgbClr>
                  </a:outerShdw>
                </a:effectLst>
              </a:rPr>
              <a:t>.: </a:t>
            </a:r>
            <a:r>
              <a:rPr lang="en-US" sz="2600" dirty="0"/>
              <a:t>To</a:t>
            </a:r>
            <a:r>
              <a:rPr lang="en-US" sz="2800" b="1" dirty="0"/>
              <a:t> assure that </a:t>
            </a:r>
            <a:endParaRPr lang="ar-JO" sz="2800" b="1" dirty="0"/>
          </a:p>
          <a:p>
            <a:pPr algn="r" rtl="1" eaLnBrk="1" fontAlgn="auto" hangingPunct="1">
              <a:spcAft>
                <a:spcPts val="0"/>
              </a:spcAft>
              <a:buNone/>
              <a:defRPr/>
            </a:pPr>
            <a:r>
              <a:rPr lang="ar-JO" sz="2800" b="1" dirty="0"/>
              <a:t>1- مكونات ما قبل المشروع: للتأكد من ذلك</a:t>
            </a:r>
            <a:endParaRPr lang="en-US" sz="2800" b="1" dirty="0"/>
          </a:p>
          <a:p>
            <a:pPr marL="514350" indent="-514350" eaLnBrk="1" fontAlgn="auto" hangingPunct="1">
              <a:spcAft>
                <a:spcPts val="0"/>
              </a:spcAft>
              <a:buFont typeface="+mj-lt"/>
              <a:buAutoNum type="alphaUcPeriod"/>
              <a:defRPr/>
            </a:pPr>
            <a:r>
              <a:rPr lang="en-US" sz="2800" dirty="0"/>
              <a:t>the project commitments have been adequately defined considering the </a:t>
            </a:r>
            <a:r>
              <a:rPr lang="en-US" sz="2800" dirty="0">
                <a:solidFill>
                  <a:srgbClr val="FF0000"/>
                </a:solidFill>
              </a:rPr>
              <a:t>resources</a:t>
            </a:r>
            <a:r>
              <a:rPr lang="en-US" sz="2800" dirty="0"/>
              <a:t> required, the </a:t>
            </a:r>
            <a:r>
              <a:rPr lang="en-US" sz="2800" dirty="0">
                <a:solidFill>
                  <a:srgbClr val="FF0000"/>
                </a:solidFill>
              </a:rPr>
              <a:t>schedule</a:t>
            </a:r>
            <a:r>
              <a:rPr lang="en-US" sz="2800" dirty="0"/>
              <a:t> and </a:t>
            </a:r>
            <a:r>
              <a:rPr lang="en-US" sz="2800" dirty="0">
                <a:solidFill>
                  <a:srgbClr val="FF0000"/>
                </a:solidFill>
              </a:rPr>
              <a:t>budget</a:t>
            </a:r>
            <a:r>
              <a:rPr lang="en-US" sz="2800" dirty="0"/>
              <a:t>.</a:t>
            </a:r>
          </a:p>
          <a:p>
            <a:pPr marL="0" indent="0" algn="r" rtl="1" eaLnBrk="1" fontAlgn="auto" hangingPunct="1">
              <a:spcAft>
                <a:spcPts val="0"/>
              </a:spcAft>
              <a:buNone/>
              <a:defRPr/>
            </a:pPr>
            <a:r>
              <a:rPr lang="ar-JO" sz="2800" dirty="0"/>
              <a:t>تم تحديد التزامات المشروع بشكل مناسب مع الأخذ في الاعتبار الموارد المطلوبة والجدول الزمني والميزانية.</a:t>
            </a:r>
            <a:endParaRPr lang="en-US" sz="2800" dirty="0"/>
          </a:p>
          <a:p>
            <a:pPr marL="514350" indent="-514350" eaLnBrk="1" fontAlgn="auto" hangingPunct="1">
              <a:spcAft>
                <a:spcPts val="0"/>
              </a:spcAft>
              <a:buFont typeface="+mj-lt"/>
              <a:buAutoNum type="alphaUcPeriod" startAt="2"/>
              <a:defRPr/>
            </a:pPr>
            <a:r>
              <a:rPr lang="en-US" sz="2800" dirty="0"/>
              <a:t>the development and quality plans have been correctly determined</a:t>
            </a:r>
          </a:p>
          <a:p>
            <a:pPr marL="0" indent="0" algn="r" rtl="1" eaLnBrk="1" fontAlgn="auto" hangingPunct="1">
              <a:spcAft>
                <a:spcPts val="0"/>
              </a:spcAft>
              <a:buNone/>
              <a:defRPr/>
            </a:pPr>
            <a:r>
              <a:rPr lang="ar-JO" sz="2800" dirty="0"/>
              <a:t>تم تحديد خطط التطوير والجودة بشكل صحيح</a:t>
            </a:r>
            <a:endParaRPr lang="en-US" sz="2800" dirty="0"/>
          </a:p>
          <a:p>
            <a:pPr marL="514350" indent="-514350" eaLnBrk="1" fontAlgn="auto" hangingPunct="1">
              <a:spcAft>
                <a:spcPts val="0"/>
              </a:spcAft>
              <a:buFont typeface="Wingdings" panose="05000000000000000000" pitchFamily="2" charset="2"/>
              <a:buAutoNum type="alphaLcParenBoth"/>
              <a:defRPr/>
            </a:pPr>
            <a:endParaRPr lang="en-US" sz="2800" dirty="0"/>
          </a:p>
          <a:p>
            <a:pPr eaLnBrk="1" fontAlgn="auto" hangingPunct="1">
              <a:spcAft>
                <a:spcPts val="0"/>
              </a:spcAft>
              <a:buNone/>
              <a:defRPr/>
            </a:pPr>
            <a:endParaRPr lang="en-US" sz="2800" b="1" dirty="0"/>
          </a:p>
        </p:txBody>
      </p:sp>
      <p:sp>
        <p:nvSpPr>
          <p:cNvPr id="7172" name="Slide Number Placeholder 5">
            <a:extLst>
              <a:ext uri="{FF2B5EF4-FFF2-40B4-BE49-F238E27FC236}">
                <a16:creationId xmlns:a16="http://schemas.microsoft.com/office/drawing/2014/main" id="{10777811-305A-4F06-2060-B0E7B57C05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8366862-043D-421F-A26D-1F57E51C91CC}" type="slidenum">
              <a:rPr lang="ar-SA" altLang="en-US" sz="1000">
                <a:solidFill>
                  <a:prstClr val="black"/>
                </a:solidFill>
              </a:rPr>
              <a:pPr rtl="0" eaLnBrk="0" fontAlgn="base" hangingPunct="0">
                <a:spcBef>
                  <a:spcPct val="0"/>
                </a:spcBef>
                <a:spcAft>
                  <a:spcPct val="0"/>
                </a:spcAft>
              </a:pPr>
              <a:t>96</a:t>
            </a:fld>
            <a:endParaRPr lang="en-US" altLang="en-US" sz="1000">
              <a:solidFill>
                <a:prstClr val="black"/>
              </a:solidFill>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311A85A-80E9-A511-C792-C8F5E63952C1}"/>
              </a:ext>
            </a:extLst>
          </p:cNvPr>
          <p:cNvSpPr>
            <a:spLocks noGrp="1"/>
          </p:cNvSpPr>
          <p:nvPr>
            <p:ph type="title"/>
          </p:nvPr>
        </p:nvSpPr>
        <p:spPr>
          <a:xfrm>
            <a:off x="2152650" y="6351"/>
            <a:ext cx="7886700" cy="1325563"/>
          </a:xfrm>
        </p:spPr>
        <p:txBody>
          <a:bodyPr/>
          <a:lstStyle/>
          <a:p>
            <a:pPr eaLnBrk="1" hangingPunct="1">
              <a:defRPr/>
            </a:pPr>
            <a:r>
              <a:rPr lang="en-US" altLang="en-US" b="1" dirty="0">
                <a:effectLst>
                  <a:outerShdw blurRad="38100" dist="38100" dir="2700000" algn="tl">
                    <a:srgbClr val="000000">
                      <a:alpha val="43137"/>
                    </a:srgbClr>
                  </a:outerShdw>
                </a:effectLst>
              </a:rPr>
              <a:t>SQA system components</a:t>
            </a:r>
          </a:p>
        </p:txBody>
      </p:sp>
      <p:sp>
        <p:nvSpPr>
          <p:cNvPr id="9219" name="Content Placeholder 2">
            <a:extLst>
              <a:ext uri="{FF2B5EF4-FFF2-40B4-BE49-F238E27FC236}">
                <a16:creationId xmlns:a16="http://schemas.microsoft.com/office/drawing/2014/main" id="{CC5121C5-2911-876D-53B4-5E638A0697FA}"/>
              </a:ext>
            </a:extLst>
          </p:cNvPr>
          <p:cNvSpPr>
            <a:spLocks noGrp="1"/>
          </p:cNvSpPr>
          <p:nvPr>
            <p:ph idx="1"/>
          </p:nvPr>
        </p:nvSpPr>
        <p:spPr>
          <a:xfrm>
            <a:off x="2152650" y="990601"/>
            <a:ext cx="8382000" cy="5730875"/>
          </a:xfrm>
        </p:spPr>
        <p:txBody>
          <a:bodyPr rtlCol="0">
            <a:normAutofit fontScale="77500" lnSpcReduction="20000"/>
          </a:bodyPr>
          <a:lstStyle/>
          <a:p>
            <a:pPr eaLnBrk="1" hangingPunct="1">
              <a:buFont typeface="Wingdings" panose="05000000000000000000" pitchFamily="2" charset="2"/>
              <a:buNone/>
              <a:defRPr/>
            </a:pPr>
            <a:r>
              <a:rPr lang="en-US" altLang="en-US" sz="2400" b="1" u="sng" dirty="0">
                <a:solidFill>
                  <a:schemeClr val="accent1">
                    <a:lumMod val="75000"/>
                  </a:schemeClr>
                </a:solidFill>
                <a:effectLst>
                  <a:outerShdw blurRad="38100" dist="38100" dir="2700000" algn="tl">
                    <a:srgbClr val="000000">
                      <a:alpha val="43137"/>
                    </a:srgbClr>
                  </a:outerShdw>
                </a:effectLst>
              </a:rPr>
              <a:t>2. Components of project life cycle activities assessment. </a:t>
            </a:r>
            <a:r>
              <a:rPr lang="en-US" altLang="en-US" sz="2400" dirty="0"/>
              <a:t>The project life cycle is composed of two stages: </a:t>
            </a:r>
          </a:p>
          <a:p>
            <a:pPr algn="r" rtl="1" eaLnBrk="1" hangingPunct="1">
              <a:buFont typeface="Wingdings" panose="05000000000000000000" pitchFamily="2" charset="2"/>
              <a:buNone/>
              <a:defRPr/>
            </a:pPr>
            <a:r>
              <a:rPr lang="ar-JO" altLang="en-US" sz="2400" dirty="0"/>
              <a:t>2. مكونات تقييم أنشطة دورة حياة المشروع. تتكون دورة حياة المشروع من مرحلتين:</a:t>
            </a:r>
            <a:endParaRPr lang="en-US" altLang="en-US" sz="2400" dirty="0"/>
          </a:p>
          <a:p>
            <a:pPr eaLnBrk="1" hangingPunct="1">
              <a:defRPr/>
            </a:pPr>
            <a:r>
              <a:rPr lang="en-US" altLang="en-US" sz="2400" dirty="0"/>
              <a:t>the development life cycle stage and the </a:t>
            </a:r>
            <a:r>
              <a:rPr lang="en-US" altLang="en-US" sz="2400" dirty="0">
                <a:solidFill>
                  <a:srgbClr val="FF0000"/>
                </a:solidFill>
              </a:rPr>
              <a:t>operation–maintenance stage.</a:t>
            </a:r>
          </a:p>
          <a:p>
            <a:pPr algn="r" rtl="1" eaLnBrk="1" hangingPunct="1">
              <a:defRPr/>
            </a:pPr>
            <a:r>
              <a:rPr lang="ar-JO" altLang="en-US" sz="2400" dirty="0"/>
              <a:t>مرحلة دورة حياة التطوير ومرحلة التشغيل والصيانة.</a:t>
            </a:r>
            <a:endParaRPr lang="en-US" altLang="en-US" sz="2400" dirty="0"/>
          </a:p>
          <a:p>
            <a:pPr eaLnBrk="1" hangingPunct="1">
              <a:defRPr/>
            </a:pPr>
            <a:r>
              <a:rPr lang="en-US" altLang="en-US" sz="2400" dirty="0"/>
              <a:t>The development life cycle stage components </a:t>
            </a:r>
            <a:r>
              <a:rPr lang="en-US" altLang="en-US" sz="2400" dirty="0">
                <a:solidFill>
                  <a:srgbClr val="FF0000"/>
                </a:solidFill>
              </a:rPr>
              <a:t>detect design and programming errors. </a:t>
            </a:r>
          </a:p>
          <a:p>
            <a:pPr algn="r" rtl="1" eaLnBrk="1" hangingPunct="1">
              <a:defRPr/>
            </a:pPr>
            <a:r>
              <a:rPr lang="ar-JO" altLang="en-US" sz="2400" dirty="0"/>
              <a:t>تقوم مكونات مرحلة دورة حياة التطوير بالكشف عن أخطاء التصميم والبرمجة.</a:t>
            </a:r>
            <a:endParaRPr lang="en-US" altLang="en-US" sz="2400" dirty="0"/>
          </a:p>
          <a:p>
            <a:pPr eaLnBrk="1" hangingPunct="1">
              <a:defRPr/>
            </a:pPr>
            <a:r>
              <a:rPr lang="en-US" altLang="en-US" sz="2400" dirty="0"/>
              <a:t>Its components are divided into the four sub-classes:</a:t>
            </a:r>
          </a:p>
          <a:p>
            <a:pPr algn="r" rtl="1" eaLnBrk="1" hangingPunct="1">
              <a:defRPr/>
            </a:pPr>
            <a:r>
              <a:rPr lang="ar-JO" altLang="en-US" sz="2400" dirty="0"/>
              <a:t>وتنقسم مكوناته إلى أربع فئات فرعية:</a:t>
            </a:r>
            <a:endParaRPr lang="en-US" altLang="en-US" sz="2400" dirty="0"/>
          </a:p>
          <a:p>
            <a:pPr eaLnBrk="1" hangingPunct="1">
              <a:buFont typeface="Wingdings" panose="05000000000000000000" pitchFamily="2" charset="2"/>
              <a:buNone/>
              <a:defRPr/>
            </a:pPr>
            <a:r>
              <a:rPr lang="en-US" altLang="en-US" sz="2400" dirty="0"/>
              <a:t>– </a:t>
            </a:r>
            <a:r>
              <a:rPr lang="en-US" altLang="en-US" sz="2000" dirty="0"/>
              <a:t>Reviews              </a:t>
            </a:r>
            <a:r>
              <a:rPr lang="ar-JO" altLang="en-US" sz="2000" dirty="0"/>
              <a:t>التعليقات</a:t>
            </a:r>
            <a:endParaRPr lang="en-US" altLang="en-US" sz="2000" dirty="0"/>
          </a:p>
          <a:p>
            <a:pPr eaLnBrk="1" hangingPunct="1">
              <a:buFont typeface="Wingdings" panose="05000000000000000000" pitchFamily="2" charset="2"/>
              <a:buNone/>
              <a:defRPr/>
            </a:pPr>
            <a:r>
              <a:rPr lang="en-US" altLang="en-US" sz="2000" dirty="0"/>
              <a:t>– Expert opinions               </a:t>
            </a:r>
            <a:r>
              <a:rPr lang="ar-JO" altLang="en-US" sz="2000" dirty="0"/>
              <a:t>آراء الخبراء</a:t>
            </a:r>
            <a:endParaRPr lang="en-US" altLang="en-US" sz="2000" dirty="0"/>
          </a:p>
          <a:p>
            <a:pPr eaLnBrk="1" hangingPunct="1">
              <a:buFont typeface="Wingdings" panose="05000000000000000000" pitchFamily="2" charset="2"/>
              <a:buNone/>
              <a:defRPr/>
            </a:pPr>
            <a:r>
              <a:rPr lang="en-US" altLang="en-US" sz="2000" dirty="0"/>
              <a:t>– Software testing             </a:t>
            </a:r>
            <a:r>
              <a:rPr lang="ar-JO" altLang="en-US" sz="2000" dirty="0"/>
              <a:t>اختبار البرمجيات</a:t>
            </a:r>
            <a:endParaRPr lang="en-US" altLang="en-US" sz="2000" dirty="0"/>
          </a:p>
          <a:p>
            <a:pPr eaLnBrk="1" hangingPunct="1">
              <a:buFont typeface="Wingdings" panose="05000000000000000000" pitchFamily="2" charset="2"/>
              <a:buNone/>
              <a:defRPr/>
            </a:pPr>
            <a:r>
              <a:rPr lang="en-US" altLang="en-US" sz="2000" dirty="0"/>
              <a:t>– Assurance of the quality of the subcontractors` work</a:t>
            </a:r>
            <a:r>
              <a:rPr lang="en-US" altLang="en-US" sz="1800" dirty="0"/>
              <a:t>.</a:t>
            </a:r>
          </a:p>
          <a:p>
            <a:pPr algn="r" rtl="1" eaLnBrk="1" hangingPunct="1">
              <a:buFont typeface="Wingdings" panose="05000000000000000000" pitchFamily="2" charset="2"/>
              <a:buNone/>
              <a:defRPr/>
            </a:pPr>
            <a:r>
              <a:rPr lang="ar-JO" altLang="en-US" sz="1800" dirty="0"/>
              <a:t>ضمان جودة عمل مقاولي الباطن.</a:t>
            </a:r>
            <a:endParaRPr lang="en-US" altLang="en-US" sz="1800" dirty="0"/>
          </a:p>
          <a:p>
            <a:pPr eaLnBrk="1" hangingPunct="1">
              <a:buFont typeface="Arial" panose="020B0604020202020204" pitchFamily="34" charset="0"/>
              <a:buNone/>
              <a:defRPr/>
            </a:pPr>
            <a:r>
              <a:rPr lang="en-US" altLang="en-US" sz="2400" b="1" dirty="0">
                <a:solidFill>
                  <a:srgbClr val="FF0000"/>
                </a:solidFill>
              </a:rPr>
              <a:t>The SQA components used during the operation–maintenance phase </a:t>
            </a:r>
            <a:r>
              <a:rPr lang="en-US" altLang="en-US" sz="2400" dirty="0"/>
              <a:t>include specialized maintenance components as well as development life cycle components, which are applied mainly for functionality improving maintenance tasks</a:t>
            </a:r>
          </a:p>
          <a:p>
            <a:pPr algn="r" rtl="1" eaLnBrk="1" hangingPunct="1">
              <a:buFont typeface="Arial" panose="020B0604020202020204" pitchFamily="34" charset="0"/>
              <a:buNone/>
              <a:defRPr/>
            </a:pPr>
            <a:r>
              <a:rPr lang="ar-JO" altLang="en-US" sz="2400" dirty="0"/>
              <a:t>تتضمن مكونات </a:t>
            </a:r>
            <a:r>
              <a:rPr lang="en-US" altLang="en-US" sz="2400" dirty="0"/>
              <a:t>SQA </a:t>
            </a:r>
            <a:r>
              <a:rPr lang="ar-JO" altLang="en-US" sz="2400" dirty="0"/>
              <a:t>المستخدمة أثناء مرحلة التشغيل والصيانة مكونات صيانة متخصصة بالإضافة إلى مكونات دورة حياة التطوير، والتي يتم تطبيقها بشكل أساسي لتحسين وظائف مهام الصيانة</a:t>
            </a:r>
            <a:endParaRPr lang="en-US" altLang="en-US" sz="2400" dirty="0"/>
          </a:p>
        </p:txBody>
      </p:sp>
      <p:sp>
        <p:nvSpPr>
          <p:cNvPr id="9220" name="Slide Number Placeholder 3">
            <a:extLst>
              <a:ext uri="{FF2B5EF4-FFF2-40B4-BE49-F238E27FC236}">
                <a16:creationId xmlns:a16="http://schemas.microsoft.com/office/drawing/2014/main" id="{293E681B-0882-BC39-7C7A-8733167D64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9B4290DB-8C64-48D5-AB50-180BDD7E8006}" type="slidenum">
              <a:rPr lang="ar-SA" altLang="en-US" sz="1000">
                <a:solidFill>
                  <a:prstClr val="black"/>
                </a:solidFill>
              </a:rPr>
              <a:pPr rtl="0" eaLnBrk="0" fontAlgn="base" hangingPunct="0">
                <a:spcBef>
                  <a:spcPct val="0"/>
                </a:spcBef>
                <a:spcAft>
                  <a:spcPct val="0"/>
                </a:spcAft>
              </a:pPr>
              <a:t>97</a:t>
            </a:fld>
            <a:endParaRPr lang="en-US" altLang="en-US" sz="1000">
              <a:solidFill>
                <a:prstClr val="black"/>
              </a:solidFill>
            </a:endParaRP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D0A0F32-495C-8F19-67A5-9CACE7F4518D}"/>
              </a:ext>
            </a:extLst>
          </p:cNvPr>
          <p:cNvSpPr>
            <a:spLocks noGrp="1"/>
          </p:cNvSpPr>
          <p:nvPr>
            <p:ph type="title"/>
          </p:nvPr>
        </p:nvSpPr>
        <p:spPr>
          <a:xfrm>
            <a:off x="2138363" y="409576"/>
            <a:ext cx="7886700" cy="1325563"/>
          </a:xfrm>
        </p:spPr>
        <p:txBody>
          <a:bodyPr/>
          <a:lstStyle/>
          <a:p>
            <a:pPr eaLnBrk="1" hangingPunct="1">
              <a:defRPr/>
            </a:pPr>
            <a:r>
              <a:rPr lang="en-US" altLang="en-US" u="sng" dirty="0">
                <a:effectLst>
                  <a:outerShdw blurRad="38100" dist="38100" dir="2700000" algn="tl">
                    <a:srgbClr val="000000">
                      <a:alpha val="43137"/>
                    </a:srgbClr>
                  </a:outerShdw>
                </a:effectLst>
              </a:rPr>
              <a:t>SQA system components</a:t>
            </a:r>
          </a:p>
        </p:txBody>
      </p:sp>
      <p:sp>
        <p:nvSpPr>
          <p:cNvPr id="10243" name="Content Placeholder 2">
            <a:extLst>
              <a:ext uri="{FF2B5EF4-FFF2-40B4-BE49-F238E27FC236}">
                <a16:creationId xmlns:a16="http://schemas.microsoft.com/office/drawing/2014/main" id="{A15E94C0-4D64-7376-25A8-8A402E5B8158}"/>
              </a:ext>
            </a:extLst>
          </p:cNvPr>
          <p:cNvSpPr>
            <a:spLocks noGrp="1"/>
          </p:cNvSpPr>
          <p:nvPr>
            <p:ph idx="1"/>
          </p:nvPr>
        </p:nvSpPr>
        <p:spPr/>
        <p:txBody>
          <a:bodyPr rtlCol="0">
            <a:normAutofit lnSpcReduction="10000"/>
          </a:bodyPr>
          <a:lstStyle/>
          <a:p>
            <a:pPr eaLnBrk="1" hangingPunct="1">
              <a:buFont typeface="Wingdings" panose="05000000000000000000" pitchFamily="2" charset="2"/>
              <a:buNone/>
              <a:defRPr/>
            </a:pPr>
            <a:r>
              <a:rPr lang="en-US" altLang="en-US" sz="2800" dirty="0"/>
              <a:t>3.</a:t>
            </a:r>
            <a:r>
              <a:rPr lang="en-US" altLang="en-US" sz="2800" b="1" dirty="0"/>
              <a:t> </a:t>
            </a:r>
            <a:r>
              <a:rPr lang="en-US" altLang="en-US" sz="2800" b="1" u="sng" dirty="0">
                <a:solidFill>
                  <a:schemeClr val="accent1">
                    <a:lumMod val="75000"/>
                  </a:schemeClr>
                </a:solidFill>
                <a:effectLst>
                  <a:outerShdw blurRad="38100" dist="38100" dir="2700000" algn="tl">
                    <a:srgbClr val="000000">
                      <a:alpha val="43137"/>
                    </a:srgbClr>
                  </a:outerShdw>
                </a:effectLst>
              </a:rPr>
              <a:t>Components of infrastructure error prevention and improvement </a:t>
            </a:r>
            <a:r>
              <a:rPr lang="en-US" altLang="en-US" sz="2800" b="1" dirty="0"/>
              <a:t>: </a:t>
            </a:r>
            <a:r>
              <a:rPr lang="en-US" altLang="en-US" sz="2800" dirty="0"/>
              <a:t>which are applied throughout the entire organization, </a:t>
            </a:r>
            <a:r>
              <a:rPr lang="en-US" altLang="en-US" sz="2800" dirty="0">
                <a:solidFill>
                  <a:srgbClr val="FF0000"/>
                </a:solidFill>
              </a:rPr>
              <a:t>to eliminate or at least reduce the rate of errors</a:t>
            </a:r>
            <a:r>
              <a:rPr lang="en-US" altLang="en-US" sz="2800" dirty="0"/>
              <a:t>.</a:t>
            </a:r>
          </a:p>
          <a:p>
            <a:pPr algn="r" rtl="1" eaLnBrk="1" hangingPunct="1">
              <a:buFont typeface="Wingdings" panose="05000000000000000000" pitchFamily="2" charset="2"/>
              <a:buNone/>
              <a:defRPr/>
            </a:pPr>
            <a:r>
              <a:rPr lang="ar-JO" altLang="en-US" sz="2800" dirty="0"/>
              <a:t>3. مكونات منع أخطاء البنية التحتية وتحسينها: والتي يتم تطبيقها في جميع أنحاء المنظمة بأكملها، لإزالة أو على الأقل تقليل معدل الأخطاء.</a:t>
            </a:r>
            <a:endParaRPr lang="en-US" altLang="en-US" sz="2800" dirty="0"/>
          </a:p>
          <a:p>
            <a:pPr eaLnBrk="1" hangingPunct="1">
              <a:buFont typeface="Arial" panose="020B0604020202020204" pitchFamily="34" charset="0"/>
              <a:buNone/>
              <a:defRPr/>
            </a:pPr>
            <a:r>
              <a:rPr lang="en-US" sz="2800" dirty="0"/>
              <a:t>4. </a:t>
            </a:r>
            <a:r>
              <a:rPr lang="en-US" sz="2800" b="1" u="sng" dirty="0">
                <a:solidFill>
                  <a:schemeClr val="accent1">
                    <a:lumMod val="75000"/>
                  </a:schemeClr>
                </a:solidFill>
                <a:effectLst>
                  <a:outerShdw blurRad="38100" dist="38100" dir="2700000" algn="tl">
                    <a:srgbClr val="000000">
                      <a:alpha val="43137"/>
                    </a:srgbClr>
                  </a:outerShdw>
                </a:effectLst>
              </a:rPr>
              <a:t>Components of software quality management </a:t>
            </a:r>
            <a:br>
              <a:rPr lang="en-US" sz="2800" b="1" dirty="0"/>
            </a:br>
            <a:r>
              <a:rPr lang="en-US" sz="2800" dirty="0"/>
              <a:t>the objective of this components is </a:t>
            </a:r>
            <a:r>
              <a:rPr lang="en-US" sz="2800" dirty="0">
                <a:solidFill>
                  <a:srgbClr val="FF0000"/>
                </a:solidFill>
              </a:rPr>
              <a:t>to define managerial support actions that mainly prevent or minimize schedule and budget failures and their outcomes</a:t>
            </a:r>
            <a:r>
              <a:rPr lang="en-US" sz="2800" dirty="0"/>
              <a:t>.</a:t>
            </a:r>
          </a:p>
          <a:p>
            <a:pPr algn="r" rtl="1" eaLnBrk="1" hangingPunct="1">
              <a:buFont typeface="Arial" panose="020B0604020202020204" pitchFamily="34" charset="0"/>
              <a:buNone/>
              <a:defRPr/>
            </a:pPr>
            <a:r>
              <a:rPr lang="ar-JO" sz="2800" dirty="0"/>
              <a:t>4. مكونات إدارة جودة البرمجيات الهدف من هذه المكونات هو تحديد إجراءات الدعم الإداري التي تمنع بشكل أساسي أو تقلل من فشل الجدول الزمني والميزانية ونتائجها.</a:t>
            </a:r>
            <a:endParaRPr lang="en-US" sz="2800" dirty="0"/>
          </a:p>
          <a:p>
            <a:pPr eaLnBrk="1" hangingPunct="1">
              <a:buFont typeface="Wingdings" panose="05000000000000000000" pitchFamily="2" charset="2"/>
              <a:buNone/>
              <a:defRPr/>
            </a:pPr>
            <a:endParaRPr lang="en-US" altLang="en-US" sz="2800" dirty="0"/>
          </a:p>
          <a:p>
            <a:pPr eaLnBrk="1" hangingPunct="1">
              <a:buFont typeface="Wingdings" panose="05000000000000000000" pitchFamily="2" charset="2"/>
              <a:buNone/>
              <a:defRPr/>
            </a:pPr>
            <a:endParaRPr lang="en-US" altLang="en-US" sz="2800" b="1" dirty="0"/>
          </a:p>
          <a:p>
            <a:pPr eaLnBrk="1" hangingPunct="1">
              <a:buFont typeface="Wingdings" panose="05000000000000000000" pitchFamily="2" charset="2"/>
              <a:buNone/>
              <a:defRPr/>
            </a:pPr>
            <a:endParaRPr lang="en-US" altLang="en-US" sz="2800" dirty="0"/>
          </a:p>
        </p:txBody>
      </p:sp>
      <p:sp>
        <p:nvSpPr>
          <p:cNvPr id="10244" name="Slide Number Placeholder 3">
            <a:extLst>
              <a:ext uri="{FF2B5EF4-FFF2-40B4-BE49-F238E27FC236}">
                <a16:creationId xmlns:a16="http://schemas.microsoft.com/office/drawing/2014/main" id="{A3B06C99-A143-6E44-B8F1-615415FB13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F2AF3A2E-271B-43DD-A3F9-5DB265A3578E}" type="slidenum">
              <a:rPr lang="ar-SA" altLang="en-US" sz="1000">
                <a:solidFill>
                  <a:prstClr val="black"/>
                </a:solidFill>
              </a:rPr>
              <a:pPr rtl="0" eaLnBrk="0" fontAlgn="base" hangingPunct="0">
                <a:spcBef>
                  <a:spcPct val="0"/>
                </a:spcBef>
                <a:spcAft>
                  <a:spcPct val="0"/>
                </a:spcAft>
              </a:pPr>
              <a:t>98</a:t>
            </a:fld>
            <a:endParaRPr lang="en-US" altLang="en-US" sz="1000">
              <a:solidFill>
                <a:prstClr val="black"/>
              </a:solidFill>
            </a:endParaRP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06A465B-0206-2679-38C5-F2E0E3C8BE34}"/>
              </a:ext>
            </a:extLst>
          </p:cNvPr>
          <p:cNvSpPr>
            <a:spLocks noGrp="1"/>
          </p:cNvSpPr>
          <p:nvPr>
            <p:ph type="title"/>
          </p:nvPr>
        </p:nvSpPr>
        <p:spPr/>
        <p:txBody>
          <a:bodyPr/>
          <a:lstStyle/>
          <a:p>
            <a:pPr eaLnBrk="1" hangingPunct="1">
              <a:defRPr/>
            </a:pPr>
            <a:r>
              <a:rPr lang="en-US" altLang="en-US" b="1" u="sng" dirty="0">
                <a:effectLst>
                  <a:outerShdw blurRad="38100" dist="38100" dir="2700000" algn="tl">
                    <a:srgbClr val="000000">
                      <a:alpha val="43137"/>
                    </a:srgbClr>
                  </a:outerShdw>
                </a:effectLst>
              </a:rPr>
              <a:t>SQA system components</a:t>
            </a:r>
            <a:endParaRPr lang="en-US" altLang="en-US" u="sng" dirty="0"/>
          </a:p>
        </p:txBody>
      </p:sp>
      <p:sp>
        <p:nvSpPr>
          <p:cNvPr id="9219" name="Content Placeholder 2">
            <a:extLst>
              <a:ext uri="{FF2B5EF4-FFF2-40B4-BE49-F238E27FC236}">
                <a16:creationId xmlns:a16="http://schemas.microsoft.com/office/drawing/2014/main" id="{2272683F-CE13-9ED8-A2E9-CC7CC0C14527}"/>
              </a:ext>
            </a:extLst>
          </p:cNvPr>
          <p:cNvSpPr>
            <a:spLocks noGrp="1"/>
          </p:cNvSpPr>
          <p:nvPr>
            <p:ph idx="1"/>
          </p:nvPr>
        </p:nvSpPr>
        <p:spPr>
          <a:xfrm>
            <a:off x="1828800" y="1676400"/>
            <a:ext cx="8458200" cy="4953000"/>
          </a:xfrm>
        </p:spPr>
        <p:txBody>
          <a:bodyPr rtlCol="0">
            <a:normAutofit fontScale="92500" lnSpcReduction="20000"/>
          </a:bodyPr>
          <a:lstStyle/>
          <a:p>
            <a:pPr eaLnBrk="1" fontAlgn="auto" hangingPunct="1">
              <a:spcAft>
                <a:spcPts val="0"/>
              </a:spcAft>
              <a:buNone/>
              <a:defRPr/>
            </a:pPr>
            <a:r>
              <a:rPr lang="en-US" sz="2800" b="1" u="sng" dirty="0">
                <a:solidFill>
                  <a:schemeClr val="accent1">
                    <a:lumMod val="75000"/>
                  </a:schemeClr>
                </a:solidFill>
                <a:effectLst>
                  <a:outerShdw blurRad="38100" dist="38100" dir="2700000" algn="tl">
                    <a:srgbClr val="000000">
                      <a:alpha val="43137"/>
                    </a:srgbClr>
                  </a:outerShdw>
                </a:effectLst>
              </a:rPr>
              <a:t>5. Components of standardization, certification, and SQA system assessment: </a:t>
            </a:r>
          </a:p>
          <a:p>
            <a:pPr algn="r" rtl="1" eaLnBrk="1" fontAlgn="auto" hangingPunct="1">
              <a:spcAft>
                <a:spcPts val="0"/>
              </a:spcAft>
              <a:buNone/>
              <a:defRPr/>
            </a:pPr>
            <a:r>
              <a:rPr lang="ar-JO" sz="2800" b="1" u="sng" dirty="0">
                <a:solidFill>
                  <a:schemeClr val="accent1">
                    <a:lumMod val="75000"/>
                  </a:schemeClr>
                </a:solidFill>
                <a:effectLst>
                  <a:outerShdw blurRad="38100" dist="38100" dir="2700000" algn="tl">
                    <a:srgbClr val="000000">
                      <a:alpha val="43137"/>
                    </a:srgbClr>
                  </a:outerShdw>
                </a:effectLst>
              </a:rPr>
              <a:t>5. مكونات التقييس وإصدار الشهادات وتقييم نظام </a:t>
            </a:r>
            <a:r>
              <a:rPr lang="en-US" sz="2800" b="1" u="sng" dirty="0">
                <a:solidFill>
                  <a:schemeClr val="accent1">
                    <a:lumMod val="75000"/>
                  </a:schemeClr>
                </a:solidFill>
                <a:effectLst>
                  <a:outerShdw blurRad="38100" dist="38100" dir="2700000" algn="tl">
                    <a:srgbClr val="000000">
                      <a:alpha val="43137"/>
                    </a:srgbClr>
                  </a:outerShdw>
                </a:effectLst>
              </a:rPr>
              <a:t>SQA:</a:t>
            </a:r>
          </a:p>
          <a:p>
            <a:pPr eaLnBrk="1" fontAlgn="auto" hangingPunct="1">
              <a:spcAft>
                <a:spcPts val="0"/>
              </a:spcAft>
              <a:buNone/>
              <a:defRPr/>
            </a:pPr>
            <a:r>
              <a:rPr lang="en-US" sz="2400" dirty="0"/>
              <a:t>These components </a:t>
            </a:r>
            <a:r>
              <a:rPr lang="en-US" sz="2400" dirty="0">
                <a:solidFill>
                  <a:srgbClr val="FF0000"/>
                </a:solidFill>
              </a:rPr>
              <a:t>implement international professional and managerial standards within the organization</a:t>
            </a:r>
            <a:r>
              <a:rPr lang="en-US" sz="2400" dirty="0"/>
              <a:t>. </a:t>
            </a:r>
          </a:p>
          <a:p>
            <a:pPr algn="r" rtl="1" eaLnBrk="1" fontAlgn="auto" hangingPunct="1">
              <a:spcAft>
                <a:spcPts val="0"/>
              </a:spcAft>
              <a:buNone/>
              <a:defRPr/>
            </a:pPr>
            <a:r>
              <a:rPr lang="ar-JO" sz="2400" dirty="0"/>
              <a:t>تطبق هذه المكونات المعايير المهنية والإدارية الدولية داخل المنظمة.</a:t>
            </a:r>
            <a:endParaRPr lang="en-US" sz="2400" dirty="0"/>
          </a:p>
          <a:p>
            <a:pPr eaLnBrk="1" fontAlgn="auto" hangingPunct="1">
              <a:spcAft>
                <a:spcPts val="0"/>
              </a:spcAft>
              <a:buNone/>
              <a:defRPr/>
            </a:pPr>
            <a:r>
              <a:rPr lang="en-US" sz="2400" dirty="0">
                <a:solidFill>
                  <a:srgbClr val="FF0000"/>
                </a:solidFill>
              </a:rPr>
              <a:t>The main objectives of this class are :          </a:t>
            </a:r>
            <a:r>
              <a:rPr lang="ar-JO" sz="2400" dirty="0">
                <a:solidFill>
                  <a:srgbClr val="FF0000"/>
                </a:solidFill>
              </a:rPr>
              <a:t>الأهداف الرئيسية لهذه الفئة هي:</a:t>
            </a:r>
            <a:endParaRPr lang="en-US" sz="2400" dirty="0">
              <a:solidFill>
                <a:srgbClr val="FF0000"/>
              </a:solidFill>
            </a:endParaRPr>
          </a:p>
          <a:p>
            <a:pPr marL="0" indent="0" eaLnBrk="1" fontAlgn="auto" hangingPunct="1">
              <a:spcAft>
                <a:spcPts val="0"/>
              </a:spcAft>
              <a:buNone/>
              <a:defRPr/>
            </a:pPr>
            <a:r>
              <a:rPr lang="en-US" sz="2400" dirty="0"/>
              <a:t>(a) Utilization of international professional knowledge, </a:t>
            </a:r>
          </a:p>
          <a:p>
            <a:pPr marL="0" indent="0" algn="r" rtl="1" eaLnBrk="1" fontAlgn="auto" hangingPunct="1">
              <a:spcAft>
                <a:spcPts val="0"/>
              </a:spcAft>
              <a:buNone/>
              <a:defRPr/>
            </a:pPr>
            <a:r>
              <a:rPr lang="ar-JO" sz="2400" dirty="0"/>
              <a:t>الاستفادة من المعرفة المهنية الدولية،</a:t>
            </a:r>
            <a:endParaRPr lang="en-US" sz="2400" dirty="0"/>
          </a:p>
          <a:p>
            <a:pPr marL="0" indent="0" eaLnBrk="1" fontAlgn="auto" hangingPunct="1">
              <a:spcAft>
                <a:spcPts val="0"/>
              </a:spcAft>
              <a:buNone/>
              <a:defRPr/>
            </a:pPr>
            <a:r>
              <a:rPr lang="en-US" sz="2400" dirty="0"/>
              <a:t>(b) Improvement of coordination of the organizational quality systems with other organizations. </a:t>
            </a:r>
          </a:p>
          <a:p>
            <a:pPr marL="0" indent="0" algn="r" rtl="1" eaLnBrk="1" fontAlgn="auto" hangingPunct="1">
              <a:spcAft>
                <a:spcPts val="0"/>
              </a:spcAft>
              <a:buNone/>
              <a:defRPr/>
            </a:pPr>
            <a:r>
              <a:rPr lang="ar-JO" sz="2400" dirty="0"/>
              <a:t>تحسين التنسيق بين أنظمة الجودة التنظيمية مع المنظمات الأخرى.</a:t>
            </a:r>
            <a:endParaRPr lang="en-US" sz="2400" dirty="0"/>
          </a:p>
          <a:p>
            <a:pPr marL="0" indent="0" eaLnBrk="1" fontAlgn="auto" hangingPunct="1">
              <a:spcAft>
                <a:spcPts val="0"/>
              </a:spcAft>
              <a:buNone/>
              <a:defRPr/>
            </a:pPr>
            <a:r>
              <a:rPr lang="en-US" sz="2400" dirty="0"/>
              <a:t>(c) Assessment of the achievements of quality systems according to a common scale.</a:t>
            </a:r>
          </a:p>
          <a:p>
            <a:pPr marL="0" indent="0" algn="r" rtl="1" eaLnBrk="1" fontAlgn="auto" hangingPunct="1">
              <a:spcAft>
                <a:spcPts val="0"/>
              </a:spcAft>
              <a:buNone/>
              <a:defRPr/>
            </a:pPr>
            <a:r>
              <a:rPr lang="ar-JO" sz="2400" dirty="0"/>
              <a:t>تقييم إنجازات أنظمة الجودة وفق مقياس مشترك.</a:t>
            </a:r>
            <a:endParaRPr lang="en-US" sz="2400" dirty="0"/>
          </a:p>
        </p:txBody>
      </p:sp>
      <p:sp>
        <p:nvSpPr>
          <p:cNvPr id="11268" name="Slide Number Placeholder 3">
            <a:extLst>
              <a:ext uri="{FF2B5EF4-FFF2-40B4-BE49-F238E27FC236}">
                <a16:creationId xmlns:a16="http://schemas.microsoft.com/office/drawing/2014/main" id="{0C67D96C-F6BF-3F85-8855-18109C9E7F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CBCE99CC-C754-467A-8177-A51FF5B93C42}" type="slidenum">
              <a:rPr lang="ar-SA" altLang="en-US" sz="1000">
                <a:solidFill>
                  <a:prstClr val="black"/>
                </a:solidFill>
              </a:rPr>
              <a:pPr rtl="0" eaLnBrk="0" fontAlgn="base" hangingPunct="0">
                <a:spcBef>
                  <a:spcPct val="0"/>
                </a:spcBef>
                <a:spcAft>
                  <a:spcPct val="0"/>
                </a:spcAft>
              </a:pPr>
              <a:t>99</a:t>
            </a:fld>
            <a:endParaRPr lang="en-US" altLang="en-US" sz="1000">
              <a:solidFill>
                <a:prstClr val="black"/>
              </a:solidFill>
            </a:endParaRPr>
          </a:p>
        </p:txBody>
      </p:sp>
    </p:spTree>
  </p:cSld>
  <p:clrMapOvr>
    <a:masterClrMapping/>
  </p:clrMapOvr>
  <p:transition>
    <p:fade/>
  </p:transition>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26979</Words>
  <Application>Microsoft Office PowerPoint</Application>
  <PresentationFormat>شاشة عريضة</PresentationFormat>
  <Paragraphs>2345</Paragraphs>
  <Slides>242</Slides>
  <Notes>4</Notes>
  <HiddenSlides>0</HiddenSlides>
  <MMClips>0</MMClips>
  <ScaleCrop>false</ScaleCrop>
  <HeadingPairs>
    <vt:vector size="6" baseType="variant">
      <vt:variant>
        <vt:lpstr>الخطوط المستخدمة</vt:lpstr>
      </vt:variant>
      <vt:variant>
        <vt:i4>21</vt:i4>
      </vt:variant>
      <vt:variant>
        <vt:lpstr>نسق</vt:lpstr>
      </vt:variant>
      <vt:variant>
        <vt:i4>7</vt:i4>
      </vt:variant>
      <vt:variant>
        <vt:lpstr>عناوين الشرائح</vt:lpstr>
      </vt:variant>
      <vt:variant>
        <vt:i4>242</vt:i4>
      </vt:variant>
    </vt:vector>
  </HeadingPairs>
  <TitlesOfParts>
    <vt:vector size="270" baseType="lpstr">
      <vt:lpstr>等线</vt:lpstr>
      <vt:lpstr>宋体</vt:lpstr>
      <vt:lpstr>宋体</vt:lpstr>
      <vt:lpstr>Andalus</vt:lpstr>
      <vt:lpstr>Arial</vt:lpstr>
      <vt:lpstr>Arial Black</vt:lpstr>
      <vt:lpstr>Arial MT</vt:lpstr>
      <vt:lpstr>Calibri</vt:lpstr>
      <vt:lpstr>Calibri Light</vt:lpstr>
      <vt:lpstr>Comic Sans MS</vt:lpstr>
      <vt:lpstr>MetaBoldLF-Roman</vt:lpstr>
      <vt:lpstr>MetaNormalLF-Roman</vt:lpstr>
      <vt:lpstr>Roboto</vt:lpstr>
      <vt:lpstr>Sabon-Roman</vt:lpstr>
      <vt:lpstr>Symbol</vt:lpstr>
      <vt:lpstr>Times New Roman</vt:lpstr>
      <vt:lpstr>Verdana</vt:lpstr>
      <vt:lpstr>Wingdings</vt:lpstr>
      <vt:lpstr>Wingdings 2</vt:lpstr>
      <vt:lpstr>Wingdings 3</vt:lpstr>
      <vt:lpstr>ZapfDingbats</vt:lpstr>
      <vt:lpstr>نسق Office</vt:lpstr>
      <vt:lpstr>Office Theme</vt:lpstr>
      <vt:lpstr>1_Office Theme</vt:lpstr>
      <vt:lpstr>2_Office Theme</vt:lpstr>
      <vt:lpstr>3_Office Theme</vt:lpstr>
      <vt:lpstr>4_Office Theme</vt:lpstr>
      <vt:lpstr>5_Office Theme</vt:lpstr>
      <vt:lpstr>Software Quality assurance (SQA)   </vt:lpstr>
      <vt:lpstr>عرض تقديمي في PowerPoint</vt:lpstr>
      <vt:lpstr>عرض تقديمي في PowerPoint</vt:lpstr>
      <vt:lpstr>What is quality ? ما هي الجودة؟</vt:lpstr>
      <vt:lpstr>عرض تقديمي في PowerPoint</vt:lpstr>
      <vt:lpstr>ISO Definition of Quality   تعريف الآيزو للجودة</vt:lpstr>
      <vt:lpstr>Other definition and concept تعريف ومفهوم آخر</vt:lpstr>
      <vt:lpstr>Benefits of software quality  فوائد جودة البرمجيات</vt:lpstr>
      <vt:lpstr>Software Engineers and quality مهندسي البرمجيات والجودة</vt:lpstr>
      <vt:lpstr>عرض تقديمي في PowerPoint</vt:lpstr>
      <vt:lpstr>عرض تقديمي في PowerPoint</vt:lpstr>
      <vt:lpstr>عرض تقديمي في PowerPoint</vt:lpstr>
      <vt:lpstr>عرض تقديمي في PowerPoint</vt:lpstr>
      <vt:lpstr>عرض تقديمي في PowerPoint</vt:lpstr>
      <vt:lpstr>Software quality perspectives منظورات جودة البرمجيات</vt:lpstr>
      <vt:lpstr>Software quality should be considered in: يجب مراعاة جودة البرمجيات في:</vt:lpstr>
      <vt:lpstr>Prevention Versus Detection الوقاية مقابل الكشف</vt:lpstr>
      <vt:lpstr>عرض تقديمي في PowerPoint</vt:lpstr>
      <vt:lpstr>Software Quality assurance (SQA)   </vt:lpstr>
      <vt:lpstr>عرض تقديمي في PowerPoint</vt:lpstr>
      <vt:lpstr>Factors affecting defect detection in software products  vs. other industrial products العوامل المؤثرة على اكتشاف العيوب في المنتجات البرمجية مقارنة بالمنتجات الصناعية الأخرى</vt:lpstr>
      <vt:lpstr>عرض تقديمي في PowerPoint</vt:lpstr>
      <vt:lpstr>Software developed by many individuals and in  different situations fulfills a variety of needs: تلبي البرامج التي طورها العديد من الأفراد وفي مواقف مختلفة مجموعة متنوعة من الاحتياجات:</vt:lpstr>
      <vt:lpstr>عرض تقديمي في PowerPoint</vt:lpstr>
      <vt:lpstr>عرض تقديمي في PowerPoint</vt:lpstr>
      <vt:lpstr>عرض تقديمي في PowerPoint</vt:lpstr>
      <vt:lpstr>عرض تقديمي في PowerPoint</vt:lpstr>
      <vt:lpstr>عرض تقديمي في PowerPoint</vt:lpstr>
      <vt:lpstr>Software Quality Assurance vs. Software Quality Control ضمان جودة البرمجيات مقابل مراقبة جودة البرمجيات</vt:lpstr>
      <vt:lpstr>Patriot Missile System نظام صواريخ باتريوت</vt:lpstr>
      <vt:lpstr>Denver International Airport  مطار دنفر الدولي</vt:lpstr>
      <vt:lpstr>عرض تقديمي في PowerPoint</vt:lpstr>
      <vt:lpstr>عرض تقديمي في PowerPoint</vt:lpstr>
      <vt:lpstr>عرض تقديمي في PowerPoint</vt:lpstr>
      <vt:lpstr>عرض تقديمي في PowerPoint</vt:lpstr>
      <vt:lpstr>The need for comprehensive software quality requirements الحاجة إلى متطلبات جودة البرمجيات الشاملة</vt:lpstr>
      <vt:lpstr>The need for comprehensive software quality requirements الحاجة إلى متطلبات جودة البرمجيات الشاملة</vt:lpstr>
      <vt:lpstr>The need for comprehensive software quality requirements الحاجة إلى متطلبات جودة البرمجيات الشاملة</vt:lpstr>
      <vt:lpstr>Quality factors        عوامل الجودة</vt:lpstr>
      <vt:lpstr>Classification of software requirements into software quality factors. تصنيف متطلبات البرمجيات إلى عوامل جودة البرمجيات.</vt:lpstr>
      <vt:lpstr>عرض تقديمي في PowerPoint</vt:lpstr>
      <vt:lpstr>Product operation software quality factors عوامل جودة برامج تشغيل المنتج</vt:lpstr>
      <vt:lpstr>Correctness      صحة</vt:lpstr>
      <vt:lpstr>Correctness Example  (club membership info system) مثال على الصحة (نظام معلومات عضوية النادي)</vt:lpstr>
      <vt:lpstr>Product operation software quality factors عوامل جودة برامج تشغيل المنتج</vt:lpstr>
      <vt:lpstr>Product operation software quality factors عوامل جودة برامج تشغيل المنتج</vt:lpstr>
      <vt:lpstr>Product operation software quality factors عوامل جودة برامج تشغيل المنتج</vt:lpstr>
      <vt:lpstr>Product operation software quality factors عوامل جودة برامج تشغيل المنتج</vt:lpstr>
      <vt:lpstr>Product revision software quality factors: عوامل جودة برمجيات مراجعة المنتج:</vt:lpstr>
      <vt:lpstr>Product revision software quality factors: عوامل جودة برمجيات مراجعة المنتج:</vt:lpstr>
      <vt:lpstr>Product revision software quality factors: عوامل جودة برمجيات مراجعة المنتج:</vt:lpstr>
      <vt:lpstr>Product revision software quality factors: عوامل جودة برمجيات مراجعة المنتج:</vt:lpstr>
      <vt:lpstr>Product revision software quality factors: عوامل جودة برمجيات مراجعة المنتج:</vt:lpstr>
      <vt:lpstr>Product revision software quality factors: عوامل جودة برمجيات مراجعة المنتج:</vt:lpstr>
      <vt:lpstr>Product revision software quality factors: عوامل جودة برمجيات مراجعة المنتج:</vt:lpstr>
      <vt:lpstr>Product revision software quality factors: عوامل جودة برمجيات مراجعة المنتج:</vt:lpstr>
      <vt:lpstr>Product Transition software quality factors: عوامل جودة برنامج نقل المنتج:</vt:lpstr>
      <vt:lpstr>Product Transition software quality factors: عوامل جودة برنامج نقل المنتج:</vt:lpstr>
      <vt:lpstr>عرض تقديمي في PowerPoint</vt:lpstr>
      <vt:lpstr>Software Quality assurance (SQA)  ضمان جودة البرمجيات (SQA)</vt:lpstr>
      <vt:lpstr>عرض تقديمي في PowerPoint</vt:lpstr>
      <vt:lpstr>عرض تقديمي في PowerPoint</vt:lpstr>
      <vt:lpstr>عرض تقديمي في PowerPoint</vt:lpstr>
      <vt:lpstr>عرض تقديمي في PowerPoint</vt:lpstr>
      <vt:lpstr>عرض تقديمي في PowerPoint</vt:lpstr>
      <vt:lpstr>Software quality factors عوامل جودة البرمجيات</vt:lpstr>
      <vt:lpstr>How Does McCall factors improve quality كيف تعمل عوامل ماكول على تحسين الجودة</vt:lpstr>
      <vt:lpstr>Alternative models of software quality factors: النماذج البديلة لعوامل جودة البرمجيات:</vt:lpstr>
      <vt:lpstr>Alternative models of software quality factors: النماذج البديلة لعوامل جودة البرمجيات:</vt:lpstr>
      <vt:lpstr>Alternative models of software quality factors: النماذج البديلة لعوامل جودة البرمجيات:</vt:lpstr>
      <vt:lpstr>Alternative models of software quality factors: النماذج البديلة لعوامل جودة البرمجيات:</vt:lpstr>
      <vt:lpstr>Alternative models of software quality factors: النماذج البديلة لعوامل جودة البرمجيات:</vt:lpstr>
      <vt:lpstr>Alternative models of software quality factors: النماذج البديلة لعوامل جودة البرمجيات:</vt:lpstr>
      <vt:lpstr>Alternative models of software quality factors: النماذج البديلة لعوامل جودة البرمجيات:</vt:lpstr>
      <vt:lpstr>Alternative models of software quality factors: النماذج البديلة لعوامل جودة البرمجيات:</vt:lpstr>
      <vt:lpstr>Alternative models of software quality factors: النماذج البديلة لعوامل جودة البرمجيات:</vt:lpstr>
      <vt:lpstr>Structure of the alternative factor models هيكل نماذج العوامل البديلة</vt:lpstr>
      <vt:lpstr>Who is interested in the definition of quality requirements? من يهتم بتعريف متطلبات الجودة؟</vt:lpstr>
      <vt:lpstr>Who is interested in the definition of quality requirements? من يهتم بتعريف متطلبات الجودة؟</vt:lpstr>
      <vt:lpstr>عرض تقديمي في PowerPoint</vt:lpstr>
      <vt:lpstr>عرض تقديمي في PowerPoint</vt:lpstr>
      <vt:lpstr>عرض تقديمي في PowerPoint</vt:lpstr>
      <vt:lpstr>عرض تقديمي في PowerPoint</vt:lpstr>
      <vt:lpstr>Software compliance with quality factors امتثال البرمجيات لعوامل الجودة</vt:lpstr>
      <vt:lpstr>Example         مثال</vt:lpstr>
      <vt:lpstr>عرض تقديمي في PowerPoint</vt:lpstr>
      <vt:lpstr>Criteria for evaluation of software quality معايير تقييم جودة البرمجيات</vt:lpstr>
      <vt:lpstr>Software quality factors in requirements document عوامل جودة البرمجيات في وثيقة المتطلبات</vt:lpstr>
      <vt:lpstr>Software quality factors in requirements document عوامل جودة البرمجيات في وثيقة المتطلبات</vt:lpstr>
      <vt:lpstr>Software quality factors in requirements document عوامل جودة البرمجيات في وثيقة المتطلبات</vt:lpstr>
      <vt:lpstr>عرض تقديمي في PowerPoint</vt:lpstr>
      <vt:lpstr>Chapter 4</vt:lpstr>
      <vt:lpstr>  Introduction</vt:lpstr>
      <vt:lpstr>عرض تقديمي في PowerPoint</vt:lpstr>
      <vt:lpstr>The SQA system – an SQA architecture نظام SQA – بنية SQA</vt:lpstr>
      <vt:lpstr>The SQA system- a SQA architecture</vt:lpstr>
      <vt:lpstr>SQA system components</vt:lpstr>
      <vt:lpstr>SQA system components</vt:lpstr>
      <vt:lpstr>SQA system components</vt:lpstr>
      <vt:lpstr>SQA system components</vt:lpstr>
      <vt:lpstr>The SQA System Overview</vt:lpstr>
      <vt:lpstr>1. Pre-Project Components 1. مكونات ما قبل المشروع</vt:lpstr>
      <vt:lpstr> Contract review مراجعة العقد</vt:lpstr>
      <vt:lpstr> Contract review </vt:lpstr>
      <vt:lpstr>Who performs a contract review ? من يقوم بمراجعة العقد؟</vt:lpstr>
      <vt:lpstr> Development and quality plans خطط التطوير والجودة</vt:lpstr>
      <vt:lpstr> Development and quality plans</vt:lpstr>
      <vt:lpstr>Quality requirements             متطلبات الجودة</vt:lpstr>
      <vt:lpstr>2. Software project life cycle components 2. مكونات دورة حياة المشروع البرمجي</vt:lpstr>
      <vt:lpstr>Software project life cycle components مكونات دورة حياة المشروع البرمجي</vt:lpstr>
      <vt:lpstr> Reviews</vt:lpstr>
      <vt:lpstr> Formal design reviews (DRs) مراجعات التصميم الرسمية (DRs)</vt:lpstr>
      <vt:lpstr> Formal design reviews (DRs)</vt:lpstr>
      <vt:lpstr> Formal design reviews (DRs)</vt:lpstr>
      <vt:lpstr> Formal design reviews (DRs)</vt:lpstr>
      <vt:lpstr> Formal design reviews (DRs)</vt:lpstr>
      <vt:lpstr> Peer review            مراجعة النظراء</vt:lpstr>
      <vt:lpstr> Expert opinions         آراء الخبراء</vt:lpstr>
      <vt:lpstr> Expert opinions </vt:lpstr>
      <vt:lpstr>Chapter 4</vt:lpstr>
      <vt:lpstr>The SQA System Overview</vt:lpstr>
      <vt:lpstr> Peer review</vt:lpstr>
      <vt:lpstr> Expert opinions </vt:lpstr>
      <vt:lpstr> Expert opinions </vt:lpstr>
      <vt:lpstr> Software testing</vt:lpstr>
      <vt:lpstr>Software testing</vt:lpstr>
      <vt:lpstr>Software testing</vt:lpstr>
      <vt:lpstr>Software maintenance components</vt:lpstr>
      <vt:lpstr>Software maintenance components</vt:lpstr>
      <vt:lpstr>Software maintenance components</vt:lpstr>
      <vt:lpstr>Software maintenance components</vt:lpstr>
      <vt:lpstr> Assurance of the quality of the external participant`s work</vt:lpstr>
      <vt:lpstr> 3. Infrastructure components for error prevention and improvement:</vt:lpstr>
      <vt:lpstr>1- Procedures and work instructions</vt:lpstr>
      <vt:lpstr>2-Supporting quality devices</vt:lpstr>
      <vt:lpstr>3-Staff training, retraining, and certification</vt:lpstr>
      <vt:lpstr>4-Preventive and corrective actions</vt:lpstr>
      <vt:lpstr>5-Configuration management</vt:lpstr>
      <vt:lpstr>Configuration management</vt:lpstr>
      <vt:lpstr>Configuration management</vt:lpstr>
      <vt:lpstr>6-Documentation control</vt:lpstr>
      <vt:lpstr>6-Documentation control</vt:lpstr>
      <vt:lpstr> 4. Management SQA components</vt:lpstr>
      <vt:lpstr>Project progress control</vt:lpstr>
      <vt:lpstr>Software quality metrics</vt:lpstr>
      <vt:lpstr>Software quality costs</vt:lpstr>
      <vt:lpstr> 5. SQA standards, system certification, and assessment components</vt:lpstr>
      <vt:lpstr>Quality management standards</vt:lpstr>
      <vt:lpstr>Project process standards</vt:lpstr>
      <vt:lpstr> 6. Organizing for SQA – the human components (SQA base)</vt:lpstr>
      <vt:lpstr>SQA base Objectives</vt:lpstr>
      <vt:lpstr> Management's role in SQA</vt:lpstr>
      <vt:lpstr>The SQA unit</vt:lpstr>
      <vt:lpstr>The SQA unit</vt:lpstr>
      <vt:lpstr> SQA trustees, committees and forums</vt:lpstr>
      <vt:lpstr> SQA trustees, committees and forums</vt:lpstr>
      <vt:lpstr> SQA trustees, committees and forums</vt:lpstr>
      <vt:lpstr>Considerations guiding construction of an organization’s SQA system</vt:lpstr>
      <vt:lpstr>Considerations guiding construction of an organization’s SQA system</vt:lpstr>
      <vt:lpstr>Considerations guiding construction of an organization’s SQA system</vt:lpstr>
      <vt:lpstr>Software Quality assurance (SQA)   SWE 333</vt:lpstr>
      <vt:lpstr>Introduction </vt:lpstr>
      <vt:lpstr>عرض تقديمي في PowerPoint</vt:lpstr>
      <vt:lpstr>The elements comprising a development plan </vt:lpstr>
      <vt:lpstr>Quality Plan</vt:lpstr>
      <vt:lpstr>عرض تقديمي في PowerPoint</vt:lpstr>
      <vt:lpstr>Quality goals</vt:lpstr>
      <vt:lpstr>Quality goal example</vt:lpstr>
      <vt:lpstr>2.Review activities</vt:lpstr>
      <vt:lpstr>3. Software tests</vt:lpstr>
      <vt:lpstr>4. Planned acceptance tests for externally developed software</vt:lpstr>
      <vt:lpstr>5. Configuration management</vt:lpstr>
      <vt:lpstr>Your Project</vt:lpstr>
      <vt:lpstr>The objectives of development and quality plans. </vt:lpstr>
      <vt:lpstr>The major software risk items. </vt:lpstr>
      <vt:lpstr>عرض تقديمي في PowerPoint</vt:lpstr>
      <vt:lpstr>The process of software risk management. </vt:lpstr>
      <vt:lpstr>The benefits of preparing development and quality plans for small projects </vt:lpstr>
      <vt:lpstr>the benefits of preparing development and quality plans for internal projects.  </vt:lpstr>
      <vt:lpstr>Quality Control and Quality assurance</vt:lpstr>
      <vt:lpstr>Quality Control</vt:lpstr>
      <vt:lpstr>Quality Control</vt:lpstr>
      <vt:lpstr>Quality Control </vt:lpstr>
      <vt:lpstr>Reviews</vt:lpstr>
      <vt:lpstr>عرض تقديمي في PowerPoint</vt:lpstr>
      <vt:lpstr>Quality Control Review types </vt:lpstr>
      <vt:lpstr>Walkthrough</vt:lpstr>
      <vt:lpstr>Inspection</vt:lpstr>
      <vt:lpstr>Inspection</vt:lpstr>
      <vt:lpstr>Inspection and walkthrough</vt:lpstr>
      <vt:lpstr>Checklists</vt:lpstr>
      <vt:lpstr>Quality Control walkthrough and Checklist</vt:lpstr>
      <vt:lpstr>Quality Control  Checklist for reviewing java code</vt:lpstr>
      <vt:lpstr>Quality Control  Checklist for reviewing software design</vt:lpstr>
      <vt:lpstr>Software Quality assurance (SQA)   SWE 333</vt:lpstr>
      <vt:lpstr>If you can’t measure it, you can’t manage it إذا لم تتمكن من قياسه، فلن تتمكن من إدارته Tom DeMarco, 1982 </vt:lpstr>
      <vt:lpstr>Measurement, Measures, Metrics القياس والمقاييس والمقاييس</vt:lpstr>
      <vt:lpstr>What to measure ما يجب قياسه</vt:lpstr>
      <vt:lpstr>What to measure ما يجب قياسه</vt:lpstr>
      <vt:lpstr>Process Metrics مقاييس العملية</vt:lpstr>
      <vt:lpstr>Project Metrics مقاييس المشروع</vt:lpstr>
      <vt:lpstr>Product metrics مقاييس المنتج</vt:lpstr>
      <vt:lpstr>Why do we measure? لماذا نقيس؟</vt:lpstr>
      <vt:lpstr>Why Do We Measure? لماذا نقيس؟</vt:lpstr>
      <vt:lpstr>Examples of  Metrics Usage أمثلة على استخدام المقاييس</vt:lpstr>
      <vt:lpstr>عرض تقديمي في PowerPoint</vt:lpstr>
      <vt:lpstr>عرض تقديمي في PowerPoint</vt:lpstr>
      <vt:lpstr>عرض تقديمي في PowerPoint</vt:lpstr>
      <vt:lpstr>Process metrics categories</vt:lpstr>
      <vt:lpstr>Is KLOC enough ? هل KLOC كافي؟</vt:lpstr>
      <vt:lpstr>An example       مثال</vt:lpstr>
      <vt:lpstr>An example            مثال</vt:lpstr>
      <vt:lpstr>عرض تقديمي في PowerPoint</vt:lpstr>
      <vt:lpstr>عرض تقديمي في PowerPoint</vt:lpstr>
      <vt:lpstr>عرض تقديمي في PowerPoint</vt:lpstr>
      <vt:lpstr>Time Table Metric Example مثال على الجدول الزمني المتري</vt:lpstr>
      <vt:lpstr>Time Table Metric Example مثال على الجدول الزمني المتري</vt:lpstr>
      <vt:lpstr>عرض تقديمي في PowerPoint</vt:lpstr>
      <vt:lpstr>Error removal effectiveness metrics مقاييس فعالية إزالة الأخطاء</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Examples of metrics       أمثلة على المقاييس</vt:lpstr>
      <vt:lpstr>Examples of metrics         أمثلة على المقاييس</vt:lpstr>
      <vt:lpstr>Examples of metrics          أمثلة على المقاييس</vt:lpstr>
      <vt:lpstr>Examples of metrics          أمثلة على المقاييس</vt:lpstr>
      <vt:lpstr>Examples of metrics           أمثلة على المقاييس</vt:lpstr>
      <vt:lpstr>An example          مثال</vt:lpstr>
      <vt:lpstr>Other Metrics           مقاييس أخرى</vt:lpstr>
      <vt:lpstr>Other Metrics          مقاييس أخرى</vt:lpstr>
      <vt:lpstr>Examples..continued         أمثلة..تابع</vt:lpstr>
      <vt:lpstr>Examples..continued         أمثلة..تابع</vt:lpstr>
      <vt:lpstr>Exercise         تمرين</vt:lpstr>
      <vt:lpstr>ADMC Exercise     تمرين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(SQA)   </dc:title>
  <dc:creator>feras Saleem</dc:creator>
  <cp:lastModifiedBy>feras Saleem</cp:lastModifiedBy>
  <cp:revision>2</cp:revision>
  <dcterms:created xsi:type="dcterms:W3CDTF">2023-12-25T09:00:35Z</dcterms:created>
  <dcterms:modified xsi:type="dcterms:W3CDTF">2024-07-22T19:28:50Z</dcterms:modified>
</cp:coreProperties>
</file>