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3" r:id="rId8"/>
  </p:sldMasterIdLst>
  <p:notesMasterIdLst>
    <p:notesMasterId r:id="rId270"/>
  </p:notesMasterIdLst>
  <p:sldIdLst>
    <p:sldId id="272" r:id="rId9"/>
    <p:sldId id="273" r:id="rId10"/>
    <p:sldId id="258" r:id="rId11"/>
    <p:sldId id="269" r:id="rId12"/>
    <p:sldId id="286" r:id="rId13"/>
    <p:sldId id="271" r:id="rId14"/>
    <p:sldId id="274" r:id="rId15"/>
    <p:sldId id="284" r:id="rId16"/>
    <p:sldId id="285" r:id="rId17"/>
    <p:sldId id="260" r:id="rId18"/>
    <p:sldId id="261" r:id="rId19"/>
    <p:sldId id="264" r:id="rId20"/>
    <p:sldId id="293" r:id="rId21"/>
    <p:sldId id="265" r:id="rId22"/>
    <p:sldId id="275" r:id="rId23"/>
    <p:sldId id="281" r:id="rId24"/>
    <p:sldId id="276" r:id="rId25"/>
    <p:sldId id="278" r:id="rId26"/>
    <p:sldId id="294" r:id="rId27"/>
    <p:sldId id="295" r:id="rId28"/>
    <p:sldId id="283" r:id="rId29"/>
    <p:sldId id="296" r:id="rId30"/>
    <p:sldId id="297" r:id="rId31"/>
    <p:sldId id="298" r:id="rId32"/>
    <p:sldId id="299" r:id="rId33"/>
    <p:sldId id="277" r:id="rId34"/>
    <p:sldId id="300" r:id="rId35"/>
    <p:sldId id="279" r:id="rId36"/>
    <p:sldId id="287" r:id="rId37"/>
    <p:sldId id="280" r:id="rId38"/>
    <p:sldId id="301" r:id="rId39"/>
    <p:sldId id="302" r:id="rId40"/>
    <p:sldId id="347" r:id="rId41"/>
    <p:sldId id="348" r:id="rId42"/>
    <p:sldId id="349" r:id="rId43"/>
    <p:sldId id="332" r:id="rId44"/>
    <p:sldId id="345" r:id="rId45"/>
    <p:sldId id="333" r:id="rId46"/>
    <p:sldId id="350" r:id="rId47"/>
    <p:sldId id="351" r:id="rId48"/>
    <p:sldId id="352" r:id="rId49"/>
    <p:sldId id="353" r:id="rId50"/>
    <p:sldId id="334" r:id="rId51"/>
    <p:sldId id="343" r:id="rId52"/>
    <p:sldId id="318" r:id="rId53"/>
    <p:sldId id="319" r:id="rId54"/>
    <p:sldId id="314" r:id="rId55"/>
    <p:sldId id="344" r:id="rId56"/>
    <p:sldId id="303" r:id="rId57"/>
    <p:sldId id="304" r:id="rId58"/>
    <p:sldId id="320" r:id="rId59"/>
    <p:sldId id="315" r:id="rId60"/>
    <p:sldId id="321" r:id="rId61"/>
    <p:sldId id="316" r:id="rId62"/>
    <p:sldId id="322" r:id="rId63"/>
    <p:sldId id="335" r:id="rId64"/>
    <p:sldId id="305" r:id="rId65"/>
    <p:sldId id="323" r:id="rId66"/>
    <p:sldId id="317" r:id="rId67"/>
    <p:sldId id="354" r:id="rId68"/>
    <p:sldId id="355" r:id="rId69"/>
    <p:sldId id="268" r:id="rId70"/>
    <p:sldId id="270" r:id="rId71"/>
    <p:sldId id="257" r:id="rId72"/>
    <p:sldId id="262" r:id="rId73"/>
    <p:sldId id="356" r:id="rId74"/>
    <p:sldId id="292" r:id="rId75"/>
    <p:sldId id="357" r:id="rId76"/>
    <p:sldId id="358" r:id="rId77"/>
    <p:sldId id="359" r:id="rId78"/>
    <p:sldId id="360" r:id="rId79"/>
    <p:sldId id="361" r:id="rId80"/>
    <p:sldId id="362" r:id="rId81"/>
    <p:sldId id="363" r:id="rId82"/>
    <p:sldId id="364" r:id="rId83"/>
    <p:sldId id="365" r:id="rId84"/>
    <p:sldId id="366" r:id="rId85"/>
    <p:sldId id="367" r:id="rId86"/>
    <p:sldId id="306" r:id="rId87"/>
    <p:sldId id="307" r:id="rId88"/>
    <p:sldId id="308" r:id="rId89"/>
    <p:sldId id="309" r:id="rId90"/>
    <p:sldId id="310" r:id="rId91"/>
    <p:sldId id="311" r:id="rId92"/>
    <p:sldId id="368" r:id="rId93"/>
    <p:sldId id="263" r:id="rId94"/>
    <p:sldId id="369" r:id="rId95"/>
    <p:sldId id="370" r:id="rId96"/>
    <p:sldId id="288" r:id="rId97"/>
    <p:sldId id="289" r:id="rId98"/>
    <p:sldId id="371" r:id="rId99"/>
    <p:sldId id="313" r:id="rId100"/>
    <p:sldId id="372" r:id="rId101"/>
    <p:sldId id="399" r:id="rId102"/>
    <p:sldId id="400" r:id="rId103"/>
    <p:sldId id="401" r:id="rId104"/>
    <p:sldId id="402" r:id="rId105"/>
    <p:sldId id="403" r:id="rId106"/>
    <p:sldId id="404" r:id="rId107"/>
    <p:sldId id="405" r:id="rId108"/>
    <p:sldId id="396" r:id="rId109"/>
    <p:sldId id="406" r:id="rId110"/>
    <p:sldId id="407" r:id="rId111"/>
    <p:sldId id="324" r:id="rId112"/>
    <p:sldId id="395" r:id="rId113"/>
    <p:sldId id="325" r:id="rId114"/>
    <p:sldId id="326" r:id="rId115"/>
    <p:sldId id="397" r:id="rId116"/>
    <p:sldId id="327" r:id="rId117"/>
    <p:sldId id="328" r:id="rId118"/>
    <p:sldId id="329" r:id="rId119"/>
    <p:sldId id="330" r:id="rId120"/>
    <p:sldId id="331" r:id="rId121"/>
    <p:sldId id="398" r:id="rId122"/>
    <p:sldId id="408" r:id="rId123"/>
    <p:sldId id="409" r:id="rId124"/>
    <p:sldId id="410" r:id="rId125"/>
    <p:sldId id="411" r:id="rId126"/>
    <p:sldId id="412" r:id="rId127"/>
    <p:sldId id="413" r:id="rId128"/>
    <p:sldId id="414" r:id="rId129"/>
    <p:sldId id="415" r:id="rId130"/>
    <p:sldId id="416" r:id="rId131"/>
    <p:sldId id="417" r:id="rId132"/>
    <p:sldId id="418" r:id="rId133"/>
    <p:sldId id="336" r:id="rId134"/>
    <p:sldId id="337" r:id="rId135"/>
    <p:sldId id="419" r:id="rId136"/>
    <p:sldId id="420" r:id="rId137"/>
    <p:sldId id="421" r:id="rId138"/>
    <p:sldId id="422" r:id="rId139"/>
    <p:sldId id="423" r:id="rId140"/>
    <p:sldId id="424" r:id="rId141"/>
    <p:sldId id="425" r:id="rId142"/>
    <p:sldId id="426" r:id="rId143"/>
    <p:sldId id="427" r:id="rId144"/>
    <p:sldId id="428" r:id="rId145"/>
    <p:sldId id="429" r:id="rId146"/>
    <p:sldId id="430" r:id="rId147"/>
    <p:sldId id="373" r:id="rId148"/>
    <p:sldId id="374" r:id="rId149"/>
    <p:sldId id="375" r:id="rId150"/>
    <p:sldId id="377" r:id="rId151"/>
    <p:sldId id="378" r:id="rId152"/>
    <p:sldId id="379" r:id="rId153"/>
    <p:sldId id="385" r:id="rId154"/>
    <p:sldId id="380" r:id="rId155"/>
    <p:sldId id="386" r:id="rId156"/>
    <p:sldId id="387" r:id="rId157"/>
    <p:sldId id="381" r:id="rId158"/>
    <p:sldId id="382" r:id="rId159"/>
    <p:sldId id="383" r:id="rId160"/>
    <p:sldId id="388" r:id="rId161"/>
    <p:sldId id="389" r:id="rId162"/>
    <p:sldId id="384" r:id="rId163"/>
    <p:sldId id="390" r:id="rId164"/>
    <p:sldId id="391" r:id="rId165"/>
    <p:sldId id="392" r:id="rId166"/>
    <p:sldId id="393" r:id="rId167"/>
    <p:sldId id="394" r:id="rId168"/>
    <p:sldId id="431" r:id="rId169"/>
    <p:sldId id="432" r:id="rId170"/>
    <p:sldId id="433" r:id="rId171"/>
    <p:sldId id="434" r:id="rId172"/>
    <p:sldId id="435" r:id="rId173"/>
    <p:sldId id="312" r:id="rId174"/>
    <p:sldId id="436" r:id="rId175"/>
    <p:sldId id="437" r:id="rId176"/>
    <p:sldId id="438" r:id="rId177"/>
    <p:sldId id="439" r:id="rId178"/>
    <p:sldId id="440" r:id="rId179"/>
    <p:sldId id="441" r:id="rId180"/>
    <p:sldId id="442" r:id="rId181"/>
    <p:sldId id="443" r:id="rId182"/>
    <p:sldId id="444" r:id="rId183"/>
    <p:sldId id="338" r:id="rId184"/>
    <p:sldId id="445" r:id="rId185"/>
    <p:sldId id="446" r:id="rId186"/>
    <p:sldId id="447" r:id="rId187"/>
    <p:sldId id="448" r:id="rId188"/>
    <p:sldId id="449" r:id="rId189"/>
    <p:sldId id="450" r:id="rId190"/>
    <p:sldId id="451" r:id="rId191"/>
    <p:sldId id="452" r:id="rId192"/>
    <p:sldId id="453" r:id="rId193"/>
    <p:sldId id="454" r:id="rId194"/>
    <p:sldId id="455" r:id="rId195"/>
    <p:sldId id="456" r:id="rId196"/>
    <p:sldId id="457" r:id="rId197"/>
    <p:sldId id="458" r:id="rId198"/>
    <p:sldId id="459" r:id="rId199"/>
    <p:sldId id="460" r:id="rId200"/>
    <p:sldId id="461" r:id="rId201"/>
    <p:sldId id="462" r:id="rId202"/>
    <p:sldId id="463" r:id="rId203"/>
    <p:sldId id="464" r:id="rId204"/>
    <p:sldId id="465" r:id="rId205"/>
    <p:sldId id="466" r:id="rId206"/>
    <p:sldId id="467" r:id="rId207"/>
    <p:sldId id="468" r:id="rId208"/>
    <p:sldId id="469" r:id="rId209"/>
    <p:sldId id="470" r:id="rId210"/>
    <p:sldId id="471" r:id="rId211"/>
    <p:sldId id="472" r:id="rId212"/>
    <p:sldId id="473" r:id="rId213"/>
    <p:sldId id="259" r:id="rId214"/>
    <p:sldId id="256" r:id="rId215"/>
    <p:sldId id="474" r:id="rId216"/>
    <p:sldId id="475" r:id="rId217"/>
    <p:sldId id="476" r:id="rId218"/>
    <p:sldId id="477" r:id="rId219"/>
    <p:sldId id="478" r:id="rId220"/>
    <p:sldId id="479" r:id="rId221"/>
    <p:sldId id="266" r:id="rId222"/>
    <p:sldId id="267" r:id="rId223"/>
    <p:sldId id="480" r:id="rId224"/>
    <p:sldId id="481" r:id="rId225"/>
    <p:sldId id="482" r:id="rId226"/>
    <p:sldId id="483" r:id="rId227"/>
    <p:sldId id="484" r:id="rId228"/>
    <p:sldId id="485" r:id="rId229"/>
    <p:sldId id="486" r:id="rId230"/>
    <p:sldId id="487" r:id="rId231"/>
    <p:sldId id="488" r:id="rId232"/>
    <p:sldId id="489" r:id="rId233"/>
    <p:sldId id="490" r:id="rId234"/>
    <p:sldId id="491" r:id="rId235"/>
    <p:sldId id="492" r:id="rId236"/>
    <p:sldId id="291" r:id="rId237"/>
    <p:sldId id="493" r:id="rId238"/>
    <p:sldId id="494" r:id="rId239"/>
    <p:sldId id="495" r:id="rId240"/>
    <p:sldId id="496" r:id="rId241"/>
    <p:sldId id="497" r:id="rId242"/>
    <p:sldId id="498" r:id="rId243"/>
    <p:sldId id="499" r:id="rId244"/>
    <p:sldId id="500" r:id="rId245"/>
    <p:sldId id="501" r:id="rId246"/>
    <p:sldId id="502" r:id="rId247"/>
    <p:sldId id="503" r:id="rId248"/>
    <p:sldId id="504" r:id="rId249"/>
    <p:sldId id="505" r:id="rId250"/>
    <p:sldId id="506" r:id="rId251"/>
    <p:sldId id="290"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282" r:id="rId269"/>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varScale="1">
        <p:scale>
          <a:sx n="40" d="100"/>
          <a:sy n="40" d="100"/>
        </p:scale>
        <p:origin x="29"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9.xml"/><Relationship Id="rId21" Type="http://schemas.openxmlformats.org/officeDocument/2006/relationships/slide" Target="slides/slide13.xml"/><Relationship Id="rId63" Type="http://schemas.openxmlformats.org/officeDocument/2006/relationships/slide" Target="slides/slide55.xml"/><Relationship Id="rId159" Type="http://schemas.openxmlformats.org/officeDocument/2006/relationships/slide" Target="slides/slide151.xml"/><Relationship Id="rId170" Type="http://schemas.openxmlformats.org/officeDocument/2006/relationships/slide" Target="slides/slide162.xml"/><Relationship Id="rId226" Type="http://schemas.openxmlformats.org/officeDocument/2006/relationships/slide" Target="slides/slide218.xml"/><Relationship Id="rId268" Type="http://schemas.openxmlformats.org/officeDocument/2006/relationships/slide" Target="slides/slide260.xml"/><Relationship Id="rId32" Type="http://schemas.openxmlformats.org/officeDocument/2006/relationships/slide" Target="slides/slide24.xml"/><Relationship Id="rId74" Type="http://schemas.openxmlformats.org/officeDocument/2006/relationships/slide" Target="slides/slide66.xml"/><Relationship Id="rId128" Type="http://schemas.openxmlformats.org/officeDocument/2006/relationships/slide" Target="slides/slide120.xml"/><Relationship Id="rId5" Type="http://schemas.openxmlformats.org/officeDocument/2006/relationships/slideMaster" Target="slideMasters/slideMaster5.xml"/><Relationship Id="rId95" Type="http://schemas.openxmlformats.org/officeDocument/2006/relationships/slide" Target="slides/slide87.xml"/><Relationship Id="rId160" Type="http://schemas.openxmlformats.org/officeDocument/2006/relationships/slide" Target="slides/slide152.xml"/><Relationship Id="rId181" Type="http://schemas.openxmlformats.org/officeDocument/2006/relationships/slide" Target="slides/slide173.xml"/><Relationship Id="rId216" Type="http://schemas.openxmlformats.org/officeDocument/2006/relationships/slide" Target="slides/slide208.xml"/><Relationship Id="rId237" Type="http://schemas.openxmlformats.org/officeDocument/2006/relationships/slide" Target="slides/slide229.xml"/><Relationship Id="rId258" Type="http://schemas.openxmlformats.org/officeDocument/2006/relationships/slide" Target="slides/slide250.xml"/><Relationship Id="rId22" Type="http://schemas.openxmlformats.org/officeDocument/2006/relationships/slide" Target="slides/slide14.xml"/><Relationship Id="rId43" Type="http://schemas.openxmlformats.org/officeDocument/2006/relationships/slide" Target="slides/slide35.xml"/><Relationship Id="rId64" Type="http://schemas.openxmlformats.org/officeDocument/2006/relationships/slide" Target="slides/slide56.xml"/><Relationship Id="rId118" Type="http://schemas.openxmlformats.org/officeDocument/2006/relationships/slide" Target="slides/slide110.xml"/><Relationship Id="rId139" Type="http://schemas.openxmlformats.org/officeDocument/2006/relationships/slide" Target="slides/slide131.xml"/><Relationship Id="rId85" Type="http://schemas.openxmlformats.org/officeDocument/2006/relationships/slide" Target="slides/slide77.xml"/><Relationship Id="rId150" Type="http://schemas.openxmlformats.org/officeDocument/2006/relationships/slide" Target="slides/slide142.xml"/><Relationship Id="rId171" Type="http://schemas.openxmlformats.org/officeDocument/2006/relationships/slide" Target="slides/slide163.xml"/><Relationship Id="rId192" Type="http://schemas.openxmlformats.org/officeDocument/2006/relationships/slide" Target="slides/slide184.xml"/><Relationship Id="rId206" Type="http://schemas.openxmlformats.org/officeDocument/2006/relationships/slide" Target="slides/slide198.xml"/><Relationship Id="rId227" Type="http://schemas.openxmlformats.org/officeDocument/2006/relationships/slide" Target="slides/slide219.xml"/><Relationship Id="rId248" Type="http://schemas.openxmlformats.org/officeDocument/2006/relationships/slide" Target="slides/slide240.xml"/><Relationship Id="rId269" Type="http://schemas.openxmlformats.org/officeDocument/2006/relationships/slide" Target="slides/slide261.xml"/><Relationship Id="rId12" Type="http://schemas.openxmlformats.org/officeDocument/2006/relationships/slide" Target="slides/slide4.xml"/><Relationship Id="rId33" Type="http://schemas.openxmlformats.org/officeDocument/2006/relationships/slide" Target="slides/slide25.xml"/><Relationship Id="rId108" Type="http://schemas.openxmlformats.org/officeDocument/2006/relationships/slide" Target="slides/slide100.xml"/><Relationship Id="rId129" Type="http://schemas.openxmlformats.org/officeDocument/2006/relationships/slide" Target="slides/slide121.xml"/><Relationship Id="rId54" Type="http://schemas.openxmlformats.org/officeDocument/2006/relationships/slide" Target="slides/slide46.xml"/><Relationship Id="rId75" Type="http://schemas.openxmlformats.org/officeDocument/2006/relationships/slide" Target="slides/slide67.xml"/><Relationship Id="rId96" Type="http://schemas.openxmlformats.org/officeDocument/2006/relationships/slide" Target="slides/slide88.xml"/><Relationship Id="rId140" Type="http://schemas.openxmlformats.org/officeDocument/2006/relationships/slide" Target="slides/slide132.xml"/><Relationship Id="rId161" Type="http://schemas.openxmlformats.org/officeDocument/2006/relationships/slide" Target="slides/slide153.xml"/><Relationship Id="rId182" Type="http://schemas.openxmlformats.org/officeDocument/2006/relationships/slide" Target="slides/slide174.xml"/><Relationship Id="rId217" Type="http://schemas.openxmlformats.org/officeDocument/2006/relationships/slide" Target="slides/slide209.xml"/><Relationship Id="rId6" Type="http://schemas.openxmlformats.org/officeDocument/2006/relationships/slideMaster" Target="slideMasters/slideMaster6.xml"/><Relationship Id="rId238" Type="http://schemas.openxmlformats.org/officeDocument/2006/relationships/slide" Target="slides/slide230.xml"/><Relationship Id="rId259" Type="http://schemas.openxmlformats.org/officeDocument/2006/relationships/slide" Target="slides/slide251.xml"/><Relationship Id="rId23" Type="http://schemas.openxmlformats.org/officeDocument/2006/relationships/slide" Target="slides/slide15.xml"/><Relationship Id="rId119" Type="http://schemas.openxmlformats.org/officeDocument/2006/relationships/slide" Target="slides/slide111.xml"/><Relationship Id="rId270" Type="http://schemas.openxmlformats.org/officeDocument/2006/relationships/notesMaster" Target="notesMasters/notesMaster1.xml"/><Relationship Id="rId44" Type="http://schemas.openxmlformats.org/officeDocument/2006/relationships/slide" Target="slides/slide36.xml"/><Relationship Id="rId65" Type="http://schemas.openxmlformats.org/officeDocument/2006/relationships/slide" Target="slides/slide57.xml"/><Relationship Id="rId86" Type="http://schemas.openxmlformats.org/officeDocument/2006/relationships/slide" Target="slides/slide78.xml"/><Relationship Id="rId130" Type="http://schemas.openxmlformats.org/officeDocument/2006/relationships/slide" Target="slides/slide122.xml"/><Relationship Id="rId151" Type="http://schemas.openxmlformats.org/officeDocument/2006/relationships/slide" Target="slides/slide143.xml"/><Relationship Id="rId172" Type="http://schemas.openxmlformats.org/officeDocument/2006/relationships/slide" Target="slides/slide164.xml"/><Relationship Id="rId193" Type="http://schemas.openxmlformats.org/officeDocument/2006/relationships/slide" Target="slides/slide185.xml"/><Relationship Id="rId207" Type="http://schemas.openxmlformats.org/officeDocument/2006/relationships/slide" Target="slides/slide199.xml"/><Relationship Id="rId228" Type="http://schemas.openxmlformats.org/officeDocument/2006/relationships/slide" Target="slides/slide220.xml"/><Relationship Id="rId249" Type="http://schemas.openxmlformats.org/officeDocument/2006/relationships/slide" Target="slides/slide241.xml"/><Relationship Id="rId13" Type="http://schemas.openxmlformats.org/officeDocument/2006/relationships/slide" Target="slides/slide5.xml"/><Relationship Id="rId109" Type="http://schemas.openxmlformats.org/officeDocument/2006/relationships/slide" Target="slides/slide101.xml"/><Relationship Id="rId260" Type="http://schemas.openxmlformats.org/officeDocument/2006/relationships/slide" Target="slides/slide252.xml"/><Relationship Id="rId34" Type="http://schemas.openxmlformats.org/officeDocument/2006/relationships/slide" Target="slides/slide26.xml"/><Relationship Id="rId55" Type="http://schemas.openxmlformats.org/officeDocument/2006/relationships/slide" Target="slides/slide47.xml"/><Relationship Id="rId76" Type="http://schemas.openxmlformats.org/officeDocument/2006/relationships/slide" Target="slides/slide68.xml"/><Relationship Id="rId97" Type="http://schemas.openxmlformats.org/officeDocument/2006/relationships/slide" Target="slides/slide89.xml"/><Relationship Id="rId120" Type="http://schemas.openxmlformats.org/officeDocument/2006/relationships/slide" Target="slides/slide112.xml"/><Relationship Id="rId141" Type="http://schemas.openxmlformats.org/officeDocument/2006/relationships/slide" Target="slides/slide133.xml"/><Relationship Id="rId7" Type="http://schemas.openxmlformats.org/officeDocument/2006/relationships/slideMaster" Target="slideMasters/slideMaster7.xml"/><Relationship Id="rId162" Type="http://schemas.openxmlformats.org/officeDocument/2006/relationships/slide" Target="slides/slide154.xml"/><Relationship Id="rId183" Type="http://schemas.openxmlformats.org/officeDocument/2006/relationships/slide" Target="slides/slide175.xml"/><Relationship Id="rId218" Type="http://schemas.openxmlformats.org/officeDocument/2006/relationships/slide" Target="slides/slide210.xml"/><Relationship Id="rId239" Type="http://schemas.openxmlformats.org/officeDocument/2006/relationships/slide" Target="slides/slide231.xml"/><Relationship Id="rId250" Type="http://schemas.openxmlformats.org/officeDocument/2006/relationships/slide" Target="slides/slide242.xml"/><Relationship Id="rId271" Type="http://schemas.openxmlformats.org/officeDocument/2006/relationships/presProps" Target="presProps.xml"/><Relationship Id="rId24" Type="http://schemas.openxmlformats.org/officeDocument/2006/relationships/slide" Target="slides/slide16.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slide" Target="slides/slide79.xml"/><Relationship Id="rId110" Type="http://schemas.openxmlformats.org/officeDocument/2006/relationships/slide" Target="slides/slide102.xml"/><Relationship Id="rId131" Type="http://schemas.openxmlformats.org/officeDocument/2006/relationships/slide" Target="slides/slide123.xml"/><Relationship Id="rId152" Type="http://schemas.openxmlformats.org/officeDocument/2006/relationships/slide" Target="slides/slide144.xml"/><Relationship Id="rId173" Type="http://schemas.openxmlformats.org/officeDocument/2006/relationships/slide" Target="slides/slide165.xml"/><Relationship Id="rId194" Type="http://schemas.openxmlformats.org/officeDocument/2006/relationships/slide" Target="slides/slide186.xml"/><Relationship Id="rId208" Type="http://schemas.openxmlformats.org/officeDocument/2006/relationships/slide" Target="slides/slide200.xml"/><Relationship Id="rId229" Type="http://schemas.openxmlformats.org/officeDocument/2006/relationships/slide" Target="slides/slide221.xml"/><Relationship Id="rId240" Type="http://schemas.openxmlformats.org/officeDocument/2006/relationships/slide" Target="slides/slide232.xml"/><Relationship Id="rId261" Type="http://schemas.openxmlformats.org/officeDocument/2006/relationships/slide" Target="slides/slide253.xml"/><Relationship Id="rId14" Type="http://schemas.openxmlformats.org/officeDocument/2006/relationships/slide" Target="slides/slide6.xml"/><Relationship Id="rId35" Type="http://schemas.openxmlformats.org/officeDocument/2006/relationships/slide" Target="slides/slide27.xml"/><Relationship Id="rId56" Type="http://schemas.openxmlformats.org/officeDocument/2006/relationships/slide" Target="slides/slide48.xml"/><Relationship Id="rId77" Type="http://schemas.openxmlformats.org/officeDocument/2006/relationships/slide" Target="slides/slide69.xml"/><Relationship Id="rId100" Type="http://schemas.openxmlformats.org/officeDocument/2006/relationships/slide" Target="slides/slide92.xml"/><Relationship Id="rId8" Type="http://schemas.openxmlformats.org/officeDocument/2006/relationships/slideMaster" Target="slideMasters/slideMaster8.xml"/><Relationship Id="rId98" Type="http://schemas.openxmlformats.org/officeDocument/2006/relationships/slide" Target="slides/slide90.xml"/><Relationship Id="rId121" Type="http://schemas.openxmlformats.org/officeDocument/2006/relationships/slide" Target="slides/slide113.xml"/><Relationship Id="rId142" Type="http://schemas.openxmlformats.org/officeDocument/2006/relationships/slide" Target="slides/slide134.xml"/><Relationship Id="rId163" Type="http://schemas.openxmlformats.org/officeDocument/2006/relationships/slide" Target="slides/slide155.xml"/><Relationship Id="rId184" Type="http://schemas.openxmlformats.org/officeDocument/2006/relationships/slide" Target="slides/slide176.xml"/><Relationship Id="rId219" Type="http://schemas.openxmlformats.org/officeDocument/2006/relationships/slide" Target="slides/slide211.xml"/><Relationship Id="rId230" Type="http://schemas.openxmlformats.org/officeDocument/2006/relationships/slide" Target="slides/slide222.xml"/><Relationship Id="rId251" Type="http://schemas.openxmlformats.org/officeDocument/2006/relationships/slide" Target="slides/slide243.xml"/><Relationship Id="rId25" Type="http://schemas.openxmlformats.org/officeDocument/2006/relationships/slide" Target="slides/slide17.xml"/><Relationship Id="rId46" Type="http://schemas.openxmlformats.org/officeDocument/2006/relationships/slide" Target="slides/slide38.xml"/><Relationship Id="rId67" Type="http://schemas.openxmlformats.org/officeDocument/2006/relationships/slide" Target="slides/slide59.xml"/><Relationship Id="rId272" Type="http://schemas.openxmlformats.org/officeDocument/2006/relationships/viewProps" Target="viewProps.xml"/><Relationship Id="rId88" Type="http://schemas.openxmlformats.org/officeDocument/2006/relationships/slide" Target="slides/slide80.xml"/><Relationship Id="rId111" Type="http://schemas.openxmlformats.org/officeDocument/2006/relationships/slide" Target="slides/slide103.xml"/><Relationship Id="rId132" Type="http://schemas.openxmlformats.org/officeDocument/2006/relationships/slide" Target="slides/slide124.xml"/><Relationship Id="rId153" Type="http://schemas.openxmlformats.org/officeDocument/2006/relationships/slide" Target="slides/slide145.xml"/><Relationship Id="rId174" Type="http://schemas.openxmlformats.org/officeDocument/2006/relationships/slide" Target="slides/slide166.xml"/><Relationship Id="rId195" Type="http://schemas.openxmlformats.org/officeDocument/2006/relationships/slide" Target="slides/slide187.xml"/><Relationship Id="rId209" Type="http://schemas.openxmlformats.org/officeDocument/2006/relationships/slide" Target="slides/slide201.xml"/><Relationship Id="rId220" Type="http://schemas.openxmlformats.org/officeDocument/2006/relationships/slide" Target="slides/slide212.xml"/><Relationship Id="rId241" Type="http://schemas.openxmlformats.org/officeDocument/2006/relationships/slide" Target="slides/slide233.xml"/><Relationship Id="rId15" Type="http://schemas.openxmlformats.org/officeDocument/2006/relationships/slide" Target="slides/slide7.xml"/><Relationship Id="rId36" Type="http://schemas.openxmlformats.org/officeDocument/2006/relationships/slide" Target="slides/slide28.xml"/><Relationship Id="rId57" Type="http://schemas.openxmlformats.org/officeDocument/2006/relationships/slide" Target="slides/slide49.xml"/><Relationship Id="rId262" Type="http://schemas.openxmlformats.org/officeDocument/2006/relationships/slide" Target="slides/slide254.xml"/><Relationship Id="rId78" Type="http://schemas.openxmlformats.org/officeDocument/2006/relationships/slide" Target="slides/slide70.xml"/><Relationship Id="rId99" Type="http://schemas.openxmlformats.org/officeDocument/2006/relationships/slide" Target="slides/slide91.xml"/><Relationship Id="rId101" Type="http://schemas.openxmlformats.org/officeDocument/2006/relationships/slide" Target="slides/slide93.xml"/><Relationship Id="rId122" Type="http://schemas.openxmlformats.org/officeDocument/2006/relationships/slide" Target="slides/slide114.xml"/><Relationship Id="rId143" Type="http://schemas.openxmlformats.org/officeDocument/2006/relationships/slide" Target="slides/slide135.xml"/><Relationship Id="rId164" Type="http://schemas.openxmlformats.org/officeDocument/2006/relationships/slide" Target="slides/slide156.xml"/><Relationship Id="rId185" Type="http://schemas.openxmlformats.org/officeDocument/2006/relationships/slide" Target="slides/slide177.xml"/><Relationship Id="rId9" Type="http://schemas.openxmlformats.org/officeDocument/2006/relationships/slide" Target="slides/slide1.xml"/><Relationship Id="rId210" Type="http://schemas.openxmlformats.org/officeDocument/2006/relationships/slide" Target="slides/slide202.xml"/><Relationship Id="rId26" Type="http://schemas.openxmlformats.org/officeDocument/2006/relationships/slide" Target="slides/slide18.xml"/><Relationship Id="rId231" Type="http://schemas.openxmlformats.org/officeDocument/2006/relationships/slide" Target="slides/slide223.xml"/><Relationship Id="rId252" Type="http://schemas.openxmlformats.org/officeDocument/2006/relationships/slide" Target="slides/slide244.xml"/><Relationship Id="rId273" Type="http://schemas.openxmlformats.org/officeDocument/2006/relationships/theme" Target="theme/theme1.xml"/><Relationship Id="rId47" Type="http://schemas.openxmlformats.org/officeDocument/2006/relationships/slide" Target="slides/slide39.xml"/><Relationship Id="rId68" Type="http://schemas.openxmlformats.org/officeDocument/2006/relationships/slide" Target="slides/slide60.xml"/><Relationship Id="rId89" Type="http://schemas.openxmlformats.org/officeDocument/2006/relationships/slide" Target="slides/slide81.xml"/><Relationship Id="rId112" Type="http://schemas.openxmlformats.org/officeDocument/2006/relationships/slide" Target="slides/slide104.xml"/><Relationship Id="rId133" Type="http://schemas.openxmlformats.org/officeDocument/2006/relationships/slide" Target="slides/slide125.xml"/><Relationship Id="rId154" Type="http://schemas.openxmlformats.org/officeDocument/2006/relationships/slide" Target="slides/slide146.xml"/><Relationship Id="rId175" Type="http://schemas.openxmlformats.org/officeDocument/2006/relationships/slide" Target="slides/slide167.xml"/><Relationship Id="rId196" Type="http://schemas.openxmlformats.org/officeDocument/2006/relationships/slide" Target="slides/slide188.xml"/><Relationship Id="rId200" Type="http://schemas.openxmlformats.org/officeDocument/2006/relationships/slide" Target="slides/slide192.xml"/><Relationship Id="rId16" Type="http://schemas.openxmlformats.org/officeDocument/2006/relationships/slide" Target="slides/slide8.xml"/><Relationship Id="rId221" Type="http://schemas.openxmlformats.org/officeDocument/2006/relationships/slide" Target="slides/slide213.xml"/><Relationship Id="rId242" Type="http://schemas.openxmlformats.org/officeDocument/2006/relationships/slide" Target="slides/slide234.xml"/><Relationship Id="rId263" Type="http://schemas.openxmlformats.org/officeDocument/2006/relationships/slide" Target="slides/slide255.xml"/><Relationship Id="rId37" Type="http://schemas.openxmlformats.org/officeDocument/2006/relationships/slide" Target="slides/slide29.xml"/><Relationship Id="rId58" Type="http://schemas.openxmlformats.org/officeDocument/2006/relationships/slide" Target="slides/slide50.xml"/><Relationship Id="rId79" Type="http://schemas.openxmlformats.org/officeDocument/2006/relationships/slide" Target="slides/slide71.xml"/><Relationship Id="rId102" Type="http://schemas.openxmlformats.org/officeDocument/2006/relationships/slide" Target="slides/slide94.xml"/><Relationship Id="rId123" Type="http://schemas.openxmlformats.org/officeDocument/2006/relationships/slide" Target="slides/slide115.xml"/><Relationship Id="rId144" Type="http://schemas.openxmlformats.org/officeDocument/2006/relationships/slide" Target="slides/slide136.xml"/><Relationship Id="rId90" Type="http://schemas.openxmlformats.org/officeDocument/2006/relationships/slide" Target="slides/slide82.xml"/><Relationship Id="rId165" Type="http://schemas.openxmlformats.org/officeDocument/2006/relationships/slide" Target="slides/slide157.xml"/><Relationship Id="rId186" Type="http://schemas.openxmlformats.org/officeDocument/2006/relationships/slide" Target="slides/slide178.xml"/><Relationship Id="rId211" Type="http://schemas.openxmlformats.org/officeDocument/2006/relationships/slide" Target="slides/slide203.xml"/><Relationship Id="rId232" Type="http://schemas.openxmlformats.org/officeDocument/2006/relationships/slide" Target="slides/slide224.xml"/><Relationship Id="rId253" Type="http://schemas.openxmlformats.org/officeDocument/2006/relationships/slide" Target="slides/slide245.xml"/><Relationship Id="rId274" Type="http://schemas.openxmlformats.org/officeDocument/2006/relationships/tableStyles" Target="tableStyles.xml"/><Relationship Id="rId27" Type="http://schemas.openxmlformats.org/officeDocument/2006/relationships/slide" Target="slides/slide19.xml"/><Relationship Id="rId48" Type="http://schemas.openxmlformats.org/officeDocument/2006/relationships/slide" Target="slides/slide40.xml"/><Relationship Id="rId69" Type="http://schemas.openxmlformats.org/officeDocument/2006/relationships/slide" Target="slides/slide61.xml"/><Relationship Id="rId113" Type="http://schemas.openxmlformats.org/officeDocument/2006/relationships/slide" Target="slides/slide105.xml"/><Relationship Id="rId134" Type="http://schemas.openxmlformats.org/officeDocument/2006/relationships/slide" Target="slides/slide126.xml"/><Relationship Id="rId80" Type="http://schemas.openxmlformats.org/officeDocument/2006/relationships/slide" Target="slides/slide72.xml"/><Relationship Id="rId155" Type="http://schemas.openxmlformats.org/officeDocument/2006/relationships/slide" Target="slides/slide147.xml"/><Relationship Id="rId176" Type="http://schemas.openxmlformats.org/officeDocument/2006/relationships/slide" Target="slides/slide168.xml"/><Relationship Id="rId197" Type="http://schemas.openxmlformats.org/officeDocument/2006/relationships/slide" Target="slides/slide189.xml"/><Relationship Id="rId201" Type="http://schemas.openxmlformats.org/officeDocument/2006/relationships/slide" Target="slides/slide193.xml"/><Relationship Id="rId222" Type="http://schemas.openxmlformats.org/officeDocument/2006/relationships/slide" Target="slides/slide214.xml"/><Relationship Id="rId243" Type="http://schemas.openxmlformats.org/officeDocument/2006/relationships/slide" Target="slides/slide235.xml"/><Relationship Id="rId264" Type="http://schemas.openxmlformats.org/officeDocument/2006/relationships/slide" Target="slides/slide256.xml"/><Relationship Id="rId17" Type="http://schemas.openxmlformats.org/officeDocument/2006/relationships/slide" Target="slides/slide9.xml"/><Relationship Id="rId38" Type="http://schemas.openxmlformats.org/officeDocument/2006/relationships/slide" Target="slides/slide30.xml"/><Relationship Id="rId59" Type="http://schemas.openxmlformats.org/officeDocument/2006/relationships/slide" Target="slides/slide51.xml"/><Relationship Id="rId103" Type="http://schemas.openxmlformats.org/officeDocument/2006/relationships/slide" Target="slides/slide95.xml"/><Relationship Id="rId124" Type="http://schemas.openxmlformats.org/officeDocument/2006/relationships/slide" Target="slides/slide116.xml"/><Relationship Id="rId70" Type="http://schemas.openxmlformats.org/officeDocument/2006/relationships/slide" Target="slides/slide62.xml"/><Relationship Id="rId91" Type="http://schemas.openxmlformats.org/officeDocument/2006/relationships/slide" Target="slides/slide83.xml"/><Relationship Id="rId145" Type="http://schemas.openxmlformats.org/officeDocument/2006/relationships/slide" Target="slides/slide137.xml"/><Relationship Id="rId166" Type="http://schemas.openxmlformats.org/officeDocument/2006/relationships/slide" Target="slides/slide158.xml"/><Relationship Id="rId187" Type="http://schemas.openxmlformats.org/officeDocument/2006/relationships/slide" Target="slides/slide179.xml"/><Relationship Id="rId1" Type="http://schemas.openxmlformats.org/officeDocument/2006/relationships/slideMaster" Target="slideMasters/slideMaster1.xml"/><Relationship Id="rId212" Type="http://schemas.openxmlformats.org/officeDocument/2006/relationships/slide" Target="slides/slide204.xml"/><Relationship Id="rId233" Type="http://schemas.openxmlformats.org/officeDocument/2006/relationships/slide" Target="slides/slide225.xml"/><Relationship Id="rId254" Type="http://schemas.openxmlformats.org/officeDocument/2006/relationships/slide" Target="slides/slide246.xml"/><Relationship Id="rId28" Type="http://schemas.openxmlformats.org/officeDocument/2006/relationships/slide" Target="slides/slide20.xml"/><Relationship Id="rId49" Type="http://schemas.openxmlformats.org/officeDocument/2006/relationships/slide" Target="slides/slide41.xml"/><Relationship Id="rId114" Type="http://schemas.openxmlformats.org/officeDocument/2006/relationships/slide" Target="slides/slide106.xml"/><Relationship Id="rId60" Type="http://schemas.openxmlformats.org/officeDocument/2006/relationships/slide" Target="slides/slide52.xml"/><Relationship Id="rId81" Type="http://schemas.openxmlformats.org/officeDocument/2006/relationships/slide" Target="slides/slide73.xml"/><Relationship Id="rId135" Type="http://schemas.openxmlformats.org/officeDocument/2006/relationships/slide" Target="slides/slide127.xml"/><Relationship Id="rId156" Type="http://schemas.openxmlformats.org/officeDocument/2006/relationships/slide" Target="slides/slide148.xml"/><Relationship Id="rId177" Type="http://schemas.openxmlformats.org/officeDocument/2006/relationships/slide" Target="slides/slide169.xml"/><Relationship Id="rId198" Type="http://schemas.openxmlformats.org/officeDocument/2006/relationships/slide" Target="slides/slide190.xml"/><Relationship Id="rId202" Type="http://schemas.openxmlformats.org/officeDocument/2006/relationships/slide" Target="slides/slide194.xml"/><Relationship Id="rId223" Type="http://schemas.openxmlformats.org/officeDocument/2006/relationships/slide" Target="slides/slide215.xml"/><Relationship Id="rId244" Type="http://schemas.openxmlformats.org/officeDocument/2006/relationships/slide" Target="slides/slide236.xml"/><Relationship Id="rId18" Type="http://schemas.openxmlformats.org/officeDocument/2006/relationships/slide" Target="slides/slide10.xml"/><Relationship Id="rId39" Type="http://schemas.openxmlformats.org/officeDocument/2006/relationships/slide" Target="slides/slide31.xml"/><Relationship Id="rId265" Type="http://schemas.openxmlformats.org/officeDocument/2006/relationships/slide" Target="slides/slide257.xml"/><Relationship Id="rId50" Type="http://schemas.openxmlformats.org/officeDocument/2006/relationships/slide" Target="slides/slide42.xml"/><Relationship Id="rId104" Type="http://schemas.openxmlformats.org/officeDocument/2006/relationships/slide" Target="slides/slide96.xml"/><Relationship Id="rId125" Type="http://schemas.openxmlformats.org/officeDocument/2006/relationships/slide" Target="slides/slide117.xml"/><Relationship Id="rId146" Type="http://schemas.openxmlformats.org/officeDocument/2006/relationships/slide" Target="slides/slide138.xml"/><Relationship Id="rId167" Type="http://schemas.openxmlformats.org/officeDocument/2006/relationships/slide" Target="slides/slide159.xml"/><Relationship Id="rId188" Type="http://schemas.openxmlformats.org/officeDocument/2006/relationships/slide" Target="slides/slide180.xml"/><Relationship Id="rId71" Type="http://schemas.openxmlformats.org/officeDocument/2006/relationships/slide" Target="slides/slide63.xml"/><Relationship Id="rId92" Type="http://schemas.openxmlformats.org/officeDocument/2006/relationships/slide" Target="slides/slide84.xml"/><Relationship Id="rId213" Type="http://schemas.openxmlformats.org/officeDocument/2006/relationships/slide" Target="slides/slide205.xml"/><Relationship Id="rId234" Type="http://schemas.openxmlformats.org/officeDocument/2006/relationships/slide" Target="slides/slide226.xml"/><Relationship Id="rId2" Type="http://schemas.openxmlformats.org/officeDocument/2006/relationships/slideMaster" Target="slideMasters/slideMaster2.xml"/><Relationship Id="rId29" Type="http://schemas.openxmlformats.org/officeDocument/2006/relationships/slide" Target="slides/slide21.xml"/><Relationship Id="rId255" Type="http://schemas.openxmlformats.org/officeDocument/2006/relationships/slide" Target="slides/slide247.xml"/><Relationship Id="rId40" Type="http://schemas.openxmlformats.org/officeDocument/2006/relationships/slide" Target="slides/slide32.xml"/><Relationship Id="rId115" Type="http://schemas.openxmlformats.org/officeDocument/2006/relationships/slide" Target="slides/slide107.xml"/><Relationship Id="rId136" Type="http://schemas.openxmlformats.org/officeDocument/2006/relationships/slide" Target="slides/slide128.xml"/><Relationship Id="rId157" Type="http://schemas.openxmlformats.org/officeDocument/2006/relationships/slide" Target="slides/slide149.xml"/><Relationship Id="rId178" Type="http://schemas.openxmlformats.org/officeDocument/2006/relationships/slide" Target="slides/slide170.xml"/><Relationship Id="rId61" Type="http://schemas.openxmlformats.org/officeDocument/2006/relationships/slide" Target="slides/slide53.xml"/><Relationship Id="rId82" Type="http://schemas.openxmlformats.org/officeDocument/2006/relationships/slide" Target="slides/slide74.xml"/><Relationship Id="rId199" Type="http://schemas.openxmlformats.org/officeDocument/2006/relationships/slide" Target="slides/slide191.xml"/><Relationship Id="rId203" Type="http://schemas.openxmlformats.org/officeDocument/2006/relationships/slide" Target="slides/slide195.xml"/><Relationship Id="rId19" Type="http://schemas.openxmlformats.org/officeDocument/2006/relationships/slide" Target="slides/slide11.xml"/><Relationship Id="rId224" Type="http://schemas.openxmlformats.org/officeDocument/2006/relationships/slide" Target="slides/slide216.xml"/><Relationship Id="rId245" Type="http://schemas.openxmlformats.org/officeDocument/2006/relationships/slide" Target="slides/slide237.xml"/><Relationship Id="rId266" Type="http://schemas.openxmlformats.org/officeDocument/2006/relationships/slide" Target="slides/slide258.xml"/><Relationship Id="rId30" Type="http://schemas.openxmlformats.org/officeDocument/2006/relationships/slide" Target="slides/slide22.xml"/><Relationship Id="rId105" Type="http://schemas.openxmlformats.org/officeDocument/2006/relationships/slide" Target="slides/slide97.xml"/><Relationship Id="rId126" Type="http://schemas.openxmlformats.org/officeDocument/2006/relationships/slide" Target="slides/slide118.xml"/><Relationship Id="rId147" Type="http://schemas.openxmlformats.org/officeDocument/2006/relationships/slide" Target="slides/slide139.xml"/><Relationship Id="rId168" Type="http://schemas.openxmlformats.org/officeDocument/2006/relationships/slide" Target="slides/slide160.xml"/><Relationship Id="rId51" Type="http://schemas.openxmlformats.org/officeDocument/2006/relationships/slide" Target="slides/slide43.xml"/><Relationship Id="rId72" Type="http://schemas.openxmlformats.org/officeDocument/2006/relationships/slide" Target="slides/slide64.xml"/><Relationship Id="rId93" Type="http://schemas.openxmlformats.org/officeDocument/2006/relationships/slide" Target="slides/slide85.xml"/><Relationship Id="rId189" Type="http://schemas.openxmlformats.org/officeDocument/2006/relationships/slide" Target="slides/slide181.xml"/><Relationship Id="rId3" Type="http://schemas.openxmlformats.org/officeDocument/2006/relationships/slideMaster" Target="slideMasters/slideMaster3.xml"/><Relationship Id="rId214" Type="http://schemas.openxmlformats.org/officeDocument/2006/relationships/slide" Target="slides/slide206.xml"/><Relationship Id="rId235" Type="http://schemas.openxmlformats.org/officeDocument/2006/relationships/slide" Target="slides/slide227.xml"/><Relationship Id="rId256" Type="http://schemas.openxmlformats.org/officeDocument/2006/relationships/slide" Target="slides/slide248.xml"/><Relationship Id="rId116" Type="http://schemas.openxmlformats.org/officeDocument/2006/relationships/slide" Target="slides/slide108.xml"/><Relationship Id="rId137" Type="http://schemas.openxmlformats.org/officeDocument/2006/relationships/slide" Target="slides/slide129.xml"/><Relationship Id="rId158" Type="http://schemas.openxmlformats.org/officeDocument/2006/relationships/slide" Target="slides/slide150.xml"/><Relationship Id="rId20" Type="http://schemas.openxmlformats.org/officeDocument/2006/relationships/slide" Target="slides/slide12.xml"/><Relationship Id="rId41" Type="http://schemas.openxmlformats.org/officeDocument/2006/relationships/slide" Target="slides/slide33.xml"/><Relationship Id="rId62" Type="http://schemas.openxmlformats.org/officeDocument/2006/relationships/slide" Target="slides/slide54.xml"/><Relationship Id="rId83" Type="http://schemas.openxmlformats.org/officeDocument/2006/relationships/slide" Target="slides/slide75.xml"/><Relationship Id="rId179" Type="http://schemas.openxmlformats.org/officeDocument/2006/relationships/slide" Target="slides/slide171.xml"/><Relationship Id="rId190" Type="http://schemas.openxmlformats.org/officeDocument/2006/relationships/slide" Target="slides/slide182.xml"/><Relationship Id="rId204" Type="http://schemas.openxmlformats.org/officeDocument/2006/relationships/slide" Target="slides/slide196.xml"/><Relationship Id="rId225" Type="http://schemas.openxmlformats.org/officeDocument/2006/relationships/slide" Target="slides/slide217.xml"/><Relationship Id="rId246" Type="http://schemas.openxmlformats.org/officeDocument/2006/relationships/slide" Target="slides/slide238.xml"/><Relationship Id="rId267" Type="http://schemas.openxmlformats.org/officeDocument/2006/relationships/slide" Target="slides/slide259.xml"/><Relationship Id="rId106" Type="http://schemas.openxmlformats.org/officeDocument/2006/relationships/slide" Target="slides/slide98.xml"/><Relationship Id="rId127" Type="http://schemas.openxmlformats.org/officeDocument/2006/relationships/slide" Target="slides/slide119.xml"/><Relationship Id="rId10" Type="http://schemas.openxmlformats.org/officeDocument/2006/relationships/slide" Target="slides/slide2.xml"/><Relationship Id="rId31" Type="http://schemas.openxmlformats.org/officeDocument/2006/relationships/slide" Target="slides/slide23.xml"/><Relationship Id="rId52" Type="http://schemas.openxmlformats.org/officeDocument/2006/relationships/slide" Target="slides/slide44.xml"/><Relationship Id="rId73" Type="http://schemas.openxmlformats.org/officeDocument/2006/relationships/slide" Target="slides/slide65.xml"/><Relationship Id="rId94" Type="http://schemas.openxmlformats.org/officeDocument/2006/relationships/slide" Target="slides/slide86.xml"/><Relationship Id="rId148" Type="http://schemas.openxmlformats.org/officeDocument/2006/relationships/slide" Target="slides/slide140.xml"/><Relationship Id="rId169" Type="http://schemas.openxmlformats.org/officeDocument/2006/relationships/slide" Target="slides/slide161.xml"/><Relationship Id="rId4" Type="http://schemas.openxmlformats.org/officeDocument/2006/relationships/slideMaster" Target="slideMasters/slideMaster4.xml"/><Relationship Id="rId180" Type="http://schemas.openxmlformats.org/officeDocument/2006/relationships/slide" Target="slides/slide172.xml"/><Relationship Id="rId215" Type="http://schemas.openxmlformats.org/officeDocument/2006/relationships/slide" Target="slides/slide207.xml"/><Relationship Id="rId236" Type="http://schemas.openxmlformats.org/officeDocument/2006/relationships/slide" Target="slides/slide228.xml"/><Relationship Id="rId257" Type="http://schemas.openxmlformats.org/officeDocument/2006/relationships/slide" Target="slides/slide249.xml"/><Relationship Id="rId42" Type="http://schemas.openxmlformats.org/officeDocument/2006/relationships/slide" Target="slides/slide34.xml"/><Relationship Id="rId84" Type="http://schemas.openxmlformats.org/officeDocument/2006/relationships/slide" Target="slides/slide76.xml"/><Relationship Id="rId138" Type="http://schemas.openxmlformats.org/officeDocument/2006/relationships/slide" Target="slides/slide130.xml"/><Relationship Id="rId191" Type="http://schemas.openxmlformats.org/officeDocument/2006/relationships/slide" Target="slides/slide183.xml"/><Relationship Id="rId205" Type="http://schemas.openxmlformats.org/officeDocument/2006/relationships/slide" Target="slides/slide197.xml"/><Relationship Id="rId247" Type="http://schemas.openxmlformats.org/officeDocument/2006/relationships/slide" Target="slides/slide239.xml"/><Relationship Id="rId107" Type="http://schemas.openxmlformats.org/officeDocument/2006/relationships/slide" Target="slides/slide99.xml"/><Relationship Id="rId11" Type="http://schemas.openxmlformats.org/officeDocument/2006/relationships/slide" Target="slides/slide3.xml"/><Relationship Id="rId53" Type="http://schemas.openxmlformats.org/officeDocument/2006/relationships/slide" Target="slides/slide45.xml"/><Relationship Id="rId149" Type="http://schemas.openxmlformats.org/officeDocument/2006/relationships/slide" Target="slides/slide14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0E6D47-8B61-4E92-98CF-F16C4314AD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C13003-EA10-4A17-A51F-2B648FC7F32E}">
      <dgm:prSet/>
      <dgm:spPr/>
      <dgm:t>
        <a:bodyPr/>
        <a:lstStyle/>
        <a:p>
          <a:pPr algn="ctr" rtl="0"/>
          <a:r>
            <a:rPr lang="en-US" dirty="0"/>
            <a:t>The classic model of cost of software quality </a:t>
          </a:r>
        </a:p>
      </dgm:t>
    </dgm:pt>
    <dgm:pt modelId="{46E8C9BC-9358-44A0-9925-62448187122F}" type="parTrans" cxnId="{534A9780-164F-4C29-B15B-83F52CC52F01}">
      <dgm:prSet/>
      <dgm:spPr/>
      <dgm:t>
        <a:bodyPr/>
        <a:lstStyle/>
        <a:p>
          <a:endParaRPr lang="en-US"/>
        </a:p>
      </dgm:t>
    </dgm:pt>
    <dgm:pt modelId="{5E5A9D23-079E-4AF9-A175-150168A0DA6A}" type="sibTrans" cxnId="{534A9780-164F-4C29-B15B-83F52CC52F01}">
      <dgm:prSet/>
      <dgm:spPr/>
      <dgm:t>
        <a:bodyPr/>
        <a:lstStyle/>
        <a:p>
          <a:endParaRPr lang="en-US"/>
        </a:p>
      </dgm:t>
    </dgm:pt>
    <dgm:pt modelId="{5D2422C3-48EE-4FCE-B1F1-D2DD0F76B770}" type="pres">
      <dgm:prSet presAssocID="{340E6D47-8B61-4E92-98CF-F16C4314ADC2}" presName="linear" presStyleCnt="0">
        <dgm:presLayoutVars>
          <dgm:animLvl val="lvl"/>
          <dgm:resizeHandles val="exact"/>
        </dgm:presLayoutVars>
      </dgm:prSet>
      <dgm:spPr/>
    </dgm:pt>
    <dgm:pt modelId="{B9934510-0ADA-426C-87D6-0085589CD6AC}" type="pres">
      <dgm:prSet presAssocID="{5BC13003-EA10-4A17-A51F-2B648FC7F32E}" presName="parentText" presStyleLbl="node1" presStyleIdx="0" presStyleCnt="1">
        <dgm:presLayoutVars>
          <dgm:chMax val="0"/>
          <dgm:bulletEnabled val="1"/>
        </dgm:presLayoutVars>
      </dgm:prSet>
      <dgm:spPr/>
    </dgm:pt>
  </dgm:ptLst>
  <dgm:cxnLst>
    <dgm:cxn modelId="{967FCD49-3A5C-48F1-BD10-4A3D494FE800}" type="presOf" srcId="{5BC13003-EA10-4A17-A51F-2B648FC7F32E}" destId="{B9934510-0ADA-426C-87D6-0085589CD6AC}" srcOrd="0" destOrd="0" presId="urn:microsoft.com/office/officeart/2005/8/layout/vList2"/>
    <dgm:cxn modelId="{534A9780-164F-4C29-B15B-83F52CC52F01}" srcId="{340E6D47-8B61-4E92-98CF-F16C4314ADC2}" destId="{5BC13003-EA10-4A17-A51F-2B648FC7F32E}" srcOrd="0" destOrd="0" parTransId="{46E8C9BC-9358-44A0-9925-62448187122F}" sibTransId="{5E5A9D23-079E-4AF9-A175-150168A0DA6A}"/>
    <dgm:cxn modelId="{F63132E1-60CF-487F-8D81-EE6279AB0F7B}" type="presOf" srcId="{340E6D47-8B61-4E92-98CF-F16C4314ADC2}" destId="{5D2422C3-48EE-4FCE-B1F1-D2DD0F76B770}" srcOrd="0" destOrd="0" presId="urn:microsoft.com/office/officeart/2005/8/layout/vList2"/>
    <dgm:cxn modelId="{498D2580-B74B-494D-A19E-09040BBACD83}" type="presParOf" srcId="{5D2422C3-48EE-4FCE-B1F1-D2DD0F76B770}" destId="{B9934510-0ADA-426C-87D6-0085589CD6A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0E6D47-8B61-4E92-98CF-F16C4314AD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BC13003-EA10-4A17-A51F-2B648FC7F32E}">
      <dgm:prSet/>
      <dgm:spPr/>
      <dgm:t>
        <a:bodyPr/>
        <a:lstStyle/>
        <a:p>
          <a:pPr rtl="0"/>
          <a:r>
            <a:rPr lang="en-US" dirty="0"/>
            <a:t>The classic model of cost of software quality </a:t>
          </a:r>
        </a:p>
      </dgm:t>
    </dgm:pt>
    <dgm:pt modelId="{46E8C9BC-9358-44A0-9925-62448187122F}" type="parTrans" cxnId="{534A9780-164F-4C29-B15B-83F52CC52F01}">
      <dgm:prSet/>
      <dgm:spPr/>
      <dgm:t>
        <a:bodyPr/>
        <a:lstStyle/>
        <a:p>
          <a:endParaRPr lang="en-US"/>
        </a:p>
      </dgm:t>
    </dgm:pt>
    <dgm:pt modelId="{5E5A9D23-079E-4AF9-A175-150168A0DA6A}" type="sibTrans" cxnId="{534A9780-164F-4C29-B15B-83F52CC52F01}">
      <dgm:prSet/>
      <dgm:spPr/>
      <dgm:t>
        <a:bodyPr/>
        <a:lstStyle/>
        <a:p>
          <a:endParaRPr lang="en-US"/>
        </a:p>
      </dgm:t>
    </dgm:pt>
    <dgm:pt modelId="{5D2422C3-48EE-4FCE-B1F1-D2DD0F76B770}" type="pres">
      <dgm:prSet presAssocID="{340E6D47-8B61-4E92-98CF-F16C4314ADC2}" presName="linear" presStyleCnt="0">
        <dgm:presLayoutVars>
          <dgm:animLvl val="lvl"/>
          <dgm:resizeHandles val="exact"/>
        </dgm:presLayoutVars>
      </dgm:prSet>
      <dgm:spPr/>
    </dgm:pt>
    <dgm:pt modelId="{B9934510-0ADA-426C-87D6-0085589CD6AC}" type="pres">
      <dgm:prSet presAssocID="{5BC13003-EA10-4A17-A51F-2B648FC7F32E}" presName="parentText" presStyleLbl="node1" presStyleIdx="0" presStyleCnt="1">
        <dgm:presLayoutVars>
          <dgm:chMax val="0"/>
          <dgm:bulletEnabled val="1"/>
        </dgm:presLayoutVars>
      </dgm:prSet>
      <dgm:spPr/>
    </dgm:pt>
  </dgm:ptLst>
  <dgm:cxnLst>
    <dgm:cxn modelId="{01DF2513-CE88-4FE9-9EBB-9D177C5214C6}" type="presOf" srcId="{5BC13003-EA10-4A17-A51F-2B648FC7F32E}" destId="{B9934510-0ADA-426C-87D6-0085589CD6AC}" srcOrd="0" destOrd="0" presId="urn:microsoft.com/office/officeart/2005/8/layout/vList2"/>
    <dgm:cxn modelId="{534A9780-164F-4C29-B15B-83F52CC52F01}" srcId="{340E6D47-8B61-4E92-98CF-F16C4314ADC2}" destId="{5BC13003-EA10-4A17-A51F-2B648FC7F32E}" srcOrd="0" destOrd="0" parTransId="{46E8C9BC-9358-44A0-9925-62448187122F}" sibTransId="{5E5A9D23-079E-4AF9-A175-150168A0DA6A}"/>
    <dgm:cxn modelId="{D4C9CBEF-195F-4BBA-90AA-C77A9881DEBF}" type="presOf" srcId="{340E6D47-8B61-4E92-98CF-F16C4314ADC2}" destId="{5D2422C3-48EE-4FCE-B1F1-D2DD0F76B770}" srcOrd="0" destOrd="0" presId="urn:microsoft.com/office/officeart/2005/8/layout/vList2"/>
    <dgm:cxn modelId="{16C494D6-4A7D-4551-919B-8B65610AAFCC}" type="presParOf" srcId="{5D2422C3-48EE-4FCE-B1F1-D2DD0F76B770}" destId="{B9934510-0ADA-426C-87D6-0085589CD6A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34510-0ADA-426C-87D6-0085589CD6AC}">
      <dsp:nvSpPr>
        <dsp:cNvPr id="0" name=""/>
        <dsp:cNvSpPr/>
      </dsp:nvSpPr>
      <dsp:spPr>
        <a:xfrm>
          <a:off x="0" y="1620"/>
          <a:ext cx="7239000" cy="11969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rtl="0">
            <a:lnSpc>
              <a:spcPct val="90000"/>
            </a:lnSpc>
            <a:spcBef>
              <a:spcPct val="0"/>
            </a:spcBef>
            <a:spcAft>
              <a:spcPct val="35000"/>
            </a:spcAft>
            <a:buNone/>
          </a:pPr>
          <a:r>
            <a:rPr lang="en-US" sz="3100" kern="1200" dirty="0"/>
            <a:t>The classic model of cost of software quality </a:t>
          </a:r>
        </a:p>
      </dsp:txBody>
      <dsp:txXfrm>
        <a:off x="58428" y="60048"/>
        <a:ext cx="7122144" cy="1080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34510-0ADA-426C-87D6-0085589CD6AC}">
      <dsp:nvSpPr>
        <dsp:cNvPr id="0" name=""/>
        <dsp:cNvSpPr/>
      </dsp:nvSpPr>
      <dsp:spPr>
        <a:xfrm>
          <a:off x="0" y="1620"/>
          <a:ext cx="7239000" cy="119690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The classic model of cost of software quality </a:t>
          </a:r>
        </a:p>
      </dsp:txBody>
      <dsp:txXfrm>
        <a:off x="58428" y="60048"/>
        <a:ext cx="7122144" cy="108005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9AEEA898-F436-44D1-8BDD-D9679C0E6259}" type="datetimeFigureOut">
              <a:rPr lang="ar-JO" smtClean="0"/>
              <a:t>16/01/1446</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A3B6403E-745E-4A72-9B3B-A8F288069119}" type="slidenum">
              <a:rPr lang="ar-JO" smtClean="0"/>
              <a:t>‹#›</a:t>
            </a:fld>
            <a:endParaRPr lang="ar-JO"/>
          </a:p>
        </p:txBody>
      </p:sp>
    </p:spTree>
    <p:extLst>
      <p:ext uri="{BB962C8B-B14F-4D97-AF65-F5344CB8AC3E}">
        <p14:creationId xmlns:p14="http://schemas.microsoft.com/office/powerpoint/2010/main" val="41490217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27B3CE6A-DC3F-FF36-670B-1890DCC04859}"/>
              </a:ext>
            </a:extLst>
          </p:cNvPr>
          <p:cNvSpPr>
            <a:spLocks noGrp="1" noRot="1" noChangeAspect="1" noTextEdit="1"/>
          </p:cNvSpPr>
          <p:nvPr>
            <p:ph type="sldImg"/>
          </p:nvPr>
        </p:nvSpPr>
        <p:spPr>
          <a:ln/>
        </p:spPr>
      </p:sp>
      <p:sp>
        <p:nvSpPr>
          <p:cNvPr id="8195" name="Notes Placeholder 2">
            <a:extLst>
              <a:ext uri="{FF2B5EF4-FFF2-40B4-BE49-F238E27FC236}">
                <a16:creationId xmlns:a16="http://schemas.microsoft.com/office/drawing/2014/main" id="{13908D3A-EAF8-915C-476A-9A10B860F6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cs typeface="Arial" panose="020B0604020202020204" pitchFamily="34" charset="0"/>
            </a:endParaRPr>
          </a:p>
        </p:txBody>
      </p:sp>
      <p:sp>
        <p:nvSpPr>
          <p:cNvPr id="8196" name="Slide Number Placeholder 3">
            <a:extLst>
              <a:ext uri="{FF2B5EF4-FFF2-40B4-BE49-F238E27FC236}">
                <a16:creationId xmlns:a16="http://schemas.microsoft.com/office/drawing/2014/main" id="{5929CB14-AB46-96C2-8267-368D68C3E79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cs typeface="Arial" panose="020B0604020202020204" pitchFamily="34" charset="0"/>
              </a:defRPr>
            </a:lvl1pPr>
            <a:lvl2pPr marL="742950" indent="-285750" defTabSz="966788">
              <a:defRPr>
                <a:solidFill>
                  <a:schemeClr val="tx1"/>
                </a:solidFill>
                <a:latin typeface="Arial" panose="020B0604020202020204" pitchFamily="34" charset="0"/>
                <a:cs typeface="Arial" panose="020B0604020202020204" pitchFamily="34" charset="0"/>
              </a:defRPr>
            </a:lvl2pPr>
            <a:lvl3pPr marL="1143000" indent="-228600" defTabSz="966788">
              <a:defRPr>
                <a:solidFill>
                  <a:schemeClr val="tx1"/>
                </a:solidFill>
                <a:latin typeface="Arial" panose="020B0604020202020204" pitchFamily="34" charset="0"/>
                <a:cs typeface="Arial" panose="020B0604020202020204" pitchFamily="34" charset="0"/>
              </a:defRPr>
            </a:lvl3pPr>
            <a:lvl4pPr marL="1600200" indent="-228600" defTabSz="966788">
              <a:defRPr>
                <a:solidFill>
                  <a:schemeClr val="tx1"/>
                </a:solidFill>
                <a:latin typeface="Arial" panose="020B0604020202020204" pitchFamily="34" charset="0"/>
                <a:cs typeface="Arial" panose="020B0604020202020204" pitchFamily="34" charset="0"/>
              </a:defRPr>
            </a:lvl4pPr>
            <a:lvl5pPr marL="2057400" indent="-228600" defTabSz="966788">
              <a:defRPr>
                <a:solidFill>
                  <a:schemeClr val="tx1"/>
                </a:solidFill>
                <a:latin typeface="Arial" panose="020B0604020202020204" pitchFamily="34" charset="0"/>
                <a:cs typeface="Arial" panose="020B0604020202020204" pitchFamily="34" charset="0"/>
              </a:defRPr>
            </a:lvl5pPr>
            <a:lvl6pPr marL="25146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66788" rtl="0" eaLnBrk="1" fontAlgn="base" latinLnBrk="0" hangingPunct="1">
              <a:lnSpc>
                <a:spcPct val="100000"/>
              </a:lnSpc>
              <a:spcBef>
                <a:spcPct val="0"/>
              </a:spcBef>
              <a:spcAft>
                <a:spcPct val="0"/>
              </a:spcAft>
              <a:buClrTx/>
              <a:buSzTx/>
              <a:buFontTx/>
              <a:buNone/>
              <a:tabLst/>
              <a:defRPr/>
            </a:pPr>
            <a:fld id="{266E89D2-2C8F-4344-BDC7-F922D1DED928}" type="slidenum">
              <a:rPr kumimoji="0" lang="ar-SA"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l" defTabSz="966788" rtl="0" eaLnBrk="1" fontAlgn="base" latinLnBrk="0" hangingPunct="1">
                <a:lnSpc>
                  <a:spcPct val="100000"/>
                </a:lnSpc>
                <a:spcBef>
                  <a:spcPct val="0"/>
                </a:spcBef>
                <a:spcAft>
                  <a:spcPct val="0"/>
                </a:spcAft>
                <a:buClrTx/>
                <a:buSzTx/>
                <a:buFontTx/>
                <a:buNone/>
                <a:tabLst/>
                <a:defRPr/>
              </a:pPr>
              <a:t>96</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B6AEC33-7635-852F-6C20-41EF09C06533}"/>
              </a:ext>
            </a:extLst>
          </p:cNvPr>
          <p:cNvSpPr>
            <a:spLocks noGrp="1" noRot="1" noChangeAspect="1" noTextEdit="1"/>
          </p:cNvSpPr>
          <p:nvPr>
            <p:ph type="sldImg"/>
          </p:nvPr>
        </p:nvSpPr>
        <p:spPr>
          <a:ln/>
        </p:spPr>
      </p:sp>
      <p:sp>
        <p:nvSpPr>
          <p:cNvPr id="15363" name="Notes Placeholder 2">
            <a:extLst>
              <a:ext uri="{FF2B5EF4-FFF2-40B4-BE49-F238E27FC236}">
                <a16:creationId xmlns:a16="http://schemas.microsoft.com/office/drawing/2014/main" id="{F0F07D72-3FF7-C3C6-5024-EF3E71F42E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
        <p:nvSpPr>
          <p:cNvPr id="15364" name="Slide Number Placeholder 3">
            <a:extLst>
              <a:ext uri="{FF2B5EF4-FFF2-40B4-BE49-F238E27FC236}">
                <a16:creationId xmlns:a16="http://schemas.microsoft.com/office/drawing/2014/main" id="{DD967397-CC0D-0E37-1513-CD31C71081D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cs typeface="Arial" panose="020B0604020202020204" pitchFamily="34" charset="0"/>
              </a:defRPr>
            </a:lvl1pPr>
            <a:lvl2pPr marL="742950" indent="-285750" defTabSz="966788">
              <a:defRPr>
                <a:solidFill>
                  <a:schemeClr val="tx1"/>
                </a:solidFill>
                <a:latin typeface="Arial" panose="020B0604020202020204" pitchFamily="34" charset="0"/>
                <a:cs typeface="Arial" panose="020B0604020202020204" pitchFamily="34" charset="0"/>
              </a:defRPr>
            </a:lvl2pPr>
            <a:lvl3pPr marL="1143000" indent="-228600" defTabSz="966788">
              <a:defRPr>
                <a:solidFill>
                  <a:schemeClr val="tx1"/>
                </a:solidFill>
                <a:latin typeface="Arial" panose="020B0604020202020204" pitchFamily="34" charset="0"/>
                <a:cs typeface="Arial" panose="020B0604020202020204" pitchFamily="34" charset="0"/>
              </a:defRPr>
            </a:lvl3pPr>
            <a:lvl4pPr marL="1600200" indent="-228600" defTabSz="966788">
              <a:defRPr>
                <a:solidFill>
                  <a:schemeClr val="tx1"/>
                </a:solidFill>
                <a:latin typeface="Arial" panose="020B0604020202020204" pitchFamily="34" charset="0"/>
                <a:cs typeface="Arial" panose="020B0604020202020204" pitchFamily="34" charset="0"/>
              </a:defRPr>
            </a:lvl4pPr>
            <a:lvl5pPr marL="2057400" indent="-228600" defTabSz="966788">
              <a:defRPr>
                <a:solidFill>
                  <a:schemeClr val="tx1"/>
                </a:solidFill>
                <a:latin typeface="Arial" panose="020B0604020202020204" pitchFamily="34" charset="0"/>
                <a:cs typeface="Arial" panose="020B0604020202020204" pitchFamily="34" charset="0"/>
              </a:defRPr>
            </a:lvl5pPr>
            <a:lvl6pPr marL="25146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66788" rtl="0" eaLnBrk="1" fontAlgn="base" latinLnBrk="0" hangingPunct="1">
              <a:lnSpc>
                <a:spcPct val="100000"/>
              </a:lnSpc>
              <a:spcBef>
                <a:spcPct val="0"/>
              </a:spcBef>
              <a:spcAft>
                <a:spcPct val="0"/>
              </a:spcAft>
              <a:buClrTx/>
              <a:buSzTx/>
              <a:buFontTx/>
              <a:buNone/>
              <a:tabLst/>
              <a:defRPr/>
            </a:pPr>
            <a:fld id="{36B31A3E-295F-4190-A455-BDAB5117F3D7}" type="slidenum">
              <a:rPr kumimoji="0" lang="ar-SA"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l" defTabSz="966788" rtl="0" eaLnBrk="1" fontAlgn="base" latinLnBrk="0" hangingPunct="1">
                <a:lnSpc>
                  <a:spcPct val="100000"/>
                </a:lnSpc>
                <a:spcBef>
                  <a:spcPct val="0"/>
                </a:spcBef>
                <a:spcAft>
                  <a:spcPct val="0"/>
                </a:spcAft>
                <a:buClrTx/>
                <a:buSzTx/>
                <a:buFontTx/>
                <a:buNone/>
                <a:tabLst/>
                <a:defRPr/>
              </a:pPr>
              <a:t>102</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8093AB15-5C67-1EC5-FB00-F6F7E81735FA}"/>
              </a:ext>
            </a:extLst>
          </p:cNvPr>
          <p:cNvSpPr>
            <a:spLocks noGrp="1" noRot="1" noChangeAspect="1" noTextEdit="1"/>
          </p:cNvSpPr>
          <p:nvPr>
            <p:ph type="sldImg"/>
          </p:nvPr>
        </p:nvSpPr>
        <p:spPr>
          <a:ln/>
        </p:spPr>
      </p:sp>
      <p:sp>
        <p:nvSpPr>
          <p:cNvPr id="31747" name="Notes Placeholder 2">
            <a:extLst>
              <a:ext uri="{FF2B5EF4-FFF2-40B4-BE49-F238E27FC236}">
                <a16:creationId xmlns:a16="http://schemas.microsoft.com/office/drawing/2014/main" id="{1AE3EF24-53D2-667D-356A-F6FD2760DEF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cs typeface="Arial" panose="020B0604020202020204" pitchFamily="34" charset="0"/>
            </a:endParaRPr>
          </a:p>
        </p:txBody>
      </p:sp>
      <p:sp>
        <p:nvSpPr>
          <p:cNvPr id="31748" name="Slide Number Placeholder 3">
            <a:extLst>
              <a:ext uri="{FF2B5EF4-FFF2-40B4-BE49-F238E27FC236}">
                <a16:creationId xmlns:a16="http://schemas.microsoft.com/office/drawing/2014/main" id="{6E17FA4B-0B9D-28B6-1243-FC52CEBA58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cs typeface="Arial" panose="020B0604020202020204" pitchFamily="34" charset="0"/>
              </a:defRPr>
            </a:lvl1pPr>
            <a:lvl2pPr marL="742950" indent="-285750" defTabSz="966788">
              <a:defRPr>
                <a:solidFill>
                  <a:schemeClr val="tx1"/>
                </a:solidFill>
                <a:latin typeface="Arial" panose="020B0604020202020204" pitchFamily="34" charset="0"/>
                <a:cs typeface="Arial" panose="020B0604020202020204" pitchFamily="34" charset="0"/>
              </a:defRPr>
            </a:lvl2pPr>
            <a:lvl3pPr marL="1143000" indent="-228600" defTabSz="966788">
              <a:defRPr>
                <a:solidFill>
                  <a:schemeClr val="tx1"/>
                </a:solidFill>
                <a:latin typeface="Arial" panose="020B0604020202020204" pitchFamily="34" charset="0"/>
                <a:cs typeface="Arial" panose="020B0604020202020204" pitchFamily="34" charset="0"/>
              </a:defRPr>
            </a:lvl3pPr>
            <a:lvl4pPr marL="1600200" indent="-228600" defTabSz="966788">
              <a:defRPr>
                <a:solidFill>
                  <a:schemeClr val="tx1"/>
                </a:solidFill>
                <a:latin typeface="Arial" panose="020B0604020202020204" pitchFamily="34" charset="0"/>
                <a:cs typeface="Arial" panose="020B0604020202020204" pitchFamily="34" charset="0"/>
              </a:defRPr>
            </a:lvl4pPr>
            <a:lvl5pPr marL="2057400" indent="-228600" defTabSz="966788">
              <a:defRPr>
                <a:solidFill>
                  <a:schemeClr val="tx1"/>
                </a:solidFill>
                <a:latin typeface="Arial" panose="020B0604020202020204" pitchFamily="34" charset="0"/>
                <a:cs typeface="Arial" panose="020B0604020202020204" pitchFamily="34" charset="0"/>
              </a:defRPr>
            </a:lvl5pPr>
            <a:lvl6pPr marL="25146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defTabSz="966788"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l" defTabSz="966788" rtl="0" eaLnBrk="1" fontAlgn="base" latinLnBrk="0" hangingPunct="1">
              <a:lnSpc>
                <a:spcPct val="100000"/>
              </a:lnSpc>
              <a:spcBef>
                <a:spcPct val="0"/>
              </a:spcBef>
              <a:spcAft>
                <a:spcPct val="0"/>
              </a:spcAft>
              <a:buClrTx/>
              <a:buSzTx/>
              <a:buFontTx/>
              <a:buNone/>
              <a:tabLst/>
              <a:defRPr/>
            </a:pPr>
            <a:fld id="{515D13AB-FA94-455A-AFEC-252620783221}" type="slidenum">
              <a:rPr kumimoji="0" lang="ar-SA"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rPr>
              <a:pPr marL="0" marR="0" lvl="0" indent="0" algn="l" defTabSz="966788" rtl="0" eaLnBrk="1" fontAlgn="base" latinLnBrk="0" hangingPunct="1">
                <a:lnSpc>
                  <a:spcPct val="100000"/>
                </a:lnSpc>
                <a:spcBef>
                  <a:spcPct val="0"/>
                </a:spcBef>
                <a:spcAft>
                  <a:spcPct val="0"/>
                </a:spcAft>
                <a:buClrTx/>
                <a:buSzTx/>
                <a:buFontTx/>
                <a:buNone/>
                <a:tabLst/>
                <a:defRPr/>
              </a:pPr>
              <a:t>147</a:t>
            </a:fld>
            <a:endParaRPr kumimoji="0" lang="en-US" altLang="en-US" sz="1300" b="0" i="0" u="none" strike="noStrike" kern="1200" cap="none" spc="0" normalizeH="0" baseline="0" noProof="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ar-SA"/>
          </a:p>
        </p:txBody>
      </p:sp>
    </p:spTree>
    <p:extLst>
      <p:ext uri="{BB962C8B-B14F-4D97-AF65-F5344CB8AC3E}">
        <p14:creationId xmlns:p14="http://schemas.microsoft.com/office/powerpoint/2010/main" val="506033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ChangeArrowheads="1"/>
          </p:cNvSpPr>
          <p:nvPr/>
        </p:nvSpPr>
        <p:spPr bwMode="auto">
          <a:xfrm>
            <a:off x="518160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59" name="Rectangle 3"/>
          <p:cNvSpPr>
            <a:spLocks noChangeArrowheads="1"/>
          </p:cNvSpPr>
          <p:nvPr/>
        </p:nvSpPr>
        <p:spPr bwMode="auto">
          <a:xfrm>
            <a:off x="5181600" y="6514804"/>
            <a:ext cx="3962400" cy="343196"/>
          </a:xfrm>
          <a:prstGeom prst="rect">
            <a:avLst/>
          </a:prstGeom>
          <a:noFill/>
          <a:ln w="12699">
            <a:noFill/>
            <a:miter lim="800000"/>
            <a:headEnd/>
            <a:tailEnd/>
          </a:ln>
          <a:effectLst/>
        </p:spPr>
        <p:txBody>
          <a:bodyPr lIns="19048" tIns="0" rIns="19048" bIns="0" anchor="b"/>
          <a:lstStyle/>
          <a:p>
            <a:pPr marL="0" marR="0" lvl="0" indent="0" algn="r" defTabSz="912813" rtl="0" eaLnBrk="1" fontAlgn="base" latinLnBrk="0" hangingPunct="1">
              <a:lnSpc>
                <a:spcPct val="100000"/>
              </a:lnSpc>
              <a:spcBef>
                <a:spcPct val="0"/>
              </a:spcBef>
              <a:spcAft>
                <a:spcPct val="0"/>
              </a:spcAft>
              <a:buClrTx/>
              <a:buSzTx/>
              <a:buFontTx/>
              <a:buNone/>
              <a:tabLst/>
              <a:defRPr/>
            </a:pPr>
            <a:r>
              <a:rPr kumimoji="0" lang="en-US" sz="1000" b="1" i="1"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4</a:t>
            </a:r>
          </a:p>
        </p:txBody>
      </p:sp>
      <p:sp>
        <p:nvSpPr>
          <p:cNvPr id="531460" name="Rectangle 4"/>
          <p:cNvSpPr>
            <a:spLocks noChangeArrowheads="1"/>
          </p:cNvSpPr>
          <p:nvPr/>
        </p:nvSpPr>
        <p:spPr bwMode="auto">
          <a:xfrm>
            <a:off x="0" y="6514804"/>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1" name="Rectangle 5"/>
          <p:cNvSpPr>
            <a:spLocks noChangeArrowheads="1"/>
          </p:cNvSpPr>
          <p:nvPr/>
        </p:nvSpPr>
        <p:spPr bwMode="auto">
          <a:xfrm>
            <a:off x="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2" name="Rectangle 6"/>
          <p:cNvSpPr>
            <a:spLocks noChangeArrowheads="1"/>
          </p:cNvSpPr>
          <p:nvPr/>
        </p:nvSpPr>
        <p:spPr bwMode="auto">
          <a:xfrm>
            <a:off x="518160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3" name="Rectangle 7"/>
          <p:cNvSpPr>
            <a:spLocks noChangeArrowheads="1"/>
          </p:cNvSpPr>
          <p:nvPr/>
        </p:nvSpPr>
        <p:spPr bwMode="auto">
          <a:xfrm>
            <a:off x="5181600" y="6514804"/>
            <a:ext cx="3962400" cy="343196"/>
          </a:xfrm>
          <a:prstGeom prst="rect">
            <a:avLst/>
          </a:prstGeom>
          <a:noFill/>
          <a:ln w="12699">
            <a:noFill/>
            <a:miter lim="800000"/>
            <a:headEnd/>
            <a:tailEnd/>
          </a:ln>
          <a:effectLst/>
        </p:spPr>
        <p:txBody>
          <a:bodyPr lIns="19048" tIns="0" rIns="19048" bIns="0" anchor="b"/>
          <a:lstStyle/>
          <a:p>
            <a:pPr marL="0" marR="0" lvl="0" indent="0" algn="r" defTabSz="912813" rtl="0" eaLnBrk="1" fontAlgn="base" latinLnBrk="0" hangingPunct="1">
              <a:lnSpc>
                <a:spcPct val="100000"/>
              </a:lnSpc>
              <a:spcBef>
                <a:spcPct val="0"/>
              </a:spcBef>
              <a:spcAft>
                <a:spcPct val="0"/>
              </a:spcAft>
              <a:buClrTx/>
              <a:buSzTx/>
              <a:buFontTx/>
              <a:buNone/>
              <a:tabLst/>
              <a:defRPr/>
            </a:pPr>
            <a:r>
              <a:rPr kumimoji="0" lang="en-US" sz="1000" b="1" i="1"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7</a:t>
            </a:r>
          </a:p>
        </p:txBody>
      </p:sp>
      <p:sp>
        <p:nvSpPr>
          <p:cNvPr id="531464" name="Rectangle 8"/>
          <p:cNvSpPr>
            <a:spLocks noChangeArrowheads="1"/>
          </p:cNvSpPr>
          <p:nvPr/>
        </p:nvSpPr>
        <p:spPr bwMode="auto">
          <a:xfrm>
            <a:off x="0" y="6514804"/>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5" name="Rectangle 9"/>
          <p:cNvSpPr>
            <a:spLocks noChangeArrowheads="1"/>
          </p:cNvSpPr>
          <p:nvPr/>
        </p:nvSpPr>
        <p:spPr bwMode="auto">
          <a:xfrm>
            <a:off x="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6" name="Rectangle 10"/>
          <p:cNvSpPr>
            <a:spLocks noGrp="1" noRot="1" noChangeAspect="1" noChangeArrowheads="1" noTextEdit="1"/>
          </p:cNvSpPr>
          <p:nvPr>
            <p:ph type="sldImg"/>
          </p:nvPr>
        </p:nvSpPr>
        <p:spPr>
          <a:ln cap="flat"/>
        </p:spPr>
      </p:sp>
      <p:sp>
        <p:nvSpPr>
          <p:cNvPr id="531467" name="Rectangle 11"/>
          <p:cNvSpPr>
            <a:spLocks noGrp="1" noChangeArrowheads="1"/>
          </p:cNvSpPr>
          <p:nvPr>
            <p:ph type="body" idx="1"/>
          </p:nvPr>
        </p:nvSpPr>
        <p:spPr>
          <a:noFill/>
          <a:ln/>
        </p:spPr>
        <p:txBody>
          <a:bodyPr/>
          <a:lstStyle/>
          <a:p>
            <a:r>
              <a:rPr lang="en-US"/>
              <a:t>IN this section, I emphasize that software QA stuff is HALF the cost of the WHOLE development effort. It is NOT something separate. It is at the heart of the whole process. </a:t>
            </a:r>
          </a:p>
          <a:p>
            <a:endParaRPr lang="en-US"/>
          </a:p>
          <a:p>
            <a:r>
              <a:rPr lang="en-US"/>
              <a:t>These numbers are historical actual costs. </a:t>
            </a:r>
          </a:p>
          <a:p>
            <a:r>
              <a:rPr lang="en-US"/>
              <a:t>The last one was a 3 year study of orgs going from level 1 to 3. Note that even in level 3 orgs, the total expenitures was as high a 40%. That means that their costs were fairly similar, but the payoff was in lower defects.</a:t>
            </a:r>
          </a:p>
          <a:p>
            <a:endParaRPr lang="en-US"/>
          </a:p>
          <a:p>
            <a:r>
              <a:rPr lang="en-US"/>
              <a:t>…the whole point is that if HALF of the budget is spent on this stuff, you’d think people would invest half their time and resources getting a handle on it. </a:t>
            </a:r>
          </a:p>
          <a:p>
            <a:endParaRPr lang="en-US"/>
          </a:p>
          <a:p>
            <a:r>
              <a:rPr lang="en-US"/>
              <a:t>…wishful thinking. </a:t>
            </a:r>
          </a:p>
        </p:txBody>
      </p:sp>
    </p:spTree>
    <p:extLst>
      <p:ext uri="{BB962C8B-B14F-4D97-AF65-F5344CB8AC3E}">
        <p14:creationId xmlns:p14="http://schemas.microsoft.com/office/powerpoint/2010/main" val="186749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ChangeArrowheads="1"/>
          </p:cNvSpPr>
          <p:nvPr/>
        </p:nvSpPr>
        <p:spPr bwMode="auto">
          <a:xfrm>
            <a:off x="518160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59" name="Rectangle 3"/>
          <p:cNvSpPr>
            <a:spLocks noChangeArrowheads="1"/>
          </p:cNvSpPr>
          <p:nvPr/>
        </p:nvSpPr>
        <p:spPr bwMode="auto">
          <a:xfrm>
            <a:off x="5181600" y="6514804"/>
            <a:ext cx="3962400" cy="343196"/>
          </a:xfrm>
          <a:prstGeom prst="rect">
            <a:avLst/>
          </a:prstGeom>
          <a:noFill/>
          <a:ln w="12699">
            <a:noFill/>
            <a:miter lim="800000"/>
            <a:headEnd/>
            <a:tailEnd/>
          </a:ln>
          <a:effectLst/>
        </p:spPr>
        <p:txBody>
          <a:bodyPr lIns="19048" tIns="0" rIns="19048" bIns="0" anchor="b"/>
          <a:lstStyle/>
          <a:p>
            <a:pPr marL="0" marR="0" lvl="0" indent="0" algn="r" defTabSz="912813" rtl="0" eaLnBrk="1" fontAlgn="base" latinLnBrk="0" hangingPunct="1">
              <a:lnSpc>
                <a:spcPct val="100000"/>
              </a:lnSpc>
              <a:spcBef>
                <a:spcPct val="0"/>
              </a:spcBef>
              <a:spcAft>
                <a:spcPct val="0"/>
              </a:spcAft>
              <a:buClrTx/>
              <a:buSzTx/>
              <a:buFontTx/>
              <a:buNone/>
              <a:tabLst/>
              <a:defRPr/>
            </a:pPr>
            <a:r>
              <a:rPr kumimoji="0" lang="en-US" sz="1000" b="1" i="1"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4</a:t>
            </a:r>
          </a:p>
        </p:txBody>
      </p:sp>
      <p:sp>
        <p:nvSpPr>
          <p:cNvPr id="531460" name="Rectangle 4"/>
          <p:cNvSpPr>
            <a:spLocks noChangeArrowheads="1"/>
          </p:cNvSpPr>
          <p:nvPr/>
        </p:nvSpPr>
        <p:spPr bwMode="auto">
          <a:xfrm>
            <a:off x="0" y="6514804"/>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1" name="Rectangle 5"/>
          <p:cNvSpPr>
            <a:spLocks noChangeArrowheads="1"/>
          </p:cNvSpPr>
          <p:nvPr/>
        </p:nvSpPr>
        <p:spPr bwMode="auto">
          <a:xfrm>
            <a:off x="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2" name="Rectangle 6"/>
          <p:cNvSpPr>
            <a:spLocks noChangeArrowheads="1"/>
          </p:cNvSpPr>
          <p:nvPr/>
        </p:nvSpPr>
        <p:spPr bwMode="auto">
          <a:xfrm>
            <a:off x="518160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3" name="Rectangle 7"/>
          <p:cNvSpPr>
            <a:spLocks noChangeArrowheads="1"/>
          </p:cNvSpPr>
          <p:nvPr/>
        </p:nvSpPr>
        <p:spPr bwMode="auto">
          <a:xfrm>
            <a:off x="5181600" y="6514804"/>
            <a:ext cx="3962400" cy="343196"/>
          </a:xfrm>
          <a:prstGeom prst="rect">
            <a:avLst/>
          </a:prstGeom>
          <a:noFill/>
          <a:ln w="12699">
            <a:noFill/>
            <a:miter lim="800000"/>
            <a:headEnd/>
            <a:tailEnd/>
          </a:ln>
          <a:effectLst/>
        </p:spPr>
        <p:txBody>
          <a:bodyPr lIns="19048" tIns="0" rIns="19048" bIns="0" anchor="b"/>
          <a:lstStyle/>
          <a:p>
            <a:pPr marL="0" marR="0" lvl="0" indent="0" algn="r" defTabSz="912813" rtl="0" eaLnBrk="1" fontAlgn="base" latinLnBrk="0" hangingPunct="1">
              <a:lnSpc>
                <a:spcPct val="100000"/>
              </a:lnSpc>
              <a:spcBef>
                <a:spcPct val="0"/>
              </a:spcBef>
              <a:spcAft>
                <a:spcPct val="0"/>
              </a:spcAft>
              <a:buClrTx/>
              <a:buSzTx/>
              <a:buFontTx/>
              <a:buNone/>
              <a:tabLst/>
              <a:defRPr/>
            </a:pPr>
            <a:r>
              <a:rPr kumimoji="0" lang="en-US" sz="1000" b="1" i="1"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rPr>
              <a:t>7</a:t>
            </a:r>
          </a:p>
        </p:txBody>
      </p:sp>
      <p:sp>
        <p:nvSpPr>
          <p:cNvPr id="531464" name="Rectangle 8"/>
          <p:cNvSpPr>
            <a:spLocks noChangeArrowheads="1"/>
          </p:cNvSpPr>
          <p:nvPr/>
        </p:nvSpPr>
        <p:spPr bwMode="auto">
          <a:xfrm>
            <a:off x="0" y="6514804"/>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5" name="Rectangle 9"/>
          <p:cNvSpPr>
            <a:spLocks noChangeArrowheads="1"/>
          </p:cNvSpPr>
          <p:nvPr/>
        </p:nvSpPr>
        <p:spPr bwMode="auto">
          <a:xfrm>
            <a:off x="0" y="0"/>
            <a:ext cx="3962400" cy="343196"/>
          </a:xfrm>
          <a:prstGeom prst="rect">
            <a:avLst/>
          </a:prstGeom>
          <a:noFill/>
          <a:ln w="12699">
            <a:noFill/>
            <a:miter lim="800000"/>
            <a:headEnd/>
            <a:tailE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ar-SA" sz="2400" b="1" i="0" u="none" strike="noStrike" kern="1200" cap="none" spc="0" normalizeH="0" baseline="0" noProof="0">
              <a:ln>
                <a:noFill/>
              </a:ln>
              <a:solidFill>
                <a:srgbClr val="000000"/>
              </a:solidFill>
              <a:effectLst/>
              <a:uLnTx/>
              <a:uFillTx/>
              <a:latin typeface="Times New Roman" pitchFamily="18" charset="0"/>
              <a:ea typeface="+mn-ea"/>
              <a:cs typeface="Times New Roman" pitchFamily="18" charset="0"/>
            </a:endParaRPr>
          </a:p>
        </p:txBody>
      </p:sp>
      <p:sp>
        <p:nvSpPr>
          <p:cNvPr id="531466" name="Rectangle 10"/>
          <p:cNvSpPr>
            <a:spLocks noGrp="1" noRot="1" noChangeAspect="1" noChangeArrowheads="1" noTextEdit="1"/>
          </p:cNvSpPr>
          <p:nvPr>
            <p:ph type="sldImg"/>
          </p:nvPr>
        </p:nvSpPr>
        <p:spPr>
          <a:ln cap="flat"/>
        </p:spPr>
      </p:sp>
      <p:sp>
        <p:nvSpPr>
          <p:cNvPr id="531467" name="Rectangle 11"/>
          <p:cNvSpPr>
            <a:spLocks noGrp="1" noChangeArrowheads="1"/>
          </p:cNvSpPr>
          <p:nvPr>
            <p:ph type="body" idx="1"/>
          </p:nvPr>
        </p:nvSpPr>
        <p:spPr>
          <a:noFill/>
          <a:ln/>
        </p:spPr>
        <p:txBody>
          <a:bodyPr/>
          <a:lstStyle/>
          <a:p>
            <a:r>
              <a:rPr lang="en-US"/>
              <a:t>IN this section, I emphasize that software QA stuff is HALF the cost of the WHOLE development effort. It is NOT something separate. It is at the heart of the whole process. </a:t>
            </a:r>
          </a:p>
          <a:p>
            <a:endParaRPr lang="en-US"/>
          </a:p>
          <a:p>
            <a:r>
              <a:rPr lang="en-US"/>
              <a:t>These numbers are historical actual costs. </a:t>
            </a:r>
          </a:p>
          <a:p>
            <a:r>
              <a:rPr lang="en-US"/>
              <a:t>The last one was a 3 year study of orgs going from level 1 to 3. Note that even in level 3 orgs, the total expenitures was as high a 40%. That means that their costs were fairly similar, but the payoff was in lower defects.</a:t>
            </a:r>
          </a:p>
          <a:p>
            <a:endParaRPr lang="en-US"/>
          </a:p>
          <a:p>
            <a:r>
              <a:rPr lang="en-US"/>
              <a:t>…the whole point is that if HALF of the budget is spent on this stuff, you’d think people would invest half their time and resources getting a handle on it. </a:t>
            </a:r>
          </a:p>
          <a:p>
            <a:endParaRPr lang="en-US"/>
          </a:p>
          <a:p>
            <a:r>
              <a:rPr lang="en-US"/>
              <a:t>…wishful thinking. </a:t>
            </a:r>
          </a:p>
        </p:txBody>
      </p:sp>
    </p:spTree>
    <p:extLst>
      <p:ext uri="{BB962C8B-B14F-4D97-AF65-F5344CB8AC3E}">
        <p14:creationId xmlns:p14="http://schemas.microsoft.com/office/powerpoint/2010/main" val="3039501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DC3C691-E422-28D2-12C3-83DFC8AF92D9}"/>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CC42EEF9-D101-8830-361F-A52FC50E0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3AE4EF08-A564-CF0E-3B3B-C05D6EF956BF}"/>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597E8755-F374-F86F-E5FF-E6AE2BCDD19F}"/>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EA01EF86-3560-571E-EC34-D35C8CFA277F}"/>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1184795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8C76E7B-2D6D-2BE1-03AE-264E3D143ED4}"/>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F6ABCD28-EF2D-C6F5-6C53-498092EF011F}"/>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1683D5FA-9BC8-6782-6208-6253FBF8228C}"/>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7A7A9EE7-A08B-C79D-3048-1243AFFAA7AD}"/>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EC2D438D-D5B3-BD61-ED51-B5141EDCE236}"/>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925743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F79E2DAA-881E-9F2F-CB70-E41EE8B72932}"/>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B4A07FC9-021E-38AB-815F-FB126BD622B3}"/>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17A4B05E-2771-1979-1B3A-5AF1C82863DE}"/>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3FDD5FDF-5049-EBF9-08F8-B2F75C5141AE}"/>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97AD5CD7-A728-0E9E-428B-34D07D476727}"/>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518883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284977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2017486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1534743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3C8478-B8FB-4F8E-B88D-6A142393E6C7}"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194652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3C8478-B8FB-4F8E-B88D-6A142393E6C7}"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854819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3C8478-B8FB-4F8E-B88D-6A142393E6C7}"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1016362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3C8478-B8FB-4F8E-B88D-6A142393E6C7}"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162818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3C8478-B8FB-4F8E-B88D-6A142393E6C7}"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882247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F9B2EC2-71A5-C688-39EF-39644F5BC958}"/>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C7BFB245-DBFC-2C8C-B0B5-CAC2C0577DE5}"/>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265A49F8-E2D5-5408-546A-3CE3628C0BA5}"/>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67C3AF35-60C9-CBE5-36CE-97C9B63A2F76}"/>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95EE9E7A-CE86-DDB0-D334-015D8D5E40D4}"/>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9602505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3C8478-B8FB-4F8E-B88D-6A142393E6C7}"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25324052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34247317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3C8478-B8FB-4F8E-B88D-6A142393E6C7}"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AAE706-6B9C-4861-905A-DEBAA828F955}" type="slidenum">
              <a:rPr lang="en-US" smtClean="0"/>
              <a:t>‹#›</a:t>
            </a:fld>
            <a:endParaRPr lang="en-US"/>
          </a:p>
        </p:txBody>
      </p:sp>
    </p:spTree>
    <p:extLst>
      <p:ext uri="{BB962C8B-B14F-4D97-AF65-F5344CB8AC3E}">
        <p14:creationId xmlns:p14="http://schemas.microsoft.com/office/powerpoint/2010/main" val="55697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77D0D96-5E23-694F-547F-085D803BD87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9CE5AEF-55FC-04F4-E82D-9D34BA4D9B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193187F-A3F7-6DC9-F414-04C72901D9DF}"/>
              </a:ext>
            </a:extLst>
          </p:cNvPr>
          <p:cNvSpPr>
            <a:spLocks noGrp="1"/>
          </p:cNvSpPr>
          <p:nvPr>
            <p:ph type="sldNum" sz="quarter" idx="12"/>
          </p:nvPr>
        </p:nvSpPr>
        <p:spPr/>
        <p:txBody>
          <a:bodyPr/>
          <a:lstStyle>
            <a:lvl1pPr>
              <a:defRPr/>
            </a:lvl1pPr>
          </a:lstStyle>
          <a:p>
            <a:fld id="{3462EEA1-749C-4FE6-B6FE-C129CBD8A6D6}" type="slidenum">
              <a:rPr lang="ar-SA" altLang="ar-JO"/>
              <a:pPr/>
              <a:t>‹#›</a:t>
            </a:fld>
            <a:endParaRPr lang="en-US" altLang="ar-JO"/>
          </a:p>
        </p:txBody>
      </p:sp>
    </p:spTree>
    <p:extLst>
      <p:ext uri="{BB962C8B-B14F-4D97-AF65-F5344CB8AC3E}">
        <p14:creationId xmlns:p14="http://schemas.microsoft.com/office/powerpoint/2010/main" val="23026474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6928E7-354B-9BFE-F107-C466B0F963B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0FE2F08-1DC7-4524-7C91-93F52D54580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7E1629F-17BE-07FC-75F5-F9A55922DA12}"/>
              </a:ext>
            </a:extLst>
          </p:cNvPr>
          <p:cNvSpPr>
            <a:spLocks noGrp="1"/>
          </p:cNvSpPr>
          <p:nvPr>
            <p:ph type="sldNum" sz="quarter" idx="12"/>
          </p:nvPr>
        </p:nvSpPr>
        <p:spPr/>
        <p:txBody>
          <a:bodyPr/>
          <a:lstStyle>
            <a:lvl1pPr>
              <a:defRPr/>
            </a:lvl1pPr>
          </a:lstStyle>
          <a:p>
            <a:fld id="{C74D7AB6-8ECC-474E-B3B2-793A1772D2D2}" type="slidenum">
              <a:rPr lang="ar-SA" altLang="ar-JO"/>
              <a:pPr/>
              <a:t>‹#›</a:t>
            </a:fld>
            <a:endParaRPr lang="en-US" altLang="ar-JO"/>
          </a:p>
        </p:txBody>
      </p:sp>
    </p:spTree>
    <p:extLst>
      <p:ext uri="{BB962C8B-B14F-4D97-AF65-F5344CB8AC3E}">
        <p14:creationId xmlns:p14="http://schemas.microsoft.com/office/powerpoint/2010/main" val="41022315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5EBAC7A-CC60-D08C-680B-BC68321D65B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B33C9E3-8924-7076-56C5-EB3B45F5CA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ABBF04A-E2F0-4FC2-78D8-3BF537214B41}"/>
              </a:ext>
            </a:extLst>
          </p:cNvPr>
          <p:cNvSpPr>
            <a:spLocks noGrp="1"/>
          </p:cNvSpPr>
          <p:nvPr>
            <p:ph type="sldNum" sz="quarter" idx="12"/>
          </p:nvPr>
        </p:nvSpPr>
        <p:spPr/>
        <p:txBody>
          <a:bodyPr/>
          <a:lstStyle>
            <a:lvl1pPr>
              <a:defRPr/>
            </a:lvl1pPr>
          </a:lstStyle>
          <a:p>
            <a:fld id="{8A150718-8775-4DCB-B11F-17E531CD9B94}" type="slidenum">
              <a:rPr lang="ar-SA" altLang="ar-JO"/>
              <a:pPr/>
              <a:t>‹#›</a:t>
            </a:fld>
            <a:endParaRPr lang="en-US" altLang="ar-JO"/>
          </a:p>
        </p:txBody>
      </p:sp>
    </p:spTree>
    <p:extLst>
      <p:ext uri="{BB962C8B-B14F-4D97-AF65-F5344CB8AC3E}">
        <p14:creationId xmlns:p14="http://schemas.microsoft.com/office/powerpoint/2010/main" val="790008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DF17522-D1C6-712C-F30E-121C9A5BB99A}"/>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CACD1DD0-4D07-021E-D764-4473079C2F4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CE4CC4A-BD8A-AFB4-1C59-D15A3AF240E1}"/>
              </a:ext>
            </a:extLst>
          </p:cNvPr>
          <p:cNvSpPr>
            <a:spLocks noGrp="1"/>
          </p:cNvSpPr>
          <p:nvPr>
            <p:ph type="sldNum" sz="quarter" idx="12"/>
          </p:nvPr>
        </p:nvSpPr>
        <p:spPr/>
        <p:txBody>
          <a:bodyPr/>
          <a:lstStyle>
            <a:lvl1pPr>
              <a:defRPr/>
            </a:lvl1pPr>
          </a:lstStyle>
          <a:p>
            <a:fld id="{F7C968E2-205E-4698-81D3-0433A0570A67}" type="slidenum">
              <a:rPr lang="ar-SA" altLang="ar-JO"/>
              <a:pPr/>
              <a:t>‹#›</a:t>
            </a:fld>
            <a:endParaRPr lang="en-US" altLang="ar-JO"/>
          </a:p>
        </p:txBody>
      </p:sp>
    </p:spTree>
    <p:extLst>
      <p:ext uri="{BB962C8B-B14F-4D97-AF65-F5344CB8AC3E}">
        <p14:creationId xmlns:p14="http://schemas.microsoft.com/office/powerpoint/2010/main" val="3402541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D005734-ACBA-E478-F74E-B36AB51BBC2E}"/>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A98265BD-93BE-28E7-1CB2-9993D316C98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8CA7C00C-F633-6CD2-FF75-378AF3B5CC48}"/>
              </a:ext>
            </a:extLst>
          </p:cNvPr>
          <p:cNvSpPr>
            <a:spLocks noGrp="1"/>
          </p:cNvSpPr>
          <p:nvPr>
            <p:ph type="sldNum" sz="quarter" idx="12"/>
          </p:nvPr>
        </p:nvSpPr>
        <p:spPr/>
        <p:txBody>
          <a:bodyPr/>
          <a:lstStyle>
            <a:lvl1pPr>
              <a:defRPr/>
            </a:lvl1pPr>
          </a:lstStyle>
          <a:p>
            <a:fld id="{77EA07FE-CE49-49FD-B32E-E1ECDABE0FDF}" type="slidenum">
              <a:rPr lang="ar-SA" altLang="ar-JO"/>
              <a:pPr/>
              <a:t>‹#›</a:t>
            </a:fld>
            <a:endParaRPr lang="en-US" altLang="ar-JO"/>
          </a:p>
        </p:txBody>
      </p:sp>
    </p:spTree>
    <p:extLst>
      <p:ext uri="{BB962C8B-B14F-4D97-AF65-F5344CB8AC3E}">
        <p14:creationId xmlns:p14="http://schemas.microsoft.com/office/powerpoint/2010/main" val="29677296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864FADF-93FA-0284-A09F-24FD62D0DF73}"/>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85E5DD59-D929-4111-3096-DF1C2907457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A7229CAF-883C-C609-221A-AC862747975B}"/>
              </a:ext>
            </a:extLst>
          </p:cNvPr>
          <p:cNvSpPr>
            <a:spLocks noGrp="1"/>
          </p:cNvSpPr>
          <p:nvPr>
            <p:ph type="sldNum" sz="quarter" idx="12"/>
          </p:nvPr>
        </p:nvSpPr>
        <p:spPr/>
        <p:txBody>
          <a:bodyPr/>
          <a:lstStyle>
            <a:lvl1pPr>
              <a:defRPr/>
            </a:lvl1pPr>
          </a:lstStyle>
          <a:p>
            <a:fld id="{6EECD08A-8681-4F76-9D16-EF1E67DE9752}" type="slidenum">
              <a:rPr lang="ar-SA" altLang="ar-JO"/>
              <a:pPr/>
              <a:t>‹#›</a:t>
            </a:fld>
            <a:endParaRPr lang="en-US" altLang="ar-JO"/>
          </a:p>
        </p:txBody>
      </p:sp>
    </p:spTree>
    <p:extLst>
      <p:ext uri="{BB962C8B-B14F-4D97-AF65-F5344CB8AC3E}">
        <p14:creationId xmlns:p14="http://schemas.microsoft.com/office/powerpoint/2010/main" val="11439367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87AECDF-A2BC-625B-99AC-CD097C48EE38}"/>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8C69F74C-6F8A-6095-31B5-58199A997FA2}"/>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C514F15-84DE-4255-F257-6882573BA2B7}"/>
              </a:ext>
            </a:extLst>
          </p:cNvPr>
          <p:cNvSpPr>
            <a:spLocks noGrp="1"/>
          </p:cNvSpPr>
          <p:nvPr>
            <p:ph type="sldNum" sz="quarter" idx="12"/>
          </p:nvPr>
        </p:nvSpPr>
        <p:spPr/>
        <p:txBody>
          <a:bodyPr/>
          <a:lstStyle>
            <a:lvl1pPr>
              <a:defRPr/>
            </a:lvl1pPr>
          </a:lstStyle>
          <a:p>
            <a:fld id="{4B35A3BD-DAC7-4EFA-9B02-FD605237016A}" type="slidenum">
              <a:rPr lang="ar-SA" altLang="ar-JO"/>
              <a:pPr/>
              <a:t>‹#›</a:t>
            </a:fld>
            <a:endParaRPr lang="en-US" altLang="ar-JO"/>
          </a:p>
        </p:txBody>
      </p:sp>
    </p:spTree>
    <p:extLst>
      <p:ext uri="{BB962C8B-B14F-4D97-AF65-F5344CB8AC3E}">
        <p14:creationId xmlns:p14="http://schemas.microsoft.com/office/powerpoint/2010/main" val="3779425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47A897D-12C6-E176-CB27-ED090CDCDCBF}"/>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3BA76322-EC3E-59F5-FC82-10115DFB68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99EB7FB6-55B5-131E-BACA-AD721CFB17D9}"/>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F504CE5A-3E3A-4A92-B402-C861379EACFB}"/>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2819AF06-CD5C-440F-1EE8-DAC64D41BDD1}"/>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15400620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D86A740D-832D-3586-01E9-14B17626EA1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7D5BF70-5BB2-871D-CA92-00345C5FF7D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EE2E6C3-03E7-5E1E-2CD9-AEB1B34F5188}"/>
              </a:ext>
            </a:extLst>
          </p:cNvPr>
          <p:cNvSpPr>
            <a:spLocks noGrp="1"/>
          </p:cNvSpPr>
          <p:nvPr>
            <p:ph type="sldNum" sz="quarter" idx="12"/>
          </p:nvPr>
        </p:nvSpPr>
        <p:spPr/>
        <p:txBody>
          <a:bodyPr/>
          <a:lstStyle>
            <a:lvl1pPr>
              <a:defRPr/>
            </a:lvl1pPr>
          </a:lstStyle>
          <a:p>
            <a:fld id="{01DB39FE-89FF-4106-ABE7-0926F289803F}" type="slidenum">
              <a:rPr lang="ar-SA" altLang="ar-JO"/>
              <a:pPr/>
              <a:t>‹#›</a:t>
            </a:fld>
            <a:endParaRPr lang="en-US" altLang="ar-JO"/>
          </a:p>
        </p:txBody>
      </p:sp>
    </p:spTree>
    <p:extLst>
      <p:ext uri="{BB962C8B-B14F-4D97-AF65-F5344CB8AC3E}">
        <p14:creationId xmlns:p14="http://schemas.microsoft.com/office/powerpoint/2010/main" val="24194030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FEF10B15-E5D0-49D1-4A10-6E9A8A1FA957}"/>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8257251-82C8-DF20-535F-DEC85F19013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0B2046E-E939-6AA3-3C1D-26617320B168}"/>
              </a:ext>
            </a:extLst>
          </p:cNvPr>
          <p:cNvSpPr>
            <a:spLocks noGrp="1"/>
          </p:cNvSpPr>
          <p:nvPr>
            <p:ph type="sldNum" sz="quarter" idx="12"/>
          </p:nvPr>
        </p:nvSpPr>
        <p:spPr/>
        <p:txBody>
          <a:bodyPr/>
          <a:lstStyle>
            <a:lvl1pPr>
              <a:defRPr/>
            </a:lvl1pPr>
          </a:lstStyle>
          <a:p>
            <a:fld id="{819198A1-78AE-4943-B69C-86992FDFD8AB}" type="slidenum">
              <a:rPr lang="ar-SA" altLang="ar-JO"/>
              <a:pPr/>
              <a:t>‹#›</a:t>
            </a:fld>
            <a:endParaRPr lang="en-US" altLang="ar-JO"/>
          </a:p>
        </p:txBody>
      </p:sp>
    </p:spTree>
    <p:extLst>
      <p:ext uri="{BB962C8B-B14F-4D97-AF65-F5344CB8AC3E}">
        <p14:creationId xmlns:p14="http://schemas.microsoft.com/office/powerpoint/2010/main" val="1599155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B90C1-7E14-9A46-8B8A-8F4A32EA367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CFEBB2E-881B-BC98-2F3A-845C47B0D8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FBA92DF-5059-BA41-0C7B-0366B08C76D1}"/>
              </a:ext>
            </a:extLst>
          </p:cNvPr>
          <p:cNvSpPr>
            <a:spLocks noGrp="1"/>
          </p:cNvSpPr>
          <p:nvPr>
            <p:ph type="sldNum" sz="quarter" idx="12"/>
          </p:nvPr>
        </p:nvSpPr>
        <p:spPr/>
        <p:txBody>
          <a:bodyPr/>
          <a:lstStyle>
            <a:lvl1pPr>
              <a:defRPr/>
            </a:lvl1pPr>
          </a:lstStyle>
          <a:p>
            <a:fld id="{9CBD62A2-39EA-4428-A5E2-61037BE14D17}" type="slidenum">
              <a:rPr lang="ar-SA" altLang="ar-JO"/>
              <a:pPr/>
              <a:t>‹#›</a:t>
            </a:fld>
            <a:endParaRPr lang="en-US" altLang="ar-JO"/>
          </a:p>
        </p:txBody>
      </p:sp>
    </p:spTree>
    <p:extLst>
      <p:ext uri="{BB962C8B-B14F-4D97-AF65-F5344CB8AC3E}">
        <p14:creationId xmlns:p14="http://schemas.microsoft.com/office/powerpoint/2010/main" val="11820850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966140-8A2B-D61B-34B0-203BDBE2FE3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B6D985CC-7D3C-2F75-9C6A-95169DCEC7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96EF913-AEF8-5C3B-4AE5-1EC63A51B0D8}"/>
              </a:ext>
            </a:extLst>
          </p:cNvPr>
          <p:cNvSpPr>
            <a:spLocks noGrp="1"/>
          </p:cNvSpPr>
          <p:nvPr>
            <p:ph type="sldNum" sz="quarter" idx="12"/>
          </p:nvPr>
        </p:nvSpPr>
        <p:spPr/>
        <p:txBody>
          <a:bodyPr/>
          <a:lstStyle>
            <a:lvl1pPr>
              <a:defRPr/>
            </a:lvl1pPr>
          </a:lstStyle>
          <a:p>
            <a:fld id="{0F4270E3-FCAA-45A0-ACAC-B2CBF78F3D5C}" type="slidenum">
              <a:rPr lang="ar-SA" altLang="ar-JO"/>
              <a:pPr/>
              <a:t>‹#›</a:t>
            </a:fld>
            <a:endParaRPr lang="en-US" altLang="ar-JO"/>
          </a:p>
        </p:txBody>
      </p:sp>
    </p:spTree>
    <p:extLst>
      <p:ext uri="{BB962C8B-B14F-4D97-AF65-F5344CB8AC3E}">
        <p14:creationId xmlns:p14="http://schemas.microsoft.com/office/powerpoint/2010/main" val="35702030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CFF64BD-4309-DDB4-FF02-237ADC802A7C}"/>
              </a:ext>
            </a:extLst>
          </p:cNvPr>
          <p:cNvSpPr>
            <a:spLocks noGrp="1"/>
          </p:cNvSpPr>
          <p:nvPr>
            <p:ph type="dt" sz="half" idx="10"/>
          </p:nvPr>
        </p:nvSpPr>
        <p:spPr/>
        <p:txBody>
          <a:bodyPr/>
          <a:lstStyle>
            <a:lvl1pPr>
              <a:defRPr/>
            </a:lvl1pPr>
          </a:lstStyle>
          <a:p>
            <a:pPr>
              <a:defRPr/>
            </a:pPr>
            <a:fld id="{F2626C01-6277-464D-A4BF-A8B9B591CEF2}" type="datetimeFigureOut">
              <a:rPr lang="en-US"/>
              <a:pPr>
                <a:defRPr/>
              </a:pPr>
              <a:t>7/22/2024</a:t>
            </a:fld>
            <a:endParaRPr lang="en-US"/>
          </a:p>
        </p:txBody>
      </p:sp>
      <p:sp>
        <p:nvSpPr>
          <p:cNvPr id="5" name="Footer Placeholder 4">
            <a:extLst>
              <a:ext uri="{FF2B5EF4-FFF2-40B4-BE49-F238E27FC236}">
                <a16:creationId xmlns:a16="http://schemas.microsoft.com/office/drawing/2014/main" id="{5C15DABB-7E8C-D7A0-796A-C636814D0D4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B808617-8587-9B79-6399-0B46DCEAD83F}"/>
              </a:ext>
            </a:extLst>
          </p:cNvPr>
          <p:cNvSpPr>
            <a:spLocks noGrp="1"/>
          </p:cNvSpPr>
          <p:nvPr>
            <p:ph type="sldNum" sz="quarter" idx="12"/>
          </p:nvPr>
        </p:nvSpPr>
        <p:spPr/>
        <p:txBody>
          <a:bodyPr/>
          <a:lstStyle>
            <a:lvl1pPr>
              <a:defRPr/>
            </a:lvl1pPr>
          </a:lstStyle>
          <a:p>
            <a:fld id="{5C34803C-7736-453A-BCB7-DC9E4F221DF3}" type="slidenum">
              <a:rPr lang="en-US" altLang="ar-JO"/>
              <a:pPr/>
              <a:t>‹#›</a:t>
            </a:fld>
            <a:endParaRPr lang="en-US" altLang="ar-JO"/>
          </a:p>
        </p:txBody>
      </p:sp>
    </p:spTree>
    <p:extLst>
      <p:ext uri="{BB962C8B-B14F-4D97-AF65-F5344CB8AC3E}">
        <p14:creationId xmlns:p14="http://schemas.microsoft.com/office/powerpoint/2010/main" val="231956917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C39481-31E8-B0C8-ABD0-3C103B151E92}"/>
              </a:ext>
            </a:extLst>
          </p:cNvPr>
          <p:cNvSpPr>
            <a:spLocks noGrp="1"/>
          </p:cNvSpPr>
          <p:nvPr>
            <p:ph type="dt" sz="half" idx="10"/>
          </p:nvPr>
        </p:nvSpPr>
        <p:spPr/>
        <p:txBody>
          <a:bodyPr/>
          <a:lstStyle>
            <a:lvl1pPr>
              <a:defRPr/>
            </a:lvl1pPr>
          </a:lstStyle>
          <a:p>
            <a:pPr>
              <a:defRPr/>
            </a:pPr>
            <a:fld id="{2F4807FC-835A-4016-9758-BD2C0AC2AD5F}" type="datetimeFigureOut">
              <a:rPr lang="en-US"/>
              <a:pPr>
                <a:defRPr/>
              </a:pPr>
              <a:t>7/22/2024</a:t>
            </a:fld>
            <a:endParaRPr lang="en-US"/>
          </a:p>
        </p:txBody>
      </p:sp>
      <p:sp>
        <p:nvSpPr>
          <p:cNvPr id="5" name="Footer Placeholder 4">
            <a:extLst>
              <a:ext uri="{FF2B5EF4-FFF2-40B4-BE49-F238E27FC236}">
                <a16:creationId xmlns:a16="http://schemas.microsoft.com/office/drawing/2014/main" id="{BBEB64A4-3734-673C-4238-E520327F06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7E54B2C-3E43-F8A2-A50A-26303833A112}"/>
              </a:ext>
            </a:extLst>
          </p:cNvPr>
          <p:cNvSpPr>
            <a:spLocks noGrp="1"/>
          </p:cNvSpPr>
          <p:nvPr>
            <p:ph type="sldNum" sz="quarter" idx="12"/>
          </p:nvPr>
        </p:nvSpPr>
        <p:spPr/>
        <p:txBody>
          <a:bodyPr/>
          <a:lstStyle>
            <a:lvl1pPr>
              <a:defRPr/>
            </a:lvl1pPr>
          </a:lstStyle>
          <a:p>
            <a:fld id="{064F6127-181E-4744-94F3-D31878B852B4}" type="slidenum">
              <a:rPr lang="en-US" altLang="ar-JO"/>
              <a:pPr/>
              <a:t>‹#›</a:t>
            </a:fld>
            <a:endParaRPr lang="en-US" altLang="ar-JO"/>
          </a:p>
        </p:txBody>
      </p:sp>
    </p:spTree>
    <p:extLst>
      <p:ext uri="{BB962C8B-B14F-4D97-AF65-F5344CB8AC3E}">
        <p14:creationId xmlns:p14="http://schemas.microsoft.com/office/powerpoint/2010/main" val="29669017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76BD4CD-EA85-8834-FB88-ACCF8E67E6B9}"/>
              </a:ext>
            </a:extLst>
          </p:cNvPr>
          <p:cNvSpPr>
            <a:spLocks noGrp="1"/>
          </p:cNvSpPr>
          <p:nvPr>
            <p:ph type="dt" sz="half" idx="10"/>
          </p:nvPr>
        </p:nvSpPr>
        <p:spPr/>
        <p:txBody>
          <a:bodyPr/>
          <a:lstStyle>
            <a:lvl1pPr>
              <a:defRPr/>
            </a:lvl1pPr>
          </a:lstStyle>
          <a:p>
            <a:pPr>
              <a:defRPr/>
            </a:pPr>
            <a:fld id="{58C6A002-5C8B-4029-95E5-4829B48E7C56}" type="datetimeFigureOut">
              <a:rPr lang="en-US"/>
              <a:pPr>
                <a:defRPr/>
              </a:pPr>
              <a:t>7/22/2024</a:t>
            </a:fld>
            <a:endParaRPr lang="en-US"/>
          </a:p>
        </p:txBody>
      </p:sp>
      <p:sp>
        <p:nvSpPr>
          <p:cNvPr id="5" name="Footer Placeholder 4">
            <a:extLst>
              <a:ext uri="{FF2B5EF4-FFF2-40B4-BE49-F238E27FC236}">
                <a16:creationId xmlns:a16="http://schemas.microsoft.com/office/drawing/2014/main" id="{D0A65260-B029-99DA-DB88-85AFA19DF77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29DB1C6-CE96-3B99-84AD-3593F383F640}"/>
              </a:ext>
            </a:extLst>
          </p:cNvPr>
          <p:cNvSpPr>
            <a:spLocks noGrp="1"/>
          </p:cNvSpPr>
          <p:nvPr>
            <p:ph type="sldNum" sz="quarter" idx="12"/>
          </p:nvPr>
        </p:nvSpPr>
        <p:spPr/>
        <p:txBody>
          <a:bodyPr/>
          <a:lstStyle>
            <a:lvl1pPr>
              <a:defRPr/>
            </a:lvl1pPr>
          </a:lstStyle>
          <a:p>
            <a:fld id="{2BA97912-9BE2-48E6-B48F-CC3C527F0D01}" type="slidenum">
              <a:rPr lang="en-US" altLang="ar-JO"/>
              <a:pPr/>
              <a:t>‹#›</a:t>
            </a:fld>
            <a:endParaRPr lang="en-US" altLang="ar-JO"/>
          </a:p>
        </p:txBody>
      </p:sp>
    </p:spTree>
    <p:extLst>
      <p:ext uri="{BB962C8B-B14F-4D97-AF65-F5344CB8AC3E}">
        <p14:creationId xmlns:p14="http://schemas.microsoft.com/office/powerpoint/2010/main" val="9401822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0BCFD0F-A478-2B2A-D11F-A9397E6394EC}"/>
              </a:ext>
            </a:extLst>
          </p:cNvPr>
          <p:cNvSpPr>
            <a:spLocks noGrp="1"/>
          </p:cNvSpPr>
          <p:nvPr>
            <p:ph type="dt" sz="half" idx="10"/>
          </p:nvPr>
        </p:nvSpPr>
        <p:spPr/>
        <p:txBody>
          <a:bodyPr/>
          <a:lstStyle>
            <a:lvl1pPr>
              <a:defRPr/>
            </a:lvl1pPr>
          </a:lstStyle>
          <a:p>
            <a:pPr>
              <a:defRPr/>
            </a:pPr>
            <a:fld id="{3BE040E5-6BBB-496B-8C0D-4CB4ADDA1FB5}" type="datetimeFigureOut">
              <a:rPr lang="en-US"/>
              <a:pPr>
                <a:defRPr/>
              </a:pPr>
              <a:t>7/22/2024</a:t>
            </a:fld>
            <a:endParaRPr lang="en-US"/>
          </a:p>
        </p:txBody>
      </p:sp>
      <p:sp>
        <p:nvSpPr>
          <p:cNvPr id="6" name="Footer Placeholder 4">
            <a:extLst>
              <a:ext uri="{FF2B5EF4-FFF2-40B4-BE49-F238E27FC236}">
                <a16:creationId xmlns:a16="http://schemas.microsoft.com/office/drawing/2014/main" id="{3DF1C462-364A-54E3-269C-5BBD46335D2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5ED8FD8-5AB5-E85C-E8E8-2DE7052812F0}"/>
              </a:ext>
            </a:extLst>
          </p:cNvPr>
          <p:cNvSpPr>
            <a:spLocks noGrp="1"/>
          </p:cNvSpPr>
          <p:nvPr>
            <p:ph type="sldNum" sz="quarter" idx="12"/>
          </p:nvPr>
        </p:nvSpPr>
        <p:spPr/>
        <p:txBody>
          <a:bodyPr/>
          <a:lstStyle>
            <a:lvl1pPr>
              <a:defRPr/>
            </a:lvl1pPr>
          </a:lstStyle>
          <a:p>
            <a:fld id="{214F0E25-A267-4A9E-B50C-994AABDBDE5B}" type="slidenum">
              <a:rPr lang="en-US" altLang="ar-JO"/>
              <a:pPr/>
              <a:t>‹#›</a:t>
            </a:fld>
            <a:endParaRPr lang="en-US" altLang="ar-JO"/>
          </a:p>
        </p:txBody>
      </p:sp>
    </p:spTree>
    <p:extLst>
      <p:ext uri="{BB962C8B-B14F-4D97-AF65-F5344CB8AC3E}">
        <p14:creationId xmlns:p14="http://schemas.microsoft.com/office/powerpoint/2010/main" val="25795058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95BC431-BBD4-DD94-F21E-C49885341FEA}"/>
              </a:ext>
            </a:extLst>
          </p:cNvPr>
          <p:cNvSpPr>
            <a:spLocks noGrp="1"/>
          </p:cNvSpPr>
          <p:nvPr>
            <p:ph type="dt" sz="half" idx="10"/>
          </p:nvPr>
        </p:nvSpPr>
        <p:spPr/>
        <p:txBody>
          <a:bodyPr/>
          <a:lstStyle>
            <a:lvl1pPr>
              <a:defRPr/>
            </a:lvl1pPr>
          </a:lstStyle>
          <a:p>
            <a:pPr>
              <a:defRPr/>
            </a:pPr>
            <a:fld id="{DA60E4DA-B316-42E9-B86C-3F665CEBA8A5}" type="datetimeFigureOut">
              <a:rPr lang="en-US"/>
              <a:pPr>
                <a:defRPr/>
              </a:pPr>
              <a:t>7/22/2024</a:t>
            </a:fld>
            <a:endParaRPr lang="en-US"/>
          </a:p>
        </p:txBody>
      </p:sp>
      <p:sp>
        <p:nvSpPr>
          <p:cNvPr id="8" name="Footer Placeholder 4">
            <a:extLst>
              <a:ext uri="{FF2B5EF4-FFF2-40B4-BE49-F238E27FC236}">
                <a16:creationId xmlns:a16="http://schemas.microsoft.com/office/drawing/2014/main" id="{21B0F1F4-A1FF-5CAE-0886-DB6D4BED784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D47CF3D7-9A73-3E3F-1774-5B0E4A73DDB6}"/>
              </a:ext>
            </a:extLst>
          </p:cNvPr>
          <p:cNvSpPr>
            <a:spLocks noGrp="1"/>
          </p:cNvSpPr>
          <p:nvPr>
            <p:ph type="sldNum" sz="quarter" idx="12"/>
          </p:nvPr>
        </p:nvSpPr>
        <p:spPr/>
        <p:txBody>
          <a:bodyPr/>
          <a:lstStyle>
            <a:lvl1pPr>
              <a:defRPr/>
            </a:lvl1pPr>
          </a:lstStyle>
          <a:p>
            <a:fld id="{4EA9B67F-AF3A-45FB-B8CC-38B1A41B479A}" type="slidenum">
              <a:rPr lang="en-US" altLang="ar-JO"/>
              <a:pPr/>
              <a:t>‹#›</a:t>
            </a:fld>
            <a:endParaRPr lang="en-US" altLang="ar-JO"/>
          </a:p>
        </p:txBody>
      </p:sp>
    </p:spTree>
    <p:extLst>
      <p:ext uri="{BB962C8B-B14F-4D97-AF65-F5344CB8AC3E}">
        <p14:creationId xmlns:p14="http://schemas.microsoft.com/office/powerpoint/2010/main" val="24904828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0E498C5-577A-0C73-ECE0-C34450281628}"/>
              </a:ext>
            </a:extLst>
          </p:cNvPr>
          <p:cNvSpPr>
            <a:spLocks noGrp="1"/>
          </p:cNvSpPr>
          <p:nvPr>
            <p:ph type="dt" sz="half" idx="10"/>
          </p:nvPr>
        </p:nvSpPr>
        <p:spPr/>
        <p:txBody>
          <a:bodyPr/>
          <a:lstStyle>
            <a:lvl1pPr>
              <a:defRPr/>
            </a:lvl1pPr>
          </a:lstStyle>
          <a:p>
            <a:pPr>
              <a:defRPr/>
            </a:pPr>
            <a:fld id="{3C487855-EF73-41A1-B4DD-B4FCCE31424F}" type="datetimeFigureOut">
              <a:rPr lang="en-US"/>
              <a:pPr>
                <a:defRPr/>
              </a:pPr>
              <a:t>7/22/2024</a:t>
            </a:fld>
            <a:endParaRPr lang="en-US"/>
          </a:p>
        </p:txBody>
      </p:sp>
      <p:sp>
        <p:nvSpPr>
          <p:cNvPr id="4" name="Footer Placeholder 4">
            <a:extLst>
              <a:ext uri="{FF2B5EF4-FFF2-40B4-BE49-F238E27FC236}">
                <a16:creationId xmlns:a16="http://schemas.microsoft.com/office/drawing/2014/main" id="{142F8A0F-3558-D92C-696B-A127E8E3AF7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35BC820-B6C0-25EA-0270-CDF3E58D4C49}"/>
              </a:ext>
            </a:extLst>
          </p:cNvPr>
          <p:cNvSpPr>
            <a:spLocks noGrp="1"/>
          </p:cNvSpPr>
          <p:nvPr>
            <p:ph type="sldNum" sz="quarter" idx="12"/>
          </p:nvPr>
        </p:nvSpPr>
        <p:spPr/>
        <p:txBody>
          <a:bodyPr/>
          <a:lstStyle>
            <a:lvl1pPr>
              <a:defRPr/>
            </a:lvl1pPr>
          </a:lstStyle>
          <a:p>
            <a:fld id="{83C0547E-CA90-4EA1-846E-24DE04A9EE54}" type="slidenum">
              <a:rPr lang="en-US" altLang="ar-JO"/>
              <a:pPr/>
              <a:t>‹#›</a:t>
            </a:fld>
            <a:endParaRPr lang="en-US" altLang="ar-JO"/>
          </a:p>
        </p:txBody>
      </p:sp>
    </p:spTree>
    <p:extLst>
      <p:ext uri="{BB962C8B-B14F-4D97-AF65-F5344CB8AC3E}">
        <p14:creationId xmlns:p14="http://schemas.microsoft.com/office/powerpoint/2010/main" val="372665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EE4E95D-689C-7FA0-1D8D-6018671EF455}"/>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4838F01C-0256-EC62-D822-71F082A01EB1}"/>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4DDE6BED-9485-E119-A8F5-735A02EC7169}"/>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07B83391-2B67-4A00-8E3C-5B490271ADE4}"/>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0ECC8AF1-CA42-6AE2-6998-E7A564F9B4EB}"/>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F03A63D9-E4D6-F7BC-FE2F-1878FEF23770}"/>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21881749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61EDD3F-099A-F36E-654A-D3C7677CB2D2}"/>
              </a:ext>
            </a:extLst>
          </p:cNvPr>
          <p:cNvSpPr>
            <a:spLocks noGrp="1"/>
          </p:cNvSpPr>
          <p:nvPr>
            <p:ph type="dt" sz="half" idx="10"/>
          </p:nvPr>
        </p:nvSpPr>
        <p:spPr/>
        <p:txBody>
          <a:bodyPr/>
          <a:lstStyle>
            <a:lvl1pPr>
              <a:defRPr/>
            </a:lvl1pPr>
          </a:lstStyle>
          <a:p>
            <a:pPr>
              <a:defRPr/>
            </a:pPr>
            <a:fld id="{FC1D3DBE-F300-4EFA-83E4-2AD1B24EBAEB}" type="datetimeFigureOut">
              <a:rPr lang="en-US"/>
              <a:pPr>
                <a:defRPr/>
              </a:pPr>
              <a:t>7/22/2024</a:t>
            </a:fld>
            <a:endParaRPr lang="en-US"/>
          </a:p>
        </p:txBody>
      </p:sp>
      <p:sp>
        <p:nvSpPr>
          <p:cNvPr id="3" name="Footer Placeholder 4">
            <a:extLst>
              <a:ext uri="{FF2B5EF4-FFF2-40B4-BE49-F238E27FC236}">
                <a16:creationId xmlns:a16="http://schemas.microsoft.com/office/drawing/2014/main" id="{AB25F389-0F05-9E9A-421D-839E4CAB834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2A80869-BC87-E5DB-2446-454DE4D20677}"/>
              </a:ext>
            </a:extLst>
          </p:cNvPr>
          <p:cNvSpPr>
            <a:spLocks noGrp="1"/>
          </p:cNvSpPr>
          <p:nvPr>
            <p:ph type="sldNum" sz="quarter" idx="12"/>
          </p:nvPr>
        </p:nvSpPr>
        <p:spPr/>
        <p:txBody>
          <a:bodyPr/>
          <a:lstStyle>
            <a:lvl1pPr>
              <a:defRPr/>
            </a:lvl1pPr>
          </a:lstStyle>
          <a:p>
            <a:fld id="{7380DB2E-E25D-4C77-9E11-D12A6911B562}" type="slidenum">
              <a:rPr lang="en-US" altLang="ar-JO"/>
              <a:pPr/>
              <a:t>‹#›</a:t>
            </a:fld>
            <a:endParaRPr lang="en-US" altLang="ar-JO"/>
          </a:p>
        </p:txBody>
      </p:sp>
    </p:spTree>
    <p:extLst>
      <p:ext uri="{BB962C8B-B14F-4D97-AF65-F5344CB8AC3E}">
        <p14:creationId xmlns:p14="http://schemas.microsoft.com/office/powerpoint/2010/main" val="4920284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8CFAFC22-1BB5-E786-9FD1-8DDEDF9651EF}"/>
              </a:ext>
            </a:extLst>
          </p:cNvPr>
          <p:cNvSpPr>
            <a:spLocks noGrp="1"/>
          </p:cNvSpPr>
          <p:nvPr>
            <p:ph type="dt" sz="half" idx="10"/>
          </p:nvPr>
        </p:nvSpPr>
        <p:spPr/>
        <p:txBody>
          <a:bodyPr/>
          <a:lstStyle>
            <a:lvl1pPr>
              <a:defRPr/>
            </a:lvl1pPr>
          </a:lstStyle>
          <a:p>
            <a:pPr>
              <a:defRPr/>
            </a:pPr>
            <a:fld id="{D1D78DCA-4A02-457F-AB03-8F0703357FB5}" type="datetimeFigureOut">
              <a:rPr lang="en-US"/>
              <a:pPr>
                <a:defRPr/>
              </a:pPr>
              <a:t>7/22/2024</a:t>
            </a:fld>
            <a:endParaRPr lang="en-US"/>
          </a:p>
        </p:txBody>
      </p:sp>
      <p:sp>
        <p:nvSpPr>
          <p:cNvPr id="6" name="Footer Placeholder 4">
            <a:extLst>
              <a:ext uri="{FF2B5EF4-FFF2-40B4-BE49-F238E27FC236}">
                <a16:creationId xmlns:a16="http://schemas.microsoft.com/office/drawing/2014/main" id="{7092B2DF-0F65-F544-89B7-3BC382FBCA9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EFDF0A7-7361-D2F7-7148-4B1C62F86CF9}"/>
              </a:ext>
            </a:extLst>
          </p:cNvPr>
          <p:cNvSpPr>
            <a:spLocks noGrp="1"/>
          </p:cNvSpPr>
          <p:nvPr>
            <p:ph type="sldNum" sz="quarter" idx="12"/>
          </p:nvPr>
        </p:nvSpPr>
        <p:spPr/>
        <p:txBody>
          <a:bodyPr/>
          <a:lstStyle>
            <a:lvl1pPr>
              <a:defRPr/>
            </a:lvl1pPr>
          </a:lstStyle>
          <a:p>
            <a:fld id="{DDC196D3-120F-4C9A-84AD-E7BABCD2C6DE}" type="slidenum">
              <a:rPr lang="en-US" altLang="ar-JO"/>
              <a:pPr/>
              <a:t>‹#›</a:t>
            </a:fld>
            <a:endParaRPr lang="en-US" altLang="ar-JO"/>
          </a:p>
        </p:txBody>
      </p:sp>
    </p:spTree>
    <p:extLst>
      <p:ext uri="{BB962C8B-B14F-4D97-AF65-F5344CB8AC3E}">
        <p14:creationId xmlns:p14="http://schemas.microsoft.com/office/powerpoint/2010/main" val="10344800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D3AF6CC3-D247-A8D4-E028-800186230130}"/>
              </a:ext>
            </a:extLst>
          </p:cNvPr>
          <p:cNvSpPr>
            <a:spLocks noGrp="1"/>
          </p:cNvSpPr>
          <p:nvPr>
            <p:ph type="dt" sz="half" idx="10"/>
          </p:nvPr>
        </p:nvSpPr>
        <p:spPr/>
        <p:txBody>
          <a:bodyPr/>
          <a:lstStyle>
            <a:lvl1pPr>
              <a:defRPr/>
            </a:lvl1pPr>
          </a:lstStyle>
          <a:p>
            <a:pPr>
              <a:defRPr/>
            </a:pPr>
            <a:fld id="{51BA787F-F819-4590-A146-E9F8823E67F2}" type="datetimeFigureOut">
              <a:rPr lang="en-US"/>
              <a:pPr>
                <a:defRPr/>
              </a:pPr>
              <a:t>7/22/2024</a:t>
            </a:fld>
            <a:endParaRPr lang="en-US"/>
          </a:p>
        </p:txBody>
      </p:sp>
      <p:sp>
        <p:nvSpPr>
          <p:cNvPr id="6" name="Footer Placeholder 4">
            <a:extLst>
              <a:ext uri="{FF2B5EF4-FFF2-40B4-BE49-F238E27FC236}">
                <a16:creationId xmlns:a16="http://schemas.microsoft.com/office/drawing/2014/main" id="{8A8A1348-1D60-B133-B3E7-FBD2B536794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8B62AF6-B743-8693-7E49-573DB89C21B3}"/>
              </a:ext>
            </a:extLst>
          </p:cNvPr>
          <p:cNvSpPr>
            <a:spLocks noGrp="1"/>
          </p:cNvSpPr>
          <p:nvPr>
            <p:ph type="sldNum" sz="quarter" idx="12"/>
          </p:nvPr>
        </p:nvSpPr>
        <p:spPr/>
        <p:txBody>
          <a:bodyPr/>
          <a:lstStyle>
            <a:lvl1pPr>
              <a:defRPr/>
            </a:lvl1pPr>
          </a:lstStyle>
          <a:p>
            <a:fld id="{6790F5A4-20AB-4136-A9B1-F414538050F1}" type="slidenum">
              <a:rPr lang="en-US" altLang="ar-JO"/>
              <a:pPr/>
              <a:t>‹#›</a:t>
            </a:fld>
            <a:endParaRPr lang="en-US" altLang="ar-JO"/>
          </a:p>
        </p:txBody>
      </p:sp>
    </p:spTree>
    <p:extLst>
      <p:ext uri="{BB962C8B-B14F-4D97-AF65-F5344CB8AC3E}">
        <p14:creationId xmlns:p14="http://schemas.microsoft.com/office/powerpoint/2010/main" val="407923083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361AE-C7AE-BE56-D5C8-33714D5C0D90}"/>
              </a:ext>
            </a:extLst>
          </p:cNvPr>
          <p:cNvSpPr>
            <a:spLocks noGrp="1"/>
          </p:cNvSpPr>
          <p:nvPr>
            <p:ph type="dt" sz="half" idx="10"/>
          </p:nvPr>
        </p:nvSpPr>
        <p:spPr/>
        <p:txBody>
          <a:bodyPr/>
          <a:lstStyle>
            <a:lvl1pPr>
              <a:defRPr/>
            </a:lvl1pPr>
          </a:lstStyle>
          <a:p>
            <a:pPr>
              <a:defRPr/>
            </a:pPr>
            <a:fld id="{29837D05-93CC-49B0-9B84-CE6399D5874B}" type="datetimeFigureOut">
              <a:rPr lang="en-US"/>
              <a:pPr>
                <a:defRPr/>
              </a:pPr>
              <a:t>7/22/2024</a:t>
            </a:fld>
            <a:endParaRPr lang="en-US"/>
          </a:p>
        </p:txBody>
      </p:sp>
      <p:sp>
        <p:nvSpPr>
          <p:cNvPr id="5" name="Footer Placeholder 4">
            <a:extLst>
              <a:ext uri="{FF2B5EF4-FFF2-40B4-BE49-F238E27FC236}">
                <a16:creationId xmlns:a16="http://schemas.microsoft.com/office/drawing/2014/main" id="{0B9F9F25-188C-C74C-4FEF-4DAB5229C07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1FF7427-247E-6D82-228E-EF89EC3AA68D}"/>
              </a:ext>
            </a:extLst>
          </p:cNvPr>
          <p:cNvSpPr>
            <a:spLocks noGrp="1"/>
          </p:cNvSpPr>
          <p:nvPr>
            <p:ph type="sldNum" sz="quarter" idx="12"/>
          </p:nvPr>
        </p:nvSpPr>
        <p:spPr/>
        <p:txBody>
          <a:bodyPr/>
          <a:lstStyle>
            <a:lvl1pPr>
              <a:defRPr/>
            </a:lvl1pPr>
          </a:lstStyle>
          <a:p>
            <a:fld id="{65B903D6-37EB-46A2-8B4B-11E9FC558E32}" type="slidenum">
              <a:rPr lang="en-US" altLang="ar-JO"/>
              <a:pPr/>
              <a:t>‹#›</a:t>
            </a:fld>
            <a:endParaRPr lang="en-US" altLang="ar-JO"/>
          </a:p>
        </p:txBody>
      </p:sp>
    </p:spTree>
    <p:extLst>
      <p:ext uri="{BB962C8B-B14F-4D97-AF65-F5344CB8AC3E}">
        <p14:creationId xmlns:p14="http://schemas.microsoft.com/office/powerpoint/2010/main" val="17221387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E3123-51AC-4513-2DAD-EFA64D7BBEB0}"/>
              </a:ext>
            </a:extLst>
          </p:cNvPr>
          <p:cNvSpPr>
            <a:spLocks noGrp="1"/>
          </p:cNvSpPr>
          <p:nvPr>
            <p:ph type="dt" sz="half" idx="10"/>
          </p:nvPr>
        </p:nvSpPr>
        <p:spPr/>
        <p:txBody>
          <a:bodyPr/>
          <a:lstStyle>
            <a:lvl1pPr>
              <a:defRPr/>
            </a:lvl1pPr>
          </a:lstStyle>
          <a:p>
            <a:pPr>
              <a:defRPr/>
            </a:pPr>
            <a:fld id="{48ACB547-4E75-4634-AB6C-BA1BAD90AB2C}" type="datetimeFigureOut">
              <a:rPr lang="en-US"/>
              <a:pPr>
                <a:defRPr/>
              </a:pPr>
              <a:t>7/22/2024</a:t>
            </a:fld>
            <a:endParaRPr lang="en-US"/>
          </a:p>
        </p:txBody>
      </p:sp>
      <p:sp>
        <p:nvSpPr>
          <p:cNvPr id="5" name="Footer Placeholder 4">
            <a:extLst>
              <a:ext uri="{FF2B5EF4-FFF2-40B4-BE49-F238E27FC236}">
                <a16:creationId xmlns:a16="http://schemas.microsoft.com/office/drawing/2014/main" id="{1BE39A16-4506-F68B-3CFF-9A0BC3D535C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6E1717-927E-C716-E922-A076FDBA6360}"/>
              </a:ext>
            </a:extLst>
          </p:cNvPr>
          <p:cNvSpPr>
            <a:spLocks noGrp="1"/>
          </p:cNvSpPr>
          <p:nvPr>
            <p:ph type="sldNum" sz="quarter" idx="12"/>
          </p:nvPr>
        </p:nvSpPr>
        <p:spPr/>
        <p:txBody>
          <a:bodyPr/>
          <a:lstStyle>
            <a:lvl1pPr>
              <a:defRPr/>
            </a:lvl1pPr>
          </a:lstStyle>
          <a:p>
            <a:fld id="{A6822738-E2A2-44CE-BE89-6D3E1C6FF417}" type="slidenum">
              <a:rPr lang="en-US" altLang="ar-JO"/>
              <a:pPr/>
              <a:t>‹#›</a:t>
            </a:fld>
            <a:endParaRPr lang="en-US" altLang="ar-JO"/>
          </a:p>
        </p:txBody>
      </p:sp>
    </p:spTree>
    <p:extLst>
      <p:ext uri="{BB962C8B-B14F-4D97-AF65-F5344CB8AC3E}">
        <p14:creationId xmlns:p14="http://schemas.microsoft.com/office/powerpoint/2010/main" val="41748226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689951D-17E4-7BD5-43C3-CB0D865C926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F7D54E5B-0A8C-364D-2386-266110B3DEF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7258B9E-5DB0-8CC8-2C18-E04F4AF6FFA1}"/>
              </a:ext>
            </a:extLst>
          </p:cNvPr>
          <p:cNvSpPr>
            <a:spLocks noGrp="1"/>
          </p:cNvSpPr>
          <p:nvPr>
            <p:ph type="sldNum" sz="quarter" idx="12"/>
          </p:nvPr>
        </p:nvSpPr>
        <p:spPr/>
        <p:txBody>
          <a:bodyPr/>
          <a:lstStyle>
            <a:lvl1pPr>
              <a:defRPr/>
            </a:lvl1pPr>
          </a:lstStyle>
          <a:p>
            <a:fld id="{1FEB3D1F-8AF8-4F13-8CB1-22BB0D91CAFD}" type="slidenum">
              <a:rPr lang="ar-SA" altLang="en-US"/>
              <a:pPr/>
              <a:t>‹#›</a:t>
            </a:fld>
            <a:endParaRPr lang="en-US" altLang="en-US"/>
          </a:p>
        </p:txBody>
      </p:sp>
    </p:spTree>
    <p:extLst>
      <p:ext uri="{BB962C8B-B14F-4D97-AF65-F5344CB8AC3E}">
        <p14:creationId xmlns:p14="http://schemas.microsoft.com/office/powerpoint/2010/main" val="16861508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00AA2-3EFA-D4C8-2DB2-CCB6054EACE9}"/>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2DD335D-75FA-CCE0-CBDF-C491774E888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87A24E5-563F-13BB-A3B0-4E819BA353D9}"/>
              </a:ext>
            </a:extLst>
          </p:cNvPr>
          <p:cNvSpPr>
            <a:spLocks noGrp="1"/>
          </p:cNvSpPr>
          <p:nvPr>
            <p:ph type="sldNum" sz="quarter" idx="12"/>
          </p:nvPr>
        </p:nvSpPr>
        <p:spPr/>
        <p:txBody>
          <a:bodyPr/>
          <a:lstStyle>
            <a:lvl1pPr>
              <a:defRPr/>
            </a:lvl1pPr>
          </a:lstStyle>
          <a:p>
            <a:fld id="{28682EC6-32C1-46DF-8B5E-DFDC178C9DFA}" type="slidenum">
              <a:rPr lang="ar-SA" altLang="en-US"/>
              <a:pPr/>
              <a:t>‹#›</a:t>
            </a:fld>
            <a:endParaRPr lang="en-US" altLang="en-US"/>
          </a:p>
        </p:txBody>
      </p:sp>
    </p:spTree>
    <p:extLst>
      <p:ext uri="{BB962C8B-B14F-4D97-AF65-F5344CB8AC3E}">
        <p14:creationId xmlns:p14="http://schemas.microsoft.com/office/powerpoint/2010/main" val="3499156866"/>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C3F7F60-D30A-75DD-5315-BBC6FD09865B}"/>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38264FB-E171-52FB-142E-F8DDE5DD0D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56D9287-B855-D22C-7B15-D798DE664424}"/>
              </a:ext>
            </a:extLst>
          </p:cNvPr>
          <p:cNvSpPr>
            <a:spLocks noGrp="1"/>
          </p:cNvSpPr>
          <p:nvPr>
            <p:ph type="sldNum" sz="quarter" idx="12"/>
          </p:nvPr>
        </p:nvSpPr>
        <p:spPr/>
        <p:txBody>
          <a:bodyPr/>
          <a:lstStyle>
            <a:lvl1pPr>
              <a:defRPr/>
            </a:lvl1pPr>
          </a:lstStyle>
          <a:p>
            <a:fld id="{987B0E15-49B2-4B31-9D70-0574CA5B5F26}" type="slidenum">
              <a:rPr lang="ar-SA" altLang="en-US"/>
              <a:pPr/>
              <a:t>‹#›</a:t>
            </a:fld>
            <a:endParaRPr lang="en-US" altLang="en-US"/>
          </a:p>
        </p:txBody>
      </p:sp>
    </p:spTree>
    <p:extLst>
      <p:ext uri="{BB962C8B-B14F-4D97-AF65-F5344CB8AC3E}">
        <p14:creationId xmlns:p14="http://schemas.microsoft.com/office/powerpoint/2010/main" val="1857643054"/>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2FFE5AE-BDAE-7D25-55D5-02E0DC29503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246707D8-C2A1-2C69-F5DF-FB31977B86E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CC064E0-0758-7A8B-CBDC-896275894E6D}"/>
              </a:ext>
            </a:extLst>
          </p:cNvPr>
          <p:cNvSpPr>
            <a:spLocks noGrp="1"/>
          </p:cNvSpPr>
          <p:nvPr>
            <p:ph type="sldNum" sz="quarter" idx="12"/>
          </p:nvPr>
        </p:nvSpPr>
        <p:spPr/>
        <p:txBody>
          <a:bodyPr/>
          <a:lstStyle>
            <a:lvl1pPr>
              <a:defRPr/>
            </a:lvl1pPr>
          </a:lstStyle>
          <a:p>
            <a:fld id="{83E169DC-6E59-43D3-B155-906612FA47FA}" type="slidenum">
              <a:rPr lang="ar-SA" altLang="en-US"/>
              <a:pPr/>
              <a:t>‹#›</a:t>
            </a:fld>
            <a:endParaRPr lang="en-US" altLang="en-US"/>
          </a:p>
        </p:txBody>
      </p:sp>
    </p:spTree>
    <p:extLst>
      <p:ext uri="{BB962C8B-B14F-4D97-AF65-F5344CB8AC3E}">
        <p14:creationId xmlns:p14="http://schemas.microsoft.com/office/powerpoint/2010/main" val="196581899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965DAB87-8EE6-4139-4091-24934EF700C9}"/>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6314D8E1-FB56-580A-D2B4-7F76B1938719}"/>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7952E67-29C9-D28B-3A09-3FB6F3F118E5}"/>
              </a:ext>
            </a:extLst>
          </p:cNvPr>
          <p:cNvSpPr>
            <a:spLocks noGrp="1"/>
          </p:cNvSpPr>
          <p:nvPr>
            <p:ph type="sldNum" sz="quarter" idx="12"/>
          </p:nvPr>
        </p:nvSpPr>
        <p:spPr/>
        <p:txBody>
          <a:bodyPr/>
          <a:lstStyle>
            <a:lvl1pPr>
              <a:defRPr/>
            </a:lvl1pPr>
          </a:lstStyle>
          <a:p>
            <a:fld id="{3B8B52DA-2E71-48BB-9579-49F840742443}" type="slidenum">
              <a:rPr lang="ar-SA" altLang="en-US"/>
              <a:pPr/>
              <a:t>‹#›</a:t>
            </a:fld>
            <a:endParaRPr lang="en-US" altLang="en-US"/>
          </a:p>
        </p:txBody>
      </p:sp>
    </p:spTree>
    <p:extLst>
      <p:ext uri="{BB962C8B-B14F-4D97-AF65-F5344CB8AC3E}">
        <p14:creationId xmlns:p14="http://schemas.microsoft.com/office/powerpoint/2010/main" val="212507895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45A8053-29AD-6D0B-594A-4CF981017AFD}"/>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7114DDF9-5C32-0AD6-7BA4-2F3AD312F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E5D7BC14-0EB2-FEFA-13A0-3D181436D402}"/>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0CF67651-74F6-C946-773F-E35E99664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3324D4EC-587C-58D5-FDDA-3ED3C7FE2DEA}"/>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490137B6-5E91-F1F1-41CE-1637DD63CF19}"/>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8" name="عنصر نائب للتذييل 7">
            <a:extLst>
              <a:ext uri="{FF2B5EF4-FFF2-40B4-BE49-F238E27FC236}">
                <a16:creationId xmlns:a16="http://schemas.microsoft.com/office/drawing/2014/main" id="{7F6A504D-91B9-9776-C564-9079CE4B3581}"/>
              </a:ext>
            </a:extLst>
          </p:cNvPr>
          <p:cNvSpPr>
            <a:spLocks noGrp="1"/>
          </p:cNvSpPr>
          <p:nvPr>
            <p:ph type="ftr" sz="quarter" idx="11"/>
          </p:nvPr>
        </p:nvSpPr>
        <p:spPr/>
        <p:txBody>
          <a:bodyPr/>
          <a:lstStyle/>
          <a:p>
            <a:endParaRPr lang="ar-JO"/>
          </a:p>
        </p:txBody>
      </p:sp>
      <p:sp>
        <p:nvSpPr>
          <p:cNvPr id="9" name="عنصر نائب لرقم الشريحة 8">
            <a:extLst>
              <a:ext uri="{FF2B5EF4-FFF2-40B4-BE49-F238E27FC236}">
                <a16:creationId xmlns:a16="http://schemas.microsoft.com/office/drawing/2014/main" id="{0B5246EF-7790-6642-97D7-CC1B0F5AECAA}"/>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80245441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4506331-12FA-C3D7-9104-C040F25A96B8}"/>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0D4BA468-670C-FBA1-6AA8-B42133B3E47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4012175-170D-9FEF-6A9F-20A34D6A9FB4}"/>
              </a:ext>
            </a:extLst>
          </p:cNvPr>
          <p:cNvSpPr>
            <a:spLocks noGrp="1"/>
          </p:cNvSpPr>
          <p:nvPr>
            <p:ph type="sldNum" sz="quarter" idx="12"/>
          </p:nvPr>
        </p:nvSpPr>
        <p:spPr/>
        <p:txBody>
          <a:bodyPr/>
          <a:lstStyle>
            <a:lvl1pPr>
              <a:defRPr/>
            </a:lvl1pPr>
          </a:lstStyle>
          <a:p>
            <a:fld id="{73C2E494-212D-47D7-8CF6-D41376B79B3F}" type="slidenum">
              <a:rPr lang="ar-SA" altLang="en-US"/>
              <a:pPr/>
              <a:t>‹#›</a:t>
            </a:fld>
            <a:endParaRPr lang="en-US" altLang="en-US"/>
          </a:p>
        </p:txBody>
      </p:sp>
    </p:spTree>
    <p:extLst>
      <p:ext uri="{BB962C8B-B14F-4D97-AF65-F5344CB8AC3E}">
        <p14:creationId xmlns:p14="http://schemas.microsoft.com/office/powerpoint/2010/main" val="158094602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A1307A6-0AB0-0B54-A42C-9AA100855D09}"/>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27120E7C-E2DD-7C1F-51CF-D7F811FB831B}"/>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E6A0093-CC98-4A65-EEA5-482F0610B98C}"/>
              </a:ext>
            </a:extLst>
          </p:cNvPr>
          <p:cNvSpPr>
            <a:spLocks noGrp="1"/>
          </p:cNvSpPr>
          <p:nvPr>
            <p:ph type="sldNum" sz="quarter" idx="12"/>
          </p:nvPr>
        </p:nvSpPr>
        <p:spPr/>
        <p:txBody>
          <a:bodyPr/>
          <a:lstStyle>
            <a:lvl1pPr>
              <a:defRPr/>
            </a:lvl1pPr>
          </a:lstStyle>
          <a:p>
            <a:fld id="{E7C96C2F-3BEE-42A1-B7DB-696175B556BB}" type="slidenum">
              <a:rPr lang="ar-SA" altLang="en-US"/>
              <a:pPr/>
              <a:t>‹#›</a:t>
            </a:fld>
            <a:endParaRPr lang="en-US" altLang="en-US"/>
          </a:p>
        </p:txBody>
      </p:sp>
    </p:spTree>
    <p:extLst>
      <p:ext uri="{BB962C8B-B14F-4D97-AF65-F5344CB8AC3E}">
        <p14:creationId xmlns:p14="http://schemas.microsoft.com/office/powerpoint/2010/main" val="309439653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85491CF7-BFC0-1B87-AF14-5D761758D86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9D138BD9-2AB2-184B-AF06-C821258AB30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FD1C916-15DA-6B60-395E-296770C9C1A9}"/>
              </a:ext>
            </a:extLst>
          </p:cNvPr>
          <p:cNvSpPr>
            <a:spLocks noGrp="1"/>
          </p:cNvSpPr>
          <p:nvPr>
            <p:ph type="sldNum" sz="quarter" idx="12"/>
          </p:nvPr>
        </p:nvSpPr>
        <p:spPr/>
        <p:txBody>
          <a:bodyPr/>
          <a:lstStyle>
            <a:lvl1pPr>
              <a:defRPr/>
            </a:lvl1pPr>
          </a:lstStyle>
          <a:p>
            <a:fld id="{45C928B3-4F5F-44CD-896B-E8461BD8B0C5}" type="slidenum">
              <a:rPr lang="ar-SA" altLang="en-US"/>
              <a:pPr/>
              <a:t>‹#›</a:t>
            </a:fld>
            <a:endParaRPr lang="en-US" altLang="en-US"/>
          </a:p>
        </p:txBody>
      </p:sp>
    </p:spTree>
    <p:extLst>
      <p:ext uri="{BB962C8B-B14F-4D97-AF65-F5344CB8AC3E}">
        <p14:creationId xmlns:p14="http://schemas.microsoft.com/office/powerpoint/2010/main" val="375723207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DC41CC9A-7BDA-D423-5718-66D99D186ED8}"/>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6FC85B54-7169-D80C-E1D7-27DADB2D642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F261FD9-FC42-88E4-D813-45ECDF8FE3B3}"/>
              </a:ext>
            </a:extLst>
          </p:cNvPr>
          <p:cNvSpPr>
            <a:spLocks noGrp="1"/>
          </p:cNvSpPr>
          <p:nvPr>
            <p:ph type="sldNum" sz="quarter" idx="12"/>
          </p:nvPr>
        </p:nvSpPr>
        <p:spPr/>
        <p:txBody>
          <a:bodyPr/>
          <a:lstStyle>
            <a:lvl1pPr>
              <a:defRPr/>
            </a:lvl1pPr>
          </a:lstStyle>
          <a:p>
            <a:fld id="{D9147253-F538-48F1-B2FB-489D6191B131}" type="slidenum">
              <a:rPr lang="ar-SA" altLang="en-US"/>
              <a:pPr/>
              <a:t>‹#›</a:t>
            </a:fld>
            <a:endParaRPr lang="en-US" altLang="en-US"/>
          </a:p>
        </p:txBody>
      </p:sp>
    </p:spTree>
    <p:extLst>
      <p:ext uri="{BB962C8B-B14F-4D97-AF65-F5344CB8AC3E}">
        <p14:creationId xmlns:p14="http://schemas.microsoft.com/office/powerpoint/2010/main" val="1375344699"/>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3733C2-58D9-2224-9125-14F0979F71F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B23B6A4-9E11-8AE6-7ED4-958269C0B68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18C348C-7740-2547-2CF0-807FF25AD54F}"/>
              </a:ext>
            </a:extLst>
          </p:cNvPr>
          <p:cNvSpPr>
            <a:spLocks noGrp="1"/>
          </p:cNvSpPr>
          <p:nvPr>
            <p:ph type="sldNum" sz="quarter" idx="12"/>
          </p:nvPr>
        </p:nvSpPr>
        <p:spPr/>
        <p:txBody>
          <a:bodyPr/>
          <a:lstStyle>
            <a:lvl1pPr>
              <a:defRPr/>
            </a:lvl1pPr>
          </a:lstStyle>
          <a:p>
            <a:fld id="{44A66EA3-044D-4875-916E-3CAAA8FAA926}" type="slidenum">
              <a:rPr lang="ar-SA" altLang="en-US"/>
              <a:pPr/>
              <a:t>‹#›</a:t>
            </a:fld>
            <a:endParaRPr lang="en-US" altLang="en-US"/>
          </a:p>
        </p:txBody>
      </p:sp>
    </p:spTree>
    <p:extLst>
      <p:ext uri="{BB962C8B-B14F-4D97-AF65-F5344CB8AC3E}">
        <p14:creationId xmlns:p14="http://schemas.microsoft.com/office/powerpoint/2010/main" val="1672451344"/>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45F7D-CF42-B923-6171-D6B04BA709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70B570E-4F2C-0F22-0A12-52E68895B44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05C18DC-7BF8-D4C9-D0AE-A5722651AE94}"/>
              </a:ext>
            </a:extLst>
          </p:cNvPr>
          <p:cNvSpPr>
            <a:spLocks noGrp="1"/>
          </p:cNvSpPr>
          <p:nvPr>
            <p:ph type="sldNum" sz="quarter" idx="12"/>
          </p:nvPr>
        </p:nvSpPr>
        <p:spPr/>
        <p:txBody>
          <a:bodyPr/>
          <a:lstStyle>
            <a:lvl1pPr>
              <a:defRPr/>
            </a:lvl1pPr>
          </a:lstStyle>
          <a:p>
            <a:fld id="{AE7FF7DD-843F-4EFC-833A-DE15CAD9FDB0}" type="slidenum">
              <a:rPr lang="ar-SA" altLang="en-US"/>
              <a:pPr/>
              <a:t>‹#›</a:t>
            </a:fld>
            <a:endParaRPr lang="en-US" altLang="en-US"/>
          </a:p>
        </p:txBody>
      </p:sp>
    </p:spTree>
    <p:extLst>
      <p:ext uri="{BB962C8B-B14F-4D97-AF65-F5344CB8AC3E}">
        <p14:creationId xmlns:p14="http://schemas.microsoft.com/office/powerpoint/2010/main" val="35522371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6ADE413-53D4-6A6B-8686-609FBBED7BF2}"/>
              </a:ext>
            </a:extLst>
          </p:cNvPr>
          <p:cNvSpPr>
            <a:spLocks noGrp="1"/>
          </p:cNvSpPr>
          <p:nvPr>
            <p:ph type="dt" sz="half" idx="10"/>
          </p:nvPr>
        </p:nvSpPr>
        <p:spPr/>
        <p:txBody>
          <a:bodyPr/>
          <a:lstStyle>
            <a:lvl1pPr>
              <a:defRPr/>
            </a:lvl1pPr>
          </a:lstStyle>
          <a:p>
            <a:pPr>
              <a:defRPr/>
            </a:pPr>
            <a:fld id="{E3DBDF01-1431-4261-A869-B09AC8710B2C}" type="datetimeFigureOut">
              <a:rPr lang="en-US"/>
              <a:pPr>
                <a:defRPr/>
              </a:pPr>
              <a:t>7/22/2024</a:t>
            </a:fld>
            <a:endParaRPr lang="en-US"/>
          </a:p>
        </p:txBody>
      </p:sp>
      <p:sp>
        <p:nvSpPr>
          <p:cNvPr id="5" name="Footer Placeholder 4">
            <a:extLst>
              <a:ext uri="{FF2B5EF4-FFF2-40B4-BE49-F238E27FC236}">
                <a16:creationId xmlns:a16="http://schemas.microsoft.com/office/drawing/2014/main" id="{8CBA53AA-9F6D-2FA1-3BAA-C207326F111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EF250A7-0DA0-AF98-1238-38368B79F4A9}"/>
              </a:ext>
            </a:extLst>
          </p:cNvPr>
          <p:cNvSpPr>
            <a:spLocks noGrp="1"/>
          </p:cNvSpPr>
          <p:nvPr>
            <p:ph type="sldNum" sz="quarter" idx="12"/>
          </p:nvPr>
        </p:nvSpPr>
        <p:spPr/>
        <p:txBody>
          <a:bodyPr/>
          <a:lstStyle>
            <a:lvl1pPr>
              <a:defRPr/>
            </a:lvl1pPr>
          </a:lstStyle>
          <a:p>
            <a:fld id="{DF61D4C1-9AC9-4157-9599-2BEC238CA2F2}" type="slidenum">
              <a:rPr lang="en-US" altLang="ar-JO"/>
              <a:pPr/>
              <a:t>‹#›</a:t>
            </a:fld>
            <a:endParaRPr lang="en-US" altLang="ar-JO"/>
          </a:p>
        </p:txBody>
      </p:sp>
    </p:spTree>
    <p:extLst>
      <p:ext uri="{BB962C8B-B14F-4D97-AF65-F5344CB8AC3E}">
        <p14:creationId xmlns:p14="http://schemas.microsoft.com/office/powerpoint/2010/main" val="232956501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CFF5E-9E3F-5C35-0824-55E303534856}"/>
              </a:ext>
            </a:extLst>
          </p:cNvPr>
          <p:cNvSpPr>
            <a:spLocks noGrp="1"/>
          </p:cNvSpPr>
          <p:nvPr>
            <p:ph type="dt" sz="half" idx="10"/>
          </p:nvPr>
        </p:nvSpPr>
        <p:spPr/>
        <p:txBody>
          <a:bodyPr/>
          <a:lstStyle>
            <a:lvl1pPr>
              <a:defRPr/>
            </a:lvl1pPr>
          </a:lstStyle>
          <a:p>
            <a:pPr>
              <a:defRPr/>
            </a:pPr>
            <a:fld id="{F21C909C-35CF-4C8A-9EFE-28EF6B708939}" type="datetimeFigureOut">
              <a:rPr lang="en-US"/>
              <a:pPr>
                <a:defRPr/>
              </a:pPr>
              <a:t>7/22/2024</a:t>
            </a:fld>
            <a:endParaRPr lang="en-US"/>
          </a:p>
        </p:txBody>
      </p:sp>
      <p:sp>
        <p:nvSpPr>
          <p:cNvPr id="5" name="Footer Placeholder 4">
            <a:extLst>
              <a:ext uri="{FF2B5EF4-FFF2-40B4-BE49-F238E27FC236}">
                <a16:creationId xmlns:a16="http://schemas.microsoft.com/office/drawing/2014/main" id="{7B5B656E-9F69-EA86-F651-CC95813D557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0330EA8-7C23-823B-78F8-041AAE66CEAE}"/>
              </a:ext>
            </a:extLst>
          </p:cNvPr>
          <p:cNvSpPr>
            <a:spLocks noGrp="1"/>
          </p:cNvSpPr>
          <p:nvPr>
            <p:ph type="sldNum" sz="quarter" idx="12"/>
          </p:nvPr>
        </p:nvSpPr>
        <p:spPr/>
        <p:txBody>
          <a:bodyPr/>
          <a:lstStyle>
            <a:lvl1pPr>
              <a:defRPr/>
            </a:lvl1pPr>
          </a:lstStyle>
          <a:p>
            <a:fld id="{5CE09596-01ED-4985-8EE8-440AD6DCDD85}" type="slidenum">
              <a:rPr lang="en-US" altLang="ar-JO"/>
              <a:pPr/>
              <a:t>‹#›</a:t>
            </a:fld>
            <a:endParaRPr lang="en-US" altLang="ar-JO"/>
          </a:p>
        </p:txBody>
      </p:sp>
    </p:spTree>
    <p:extLst>
      <p:ext uri="{BB962C8B-B14F-4D97-AF65-F5344CB8AC3E}">
        <p14:creationId xmlns:p14="http://schemas.microsoft.com/office/powerpoint/2010/main" val="24305375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A8F6D98-3126-2098-95CF-105A349BC03D}"/>
              </a:ext>
            </a:extLst>
          </p:cNvPr>
          <p:cNvSpPr>
            <a:spLocks noGrp="1"/>
          </p:cNvSpPr>
          <p:nvPr>
            <p:ph type="dt" sz="half" idx="10"/>
          </p:nvPr>
        </p:nvSpPr>
        <p:spPr/>
        <p:txBody>
          <a:bodyPr/>
          <a:lstStyle>
            <a:lvl1pPr>
              <a:defRPr/>
            </a:lvl1pPr>
          </a:lstStyle>
          <a:p>
            <a:pPr>
              <a:defRPr/>
            </a:pPr>
            <a:fld id="{6B74459C-0B9C-48FE-864D-D134DAA695C2}" type="datetimeFigureOut">
              <a:rPr lang="en-US"/>
              <a:pPr>
                <a:defRPr/>
              </a:pPr>
              <a:t>7/22/2024</a:t>
            </a:fld>
            <a:endParaRPr lang="en-US"/>
          </a:p>
        </p:txBody>
      </p:sp>
      <p:sp>
        <p:nvSpPr>
          <p:cNvPr id="5" name="Footer Placeholder 4">
            <a:extLst>
              <a:ext uri="{FF2B5EF4-FFF2-40B4-BE49-F238E27FC236}">
                <a16:creationId xmlns:a16="http://schemas.microsoft.com/office/drawing/2014/main" id="{96C6BA7F-8466-7E73-6E48-3F93CDAC40A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AB6EAB8-D9F5-301C-435E-B8906F47DBA8}"/>
              </a:ext>
            </a:extLst>
          </p:cNvPr>
          <p:cNvSpPr>
            <a:spLocks noGrp="1"/>
          </p:cNvSpPr>
          <p:nvPr>
            <p:ph type="sldNum" sz="quarter" idx="12"/>
          </p:nvPr>
        </p:nvSpPr>
        <p:spPr/>
        <p:txBody>
          <a:bodyPr/>
          <a:lstStyle>
            <a:lvl1pPr>
              <a:defRPr/>
            </a:lvl1pPr>
          </a:lstStyle>
          <a:p>
            <a:fld id="{55D2B1BF-8046-47A5-943C-6E532C11E958}" type="slidenum">
              <a:rPr lang="en-US" altLang="ar-JO"/>
              <a:pPr/>
              <a:t>‹#›</a:t>
            </a:fld>
            <a:endParaRPr lang="en-US" altLang="ar-JO"/>
          </a:p>
        </p:txBody>
      </p:sp>
    </p:spTree>
    <p:extLst>
      <p:ext uri="{BB962C8B-B14F-4D97-AF65-F5344CB8AC3E}">
        <p14:creationId xmlns:p14="http://schemas.microsoft.com/office/powerpoint/2010/main" val="367436001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A276AD2-F654-BCB4-7097-301D4D0DB20A}"/>
              </a:ext>
            </a:extLst>
          </p:cNvPr>
          <p:cNvSpPr>
            <a:spLocks noGrp="1"/>
          </p:cNvSpPr>
          <p:nvPr>
            <p:ph type="dt" sz="half" idx="10"/>
          </p:nvPr>
        </p:nvSpPr>
        <p:spPr/>
        <p:txBody>
          <a:bodyPr/>
          <a:lstStyle>
            <a:lvl1pPr>
              <a:defRPr/>
            </a:lvl1pPr>
          </a:lstStyle>
          <a:p>
            <a:pPr>
              <a:defRPr/>
            </a:pPr>
            <a:fld id="{CE003C91-45A9-4FBE-9D07-1F6CA2339A15}" type="datetimeFigureOut">
              <a:rPr lang="en-US"/>
              <a:pPr>
                <a:defRPr/>
              </a:pPr>
              <a:t>7/22/2024</a:t>
            </a:fld>
            <a:endParaRPr lang="en-US"/>
          </a:p>
        </p:txBody>
      </p:sp>
      <p:sp>
        <p:nvSpPr>
          <p:cNvPr id="6" name="Footer Placeholder 4">
            <a:extLst>
              <a:ext uri="{FF2B5EF4-FFF2-40B4-BE49-F238E27FC236}">
                <a16:creationId xmlns:a16="http://schemas.microsoft.com/office/drawing/2014/main" id="{94F6D66B-A160-1752-B9B4-55D5621DB4D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4D78DAB-AD13-FC81-CA3C-E191AE995D98}"/>
              </a:ext>
            </a:extLst>
          </p:cNvPr>
          <p:cNvSpPr>
            <a:spLocks noGrp="1"/>
          </p:cNvSpPr>
          <p:nvPr>
            <p:ph type="sldNum" sz="quarter" idx="12"/>
          </p:nvPr>
        </p:nvSpPr>
        <p:spPr/>
        <p:txBody>
          <a:bodyPr/>
          <a:lstStyle>
            <a:lvl1pPr>
              <a:defRPr/>
            </a:lvl1pPr>
          </a:lstStyle>
          <a:p>
            <a:fld id="{D3E79419-15B1-4553-B87B-BEB31A171EFD}" type="slidenum">
              <a:rPr lang="en-US" altLang="ar-JO"/>
              <a:pPr/>
              <a:t>‹#›</a:t>
            </a:fld>
            <a:endParaRPr lang="en-US" altLang="ar-JO"/>
          </a:p>
        </p:txBody>
      </p:sp>
    </p:spTree>
    <p:extLst>
      <p:ext uri="{BB962C8B-B14F-4D97-AF65-F5344CB8AC3E}">
        <p14:creationId xmlns:p14="http://schemas.microsoft.com/office/powerpoint/2010/main" val="382098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C0EF50A-3469-E54D-435A-24F41BC672A9}"/>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C8786A22-592E-0164-4B9B-653E653F4DA9}"/>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4" name="عنصر نائب للتذييل 3">
            <a:extLst>
              <a:ext uri="{FF2B5EF4-FFF2-40B4-BE49-F238E27FC236}">
                <a16:creationId xmlns:a16="http://schemas.microsoft.com/office/drawing/2014/main" id="{41E0F5D7-5CF0-5CBC-6F47-9BEEC792767B}"/>
              </a:ext>
            </a:extLst>
          </p:cNvPr>
          <p:cNvSpPr>
            <a:spLocks noGrp="1"/>
          </p:cNvSpPr>
          <p:nvPr>
            <p:ph type="ftr" sz="quarter" idx="11"/>
          </p:nvPr>
        </p:nvSpPr>
        <p:spPr/>
        <p:txBody>
          <a:bodyPr/>
          <a:lstStyle/>
          <a:p>
            <a:endParaRPr lang="ar-JO"/>
          </a:p>
        </p:txBody>
      </p:sp>
      <p:sp>
        <p:nvSpPr>
          <p:cNvPr id="5" name="عنصر نائب لرقم الشريحة 4">
            <a:extLst>
              <a:ext uri="{FF2B5EF4-FFF2-40B4-BE49-F238E27FC236}">
                <a16:creationId xmlns:a16="http://schemas.microsoft.com/office/drawing/2014/main" id="{B45D4972-E83B-6673-3E86-0E62E4232065}"/>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199285090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313672D-0E84-05D9-CEDD-56EE6C5DE267}"/>
              </a:ext>
            </a:extLst>
          </p:cNvPr>
          <p:cNvSpPr>
            <a:spLocks noGrp="1"/>
          </p:cNvSpPr>
          <p:nvPr>
            <p:ph type="dt" sz="half" idx="10"/>
          </p:nvPr>
        </p:nvSpPr>
        <p:spPr/>
        <p:txBody>
          <a:bodyPr/>
          <a:lstStyle>
            <a:lvl1pPr>
              <a:defRPr/>
            </a:lvl1pPr>
          </a:lstStyle>
          <a:p>
            <a:pPr>
              <a:defRPr/>
            </a:pPr>
            <a:fld id="{6FE74683-591D-4570-9C95-6E32F1EE8AF5}" type="datetimeFigureOut">
              <a:rPr lang="en-US"/>
              <a:pPr>
                <a:defRPr/>
              </a:pPr>
              <a:t>7/22/2024</a:t>
            </a:fld>
            <a:endParaRPr lang="en-US"/>
          </a:p>
        </p:txBody>
      </p:sp>
      <p:sp>
        <p:nvSpPr>
          <p:cNvPr id="8" name="Footer Placeholder 4">
            <a:extLst>
              <a:ext uri="{FF2B5EF4-FFF2-40B4-BE49-F238E27FC236}">
                <a16:creationId xmlns:a16="http://schemas.microsoft.com/office/drawing/2014/main" id="{E72CF5D8-088E-67F5-F131-CA64FE48810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59ECC7C-9EC0-61A4-7681-C6A4BEE56F6D}"/>
              </a:ext>
            </a:extLst>
          </p:cNvPr>
          <p:cNvSpPr>
            <a:spLocks noGrp="1"/>
          </p:cNvSpPr>
          <p:nvPr>
            <p:ph type="sldNum" sz="quarter" idx="12"/>
          </p:nvPr>
        </p:nvSpPr>
        <p:spPr/>
        <p:txBody>
          <a:bodyPr/>
          <a:lstStyle>
            <a:lvl1pPr>
              <a:defRPr/>
            </a:lvl1pPr>
          </a:lstStyle>
          <a:p>
            <a:fld id="{CE91B7E2-0D67-413E-B07D-141B0BC5ED04}" type="slidenum">
              <a:rPr lang="en-US" altLang="ar-JO"/>
              <a:pPr/>
              <a:t>‹#›</a:t>
            </a:fld>
            <a:endParaRPr lang="en-US" altLang="ar-JO"/>
          </a:p>
        </p:txBody>
      </p:sp>
    </p:spTree>
    <p:extLst>
      <p:ext uri="{BB962C8B-B14F-4D97-AF65-F5344CB8AC3E}">
        <p14:creationId xmlns:p14="http://schemas.microsoft.com/office/powerpoint/2010/main" val="25371954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64849FA-46E9-532E-A55A-EF846AADF4D1}"/>
              </a:ext>
            </a:extLst>
          </p:cNvPr>
          <p:cNvSpPr>
            <a:spLocks noGrp="1"/>
          </p:cNvSpPr>
          <p:nvPr>
            <p:ph type="dt" sz="half" idx="10"/>
          </p:nvPr>
        </p:nvSpPr>
        <p:spPr/>
        <p:txBody>
          <a:bodyPr/>
          <a:lstStyle>
            <a:lvl1pPr>
              <a:defRPr/>
            </a:lvl1pPr>
          </a:lstStyle>
          <a:p>
            <a:pPr>
              <a:defRPr/>
            </a:pPr>
            <a:fld id="{F249406E-0B44-45C7-BB98-A63D9D0D774B}" type="datetimeFigureOut">
              <a:rPr lang="en-US"/>
              <a:pPr>
                <a:defRPr/>
              </a:pPr>
              <a:t>7/22/2024</a:t>
            </a:fld>
            <a:endParaRPr lang="en-US"/>
          </a:p>
        </p:txBody>
      </p:sp>
      <p:sp>
        <p:nvSpPr>
          <p:cNvPr id="4" name="Footer Placeholder 4">
            <a:extLst>
              <a:ext uri="{FF2B5EF4-FFF2-40B4-BE49-F238E27FC236}">
                <a16:creationId xmlns:a16="http://schemas.microsoft.com/office/drawing/2014/main" id="{FC7EAD28-C115-7751-265C-3D6A2C31A71A}"/>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38F929F7-0F0D-AD61-C2CB-5446F882A01A}"/>
              </a:ext>
            </a:extLst>
          </p:cNvPr>
          <p:cNvSpPr>
            <a:spLocks noGrp="1"/>
          </p:cNvSpPr>
          <p:nvPr>
            <p:ph type="sldNum" sz="quarter" idx="12"/>
          </p:nvPr>
        </p:nvSpPr>
        <p:spPr/>
        <p:txBody>
          <a:bodyPr/>
          <a:lstStyle>
            <a:lvl1pPr>
              <a:defRPr/>
            </a:lvl1pPr>
          </a:lstStyle>
          <a:p>
            <a:fld id="{B302022A-E120-4749-8516-044B122E265F}" type="slidenum">
              <a:rPr lang="en-US" altLang="ar-JO"/>
              <a:pPr/>
              <a:t>‹#›</a:t>
            </a:fld>
            <a:endParaRPr lang="en-US" altLang="ar-JO"/>
          </a:p>
        </p:txBody>
      </p:sp>
    </p:spTree>
    <p:extLst>
      <p:ext uri="{BB962C8B-B14F-4D97-AF65-F5344CB8AC3E}">
        <p14:creationId xmlns:p14="http://schemas.microsoft.com/office/powerpoint/2010/main" val="398161608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3355FB1-A00D-C82F-15C6-2E7457F7B32D}"/>
              </a:ext>
            </a:extLst>
          </p:cNvPr>
          <p:cNvSpPr>
            <a:spLocks noGrp="1"/>
          </p:cNvSpPr>
          <p:nvPr>
            <p:ph type="dt" sz="half" idx="10"/>
          </p:nvPr>
        </p:nvSpPr>
        <p:spPr/>
        <p:txBody>
          <a:bodyPr/>
          <a:lstStyle>
            <a:lvl1pPr>
              <a:defRPr/>
            </a:lvl1pPr>
          </a:lstStyle>
          <a:p>
            <a:pPr>
              <a:defRPr/>
            </a:pPr>
            <a:fld id="{CF5B8D5B-AD3B-4689-8127-5DC912736E94}" type="datetimeFigureOut">
              <a:rPr lang="en-US"/>
              <a:pPr>
                <a:defRPr/>
              </a:pPr>
              <a:t>7/22/2024</a:t>
            </a:fld>
            <a:endParaRPr lang="en-US"/>
          </a:p>
        </p:txBody>
      </p:sp>
      <p:sp>
        <p:nvSpPr>
          <p:cNvPr id="3" name="Footer Placeholder 4">
            <a:extLst>
              <a:ext uri="{FF2B5EF4-FFF2-40B4-BE49-F238E27FC236}">
                <a16:creationId xmlns:a16="http://schemas.microsoft.com/office/drawing/2014/main" id="{D38E0EF8-53C6-5051-8E69-4D81DDAE6109}"/>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4AD9D431-4B60-77A2-3867-7F4E32DD9465}"/>
              </a:ext>
            </a:extLst>
          </p:cNvPr>
          <p:cNvSpPr>
            <a:spLocks noGrp="1"/>
          </p:cNvSpPr>
          <p:nvPr>
            <p:ph type="sldNum" sz="quarter" idx="12"/>
          </p:nvPr>
        </p:nvSpPr>
        <p:spPr/>
        <p:txBody>
          <a:bodyPr/>
          <a:lstStyle>
            <a:lvl1pPr>
              <a:defRPr/>
            </a:lvl1pPr>
          </a:lstStyle>
          <a:p>
            <a:fld id="{FED02059-6105-4A27-8583-6A6D1EF3E615}" type="slidenum">
              <a:rPr lang="en-US" altLang="ar-JO"/>
              <a:pPr/>
              <a:t>‹#›</a:t>
            </a:fld>
            <a:endParaRPr lang="en-US" altLang="ar-JO"/>
          </a:p>
        </p:txBody>
      </p:sp>
    </p:spTree>
    <p:extLst>
      <p:ext uri="{BB962C8B-B14F-4D97-AF65-F5344CB8AC3E}">
        <p14:creationId xmlns:p14="http://schemas.microsoft.com/office/powerpoint/2010/main" val="33945730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CC3E3512-E478-F413-C204-B414ED63510E}"/>
              </a:ext>
            </a:extLst>
          </p:cNvPr>
          <p:cNvSpPr>
            <a:spLocks noGrp="1"/>
          </p:cNvSpPr>
          <p:nvPr>
            <p:ph type="dt" sz="half" idx="10"/>
          </p:nvPr>
        </p:nvSpPr>
        <p:spPr/>
        <p:txBody>
          <a:bodyPr/>
          <a:lstStyle>
            <a:lvl1pPr>
              <a:defRPr/>
            </a:lvl1pPr>
          </a:lstStyle>
          <a:p>
            <a:pPr>
              <a:defRPr/>
            </a:pPr>
            <a:fld id="{3DB1333D-F23F-434C-B296-CFF8276F00A5}" type="datetimeFigureOut">
              <a:rPr lang="en-US"/>
              <a:pPr>
                <a:defRPr/>
              </a:pPr>
              <a:t>7/22/2024</a:t>
            </a:fld>
            <a:endParaRPr lang="en-US"/>
          </a:p>
        </p:txBody>
      </p:sp>
      <p:sp>
        <p:nvSpPr>
          <p:cNvPr id="6" name="Footer Placeholder 4">
            <a:extLst>
              <a:ext uri="{FF2B5EF4-FFF2-40B4-BE49-F238E27FC236}">
                <a16:creationId xmlns:a16="http://schemas.microsoft.com/office/drawing/2014/main" id="{59C6F913-1045-EC1E-E0C8-5582DB80465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349940A-4F54-97AE-9954-EF154BA8D89D}"/>
              </a:ext>
            </a:extLst>
          </p:cNvPr>
          <p:cNvSpPr>
            <a:spLocks noGrp="1"/>
          </p:cNvSpPr>
          <p:nvPr>
            <p:ph type="sldNum" sz="quarter" idx="12"/>
          </p:nvPr>
        </p:nvSpPr>
        <p:spPr/>
        <p:txBody>
          <a:bodyPr/>
          <a:lstStyle>
            <a:lvl1pPr>
              <a:defRPr/>
            </a:lvl1pPr>
          </a:lstStyle>
          <a:p>
            <a:fld id="{2E2078AF-4FFF-420B-896A-71344C68F14D}" type="slidenum">
              <a:rPr lang="en-US" altLang="ar-JO"/>
              <a:pPr/>
              <a:t>‹#›</a:t>
            </a:fld>
            <a:endParaRPr lang="en-US" altLang="ar-JO"/>
          </a:p>
        </p:txBody>
      </p:sp>
    </p:spTree>
    <p:extLst>
      <p:ext uri="{BB962C8B-B14F-4D97-AF65-F5344CB8AC3E}">
        <p14:creationId xmlns:p14="http://schemas.microsoft.com/office/powerpoint/2010/main" val="30406801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D5D1328D-89F2-ED19-A078-457CCF403CC4}"/>
              </a:ext>
            </a:extLst>
          </p:cNvPr>
          <p:cNvSpPr>
            <a:spLocks noGrp="1"/>
          </p:cNvSpPr>
          <p:nvPr>
            <p:ph type="dt" sz="half" idx="10"/>
          </p:nvPr>
        </p:nvSpPr>
        <p:spPr/>
        <p:txBody>
          <a:bodyPr/>
          <a:lstStyle>
            <a:lvl1pPr>
              <a:defRPr/>
            </a:lvl1pPr>
          </a:lstStyle>
          <a:p>
            <a:pPr>
              <a:defRPr/>
            </a:pPr>
            <a:fld id="{0B99ED0C-5128-4836-B4A9-7C58250EB0F6}" type="datetimeFigureOut">
              <a:rPr lang="en-US"/>
              <a:pPr>
                <a:defRPr/>
              </a:pPr>
              <a:t>7/22/2024</a:t>
            </a:fld>
            <a:endParaRPr lang="en-US"/>
          </a:p>
        </p:txBody>
      </p:sp>
      <p:sp>
        <p:nvSpPr>
          <p:cNvPr id="6" name="Footer Placeholder 4">
            <a:extLst>
              <a:ext uri="{FF2B5EF4-FFF2-40B4-BE49-F238E27FC236}">
                <a16:creationId xmlns:a16="http://schemas.microsoft.com/office/drawing/2014/main" id="{96FA8B31-8F2D-3F2F-9C3C-A704DF0E26A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FD52BCC-9CD7-DD0B-68F9-841083ADB287}"/>
              </a:ext>
            </a:extLst>
          </p:cNvPr>
          <p:cNvSpPr>
            <a:spLocks noGrp="1"/>
          </p:cNvSpPr>
          <p:nvPr>
            <p:ph type="sldNum" sz="quarter" idx="12"/>
          </p:nvPr>
        </p:nvSpPr>
        <p:spPr/>
        <p:txBody>
          <a:bodyPr/>
          <a:lstStyle>
            <a:lvl1pPr>
              <a:defRPr/>
            </a:lvl1pPr>
          </a:lstStyle>
          <a:p>
            <a:fld id="{7AED5AFD-3D0C-41E4-8B54-E62BD9433C02}" type="slidenum">
              <a:rPr lang="en-US" altLang="ar-JO"/>
              <a:pPr/>
              <a:t>‹#›</a:t>
            </a:fld>
            <a:endParaRPr lang="en-US" altLang="ar-JO"/>
          </a:p>
        </p:txBody>
      </p:sp>
    </p:spTree>
    <p:extLst>
      <p:ext uri="{BB962C8B-B14F-4D97-AF65-F5344CB8AC3E}">
        <p14:creationId xmlns:p14="http://schemas.microsoft.com/office/powerpoint/2010/main" val="336102318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CFEB52-2749-EA3A-A2CD-2B0D94985362}"/>
              </a:ext>
            </a:extLst>
          </p:cNvPr>
          <p:cNvSpPr>
            <a:spLocks noGrp="1"/>
          </p:cNvSpPr>
          <p:nvPr>
            <p:ph type="dt" sz="half" idx="10"/>
          </p:nvPr>
        </p:nvSpPr>
        <p:spPr/>
        <p:txBody>
          <a:bodyPr/>
          <a:lstStyle>
            <a:lvl1pPr>
              <a:defRPr/>
            </a:lvl1pPr>
          </a:lstStyle>
          <a:p>
            <a:pPr>
              <a:defRPr/>
            </a:pPr>
            <a:fld id="{4604A32A-0367-4BDC-8226-4384769F56EF}" type="datetimeFigureOut">
              <a:rPr lang="en-US"/>
              <a:pPr>
                <a:defRPr/>
              </a:pPr>
              <a:t>7/22/2024</a:t>
            </a:fld>
            <a:endParaRPr lang="en-US"/>
          </a:p>
        </p:txBody>
      </p:sp>
      <p:sp>
        <p:nvSpPr>
          <p:cNvPr id="5" name="Footer Placeholder 4">
            <a:extLst>
              <a:ext uri="{FF2B5EF4-FFF2-40B4-BE49-F238E27FC236}">
                <a16:creationId xmlns:a16="http://schemas.microsoft.com/office/drawing/2014/main" id="{B6C78CB8-8857-CA28-7EA7-A3A8AB85B43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1B21519-EB08-9325-E73D-1D5FBF25DE98}"/>
              </a:ext>
            </a:extLst>
          </p:cNvPr>
          <p:cNvSpPr>
            <a:spLocks noGrp="1"/>
          </p:cNvSpPr>
          <p:nvPr>
            <p:ph type="sldNum" sz="quarter" idx="12"/>
          </p:nvPr>
        </p:nvSpPr>
        <p:spPr/>
        <p:txBody>
          <a:bodyPr/>
          <a:lstStyle>
            <a:lvl1pPr>
              <a:defRPr/>
            </a:lvl1pPr>
          </a:lstStyle>
          <a:p>
            <a:fld id="{A50310BC-6E56-46D3-8534-8934A4A13591}" type="slidenum">
              <a:rPr lang="en-US" altLang="ar-JO"/>
              <a:pPr/>
              <a:t>‹#›</a:t>
            </a:fld>
            <a:endParaRPr lang="en-US" altLang="ar-JO"/>
          </a:p>
        </p:txBody>
      </p:sp>
    </p:spTree>
    <p:extLst>
      <p:ext uri="{BB962C8B-B14F-4D97-AF65-F5344CB8AC3E}">
        <p14:creationId xmlns:p14="http://schemas.microsoft.com/office/powerpoint/2010/main" val="205392140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A2EFFF-2DE6-76F3-E9D0-18ADD5E8D6FD}"/>
              </a:ext>
            </a:extLst>
          </p:cNvPr>
          <p:cNvSpPr>
            <a:spLocks noGrp="1"/>
          </p:cNvSpPr>
          <p:nvPr>
            <p:ph type="dt" sz="half" idx="10"/>
          </p:nvPr>
        </p:nvSpPr>
        <p:spPr/>
        <p:txBody>
          <a:bodyPr/>
          <a:lstStyle>
            <a:lvl1pPr>
              <a:defRPr/>
            </a:lvl1pPr>
          </a:lstStyle>
          <a:p>
            <a:pPr>
              <a:defRPr/>
            </a:pPr>
            <a:fld id="{A1CF76DA-5BC9-4D2A-A309-1DCDF8F596DC}" type="datetimeFigureOut">
              <a:rPr lang="en-US"/>
              <a:pPr>
                <a:defRPr/>
              </a:pPr>
              <a:t>7/22/2024</a:t>
            </a:fld>
            <a:endParaRPr lang="en-US"/>
          </a:p>
        </p:txBody>
      </p:sp>
      <p:sp>
        <p:nvSpPr>
          <p:cNvPr id="5" name="Footer Placeholder 4">
            <a:extLst>
              <a:ext uri="{FF2B5EF4-FFF2-40B4-BE49-F238E27FC236}">
                <a16:creationId xmlns:a16="http://schemas.microsoft.com/office/drawing/2014/main" id="{229E40C2-6086-1E70-41DC-EB84AC698A0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F9355F2-2758-C911-7A9B-87620853B0B6}"/>
              </a:ext>
            </a:extLst>
          </p:cNvPr>
          <p:cNvSpPr>
            <a:spLocks noGrp="1"/>
          </p:cNvSpPr>
          <p:nvPr>
            <p:ph type="sldNum" sz="quarter" idx="12"/>
          </p:nvPr>
        </p:nvSpPr>
        <p:spPr/>
        <p:txBody>
          <a:bodyPr/>
          <a:lstStyle>
            <a:lvl1pPr>
              <a:defRPr/>
            </a:lvl1pPr>
          </a:lstStyle>
          <a:p>
            <a:fld id="{562F9A09-87A0-4314-AD44-1D43418B837E}" type="slidenum">
              <a:rPr lang="en-US" altLang="ar-JO"/>
              <a:pPr/>
              <a:t>‹#›</a:t>
            </a:fld>
            <a:endParaRPr lang="en-US" altLang="ar-JO"/>
          </a:p>
        </p:txBody>
      </p:sp>
    </p:spTree>
    <p:extLst>
      <p:ext uri="{BB962C8B-B14F-4D97-AF65-F5344CB8AC3E}">
        <p14:creationId xmlns:p14="http://schemas.microsoft.com/office/powerpoint/2010/main" val="21670813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252418928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344408201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99221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3CD1F9DD-9492-89AA-2F44-8C6DD5DED67A}"/>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3" name="عنصر نائب للتذييل 2">
            <a:extLst>
              <a:ext uri="{FF2B5EF4-FFF2-40B4-BE49-F238E27FC236}">
                <a16:creationId xmlns:a16="http://schemas.microsoft.com/office/drawing/2014/main" id="{D1AA5771-1566-4D23-7201-185D69B0669B}"/>
              </a:ext>
            </a:extLst>
          </p:cNvPr>
          <p:cNvSpPr>
            <a:spLocks noGrp="1"/>
          </p:cNvSpPr>
          <p:nvPr>
            <p:ph type="ftr" sz="quarter" idx="11"/>
          </p:nvPr>
        </p:nvSpPr>
        <p:spPr/>
        <p:txBody>
          <a:bodyPr/>
          <a:lstStyle/>
          <a:p>
            <a:endParaRPr lang="ar-JO"/>
          </a:p>
        </p:txBody>
      </p:sp>
      <p:sp>
        <p:nvSpPr>
          <p:cNvPr id="4" name="عنصر نائب لرقم الشريحة 3">
            <a:extLst>
              <a:ext uri="{FF2B5EF4-FFF2-40B4-BE49-F238E27FC236}">
                <a16:creationId xmlns:a16="http://schemas.microsoft.com/office/drawing/2014/main" id="{880CB360-4380-2FBC-E80C-590A37BA079D}"/>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17374532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376285-DFE3-4AB3-ACD4-07099DFAEA65}"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22548321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376285-DFE3-4AB3-ACD4-07099DFAEA65}"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35862448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376285-DFE3-4AB3-ACD4-07099DFAEA65}"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7449301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376285-DFE3-4AB3-ACD4-07099DFAEA65}"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312123764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F376285-DFE3-4AB3-ACD4-07099DFAEA65}"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379614155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F376285-DFE3-4AB3-ACD4-07099DFAEA65}"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159313925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127184253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376285-DFE3-4AB3-ACD4-07099DFAEA65}"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7E5FCC-2C28-4155-973D-F749CC989B92}" type="slidenum">
              <a:rPr lang="en-US" smtClean="0"/>
              <a:t>‹#›</a:t>
            </a:fld>
            <a:endParaRPr lang="en-US"/>
          </a:p>
        </p:txBody>
      </p:sp>
    </p:spTree>
    <p:extLst>
      <p:ext uri="{BB962C8B-B14F-4D97-AF65-F5344CB8AC3E}">
        <p14:creationId xmlns:p14="http://schemas.microsoft.com/office/powerpoint/2010/main" val="27683295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ar-SA"/>
          </a:p>
        </p:txBody>
      </p:sp>
      <p:sp>
        <p:nvSpPr>
          <p:cNvPr id="3" name="Table Placeholder 2"/>
          <p:cNvSpPr>
            <a:spLocks noGrp="1"/>
          </p:cNvSpPr>
          <p:nvPr>
            <p:ph type="tbl" idx="1"/>
          </p:nvPr>
        </p:nvSpPr>
        <p:spPr>
          <a:xfrm>
            <a:off x="914400" y="1981200"/>
            <a:ext cx="10363200" cy="4114800"/>
          </a:xfrm>
        </p:spPr>
        <p:txBody>
          <a:bodyPr/>
          <a:lstStyle/>
          <a:p>
            <a:endParaRPr lang="ar-SA"/>
          </a:p>
        </p:txBody>
      </p:sp>
    </p:spTree>
    <p:extLst>
      <p:ext uri="{BB962C8B-B14F-4D97-AF65-F5344CB8AC3E}">
        <p14:creationId xmlns:p14="http://schemas.microsoft.com/office/powerpoint/2010/main" val="70676594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ar-SA"/>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ar-SA"/>
          </a:p>
        </p:txBody>
      </p:sp>
    </p:spTree>
    <p:extLst>
      <p:ext uri="{BB962C8B-B14F-4D97-AF65-F5344CB8AC3E}">
        <p14:creationId xmlns:p14="http://schemas.microsoft.com/office/powerpoint/2010/main" val="3931695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2247728-FE27-6072-E2B8-A143A40D9B7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996599DA-AF52-46F7-EB35-6A2453395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63B6DB4A-7BCC-0998-A67D-037A0598E2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28535722-0C69-BD70-355B-164D244792E5}"/>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E6842812-3A7D-C051-6F7C-9807B7584C69}"/>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6FF5E7B4-D0B6-1C62-CA65-78537476CDB1}"/>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229128877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34510367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r">
              <a:defRPr sz="4000" b="1" cap="all"/>
            </a:lvl1pPr>
          </a:lstStyle>
          <a:p>
            <a:r>
              <a:rPr lang="en-US"/>
              <a:t>Click to edit Master title style</a:t>
            </a:r>
            <a:endParaRPr lang="ar-S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72982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94820427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ar-S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122280830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Tree>
    <p:extLst>
      <p:ext uri="{BB962C8B-B14F-4D97-AF65-F5344CB8AC3E}">
        <p14:creationId xmlns:p14="http://schemas.microsoft.com/office/powerpoint/2010/main" val="7404374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396333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r">
              <a:defRPr sz="2000" b="1"/>
            </a:lvl1pPr>
          </a:lstStyle>
          <a:p>
            <a:r>
              <a:rPr lang="en-US"/>
              <a:t>Click to edit Master title style</a:t>
            </a:r>
            <a:endParaRPr lang="ar-S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9523498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r">
              <a:defRPr sz="2000" b="1"/>
            </a:lvl1pPr>
          </a:lstStyle>
          <a:p>
            <a:r>
              <a:rPr lang="en-US"/>
              <a:t>Click to edit Master title style</a:t>
            </a:r>
            <a:endParaRPr lang="ar-S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692654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ar-S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248780889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endParaRPr lang="ar-SA"/>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91274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F67A56B-FB96-BFDD-261D-335BDB7034E1}"/>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FCF973B6-8CFD-CC8F-7D4B-A39722EAC1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a:extLst>
              <a:ext uri="{FF2B5EF4-FFF2-40B4-BE49-F238E27FC236}">
                <a16:creationId xmlns:a16="http://schemas.microsoft.com/office/drawing/2014/main" id="{69C78606-7A44-BD38-FB3F-D9CC131DDF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A17B1B90-E726-DCB0-FF4D-18B37CA561A7}"/>
              </a:ext>
            </a:extLst>
          </p:cNvPr>
          <p:cNvSpPr>
            <a:spLocks noGrp="1"/>
          </p:cNvSpPr>
          <p:nvPr>
            <p:ph type="dt" sz="half" idx="10"/>
          </p:nvPr>
        </p:nvSpPr>
        <p:spPr/>
        <p:txBody>
          <a:bodyPr/>
          <a:lstStyle/>
          <a:p>
            <a:fld id="{E753E435-CDF9-4031-AF45-388D227524AE}"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122296E4-9A14-042F-9C36-A7C559D4A892}"/>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7686ADFC-352E-2E69-66EF-02C41590222F}"/>
              </a:ext>
            </a:extLst>
          </p:cNvPr>
          <p:cNvSpPr>
            <a:spLocks noGrp="1"/>
          </p:cNvSpPr>
          <p:nvPr>
            <p:ph type="sldNum" sz="quarter" idx="12"/>
          </p:nvPr>
        </p:nvSpPr>
        <p:spPr/>
        <p:txBody>
          <a:bodyPr/>
          <a:lstStyle/>
          <a:p>
            <a:fld id="{0D400B93-65FE-4787-BA3B-85C0B256A141}" type="slidenum">
              <a:rPr lang="ar-JO" smtClean="0"/>
              <a:t>‹#›</a:t>
            </a:fld>
            <a:endParaRPr lang="ar-JO"/>
          </a:p>
        </p:txBody>
      </p:sp>
    </p:spTree>
    <p:extLst>
      <p:ext uri="{BB962C8B-B14F-4D97-AF65-F5344CB8AC3E}">
        <p14:creationId xmlns:p14="http://schemas.microsoft.com/office/powerpoint/2010/main" val="8649144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Tree>
    <p:extLst>
      <p:ext uri="{BB962C8B-B14F-4D97-AF65-F5344CB8AC3E}">
        <p14:creationId xmlns:p14="http://schemas.microsoft.com/office/powerpoint/2010/main" val="1475801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theme" Target="../theme/theme7.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slideLayout" Target="../slideLayouts/slideLayout78.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2DE9B7B7-5F0B-9608-F148-B35EFE3AE373}"/>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7D352701-5DF5-509E-5570-837D79B1D6A5}"/>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8EA9B997-F1D9-F220-4AAC-B2DAB0F20832}"/>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E753E435-CDF9-4031-AF45-388D227524A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AC136EBC-3949-A2EB-7C77-DDE2263A25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ar-JO"/>
          </a:p>
        </p:txBody>
      </p:sp>
      <p:sp>
        <p:nvSpPr>
          <p:cNvPr id="6" name="عنصر نائب لرقم الشريحة 5">
            <a:extLst>
              <a:ext uri="{FF2B5EF4-FFF2-40B4-BE49-F238E27FC236}">
                <a16:creationId xmlns:a16="http://schemas.microsoft.com/office/drawing/2014/main" id="{14A849A6-698C-09CE-31C4-1B8A44CCB92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0D400B93-65FE-4787-BA3B-85C0B256A141}" type="slidenum">
              <a:rPr lang="ar-JO" smtClean="0"/>
              <a:t>‹#›</a:t>
            </a:fld>
            <a:endParaRPr lang="ar-JO"/>
          </a:p>
        </p:txBody>
      </p:sp>
    </p:spTree>
    <p:extLst>
      <p:ext uri="{BB962C8B-B14F-4D97-AF65-F5344CB8AC3E}">
        <p14:creationId xmlns:p14="http://schemas.microsoft.com/office/powerpoint/2010/main" val="3461787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A3C8478-B8FB-4F8E-B88D-6A142393E6C7}" type="datetimeFigureOut">
              <a:rPr lang="en-US" smtClean="0"/>
              <a:t>7/22/2024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AAE706-6B9C-4861-905A-DEBAA828F955}" type="slidenum">
              <a:rPr lang="en-US" smtClean="0"/>
              <a:t>‹#›</a:t>
            </a:fld>
            <a:endParaRPr lang="en-US"/>
          </a:p>
        </p:txBody>
      </p:sp>
    </p:spTree>
    <p:extLst>
      <p:ext uri="{BB962C8B-B14F-4D97-AF65-F5344CB8AC3E}">
        <p14:creationId xmlns:p14="http://schemas.microsoft.com/office/powerpoint/2010/main" val="59938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2CB2028-1E94-A5DE-FD37-6819B6B8D690}"/>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ar-JO"/>
              <a:t>Click to edit Master title style</a:t>
            </a:r>
          </a:p>
        </p:txBody>
      </p:sp>
      <p:sp>
        <p:nvSpPr>
          <p:cNvPr id="3" name="Text Placeholder 2">
            <a:extLst>
              <a:ext uri="{FF2B5EF4-FFF2-40B4-BE49-F238E27FC236}">
                <a16:creationId xmlns:a16="http://schemas.microsoft.com/office/drawing/2014/main" id="{E252EE5C-3FBE-6679-D1E7-BCAA41F12E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82E9CE-EADE-0BBD-A0C7-4BD78FE8E92C}"/>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57D37599-46C4-6C68-A862-83205E00291B}"/>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FB6ACCB8-1BDB-D28D-32BE-FC7F9761873F}"/>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54EF1D6C-50CD-47B5-AD1A-4E0EE251C2B0}" type="slidenum">
              <a:rPr lang="ar-SA" altLang="ar-JO"/>
              <a:pPr/>
              <a:t>‹#›</a:t>
            </a:fld>
            <a:endParaRPr lang="en-US" altLang="ar-JO"/>
          </a:p>
        </p:txBody>
      </p:sp>
    </p:spTree>
    <p:extLst>
      <p:ext uri="{BB962C8B-B14F-4D97-AF65-F5344CB8AC3E}">
        <p14:creationId xmlns:p14="http://schemas.microsoft.com/office/powerpoint/2010/main" val="1680265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DB9167A-E87D-78A6-6C1D-B4B138703791}"/>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A4E041F-1087-7ECA-F844-DEAE589599C8}"/>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4" name="Date Placeholder 3">
            <a:extLst>
              <a:ext uri="{FF2B5EF4-FFF2-40B4-BE49-F238E27FC236}">
                <a16:creationId xmlns:a16="http://schemas.microsoft.com/office/drawing/2014/main" id="{A5DC4A7A-13BD-D627-FCBA-19ABC7678633}"/>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fld id="{EFF288C1-95F2-42FC-86C4-E28771BC6F73}" type="datetimeFigureOut">
              <a:rPr lang="en-US"/>
              <a:pPr>
                <a:defRPr/>
              </a:pPr>
              <a:t>7/22/2024</a:t>
            </a:fld>
            <a:endParaRPr lang="en-US"/>
          </a:p>
        </p:txBody>
      </p:sp>
      <p:sp>
        <p:nvSpPr>
          <p:cNvPr id="5" name="Footer Placeholder 4">
            <a:extLst>
              <a:ext uri="{FF2B5EF4-FFF2-40B4-BE49-F238E27FC236}">
                <a16:creationId xmlns:a16="http://schemas.microsoft.com/office/drawing/2014/main" id="{CED21040-E739-C449-20F6-EB4A2C95763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A9A33E33-E1B8-E56D-CA02-E2F2ECA5D509}"/>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21EA8269-559B-441F-943C-E2449D0233FA}" type="slidenum">
              <a:rPr lang="en-US" altLang="ar-JO"/>
              <a:pPr/>
              <a:t>‹#›</a:t>
            </a:fld>
            <a:endParaRPr lang="en-US" altLang="ar-JO"/>
          </a:p>
        </p:txBody>
      </p:sp>
    </p:spTree>
    <p:extLst>
      <p:ext uri="{BB962C8B-B14F-4D97-AF65-F5344CB8AC3E}">
        <p14:creationId xmlns:p14="http://schemas.microsoft.com/office/powerpoint/2010/main" val="42878085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F31FAA-5B1A-D97F-F990-4958570BA3E6}"/>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4D6FC00C-7AE2-45CD-0D86-41C01387D65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ar-JO"/>
              <a:t>Edit Master text styles</a:t>
            </a:r>
          </a:p>
          <a:p>
            <a:pPr lvl="1"/>
            <a:r>
              <a:rPr lang="en-US" altLang="ar-JO"/>
              <a:t>Second level</a:t>
            </a:r>
          </a:p>
          <a:p>
            <a:pPr lvl="2"/>
            <a:r>
              <a:rPr lang="en-US" altLang="ar-JO"/>
              <a:t>Third level</a:t>
            </a:r>
          </a:p>
          <a:p>
            <a:pPr lvl="3"/>
            <a:r>
              <a:rPr lang="en-US" altLang="ar-JO"/>
              <a:t>Fourth level</a:t>
            </a:r>
          </a:p>
          <a:p>
            <a:pPr lvl="4"/>
            <a:r>
              <a:rPr lang="en-US" altLang="ar-JO"/>
              <a:t>Fifth level</a:t>
            </a:r>
          </a:p>
        </p:txBody>
      </p:sp>
      <p:sp>
        <p:nvSpPr>
          <p:cNvPr id="4" name="Date Placeholder 3">
            <a:extLst>
              <a:ext uri="{FF2B5EF4-FFF2-40B4-BE49-F238E27FC236}">
                <a16:creationId xmlns:a16="http://schemas.microsoft.com/office/drawing/2014/main" id="{31E539CB-8155-F33D-0676-EC44D5898FC0}"/>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E0DB6DC8-6AFE-F53E-3134-EA495DA567B5}"/>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DFE2B515-6A25-1CE6-8A25-DF5BEF8D0C54}"/>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fld id="{DA526DD9-FA1D-4606-8A77-BA456C85B7AB}" type="slidenum">
              <a:rPr lang="ar-SA" altLang="en-US"/>
              <a:pPr/>
              <a:t>‹#›</a:t>
            </a:fld>
            <a:endParaRPr lang="en-US" altLang="en-US"/>
          </a:p>
        </p:txBody>
      </p:sp>
    </p:spTree>
    <p:extLst>
      <p:ext uri="{BB962C8B-B14F-4D97-AF65-F5344CB8AC3E}">
        <p14:creationId xmlns:p14="http://schemas.microsoft.com/office/powerpoint/2010/main" val="4454148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anim calcmode="lin" valueType="num">
                                      <p:cBhvr>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Lst>
      </p:bldP>
    </p:bldLst>
  </p:timing>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2474C71-3A59-F85F-61F6-2CFFD13EC794}"/>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ar-JO"/>
              <a:t>Click to edit Master title style</a:t>
            </a:r>
          </a:p>
        </p:txBody>
      </p:sp>
      <p:sp>
        <p:nvSpPr>
          <p:cNvPr id="3" name="Text Placeholder 2">
            <a:extLst>
              <a:ext uri="{FF2B5EF4-FFF2-40B4-BE49-F238E27FC236}">
                <a16:creationId xmlns:a16="http://schemas.microsoft.com/office/drawing/2014/main" id="{8A3D38A1-0883-62DA-6BA8-13C17D3D00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8D96BD-7AA2-7926-F47C-AB9E1EFD4414}"/>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900" smtClean="0">
                <a:solidFill>
                  <a:schemeClr val="tx1">
                    <a:tint val="75000"/>
                  </a:schemeClr>
                </a:solidFill>
              </a:defRPr>
            </a:lvl1pPr>
          </a:lstStyle>
          <a:p>
            <a:pPr>
              <a:defRPr/>
            </a:pPr>
            <a:fld id="{1DE25DA2-42E9-47B6-8C7C-8833948E7887}" type="datetimeFigureOut">
              <a:rPr lang="en-US"/>
              <a:pPr>
                <a:defRPr/>
              </a:pPr>
              <a:t>7/22/2024</a:t>
            </a:fld>
            <a:endParaRPr lang="en-US"/>
          </a:p>
        </p:txBody>
      </p:sp>
      <p:sp>
        <p:nvSpPr>
          <p:cNvPr id="5" name="Footer Placeholder 4">
            <a:extLst>
              <a:ext uri="{FF2B5EF4-FFF2-40B4-BE49-F238E27FC236}">
                <a16:creationId xmlns:a16="http://schemas.microsoft.com/office/drawing/2014/main" id="{4A73689F-7F81-258A-8F4E-711C05825E91}"/>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7DB41DD-6F9A-A2CC-75C5-4D8E69A0B928}"/>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E55F581F-599D-4795-807D-C0EE6C015B2C}" type="slidenum">
              <a:rPr lang="en-US" altLang="ar-JO"/>
              <a:pPr/>
              <a:t>‹#›</a:t>
            </a:fld>
            <a:endParaRPr lang="en-US" altLang="ar-JO"/>
          </a:p>
        </p:txBody>
      </p:sp>
    </p:spTree>
    <p:extLst>
      <p:ext uri="{BB962C8B-B14F-4D97-AF65-F5344CB8AC3E}">
        <p14:creationId xmlns:p14="http://schemas.microsoft.com/office/powerpoint/2010/main" val="351853847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F376285-DFE3-4AB3-ACD4-07099DFAEA65}" type="datetimeFigureOut">
              <a:rPr lang="en-US" smtClean="0"/>
              <a:t>7/22/2024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7E5FCC-2C28-4155-973D-F749CC989B92}" type="slidenum">
              <a:rPr lang="en-US" smtClean="0"/>
              <a:t>‹#›</a:t>
            </a:fld>
            <a:endParaRPr lang="en-US"/>
          </a:p>
        </p:txBody>
      </p:sp>
      <p:sp>
        <p:nvSpPr>
          <p:cNvPr id="7" name="Text Box 8"/>
          <p:cNvSpPr txBox="1">
            <a:spLocks noChangeArrowheads="1"/>
          </p:cNvSpPr>
          <p:nvPr userDrawn="1"/>
        </p:nvSpPr>
        <p:spPr bwMode="auto">
          <a:xfrm>
            <a:off x="508000" y="381001"/>
            <a:ext cx="1727200" cy="360363"/>
          </a:xfrm>
          <a:prstGeom prst="rect">
            <a:avLst/>
          </a:prstGeom>
          <a:noFill/>
          <a:ln w="9525">
            <a:solidFill>
              <a:schemeClr val="tx1"/>
            </a:solidFill>
            <a:miter lim="800000"/>
            <a:headEnd/>
            <a:tailEnd/>
          </a:ln>
          <a:effectLst/>
        </p:spPr>
        <p:txBody>
          <a:bodyPr wrap="none"/>
          <a:lstStyle/>
          <a:p>
            <a:pPr algn="ctr"/>
            <a:r>
              <a:rPr lang="en-GB" sz="1800" b="1">
                <a:solidFill>
                  <a:srgbClr val="0000FF"/>
                </a:solidFill>
                <a:latin typeface="Arial" pitchFamily="34" charset="0"/>
              </a:rPr>
              <a:t>OHT 21.</a:t>
            </a:r>
            <a:fld id="{9416DF88-DFF5-4240-8E47-180DA1816B82}" type="slidenum">
              <a:rPr lang="en-GB" sz="1800" b="1">
                <a:solidFill>
                  <a:srgbClr val="0000FF"/>
                </a:solidFill>
                <a:latin typeface="Arial" pitchFamily="34" charset="0"/>
              </a:rPr>
              <a:pPr algn="ctr"/>
              <a:t>‹#›</a:t>
            </a:fld>
            <a:endParaRPr lang="en-GB" sz="1800" b="1"/>
          </a:p>
        </p:txBody>
      </p:sp>
      <p:sp>
        <p:nvSpPr>
          <p:cNvPr id="8" name="Text Box 9"/>
          <p:cNvSpPr txBox="1">
            <a:spLocks noChangeArrowheads="1"/>
          </p:cNvSpPr>
          <p:nvPr userDrawn="1"/>
        </p:nvSpPr>
        <p:spPr bwMode="auto">
          <a:xfrm>
            <a:off x="1334056" y="6292850"/>
            <a:ext cx="3019929" cy="276999"/>
          </a:xfrm>
          <a:prstGeom prst="rect">
            <a:avLst/>
          </a:prstGeom>
          <a:noFill/>
          <a:ln w="9525">
            <a:noFill/>
            <a:miter lim="800000"/>
            <a:headEnd/>
            <a:tailEnd/>
          </a:ln>
          <a:effectLst/>
        </p:spPr>
        <p:txBody>
          <a:bodyPr wrap="none">
            <a:spAutoFit/>
          </a:bodyPr>
          <a:lstStyle/>
          <a:p>
            <a:r>
              <a:rPr lang="en-US" sz="1200">
                <a:latin typeface="Arial" pitchFamily="34" charset="0"/>
              </a:rPr>
              <a:t>Galin, </a:t>
            </a:r>
            <a:r>
              <a:rPr lang="en-US" sz="1200" i="1">
                <a:latin typeface="Arial" pitchFamily="34" charset="0"/>
              </a:rPr>
              <a:t>SQA from theory to implementation</a:t>
            </a:r>
            <a:endParaRPr lang="en-GB" sz="1800" b="1"/>
          </a:p>
        </p:txBody>
      </p:sp>
      <p:sp>
        <p:nvSpPr>
          <p:cNvPr id="9" name="Text Box 10"/>
          <p:cNvSpPr txBox="1">
            <a:spLocks noChangeArrowheads="1"/>
          </p:cNvSpPr>
          <p:nvPr userDrawn="1"/>
        </p:nvSpPr>
        <p:spPr bwMode="auto">
          <a:xfrm>
            <a:off x="8092017" y="6311901"/>
            <a:ext cx="3774016" cy="360363"/>
          </a:xfrm>
          <a:prstGeom prst="rect">
            <a:avLst/>
          </a:prstGeom>
          <a:noFill/>
          <a:ln w="9525">
            <a:noFill/>
            <a:miter lim="800000"/>
            <a:headEnd/>
            <a:tailEnd/>
          </a:ln>
          <a:effectLst/>
        </p:spPr>
        <p:txBody>
          <a:bodyPr/>
          <a:lstStyle/>
          <a:p>
            <a:pPr algn="r"/>
            <a:r>
              <a:rPr lang="en-GB" sz="1200">
                <a:latin typeface="Arial" pitchFamily="34" charset="0"/>
              </a:rPr>
              <a:t>© Pearson Education Limited 2004</a:t>
            </a:r>
            <a:endParaRPr lang="en-GB" sz="1800" b="1"/>
          </a:p>
        </p:txBody>
      </p:sp>
    </p:spTree>
    <p:extLst>
      <p:ext uri="{BB962C8B-B14F-4D97-AF65-F5344CB8AC3E}">
        <p14:creationId xmlns:p14="http://schemas.microsoft.com/office/powerpoint/2010/main" val="221865450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3" name="Text Box 9"/>
          <p:cNvSpPr txBox="1">
            <a:spLocks noChangeArrowheads="1"/>
          </p:cNvSpPr>
          <p:nvPr/>
        </p:nvSpPr>
        <p:spPr bwMode="auto">
          <a:xfrm>
            <a:off x="1334056" y="6292850"/>
            <a:ext cx="3019929" cy="276999"/>
          </a:xfrm>
          <a:prstGeom prst="rect">
            <a:avLst/>
          </a:prstGeom>
          <a:noFill/>
          <a:ln w="9525">
            <a:noFill/>
            <a:miter lim="800000"/>
            <a:headEnd/>
            <a:tailEnd/>
          </a:ln>
          <a:effectLst/>
        </p:spPr>
        <p:txBody>
          <a:bodyPr wrap="none">
            <a:spAutoFit/>
          </a:bodyPr>
          <a:lstStyle/>
          <a:p>
            <a:r>
              <a:rPr lang="en-US" sz="1200" b="0">
                <a:latin typeface="Arial" pitchFamily="34" charset="0"/>
              </a:rPr>
              <a:t>Galin, </a:t>
            </a:r>
            <a:r>
              <a:rPr lang="en-US" sz="1200" b="0" i="1">
                <a:latin typeface="Arial" pitchFamily="34" charset="0"/>
              </a:rPr>
              <a:t>SQA from theory to implementation</a:t>
            </a:r>
            <a:endParaRPr lang="en-GB" sz="1800"/>
          </a:p>
        </p:txBody>
      </p:sp>
      <p:sp>
        <p:nvSpPr>
          <p:cNvPr id="1034" name="Text Box 10"/>
          <p:cNvSpPr txBox="1">
            <a:spLocks noChangeArrowheads="1"/>
          </p:cNvSpPr>
          <p:nvPr/>
        </p:nvSpPr>
        <p:spPr bwMode="auto">
          <a:xfrm>
            <a:off x="8092017" y="6311901"/>
            <a:ext cx="3774016" cy="360363"/>
          </a:xfrm>
          <a:prstGeom prst="rect">
            <a:avLst/>
          </a:prstGeom>
          <a:noFill/>
          <a:ln w="9525">
            <a:noFill/>
            <a:miter lim="800000"/>
            <a:headEnd/>
            <a:tailEnd/>
          </a:ln>
          <a:effectLst/>
        </p:spPr>
        <p:txBody>
          <a:bodyPr/>
          <a:lstStyle/>
          <a:p>
            <a:pPr algn="r"/>
            <a:r>
              <a:rPr lang="en-GB" sz="1200" b="0">
                <a:latin typeface="Arial" pitchFamily="34" charset="0"/>
              </a:rPr>
              <a:t>© Pearson Education Limited 2004</a:t>
            </a:r>
            <a:endParaRPr lang="en-GB" sz="1800"/>
          </a:p>
        </p:txBody>
      </p:sp>
    </p:spTree>
    <p:extLst>
      <p:ext uri="{BB962C8B-B14F-4D97-AF65-F5344CB8AC3E}">
        <p14:creationId xmlns:p14="http://schemas.microsoft.com/office/powerpoint/2010/main" val="827838218"/>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cs typeface="Times New Roman" pitchFamily="18" charset="0"/>
        </a:defRPr>
      </a:lvl2pPr>
      <a:lvl3pPr algn="ctr" rtl="0" fontAlgn="base">
        <a:spcBef>
          <a:spcPct val="0"/>
        </a:spcBef>
        <a:spcAft>
          <a:spcPct val="0"/>
        </a:spcAft>
        <a:defRPr sz="4400">
          <a:solidFill>
            <a:schemeClr val="tx2"/>
          </a:solidFill>
          <a:latin typeface="Times New Roman" pitchFamily="18" charset="0"/>
          <a:cs typeface="Times New Roman" pitchFamily="18" charset="0"/>
        </a:defRPr>
      </a:lvl3pPr>
      <a:lvl4pPr algn="ctr" rtl="0" fontAlgn="base">
        <a:spcBef>
          <a:spcPct val="0"/>
        </a:spcBef>
        <a:spcAft>
          <a:spcPct val="0"/>
        </a:spcAft>
        <a:defRPr sz="4400">
          <a:solidFill>
            <a:schemeClr val="tx2"/>
          </a:solidFill>
          <a:latin typeface="Times New Roman" pitchFamily="18" charset="0"/>
          <a:cs typeface="Times New Roman" pitchFamily="18" charset="0"/>
        </a:defRPr>
      </a:lvl4pPr>
      <a:lvl5pPr algn="ctr" rtl="0" fontAlgn="base">
        <a:spcBef>
          <a:spcPct val="0"/>
        </a:spcBef>
        <a:spcAft>
          <a:spcPct val="0"/>
        </a:spcAft>
        <a:defRPr sz="4400">
          <a:solidFill>
            <a:schemeClr val="tx2"/>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Times New Roman" pitchFamily="18" charset="0"/>
          <a:cs typeface="Times New Roman" pitchFamily="18" charset="0"/>
        </a:defRPr>
      </a:lvl6pPr>
      <a:lvl7pPr marL="914400" algn="ctr" rtl="0" fontAlgn="base">
        <a:spcBef>
          <a:spcPct val="0"/>
        </a:spcBef>
        <a:spcAft>
          <a:spcPct val="0"/>
        </a:spcAft>
        <a:defRPr sz="4400">
          <a:solidFill>
            <a:schemeClr val="tx2"/>
          </a:solidFill>
          <a:latin typeface="Times New Roman" pitchFamily="18" charset="0"/>
          <a:cs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cs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fontAlgn="base">
        <a:spcBef>
          <a:spcPct val="20000"/>
        </a:spcBef>
        <a:spcAft>
          <a:spcPct val="0"/>
        </a:spcAft>
        <a:defRPr sz="3200">
          <a:solidFill>
            <a:schemeClr val="tx1"/>
          </a:solidFill>
          <a:latin typeface="+mn-lt"/>
          <a:ea typeface="+mn-ea"/>
          <a:cs typeface="+mn-cs"/>
        </a:defRPr>
      </a:lvl1pPr>
      <a:lvl2pPr marL="742950" indent="-285750" algn="l" rtl="0" fontAlgn="base">
        <a:spcBef>
          <a:spcPct val="20000"/>
        </a:spcBef>
        <a:spcAft>
          <a:spcPct val="0"/>
        </a:spcAft>
        <a:defRPr sz="2800">
          <a:solidFill>
            <a:schemeClr val="tx1"/>
          </a:solidFill>
          <a:latin typeface="+mn-lt"/>
          <a:cs typeface="+mn-cs"/>
        </a:defRPr>
      </a:lvl2pPr>
      <a:lvl3pPr marL="1143000" indent="-228600" algn="l" rtl="0" fontAlgn="base">
        <a:spcBef>
          <a:spcPct val="20000"/>
        </a:spcBef>
        <a:spcAft>
          <a:spcPct val="0"/>
        </a:spcAft>
        <a:defRPr sz="2400">
          <a:solidFill>
            <a:schemeClr val="tx1"/>
          </a:solidFill>
          <a:latin typeface="+mn-lt"/>
          <a:cs typeface="+mn-cs"/>
        </a:defRPr>
      </a:lvl3pPr>
      <a:lvl4pPr marL="1600200" indent="-228600" algn="l" rtl="0" fontAlgn="base">
        <a:spcBef>
          <a:spcPct val="20000"/>
        </a:spcBef>
        <a:spcAft>
          <a:spcPct val="0"/>
        </a:spcAft>
        <a:defRPr sz="2000">
          <a:solidFill>
            <a:schemeClr val="tx1"/>
          </a:solidFill>
          <a:latin typeface="+mn-lt"/>
          <a:cs typeface="+mn-cs"/>
        </a:defRPr>
      </a:lvl4pPr>
      <a:lvl5pPr marL="2057400" indent="-228600" algn="l" rtl="0" fontAlgn="base">
        <a:spcBef>
          <a:spcPct val="20000"/>
        </a:spcBef>
        <a:spcAft>
          <a:spcPct val="0"/>
        </a:spcAft>
        <a:defRPr sz="2000">
          <a:solidFill>
            <a:schemeClr val="tx1"/>
          </a:solidFill>
          <a:latin typeface="+mn-lt"/>
          <a:cs typeface="+mn-cs"/>
        </a:defRPr>
      </a:lvl5pPr>
      <a:lvl6pPr marL="2514600" indent="-228600" algn="l" rtl="0" fontAlgn="base">
        <a:spcBef>
          <a:spcPct val="20000"/>
        </a:spcBef>
        <a:spcAft>
          <a:spcPct val="0"/>
        </a:spcAft>
        <a:defRPr sz="2000">
          <a:solidFill>
            <a:schemeClr val="tx1"/>
          </a:solidFill>
          <a:latin typeface="+mn-lt"/>
          <a:cs typeface="+mn-cs"/>
        </a:defRPr>
      </a:lvl6pPr>
      <a:lvl7pPr marL="2971800" indent="-228600" algn="l" rtl="0" fontAlgn="base">
        <a:spcBef>
          <a:spcPct val="20000"/>
        </a:spcBef>
        <a:spcAft>
          <a:spcPct val="0"/>
        </a:spcAft>
        <a:defRPr sz="2000">
          <a:solidFill>
            <a:schemeClr val="tx1"/>
          </a:solidFill>
          <a:latin typeface="+mn-lt"/>
          <a:cs typeface="+mn-cs"/>
        </a:defRPr>
      </a:lvl7pPr>
      <a:lvl8pPr marL="3429000" indent="-228600" algn="l" rtl="0" fontAlgn="base">
        <a:spcBef>
          <a:spcPct val="20000"/>
        </a:spcBef>
        <a:spcAft>
          <a:spcPct val="0"/>
        </a:spcAft>
        <a:defRPr sz="2000">
          <a:solidFill>
            <a:schemeClr val="tx1"/>
          </a:solidFill>
          <a:latin typeface="+mn-lt"/>
          <a:cs typeface="+mn-cs"/>
        </a:defRPr>
      </a:lvl8pPr>
      <a:lvl9pPr marL="3886200" indent="-228600" algn="l" rtl="0" fontAlgn="base">
        <a:spcBef>
          <a:spcPct val="20000"/>
        </a:spcBef>
        <a:spcAft>
          <a:spcPct val="0"/>
        </a:spcAft>
        <a:defRPr sz="2000">
          <a:solidFill>
            <a:schemeClr val="tx1"/>
          </a:solidFill>
          <a:latin typeface="+mn-lt"/>
          <a:cs typeface="+mn-cs"/>
        </a:defRPr>
      </a:lvl9pPr>
    </p:bodyStyle>
    <p:otherStyle>
      <a:defPPr>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0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6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84.xml"/><Relationship Id="rId4" Type="http://schemas.openxmlformats.org/officeDocument/2006/relationships/image" Target="../media/image35.emf"/></Relationships>
</file>

<file path=ppt/slides/_rels/slide2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80.xml"/></Relationships>
</file>

<file path=ppt/slides/_rels/slide2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80.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5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25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8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0.xml"/></Relationships>
</file>

<file path=ppt/slides/_rels/slide6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19536" y="1143001"/>
            <a:ext cx="8138864" cy="1470025"/>
          </a:xfrm>
        </p:spPr>
        <p:txBody>
          <a:bodyPr>
            <a:noAutofit/>
          </a:bodyPr>
          <a:lstStyle/>
          <a:p>
            <a:pPr>
              <a:defRPr/>
            </a:pP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Software Quality assurance (SQA) </a:t>
            </a:r>
            <a:b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b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 </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angle 5"/>
          <p:cNvSpPr/>
          <p:nvPr/>
        </p:nvSpPr>
        <p:spPr>
          <a:xfrm>
            <a:off x="2230993" y="4221089"/>
            <a:ext cx="7882415"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rPr>
              <a:t>Introduction and Definitions</a:t>
            </a:r>
          </a:p>
        </p:txBody>
      </p:sp>
      <p:sp>
        <p:nvSpPr>
          <p:cNvPr id="4" name="Rectangle 3"/>
          <p:cNvSpPr/>
          <p:nvPr/>
        </p:nvSpPr>
        <p:spPr>
          <a:xfrm>
            <a:off x="4004424" y="2852937"/>
            <a:ext cx="4445576"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solidFill>
                  <a:srgbClr val="FF0000"/>
                </a:solidFill>
                <a:effectLst>
                  <a:outerShdw dist="38100" dir="2640000" algn="bl" rotWithShape="0">
                    <a:srgbClr val="44546A">
                      <a:lumMod val="75000"/>
                    </a:srgbClr>
                  </a:outerShdw>
                </a:effectLst>
                <a:latin typeface="Times New Roman" pitchFamily="18" charset="0"/>
                <a:cs typeface="Times New Roman" pitchFamily="18" charset="0"/>
              </a:rPr>
              <a:t>Chapter 1- Lec1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052086"/>
            <a:ext cx="3344288" cy="18059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11"/>
          <p:cNvSpPr txBox="1">
            <a:spLocks noChangeArrowheads="1"/>
          </p:cNvSpPr>
          <p:nvPr/>
        </p:nvSpPr>
        <p:spPr bwMode="auto">
          <a:xfrm>
            <a:off x="1890713" y="1008064"/>
            <a:ext cx="8426450" cy="5109091"/>
          </a:xfrm>
          <a:prstGeom prst="rect">
            <a:avLst/>
          </a:prstGeom>
          <a:solidFill>
            <a:schemeClr val="bg1"/>
          </a:solidFill>
          <a:ln w="76200" cmpd="tri">
            <a:noFill/>
            <a:miter lim="800000"/>
            <a:headEnd/>
            <a:tailEnd/>
          </a:ln>
          <a:effectLst/>
        </p:spPr>
        <p:txBody>
          <a:bodyPr>
            <a:spAutoFit/>
          </a:bodyPr>
          <a:lstStyle/>
          <a:p>
            <a:pPr marL="457200" indent="-457200" algn="l" rtl="0" fontAlgn="base">
              <a:spcBef>
                <a:spcPct val="25000"/>
              </a:spcBef>
              <a:spcAft>
                <a:spcPct val="0"/>
              </a:spcAft>
            </a:pPr>
            <a:r>
              <a:rPr lang="en-GB" sz="32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rPr>
              <a:t>The nine causes of software errors are:</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Faulty requirements definition</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Client-developer communication failures</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Deliberate deviations from software requirements</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Logical design errors</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Coding errors</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Non-compliance with documentation and coding instructions</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Shortcomings of the testing process</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User interface and procedure errors</a:t>
            </a:r>
          </a:p>
          <a:p>
            <a:pPr marL="457200" indent="-457200" algn="l" rtl="0" fontAlgn="base">
              <a:spcBef>
                <a:spcPct val="25000"/>
              </a:spcBef>
              <a:spcAft>
                <a:spcPct val="0"/>
              </a:spcAft>
              <a:buFontTx/>
              <a:buAutoNum type="arabicPeriod"/>
            </a:pPr>
            <a:r>
              <a:rPr lang="en-GB" sz="2400" b="1" dirty="0">
                <a:solidFill>
                  <a:prstClr val="black"/>
                </a:solidFill>
                <a:latin typeface="Times New Roman" pitchFamily="18" charset="0"/>
                <a:cs typeface="Times New Roman" pitchFamily="18" charset="0"/>
              </a:rPr>
              <a:t>Documentation errors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1474854-614E-FC40-39B9-BCD1A0A98963}"/>
              </a:ext>
            </a:extLst>
          </p:cNvPr>
          <p:cNvSpPr>
            <a:spLocks noGrp="1"/>
          </p:cNvSpPr>
          <p:nvPr>
            <p:ph type="title"/>
          </p:nvPr>
        </p:nvSpPr>
        <p:spPr/>
        <p:txBody>
          <a:bodyPr/>
          <a:lstStyle/>
          <a:p>
            <a:pPr eaLnBrk="1" hangingPunct="1">
              <a:defRPr/>
            </a:pPr>
            <a:r>
              <a:rPr lang="en-US" altLang="en-US" u="sng" dirty="0">
                <a:effectLst>
                  <a:outerShdw blurRad="38100" dist="38100" dir="2700000" algn="tl">
                    <a:srgbClr val="000000">
                      <a:alpha val="43137"/>
                    </a:srgbClr>
                  </a:outerShdw>
                </a:effectLst>
              </a:rPr>
              <a:t>SQA system components</a:t>
            </a:r>
          </a:p>
        </p:txBody>
      </p:sp>
      <p:sp>
        <p:nvSpPr>
          <p:cNvPr id="12291" name="Content Placeholder 2">
            <a:extLst>
              <a:ext uri="{FF2B5EF4-FFF2-40B4-BE49-F238E27FC236}">
                <a16:creationId xmlns:a16="http://schemas.microsoft.com/office/drawing/2014/main" id="{EE320501-64A3-025B-AA43-8C4D3E6DB572}"/>
              </a:ext>
            </a:extLst>
          </p:cNvPr>
          <p:cNvSpPr>
            <a:spLocks noGrp="1"/>
          </p:cNvSpPr>
          <p:nvPr>
            <p:ph idx="1"/>
          </p:nvPr>
        </p:nvSpPr>
        <p:spPr>
          <a:xfrm>
            <a:off x="1676400" y="1828800"/>
            <a:ext cx="8534400" cy="4038600"/>
          </a:xfrm>
        </p:spPr>
        <p:txBody>
          <a:bodyPr rtlCol="0">
            <a:normAutofit/>
          </a:bodyPr>
          <a:lstStyle/>
          <a:p>
            <a:pPr eaLnBrk="1" hangingPunct="1">
              <a:buFont typeface="Wingdings" panose="05000000000000000000" pitchFamily="2" charset="2"/>
              <a:buNone/>
              <a:defRPr/>
            </a:pPr>
            <a:r>
              <a:rPr lang="en-US" altLang="en-US" sz="2800" b="1" u="sng" dirty="0">
                <a:solidFill>
                  <a:schemeClr val="accent1">
                    <a:lumMod val="75000"/>
                  </a:schemeClr>
                </a:solidFill>
                <a:effectLst>
                  <a:outerShdw blurRad="38100" dist="38100" dir="2700000" algn="tl">
                    <a:srgbClr val="000000">
                      <a:alpha val="43137"/>
                    </a:srgbClr>
                  </a:outerShdw>
                </a:effectLst>
              </a:rPr>
              <a:t>6- Organizing for SQA – the human components. </a:t>
            </a:r>
          </a:p>
          <a:p>
            <a:pPr eaLnBrk="1" hangingPunct="1">
              <a:buFont typeface="Wingdings" panose="05000000000000000000" pitchFamily="2" charset="2"/>
              <a:buNone/>
              <a:defRPr/>
            </a:pPr>
            <a:r>
              <a:rPr lang="en-US" altLang="en-US" sz="2400" dirty="0"/>
              <a:t>The SQA organizational base includes </a:t>
            </a:r>
            <a:r>
              <a:rPr lang="en-US" altLang="en-US" sz="2400" dirty="0">
                <a:solidFill>
                  <a:srgbClr val="FF0000"/>
                </a:solidFill>
              </a:rPr>
              <a:t>managers, testing personnel, the SQA unit and practitioners interested in software quality </a:t>
            </a:r>
            <a:r>
              <a:rPr lang="en-US" altLang="en-US" sz="2400" dirty="0"/>
              <a:t>(SQA trustees, SQA committee members and SQA forum members). All these </a:t>
            </a:r>
            <a:r>
              <a:rPr lang="en-US" altLang="en-US" sz="2400" i="1" dirty="0"/>
              <a:t>actors contribute to software quality; </a:t>
            </a:r>
          </a:p>
          <a:p>
            <a:pPr eaLnBrk="1" hangingPunct="1">
              <a:defRPr/>
            </a:pPr>
            <a:r>
              <a:rPr lang="en-US" altLang="en-US" sz="2400" dirty="0"/>
              <a:t>Their main objectives are:</a:t>
            </a:r>
          </a:p>
          <a:p>
            <a:pPr lvl="1" eaLnBrk="1" hangingPunct="1">
              <a:defRPr/>
            </a:pPr>
            <a:r>
              <a:rPr lang="en-US" altLang="en-US" sz="2000" dirty="0"/>
              <a:t>To develop and support implementation of SQA components.</a:t>
            </a:r>
          </a:p>
          <a:p>
            <a:pPr lvl="1" eaLnBrk="1" hangingPunct="1">
              <a:defRPr/>
            </a:pPr>
            <a:r>
              <a:rPr lang="en-US" altLang="en-US" sz="2000" dirty="0"/>
              <a:t>To detect deviations from SQA procedures and methodology.</a:t>
            </a:r>
          </a:p>
          <a:p>
            <a:pPr lvl="1" eaLnBrk="1" hangingPunct="1">
              <a:defRPr/>
            </a:pPr>
            <a:r>
              <a:rPr lang="en-US" altLang="en-US" sz="2000" dirty="0"/>
              <a:t>To suggest improvements to SQA components</a:t>
            </a:r>
            <a:r>
              <a:rPr lang="en-US" altLang="en-US" sz="1900" dirty="0"/>
              <a:t>.</a:t>
            </a:r>
          </a:p>
        </p:txBody>
      </p:sp>
      <p:sp>
        <p:nvSpPr>
          <p:cNvPr id="12292" name="Slide Number Placeholder 3">
            <a:extLst>
              <a:ext uri="{FF2B5EF4-FFF2-40B4-BE49-F238E27FC236}">
                <a16:creationId xmlns:a16="http://schemas.microsoft.com/office/drawing/2014/main" id="{3BDC54FA-2963-6B80-905F-0BC85A0E882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A45D277-42DD-4516-BD96-4FB49E5E0858}" type="slidenum">
              <a:rPr lang="ar-SA" altLang="en-US" sz="1000">
                <a:solidFill>
                  <a:prstClr val="black"/>
                </a:solidFill>
              </a:rPr>
              <a:pPr rtl="0" eaLnBrk="0" fontAlgn="base" hangingPunct="0">
                <a:spcBef>
                  <a:spcPct val="0"/>
                </a:spcBef>
                <a:spcAft>
                  <a:spcPct val="0"/>
                </a:spcAft>
              </a:pPr>
              <a:t>100</a:t>
            </a:fld>
            <a:endParaRPr lang="en-US" altLang="en-US" sz="1000">
              <a:solidFill>
                <a:prstClr val="black"/>
              </a:solidFill>
            </a:endParaRPr>
          </a:p>
        </p:txBody>
      </p:sp>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3B8E95D-6DB9-60FE-05EC-14EDE6B45B50}"/>
              </a:ext>
            </a:extLst>
          </p:cNvPr>
          <p:cNvSpPr>
            <a:spLocks noGrp="1"/>
          </p:cNvSpPr>
          <p:nvPr>
            <p:ph type="title"/>
          </p:nvPr>
        </p:nvSpPr>
        <p:spPr>
          <a:xfrm>
            <a:off x="2057400" y="0"/>
            <a:ext cx="8153400" cy="1143000"/>
          </a:xfrm>
        </p:spPr>
        <p:txBody>
          <a:bodyPr/>
          <a:lstStyle/>
          <a:p>
            <a:pPr eaLnBrk="1" hangingPunct="1"/>
            <a:r>
              <a:rPr lang="en-US" altLang="en-US"/>
              <a:t>The SQA System Overview</a:t>
            </a:r>
          </a:p>
        </p:txBody>
      </p:sp>
      <p:pic>
        <p:nvPicPr>
          <p:cNvPr id="13315" name="Picture 2" descr="http://1.bp.blogspot.com/-mL10jbhgZNY/T9QyKNZ0WqI/AAAAAAAAAQM/FLFaVO5unfo/s1600/sqa+architecture.JPG">
            <a:extLst>
              <a:ext uri="{FF2B5EF4-FFF2-40B4-BE49-F238E27FC236}">
                <a16:creationId xmlns:a16="http://schemas.microsoft.com/office/drawing/2014/main" id="{3EF05433-B4D8-0856-475E-46CD0CC5AE0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838200"/>
            <a:ext cx="8382000" cy="5518150"/>
          </a:xfrm>
          <a:noFill/>
        </p:spPr>
      </p:pic>
      <p:sp>
        <p:nvSpPr>
          <p:cNvPr id="13316" name="Slide Number Placeholder 3">
            <a:extLst>
              <a:ext uri="{FF2B5EF4-FFF2-40B4-BE49-F238E27FC236}">
                <a16:creationId xmlns:a16="http://schemas.microsoft.com/office/drawing/2014/main" id="{E2EDAF53-8730-FF92-CE23-688E5A5169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9C1295B-F670-4051-B881-26FBAEBDA025}" type="slidenum">
              <a:rPr lang="ar-SA" altLang="en-US" sz="1000">
                <a:solidFill>
                  <a:prstClr val="black"/>
                </a:solidFill>
              </a:rPr>
              <a:pPr rtl="0" eaLnBrk="0" fontAlgn="base" hangingPunct="0">
                <a:spcBef>
                  <a:spcPct val="0"/>
                </a:spcBef>
                <a:spcAft>
                  <a:spcPct val="0"/>
                </a:spcAft>
              </a:pPr>
              <a:t>101</a:t>
            </a:fld>
            <a:endParaRPr lang="en-US" altLang="en-US" sz="1000">
              <a:solidFill>
                <a:prstClr val="black"/>
              </a:solidFill>
            </a:endParaRPr>
          </a:p>
        </p:txBody>
      </p:sp>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9208FBAF-6C3A-CCB9-D1D0-8B6C6BB34227}"/>
              </a:ext>
            </a:extLst>
          </p:cNvPr>
          <p:cNvSpPr>
            <a:spLocks noGrp="1" noChangeArrowheads="1"/>
          </p:cNvSpPr>
          <p:nvPr>
            <p:ph type="title"/>
          </p:nvPr>
        </p:nvSpPr>
        <p:spPr/>
        <p:txBody>
          <a:bodyPr/>
          <a:lstStyle/>
          <a:p>
            <a:pPr eaLnBrk="1" hangingPunct="1"/>
            <a:r>
              <a:rPr lang="en-US" altLang="en-US" sz="3600">
                <a:latin typeface="Arial" panose="020B0604020202020204" pitchFamily="34" charset="0"/>
              </a:rPr>
              <a:t>1. Pre-Project Components</a:t>
            </a:r>
          </a:p>
        </p:txBody>
      </p:sp>
      <p:sp>
        <p:nvSpPr>
          <p:cNvPr id="14339" name="Rectangle 3">
            <a:extLst>
              <a:ext uri="{FF2B5EF4-FFF2-40B4-BE49-F238E27FC236}">
                <a16:creationId xmlns:a16="http://schemas.microsoft.com/office/drawing/2014/main" id="{F11D0957-F800-0C7F-4FDA-104526DE71BC}"/>
              </a:ext>
            </a:extLst>
          </p:cNvPr>
          <p:cNvSpPr>
            <a:spLocks noGrp="1" noChangeArrowheads="1"/>
          </p:cNvSpPr>
          <p:nvPr>
            <p:ph idx="1"/>
          </p:nvPr>
        </p:nvSpPr>
        <p:spPr>
          <a:xfrm>
            <a:off x="1828800" y="1981200"/>
            <a:ext cx="8534400" cy="4114800"/>
          </a:xfrm>
        </p:spPr>
        <p:txBody>
          <a:bodyPr/>
          <a:lstStyle/>
          <a:p>
            <a:pPr marL="609600" indent="-609600" eaLnBrk="1" hangingPunct="1"/>
            <a:r>
              <a:rPr lang="en-US" altLang="en-US" sz="2800"/>
              <a:t>The SQA components here are meant to </a:t>
            </a:r>
            <a:r>
              <a:rPr lang="en-US" altLang="en-US" sz="2800">
                <a:solidFill>
                  <a:srgbClr val="FF0000"/>
                </a:solidFill>
              </a:rPr>
              <a:t>improve the preparatory steps </a:t>
            </a:r>
            <a:r>
              <a:rPr lang="en-US" altLang="en-US" sz="2800"/>
              <a:t>taken prior to initiating work on the project itself:</a:t>
            </a:r>
            <a:br>
              <a:rPr lang="en-US" altLang="en-US" sz="2800"/>
            </a:br>
            <a:endParaRPr lang="en-US" altLang="en-US" sz="2800"/>
          </a:p>
          <a:p>
            <a:pPr marL="609600" indent="-609600" eaLnBrk="1" hangingPunct="1"/>
            <a:r>
              <a:rPr lang="en-US" altLang="en-US" sz="2800"/>
              <a:t>It includes two components :</a:t>
            </a:r>
          </a:p>
          <a:p>
            <a:pPr marL="609600" indent="-609600" eaLnBrk="1" hangingPunct="1">
              <a:buClr>
                <a:schemeClr val="tx1"/>
              </a:buClr>
              <a:buFontTx/>
              <a:buAutoNum type="arabicParenR"/>
            </a:pPr>
            <a:r>
              <a:rPr lang="en-US" altLang="en-US" sz="2800"/>
              <a:t>Contract review</a:t>
            </a:r>
          </a:p>
          <a:p>
            <a:pPr marL="609600" indent="-609600" eaLnBrk="1" hangingPunct="1">
              <a:buClr>
                <a:schemeClr val="tx1"/>
              </a:buClr>
              <a:buFontTx/>
              <a:buAutoNum type="arabicParenR"/>
            </a:pPr>
            <a:r>
              <a:rPr lang="en-US" altLang="en-US" sz="2800"/>
              <a:t>Development and quality plans</a:t>
            </a:r>
          </a:p>
        </p:txBody>
      </p:sp>
      <p:sp>
        <p:nvSpPr>
          <p:cNvPr id="14340" name="Slide Number Placeholder 5">
            <a:extLst>
              <a:ext uri="{FF2B5EF4-FFF2-40B4-BE49-F238E27FC236}">
                <a16:creationId xmlns:a16="http://schemas.microsoft.com/office/drawing/2014/main" id="{4FA76838-AA06-1993-E508-22800C6564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800F41D5-AA42-4A05-9F3A-9CA439C585BC}" type="slidenum">
              <a:rPr lang="ar-SA" altLang="en-US" sz="1000">
                <a:solidFill>
                  <a:prstClr val="black"/>
                </a:solidFill>
              </a:rPr>
              <a:pPr rtl="0" eaLnBrk="0" fontAlgn="base" hangingPunct="0">
                <a:spcBef>
                  <a:spcPct val="0"/>
                </a:spcBef>
                <a:spcAft>
                  <a:spcPct val="0"/>
                </a:spcAft>
              </a:pPr>
              <a:t>102</a:t>
            </a:fld>
            <a:endParaRPr lang="en-US" altLang="en-US" sz="1000">
              <a:solidFill>
                <a:prstClr val="black"/>
              </a:solidFill>
            </a:endParaRPr>
          </a:p>
        </p:txBody>
      </p:sp>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44F5B0FC-44D5-C244-474E-3D42E3CA644B}"/>
              </a:ext>
            </a:extLst>
          </p:cNvPr>
          <p:cNvSpPr>
            <a:spLocks noGrp="1" noChangeArrowheads="1"/>
          </p:cNvSpPr>
          <p:nvPr>
            <p:ph type="title"/>
          </p:nvPr>
        </p:nvSpPr>
        <p:spPr>
          <a:xfrm>
            <a:off x="2095500" y="0"/>
            <a:ext cx="7620000" cy="685800"/>
          </a:xfrm>
        </p:spPr>
        <p:txBody>
          <a:bodyPr rtlCol="0">
            <a:normAutofit fontScale="90000"/>
          </a:bodyPr>
          <a:lstStyle/>
          <a:p>
            <a:pPr eaLnBrk="1" fontAlgn="auto" hangingPunct="1">
              <a:spcAft>
                <a:spcPts val="0"/>
              </a:spcAft>
              <a:defRPr/>
            </a:pPr>
            <a:br>
              <a:rPr lang="en-US" altLang="en-US" sz="3600" dirty="0">
                <a:latin typeface="Arial" panose="020B0604020202020204" pitchFamily="34" charset="0"/>
              </a:rPr>
            </a:br>
            <a:r>
              <a:rPr lang="en-US" altLang="en-US" sz="3600" dirty="0">
                <a:latin typeface="Arial" panose="020B0604020202020204" pitchFamily="34" charset="0"/>
              </a:rPr>
              <a:t>Contract review</a:t>
            </a:r>
          </a:p>
        </p:txBody>
      </p:sp>
      <p:sp>
        <p:nvSpPr>
          <p:cNvPr id="2" name="Rectangle 4">
            <a:extLst>
              <a:ext uri="{FF2B5EF4-FFF2-40B4-BE49-F238E27FC236}">
                <a16:creationId xmlns:a16="http://schemas.microsoft.com/office/drawing/2014/main" id="{0B6C2124-26F6-08F5-9AB2-3022806D880A}"/>
              </a:ext>
            </a:extLst>
          </p:cNvPr>
          <p:cNvSpPr>
            <a:spLocks noGrp="1" noChangeArrowheads="1"/>
          </p:cNvSpPr>
          <p:nvPr>
            <p:ph idx="1"/>
          </p:nvPr>
        </p:nvSpPr>
        <p:spPr>
          <a:xfrm>
            <a:off x="1905000" y="1066800"/>
            <a:ext cx="8001000" cy="4191000"/>
          </a:xfrm>
        </p:spPr>
        <p:txBody>
          <a:bodyPr/>
          <a:lstStyle/>
          <a:p>
            <a:pPr eaLnBrk="1" hangingPunct="1"/>
            <a:r>
              <a:rPr lang="en-US" altLang="en-US" sz="1800"/>
              <a:t>Software may be developed in response to:</a:t>
            </a:r>
            <a:br>
              <a:rPr lang="en-US" altLang="en-US" sz="1800"/>
            </a:br>
            <a:r>
              <a:rPr lang="en-US" altLang="en-US" sz="1800"/>
              <a:t>1- A contract negotiated with a customer</a:t>
            </a:r>
            <a:br>
              <a:rPr lang="en-US" altLang="en-US" sz="1800"/>
            </a:br>
            <a:r>
              <a:rPr lang="en-US" altLang="en-US" sz="1800"/>
              <a:t>2- An internal order originating in another department (like a request for developing a firmware software system to be embedded within a hardware product)</a:t>
            </a:r>
          </a:p>
          <a:p>
            <a:pPr eaLnBrk="1" hangingPunct="1"/>
            <a:r>
              <a:rPr lang="en-US" altLang="en-US" sz="1800"/>
              <a:t> The development unit is committed to an agreed-upon functional specification, budget and schedule.</a:t>
            </a:r>
          </a:p>
          <a:p>
            <a:pPr eaLnBrk="1" hangingPunct="1"/>
            <a:r>
              <a:rPr lang="en-US" altLang="en-US" sz="1800"/>
              <a:t>Accordingly, The contract review activity is conducted in two stages :</a:t>
            </a:r>
          </a:p>
          <a:p>
            <a:pPr eaLnBrk="1" hangingPunct="1"/>
            <a:r>
              <a:rPr lang="en-US" altLang="en-US" sz="1800"/>
              <a:t>Stage One – Review of the proposal draft</a:t>
            </a:r>
          </a:p>
          <a:p>
            <a:pPr lvl="1" eaLnBrk="1" hangingPunct="1"/>
            <a:r>
              <a:rPr lang="en-US" altLang="en-US"/>
              <a:t>prior to submission to the potential customer</a:t>
            </a:r>
          </a:p>
          <a:p>
            <a:pPr lvl="1" eaLnBrk="1" hangingPunct="1"/>
            <a:r>
              <a:rPr lang="en-US" altLang="en-US"/>
              <a:t>(“proposal draft review”).</a:t>
            </a:r>
          </a:p>
          <a:p>
            <a:pPr eaLnBrk="1" hangingPunct="1"/>
            <a:r>
              <a:rPr lang="en-US" altLang="en-US" sz="1800"/>
              <a:t>Stage Two – Review of contract draft </a:t>
            </a:r>
          </a:p>
          <a:p>
            <a:pPr lvl="1" eaLnBrk="1" hangingPunct="1"/>
            <a:r>
              <a:rPr lang="en-US" altLang="en-US"/>
              <a:t>prior to signing (“contract draft review”).. </a:t>
            </a:r>
          </a:p>
        </p:txBody>
      </p:sp>
      <p:sp>
        <p:nvSpPr>
          <p:cNvPr id="16388" name="Slide Number Placeholder 5">
            <a:extLst>
              <a:ext uri="{FF2B5EF4-FFF2-40B4-BE49-F238E27FC236}">
                <a16:creationId xmlns:a16="http://schemas.microsoft.com/office/drawing/2014/main" id="{1157AE66-5D15-549F-31F5-37863C1982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22CD725-310C-4943-939E-C57078E51A2E}" type="slidenum">
              <a:rPr lang="ar-SA" altLang="en-US" sz="1000">
                <a:solidFill>
                  <a:prstClr val="black"/>
                </a:solidFill>
              </a:rPr>
              <a:pPr rtl="0" eaLnBrk="0" fontAlgn="base" hangingPunct="0">
                <a:spcBef>
                  <a:spcPct val="0"/>
                </a:spcBef>
                <a:spcAft>
                  <a:spcPct val="0"/>
                </a:spcAft>
              </a:pPr>
              <a:t>103</a:t>
            </a:fld>
            <a:endParaRPr lang="en-US" altLang="en-US" sz="1000">
              <a:solidFill>
                <a:prstClr val="black"/>
              </a:solidFill>
            </a:endParaRPr>
          </a:p>
        </p:txBody>
      </p:sp>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4640394-8AE5-42DC-B130-956ACF4A8B97}"/>
              </a:ext>
            </a:extLst>
          </p:cNvPr>
          <p:cNvSpPr>
            <a:spLocks noGrp="1" noChangeArrowheads="1"/>
          </p:cNvSpPr>
          <p:nvPr>
            <p:ph type="title"/>
          </p:nvPr>
        </p:nvSpPr>
        <p:spPr>
          <a:xfrm>
            <a:off x="1524000" y="76200"/>
            <a:ext cx="8153400" cy="1143000"/>
          </a:xfrm>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Contract review </a:t>
            </a:r>
          </a:p>
        </p:txBody>
      </p:sp>
      <p:sp>
        <p:nvSpPr>
          <p:cNvPr id="97283" name="Rectangle 3">
            <a:extLst>
              <a:ext uri="{FF2B5EF4-FFF2-40B4-BE49-F238E27FC236}">
                <a16:creationId xmlns:a16="http://schemas.microsoft.com/office/drawing/2014/main" id="{79A183C0-5DC3-5B49-6329-245C75D44794}"/>
              </a:ext>
            </a:extLst>
          </p:cNvPr>
          <p:cNvSpPr>
            <a:spLocks noGrp="1" noChangeArrowheads="1"/>
          </p:cNvSpPr>
          <p:nvPr>
            <p:ph idx="1"/>
          </p:nvPr>
        </p:nvSpPr>
        <p:spPr>
          <a:xfrm>
            <a:off x="1752600" y="1752600"/>
            <a:ext cx="8458200" cy="4343400"/>
          </a:xfrm>
        </p:spPr>
        <p:txBody>
          <a:bodyPr rtlCol="0">
            <a:normAutofit/>
          </a:bodyPr>
          <a:lstStyle/>
          <a:p>
            <a:pPr eaLnBrk="1" fontAlgn="auto" hangingPunct="1">
              <a:spcAft>
                <a:spcPts val="0"/>
              </a:spcAft>
              <a:defRPr/>
            </a:pPr>
            <a:r>
              <a:rPr lang="en-US" sz="2000" dirty="0"/>
              <a:t>Specifically ,contract review activities include:</a:t>
            </a:r>
          </a:p>
          <a:p>
            <a:pPr marL="590550" indent="-590550" eaLnBrk="1" fontAlgn="auto" hangingPunct="1">
              <a:spcAft>
                <a:spcPts val="0"/>
              </a:spcAft>
              <a:buNone/>
              <a:defRPr/>
            </a:pPr>
            <a:r>
              <a:rPr lang="en-US" sz="2000" dirty="0"/>
              <a:t>1) Clarification of customer's requirements</a:t>
            </a:r>
          </a:p>
          <a:p>
            <a:pPr marL="609600" indent="-609600" eaLnBrk="1" fontAlgn="auto" hangingPunct="1">
              <a:spcAft>
                <a:spcPts val="0"/>
              </a:spcAft>
              <a:buClr>
                <a:schemeClr val="tx1"/>
              </a:buClr>
              <a:buNone/>
              <a:defRPr/>
            </a:pPr>
            <a:r>
              <a:rPr lang="en-US" sz="2000" dirty="0"/>
              <a:t>2) Review of the project's schedule and resource requirement estimates</a:t>
            </a:r>
          </a:p>
          <a:p>
            <a:pPr marL="609600" indent="-609600" eaLnBrk="1" fontAlgn="auto" hangingPunct="1">
              <a:spcAft>
                <a:spcPts val="0"/>
              </a:spcAft>
              <a:buClr>
                <a:schemeClr val="tx1"/>
              </a:buClr>
              <a:buNone/>
              <a:defRPr/>
            </a:pPr>
            <a:r>
              <a:rPr lang="en-US" sz="2000" dirty="0"/>
              <a:t>3) Evaluation of the professional staff's capacity to carry out the proposed project</a:t>
            </a:r>
          </a:p>
          <a:p>
            <a:pPr marL="609600" indent="-609600" eaLnBrk="1" fontAlgn="auto" hangingPunct="1">
              <a:spcAft>
                <a:spcPts val="0"/>
              </a:spcAft>
              <a:buClr>
                <a:schemeClr val="tx1"/>
              </a:buClr>
              <a:buNone/>
              <a:defRPr/>
            </a:pPr>
            <a:r>
              <a:rPr lang="en-US" sz="2000" dirty="0"/>
              <a:t>4) Evaluation of the customer's capacity to fulfill his obligations</a:t>
            </a:r>
          </a:p>
          <a:p>
            <a:pPr marL="609600" indent="-609600" eaLnBrk="1" fontAlgn="auto" hangingPunct="1">
              <a:spcAft>
                <a:spcPts val="0"/>
              </a:spcAft>
              <a:buClr>
                <a:schemeClr val="tx1"/>
              </a:buClr>
              <a:buNone/>
              <a:defRPr/>
            </a:pPr>
            <a:r>
              <a:rPr lang="en-US" sz="2000" dirty="0"/>
              <a:t>5) Evaluation of development risks</a:t>
            </a:r>
          </a:p>
          <a:p>
            <a:pPr eaLnBrk="1" fontAlgn="auto" hangingPunct="1">
              <a:spcAft>
                <a:spcPts val="0"/>
              </a:spcAft>
              <a:defRPr/>
            </a:pPr>
            <a:r>
              <a:rPr lang="en-US" sz="2000" dirty="0">
                <a:solidFill>
                  <a:srgbClr val="FF0000"/>
                </a:solidFill>
              </a:rPr>
              <a:t>the review of maintenance contracts</a:t>
            </a:r>
            <a:r>
              <a:rPr lang="en-US" sz="2000" dirty="0"/>
              <a:t>: take into account that besides error corrections, maintenance services include software adaptation and limited software development activities for the sake of performance improvement</a:t>
            </a:r>
          </a:p>
          <a:p>
            <a:pPr marL="609600" indent="-609600" eaLnBrk="1" fontAlgn="auto" hangingPunct="1">
              <a:spcAft>
                <a:spcPts val="0"/>
              </a:spcAft>
              <a:buClr>
                <a:schemeClr val="tx1"/>
              </a:buClr>
              <a:buNone/>
              <a:defRPr/>
            </a:pPr>
            <a:endParaRPr lang="en-US" sz="2000" dirty="0"/>
          </a:p>
          <a:p>
            <a:pPr marL="609600" indent="-609600" eaLnBrk="1" fontAlgn="auto" hangingPunct="1">
              <a:spcAft>
                <a:spcPts val="0"/>
              </a:spcAft>
              <a:buClr>
                <a:schemeClr val="tx1"/>
              </a:buClr>
              <a:buNone/>
              <a:defRPr/>
            </a:pPr>
            <a:endParaRPr lang="en-US" sz="2000" dirty="0"/>
          </a:p>
        </p:txBody>
      </p:sp>
      <p:sp>
        <p:nvSpPr>
          <p:cNvPr id="17412" name="Slide Number Placeholder 5">
            <a:extLst>
              <a:ext uri="{FF2B5EF4-FFF2-40B4-BE49-F238E27FC236}">
                <a16:creationId xmlns:a16="http://schemas.microsoft.com/office/drawing/2014/main" id="{05589E6B-C4AB-8EC0-2375-2A0E4D14FB3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89C3B38-0A44-4AE8-AD46-B1D0A9F37A8A}" type="slidenum">
              <a:rPr lang="ar-SA" altLang="en-US" sz="1000">
                <a:solidFill>
                  <a:prstClr val="black"/>
                </a:solidFill>
              </a:rPr>
              <a:pPr rtl="0" eaLnBrk="0" fontAlgn="base" hangingPunct="0">
                <a:spcBef>
                  <a:spcPct val="0"/>
                </a:spcBef>
                <a:spcAft>
                  <a:spcPct val="0"/>
                </a:spcAft>
              </a:pPr>
              <a:t>104</a:t>
            </a:fld>
            <a:endParaRPr lang="en-US" altLang="en-US" sz="1000">
              <a:solidFill>
                <a:prstClr val="black"/>
              </a:solidFill>
            </a:endParaRPr>
          </a:p>
        </p:txBody>
      </p:sp>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06E3542-C5E9-E925-52C7-B84160779132}"/>
              </a:ext>
            </a:extLst>
          </p:cNvPr>
          <p:cNvSpPr>
            <a:spLocks noGrp="1" noChangeArrowheads="1"/>
          </p:cNvSpPr>
          <p:nvPr>
            <p:ph type="title"/>
          </p:nvPr>
        </p:nvSpPr>
        <p:spPr>
          <a:xfrm>
            <a:off x="1524001" y="228600"/>
            <a:ext cx="3414713" cy="1143000"/>
          </a:xfrm>
        </p:spPr>
        <p:txBody>
          <a:bodyPr/>
          <a:lstStyle/>
          <a:p>
            <a:pPr eaLnBrk="1" hangingPunct="1">
              <a:buFont typeface="Wingdings" panose="05000000000000000000" pitchFamily="2" charset="2"/>
              <a:buNone/>
            </a:pPr>
            <a:r>
              <a:rPr lang="en-US" altLang="ar-JO" sz="3600" b="1"/>
              <a:t>Who performs a contract review ?</a:t>
            </a:r>
          </a:p>
        </p:txBody>
      </p:sp>
      <p:sp>
        <p:nvSpPr>
          <p:cNvPr id="97283" name="Rectangle 3">
            <a:extLst>
              <a:ext uri="{FF2B5EF4-FFF2-40B4-BE49-F238E27FC236}">
                <a16:creationId xmlns:a16="http://schemas.microsoft.com/office/drawing/2014/main" id="{FB9458FA-D530-7174-3345-102BA30D9BE2}"/>
              </a:ext>
            </a:extLst>
          </p:cNvPr>
          <p:cNvSpPr>
            <a:spLocks noGrp="1" noChangeArrowheads="1"/>
          </p:cNvSpPr>
          <p:nvPr>
            <p:ph idx="1"/>
          </p:nvPr>
        </p:nvSpPr>
        <p:spPr>
          <a:xfrm>
            <a:off x="4800600" y="228601"/>
            <a:ext cx="7753350" cy="1870075"/>
          </a:xfrm>
        </p:spPr>
        <p:txBody>
          <a:bodyPr rtlCol="0">
            <a:normAutofit/>
          </a:bodyPr>
          <a:lstStyle/>
          <a:p>
            <a:pPr eaLnBrk="1" fontAlgn="auto" hangingPunct="1">
              <a:spcAft>
                <a:spcPts val="0"/>
              </a:spcAft>
              <a:defRPr/>
            </a:pPr>
            <a:r>
              <a:rPr lang="en-US" sz="2000" dirty="0">
                <a:solidFill>
                  <a:schemeClr val="accent2">
                    <a:lumMod val="75000"/>
                  </a:schemeClr>
                </a:solidFill>
              </a:rPr>
              <a:t>The leader and members of the proposal team</a:t>
            </a:r>
          </a:p>
          <a:p>
            <a:pPr eaLnBrk="1" fontAlgn="auto" hangingPunct="1">
              <a:spcAft>
                <a:spcPts val="0"/>
              </a:spcAft>
              <a:defRPr/>
            </a:pPr>
            <a:r>
              <a:rPr lang="en-US" sz="2000" dirty="0">
                <a:solidFill>
                  <a:schemeClr val="accent2">
                    <a:lumMod val="50000"/>
                  </a:schemeClr>
                </a:solidFill>
              </a:rPr>
              <a:t>An outside professional or a company staff member </a:t>
            </a:r>
            <a:br>
              <a:rPr lang="en-US" sz="2000" dirty="0">
                <a:solidFill>
                  <a:schemeClr val="accent2">
                    <a:lumMod val="50000"/>
                  </a:schemeClr>
                </a:solidFill>
              </a:rPr>
            </a:br>
            <a:r>
              <a:rPr lang="en-US" sz="2000" dirty="0">
                <a:solidFill>
                  <a:schemeClr val="accent2">
                    <a:lumMod val="50000"/>
                  </a:schemeClr>
                </a:solidFill>
              </a:rPr>
              <a:t>who is not a member of the proposal team</a:t>
            </a:r>
          </a:p>
          <a:p>
            <a:pPr eaLnBrk="1" fontAlgn="auto" hangingPunct="1">
              <a:spcAft>
                <a:spcPts val="0"/>
              </a:spcAft>
              <a:defRPr/>
            </a:pPr>
            <a:r>
              <a:rPr lang="en-US" sz="2000" dirty="0">
                <a:solidFill>
                  <a:schemeClr val="accent6">
                    <a:lumMod val="75000"/>
                  </a:schemeClr>
                </a:solidFill>
              </a:rPr>
              <a:t> A team of outside experts.</a:t>
            </a:r>
          </a:p>
          <a:p>
            <a:pPr marL="609600" indent="-609600" eaLnBrk="1" fontAlgn="auto" hangingPunct="1">
              <a:spcAft>
                <a:spcPts val="0"/>
              </a:spcAft>
              <a:buClr>
                <a:schemeClr val="tx1"/>
              </a:buClr>
              <a:buNone/>
              <a:defRPr/>
            </a:pPr>
            <a:endParaRPr lang="en-US" sz="2000" dirty="0"/>
          </a:p>
          <a:p>
            <a:pPr marL="609600" indent="-609600" eaLnBrk="1" fontAlgn="auto" hangingPunct="1">
              <a:spcAft>
                <a:spcPts val="0"/>
              </a:spcAft>
              <a:buClr>
                <a:schemeClr val="tx1"/>
              </a:buClr>
              <a:buNone/>
              <a:defRPr/>
            </a:pPr>
            <a:endParaRPr lang="en-US" sz="2000" dirty="0"/>
          </a:p>
        </p:txBody>
      </p:sp>
      <p:sp>
        <p:nvSpPr>
          <p:cNvPr id="18436" name="Slide Number Placeholder 5">
            <a:extLst>
              <a:ext uri="{FF2B5EF4-FFF2-40B4-BE49-F238E27FC236}">
                <a16:creationId xmlns:a16="http://schemas.microsoft.com/office/drawing/2014/main" id="{F28677E4-5AD9-A393-45CA-B1FDA65A98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CF327C9-5FDF-40F0-B7DE-7E26166B10A2}" type="slidenum">
              <a:rPr lang="ar-SA" altLang="en-US" sz="1000">
                <a:solidFill>
                  <a:prstClr val="black"/>
                </a:solidFill>
              </a:rPr>
              <a:pPr rtl="0" eaLnBrk="0" fontAlgn="base" hangingPunct="0">
                <a:spcBef>
                  <a:spcPct val="0"/>
                </a:spcBef>
                <a:spcAft>
                  <a:spcPct val="0"/>
                </a:spcAft>
              </a:pPr>
              <a:t>105</a:t>
            </a:fld>
            <a:endParaRPr lang="en-US" altLang="en-US" sz="1000">
              <a:solidFill>
                <a:prstClr val="black"/>
              </a:solidFill>
            </a:endParaRPr>
          </a:p>
        </p:txBody>
      </p:sp>
      <p:pic>
        <p:nvPicPr>
          <p:cNvPr id="18437" name="Picture 6" descr="Detailed Image of a Contract Review Process Flowchart">
            <a:extLst>
              <a:ext uri="{FF2B5EF4-FFF2-40B4-BE49-F238E27FC236}">
                <a16:creationId xmlns:a16="http://schemas.microsoft.com/office/drawing/2014/main" id="{7CE67097-FF8F-6A96-BDBA-428E8CD4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859"/>
          <a:stretch>
            <a:fillRect/>
          </a:stretch>
        </p:blipFill>
        <p:spPr bwMode="auto">
          <a:xfrm>
            <a:off x="1524000" y="1671639"/>
            <a:ext cx="914400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338E33B-378A-DE5F-DB99-18DD89C8104D}"/>
              </a:ext>
            </a:extLst>
          </p:cNvPr>
          <p:cNvSpPr>
            <a:spLocks noGrp="1" noChangeArrowheads="1"/>
          </p:cNvSpPr>
          <p:nvPr>
            <p:ph type="title"/>
          </p:nvPr>
        </p:nvSpPr>
        <p:spPr>
          <a:xfrm>
            <a:off x="2057400" y="381000"/>
            <a:ext cx="8153400" cy="1143000"/>
          </a:xfrm>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Development and quality plans</a:t>
            </a:r>
          </a:p>
        </p:txBody>
      </p:sp>
      <p:sp>
        <p:nvSpPr>
          <p:cNvPr id="98307" name="Rectangle 3">
            <a:extLst>
              <a:ext uri="{FF2B5EF4-FFF2-40B4-BE49-F238E27FC236}">
                <a16:creationId xmlns:a16="http://schemas.microsoft.com/office/drawing/2014/main" id="{2D7B5C4D-FB3B-ABC9-EEE0-9ADDEE6D3F4C}"/>
              </a:ext>
            </a:extLst>
          </p:cNvPr>
          <p:cNvSpPr>
            <a:spLocks noGrp="1" noChangeArrowheads="1"/>
          </p:cNvSpPr>
          <p:nvPr>
            <p:ph idx="1"/>
          </p:nvPr>
        </p:nvSpPr>
        <p:spPr>
          <a:xfrm>
            <a:off x="1752600" y="1676400"/>
            <a:ext cx="8610600" cy="4114800"/>
          </a:xfrm>
        </p:spPr>
        <p:txBody>
          <a:bodyPr rtlCol="0">
            <a:normAutofit fontScale="92500" lnSpcReduction="10000"/>
          </a:bodyPr>
          <a:lstStyle/>
          <a:p>
            <a:pPr eaLnBrk="1" fontAlgn="auto" hangingPunct="1">
              <a:spcAft>
                <a:spcPts val="0"/>
              </a:spcAft>
              <a:defRPr/>
            </a:pPr>
            <a:r>
              <a:rPr lang="en-US" sz="1800" dirty="0"/>
              <a:t>Once a software development contract has been signed or a commitment made to undertake an internal project , </a:t>
            </a:r>
            <a:r>
              <a:rPr lang="en-US" sz="1800" dirty="0">
                <a:solidFill>
                  <a:schemeClr val="accent5">
                    <a:lumMod val="50000"/>
                  </a:schemeClr>
                </a:solidFill>
              </a:rPr>
              <a:t>a plan is prepared of the project (“development plan”) and its integrated quality assurance activities (“quality plan”).</a:t>
            </a:r>
          </a:p>
          <a:p>
            <a:pPr eaLnBrk="1" fontAlgn="auto" hangingPunct="1">
              <a:spcAft>
                <a:spcPts val="0"/>
              </a:spcAft>
              <a:defRPr/>
            </a:pPr>
            <a:r>
              <a:rPr lang="en-US" sz="1800" dirty="0"/>
              <a:t>These plans include additional details and needed revisions based on prior plans that provided the basis for the current proposal and contract.</a:t>
            </a:r>
          </a:p>
          <a:p>
            <a:pPr eaLnBrk="1" fontAlgn="auto" hangingPunct="1">
              <a:spcAft>
                <a:spcPts val="0"/>
              </a:spcAft>
              <a:defRPr/>
            </a:pPr>
            <a:r>
              <a:rPr lang="en-US" sz="1800" dirty="0"/>
              <a:t>The plans must be revised, changes might occur.</a:t>
            </a:r>
          </a:p>
          <a:p>
            <a:pPr eaLnBrk="1" fontAlgn="auto" hangingPunct="1">
              <a:spcAft>
                <a:spcPts val="0"/>
              </a:spcAft>
              <a:defRPr/>
            </a:pPr>
            <a:endParaRPr lang="en-US" sz="1800" dirty="0"/>
          </a:p>
          <a:p>
            <a:pPr marL="533400" indent="-533400" eaLnBrk="1" fontAlgn="auto" hangingPunct="1">
              <a:spcAft>
                <a:spcPts val="0"/>
              </a:spcAft>
              <a:buClr>
                <a:schemeClr val="tx1"/>
              </a:buClr>
              <a:buNone/>
              <a:defRPr/>
            </a:pPr>
            <a:r>
              <a:rPr lang="en-US" sz="1800" dirty="0">
                <a:solidFill>
                  <a:schemeClr val="accent5">
                    <a:lumMod val="50000"/>
                  </a:schemeClr>
                </a:solidFill>
              </a:rPr>
              <a:t>The main issues treated in </a:t>
            </a:r>
            <a:r>
              <a:rPr lang="en-US" sz="1800" dirty="0">
                <a:solidFill>
                  <a:schemeClr val="accent2">
                    <a:lumMod val="75000"/>
                  </a:schemeClr>
                </a:solidFill>
                <a:effectLst>
                  <a:outerShdw blurRad="38100" dist="38100" dir="2700000" algn="tl">
                    <a:srgbClr val="000000">
                      <a:alpha val="43137"/>
                    </a:srgbClr>
                  </a:outerShdw>
                </a:effectLst>
              </a:rPr>
              <a:t>project development plan </a:t>
            </a:r>
            <a:r>
              <a:rPr lang="en-US" sz="1800" dirty="0">
                <a:solidFill>
                  <a:schemeClr val="accent5">
                    <a:lumMod val="50000"/>
                  </a:schemeClr>
                </a:solidFill>
              </a:rPr>
              <a:t>are:</a:t>
            </a:r>
          </a:p>
          <a:p>
            <a:pPr marL="533400" indent="-533400" eaLnBrk="1" fontAlgn="auto" hangingPunct="1">
              <a:spcAft>
                <a:spcPts val="0"/>
              </a:spcAft>
              <a:buClr>
                <a:schemeClr val="tx1"/>
              </a:buClr>
              <a:defRPr/>
            </a:pPr>
            <a:r>
              <a:rPr lang="en-US" sz="1800" dirty="0"/>
              <a:t>Schedules</a:t>
            </a:r>
          </a:p>
          <a:p>
            <a:pPr marL="533400" indent="-533400" eaLnBrk="1" fontAlgn="auto" hangingPunct="1">
              <a:spcAft>
                <a:spcPts val="0"/>
              </a:spcAft>
              <a:buClr>
                <a:schemeClr val="tx1"/>
              </a:buClr>
              <a:defRPr/>
            </a:pPr>
            <a:r>
              <a:rPr lang="en-US" sz="1800" dirty="0"/>
              <a:t>Required manpower and hardware resources</a:t>
            </a:r>
          </a:p>
          <a:p>
            <a:pPr marL="533400" indent="-533400" eaLnBrk="1" fontAlgn="auto" hangingPunct="1">
              <a:spcAft>
                <a:spcPts val="0"/>
              </a:spcAft>
              <a:buClr>
                <a:schemeClr val="tx1"/>
              </a:buClr>
              <a:defRPr/>
            </a:pPr>
            <a:r>
              <a:rPr lang="en-US" sz="1800" dirty="0"/>
              <a:t>Risk evaluations</a:t>
            </a:r>
          </a:p>
          <a:p>
            <a:pPr marL="533400" indent="-533400" eaLnBrk="1" fontAlgn="auto" hangingPunct="1">
              <a:spcAft>
                <a:spcPts val="0"/>
              </a:spcAft>
              <a:buClr>
                <a:schemeClr val="tx1"/>
              </a:buClr>
              <a:defRPr/>
            </a:pPr>
            <a:r>
              <a:rPr lang="en-US" sz="1800" dirty="0"/>
              <a:t>Organizational issues: team members, subcontractors and partnerships</a:t>
            </a:r>
          </a:p>
          <a:p>
            <a:pPr marL="533400" indent="-533400" eaLnBrk="1" fontAlgn="auto" hangingPunct="1">
              <a:spcAft>
                <a:spcPts val="0"/>
              </a:spcAft>
              <a:buClr>
                <a:schemeClr val="tx1"/>
              </a:buClr>
              <a:defRPr/>
            </a:pPr>
            <a:r>
              <a:rPr lang="en-US" sz="1800" dirty="0"/>
              <a:t>Project methodology, development tools, etc.</a:t>
            </a:r>
          </a:p>
          <a:p>
            <a:pPr marL="533400" indent="-533400" eaLnBrk="1" fontAlgn="auto" hangingPunct="1">
              <a:spcAft>
                <a:spcPts val="0"/>
              </a:spcAft>
              <a:buClr>
                <a:schemeClr val="tx1"/>
              </a:buClr>
              <a:defRPr/>
            </a:pPr>
            <a:r>
              <a:rPr lang="en-US" sz="1800" dirty="0"/>
              <a:t>Software reuse plans.</a:t>
            </a:r>
          </a:p>
        </p:txBody>
      </p:sp>
      <p:sp>
        <p:nvSpPr>
          <p:cNvPr id="19460" name="Slide Number Placeholder 5">
            <a:extLst>
              <a:ext uri="{FF2B5EF4-FFF2-40B4-BE49-F238E27FC236}">
                <a16:creationId xmlns:a16="http://schemas.microsoft.com/office/drawing/2014/main" id="{C8274704-5542-FC06-ADDE-AC6C9D3060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CEE35C2-465C-4958-B5CF-BBCAEA0C120C}" type="slidenum">
              <a:rPr lang="ar-SA" altLang="en-US" sz="1000">
                <a:solidFill>
                  <a:prstClr val="black"/>
                </a:solidFill>
              </a:rPr>
              <a:pPr rtl="0" eaLnBrk="0" fontAlgn="base" hangingPunct="0">
                <a:spcBef>
                  <a:spcPct val="0"/>
                </a:spcBef>
                <a:spcAft>
                  <a:spcPct val="0"/>
                </a:spcAft>
              </a:pPr>
              <a:t>106</a:t>
            </a:fld>
            <a:endParaRPr lang="en-US" altLang="en-US" sz="1000">
              <a:solidFill>
                <a:prstClr val="black"/>
              </a:solidFill>
            </a:endParaRPr>
          </a:p>
        </p:txBody>
      </p:sp>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46B5149-E3A5-95A5-5FCF-80344DE83625}"/>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Development and quality plans</a:t>
            </a:r>
          </a:p>
        </p:txBody>
      </p:sp>
      <p:sp>
        <p:nvSpPr>
          <p:cNvPr id="99331" name="Rectangle 3">
            <a:extLst>
              <a:ext uri="{FF2B5EF4-FFF2-40B4-BE49-F238E27FC236}">
                <a16:creationId xmlns:a16="http://schemas.microsoft.com/office/drawing/2014/main" id="{972609B7-01DE-37AA-5EFF-088EEA1197A4}"/>
              </a:ext>
            </a:extLst>
          </p:cNvPr>
          <p:cNvSpPr>
            <a:spLocks noGrp="1" noChangeArrowheads="1"/>
          </p:cNvSpPr>
          <p:nvPr>
            <p:ph idx="1"/>
          </p:nvPr>
        </p:nvSpPr>
        <p:spPr>
          <a:xfrm>
            <a:off x="1905000" y="1752600"/>
            <a:ext cx="8077200" cy="4114800"/>
          </a:xfrm>
        </p:spPr>
        <p:txBody>
          <a:bodyPr rtlCol="0">
            <a:normAutofit lnSpcReduction="10000"/>
          </a:bodyPr>
          <a:lstStyle/>
          <a:p>
            <a:pPr marL="609600" indent="-609600" eaLnBrk="1" fontAlgn="auto" hangingPunct="1">
              <a:spcAft>
                <a:spcPts val="0"/>
              </a:spcAft>
              <a:buClr>
                <a:schemeClr val="tx1"/>
              </a:buClr>
              <a:buNone/>
              <a:defRPr/>
            </a:pPr>
            <a:r>
              <a:rPr lang="en-US" sz="2400" dirty="0">
                <a:solidFill>
                  <a:schemeClr val="accent5">
                    <a:lumMod val="50000"/>
                  </a:schemeClr>
                </a:solidFill>
              </a:rPr>
              <a:t>The main issues treated in the project's </a:t>
            </a:r>
            <a:r>
              <a:rPr lang="en-US" sz="2400" dirty="0">
                <a:solidFill>
                  <a:schemeClr val="accent2">
                    <a:lumMod val="75000"/>
                  </a:schemeClr>
                </a:solidFill>
                <a:effectLst>
                  <a:outerShdw blurRad="38100" dist="38100" dir="2700000" algn="tl">
                    <a:srgbClr val="000000">
                      <a:alpha val="43137"/>
                    </a:srgbClr>
                  </a:outerShdw>
                </a:effectLst>
              </a:rPr>
              <a:t>quality plan are</a:t>
            </a:r>
            <a:r>
              <a:rPr lang="en-US" sz="2400" dirty="0">
                <a:solidFill>
                  <a:schemeClr val="accent5">
                    <a:lumMod val="50000"/>
                  </a:schemeClr>
                </a:solidFill>
              </a:rPr>
              <a:t>:</a:t>
            </a:r>
          </a:p>
          <a:p>
            <a:pPr marL="609600" indent="-609600" eaLnBrk="1" fontAlgn="auto" hangingPunct="1">
              <a:spcAft>
                <a:spcPts val="0"/>
              </a:spcAft>
              <a:buClr>
                <a:schemeClr val="tx1"/>
              </a:buClr>
              <a:defRPr/>
            </a:pPr>
            <a:r>
              <a:rPr lang="en-US" sz="2200" dirty="0"/>
              <a:t>Quality goals, </a:t>
            </a:r>
          </a:p>
          <a:p>
            <a:pPr marL="1009650" lvl="1" indent="-609600" eaLnBrk="1" fontAlgn="auto" hangingPunct="1">
              <a:spcAft>
                <a:spcPts val="0"/>
              </a:spcAft>
              <a:buClr>
                <a:schemeClr val="tx1"/>
              </a:buClr>
              <a:defRPr/>
            </a:pPr>
            <a:r>
              <a:rPr lang="en-US" sz="2000" dirty="0"/>
              <a:t>Refer to developed software system quality requirement</a:t>
            </a:r>
          </a:p>
          <a:p>
            <a:pPr marL="1009650" lvl="1" indent="-609600" eaLnBrk="1" fontAlgn="auto" hangingPunct="1">
              <a:spcAft>
                <a:spcPts val="0"/>
              </a:spcAft>
              <a:buClr>
                <a:schemeClr val="tx1"/>
              </a:buClr>
              <a:defRPr/>
            </a:pPr>
            <a:r>
              <a:rPr lang="en-US" sz="2000" dirty="0"/>
              <a:t>Expressed in the appropriate measurable terms</a:t>
            </a:r>
          </a:p>
          <a:p>
            <a:pPr marL="1009650" lvl="1" indent="-609600" eaLnBrk="1" fontAlgn="auto" hangingPunct="1">
              <a:spcAft>
                <a:spcPts val="0"/>
              </a:spcAft>
              <a:buClr>
                <a:schemeClr val="tx1"/>
              </a:buClr>
              <a:defRPr/>
            </a:pPr>
            <a:r>
              <a:rPr lang="en-US" sz="2000" dirty="0"/>
              <a:t>Examples:- A software  system to serve the help desk operations of an electrical appliance manufacture is to be developed. The help desk system (HDS) is intended to operate for 100 hours per week. </a:t>
            </a:r>
          </a:p>
          <a:p>
            <a:pPr marL="609600" indent="-609600" eaLnBrk="1" fontAlgn="auto" hangingPunct="1">
              <a:spcAft>
                <a:spcPts val="0"/>
              </a:spcAft>
              <a:buClr>
                <a:schemeClr val="tx1"/>
              </a:buClr>
              <a:defRPr/>
            </a:pPr>
            <a:r>
              <a:rPr lang="en-US" sz="2200" dirty="0"/>
              <a:t>Criteria for starting and ending each project stage</a:t>
            </a:r>
          </a:p>
          <a:p>
            <a:pPr marL="609600" indent="-609600" eaLnBrk="1" fontAlgn="auto" hangingPunct="1">
              <a:spcAft>
                <a:spcPts val="0"/>
              </a:spcAft>
              <a:buClr>
                <a:schemeClr val="tx1"/>
              </a:buClr>
              <a:defRPr/>
            </a:pPr>
            <a:r>
              <a:rPr lang="en-US" sz="2200" dirty="0"/>
              <a:t>Lists of reviews, tests, and other scheduled verification and validation activities.</a:t>
            </a:r>
          </a:p>
          <a:p>
            <a:pPr marL="400050" lvl="1" indent="0" eaLnBrk="1" fontAlgn="auto" hangingPunct="1">
              <a:spcAft>
                <a:spcPts val="0"/>
              </a:spcAft>
              <a:buClr>
                <a:schemeClr val="tx1"/>
              </a:buClr>
              <a:buNone/>
              <a:defRPr/>
            </a:pPr>
            <a:br>
              <a:rPr lang="en-US" sz="1700" dirty="0"/>
            </a:br>
            <a:endParaRPr lang="en-US" sz="1700" dirty="0"/>
          </a:p>
        </p:txBody>
      </p:sp>
      <p:sp>
        <p:nvSpPr>
          <p:cNvPr id="20484" name="Slide Number Placeholder 5">
            <a:extLst>
              <a:ext uri="{FF2B5EF4-FFF2-40B4-BE49-F238E27FC236}">
                <a16:creationId xmlns:a16="http://schemas.microsoft.com/office/drawing/2014/main" id="{A03C3838-1241-1F85-A648-2330E3823F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067D62F-DBA5-42F0-BD1D-E707C58BC65A}" type="slidenum">
              <a:rPr lang="ar-SA" altLang="en-US" sz="1000">
                <a:solidFill>
                  <a:prstClr val="black"/>
                </a:solidFill>
              </a:rPr>
              <a:pPr rtl="0" eaLnBrk="0" fontAlgn="base" hangingPunct="0">
                <a:spcBef>
                  <a:spcPct val="0"/>
                </a:spcBef>
                <a:spcAft>
                  <a:spcPct val="0"/>
                </a:spcAft>
              </a:pPr>
              <a:t>107</a:t>
            </a:fld>
            <a:endParaRPr lang="en-US" altLang="en-US" sz="1000">
              <a:solidFill>
                <a:prstClr val="black"/>
              </a:solidFill>
            </a:endParaRPr>
          </a:p>
        </p:txBody>
      </p:sp>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F5469468-9672-5479-31CF-493DBC66D4A0}"/>
              </a:ext>
            </a:extLst>
          </p:cNvPr>
          <p:cNvSpPr>
            <a:spLocks noGrp="1"/>
          </p:cNvSpPr>
          <p:nvPr>
            <p:ph type="title"/>
          </p:nvPr>
        </p:nvSpPr>
        <p:spPr/>
        <p:txBody>
          <a:bodyPr/>
          <a:lstStyle/>
          <a:p>
            <a:pPr eaLnBrk="1" hangingPunct="1"/>
            <a:r>
              <a:rPr lang="en-US" altLang="en-US"/>
              <a:t>Quality requirements</a:t>
            </a:r>
          </a:p>
        </p:txBody>
      </p:sp>
      <p:pic>
        <p:nvPicPr>
          <p:cNvPr id="21507" name="Content Placeholder 4">
            <a:extLst>
              <a:ext uri="{FF2B5EF4-FFF2-40B4-BE49-F238E27FC236}">
                <a16:creationId xmlns:a16="http://schemas.microsoft.com/office/drawing/2014/main" id="{B756A6B5-DB6A-FA0A-4FE9-8FF7FB866EB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28914" y="1847850"/>
            <a:ext cx="6734175" cy="4351338"/>
          </a:xfrm>
        </p:spPr>
      </p:pic>
      <p:sp>
        <p:nvSpPr>
          <p:cNvPr id="21508" name="Slide Number Placeholder 3">
            <a:extLst>
              <a:ext uri="{FF2B5EF4-FFF2-40B4-BE49-F238E27FC236}">
                <a16:creationId xmlns:a16="http://schemas.microsoft.com/office/drawing/2014/main" id="{B68E79C1-55A3-14D6-7A50-5D44BDF686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A6485E2-CC49-4295-8E93-7C2FDAD7C42E}" type="slidenum">
              <a:rPr lang="ar-SA" altLang="en-US" sz="1000">
                <a:solidFill>
                  <a:prstClr val="black"/>
                </a:solidFill>
              </a:rPr>
              <a:pPr rtl="0" eaLnBrk="0" fontAlgn="base" hangingPunct="0">
                <a:spcBef>
                  <a:spcPct val="0"/>
                </a:spcBef>
                <a:spcAft>
                  <a:spcPct val="0"/>
                </a:spcAft>
              </a:pPr>
              <a:t>108</a:t>
            </a:fld>
            <a:endParaRPr lang="en-US" altLang="en-US" sz="1000">
              <a:solidFill>
                <a:prstClr val="black"/>
              </a:solidFill>
            </a:endParaRPr>
          </a:p>
        </p:txBody>
      </p:sp>
    </p:spTree>
  </p:cSld>
  <p:clrMapOvr>
    <a:masterClrMapping/>
  </p:clrMapOvr>
  <p:transition>
    <p:fade/>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865A962-5E25-7D12-6ED8-F813BCC28C02}"/>
              </a:ext>
            </a:extLst>
          </p:cNvPr>
          <p:cNvSpPr>
            <a:spLocks noGrp="1" noChangeArrowheads="1"/>
          </p:cNvSpPr>
          <p:nvPr>
            <p:ph type="title"/>
          </p:nvPr>
        </p:nvSpPr>
        <p:spPr>
          <a:xfrm>
            <a:off x="1828800" y="609600"/>
            <a:ext cx="8610600" cy="1143000"/>
          </a:xfrm>
        </p:spPr>
        <p:txBody>
          <a:bodyPr/>
          <a:lstStyle/>
          <a:p>
            <a:pPr eaLnBrk="1" hangingPunct="1"/>
            <a:r>
              <a:rPr lang="en-US" altLang="en-US" sz="3600">
                <a:latin typeface="Arial" panose="020B0604020202020204" pitchFamily="34" charset="0"/>
              </a:rPr>
              <a:t>2. Software project life cycle components</a:t>
            </a:r>
          </a:p>
        </p:txBody>
      </p:sp>
      <p:sp>
        <p:nvSpPr>
          <p:cNvPr id="22531" name="Rectangle 3">
            <a:extLst>
              <a:ext uri="{FF2B5EF4-FFF2-40B4-BE49-F238E27FC236}">
                <a16:creationId xmlns:a16="http://schemas.microsoft.com/office/drawing/2014/main" id="{ED582A25-7F33-C5C1-24A5-09E00CADA9D4}"/>
              </a:ext>
            </a:extLst>
          </p:cNvPr>
          <p:cNvSpPr>
            <a:spLocks noGrp="1" noChangeArrowheads="1"/>
          </p:cNvSpPr>
          <p:nvPr>
            <p:ph idx="1"/>
          </p:nvPr>
        </p:nvSpPr>
        <p:spPr/>
        <p:txBody>
          <a:bodyPr/>
          <a:lstStyle/>
          <a:p>
            <a:pPr marL="609600" indent="-609600" eaLnBrk="1" hangingPunct="1">
              <a:buNone/>
            </a:pPr>
            <a:endParaRPr lang="en-US" altLang="en-US" sz="2800"/>
          </a:p>
          <a:p>
            <a:pPr marL="609600" indent="-609600" eaLnBrk="1" hangingPunct="1">
              <a:buNone/>
            </a:pPr>
            <a:r>
              <a:rPr lang="en-US" altLang="en-US" sz="2800"/>
              <a:t>The project life cycle is composed of two stages:</a:t>
            </a:r>
          </a:p>
          <a:p>
            <a:pPr marL="609600" indent="-609600" eaLnBrk="1" hangingPunct="1">
              <a:buClr>
                <a:schemeClr val="tx1"/>
              </a:buClr>
              <a:buFontTx/>
              <a:buAutoNum type="arabicParenR"/>
            </a:pPr>
            <a:r>
              <a:rPr lang="en-US" altLang="en-US" sz="2800"/>
              <a:t>The development life cycle stage</a:t>
            </a:r>
          </a:p>
          <a:p>
            <a:pPr marL="609600" indent="-609600" eaLnBrk="1" hangingPunct="1">
              <a:buClr>
                <a:schemeClr val="tx1"/>
              </a:buClr>
              <a:buFontTx/>
              <a:buAutoNum type="arabicParenR"/>
            </a:pPr>
            <a:r>
              <a:rPr lang="en-US" altLang="en-US" sz="2800"/>
              <a:t>The operation –maintenance stage</a:t>
            </a:r>
          </a:p>
          <a:p>
            <a:pPr marL="609600" indent="-609600" eaLnBrk="1" hangingPunct="1">
              <a:buClr>
                <a:schemeClr val="tx1"/>
              </a:buClr>
              <a:buNone/>
            </a:pPr>
            <a:endParaRPr lang="en-US" altLang="en-US" sz="2800"/>
          </a:p>
        </p:txBody>
      </p:sp>
      <p:sp>
        <p:nvSpPr>
          <p:cNvPr id="22532" name="Slide Number Placeholder 5">
            <a:extLst>
              <a:ext uri="{FF2B5EF4-FFF2-40B4-BE49-F238E27FC236}">
                <a16:creationId xmlns:a16="http://schemas.microsoft.com/office/drawing/2014/main" id="{8C773192-2755-D7B8-8611-E1E1ADE659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EB19F3B-C3BF-430A-A5E1-C9D3B23A5393}" type="slidenum">
              <a:rPr lang="ar-SA" altLang="en-US" sz="1000">
                <a:solidFill>
                  <a:prstClr val="black"/>
                </a:solidFill>
              </a:rPr>
              <a:pPr rtl="0" eaLnBrk="0" fontAlgn="base" hangingPunct="0">
                <a:spcBef>
                  <a:spcPct val="0"/>
                </a:spcBef>
                <a:spcAft>
                  <a:spcPct val="0"/>
                </a:spcAft>
              </a:pPr>
              <a:t>109</a:t>
            </a:fld>
            <a:endParaRPr lang="en-US" altLang="en-US" sz="1000">
              <a:solidFill>
                <a:prstClr val="black"/>
              </a:solidFill>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7" name="WordArt 15"/>
          <p:cNvSpPr>
            <a:spLocks noChangeArrowheads="1" noChangeShapeType="1" noTextEdit="1"/>
          </p:cNvSpPr>
          <p:nvPr/>
        </p:nvSpPr>
        <p:spPr bwMode="auto">
          <a:xfrm>
            <a:off x="1954214" y="1125539"/>
            <a:ext cx="8258175" cy="503237"/>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0"/>
                <a:solidFill>
                  <a:prstClr val="black"/>
                </a:solidFill>
                <a:effectLst>
                  <a:outerShdw blurRad="38100" dist="19050" dir="2700000" algn="tl" rotWithShape="0">
                    <a:prstClr val="black">
                      <a:alpha val="40000"/>
                    </a:prstClr>
                  </a:outerShdw>
                </a:effectLst>
                <a:latin typeface="Arial Black"/>
                <a:cs typeface="Times New Roman" pitchFamily="18" charset="0"/>
              </a:rPr>
              <a:t>Software quality - IEEE definition</a:t>
            </a:r>
            <a:endParaRPr lang="ar-SA" sz="3600" kern="10" dirty="0">
              <a:ln w="0"/>
              <a:solidFill>
                <a:prstClr val="black"/>
              </a:solidFill>
              <a:effectLst>
                <a:outerShdw blurRad="38100" dist="19050" dir="2700000" algn="tl" rotWithShape="0">
                  <a:prstClr val="black">
                    <a:alpha val="40000"/>
                  </a:prstClr>
                </a:outerShdw>
              </a:effectLst>
              <a:latin typeface="Arial Black"/>
              <a:cs typeface="Times New Roman" pitchFamily="18" charset="0"/>
            </a:endParaRPr>
          </a:p>
        </p:txBody>
      </p:sp>
      <p:sp>
        <p:nvSpPr>
          <p:cNvPr id="8208" name="Text Box 16"/>
          <p:cNvSpPr txBox="1">
            <a:spLocks noChangeArrowheads="1"/>
          </p:cNvSpPr>
          <p:nvPr/>
        </p:nvSpPr>
        <p:spPr bwMode="auto">
          <a:xfrm>
            <a:off x="1919289" y="2205039"/>
            <a:ext cx="8397875" cy="3157537"/>
          </a:xfrm>
          <a:prstGeom prst="rect">
            <a:avLst/>
          </a:prstGeom>
          <a:noFill/>
          <a:ln w="76200">
            <a:noFill/>
            <a:miter lim="800000"/>
            <a:headEnd/>
            <a:tailEnd/>
          </a:ln>
          <a:effectLst/>
        </p:spPr>
        <p:txBody>
          <a:bodyPr>
            <a:spAutoFit/>
          </a:bodyPr>
          <a:lstStyle/>
          <a:p>
            <a:pPr marL="720725" indent="-720725" algn="l" rtl="0" fontAlgn="base">
              <a:spcBef>
                <a:spcPct val="0"/>
              </a:spcBef>
              <a:spcAft>
                <a:spcPct val="0"/>
              </a:spcAft>
            </a:pPr>
            <a:r>
              <a:rPr lang="en-US" sz="2800" dirty="0">
                <a:solidFill>
                  <a:prstClr val="black"/>
                </a:solidFill>
                <a:latin typeface="Times New Roman" pitchFamily="18" charset="0"/>
                <a:cs typeface="Times New Roman" pitchFamily="18" charset="0"/>
              </a:rPr>
              <a:t> </a:t>
            </a:r>
            <a:r>
              <a:rPr lang="en-US" sz="2800" b="1" dirty="0">
                <a:solidFill>
                  <a:prstClr val="black"/>
                </a:solidFill>
                <a:latin typeface="Times New Roman" pitchFamily="18" charset="0"/>
                <a:cs typeface="Times New Roman" pitchFamily="18" charset="0"/>
              </a:rPr>
              <a:t>Software quality is:</a:t>
            </a:r>
          </a:p>
          <a:p>
            <a:pPr marL="720725" indent="-720725" algn="l" rtl="0" fontAlgn="base">
              <a:spcBef>
                <a:spcPct val="0"/>
              </a:spcBef>
              <a:spcAft>
                <a:spcPct val="0"/>
              </a:spcAft>
            </a:pPr>
            <a:r>
              <a:rPr lang="en-US" sz="2800" dirty="0">
                <a:solidFill>
                  <a:prstClr val="black"/>
                </a:solidFill>
                <a:latin typeface="Times New Roman" pitchFamily="18" charset="0"/>
                <a:cs typeface="Times New Roman" pitchFamily="18" charset="0"/>
              </a:rPr>
              <a:t> </a:t>
            </a:r>
          </a:p>
          <a:p>
            <a:pPr marL="720725" indent="-720725" algn="l" rtl="0" fontAlgn="base">
              <a:spcBef>
                <a:spcPct val="0"/>
              </a:spcBef>
              <a:spcAft>
                <a:spcPct val="0"/>
              </a:spcAft>
            </a:pPr>
            <a:r>
              <a:rPr lang="en-US" sz="2800" b="1" dirty="0">
                <a:solidFill>
                  <a:srgbClr val="ED7D31">
                    <a:lumMod val="75000"/>
                  </a:srgbClr>
                </a:solidFill>
                <a:latin typeface="Times New Roman" pitchFamily="18" charset="0"/>
                <a:cs typeface="Times New Roman" pitchFamily="18" charset="0"/>
              </a:rPr>
              <a:t>(1)	The degree to which a system, component, or process meets specified requirements.</a:t>
            </a:r>
          </a:p>
          <a:p>
            <a:pPr marL="720725" indent="-720725" algn="l" rtl="0" fontAlgn="base">
              <a:spcBef>
                <a:spcPct val="0"/>
              </a:spcBef>
              <a:spcAft>
                <a:spcPct val="0"/>
              </a:spcAft>
            </a:pPr>
            <a:r>
              <a:rPr lang="en-US" sz="2800" b="1" dirty="0">
                <a:solidFill>
                  <a:srgbClr val="ED7D31">
                    <a:lumMod val="75000"/>
                  </a:srgbClr>
                </a:solidFill>
                <a:latin typeface="Times New Roman" pitchFamily="18" charset="0"/>
                <a:cs typeface="Times New Roman" pitchFamily="18" charset="0"/>
              </a:rPr>
              <a:t>(2)	The degree to which a system, component, or process meets customer or user needs or expectations.  </a:t>
            </a:r>
            <a:endParaRPr lang="en-GB" sz="2800" dirty="0">
              <a:solidFill>
                <a:srgbClr val="ED7D31">
                  <a:lumMod val="75000"/>
                </a:srgbClr>
              </a:solidFill>
              <a:latin typeface="Times New Roman" pitchFamily="18" charset="0"/>
              <a:cs typeface="Times New Roman"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DA9DCFC-DD5B-2606-D1C1-ABE621148837}"/>
              </a:ext>
            </a:extLst>
          </p:cNvPr>
          <p:cNvSpPr>
            <a:spLocks noGrp="1" noChangeArrowheads="1"/>
          </p:cNvSpPr>
          <p:nvPr>
            <p:ph type="title"/>
          </p:nvPr>
        </p:nvSpPr>
        <p:spPr>
          <a:xfrm>
            <a:off x="1905000" y="533400"/>
            <a:ext cx="8305800" cy="1143000"/>
          </a:xfrm>
        </p:spPr>
        <p:txBody>
          <a:bodyPr/>
          <a:lstStyle/>
          <a:p>
            <a:pPr eaLnBrk="1" hangingPunct="1"/>
            <a:r>
              <a:rPr lang="en-US" altLang="en-US" sz="3600">
                <a:latin typeface="Arial" panose="020B0604020202020204" pitchFamily="34" charset="0"/>
              </a:rPr>
              <a:t>Software project life cycle components</a:t>
            </a:r>
          </a:p>
        </p:txBody>
      </p:sp>
      <p:sp>
        <p:nvSpPr>
          <p:cNvPr id="23556" name="Rectangle 3">
            <a:extLst>
              <a:ext uri="{FF2B5EF4-FFF2-40B4-BE49-F238E27FC236}">
                <a16:creationId xmlns:a16="http://schemas.microsoft.com/office/drawing/2014/main" id="{531AB97F-7EBA-59A3-2552-3DB7CDFB5099}"/>
              </a:ext>
            </a:extLst>
          </p:cNvPr>
          <p:cNvSpPr>
            <a:spLocks noGrp="1" noChangeArrowheads="1"/>
          </p:cNvSpPr>
          <p:nvPr>
            <p:ph idx="1"/>
          </p:nvPr>
        </p:nvSpPr>
        <p:spPr>
          <a:xfrm>
            <a:off x="1905000" y="1676400"/>
            <a:ext cx="8153400" cy="4038600"/>
          </a:xfrm>
        </p:spPr>
        <p:txBody>
          <a:bodyPr rtlCol="0">
            <a:normAutofit/>
          </a:bodyPr>
          <a:lstStyle/>
          <a:p>
            <a:pPr eaLnBrk="1" fontAlgn="auto" hangingPunct="1">
              <a:spcAft>
                <a:spcPts val="0"/>
              </a:spcAft>
              <a:buNone/>
              <a:defRPr/>
            </a:pPr>
            <a:r>
              <a:rPr lang="en-US" sz="2800" b="1" dirty="0"/>
              <a:t>The main components are:</a:t>
            </a:r>
          </a:p>
          <a:p>
            <a:pPr lvl="1" eaLnBrk="1" fontAlgn="auto" hangingPunct="1">
              <a:spcAft>
                <a:spcPts val="0"/>
              </a:spcAft>
              <a:defRPr/>
            </a:pPr>
            <a:r>
              <a:rPr lang="en-US" sz="2300" dirty="0"/>
              <a:t>Reviews</a:t>
            </a:r>
          </a:p>
          <a:p>
            <a:pPr lvl="1" eaLnBrk="1" fontAlgn="auto" hangingPunct="1">
              <a:spcAft>
                <a:spcPts val="0"/>
              </a:spcAft>
              <a:defRPr/>
            </a:pPr>
            <a:r>
              <a:rPr lang="en-US" sz="2300" dirty="0"/>
              <a:t>Expert opinions</a:t>
            </a:r>
          </a:p>
          <a:p>
            <a:pPr lvl="1" eaLnBrk="1" fontAlgn="auto" hangingPunct="1">
              <a:spcAft>
                <a:spcPts val="0"/>
              </a:spcAft>
              <a:defRPr/>
            </a:pPr>
            <a:r>
              <a:rPr lang="en-US" sz="2300" dirty="0"/>
              <a:t>Software testing</a:t>
            </a:r>
          </a:p>
          <a:p>
            <a:pPr lvl="1" eaLnBrk="1" fontAlgn="auto" hangingPunct="1">
              <a:spcAft>
                <a:spcPts val="0"/>
              </a:spcAft>
              <a:defRPr/>
            </a:pPr>
            <a:r>
              <a:rPr lang="en-US" sz="2300" dirty="0"/>
              <a:t>Software maintenance</a:t>
            </a:r>
          </a:p>
          <a:p>
            <a:pPr lvl="1" eaLnBrk="1" fontAlgn="auto" hangingPunct="1">
              <a:spcAft>
                <a:spcPts val="0"/>
              </a:spcAft>
              <a:defRPr/>
            </a:pPr>
            <a:r>
              <a:rPr lang="en-US" sz="2300" dirty="0"/>
              <a:t>Assurance of the quality of the subcontractors` work and customer supplied parts.</a:t>
            </a:r>
          </a:p>
          <a:p>
            <a:pPr eaLnBrk="1" fontAlgn="auto" hangingPunct="1">
              <a:spcAft>
                <a:spcPts val="0"/>
              </a:spcAft>
              <a:defRPr/>
            </a:pPr>
            <a:r>
              <a:rPr lang="en-US" sz="2400" dirty="0"/>
              <a:t>As we can see that several SQA components enter the SW development project life cycle at different points. So </a:t>
            </a:r>
            <a:r>
              <a:rPr lang="en-US" sz="2400" dirty="0">
                <a:solidFill>
                  <a:srgbClr val="FF0000"/>
                </a:solidFill>
              </a:rPr>
              <a:t>their use should be planned prior to the project’s initiation </a:t>
            </a:r>
          </a:p>
          <a:p>
            <a:pPr marL="0" indent="0" eaLnBrk="1" fontAlgn="auto" hangingPunct="1">
              <a:spcAft>
                <a:spcPts val="0"/>
              </a:spcAft>
              <a:buNone/>
              <a:defRPr/>
            </a:pPr>
            <a:endParaRPr lang="en-US" sz="2800" dirty="0"/>
          </a:p>
        </p:txBody>
      </p:sp>
      <p:sp>
        <p:nvSpPr>
          <p:cNvPr id="2" name="Slide Number Placeholder 5">
            <a:extLst>
              <a:ext uri="{FF2B5EF4-FFF2-40B4-BE49-F238E27FC236}">
                <a16:creationId xmlns:a16="http://schemas.microsoft.com/office/drawing/2014/main" id="{C1D710F4-79A9-4410-479B-9205B3C9BA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725606A-3DE5-4B41-BB05-CA9E86D4AA6A}" type="slidenum">
              <a:rPr lang="ar-SA" altLang="en-US" sz="1000">
                <a:solidFill>
                  <a:prstClr val="black"/>
                </a:solidFill>
              </a:rPr>
              <a:pPr rtl="0" eaLnBrk="0" fontAlgn="base" hangingPunct="0">
                <a:spcBef>
                  <a:spcPct val="0"/>
                </a:spcBef>
                <a:spcAft>
                  <a:spcPct val="0"/>
                </a:spcAft>
              </a:pPr>
              <a:t>110</a:t>
            </a:fld>
            <a:endParaRPr lang="en-US" altLang="en-US" sz="1000">
              <a:solidFill>
                <a:prstClr val="black"/>
              </a:solidFill>
            </a:endParaRPr>
          </a:p>
        </p:txBody>
      </p:sp>
    </p:spTree>
  </p:cSld>
  <p:clrMapOvr>
    <a:masterClrMapping/>
  </p:clrMapOvr>
  <p:transition>
    <p:fade/>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63089C0-E8BB-31EF-E429-40F580780D15}"/>
              </a:ext>
            </a:extLst>
          </p:cNvPr>
          <p:cNvSpPr>
            <a:spLocks noGrp="1" noChangeArrowheads="1"/>
          </p:cNvSpPr>
          <p:nvPr>
            <p:ph type="title"/>
          </p:nvPr>
        </p:nvSpPr>
        <p:spPr/>
        <p:txBody>
          <a:bodyPr/>
          <a:lstStyle/>
          <a:p>
            <a:pPr eaLnBrk="1" hangingPunct="1"/>
            <a:br>
              <a:rPr lang="en-US" altLang="en-US" sz="3600" b="1">
                <a:latin typeface="Arial" panose="020B0604020202020204" pitchFamily="34" charset="0"/>
              </a:rPr>
            </a:br>
            <a:r>
              <a:rPr lang="en-US" altLang="en-US" sz="3600" b="1">
                <a:latin typeface="Arial" panose="020B0604020202020204" pitchFamily="34" charset="0"/>
              </a:rPr>
              <a:t>Reviews</a:t>
            </a:r>
          </a:p>
        </p:txBody>
      </p:sp>
      <p:sp>
        <p:nvSpPr>
          <p:cNvPr id="102403" name="Rectangle 3">
            <a:extLst>
              <a:ext uri="{FF2B5EF4-FFF2-40B4-BE49-F238E27FC236}">
                <a16:creationId xmlns:a16="http://schemas.microsoft.com/office/drawing/2014/main" id="{25FCAA6E-C6E7-A828-8705-01BADDD4B8FE}"/>
              </a:ext>
            </a:extLst>
          </p:cNvPr>
          <p:cNvSpPr>
            <a:spLocks noGrp="1" noChangeArrowheads="1"/>
          </p:cNvSpPr>
          <p:nvPr>
            <p:ph idx="1"/>
          </p:nvPr>
        </p:nvSpPr>
        <p:spPr/>
        <p:txBody>
          <a:bodyPr rtlCol="0">
            <a:normAutofit/>
          </a:bodyPr>
          <a:lstStyle/>
          <a:p>
            <a:pPr marL="609600" indent="-609600" eaLnBrk="1" fontAlgn="auto" hangingPunct="1">
              <a:spcAft>
                <a:spcPts val="0"/>
              </a:spcAft>
              <a:buNone/>
              <a:defRPr/>
            </a:pPr>
            <a:r>
              <a:rPr lang="en-US" sz="2800" dirty="0">
                <a:solidFill>
                  <a:schemeClr val="accent5">
                    <a:lumMod val="50000"/>
                  </a:schemeClr>
                </a:solidFill>
              </a:rPr>
              <a:t>Reviews can be categorized as: </a:t>
            </a:r>
          </a:p>
          <a:p>
            <a:pPr marL="609600" indent="-609600" eaLnBrk="1" fontAlgn="auto" hangingPunct="1">
              <a:spcAft>
                <a:spcPts val="0"/>
              </a:spcAft>
              <a:buClr>
                <a:schemeClr val="tx1"/>
              </a:buClr>
              <a:buFontTx/>
              <a:buAutoNum type="arabicParenR"/>
              <a:defRPr/>
            </a:pPr>
            <a:r>
              <a:rPr lang="en-US" sz="2800" dirty="0"/>
              <a:t>Formal design reviews (DRs)</a:t>
            </a:r>
          </a:p>
          <a:p>
            <a:pPr marL="609600" indent="-609600" eaLnBrk="1" fontAlgn="auto" hangingPunct="1">
              <a:spcAft>
                <a:spcPts val="0"/>
              </a:spcAft>
              <a:buClr>
                <a:schemeClr val="tx1"/>
              </a:buClr>
              <a:buFontTx/>
              <a:buAutoNum type="arabicParenR"/>
              <a:defRPr/>
            </a:pPr>
            <a:r>
              <a:rPr lang="en-US" sz="2800" dirty="0"/>
              <a:t>Peer reviews</a:t>
            </a:r>
            <a:br>
              <a:rPr lang="en-US" sz="2800" dirty="0"/>
            </a:br>
            <a:endParaRPr lang="en-US" sz="2800" dirty="0"/>
          </a:p>
        </p:txBody>
      </p:sp>
      <p:sp>
        <p:nvSpPr>
          <p:cNvPr id="24580" name="Slide Number Placeholder 5">
            <a:extLst>
              <a:ext uri="{FF2B5EF4-FFF2-40B4-BE49-F238E27FC236}">
                <a16:creationId xmlns:a16="http://schemas.microsoft.com/office/drawing/2014/main" id="{91B44236-E3F5-2558-9E46-2253728310F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8B952BE-F5FC-4157-BCC3-76572FF6061C}" type="slidenum">
              <a:rPr lang="ar-SA" altLang="en-US" sz="1000">
                <a:solidFill>
                  <a:prstClr val="black"/>
                </a:solidFill>
              </a:rPr>
              <a:pPr rtl="0" eaLnBrk="0" fontAlgn="base" hangingPunct="0">
                <a:spcBef>
                  <a:spcPct val="0"/>
                </a:spcBef>
                <a:spcAft>
                  <a:spcPct val="0"/>
                </a:spcAft>
              </a:pPr>
              <a:t>111</a:t>
            </a:fld>
            <a:endParaRPr lang="en-US" altLang="en-US" sz="1000">
              <a:solidFill>
                <a:prstClr val="black"/>
              </a:solidFill>
            </a:endParaRPr>
          </a:p>
        </p:txBody>
      </p:sp>
      <p:pic>
        <p:nvPicPr>
          <p:cNvPr id="24581" name="Picture 6" descr="https://1.bp.blogspot.com/-p7QmoNuuwe8/UadDfArEwNI/AAAAAAAAADk/bfIk1s4jS_8/s1600/review.gif">
            <a:extLst>
              <a:ext uri="{FF2B5EF4-FFF2-40B4-BE49-F238E27FC236}">
                <a16:creationId xmlns:a16="http://schemas.microsoft.com/office/drawing/2014/main" id="{B9C058AE-446F-7FAE-5A21-90E0F1686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1" y="2855914"/>
            <a:ext cx="5476875" cy="383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82EC2DE-D3A8-3B20-7037-B8EDF3B7460C}"/>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103427" name="Rectangle 3">
            <a:extLst>
              <a:ext uri="{FF2B5EF4-FFF2-40B4-BE49-F238E27FC236}">
                <a16:creationId xmlns:a16="http://schemas.microsoft.com/office/drawing/2014/main" id="{305C56EF-9E32-0019-0AD3-587DF5F028E8}"/>
              </a:ext>
            </a:extLst>
          </p:cNvPr>
          <p:cNvSpPr>
            <a:spLocks noGrp="1" noChangeArrowheads="1"/>
          </p:cNvSpPr>
          <p:nvPr>
            <p:ph idx="1"/>
          </p:nvPr>
        </p:nvSpPr>
        <p:spPr>
          <a:xfrm>
            <a:off x="1905000" y="1752600"/>
            <a:ext cx="8305800" cy="4114800"/>
          </a:xfrm>
        </p:spPr>
        <p:txBody>
          <a:bodyPr rtlCol="0">
            <a:normAutofit/>
          </a:bodyPr>
          <a:lstStyle/>
          <a:p>
            <a:pPr eaLnBrk="1" fontAlgn="auto" hangingPunct="1">
              <a:spcAft>
                <a:spcPts val="0"/>
              </a:spcAft>
              <a:defRPr/>
            </a:pPr>
            <a:r>
              <a:rPr lang="en-US" sz="2400" dirty="0"/>
              <a:t>The design phase of the development process produces a variety of documents include: </a:t>
            </a:r>
            <a:r>
              <a:rPr lang="en-US" sz="2400" dirty="0">
                <a:solidFill>
                  <a:srgbClr val="FF0000"/>
                </a:solidFill>
              </a:rPr>
              <a:t>design reports, software test documents, software installation plans and software manuals, among others</a:t>
            </a:r>
            <a:r>
              <a:rPr lang="en-US" sz="2400" dirty="0"/>
              <a:t>.</a:t>
            </a:r>
          </a:p>
          <a:p>
            <a:pPr eaLnBrk="1" fontAlgn="auto" hangingPunct="1">
              <a:spcAft>
                <a:spcPts val="0"/>
              </a:spcAft>
              <a:defRPr/>
            </a:pPr>
            <a:r>
              <a:rPr lang="en-US" sz="2400" dirty="0"/>
              <a:t>A significant portion of the design documents </a:t>
            </a:r>
            <a:r>
              <a:rPr lang="en-US" sz="2400" dirty="0">
                <a:solidFill>
                  <a:srgbClr val="FF0000"/>
                </a:solidFill>
              </a:rPr>
              <a:t>requires formal professional approval </a:t>
            </a:r>
            <a:r>
              <a:rPr lang="en-US" sz="2400" dirty="0"/>
              <a:t>of their quality as related to the contract and the procedures applied by the developer.</a:t>
            </a:r>
          </a:p>
          <a:p>
            <a:pPr eaLnBrk="1" fontAlgn="auto" hangingPunct="1">
              <a:spcAft>
                <a:spcPts val="0"/>
              </a:spcAft>
              <a:defRPr/>
            </a:pPr>
            <a:r>
              <a:rPr lang="en-US" sz="2400" dirty="0">
                <a:solidFill>
                  <a:schemeClr val="accent5">
                    <a:lumMod val="50000"/>
                  </a:schemeClr>
                </a:solidFill>
              </a:rPr>
              <a:t>It should be emphasized that the developer can continue to the next phase of the development process </a:t>
            </a:r>
            <a:r>
              <a:rPr lang="en-US" sz="2400" dirty="0">
                <a:solidFill>
                  <a:srgbClr val="0000FF"/>
                </a:solidFill>
              </a:rPr>
              <a:t>only on receipt of formal approval of these documents</a:t>
            </a:r>
            <a:br>
              <a:rPr lang="en-US" sz="2000" dirty="0">
                <a:solidFill>
                  <a:schemeClr val="accent5">
                    <a:lumMod val="50000"/>
                  </a:schemeClr>
                </a:solidFill>
              </a:rPr>
            </a:br>
            <a:endParaRPr lang="en-US" sz="2800" dirty="0">
              <a:solidFill>
                <a:schemeClr val="accent5">
                  <a:lumMod val="50000"/>
                </a:schemeClr>
              </a:solidFill>
            </a:endParaRPr>
          </a:p>
        </p:txBody>
      </p:sp>
      <p:sp>
        <p:nvSpPr>
          <p:cNvPr id="25604" name="Slide Number Placeholder 5">
            <a:extLst>
              <a:ext uri="{FF2B5EF4-FFF2-40B4-BE49-F238E27FC236}">
                <a16:creationId xmlns:a16="http://schemas.microsoft.com/office/drawing/2014/main" id="{98C8D314-E987-8DAA-2E64-CECD20A38C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DD52C9A-6B21-4E8F-B47C-E52C5202CE03}" type="slidenum">
              <a:rPr lang="ar-SA" altLang="en-US" sz="1000">
                <a:solidFill>
                  <a:prstClr val="black"/>
                </a:solidFill>
              </a:rPr>
              <a:pPr rtl="0" eaLnBrk="0" fontAlgn="base" hangingPunct="0">
                <a:spcBef>
                  <a:spcPct val="0"/>
                </a:spcBef>
                <a:spcAft>
                  <a:spcPct val="0"/>
                </a:spcAft>
              </a:pPr>
              <a:t>112</a:t>
            </a:fld>
            <a:endParaRPr lang="en-US" altLang="en-US" sz="1000">
              <a:solidFill>
                <a:prstClr val="black"/>
              </a:solidFill>
            </a:endParaRPr>
          </a:p>
        </p:txBody>
      </p:sp>
    </p:spTree>
  </p:cSld>
  <p:clrMapOvr>
    <a:masterClrMapping/>
  </p:clrMapOvr>
  <p:transition>
    <p:fade/>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191797D-592E-6448-8C82-88D0F90A8E7B}"/>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26627" name="Rectangle 3">
            <a:extLst>
              <a:ext uri="{FF2B5EF4-FFF2-40B4-BE49-F238E27FC236}">
                <a16:creationId xmlns:a16="http://schemas.microsoft.com/office/drawing/2014/main" id="{FB59678D-3DC0-7F10-17DE-92CF0F158842}"/>
              </a:ext>
            </a:extLst>
          </p:cNvPr>
          <p:cNvSpPr>
            <a:spLocks noGrp="1" noChangeArrowheads="1"/>
          </p:cNvSpPr>
          <p:nvPr>
            <p:ph idx="1"/>
          </p:nvPr>
        </p:nvSpPr>
        <p:spPr>
          <a:xfrm>
            <a:off x="1828800" y="1981200"/>
            <a:ext cx="8839200" cy="4114800"/>
          </a:xfrm>
        </p:spPr>
        <p:txBody>
          <a:bodyPr/>
          <a:lstStyle/>
          <a:p>
            <a:pPr marL="609600" indent="-609600" eaLnBrk="1" hangingPunct="1">
              <a:buNone/>
            </a:pPr>
            <a:r>
              <a:rPr lang="en-US" altLang="en-US" sz="2800"/>
              <a:t>Formal design reviews (DRs) are carried out by </a:t>
            </a:r>
            <a:r>
              <a:rPr lang="en-US" altLang="en-US" sz="2800">
                <a:solidFill>
                  <a:srgbClr val="FF0000"/>
                </a:solidFill>
              </a:rPr>
              <a:t>Ad hoc committees</a:t>
            </a:r>
            <a:r>
              <a:rPr lang="en-US" altLang="en-US" sz="2800"/>
              <a:t> whose members may include:</a:t>
            </a:r>
          </a:p>
          <a:p>
            <a:pPr marL="609600" indent="-609600" eaLnBrk="1" hangingPunct="1">
              <a:buFontTx/>
              <a:buAutoNum type="arabicPeriod"/>
            </a:pPr>
            <a:r>
              <a:rPr lang="en-US" altLang="en-US" sz="2800" b="1"/>
              <a:t>The review leader</a:t>
            </a:r>
          </a:p>
          <a:p>
            <a:pPr marL="1009650" lvl="1" indent="-609600" eaLnBrk="1" hangingPunct="1">
              <a:buFontTx/>
              <a:buAutoNum type="arabicPeriod"/>
            </a:pPr>
            <a:r>
              <a:rPr lang="en-US" altLang="en-US" sz="2300"/>
              <a:t>Knowledge and experience in development of projects.</a:t>
            </a:r>
          </a:p>
          <a:p>
            <a:pPr marL="1009650" lvl="1" indent="-609600" eaLnBrk="1" hangingPunct="1">
              <a:buFontTx/>
              <a:buAutoNum type="arabicPeriod"/>
            </a:pPr>
            <a:r>
              <a:rPr lang="en-US" altLang="en-US" sz="2300"/>
              <a:t>Seniority at a level similar to if not higher than that of the project leader.</a:t>
            </a:r>
          </a:p>
          <a:p>
            <a:pPr marL="1009650" lvl="1" indent="-609600" eaLnBrk="1" hangingPunct="1">
              <a:buFontTx/>
              <a:buAutoNum type="arabicPeriod"/>
            </a:pPr>
            <a:r>
              <a:rPr lang="en-US" altLang="en-US" sz="2300"/>
              <a:t>A good relationship with the project leader and his team.</a:t>
            </a:r>
          </a:p>
          <a:p>
            <a:pPr marL="609600" indent="-609600" eaLnBrk="1" hangingPunct="1">
              <a:buNone/>
            </a:pPr>
            <a:endParaRPr lang="en-US" altLang="en-US" sz="2800"/>
          </a:p>
        </p:txBody>
      </p:sp>
      <p:sp>
        <p:nvSpPr>
          <p:cNvPr id="26628" name="Slide Number Placeholder 5">
            <a:extLst>
              <a:ext uri="{FF2B5EF4-FFF2-40B4-BE49-F238E27FC236}">
                <a16:creationId xmlns:a16="http://schemas.microsoft.com/office/drawing/2014/main" id="{720F931D-7E79-1899-C1A9-229224980F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ABCE566-4547-4A2C-ADC5-3A37F855742D}" type="slidenum">
              <a:rPr lang="ar-SA" altLang="en-US" sz="1000">
                <a:solidFill>
                  <a:prstClr val="black"/>
                </a:solidFill>
              </a:rPr>
              <a:pPr rtl="0" eaLnBrk="0" fontAlgn="base" hangingPunct="0">
                <a:spcBef>
                  <a:spcPct val="0"/>
                </a:spcBef>
                <a:spcAft>
                  <a:spcPct val="0"/>
                </a:spcAft>
              </a:pPr>
              <a:t>113</a:t>
            </a:fld>
            <a:endParaRPr lang="en-US" altLang="en-US" sz="1000">
              <a:solidFill>
                <a:prstClr val="black"/>
              </a:solidFill>
            </a:endParaRPr>
          </a:p>
        </p:txBody>
      </p:sp>
    </p:spTree>
  </p:cSld>
  <p:clrMapOvr>
    <a:masterClrMapping/>
  </p:clrMapOvr>
  <p:transition>
    <p:fade/>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83273259-C02C-68E5-91FF-B62BF7BBBD8F}"/>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22532" name="Rectangle 3">
            <a:extLst>
              <a:ext uri="{FF2B5EF4-FFF2-40B4-BE49-F238E27FC236}">
                <a16:creationId xmlns:a16="http://schemas.microsoft.com/office/drawing/2014/main" id="{AFC3E2D5-3B06-0C6F-EA82-C3C3C65DEEFF}"/>
              </a:ext>
            </a:extLst>
          </p:cNvPr>
          <p:cNvSpPr>
            <a:spLocks noGrp="1" noChangeArrowheads="1"/>
          </p:cNvSpPr>
          <p:nvPr>
            <p:ph idx="1"/>
          </p:nvPr>
        </p:nvSpPr>
        <p:spPr>
          <a:xfrm>
            <a:off x="1828800" y="1828800"/>
            <a:ext cx="8686800" cy="4114800"/>
          </a:xfrm>
        </p:spPr>
        <p:txBody>
          <a:bodyPr rtlCol="0">
            <a:normAutofit/>
          </a:bodyPr>
          <a:lstStyle/>
          <a:p>
            <a:pPr marL="609600" indent="-609600" eaLnBrk="1" fontAlgn="auto" hangingPunct="1">
              <a:spcAft>
                <a:spcPts val="0"/>
              </a:spcAft>
              <a:buFont typeface="+mj-lt"/>
              <a:buAutoNum type="arabicPeriod" startAt="2"/>
              <a:defRPr/>
            </a:pPr>
            <a:r>
              <a:rPr lang="en-US" sz="2800" b="1" dirty="0"/>
              <a:t>The review team </a:t>
            </a:r>
          </a:p>
          <a:p>
            <a:pPr lvl="1" eaLnBrk="1" fontAlgn="auto" hangingPunct="1">
              <a:spcAft>
                <a:spcPts val="0"/>
              </a:spcAft>
              <a:defRPr/>
            </a:pPr>
            <a:r>
              <a:rPr lang="en-US" sz="2300" dirty="0"/>
              <a:t>Senior members of the project team</a:t>
            </a:r>
          </a:p>
          <a:p>
            <a:pPr lvl="1" eaLnBrk="1" fontAlgn="auto" hangingPunct="1">
              <a:spcAft>
                <a:spcPts val="0"/>
              </a:spcAft>
              <a:defRPr/>
            </a:pPr>
            <a:r>
              <a:rPr lang="en-US" sz="2300" dirty="0"/>
              <a:t>Appropriate senior professionals assigned to other projects and departments</a:t>
            </a:r>
          </a:p>
          <a:p>
            <a:pPr lvl="1" eaLnBrk="1" fontAlgn="auto" hangingPunct="1">
              <a:spcAft>
                <a:spcPts val="0"/>
              </a:spcAft>
              <a:defRPr/>
            </a:pPr>
            <a:r>
              <a:rPr lang="en-US" sz="2300" dirty="0"/>
              <a:t>Customer–user representatives, </a:t>
            </a:r>
          </a:p>
          <a:p>
            <a:pPr lvl="1" eaLnBrk="1" fontAlgn="auto" hangingPunct="1">
              <a:spcAft>
                <a:spcPts val="0"/>
              </a:spcAft>
              <a:defRPr/>
            </a:pPr>
            <a:r>
              <a:rPr lang="en-US" sz="2300" dirty="0"/>
              <a:t>Software development consultants. </a:t>
            </a:r>
          </a:p>
          <a:p>
            <a:pPr eaLnBrk="1" fontAlgn="auto" hangingPunct="1">
              <a:spcAft>
                <a:spcPts val="0"/>
              </a:spcAft>
              <a:defRPr/>
            </a:pPr>
            <a:r>
              <a:rPr lang="en-US" sz="2800" dirty="0"/>
              <a:t>A review team of </a:t>
            </a:r>
            <a:r>
              <a:rPr lang="en-US" sz="2800" dirty="0">
                <a:solidFill>
                  <a:srgbClr val="FF0000"/>
                </a:solidFill>
              </a:rPr>
              <a:t>three to five members is expected to be an efficient</a:t>
            </a:r>
            <a:r>
              <a:rPr lang="en-US" sz="2800" dirty="0"/>
              <a:t> </a:t>
            </a:r>
            <a:r>
              <a:rPr lang="en-US" sz="2800" dirty="0">
                <a:solidFill>
                  <a:srgbClr val="FF0000"/>
                </a:solidFill>
              </a:rPr>
              <a:t>team</a:t>
            </a:r>
            <a:r>
              <a:rPr lang="en-US" sz="2800" dirty="0"/>
              <a:t>, as an excessively large team tends to create </a:t>
            </a:r>
            <a:r>
              <a:rPr lang="en-US" sz="2800" dirty="0">
                <a:solidFill>
                  <a:srgbClr val="FF0000"/>
                </a:solidFill>
              </a:rPr>
              <a:t>coordination problems</a:t>
            </a:r>
            <a:r>
              <a:rPr lang="en-US" sz="2800" dirty="0"/>
              <a:t> and , </a:t>
            </a:r>
            <a:r>
              <a:rPr lang="en-US" sz="2800" dirty="0">
                <a:solidFill>
                  <a:srgbClr val="FF0000"/>
                </a:solidFill>
              </a:rPr>
              <a:t>waste review session time </a:t>
            </a:r>
          </a:p>
        </p:txBody>
      </p:sp>
      <p:sp>
        <p:nvSpPr>
          <p:cNvPr id="27652" name="Slide Number Placeholder 5">
            <a:extLst>
              <a:ext uri="{FF2B5EF4-FFF2-40B4-BE49-F238E27FC236}">
                <a16:creationId xmlns:a16="http://schemas.microsoft.com/office/drawing/2014/main" id="{888462CE-41A8-1892-6A9D-1379CE8B94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F9825D6-9B6A-400C-89AB-CF63BF01751D}" type="slidenum">
              <a:rPr lang="ar-SA" altLang="en-US" sz="1000">
                <a:solidFill>
                  <a:prstClr val="black"/>
                </a:solidFill>
              </a:rPr>
              <a:pPr rtl="0" eaLnBrk="0" fontAlgn="base" hangingPunct="0">
                <a:spcBef>
                  <a:spcPct val="0"/>
                </a:spcBef>
                <a:spcAft>
                  <a:spcPct val="0"/>
                </a:spcAft>
              </a:pPr>
              <a:t>114</a:t>
            </a:fld>
            <a:endParaRPr lang="en-US" altLang="en-US" sz="1000">
              <a:solidFill>
                <a:prstClr val="black"/>
              </a:solidFill>
            </a:endParaRPr>
          </a:p>
        </p:txBody>
      </p:sp>
    </p:spTree>
  </p:cSld>
  <p:clrMapOvr>
    <a:masterClrMapping/>
  </p:clrMapOvr>
  <p:transition>
    <p:fade/>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4791C5-73E8-C9D3-44A4-871837BCC71E}"/>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105475" name="Rectangle 3">
            <a:extLst>
              <a:ext uri="{FF2B5EF4-FFF2-40B4-BE49-F238E27FC236}">
                <a16:creationId xmlns:a16="http://schemas.microsoft.com/office/drawing/2014/main" id="{DF48A5EF-DBD1-DB5F-C781-E9C0F8AE76A6}"/>
              </a:ext>
            </a:extLst>
          </p:cNvPr>
          <p:cNvSpPr>
            <a:spLocks noGrp="1" noChangeArrowheads="1"/>
          </p:cNvSpPr>
          <p:nvPr>
            <p:ph idx="1"/>
          </p:nvPr>
        </p:nvSpPr>
        <p:spPr>
          <a:xfrm>
            <a:off x="1981200" y="1981200"/>
            <a:ext cx="8229600" cy="4114800"/>
          </a:xfrm>
        </p:spPr>
        <p:txBody>
          <a:bodyPr rtlCol="0">
            <a:normAutofit/>
          </a:bodyPr>
          <a:lstStyle/>
          <a:p>
            <a:pPr eaLnBrk="1" fontAlgn="auto" hangingPunct="1">
              <a:spcAft>
                <a:spcPts val="0"/>
              </a:spcAft>
              <a:defRPr/>
            </a:pPr>
            <a:r>
              <a:rPr lang="en-US" sz="2800" dirty="0"/>
              <a:t>One of the review leader’s </a:t>
            </a:r>
            <a:r>
              <a:rPr lang="en-US" sz="2800" dirty="0">
                <a:solidFill>
                  <a:srgbClr val="FF0000"/>
                </a:solidFill>
              </a:rPr>
              <a:t>responsibilities</a:t>
            </a:r>
            <a:r>
              <a:rPr lang="en-US" sz="2800" dirty="0"/>
              <a:t> is to issue the </a:t>
            </a:r>
            <a:r>
              <a:rPr lang="en-US" sz="2800" b="1" dirty="0">
                <a:solidFill>
                  <a:srgbClr val="FF0000"/>
                </a:solidFill>
              </a:rPr>
              <a:t>DR report </a:t>
            </a:r>
            <a:r>
              <a:rPr lang="en-US" sz="2800" dirty="0"/>
              <a:t>immediately after the review session</a:t>
            </a:r>
          </a:p>
          <a:p>
            <a:pPr eaLnBrk="1" fontAlgn="auto" hangingPunct="1">
              <a:spcAft>
                <a:spcPts val="0"/>
              </a:spcAft>
              <a:defRPr/>
            </a:pPr>
            <a:r>
              <a:rPr lang="en-US" sz="2800" dirty="0"/>
              <a:t>The DR report includes a list of required corrections ( called </a:t>
            </a:r>
            <a:r>
              <a:rPr lang="en-US" sz="2800" dirty="0">
                <a:solidFill>
                  <a:srgbClr val="FF0000"/>
                </a:solidFill>
              </a:rPr>
              <a:t>Action items </a:t>
            </a:r>
            <a:r>
              <a:rPr lang="en-US" sz="2800" dirty="0"/>
              <a:t>). </a:t>
            </a:r>
            <a:r>
              <a:rPr lang="en-US" sz="2800" dirty="0">
                <a:solidFill>
                  <a:schemeClr val="accent5">
                    <a:lumMod val="50000"/>
                  </a:schemeClr>
                </a:solidFill>
              </a:rPr>
              <a:t>Options open for consideration by the DR committee:</a:t>
            </a:r>
          </a:p>
          <a:p>
            <a:pPr eaLnBrk="1" fontAlgn="auto" hangingPunct="1">
              <a:spcAft>
                <a:spcPts val="0"/>
              </a:spcAft>
              <a:buNone/>
              <a:defRPr/>
            </a:pPr>
            <a:r>
              <a:rPr lang="en-US" sz="2800" dirty="0"/>
              <a:t>1- </a:t>
            </a:r>
            <a:r>
              <a:rPr lang="en-US" sz="2800" dirty="0">
                <a:solidFill>
                  <a:srgbClr val="FF0000"/>
                </a:solidFill>
              </a:rPr>
              <a:t>Immediate approval </a:t>
            </a:r>
            <a:r>
              <a:rPr lang="en-US" sz="2800" dirty="0"/>
              <a:t>of the DR document and continuation to the next development phase</a:t>
            </a:r>
          </a:p>
          <a:p>
            <a:pPr eaLnBrk="1" fontAlgn="auto" hangingPunct="1">
              <a:spcAft>
                <a:spcPts val="0"/>
              </a:spcAft>
              <a:buNone/>
              <a:defRPr/>
            </a:pPr>
            <a:endParaRPr lang="en-US" sz="2800" dirty="0"/>
          </a:p>
        </p:txBody>
      </p:sp>
      <p:sp>
        <p:nvSpPr>
          <p:cNvPr id="28676" name="Slide Number Placeholder 5">
            <a:extLst>
              <a:ext uri="{FF2B5EF4-FFF2-40B4-BE49-F238E27FC236}">
                <a16:creationId xmlns:a16="http://schemas.microsoft.com/office/drawing/2014/main" id="{15B7AB25-9C7F-B0F4-470C-457C0D94644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0B409779-FE36-4656-87CB-626C5CCA3A8C}" type="slidenum">
              <a:rPr lang="ar-SA" altLang="en-US" sz="1000">
                <a:solidFill>
                  <a:prstClr val="black"/>
                </a:solidFill>
              </a:rPr>
              <a:pPr rtl="0" eaLnBrk="0" fontAlgn="base" hangingPunct="0">
                <a:spcBef>
                  <a:spcPct val="0"/>
                </a:spcBef>
                <a:spcAft>
                  <a:spcPct val="0"/>
                </a:spcAft>
              </a:pPr>
              <a:t>115</a:t>
            </a:fld>
            <a:endParaRPr lang="en-US" altLang="en-US" sz="1000">
              <a:solidFill>
                <a:prstClr val="black"/>
              </a:solidFill>
            </a:endParaRPr>
          </a:p>
        </p:txBody>
      </p:sp>
    </p:spTree>
  </p:cSld>
  <p:clrMapOvr>
    <a:masterClrMapping/>
  </p:clrMapOvr>
  <p:transition>
    <p:fade/>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D60B7F6-9387-C140-0C40-3117BF69ECFD}"/>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Formal design reviews (DRs)</a:t>
            </a:r>
          </a:p>
        </p:txBody>
      </p:sp>
      <p:sp>
        <p:nvSpPr>
          <p:cNvPr id="29699" name="Rectangle 3">
            <a:extLst>
              <a:ext uri="{FF2B5EF4-FFF2-40B4-BE49-F238E27FC236}">
                <a16:creationId xmlns:a16="http://schemas.microsoft.com/office/drawing/2014/main" id="{BE8C0D02-85A0-C449-B9AD-538C1B16C8F4}"/>
              </a:ext>
            </a:extLst>
          </p:cNvPr>
          <p:cNvSpPr>
            <a:spLocks noGrp="1" noChangeArrowheads="1"/>
          </p:cNvSpPr>
          <p:nvPr>
            <p:ph idx="1"/>
          </p:nvPr>
        </p:nvSpPr>
        <p:spPr>
          <a:xfrm>
            <a:off x="1981200" y="1905000"/>
            <a:ext cx="8305800" cy="4114800"/>
          </a:xfrm>
        </p:spPr>
        <p:txBody>
          <a:bodyPr/>
          <a:lstStyle/>
          <a:p>
            <a:pPr eaLnBrk="1" hangingPunct="1">
              <a:buFont typeface="Wingdings" panose="05000000000000000000" pitchFamily="2" charset="2"/>
              <a:buNone/>
            </a:pPr>
            <a:r>
              <a:rPr lang="en-US" altLang="en-US" sz="2800"/>
              <a:t>2- </a:t>
            </a:r>
            <a:r>
              <a:rPr lang="en-US" altLang="en-US" sz="2800">
                <a:solidFill>
                  <a:srgbClr val="FF0000"/>
                </a:solidFill>
              </a:rPr>
              <a:t>Approval </a:t>
            </a:r>
            <a:r>
              <a:rPr lang="en-US" altLang="en-US" sz="2800"/>
              <a:t>to proceed to the next development phase </a:t>
            </a:r>
            <a:r>
              <a:rPr lang="en-US" altLang="en-US" sz="2800">
                <a:solidFill>
                  <a:srgbClr val="FF0000"/>
                </a:solidFill>
              </a:rPr>
              <a:t>after all the action items have been completed</a:t>
            </a:r>
            <a:r>
              <a:rPr lang="en-US" altLang="en-US" sz="2800"/>
              <a:t> and inspected by the committee` s representative</a:t>
            </a:r>
          </a:p>
          <a:p>
            <a:pPr eaLnBrk="1" hangingPunct="1">
              <a:buFont typeface="Wingdings" panose="05000000000000000000" pitchFamily="2" charset="2"/>
              <a:buNone/>
            </a:pPr>
            <a:r>
              <a:rPr lang="en-US" altLang="en-US" sz="2800"/>
              <a:t>3- </a:t>
            </a:r>
            <a:r>
              <a:rPr lang="en-US" altLang="en-US" sz="2800">
                <a:solidFill>
                  <a:srgbClr val="FF0000"/>
                </a:solidFill>
              </a:rPr>
              <a:t>An additional DR is required </a:t>
            </a:r>
            <a:r>
              <a:rPr lang="en-US" altLang="en-US" sz="2800"/>
              <a:t>and scheduled to take place after all action items have been completed and inspected by the committee` s representative.</a:t>
            </a:r>
          </a:p>
        </p:txBody>
      </p:sp>
      <p:sp>
        <p:nvSpPr>
          <p:cNvPr id="29700" name="Slide Number Placeholder 5">
            <a:extLst>
              <a:ext uri="{FF2B5EF4-FFF2-40B4-BE49-F238E27FC236}">
                <a16:creationId xmlns:a16="http://schemas.microsoft.com/office/drawing/2014/main" id="{593110C0-8508-EA76-3CF1-7E34BA3A53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8276918-E2A5-4B20-A810-9A26B369524D}" type="slidenum">
              <a:rPr lang="ar-SA" altLang="en-US" sz="1000">
                <a:solidFill>
                  <a:prstClr val="black"/>
                </a:solidFill>
              </a:rPr>
              <a:pPr rtl="0" eaLnBrk="0" fontAlgn="base" hangingPunct="0">
                <a:spcBef>
                  <a:spcPct val="0"/>
                </a:spcBef>
                <a:spcAft>
                  <a:spcPct val="0"/>
                </a:spcAft>
              </a:pPr>
              <a:t>116</a:t>
            </a:fld>
            <a:endParaRPr lang="en-US" altLang="en-US" sz="1000">
              <a:solidFill>
                <a:prstClr val="black"/>
              </a:solidFill>
            </a:endParaRPr>
          </a:p>
        </p:txBody>
      </p:sp>
    </p:spTree>
  </p:cSld>
  <p:clrMapOvr>
    <a:masterClrMapping/>
  </p:clrMapOvr>
  <p:transition>
    <p:fade/>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812A3C30-7CEF-0773-697C-85D2CEE43126}"/>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Peer review</a:t>
            </a:r>
          </a:p>
        </p:txBody>
      </p:sp>
      <p:sp>
        <p:nvSpPr>
          <p:cNvPr id="106499" name="Rectangle 3">
            <a:extLst>
              <a:ext uri="{FF2B5EF4-FFF2-40B4-BE49-F238E27FC236}">
                <a16:creationId xmlns:a16="http://schemas.microsoft.com/office/drawing/2014/main" id="{B6C41196-3693-2995-A67E-082590E0BB17}"/>
              </a:ext>
            </a:extLst>
          </p:cNvPr>
          <p:cNvSpPr>
            <a:spLocks noGrp="1" noChangeArrowheads="1"/>
          </p:cNvSpPr>
          <p:nvPr>
            <p:ph idx="1"/>
          </p:nvPr>
        </p:nvSpPr>
        <p:spPr>
          <a:xfrm>
            <a:off x="1752600" y="1676400"/>
            <a:ext cx="8610600" cy="4495800"/>
          </a:xfrm>
        </p:spPr>
        <p:txBody>
          <a:bodyPr rtlCol="0">
            <a:normAutofit/>
          </a:bodyPr>
          <a:lstStyle/>
          <a:p>
            <a:pPr eaLnBrk="1" fontAlgn="auto" hangingPunct="1">
              <a:spcAft>
                <a:spcPts val="0"/>
              </a:spcAft>
              <a:defRPr/>
            </a:pPr>
            <a:r>
              <a:rPr lang="en-US" sz="2500" dirty="0"/>
              <a:t>Peer reviews ( inspection and walkthroughs ) are directed at reviewing short documents, chapters or parts of a report, a coded printout of a software module.</a:t>
            </a:r>
          </a:p>
          <a:p>
            <a:pPr eaLnBrk="1" fontAlgn="auto" hangingPunct="1">
              <a:spcAft>
                <a:spcPts val="0"/>
              </a:spcAft>
              <a:defRPr/>
            </a:pPr>
            <a:r>
              <a:rPr lang="en-US" sz="2500" dirty="0"/>
              <a:t>The process can take several forms and use many methods; Usually the reviewers are all peers, not superiors.</a:t>
            </a:r>
          </a:p>
          <a:p>
            <a:pPr eaLnBrk="1" fontAlgn="auto" hangingPunct="1">
              <a:spcAft>
                <a:spcPts val="0"/>
              </a:spcAft>
              <a:defRPr/>
            </a:pPr>
            <a:r>
              <a:rPr lang="en-US" sz="2500" dirty="0">
                <a:solidFill>
                  <a:srgbClr val="FF0000"/>
                </a:solidFill>
              </a:rPr>
              <a:t>The main objective of the process is to detect as many design and programming faults as possible</a:t>
            </a:r>
            <a:r>
              <a:rPr lang="en-US" sz="2500" dirty="0"/>
              <a:t>. </a:t>
            </a:r>
            <a:r>
              <a:rPr lang="en-US" sz="2500" dirty="0">
                <a:solidFill>
                  <a:srgbClr val="0000FF"/>
                </a:solidFill>
              </a:rPr>
              <a:t>The output is a list of detected faults.</a:t>
            </a:r>
          </a:p>
          <a:p>
            <a:pPr eaLnBrk="1" fontAlgn="auto" hangingPunct="1">
              <a:spcAft>
                <a:spcPts val="0"/>
              </a:spcAft>
              <a:defRPr/>
            </a:pPr>
            <a:r>
              <a:rPr lang="en-US" sz="2400" dirty="0"/>
              <a:t>A defect summary and statistics to be used </a:t>
            </a:r>
            <a:r>
              <a:rPr lang="en-US" sz="2400" dirty="0">
                <a:solidFill>
                  <a:schemeClr val="tx2">
                    <a:lumMod val="60000"/>
                    <a:lumOff val="40000"/>
                  </a:schemeClr>
                </a:solidFill>
              </a:rPr>
              <a:t>as a database for reviewing and improving development methods </a:t>
            </a:r>
            <a:br>
              <a:rPr lang="en-US" sz="2500" dirty="0"/>
            </a:br>
            <a:endParaRPr lang="en-US" sz="2500" dirty="0"/>
          </a:p>
        </p:txBody>
      </p:sp>
      <p:sp>
        <p:nvSpPr>
          <p:cNvPr id="30724" name="Slide Number Placeholder 5">
            <a:extLst>
              <a:ext uri="{FF2B5EF4-FFF2-40B4-BE49-F238E27FC236}">
                <a16:creationId xmlns:a16="http://schemas.microsoft.com/office/drawing/2014/main" id="{E74DDE2A-EC20-51C6-1B17-0A183F6511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01A35FC-AD28-4CC2-92DD-50812BA82187}" type="slidenum">
              <a:rPr lang="ar-SA" altLang="en-US" sz="1000">
                <a:solidFill>
                  <a:prstClr val="black"/>
                </a:solidFill>
              </a:rPr>
              <a:pPr rtl="0" eaLnBrk="0" fontAlgn="base" hangingPunct="0">
                <a:spcBef>
                  <a:spcPct val="0"/>
                </a:spcBef>
                <a:spcAft>
                  <a:spcPct val="0"/>
                </a:spcAft>
              </a:pPr>
              <a:t>117</a:t>
            </a:fld>
            <a:endParaRPr lang="en-US" altLang="en-US" sz="1000">
              <a:solidFill>
                <a:prstClr val="black"/>
              </a:solidFill>
            </a:endParaRPr>
          </a:p>
        </p:txBody>
      </p:sp>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761A935F-1F22-62A5-EB79-27066BF49269}"/>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Expert opinions </a:t>
            </a:r>
          </a:p>
        </p:txBody>
      </p:sp>
      <p:sp>
        <p:nvSpPr>
          <p:cNvPr id="107523" name="Rectangle 3">
            <a:extLst>
              <a:ext uri="{FF2B5EF4-FFF2-40B4-BE49-F238E27FC236}">
                <a16:creationId xmlns:a16="http://schemas.microsoft.com/office/drawing/2014/main" id="{DA82AAFF-5672-FBD4-A210-6DDD48CD8993}"/>
              </a:ext>
            </a:extLst>
          </p:cNvPr>
          <p:cNvSpPr>
            <a:spLocks noGrp="1" noChangeArrowheads="1"/>
          </p:cNvSpPr>
          <p:nvPr>
            <p:ph idx="1"/>
          </p:nvPr>
        </p:nvSpPr>
        <p:spPr>
          <a:xfrm>
            <a:off x="1752600" y="1752600"/>
            <a:ext cx="8610600" cy="4572000"/>
          </a:xfrm>
        </p:spPr>
        <p:txBody>
          <a:bodyPr rtlCol="0">
            <a:normAutofit/>
          </a:bodyPr>
          <a:lstStyle/>
          <a:p>
            <a:pPr eaLnBrk="1" fontAlgn="auto" hangingPunct="1">
              <a:spcAft>
                <a:spcPts val="0"/>
              </a:spcAft>
              <a:defRPr/>
            </a:pPr>
            <a:r>
              <a:rPr lang="en-US" sz="2500" dirty="0"/>
              <a:t>Expert opinions support quality assessment efforts by </a:t>
            </a:r>
            <a:r>
              <a:rPr lang="en-US" sz="2500" dirty="0">
                <a:solidFill>
                  <a:schemeClr val="tx2">
                    <a:lumMod val="60000"/>
                    <a:lumOff val="40000"/>
                  </a:schemeClr>
                </a:solidFill>
              </a:rPr>
              <a:t>introducing additional external capabilities </a:t>
            </a:r>
            <a:r>
              <a:rPr lang="en-US" sz="2500" dirty="0"/>
              <a:t>into the organization’s in-house development process.</a:t>
            </a:r>
            <a:endParaRPr lang="en-US" sz="2400" dirty="0">
              <a:solidFill>
                <a:schemeClr val="accent5">
                  <a:lumMod val="50000"/>
                </a:schemeClr>
              </a:solidFill>
            </a:endParaRPr>
          </a:p>
          <a:p>
            <a:pPr eaLnBrk="1" fontAlgn="auto" hangingPunct="1">
              <a:spcAft>
                <a:spcPts val="0"/>
              </a:spcAft>
              <a:defRPr/>
            </a:pPr>
            <a:r>
              <a:rPr lang="en-US" sz="2600" dirty="0">
                <a:solidFill>
                  <a:schemeClr val="accent5">
                    <a:lumMod val="50000"/>
                  </a:schemeClr>
                </a:solidFill>
              </a:rPr>
              <a:t>External experts may be useful in the following situations:</a:t>
            </a:r>
          </a:p>
          <a:p>
            <a:pPr eaLnBrk="1" fontAlgn="auto" hangingPunct="1">
              <a:spcAft>
                <a:spcPts val="0"/>
              </a:spcAft>
              <a:buNone/>
              <a:defRPr/>
            </a:pPr>
            <a:r>
              <a:rPr lang="en-US" sz="2500" dirty="0"/>
              <a:t>1- </a:t>
            </a:r>
            <a:r>
              <a:rPr lang="en-US" sz="2500" dirty="0">
                <a:solidFill>
                  <a:schemeClr val="tx2">
                    <a:lumMod val="60000"/>
                    <a:lumOff val="40000"/>
                  </a:schemeClr>
                </a:solidFill>
              </a:rPr>
              <a:t>Insufficient in-house professional capabilities </a:t>
            </a:r>
            <a:r>
              <a:rPr lang="en-US" sz="2500" dirty="0"/>
              <a:t>in a given area.</a:t>
            </a:r>
          </a:p>
          <a:p>
            <a:pPr eaLnBrk="1" fontAlgn="auto" hangingPunct="1">
              <a:spcAft>
                <a:spcPts val="0"/>
              </a:spcAft>
              <a:buNone/>
              <a:defRPr/>
            </a:pPr>
            <a:r>
              <a:rPr lang="en-US" sz="2500" dirty="0"/>
              <a:t>2- Temporary </a:t>
            </a:r>
            <a:r>
              <a:rPr lang="en-US" sz="2500" dirty="0">
                <a:solidFill>
                  <a:schemeClr val="tx2">
                    <a:lumMod val="60000"/>
                    <a:lumOff val="40000"/>
                  </a:schemeClr>
                </a:solidFill>
              </a:rPr>
              <a:t>inaccessibility of in-house professionals </a:t>
            </a:r>
            <a:r>
              <a:rPr lang="en-US" sz="2400" dirty="0"/>
              <a:t>(waiting will cause substantial delays in the project completion schedule</a:t>
            </a:r>
            <a:r>
              <a:rPr lang="en-US" sz="2800" dirty="0"/>
              <a:t>).</a:t>
            </a:r>
          </a:p>
          <a:p>
            <a:pPr eaLnBrk="1" fontAlgn="auto" hangingPunct="1">
              <a:spcAft>
                <a:spcPts val="0"/>
              </a:spcAft>
              <a:buNone/>
              <a:defRPr/>
            </a:pPr>
            <a:r>
              <a:rPr lang="en-US" sz="2500" dirty="0"/>
              <a:t>.</a:t>
            </a:r>
          </a:p>
          <a:p>
            <a:pPr eaLnBrk="1" fontAlgn="auto" hangingPunct="1">
              <a:spcAft>
                <a:spcPts val="0"/>
              </a:spcAft>
              <a:buNone/>
              <a:defRPr/>
            </a:pPr>
            <a:endParaRPr lang="en-US" sz="2500" dirty="0"/>
          </a:p>
        </p:txBody>
      </p:sp>
      <p:sp>
        <p:nvSpPr>
          <p:cNvPr id="31748" name="Slide Number Placeholder 5">
            <a:extLst>
              <a:ext uri="{FF2B5EF4-FFF2-40B4-BE49-F238E27FC236}">
                <a16:creationId xmlns:a16="http://schemas.microsoft.com/office/drawing/2014/main" id="{1E945A2A-E96E-21EC-0B93-917885FC62E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EDA9370F-F307-4DEF-BC65-B64BB859AD75}" type="slidenum">
              <a:rPr lang="ar-SA" altLang="en-US" sz="1000">
                <a:solidFill>
                  <a:prstClr val="black"/>
                </a:solidFill>
              </a:rPr>
              <a:pPr rtl="0" eaLnBrk="0" fontAlgn="base" hangingPunct="0">
                <a:spcBef>
                  <a:spcPct val="0"/>
                </a:spcBef>
                <a:spcAft>
                  <a:spcPct val="0"/>
                </a:spcAft>
              </a:pPr>
              <a:t>118</a:t>
            </a:fld>
            <a:endParaRPr lang="en-US" altLang="en-US" sz="1000">
              <a:solidFill>
                <a:prstClr val="black"/>
              </a:solidFill>
            </a:endParaRPr>
          </a:p>
        </p:txBody>
      </p:sp>
    </p:spTree>
  </p:cSld>
  <p:clrMapOvr>
    <a:masterClrMapping/>
  </p:clrMapOvr>
  <p:transition>
    <p:fade/>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38CBF8DA-68B7-C972-60D6-030BD0FE603B}"/>
              </a:ext>
            </a:extLst>
          </p:cNvPr>
          <p:cNvSpPr>
            <a:spLocks noGrp="1"/>
          </p:cNvSpPr>
          <p:nvPr>
            <p:ph type="title"/>
          </p:nvPr>
        </p:nvSpPr>
        <p:spPr>
          <a:xfrm>
            <a:off x="2057400" y="457200"/>
            <a:ext cx="8153400" cy="1143000"/>
          </a:xfrm>
        </p:spPr>
        <p:txBody>
          <a:bodyPr/>
          <a:lstStyle/>
          <a:p>
            <a:pPr eaLnBrk="1" hangingPunct="1"/>
            <a:br>
              <a:rPr lang="en-US" altLang="en-US">
                <a:latin typeface="Arial" panose="020B0604020202020204" pitchFamily="34" charset="0"/>
              </a:rPr>
            </a:br>
            <a:r>
              <a:rPr lang="en-US" altLang="en-US">
                <a:latin typeface="Arial" panose="020B0604020202020204" pitchFamily="34" charset="0"/>
              </a:rPr>
              <a:t>Expert opinions </a:t>
            </a:r>
            <a:endParaRPr lang="en-US" altLang="en-US"/>
          </a:p>
        </p:txBody>
      </p:sp>
      <p:sp>
        <p:nvSpPr>
          <p:cNvPr id="32771" name="Content Placeholder 2">
            <a:extLst>
              <a:ext uri="{FF2B5EF4-FFF2-40B4-BE49-F238E27FC236}">
                <a16:creationId xmlns:a16="http://schemas.microsoft.com/office/drawing/2014/main" id="{6C830C0C-01C9-2507-5F60-097CCC4077F2}"/>
              </a:ext>
            </a:extLst>
          </p:cNvPr>
          <p:cNvSpPr>
            <a:spLocks noGrp="1"/>
          </p:cNvSpPr>
          <p:nvPr>
            <p:ph idx="1"/>
          </p:nvPr>
        </p:nvSpPr>
        <p:spPr>
          <a:xfrm>
            <a:off x="1828800" y="1676400"/>
            <a:ext cx="8382000" cy="4038600"/>
          </a:xfrm>
        </p:spPr>
        <p:txBody>
          <a:bodyPr rtlCol="0">
            <a:normAutofit lnSpcReduction="10000"/>
          </a:bodyPr>
          <a:lstStyle/>
          <a:p>
            <a:pPr eaLnBrk="1" fontAlgn="auto" hangingPunct="1">
              <a:spcAft>
                <a:spcPts val="0"/>
              </a:spcAft>
              <a:buNone/>
              <a:defRPr/>
            </a:pPr>
            <a:r>
              <a:rPr lang="en-US" sz="2500" dirty="0"/>
              <a:t>3- In small organizations ,it is difficult to find </a:t>
            </a:r>
            <a:r>
              <a:rPr lang="en-US" sz="2500" dirty="0">
                <a:solidFill>
                  <a:schemeClr val="tx2">
                    <a:lumMod val="60000"/>
                    <a:lumOff val="40000"/>
                  </a:schemeClr>
                </a:solidFill>
              </a:rPr>
              <a:t>enough suitable candidates to participate in the design review teams</a:t>
            </a:r>
            <a:r>
              <a:rPr lang="en-US" sz="2500" dirty="0"/>
              <a:t>. In such situations, outside experts may join a DR committee or, alternatively, their expert opinions may replace a DR.</a:t>
            </a:r>
          </a:p>
          <a:p>
            <a:pPr eaLnBrk="1" fontAlgn="auto" hangingPunct="1">
              <a:spcAft>
                <a:spcPts val="0"/>
              </a:spcAft>
              <a:buNone/>
              <a:defRPr/>
            </a:pPr>
            <a:r>
              <a:rPr lang="en-US" sz="2500" dirty="0"/>
              <a:t>4- In small organizations or in situations characterized by </a:t>
            </a:r>
            <a:r>
              <a:rPr lang="en-US" sz="2500" dirty="0">
                <a:solidFill>
                  <a:schemeClr val="tx2">
                    <a:lumMod val="60000"/>
                    <a:lumOff val="40000"/>
                  </a:schemeClr>
                </a:solidFill>
              </a:rPr>
              <a:t>extreme work pressures</a:t>
            </a:r>
            <a:r>
              <a:rPr lang="en-US" sz="2500" dirty="0"/>
              <a:t>, an outside expert’s opinion can replace an inspection.</a:t>
            </a:r>
          </a:p>
          <a:p>
            <a:pPr eaLnBrk="1" fontAlgn="auto" hangingPunct="1">
              <a:spcAft>
                <a:spcPts val="0"/>
              </a:spcAft>
              <a:buNone/>
              <a:defRPr/>
            </a:pPr>
            <a:r>
              <a:rPr lang="en-US" sz="2500" dirty="0"/>
              <a:t>5- In cases of </a:t>
            </a:r>
            <a:r>
              <a:rPr lang="en-US" sz="2500" dirty="0">
                <a:solidFill>
                  <a:schemeClr val="tx2">
                    <a:lumMod val="60000"/>
                    <a:lumOff val="40000"/>
                  </a:schemeClr>
                </a:solidFill>
              </a:rPr>
              <a:t>major disagreement among the organization's senior professionals</a:t>
            </a:r>
            <a:r>
              <a:rPr lang="en-US" sz="2500" dirty="0"/>
              <a:t>, an outside expert may support a decision.</a:t>
            </a:r>
            <a:br>
              <a:rPr lang="en-US" sz="2500" dirty="0"/>
            </a:br>
            <a:endParaRPr lang="en-US" sz="2500" dirty="0"/>
          </a:p>
        </p:txBody>
      </p:sp>
      <p:sp>
        <p:nvSpPr>
          <p:cNvPr id="32772" name="Slide Number Placeholder 3">
            <a:extLst>
              <a:ext uri="{FF2B5EF4-FFF2-40B4-BE49-F238E27FC236}">
                <a16:creationId xmlns:a16="http://schemas.microsoft.com/office/drawing/2014/main" id="{7596D447-8533-18E4-8229-564D0840F47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887447A0-D5BC-4118-8F71-D858E3976D8D}" type="slidenum">
              <a:rPr lang="ar-SA" altLang="en-US" sz="1000">
                <a:solidFill>
                  <a:prstClr val="black"/>
                </a:solidFill>
              </a:rPr>
              <a:pPr rtl="0" eaLnBrk="0" fontAlgn="base" hangingPunct="0">
                <a:spcBef>
                  <a:spcPct val="0"/>
                </a:spcBef>
                <a:spcAft>
                  <a:spcPct val="0"/>
                </a:spcAft>
              </a:pPr>
              <a:t>119</a:t>
            </a:fld>
            <a:endParaRPr lang="en-US" altLang="en-US" sz="1000">
              <a:solidFill>
                <a:prstClr val="black"/>
              </a:solidFill>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ChangeArrowheads="1"/>
          </p:cNvSpPr>
          <p:nvPr/>
        </p:nvSpPr>
        <p:spPr bwMode="auto">
          <a:xfrm>
            <a:off x="1931989" y="1622425"/>
            <a:ext cx="8328025" cy="4470400"/>
          </a:xfrm>
          <a:prstGeom prst="rect">
            <a:avLst/>
          </a:prstGeom>
          <a:noFill/>
          <a:ln w="57150">
            <a:noFill/>
            <a:miter lim="800000"/>
            <a:headEnd/>
            <a:tailEnd/>
          </a:ln>
          <a:effectLst/>
        </p:spPr>
        <p:txBody>
          <a:bodyPr/>
          <a:lstStyle/>
          <a:p>
            <a:pPr algn="l" rtl="0" fontAlgn="base">
              <a:spcBef>
                <a:spcPct val="0"/>
              </a:spcBef>
              <a:spcAft>
                <a:spcPct val="0"/>
              </a:spcAft>
              <a:tabLst>
                <a:tab pos="457200" algn="r"/>
                <a:tab pos="2636838" algn="ctr"/>
                <a:tab pos="5273675" algn="r"/>
              </a:tabLst>
            </a:pPr>
            <a:r>
              <a:rPr lang="en-US" sz="3200" b="1" dirty="0">
                <a:solidFill>
                  <a:srgbClr val="000000"/>
                </a:solidFill>
                <a:latin typeface="Times New Roman" pitchFamily="18" charset="0"/>
                <a:cs typeface="Times New Roman" pitchFamily="18" charset="0"/>
              </a:rPr>
              <a:t>Software quality assurance is:</a:t>
            </a:r>
            <a:endParaRPr lang="en-US" sz="3200" b="1" dirty="0">
              <a:solidFill>
                <a:prstClr val="black"/>
              </a:solidFill>
              <a:latin typeface="Times New Roman" pitchFamily="18" charset="0"/>
              <a:cs typeface="Times New Roman" pitchFamily="18" charset="0"/>
            </a:endParaRPr>
          </a:p>
          <a:p>
            <a:pPr algn="l" rtl="0" eaLnBrk="0" fontAlgn="base" hangingPunct="0">
              <a:spcBef>
                <a:spcPct val="0"/>
              </a:spcBef>
              <a:spcAft>
                <a:spcPct val="0"/>
              </a:spcAft>
              <a:tabLst>
                <a:tab pos="457200" algn="r"/>
                <a:tab pos="2636838" algn="ctr"/>
                <a:tab pos="5273675" algn="r"/>
              </a:tabLst>
            </a:pPr>
            <a:r>
              <a:rPr lang="en-US" sz="3200" b="1" dirty="0">
                <a:solidFill>
                  <a:srgbClr val="000000"/>
                </a:solidFill>
                <a:latin typeface="Times New Roman" pitchFamily="18" charset="0"/>
                <a:cs typeface="Times New Roman" pitchFamily="18" charset="0"/>
              </a:rPr>
              <a:t> </a:t>
            </a:r>
            <a:endParaRPr lang="en-US" sz="3200" b="1" dirty="0">
              <a:solidFill>
                <a:prstClr val="black"/>
              </a:solidFill>
              <a:latin typeface="Times New Roman" pitchFamily="18" charset="0"/>
              <a:cs typeface="Times New Roman" pitchFamily="18" charset="0"/>
            </a:endParaRPr>
          </a:p>
          <a:p>
            <a:pPr algn="just" rtl="0" eaLnBrk="0" fontAlgn="base" hangingPunct="0">
              <a:spcBef>
                <a:spcPct val="0"/>
              </a:spcBef>
              <a:spcAft>
                <a:spcPct val="0"/>
              </a:spcAft>
              <a:tabLst>
                <a:tab pos="457200" algn="r"/>
                <a:tab pos="2636838" algn="ctr"/>
                <a:tab pos="5273675" algn="r"/>
              </a:tabLst>
            </a:pPr>
            <a:r>
              <a:rPr lang="en-US" sz="2800" b="1" dirty="0">
                <a:solidFill>
                  <a:srgbClr val="D60093"/>
                </a:solidFill>
                <a:latin typeface="Times New Roman" pitchFamily="18" charset="0"/>
                <a:cs typeface="Times New Roman" pitchFamily="18" charset="0"/>
              </a:rPr>
              <a:t>A systematic, planned set of actions necessary to provide adequate confidence that the software development process or the maintenance process of a software system product conforms to established functional technical requirements as well as with the managerial requirements of keeping the schedule and operating within the budgetary confines.</a:t>
            </a:r>
          </a:p>
          <a:p>
            <a:pPr algn="l" rtl="0" eaLnBrk="0" fontAlgn="base" hangingPunct="0">
              <a:spcBef>
                <a:spcPct val="0"/>
              </a:spcBef>
              <a:spcAft>
                <a:spcPct val="0"/>
              </a:spcAft>
              <a:tabLst>
                <a:tab pos="457200" algn="r"/>
                <a:tab pos="2636838" algn="ctr"/>
                <a:tab pos="5273675" algn="r"/>
              </a:tabLst>
            </a:pPr>
            <a:r>
              <a:rPr lang="en-US" sz="1200" dirty="0">
                <a:solidFill>
                  <a:prstClr val="black"/>
                </a:solidFill>
                <a:latin typeface="Times New Roman" pitchFamily="18" charset="0"/>
                <a:cs typeface="Times New Roman" pitchFamily="18" charset="0"/>
              </a:rPr>
              <a:t> </a:t>
            </a:r>
          </a:p>
          <a:p>
            <a:pPr algn="l" rtl="0" eaLnBrk="0" fontAlgn="base" hangingPunct="0">
              <a:spcBef>
                <a:spcPct val="0"/>
              </a:spcBef>
              <a:spcAft>
                <a:spcPct val="0"/>
              </a:spcAft>
              <a:tabLst>
                <a:tab pos="457200" algn="r"/>
                <a:tab pos="2636838" algn="ctr"/>
                <a:tab pos="5273675" algn="r"/>
              </a:tabLst>
            </a:pPr>
            <a:endParaRPr lang="en-US" sz="2400" dirty="0">
              <a:solidFill>
                <a:srgbClr val="FF3300"/>
              </a:solidFill>
              <a:latin typeface="Times New Roman" pitchFamily="18" charset="0"/>
              <a:cs typeface="Times New Roman" pitchFamily="18" charset="0"/>
            </a:endParaRPr>
          </a:p>
        </p:txBody>
      </p:sp>
      <p:sp>
        <p:nvSpPr>
          <p:cNvPr id="11274" name="WordArt 10"/>
          <p:cNvSpPr>
            <a:spLocks noChangeArrowheads="1" noChangeShapeType="1" noTextEdit="1"/>
          </p:cNvSpPr>
          <p:nvPr/>
        </p:nvSpPr>
        <p:spPr bwMode="auto">
          <a:xfrm>
            <a:off x="2882900" y="908050"/>
            <a:ext cx="6477000" cy="503238"/>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SQA - expanded definition</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064EEA1-7F4F-1990-270F-84D639B01497}"/>
              </a:ext>
            </a:extLst>
          </p:cNvPr>
          <p:cNvSpPr>
            <a:spLocks noGrp="1" noChangeArrowheads="1"/>
          </p:cNvSpPr>
          <p:nvPr>
            <p:ph type="ctrTitle"/>
          </p:nvPr>
        </p:nvSpPr>
        <p:spPr/>
        <p:txBody>
          <a:bodyPr/>
          <a:lstStyle/>
          <a:p>
            <a:pPr eaLnBrk="1" hangingPunct="1"/>
            <a:r>
              <a:rPr lang="en-US" altLang="en-US" sz="9000"/>
              <a:t>Chapter 4</a:t>
            </a:r>
          </a:p>
        </p:txBody>
      </p:sp>
      <p:sp>
        <p:nvSpPr>
          <p:cNvPr id="3075" name="Rectangle 4">
            <a:extLst>
              <a:ext uri="{FF2B5EF4-FFF2-40B4-BE49-F238E27FC236}">
                <a16:creationId xmlns:a16="http://schemas.microsoft.com/office/drawing/2014/main" id="{D6F2F902-A780-8D7C-785F-BC89C55C8157}"/>
              </a:ext>
            </a:extLst>
          </p:cNvPr>
          <p:cNvSpPr>
            <a:spLocks noGrp="1" noChangeArrowheads="1"/>
          </p:cNvSpPr>
          <p:nvPr>
            <p:ph type="subTitle" idx="1"/>
          </p:nvPr>
        </p:nvSpPr>
        <p:spPr>
          <a:xfrm>
            <a:off x="2438400" y="3733800"/>
            <a:ext cx="7391400" cy="1873250"/>
          </a:xfrm>
        </p:spPr>
        <p:txBody>
          <a:bodyPr/>
          <a:lstStyle/>
          <a:p>
            <a:pPr eaLnBrk="1" hangingPunct="1"/>
            <a:r>
              <a:rPr lang="en-US" altLang="en-US" sz="4200"/>
              <a:t>The Components of The </a:t>
            </a:r>
            <a:br>
              <a:rPr lang="en-US" altLang="en-US" sz="4200"/>
            </a:br>
            <a:r>
              <a:rPr lang="en-US" altLang="en-US" sz="4200"/>
              <a:t>Software Quality Assurance </a:t>
            </a:r>
            <a:br>
              <a:rPr lang="en-US" altLang="en-US" sz="4200"/>
            </a:br>
            <a:r>
              <a:rPr lang="en-US" altLang="en-US" sz="4200"/>
              <a:t>System- Overview</a:t>
            </a:r>
          </a:p>
        </p:txBody>
      </p:sp>
      <p:sp>
        <p:nvSpPr>
          <p:cNvPr id="3076" name="Rectangle 10">
            <a:extLst>
              <a:ext uri="{FF2B5EF4-FFF2-40B4-BE49-F238E27FC236}">
                <a16:creationId xmlns:a16="http://schemas.microsoft.com/office/drawing/2014/main" id="{57159A6E-4D09-9B15-E57C-23EAF4940B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FBA4895-8B43-4D5E-BF79-8496B18E32C3}" type="slidenum">
              <a:rPr lang="ar-SA" altLang="en-US" sz="1000">
                <a:solidFill>
                  <a:prstClr val="black"/>
                </a:solidFill>
              </a:rPr>
              <a:pPr rtl="0" eaLnBrk="0" fontAlgn="base" hangingPunct="0">
                <a:spcBef>
                  <a:spcPct val="0"/>
                </a:spcBef>
                <a:spcAft>
                  <a:spcPct val="0"/>
                </a:spcAft>
              </a:pPr>
              <a:t>120</a:t>
            </a:fld>
            <a:endParaRPr lang="en-US" altLang="en-US" sz="1000">
              <a:solidFill>
                <a:prstClr val="black"/>
              </a:solidFill>
            </a:endParaRPr>
          </a:p>
        </p:txBody>
      </p:sp>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BCDF37C4-6D10-0476-A4FF-9BE7CF58B988}"/>
              </a:ext>
            </a:extLst>
          </p:cNvPr>
          <p:cNvSpPr>
            <a:spLocks noGrp="1"/>
          </p:cNvSpPr>
          <p:nvPr>
            <p:ph type="title"/>
          </p:nvPr>
        </p:nvSpPr>
        <p:spPr>
          <a:xfrm>
            <a:off x="2057400" y="0"/>
            <a:ext cx="8153400" cy="1143000"/>
          </a:xfrm>
        </p:spPr>
        <p:txBody>
          <a:bodyPr/>
          <a:lstStyle/>
          <a:p>
            <a:pPr eaLnBrk="1" hangingPunct="1"/>
            <a:r>
              <a:rPr lang="en-US" altLang="en-US"/>
              <a:t>The SQA System Overview</a:t>
            </a:r>
          </a:p>
        </p:txBody>
      </p:sp>
      <p:pic>
        <p:nvPicPr>
          <p:cNvPr id="4099" name="Picture 2" descr="http://1.bp.blogspot.com/-mL10jbhgZNY/T9QyKNZ0WqI/AAAAAAAAAQM/FLFaVO5unfo/s1600/sqa+architecture.JPG">
            <a:extLst>
              <a:ext uri="{FF2B5EF4-FFF2-40B4-BE49-F238E27FC236}">
                <a16:creationId xmlns:a16="http://schemas.microsoft.com/office/drawing/2014/main" id="{743B5D92-2DFB-8B85-688D-49C1E158D7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838200"/>
            <a:ext cx="8382000" cy="5518150"/>
          </a:xfrm>
          <a:noFill/>
        </p:spPr>
      </p:pic>
      <p:sp>
        <p:nvSpPr>
          <p:cNvPr id="4100" name="Slide Number Placeholder 3">
            <a:extLst>
              <a:ext uri="{FF2B5EF4-FFF2-40B4-BE49-F238E27FC236}">
                <a16:creationId xmlns:a16="http://schemas.microsoft.com/office/drawing/2014/main" id="{B27861DF-B10C-7B43-86AC-5122B007498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DC1EA43-6F59-456A-A6CB-C10F270FE191}" type="slidenum">
              <a:rPr lang="ar-SA" altLang="en-US" sz="1000">
                <a:solidFill>
                  <a:prstClr val="black"/>
                </a:solidFill>
              </a:rPr>
              <a:pPr rtl="0" eaLnBrk="0" fontAlgn="base" hangingPunct="0">
                <a:spcBef>
                  <a:spcPct val="0"/>
                </a:spcBef>
                <a:spcAft>
                  <a:spcPct val="0"/>
                </a:spcAft>
              </a:pPr>
              <a:t>121</a:t>
            </a:fld>
            <a:endParaRPr lang="en-US" altLang="en-US" sz="1000">
              <a:solidFill>
                <a:prstClr val="black"/>
              </a:solidFill>
            </a:endParaRPr>
          </a:p>
        </p:txBody>
      </p:sp>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C5A296-DF94-11A9-4695-D597F29EB5BA}"/>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Peer review</a:t>
            </a:r>
          </a:p>
        </p:txBody>
      </p:sp>
      <p:sp>
        <p:nvSpPr>
          <p:cNvPr id="106499" name="Rectangle 3">
            <a:extLst>
              <a:ext uri="{FF2B5EF4-FFF2-40B4-BE49-F238E27FC236}">
                <a16:creationId xmlns:a16="http://schemas.microsoft.com/office/drawing/2014/main" id="{06F07698-10D6-237D-D8E4-76BB41BBBE02}"/>
              </a:ext>
            </a:extLst>
          </p:cNvPr>
          <p:cNvSpPr>
            <a:spLocks noGrp="1" noChangeArrowheads="1"/>
          </p:cNvSpPr>
          <p:nvPr>
            <p:ph idx="1"/>
          </p:nvPr>
        </p:nvSpPr>
        <p:spPr>
          <a:xfrm>
            <a:off x="1752600" y="1676400"/>
            <a:ext cx="8610600" cy="4495800"/>
          </a:xfrm>
        </p:spPr>
        <p:txBody>
          <a:bodyPr rtlCol="0">
            <a:normAutofit/>
          </a:bodyPr>
          <a:lstStyle/>
          <a:p>
            <a:pPr eaLnBrk="1" fontAlgn="auto" hangingPunct="1">
              <a:spcAft>
                <a:spcPts val="0"/>
              </a:spcAft>
              <a:defRPr/>
            </a:pPr>
            <a:r>
              <a:rPr lang="en-US" sz="2500" dirty="0"/>
              <a:t>Peer reviews ( inspection and walkthroughs ) are directed at reviewing short documents, chapters or parts of a report, a coded printout of a software module.</a:t>
            </a:r>
          </a:p>
          <a:p>
            <a:pPr eaLnBrk="1" fontAlgn="auto" hangingPunct="1">
              <a:spcAft>
                <a:spcPts val="0"/>
              </a:spcAft>
              <a:defRPr/>
            </a:pPr>
            <a:r>
              <a:rPr lang="en-US" sz="2500" dirty="0"/>
              <a:t>The process can take several forms and use many methods; Usually the reviewers are all peers, not superiors.</a:t>
            </a:r>
          </a:p>
          <a:p>
            <a:pPr eaLnBrk="1" fontAlgn="auto" hangingPunct="1">
              <a:spcAft>
                <a:spcPts val="0"/>
              </a:spcAft>
              <a:defRPr/>
            </a:pPr>
            <a:r>
              <a:rPr lang="en-US" sz="2500" dirty="0">
                <a:solidFill>
                  <a:srgbClr val="FF0000"/>
                </a:solidFill>
              </a:rPr>
              <a:t>The main objective of the process is to detect as many design and programming faults as possible</a:t>
            </a:r>
            <a:r>
              <a:rPr lang="en-US" sz="2500" dirty="0"/>
              <a:t>. </a:t>
            </a:r>
            <a:r>
              <a:rPr lang="en-US" sz="2500" dirty="0">
                <a:solidFill>
                  <a:srgbClr val="0000FF"/>
                </a:solidFill>
              </a:rPr>
              <a:t>The output is a list of detected faults.</a:t>
            </a:r>
          </a:p>
          <a:p>
            <a:pPr eaLnBrk="1" fontAlgn="auto" hangingPunct="1">
              <a:spcAft>
                <a:spcPts val="0"/>
              </a:spcAft>
              <a:defRPr/>
            </a:pPr>
            <a:r>
              <a:rPr lang="en-US" sz="2400" dirty="0"/>
              <a:t>A defect summary and statistics to be used </a:t>
            </a:r>
            <a:r>
              <a:rPr lang="en-US" sz="2400" dirty="0">
                <a:solidFill>
                  <a:schemeClr val="tx2">
                    <a:lumMod val="60000"/>
                    <a:lumOff val="40000"/>
                  </a:schemeClr>
                </a:solidFill>
              </a:rPr>
              <a:t>as a database for reviewing and improving development methods </a:t>
            </a:r>
            <a:br>
              <a:rPr lang="en-US" sz="2500" dirty="0"/>
            </a:br>
            <a:endParaRPr lang="en-US" sz="2500" dirty="0"/>
          </a:p>
        </p:txBody>
      </p:sp>
      <p:sp>
        <p:nvSpPr>
          <p:cNvPr id="5124" name="Slide Number Placeholder 5">
            <a:extLst>
              <a:ext uri="{FF2B5EF4-FFF2-40B4-BE49-F238E27FC236}">
                <a16:creationId xmlns:a16="http://schemas.microsoft.com/office/drawing/2014/main" id="{32F08CAB-3216-87E6-8C96-A07ABAE894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78CC141-1A06-41CE-A0D2-DCA7AFB7E40B}" type="slidenum">
              <a:rPr lang="ar-SA" altLang="en-US" sz="1000">
                <a:solidFill>
                  <a:prstClr val="black"/>
                </a:solidFill>
              </a:rPr>
              <a:pPr rtl="0" eaLnBrk="0" fontAlgn="base" hangingPunct="0">
                <a:spcBef>
                  <a:spcPct val="0"/>
                </a:spcBef>
                <a:spcAft>
                  <a:spcPct val="0"/>
                </a:spcAft>
              </a:pPr>
              <a:t>122</a:t>
            </a:fld>
            <a:endParaRPr lang="en-US" altLang="en-US" sz="1000">
              <a:solidFill>
                <a:prstClr val="black"/>
              </a:solidFill>
            </a:endParaRPr>
          </a:p>
        </p:txBody>
      </p:sp>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F5D987CE-9786-528C-21AE-46A3B74588F2}"/>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Expert opinions </a:t>
            </a:r>
          </a:p>
        </p:txBody>
      </p:sp>
      <p:sp>
        <p:nvSpPr>
          <p:cNvPr id="107523" name="Rectangle 3">
            <a:extLst>
              <a:ext uri="{FF2B5EF4-FFF2-40B4-BE49-F238E27FC236}">
                <a16:creationId xmlns:a16="http://schemas.microsoft.com/office/drawing/2014/main" id="{B082A93D-8328-48C0-F22B-C60C24994193}"/>
              </a:ext>
            </a:extLst>
          </p:cNvPr>
          <p:cNvSpPr>
            <a:spLocks noGrp="1" noChangeArrowheads="1"/>
          </p:cNvSpPr>
          <p:nvPr>
            <p:ph idx="1"/>
          </p:nvPr>
        </p:nvSpPr>
        <p:spPr>
          <a:xfrm>
            <a:off x="1752600" y="1752600"/>
            <a:ext cx="8610600" cy="4572000"/>
          </a:xfrm>
        </p:spPr>
        <p:txBody>
          <a:bodyPr rtlCol="0">
            <a:normAutofit/>
          </a:bodyPr>
          <a:lstStyle/>
          <a:p>
            <a:pPr eaLnBrk="1" fontAlgn="auto" hangingPunct="1">
              <a:spcAft>
                <a:spcPts val="0"/>
              </a:spcAft>
              <a:defRPr/>
            </a:pPr>
            <a:r>
              <a:rPr lang="en-US" sz="2500" dirty="0"/>
              <a:t>Expert opinions support quality assessment efforts by </a:t>
            </a:r>
            <a:r>
              <a:rPr lang="en-US" sz="2500" dirty="0">
                <a:solidFill>
                  <a:schemeClr val="tx2">
                    <a:lumMod val="60000"/>
                    <a:lumOff val="40000"/>
                  </a:schemeClr>
                </a:solidFill>
              </a:rPr>
              <a:t>introducing additional external capabilities </a:t>
            </a:r>
            <a:r>
              <a:rPr lang="en-US" sz="2500" dirty="0"/>
              <a:t>into the organization’s in-house development process.</a:t>
            </a:r>
            <a:endParaRPr lang="en-US" sz="2400" dirty="0">
              <a:solidFill>
                <a:schemeClr val="accent5">
                  <a:lumMod val="50000"/>
                </a:schemeClr>
              </a:solidFill>
            </a:endParaRPr>
          </a:p>
          <a:p>
            <a:pPr eaLnBrk="1" fontAlgn="auto" hangingPunct="1">
              <a:spcAft>
                <a:spcPts val="0"/>
              </a:spcAft>
              <a:defRPr/>
            </a:pPr>
            <a:r>
              <a:rPr lang="en-US" sz="2600" dirty="0">
                <a:solidFill>
                  <a:schemeClr val="accent5">
                    <a:lumMod val="50000"/>
                  </a:schemeClr>
                </a:solidFill>
              </a:rPr>
              <a:t>External experts may be useful in the following situations:</a:t>
            </a:r>
          </a:p>
          <a:p>
            <a:pPr eaLnBrk="1" fontAlgn="auto" hangingPunct="1">
              <a:spcAft>
                <a:spcPts val="0"/>
              </a:spcAft>
              <a:buNone/>
              <a:defRPr/>
            </a:pPr>
            <a:r>
              <a:rPr lang="en-US" sz="2500" dirty="0"/>
              <a:t>1- </a:t>
            </a:r>
            <a:r>
              <a:rPr lang="en-US" sz="2500" dirty="0">
                <a:solidFill>
                  <a:schemeClr val="tx2">
                    <a:lumMod val="60000"/>
                    <a:lumOff val="40000"/>
                  </a:schemeClr>
                </a:solidFill>
              </a:rPr>
              <a:t>Insufficient in-house professional capabilities </a:t>
            </a:r>
            <a:r>
              <a:rPr lang="en-US" sz="2500" dirty="0"/>
              <a:t>in a given area.</a:t>
            </a:r>
          </a:p>
          <a:p>
            <a:pPr eaLnBrk="1" fontAlgn="auto" hangingPunct="1">
              <a:spcAft>
                <a:spcPts val="0"/>
              </a:spcAft>
              <a:buNone/>
              <a:defRPr/>
            </a:pPr>
            <a:r>
              <a:rPr lang="en-US" sz="2500" dirty="0"/>
              <a:t>2- Temporary </a:t>
            </a:r>
            <a:r>
              <a:rPr lang="en-US" sz="2500" dirty="0">
                <a:solidFill>
                  <a:schemeClr val="tx2">
                    <a:lumMod val="60000"/>
                    <a:lumOff val="40000"/>
                  </a:schemeClr>
                </a:solidFill>
              </a:rPr>
              <a:t>inaccessibility of in-house professionals </a:t>
            </a:r>
            <a:r>
              <a:rPr lang="en-US" sz="2400" dirty="0"/>
              <a:t>(waiting will cause substantial delays in the project completion schedule</a:t>
            </a:r>
            <a:r>
              <a:rPr lang="en-US" sz="2800" dirty="0"/>
              <a:t>).</a:t>
            </a:r>
          </a:p>
          <a:p>
            <a:pPr eaLnBrk="1" fontAlgn="auto" hangingPunct="1">
              <a:spcAft>
                <a:spcPts val="0"/>
              </a:spcAft>
              <a:buNone/>
              <a:defRPr/>
            </a:pPr>
            <a:r>
              <a:rPr lang="en-US" sz="2500" dirty="0"/>
              <a:t>.</a:t>
            </a:r>
          </a:p>
          <a:p>
            <a:pPr eaLnBrk="1" fontAlgn="auto" hangingPunct="1">
              <a:spcAft>
                <a:spcPts val="0"/>
              </a:spcAft>
              <a:buNone/>
              <a:defRPr/>
            </a:pPr>
            <a:endParaRPr lang="en-US" sz="2500" dirty="0"/>
          </a:p>
        </p:txBody>
      </p:sp>
      <p:sp>
        <p:nvSpPr>
          <p:cNvPr id="6148" name="Slide Number Placeholder 5">
            <a:extLst>
              <a:ext uri="{FF2B5EF4-FFF2-40B4-BE49-F238E27FC236}">
                <a16:creationId xmlns:a16="http://schemas.microsoft.com/office/drawing/2014/main" id="{FBA0A4C3-567F-D824-5A98-23A5BDCD90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4CCFCE1-52E9-4DD9-87F1-9D83C7685609}" type="slidenum">
              <a:rPr lang="ar-SA" altLang="en-US" sz="1000">
                <a:solidFill>
                  <a:prstClr val="black"/>
                </a:solidFill>
              </a:rPr>
              <a:pPr rtl="0" eaLnBrk="0" fontAlgn="base" hangingPunct="0">
                <a:spcBef>
                  <a:spcPct val="0"/>
                </a:spcBef>
                <a:spcAft>
                  <a:spcPct val="0"/>
                </a:spcAft>
              </a:pPr>
              <a:t>123</a:t>
            </a:fld>
            <a:endParaRPr lang="en-US" altLang="en-US" sz="1000">
              <a:solidFill>
                <a:prstClr val="black"/>
              </a:solidFill>
            </a:endParaRPr>
          </a:p>
        </p:txBody>
      </p:sp>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7A9D08E5-56E5-E160-26CF-ED5CD79DEF32}"/>
              </a:ext>
            </a:extLst>
          </p:cNvPr>
          <p:cNvSpPr>
            <a:spLocks noGrp="1"/>
          </p:cNvSpPr>
          <p:nvPr>
            <p:ph type="title"/>
          </p:nvPr>
        </p:nvSpPr>
        <p:spPr>
          <a:xfrm>
            <a:off x="2057400" y="457200"/>
            <a:ext cx="8153400" cy="1143000"/>
          </a:xfrm>
        </p:spPr>
        <p:txBody>
          <a:bodyPr/>
          <a:lstStyle/>
          <a:p>
            <a:pPr eaLnBrk="1" hangingPunct="1"/>
            <a:br>
              <a:rPr lang="en-US" altLang="en-US">
                <a:latin typeface="Arial" panose="020B0604020202020204" pitchFamily="34" charset="0"/>
              </a:rPr>
            </a:br>
            <a:r>
              <a:rPr lang="en-US" altLang="en-US">
                <a:latin typeface="Arial" panose="020B0604020202020204" pitchFamily="34" charset="0"/>
              </a:rPr>
              <a:t>Expert opinions </a:t>
            </a:r>
            <a:endParaRPr lang="en-US" altLang="en-US"/>
          </a:p>
        </p:txBody>
      </p:sp>
      <p:sp>
        <p:nvSpPr>
          <p:cNvPr id="32771" name="Content Placeholder 2">
            <a:extLst>
              <a:ext uri="{FF2B5EF4-FFF2-40B4-BE49-F238E27FC236}">
                <a16:creationId xmlns:a16="http://schemas.microsoft.com/office/drawing/2014/main" id="{0F05EBAA-DB60-10A6-928F-1990F5A507F5}"/>
              </a:ext>
            </a:extLst>
          </p:cNvPr>
          <p:cNvSpPr>
            <a:spLocks noGrp="1"/>
          </p:cNvSpPr>
          <p:nvPr>
            <p:ph idx="1"/>
          </p:nvPr>
        </p:nvSpPr>
        <p:spPr>
          <a:xfrm>
            <a:off x="1828800" y="1676400"/>
            <a:ext cx="8382000" cy="4038600"/>
          </a:xfrm>
        </p:spPr>
        <p:txBody>
          <a:bodyPr rtlCol="0">
            <a:normAutofit lnSpcReduction="10000"/>
          </a:bodyPr>
          <a:lstStyle/>
          <a:p>
            <a:pPr eaLnBrk="1" fontAlgn="auto" hangingPunct="1">
              <a:spcAft>
                <a:spcPts val="0"/>
              </a:spcAft>
              <a:buNone/>
              <a:defRPr/>
            </a:pPr>
            <a:r>
              <a:rPr lang="en-US" sz="2500" dirty="0"/>
              <a:t>3- In small organizations ,it is difficult to find </a:t>
            </a:r>
            <a:r>
              <a:rPr lang="en-US" sz="2500" dirty="0">
                <a:solidFill>
                  <a:schemeClr val="tx2">
                    <a:lumMod val="60000"/>
                    <a:lumOff val="40000"/>
                  </a:schemeClr>
                </a:solidFill>
              </a:rPr>
              <a:t>enough suitable candidates to participate in the design review teams</a:t>
            </a:r>
            <a:r>
              <a:rPr lang="en-US" sz="2500" dirty="0"/>
              <a:t>. In such situations, outside experts may join a DR committee or, alternatively, their expert opinions may replace a DR.</a:t>
            </a:r>
          </a:p>
          <a:p>
            <a:pPr eaLnBrk="1" fontAlgn="auto" hangingPunct="1">
              <a:spcAft>
                <a:spcPts val="0"/>
              </a:spcAft>
              <a:buNone/>
              <a:defRPr/>
            </a:pPr>
            <a:r>
              <a:rPr lang="en-US" sz="2500" dirty="0"/>
              <a:t>4- In small organizations or in situations characterized by </a:t>
            </a:r>
            <a:r>
              <a:rPr lang="en-US" sz="2500" dirty="0">
                <a:solidFill>
                  <a:schemeClr val="tx2">
                    <a:lumMod val="60000"/>
                    <a:lumOff val="40000"/>
                  </a:schemeClr>
                </a:solidFill>
              </a:rPr>
              <a:t>extreme work pressures</a:t>
            </a:r>
            <a:r>
              <a:rPr lang="en-US" sz="2500" dirty="0"/>
              <a:t>, an outside expert’s opinion can replace an inspection.</a:t>
            </a:r>
          </a:p>
          <a:p>
            <a:pPr eaLnBrk="1" fontAlgn="auto" hangingPunct="1">
              <a:spcAft>
                <a:spcPts val="0"/>
              </a:spcAft>
              <a:buNone/>
              <a:defRPr/>
            </a:pPr>
            <a:r>
              <a:rPr lang="en-US" sz="2500" dirty="0"/>
              <a:t>5- In cases of </a:t>
            </a:r>
            <a:r>
              <a:rPr lang="en-US" sz="2500" dirty="0">
                <a:solidFill>
                  <a:schemeClr val="tx2">
                    <a:lumMod val="60000"/>
                    <a:lumOff val="40000"/>
                  </a:schemeClr>
                </a:solidFill>
              </a:rPr>
              <a:t>major disagreement among the organization's senior professionals</a:t>
            </a:r>
            <a:r>
              <a:rPr lang="en-US" sz="2500" dirty="0"/>
              <a:t>, an outside expert may support a decision.</a:t>
            </a:r>
            <a:br>
              <a:rPr lang="en-US" sz="2500" dirty="0"/>
            </a:br>
            <a:endParaRPr lang="en-US" sz="2500" dirty="0"/>
          </a:p>
        </p:txBody>
      </p:sp>
      <p:sp>
        <p:nvSpPr>
          <p:cNvPr id="7172" name="Slide Number Placeholder 3">
            <a:extLst>
              <a:ext uri="{FF2B5EF4-FFF2-40B4-BE49-F238E27FC236}">
                <a16:creationId xmlns:a16="http://schemas.microsoft.com/office/drawing/2014/main" id="{4803AB4B-B178-1F01-ED89-0229972DFE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82B7A92A-E28B-4689-BFC3-B546CA9E62AC}" type="slidenum">
              <a:rPr lang="ar-SA" altLang="en-US" sz="1000">
                <a:solidFill>
                  <a:prstClr val="black"/>
                </a:solidFill>
              </a:rPr>
              <a:pPr rtl="0" eaLnBrk="0" fontAlgn="base" hangingPunct="0">
                <a:spcBef>
                  <a:spcPct val="0"/>
                </a:spcBef>
                <a:spcAft>
                  <a:spcPct val="0"/>
                </a:spcAft>
              </a:pPr>
              <a:t>124</a:t>
            </a:fld>
            <a:endParaRPr lang="en-US" altLang="en-US" sz="1000">
              <a:solidFill>
                <a:prstClr val="black"/>
              </a:solidFill>
            </a:endParaRPr>
          </a:p>
        </p:txBody>
      </p:sp>
    </p:spTree>
  </p:cSld>
  <p:clrMapOvr>
    <a:masterClrMapping/>
  </p:clrMapOvr>
  <p:transition>
    <p:fade/>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D2D4B3B1-F51B-38F5-C535-E0A89497E23B}"/>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Software testing</a:t>
            </a:r>
          </a:p>
        </p:txBody>
      </p:sp>
      <p:sp>
        <p:nvSpPr>
          <p:cNvPr id="8195" name="Rectangle 3">
            <a:extLst>
              <a:ext uri="{FF2B5EF4-FFF2-40B4-BE49-F238E27FC236}">
                <a16:creationId xmlns:a16="http://schemas.microsoft.com/office/drawing/2014/main" id="{B359E2A1-7E82-AF23-8150-0A499F4CF3F6}"/>
              </a:ext>
            </a:extLst>
          </p:cNvPr>
          <p:cNvSpPr>
            <a:spLocks noGrp="1" noChangeArrowheads="1"/>
          </p:cNvSpPr>
          <p:nvPr>
            <p:ph idx="1"/>
          </p:nvPr>
        </p:nvSpPr>
        <p:spPr>
          <a:xfrm>
            <a:off x="1828800" y="1828800"/>
            <a:ext cx="8382000" cy="4114800"/>
          </a:xfrm>
        </p:spPr>
        <p:txBody>
          <a:bodyPr/>
          <a:lstStyle/>
          <a:p>
            <a:pPr eaLnBrk="1" hangingPunct="1"/>
            <a:r>
              <a:rPr lang="en-US" altLang="en-US" sz="2600"/>
              <a:t>Software tests are </a:t>
            </a:r>
            <a:r>
              <a:rPr lang="en-US" altLang="en-US" sz="2600">
                <a:solidFill>
                  <a:srgbClr val="FF0000"/>
                </a:solidFill>
              </a:rPr>
              <a:t>formal SQA components that are used to review the actual running of the software</a:t>
            </a:r>
            <a:r>
              <a:rPr lang="en-US" altLang="en-US" sz="2600"/>
              <a:t>.</a:t>
            </a:r>
          </a:p>
          <a:p>
            <a:pPr eaLnBrk="1" hangingPunct="1"/>
            <a:r>
              <a:rPr lang="en-US" altLang="en-US" sz="2600"/>
              <a:t>The tests are based on a </a:t>
            </a:r>
            <a:r>
              <a:rPr lang="en-US" altLang="en-US" sz="2600">
                <a:solidFill>
                  <a:srgbClr val="FF0000"/>
                </a:solidFill>
              </a:rPr>
              <a:t>prepared list of test cases </a:t>
            </a:r>
            <a:r>
              <a:rPr lang="en-US" altLang="en-US" sz="2600"/>
              <a:t>that represent a variety of expected scenarios.</a:t>
            </a:r>
          </a:p>
          <a:p>
            <a:pPr eaLnBrk="1" hangingPunct="1"/>
            <a:r>
              <a:rPr lang="en-US" altLang="en-US" sz="2600"/>
              <a:t>Tests examine </a:t>
            </a:r>
            <a:r>
              <a:rPr lang="en-US" altLang="en-US" sz="2600">
                <a:solidFill>
                  <a:srgbClr val="FF0000"/>
                </a:solidFill>
              </a:rPr>
              <a:t>modules, integration, or entire packages (systems)</a:t>
            </a:r>
          </a:p>
          <a:p>
            <a:pPr eaLnBrk="1" hangingPunct="1"/>
            <a:r>
              <a:rPr lang="en-US" altLang="en-US" sz="2600"/>
              <a:t>Recurrent tests( regression tests), carried out after correction of previous test findings, </a:t>
            </a:r>
            <a:r>
              <a:rPr lang="en-US" altLang="en-US" sz="2600">
                <a:solidFill>
                  <a:srgbClr val="FF0000"/>
                </a:solidFill>
              </a:rPr>
              <a:t>are continued till satisfactory results are obtained</a:t>
            </a:r>
            <a:r>
              <a:rPr lang="en-US" altLang="en-US" sz="2600"/>
              <a:t>.</a:t>
            </a:r>
            <a:br>
              <a:rPr lang="en-US" altLang="en-US" sz="2600"/>
            </a:br>
            <a:endParaRPr lang="en-US" altLang="en-US" sz="2600"/>
          </a:p>
        </p:txBody>
      </p:sp>
      <p:sp>
        <p:nvSpPr>
          <p:cNvPr id="8196" name="Slide Number Placeholder 5">
            <a:extLst>
              <a:ext uri="{FF2B5EF4-FFF2-40B4-BE49-F238E27FC236}">
                <a16:creationId xmlns:a16="http://schemas.microsoft.com/office/drawing/2014/main" id="{6E27E961-E289-C954-A169-92F8A55D4F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7B1BF26-89AF-49F7-BD55-22541D168467}" type="slidenum">
              <a:rPr lang="ar-SA" altLang="en-US" sz="1000">
                <a:solidFill>
                  <a:prstClr val="black"/>
                </a:solidFill>
              </a:rPr>
              <a:pPr rtl="0" eaLnBrk="0" fontAlgn="base" hangingPunct="0">
                <a:spcBef>
                  <a:spcPct val="0"/>
                </a:spcBef>
                <a:spcAft>
                  <a:spcPct val="0"/>
                </a:spcAft>
              </a:pPr>
              <a:t>125</a:t>
            </a:fld>
            <a:endParaRPr lang="en-US" altLang="en-US" sz="1000">
              <a:solidFill>
                <a:prstClr val="black"/>
              </a:solidFill>
            </a:endParaRPr>
          </a:p>
        </p:txBody>
      </p:sp>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A50B0C6-AE90-F718-FD6D-58994AF3F3A6}"/>
              </a:ext>
            </a:extLst>
          </p:cNvPr>
          <p:cNvSpPr>
            <a:spLocks noGrp="1" noChangeArrowheads="1"/>
          </p:cNvSpPr>
          <p:nvPr>
            <p:ph type="title"/>
          </p:nvPr>
        </p:nvSpPr>
        <p:spPr/>
        <p:txBody>
          <a:bodyPr/>
          <a:lstStyle/>
          <a:p>
            <a:pPr eaLnBrk="1" hangingPunct="1"/>
            <a:r>
              <a:rPr lang="en-US" altLang="en-US" sz="3600">
                <a:latin typeface="Arial" panose="020B0604020202020204" pitchFamily="34" charset="0"/>
              </a:rPr>
              <a:t>Software testing</a:t>
            </a:r>
          </a:p>
        </p:txBody>
      </p:sp>
      <p:sp>
        <p:nvSpPr>
          <p:cNvPr id="9219" name="Rectangle 4">
            <a:extLst>
              <a:ext uri="{FF2B5EF4-FFF2-40B4-BE49-F238E27FC236}">
                <a16:creationId xmlns:a16="http://schemas.microsoft.com/office/drawing/2014/main" id="{EB8729A0-CEC6-4A00-E76F-5E85687902BA}"/>
              </a:ext>
            </a:extLst>
          </p:cNvPr>
          <p:cNvSpPr>
            <a:spLocks noGrp="1" noChangeArrowheads="1"/>
          </p:cNvSpPr>
          <p:nvPr>
            <p:ph idx="1"/>
          </p:nvPr>
        </p:nvSpPr>
        <p:spPr>
          <a:xfrm>
            <a:off x="1828800" y="1981200"/>
            <a:ext cx="8686800" cy="4114800"/>
          </a:xfrm>
        </p:spPr>
        <p:txBody>
          <a:bodyPr/>
          <a:lstStyle/>
          <a:p>
            <a:pPr eaLnBrk="1" hangingPunct="1">
              <a:buFont typeface="Wingdings" panose="05000000000000000000" pitchFamily="2" charset="2"/>
              <a:buNone/>
            </a:pPr>
            <a:r>
              <a:rPr lang="en-US" altLang="en-US" sz="2800"/>
              <a:t>Direct </a:t>
            </a:r>
            <a:r>
              <a:rPr lang="en-US" altLang="en-US" sz="2800">
                <a:solidFill>
                  <a:srgbClr val="FF0000"/>
                </a:solidFill>
              </a:rPr>
              <a:t>objectives</a:t>
            </a:r>
            <a:r>
              <a:rPr lang="en-US" altLang="en-US" sz="2800"/>
              <a:t> of the software tests:</a:t>
            </a:r>
          </a:p>
          <a:p>
            <a:pPr eaLnBrk="1" hangingPunct="1">
              <a:buFont typeface="Wingdings" panose="05000000000000000000" pitchFamily="2" charset="2"/>
              <a:buNone/>
            </a:pPr>
            <a:r>
              <a:rPr lang="en-US" altLang="en-US" sz="2800"/>
              <a:t>1- </a:t>
            </a:r>
            <a:r>
              <a:rPr lang="en-US" altLang="en-US" sz="2800">
                <a:solidFill>
                  <a:srgbClr val="FF0000"/>
                </a:solidFill>
              </a:rPr>
              <a:t>Detection of software faults and other failures </a:t>
            </a:r>
            <a:r>
              <a:rPr lang="en-US" altLang="en-US" sz="2800"/>
              <a:t>to fill   the requirements.</a:t>
            </a:r>
          </a:p>
          <a:p>
            <a:pPr eaLnBrk="1" hangingPunct="1">
              <a:buFont typeface="Wingdings" panose="05000000000000000000" pitchFamily="2" charset="2"/>
              <a:buNone/>
            </a:pPr>
            <a:r>
              <a:rPr lang="en-US" altLang="en-US" sz="2800"/>
              <a:t>2- The </a:t>
            </a:r>
            <a:r>
              <a:rPr lang="en-US" altLang="en-US" sz="2800">
                <a:solidFill>
                  <a:srgbClr val="FF0000"/>
                </a:solidFill>
              </a:rPr>
              <a:t>formal approval </a:t>
            </a:r>
            <a:r>
              <a:rPr lang="en-US" altLang="en-US" sz="2800"/>
              <a:t>of a module or integration setup so that either the next programming phase can start or the completed software system can be delivered and installed.</a:t>
            </a:r>
            <a:br>
              <a:rPr lang="en-US" altLang="en-US" sz="2800"/>
            </a:br>
            <a:endParaRPr lang="en-US" altLang="en-US" sz="2800"/>
          </a:p>
        </p:txBody>
      </p:sp>
      <p:sp>
        <p:nvSpPr>
          <p:cNvPr id="9220" name="Slide Number Placeholder 5">
            <a:extLst>
              <a:ext uri="{FF2B5EF4-FFF2-40B4-BE49-F238E27FC236}">
                <a16:creationId xmlns:a16="http://schemas.microsoft.com/office/drawing/2014/main" id="{693C9A9A-73C7-F0F8-3701-A4670C30A0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ED91F5C5-F0B6-46B8-80A5-55FE389D8801}" type="slidenum">
              <a:rPr lang="ar-SA" altLang="en-US" sz="1000">
                <a:solidFill>
                  <a:prstClr val="black"/>
                </a:solidFill>
              </a:rPr>
              <a:pPr rtl="0" eaLnBrk="0" fontAlgn="base" hangingPunct="0">
                <a:spcBef>
                  <a:spcPct val="0"/>
                </a:spcBef>
                <a:spcAft>
                  <a:spcPct val="0"/>
                </a:spcAft>
              </a:pPr>
              <a:t>126</a:t>
            </a:fld>
            <a:endParaRPr lang="en-US" altLang="en-US" sz="1000">
              <a:solidFill>
                <a:prstClr val="black"/>
              </a:solidFill>
            </a:endParaRPr>
          </a:p>
        </p:txBody>
      </p:sp>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7EEC653-8D27-59D5-6B82-90D0213B16A6}"/>
              </a:ext>
            </a:extLst>
          </p:cNvPr>
          <p:cNvSpPr>
            <a:spLocks noGrp="1" noChangeArrowheads="1"/>
          </p:cNvSpPr>
          <p:nvPr>
            <p:ph type="title"/>
          </p:nvPr>
        </p:nvSpPr>
        <p:spPr/>
        <p:txBody>
          <a:bodyPr/>
          <a:lstStyle/>
          <a:p>
            <a:pPr eaLnBrk="1" hangingPunct="1"/>
            <a:r>
              <a:rPr lang="en-US" altLang="en-US" sz="3600">
                <a:latin typeface="Arial" panose="020B0604020202020204" pitchFamily="34" charset="0"/>
              </a:rPr>
              <a:t>Software testing</a:t>
            </a:r>
          </a:p>
        </p:txBody>
      </p:sp>
      <p:sp>
        <p:nvSpPr>
          <p:cNvPr id="10243" name="Rectangle 3">
            <a:extLst>
              <a:ext uri="{FF2B5EF4-FFF2-40B4-BE49-F238E27FC236}">
                <a16:creationId xmlns:a16="http://schemas.microsoft.com/office/drawing/2014/main" id="{A1622CC3-4294-D39C-3028-259B089FB620}"/>
              </a:ext>
            </a:extLst>
          </p:cNvPr>
          <p:cNvSpPr>
            <a:spLocks noGrp="1" noChangeArrowheads="1"/>
          </p:cNvSpPr>
          <p:nvPr>
            <p:ph idx="1"/>
          </p:nvPr>
        </p:nvSpPr>
        <p:spPr>
          <a:xfrm>
            <a:off x="1905000" y="1676400"/>
            <a:ext cx="8153400" cy="4191000"/>
          </a:xfrm>
        </p:spPr>
        <p:txBody>
          <a:bodyPr/>
          <a:lstStyle/>
          <a:p>
            <a:pPr eaLnBrk="1" hangingPunct="1"/>
            <a:r>
              <a:rPr lang="en-US" altLang="en-US" sz="2400"/>
              <a:t>Software testing programs are </a:t>
            </a:r>
            <a:r>
              <a:rPr lang="en-US" altLang="en-US" sz="2400">
                <a:solidFill>
                  <a:srgbClr val="FF0000"/>
                </a:solidFill>
              </a:rPr>
              <a:t>constructed from a variety of tests, some manual and some automated</a:t>
            </a:r>
            <a:r>
              <a:rPr lang="en-US" altLang="en-US" sz="2400"/>
              <a:t>.</a:t>
            </a:r>
          </a:p>
          <a:p>
            <a:pPr eaLnBrk="1" hangingPunct="1"/>
            <a:r>
              <a:rPr lang="en-US" altLang="en-US" sz="2400"/>
              <a:t>All tests have to be designed, planned, and approved according to development procedures.</a:t>
            </a:r>
            <a:endParaRPr lang="ar-SA" altLang="en-US" sz="2400"/>
          </a:p>
          <a:p>
            <a:pPr eaLnBrk="1" hangingPunct="1"/>
            <a:r>
              <a:rPr lang="en-US" altLang="en-US" sz="2400">
                <a:solidFill>
                  <a:srgbClr val="FF0000"/>
                </a:solidFill>
              </a:rPr>
              <a:t>The test report will include a detailed list of the faults detected </a:t>
            </a:r>
          </a:p>
          <a:p>
            <a:pPr eaLnBrk="1" hangingPunct="1"/>
            <a:r>
              <a:rPr lang="en-US" altLang="en-US" sz="2400"/>
              <a:t>It is recommended that software tests be carried out by an </a:t>
            </a:r>
            <a:r>
              <a:rPr lang="en-US" altLang="en-US" sz="2400">
                <a:solidFill>
                  <a:srgbClr val="FF0000"/>
                </a:solidFill>
              </a:rPr>
              <a:t>independent, outside testing unit rather than by the project team</a:t>
            </a:r>
            <a:endParaRPr lang="en-US" altLang="en-US" sz="2400"/>
          </a:p>
          <a:p>
            <a:pPr lvl="1" eaLnBrk="1" hangingPunct="1"/>
            <a:r>
              <a:rPr lang="en-US" altLang="en-US" sz="1900"/>
              <a:t>Project team SHOULD NOT involved in S/W testing because they failed to detect defects during development as well as to avoid conflicts of interest.</a:t>
            </a:r>
            <a:br>
              <a:rPr lang="en-US" altLang="en-US" sz="1900"/>
            </a:br>
            <a:endParaRPr lang="en-US" altLang="en-US" sz="1900"/>
          </a:p>
        </p:txBody>
      </p:sp>
      <p:sp>
        <p:nvSpPr>
          <p:cNvPr id="10244" name="Slide Number Placeholder 5">
            <a:extLst>
              <a:ext uri="{FF2B5EF4-FFF2-40B4-BE49-F238E27FC236}">
                <a16:creationId xmlns:a16="http://schemas.microsoft.com/office/drawing/2014/main" id="{5623AC2A-3D9C-9E97-66F1-AEA70EEF10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2B6877D-AC31-4E06-9698-822ED483767E}" type="slidenum">
              <a:rPr lang="ar-SA" altLang="en-US" sz="1000">
                <a:solidFill>
                  <a:prstClr val="black"/>
                </a:solidFill>
              </a:rPr>
              <a:pPr rtl="0" eaLnBrk="0" fontAlgn="base" hangingPunct="0">
                <a:spcBef>
                  <a:spcPct val="0"/>
                </a:spcBef>
                <a:spcAft>
                  <a:spcPct val="0"/>
                </a:spcAft>
              </a:pPr>
              <a:t>127</a:t>
            </a:fld>
            <a:endParaRPr lang="en-US" altLang="en-US" sz="1000">
              <a:solidFill>
                <a:prstClr val="black"/>
              </a:solidFill>
            </a:endParaRPr>
          </a:p>
        </p:txBody>
      </p:sp>
    </p:spTree>
  </p:cSld>
  <p:clrMapOvr>
    <a:masterClrMapping/>
  </p:clrMapOvr>
  <p:transition>
    <p:fade/>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3C0B09CA-97D8-0DEF-D61B-DBE2D4EE5110}"/>
              </a:ext>
            </a:extLst>
          </p:cNvPr>
          <p:cNvSpPr>
            <a:spLocks noGrp="1"/>
          </p:cNvSpPr>
          <p:nvPr>
            <p:ph type="title"/>
          </p:nvPr>
        </p:nvSpPr>
        <p:spPr/>
        <p:txBody>
          <a:bodyPr/>
          <a:lstStyle/>
          <a:p>
            <a:pPr eaLnBrk="1" hangingPunct="1"/>
            <a:r>
              <a:rPr lang="en-US" altLang="en-US"/>
              <a:t>Software maintenance components</a:t>
            </a:r>
          </a:p>
        </p:txBody>
      </p:sp>
      <p:sp>
        <p:nvSpPr>
          <p:cNvPr id="3" name="Content Placeholder 2">
            <a:extLst>
              <a:ext uri="{FF2B5EF4-FFF2-40B4-BE49-F238E27FC236}">
                <a16:creationId xmlns:a16="http://schemas.microsoft.com/office/drawing/2014/main" id="{6C66122D-23B6-0D5E-79EE-C780BF6599DB}"/>
              </a:ext>
            </a:extLst>
          </p:cNvPr>
          <p:cNvSpPr>
            <a:spLocks noGrp="1"/>
          </p:cNvSpPr>
          <p:nvPr>
            <p:ph idx="1"/>
          </p:nvPr>
        </p:nvSpPr>
        <p:spPr>
          <a:xfrm>
            <a:off x="1828800" y="1676400"/>
            <a:ext cx="8534400" cy="4876800"/>
          </a:xfrm>
        </p:spPr>
        <p:txBody>
          <a:bodyPr rtlCol="0">
            <a:normAutofit/>
          </a:bodyPr>
          <a:lstStyle/>
          <a:p>
            <a:pPr marL="0" indent="0" eaLnBrk="1" fontAlgn="auto" hangingPunct="1">
              <a:spcAft>
                <a:spcPts val="0"/>
              </a:spcAft>
              <a:buNone/>
              <a:defRPr/>
            </a:pPr>
            <a:r>
              <a:rPr lang="en-US" sz="2400" dirty="0"/>
              <a:t>Software maintenance services </a:t>
            </a:r>
            <a:r>
              <a:rPr lang="en-US" sz="2400" dirty="0">
                <a:solidFill>
                  <a:srgbClr val="FF0000"/>
                </a:solidFill>
              </a:rPr>
              <a:t>vary in range </a:t>
            </a:r>
            <a:r>
              <a:rPr lang="en-US" sz="2400" dirty="0"/>
              <a:t>and are provided for extensive periods, </a:t>
            </a:r>
            <a:r>
              <a:rPr lang="en-US" sz="2400" dirty="0">
                <a:solidFill>
                  <a:srgbClr val="FF0000"/>
                </a:solidFill>
              </a:rPr>
              <a:t>often several years</a:t>
            </a:r>
            <a:r>
              <a:rPr lang="en-US" sz="2400" dirty="0"/>
              <a:t>.</a:t>
            </a:r>
          </a:p>
          <a:p>
            <a:pPr marL="0" indent="0" eaLnBrk="1" fontAlgn="auto" hangingPunct="1">
              <a:spcAft>
                <a:spcPts val="0"/>
              </a:spcAft>
              <a:buNone/>
              <a:defRPr/>
            </a:pPr>
            <a:r>
              <a:rPr lang="en-US" sz="2400" dirty="0">
                <a:solidFill>
                  <a:srgbClr val="FF0000"/>
                </a:solidFill>
              </a:rPr>
              <a:t>The services fall into the following categories</a:t>
            </a:r>
          </a:p>
          <a:p>
            <a:pPr marL="0" indent="0" eaLnBrk="1" fontAlgn="auto" hangingPunct="1">
              <a:spcAft>
                <a:spcPts val="0"/>
              </a:spcAft>
              <a:buNone/>
              <a:defRPr/>
            </a:pPr>
            <a:r>
              <a:rPr lang="en-US" sz="2400" dirty="0">
                <a:solidFill>
                  <a:srgbClr val="FF0000"/>
                </a:solidFill>
              </a:rPr>
              <a:t>1-</a:t>
            </a:r>
            <a:r>
              <a:rPr lang="en-US" sz="2400" dirty="0"/>
              <a:t> </a:t>
            </a:r>
            <a:r>
              <a:rPr lang="en-US" sz="2400" dirty="0">
                <a:solidFill>
                  <a:srgbClr val="FF0000"/>
                </a:solidFill>
              </a:rPr>
              <a:t>Corrective maintenance</a:t>
            </a:r>
            <a:r>
              <a:rPr lang="en-US" sz="2400" dirty="0"/>
              <a:t> </a:t>
            </a:r>
          </a:p>
          <a:p>
            <a:pPr marL="857250" lvl="1" indent="-457200" eaLnBrk="1" fontAlgn="auto" hangingPunct="1">
              <a:spcAft>
                <a:spcPts val="0"/>
              </a:spcAft>
              <a:buFont typeface="Wingdings" panose="05000000000000000000" pitchFamily="2" charset="2"/>
              <a:buAutoNum type="alphaLcParenR"/>
              <a:defRPr/>
            </a:pPr>
            <a:r>
              <a:rPr lang="en-US" sz="1900" dirty="0"/>
              <a:t>User support services (address for solution of all user difficulties arising when using the software system)</a:t>
            </a:r>
          </a:p>
          <a:p>
            <a:pPr marL="857250" lvl="1" indent="-457200" eaLnBrk="1" fontAlgn="auto" hangingPunct="1">
              <a:spcAft>
                <a:spcPts val="0"/>
              </a:spcAft>
              <a:buFont typeface="Wingdings" panose="05000000000000000000" pitchFamily="2" charset="2"/>
              <a:buAutoNum type="alphaLcParenR"/>
              <a:defRPr/>
            </a:pPr>
            <a:r>
              <a:rPr lang="en-US" sz="1900" dirty="0"/>
              <a:t>software corrections</a:t>
            </a:r>
          </a:p>
          <a:p>
            <a:pPr marL="0" indent="0" eaLnBrk="1" fontAlgn="auto" hangingPunct="1">
              <a:spcAft>
                <a:spcPts val="0"/>
              </a:spcAft>
              <a:buNone/>
              <a:defRPr/>
            </a:pPr>
            <a:r>
              <a:rPr lang="en-US" sz="2400" dirty="0"/>
              <a:t>The user’s difficulties may have been caused by:</a:t>
            </a:r>
          </a:p>
          <a:p>
            <a:pPr lvl="1" indent="-342900" eaLnBrk="1" fontAlgn="auto" hangingPunct="1">
              <a:spcAft>
                <a:spcPts val="0"/>
              </a:spcAft>
              <a:defRPr/>
            </a:pPr>
            <a:r>
              <a:rPr lang="en-US" sz="1900" dirty="0"/>
              <a:t>Code failure (usually termed “software failure”).</a:t>
            </a:r>
          </a:p>
          <a:p>
            <a:pPr lvl="1" indent="-342900" eaLnBrk="1" fontAlgn="auto" hangingPunct="1">
              <a:spcAft>
                <a:spcPts val="0"/>
              </a:spcAft>
              <a:defRPr/>
            </a:pPr>
            <a:r>
              <a:rPr lang="en-US" sz="1900" dirty="0"/>
              <a:t>Documentation failure in the user’s manual</a:t>
            </a:r>
          </a:p>
          <a:p>
            <a:pPr lvl="1" indent="-342900" eaLnBrk="1" fontAlgn="auto" hangingPunct="1">
              <a:spcAft>
                <a:spcPts val="0"/>
              </a:spcAft>
              <a:defRPr/>
            </a:pPr>
            <a:r>
              <a:rPr lang="en-US" sz="1900" dirty="0"/>
              <a:t>Incomplete, vague or imprecise documentation.</a:t>
            </a:r>
          </a:p>
          <a:p>
            <a:pPr lvl="1" indent="-342900" eaLnBrk="1" fontAlgn="auto" hangingPunct="1">
              <a:spcAft>
                <a:spcPts val="0"/>
              </a:spcAft>
              <a:defRPr/>
            </a:pPr>
            <a:r>
              <a:rPr lang="en-US" sz="1900" dirty="0"/>
              <a:t>User’s insufficient knowledge of the software system </a:t>
            </a:r>
          </a:p>
        </p:txBody>
      </p:sp>
      <p:sp>
        <p:nvSpPr>
          <p:cNvPr id="11268" name="Slide Number Placeholder 3">
            <a:extLst>
              <a:ext uri="{FF2B5EF4-FFF2-40B4-BE49-F238E27FC236}">
                <a16:creationId xmlns:a16="http://schemas.microsoft.com/office/drawing/2014/main" id="{8758B8A4-A975-28CC-74D6-ED8485A1EE0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9C8E395-CC49-49DE-9EC1-70268369E71C}" type="slidenum">
              <a:rPr lang="ar-SA" altLang="en-US" sz="1000">
                <a:solidFill>
                  <a:prstClr val="black"/>
                </a:solidFill>
              </a:rPr>
              <a:pPr rtl="0" eaLnBrk="0" fontAlgn="base" hangingPunct="0">
                <a:spcBef>
                  <a:spcPct val="0"/>
                </a:spcBef>
                <a:spcAft>
                  <a:spcPct val="0"/>
                </a:spcAft>
              </a:pPr>
              <a:t>128</a:t>
            </a:fld>
            <a:endParaRPr lang="en-US" altLang="en-US" sz="1000">
              <a:solidFill>
                <a:prstClr val="black"/>
              </a:solidFill>
            </a:endParaRPr>
          </a:p>
        </p:txBody>
      </p:sp>
    </p:spTree>
  </p:cSld>
  <p:clrMapOvr>
    <a:masterClrMapping/>
  </p:clrMapOvr>
  <p:transition>
    <p:fade/>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DD7F89E-BED4-14A6-AB76-21FA890FF7C7}"/>
              </a:ext>
            </a:extLst>
          </p:cNvPr>
          <p:cNvSpPr>
            <a:spLocks noGrp="1"/>
          </p:cNvSpPr>
          <p:nvPr>
            <p:ph type="title"/>
          </p:nvPr>
        </p:nvSpPr>
        <p:spPr/>
        <p:txBody>
          <a:bodyPr/>
          <a:lstStyle/>
          <a:p>
            <a:pPr eaLnBrk="1" hangingPunct="1"/>
            <a:r>
              <a:rPr lang="en-US" altLang="en-US"/>
              <a:t>Software maintenance components</a:t>
            </a:r>
          </a:p>
        </p:txBody>
      </p:sp>
      <p:sp>
        <p:nvSpPr>
          <p:cNvPr id="3" name="Content Placeholder 2">
            <a:extLst>
              <a:ext uri="{FF2B5EF4-FFF2-40B4-BE49-F238E27FC236}">
                <a16:creationId xmlns:a16="http://schemas.microsoft.com/office/drawing/2014/main" id="{CFA9DB34-B9B0-4B54-2231-3453C481EE51}"/>
              </a:ext>
            </a:extLst>
          </p:cNvPr>
          <p:cNvSpPr>
            <a:spLocks noGrp="1"/>
          </p:cNvSpPr>
          <p:nvPr>
            <p:ph idx="1"/>
          </p:nvPr>
        </p:nvSpPr>
        <p:spPr/>
        <p:txBody>
          <a:bodyPr rtlCol="0">
            <a:normAutofit/>
          </a:bodyPr>
          <a:lstStyle/>
          <a:p>
            <a:pPr marL="0" indent="0" eaLnBrk="1" fontAlgn="auto" hangingPunct="1">
              <a:spcAft>
                <a:spcPts val="0"/>
              </a:spcAft>
              <a:buNone/>
              <a:defRPr/>
            </a:pPr>
            <a:r>
              <a:rPr lang="fr-FR" sz="2400" dirty="0">
                <a:solidFill>
                  <a:srgbClr val="FF0000"/>
                </a:solidFill>
              </a:rPr>
              <a:t>2- Adaptive maintenance</a:t>
            </a:r>
          </a:p>
          <a:p>
            <a:pPr eaLnBrk="1" fontAlgn="auto" hangingPunct="1">
              <a:spcAft>
                <a:spcPts val="0"/>
              </a:spcAft>
              <a:defRPr/>
            </a:pPr>
            <a:r>
              <a:rPr lang="en-US" sz="2000" dirty="0"/>
              <a:t>Adjusts the software package to the requirements of new customers and changing environmental conditions</a:t>
            </a:r>
          </a:p>
          <a:p>
            <a:pPr marL="0" indent="0" eaLnBrk="1" fontAlgn="auto" hangingPunct="1">
              <a:spcAft>
                <a:spcPts val="0"/>
              </a:spcAft>
              <a:buNone/>
              <a:defRPr/>
            </a:pPr>
            <a:r>
              <a:rPr lang="fr-FR" sz="2400" dirty="0">
                <a:solidFill>
                  <a:srgbClr val="FF0000"/>
                </a:solidFill>
              </a:rPr>
              <a:t>3- Functionality improvement maintenance</a:t>
            </a:r>
          </a:p>
          <a:p>
            <a:pPr eaLnBrk="1" fontAlgn="auto" hangingPunct="1">
              <a:spcAft>
                <a:spcPts val="0"/>
              </a:spcAft>
              <a:defRPr/>
            </a:pPr>
            <a:r>
              <a:rPr lang="en-US" sz="2000" dirty="0"/>
              <a:t>Addition of new functions to the existing software, improvement of reliability, </a:t>
            </a:r>
            <a:r>
              <a:rPr lang="en-US" sz="2000" dirty="0" err="1"/>
              <a:t>etc</a:t>
            </a:r>
            <a:endParaRPr lang="en-US" sz="2000" dirty="0"/>
          </a:p>
        </p:txBody>
      </p:sp>
      <p:sp>
        <p:nvSpPr>
          <p:cNvPr id="12292" name="Slide Number Placeholder 3">
            <a:extLst>
              <a:ext uri="{FF2B5EF4-FFF2-40B4-BE49-F238E27FC236}">
                <a16:creationId xmlns:a16="http://schemas.microsoft.com/office/drawing/2014/main" id="{7B9F4B26-D89D-B2FB-67BF-0BE6A0931B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4E43D49-BC29-4AE4-A38D-9477295159BB}" type="slidenum">
              <a:rPr lang="ar-SA" altLang="en-US" sz="1000">
                <a:solidFill>
                  <a:prstClr val="black"/>
                </a:solidFill>
              </a:rPr>
              <a:pPr rtl="0" eaLnBrk="0" fontAlgn="base" hangingPunct="0">
                <a:spcBef>
                  <a:spcPct val="0"/>
                </a:spcBef>
                <a:spcAft>
                  <a:spcPct val="0"/>
                </a:spcAft>
              </a:pPr>
              <a:t>129</a:t>
            </a:fld>
            <a:endParaRPr lang="en-US" altLang="en-US" sz="1000">
              <a:solidFill>
                <a:prstClr val="black"/>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8176"/>
          <a:stretch/>
        </p:blipFill>
        <p:spPr>
          <a:xfrm>
            <a:off x="1524000" y="504200"/>
            <a:ext cx="9144000" cy="5661104"/>
          </a:xfrm>
          <a:prstGeom prst="rect">
            <a:avLst/>
          </a:prstGeom>
        </p:spPr>
      </p:pic>
    </p:spTree>
    <p:extLst>
      <p:ext uri="{BB962C8B-B14F-4D97-AF65-F5344CB8AC3E}">
        <p14:creationId xmlns:p14="http://schemas.microsoft.com/office/powerpoint/2010/main" val="36625107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9218840C-2EBA-6F7E-4911-FFF5714845C5}"/>
              </a:ext>
            </a:extLst>
          </p:cNvPr>
          <p:cNvSpPr>
            <a:spLocks noGrp="1"/>
          </p:cNvSpPr>
          <p:nvPr>
            <p:ph type="title"/>
          </p:nvPr>
        </p:nvSpPr>
        <p:spPr/>
        <p:txBody>
          <a:bodyPr/>
          <a:lstStyle/>
          <a:p>
            <a:pPr eaLnBrk="1" hangingPunct="1"/>
            <a:r>
              <a:rPr lang="en-US" altLang="en-US"/>
              <a:t>Software maintenance components</a:t>
            </a:r>
          </a:p>
        </p:txBody>
      </p:sp>
      <p:sp>
        <p:nvSpPr>
          <p:cNvPr id="3" name="Content Placeholder 2">
            <a:extLst>
              <a:ext uri="{FF2B5EF4-FFF2-40B4-BE49-F238E27FC236}">
                <a16:creationId xmlns:a16="http://schemas.microsoft.com/office/drawing/2014/main" id="{453B1C7C-4A3D-BD19-2659-02F9833CADD7}"/>
              </a:ext>
            </a:extLst>
          </p:cNvPr>
          <p:cNvSpPr>
            <a:spLocks noGrp="1"/>
          </p:cNvSpPr>
          <p:nvPr>
            <p:ph idx="1"/>
          </p:nvPr>
        </p:nvSpPr>
        <p:spPr/>
        <p:txBody>
          <a:bodyPr rtlCol="0">
            <a:normAutofit/>
          </a:bodyPr>
          <a:lstStyle/>
          <a:p>
            <a:pPr eaLnBrk="1" fontAlgn="auto" hangingPunct="1">
              <a:spcAft>
                <a:spcPts val="0"/>
              </a:spcAft>
              <a:defRPr/>
            </a:pPr>
            <a:r>
              <a:rPr lang="en-US" sz="2400" dirty="0"/>
              <a:t>Software maintenance services </a:t>
            </a:r>
            <a:r>
              <a:rPr lang="en-US" sz="2400" dirty="0">
                <a:solidFill>
                  <a:srgbClr val="FF0000"/>
                </a:solidFill>
              </a:rPr>
              <a:t>should meet </a:t>
            </a:r>
            <a:r>
              <a:rPr lang="en-US" sz="2400" dirty="0"/>
              <a:t>all kinds of quality requirements, </a:t>
            </a:r>
          </a:p>
          <a:p>
            <a:pPr lvl="1" eaLnBrk="1" fontAlgn="auto" hangingPunct="1">
              <a:spcAft>
                <a:spcPts val="0"/>
              </a:spcAft>
              <a:defRPr/>
            </a:pPr>
            <a:r>
              <a:rPr lang="en-US" sz="1900" dirty="0"/>
              <a:t>Functionality  requirements</a:t>
            </a:r>
          </a:p>
          <a:p>
            <a:pPr lvl="1" eaLnBrk="1" fontAlgn="auto" hangingPunct="1">
              <a:spcAft>
                <a:spcPts val="0"/>
              </a:spcAft>
              <a:defRPr/>
            </a:pPr>
            <a:r>
              <a:rPr lang="en-US" sz="1900" dirty="0"/>
              <a:t>Scheduling requirements (generally decided together with the customer) </a:t>
            </a:r>
          </a:p>
          <a:p>
            <a:pPr lvl="1" eaLnBrk="1" fontAlgn="auto" hangingPunct="1">
              <a:spcAft>
                <a:spcPts val="0"/>
              </a:spcAft>
              <a:defRPr/>
            </a:pPr>
            <a:r>
              <a:rPr lang="en-US" sz="1900" dirty="0"/>
              <a:t>Budget limitations (determined by the service provider).</a:t>
            </a:r>
          </a:p>
          <a:p>
            <a:pPr eaLnBrk="1" fontAlgn="auto" hangingPunct="1">
              <a:spcAft>
                <a:spcPts val="0"/>
              </a:spcAft>
              <a:defRPr/>
            </a:pPr>
            <a:r>
              <a:rPr lang="en-US" sz="2400" dirty="0">
                <a:solidFill>
                  <a:srgbClr val="FF0000"/>
                </a:solidFill>
              </a:rPr>
              <a:t>The main SQA components </a:t>
            </a:r>
            <a:r>
              <a:rPr lang="en-US" sz="2400" dirty="0"/>
              <a:t>employed in the quality assurance </a:t>
            </a:r>
            <a:r>
              <a:rPr lang="en-US" sz="2400" dirty="0">
                <a:solidFill>
                  <a:srgbClr val="FF0000"/>
                </a:solidFill>
              </a:rPr>
              <a:t>of the maintenance system </a:t>
            </a:r>
            <a:r>
              <a:rPr lang="en-US" sz="2400" dirty="0"/>
              <a:t>are as follows:</a:t>
            </a:r>
          </a:p>
          <a:p>
            <a:pPr marL="0" indent="0" eaLnBrk="1" fontAlgn="auto" hangingPunct="1">
              <a:spcAft>
                <a:spcPts val="0"/>
              </a:spcAft>
              <a:buNone/>
              <a:defRPr/>
            </a:pPr>
            <a:r>
              <a:rPr lang="en-US" sz="2400" dirty="0">
                <a:solidFill>
                  <a:srgbClr val="FF0000"/>
                </a:solidFill>
              </a:rPr>
              <a:t>1- Pre-maintenance components</a:t>
            </a:r>
          </a:p>
          <a:p>
            <a:pPr eaLnBrk="1" fontAlgn="auto" hangingPunct="1">
              <a:spcAft>
                <a:spcPts val="0"/>
              </a:spcAft>
              <a:defRPr/>
            </a:pPr>
            <a:r>
              <a:rPr lang="en-US" sz="2400" dirty="0"/>
              <a:t> Maintenance contract review</a:t>
            </a:r>
          </a:p>
          <a:p>
            <a:pPr eaLnBrk="1" fontAlgn="auto" hangingPunct="1">
              <a:spcAft>
                <a:spcPts val="0"/>
              </a:spcAft>
              <a:defRPr/>
            </a:pPr>
            <a:r>
              <a:rPr lang="en-US" sz="2400" dirty="0"/>
              <a:t> Maintenance plan.</a:t>
            </a:r>
          </a:p>
        </p:txBody>
      </p:sp>
      <p:sp>
        <p:nvSpPr>
          <p:cNvPr id="13316" name="Slide Number Placeholder 3">
            <a:extLst>
              <a:ext uri="{FF2B5EF4-FFF2-40B4-BE49-F238E27FC236}">
                <a16:creationId xmlns:a16="http://schemas.microsoft.com/office/drawing/2014/main" id="{0AEF3237-4DC6-811A-261B-12776E2117B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6104B70-2990-4802-B985-2198080F19EE}" type="slidenum">
              <a:rPr lang="ar-SA" altLang="en-US" sz="1000">
                <a:solidFill>
                  <a:prstClr val="black"/>
                </a:solidFill>
              </a:rPr>
              <a:pPr rtl="0" eaLnBrk="0" fontAlgn="base" hangingPunct="0">
                <a:spcBef>
                  <a:spcPct val="0"/>
                </a:spcBef>
                <a:spcAft>
                  <a:spcPct val="0"/>
                </a:spcAft>
              </a:pPr>
              <a:t>130</a:t>
            </a:fld>
            <a:endParaRPr lang="en-US" altLang="en-US" sz="1000">
              <a:solidFill>
                <a:prstClr val="black"/>
              </a:solidFill>
            </a:endParaRPr>
          </a:p>
        </p:txBody>
      </p:sp>
    </p:spTree>
  </p:cSld>
  <p:clrMapOvr>
    <a:masterClrMapping/>
  </p:clrMapOvr>
  <p:transition>
    <p:fade/>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9AC6C7BF-3AA7-E9D7-CD11-CEF1CBD8E409}"/>
              </a:ext>
            </a:extLst>
          </p:cNvPr>
          <p:cNvSpPr>
            <a:spLocks noGrp="1"/>
          </p:cNvSpPr>
          <p:nvPr>
            <p:ph type="title"/>
          </p:nvPr>
        </p:nvSpPr>
        <p:spPr/>
        <p:txBody>
          <a:bodyPr/>
          <a:lstStyle/>
          <a:p>
            <a:pPr eaLnBrk="1" hangingPunct="1"/>
            <a:r>
              <a:rPr lang="en-US" altLang="en-US"/>
              <a:t>Software maintenance components</a:t>
            </a:r>
          </a:p>
        </p:txBody>
      </p:sp>
      <p:sp>
        <p:nvSpPr>
          <p:cNvPr id="38915" name="Content Placeholder 2">
            <a:extLst>
              <a:ext uri="{FF2B5EF4-FFF2-40B4-BE49-F238E27FC236}">
                <a16:creationId xmlns:a16="http://schemas.microsoft.com/office/drawing/2014/main" id="{A2406323-A5D2-11E7-2016-7D3766575E56}"/>
              </a:ext>
            </a:extLst>
          </p:cNvPr>
          <p:cNvSpPr>
            <a:spLocks noGrp="1"/>
          </p:cNvSpPr>
          <p:nvPr>
            <p:ph idx="1"/>
          </p:nvPr>
        </p:nvSpPr>
        <p:spPr>
          <a:xfrm>
            <a:off x="2057400" y="1676400"/>
            <a:ext cx="8153400" cy="4038600"/>
          </a:xfrm>
        </p:spPr>
        <p:txBody>
          <a:bodyPr rtlCol="0">
            <a:normAutofit/>
          </a:bodyPr>
          <a:lstStyle/>
          <a:p>
            <a:pPr marL="0" indent="0" eaLnBrk="1" fontAlgn="auto" hangingPunct="1">
              <a:spcAft>
                <a:spcPts val="0"/>
              </a:spcAft>
              <a:buNone/>
              <a:defRPr/>
            </a:pPr>
            <a:r>
              <a:rPr lang="en-US" sz="2400" dirty="0">
                <a:solidFill>
                  <a:srgbClr val="FF0000"/>
                </a:solidFill>
              </a:rPr>
              <a:t>2- Software development life cycle components</a:t>
            </a:r>
          </a:p>
          <a:p>
            <a:pPr eaLnBrk="1" fontAlgn="auto" hangingPunct="1">
              <a:spcAft>
                <a:spcPts val="0"/>
              </a:spcAft>
              <a:defRPr/>
            </a:pPr>
            <a:r>
              <a:rPr lang="en-US" sz="2400" dirty="0"/>
              <a:t>These components are applied for functionality improvement and adaptive maintenance tasks which is similar to the activities of S/W development.</a:t>
            </a:r>
          </a:p>
          <a:p>
            <a:pPr marL="0" indent="0" eaLnBrk="1" fontAlgn="auto" hangingPunct="1">
              <a:spcAft>
                <a:spcPts val="0"/>
              </a:spcAft>
              <a:buNone/>
              <a:defRPr/>
            </a:pPr>
            <a:r>
              <a:rPr lang="en-US" sz="2400" dirty="0">
                <a:solidFill>
                  <a:srgbClr val="FF0000"/>
                </a:solidFill>
              </a:rPr>
              <a:t>3- Infrastructure tools that support maintenance quality assurance</a:t>
            </a:r>
          </a:p>
          <a:p>
            <a:pPr marL="0" indent="0" eaLnBrk="1" fontAlgn="auto" hangingPunct="1">
              <a:spcAft>
                <a:spcPts val="0"/>
              </a:spcAft>
              <a:buNone/>
              <a:defRPr/>
            </a:pPr>
            <a:r>
              <a:rPr lang="en-US" sz="2400" dirty="0">
                <a:solidFill>
                  <a:srgbClr val="FF0000"/>
                </a:solidFill>
              </a:rPr>
              <a:t>4- Managerial tools for controlling software maintenance quality</a:t>
            </a:r>
          </a:p>
        </p:txBody>
      </p:sp>
      <p:sp>
        <p:nvSpPr>
          <p:cNvPr id="14340" name="Slide Number Placeholder 3">
            <a:extLst>
              <a:ext uri="{FF2B5EF4-FFF2-40B4-BE49-F238E27FC236}">
                <a16:creationId xmlns:a16="http://schemas.microsoft.com/office/drawing/2014/main" id="{9671036F-7AAE-36C0-17D4-BEA43191418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8B3420C-E9F2-4851-9F68-96912334F3D8}" type="slidenum">
              <a:rPr lang="ar-SA" altLang="en-US" sz="1000">
                <a:solidFill>
                  <a:prstClr val="black"/>
                </a:solidFill>
              </a:rPr>
              <a:pPr rtl="0" eaLnBrk="0" fontAlgn="base" hangingPunct="0">
                <a:spcBef>
                  <a:spcPct val="0"/>
                </a:spcBef>
                <a:spcAft>
                  <a:spcPct val="0"/>
                </a:spcAft>
              </a:pPr>
              <a:t>131</a:t>
            </a:fld>
            <a:endParaRPr lang="en-US" altLang="en-US" sz="1000">
              <a:solidFill>
                <a:prstClr val="black"/>
              </a:solidFill>
            </a:endParaRPr>
          </a:p>
        </p:txBody>
      </p:sp>
    </p:spTree>
  </p:cSld>
  <p:clrMapOvr>
    <a:masterClrMapping/>
  </p:clrMapOvr>
  <p:transition>
    <p:fade/>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1FAEA017-98C8-D73C-DABD-9BF75788A7ED}"/>
              </a:ext>
            </a:extLst>
          </p:cNvPr>
          <p:cNvSpPr>
            <a:spLocks noGrp="1" noChangeArrowheads="1"/>
          </p:cNvSpPr>
          <p:nvPr>
            <p:ph type="title"/>
          </p:nvPr>
        </p:nvSpPr>
        <p:spPr>
          <a:xfrm>
            <a:off x="2057400" y="457200"/>
            <a:ext cx="76200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Assurance of the quality of the external participant`s work</a:t>
            </a:r>
          </a:p>
        </p:txBody>
      </p:sp>
      <p:sp>
        <p:nvSpPr>
          <p:cNvPr id="15363" name="Rectangle 3">
            <a:extLst>
              <a:ext uri="{FF2B5EF4-FFF2-40B4-BE49-F238E27FC236}">
                <a16:creationId xmlns:a16="http://schemas.microsoft.com/office/drawing/2014/main" id="{0380C44A-F439-AF86-B723-4985C05B7692}"/>
              </a:ext>
            </a:extLst>
          </p:cNvPr>
          <p:cNvSpPr>
            <a:spLocks noGrp="1" noChangeArrowheads="1"/>
          </p:cNvSpPr>
          <p:nvPr>
            <p:ph idx="1"/>
          </p:nvPr>
        </p:nvSpPr>
        <p:spPr>
          <a:xfrm>
            <a:off x="2133600" y="1828800"/>
            <a:ext cx="8001000" cy="4114800"/>
          </a:xfrm>
        </p:spPr>
        <p:txBody>
          <a:bodyPr/>
          <a:lstStyle/>
          <a:p>
            <a:pPr eaLnBrk="1" hangingPunct="1"/>
            <a:r>
              <a:rPr lang="en-US" altLang="en-US" sz="2400"/>
              <a:t>Subcontractors and customers frequently join the directly contracted developers ( the supplier ) in carrying out software development projects.</a:t>
            </a:r>
          </a:p>
          <a:p>
            <a:pPr eaLnBrk="1" hangingPunct="1"/>
            <a:r>
              <a:rPr lang="en-US" altLang="en-US" sz="2400"/>
              <a:t>The larger and more complex project the greater the likelihood that external participant will be required. The larger the proportion of work transmitted to them (subcontractors, suppliers of COTS software and the customer)</a:t>
            </a:r>
          </a:p>
          <a:p>
            <a:pPr eaLnBrk="1" hangingPunct="1"/>
            <a:r>
              <a:rPr lang="en-US" altLang="en-US" sz="2600"/>
              <a:t>Most of the SQA controls applied to external participants are defined in the contracts singed between the relevant parties.</a:t>
            </a:r>
          </a:p>
          <a:p>
            <a:pPr eaLnBrk="1" hangingPunct="1">
              <a:buFont typeface="Wingdings" panose="05000000000000000000" pitchFamily="2" charset="2"/>
              <a:buNone/>
            </a:pPr>
            <a:endParaRPr lang="en-US" altLang="en-US" sz="2600"/>
          </a:p>
          <a:p>
            <a:pPr eaLnBrk="1" hangingPunct="1"/>
            <a:endParaRPr lang="en-US" altLang="en-US" sz="2600"/>
          </a:p>
        </p:txBody>
      </p:sp>
      <p:sp>
        <p:nvSpPr>
          <p:cNvPr id="15364" name="Slide Number Placeholder 5">
            <a:extLst>
              <a:ext uri="{FF2B5EF4-FFF2-40B4-BE49-F238E27FC236}">
                <a16:creationId xmlns:a16="http://schemas.microsoft.com/office/drawing/2014/main" id="{82EED067-F828-CD5D-FFC3-DB647F524E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266CE4F-7045-492A-88EF-7D8C211DE6F1}" type="slidenum">
              <a:rPr lang="ar-SA" altLang="en-US" sz="1000">
                <a:solidFill>
                  <a:prstClr val="black"/>
                </a:solidFill>
              </a:rPr>
              <a:pPr rtl="0" eaLnBrk="0" fontAlgn="base" hangingPunct="0">
                <a:spcBef>
                  <a:spcPct val="0"/>
                </a:spcBef>
                <a:spcAft>
                  <a:spcPct val="0"/>
                </a:spcAft>
              </a:pPr>
              <a:t>132</a:t>
            </a:fld>
            <a:endParaRPr lang="en-US" altLang="en-US" sz="1000">
              <a:solidFill>
                <a:prstClr val="black"/>
              </a:solidFill>
            </a:endParaRPr>
          </a:p>
        </p:txBody>
      </p:sp>
    </p:spTree>
  </p:cSld>
  <p:clrMapOvr>
    <a:masterClrMapping/>
  </p:clrMapOvr>
  <p:transition>
    <p:fade/>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C5C6E4FB-0367-664E-6E35-D44C9A9C838A}"/>
              </a:ext>
            </a:extLst>
          </p:cNvPr>
          <p:cNvSpPr>
            <a:spLocks noGrp="1" noChangeArrowheads="1"/>
          </p:cNvSpPr>
          <p:nvPr>
            <p:ph type="title"/>
          </p:nvPr>
        </p:nvSpPr>
        <p:spPr>
          <a:xfrm>
            <a:off x="1981200" y="457200"/>
            <a:ext cx="83058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3. Infrastructure components for error prevention and improvement:</a:t>
            </a:r>
          </a:p>
        </p:txBody>
      </p:sp>
      <p:sp>
        <p:nvSpPr>
          <p:cNvPr id="41988" name="Rectangle 3">
            <a:extLst>
              <a:ext uri="{FF2B5EF4-FFF2-40B4-BE49-F238E27FC236}">
                <a16:creationId xmlns:a16="http://schemas.microsoft.com/office/drawing/2014/main" id="{F7808031-7655-4A10-6698-95AF6348C5EC}"/>
              </a:ext>
            </a:extLst>
          </p:cNvPr>
          <p:cNvSpPr>
            <a:spLocks noGrp="1" noChangeArrowheads="1"/>
          </p:cNvSpPr>
          <p:nvPr>
            <p:ph idx="1"/>
          </p:nvPr>
        </p:nvSpPr>
        <p:spPr>
          <a:xfrm>
            <a:off x="1828800" y="1676400"/>
            <a:ext cx="8458200" cy="4495800"/>
          </a:xfrm>
        </p:spPr>
        <p:txBody>
          <a:bodyPr rtlCol="0">
            <a:normAutofit lnSpcReduction="10000"/>
          </a:bodyPr>
          <a:lstStyle/>
          <a:p>
            <a:pPr marL="533400" indent="-533400" eaLnBrk="1" fontAlgn="auto" hangingPunct="1">
              <a:lnSpc>
                <a:spcPct val="80000"/>
              </a:lnSpc>
              <a:spcAft>
                <a:spcPts val="0"/>
              </a:spcAft>
              <a:defRPr/>
            </a:pPr>
            <a:r>
              <a:rPr lang="en-US" altLang="en-US" sz="2600"/>
              <a:t>The goal of these components is to prevent software faults or at least lower the faults rate along with improving productivity.</a:t>
            </a:r>
          </a:p>
          <a:p>
            <a:pPr marL="533400" indent="-533400" eaLnBrk="1" fontAlgn="auto" hangingPunct="1">
              <a:lnSpc>
                <a:spcPct val="80000"/>
              </a:lnSpc>
              <a:spcAft>
                <a:spcPts val="0"/>
              </a:spcAft>
              <a:defRPr/>
            </a:pPr>
            <a:r>
              <a:rPr lang="en-US" altLang="en-US" sz="2600"/>
              <a:t>These components are devised to serve a wide range of projects and software maintenance services</a:t>
            </a:r>
          </a:p>
          <a:p>
            <a:pPr marL="533400" indent="-533400" eaLnBrk="1" fontAlgn="auto" hangingPunct="1">
              <a:lnSpc>
                <a:spcPct val="80000"/>
              </a:lnSpc>
              <a:spcAft>
                <a:spcPts val="0"/>
              </a:spcAft>
              <a:defRPr/>
            </a:pPr>
            <a:r>
              <a:rPr lang="en-US" altLang="en-US" sz="2600"/>
              <a:t>It includes the following components: </a:t>
            </a:r>
          </a:p>
          <a:p>
            <a:pPr marL="533400" indent="-533400" eaLnBrk="1" fontAlgn="auto" hangingPunct="1">
              <a:lnSpc>
                <a:spcPct val="80000"/>
              </a:lnSpc>
              <a:spcAft>
                <a:spcPts val="0"/>
              </a:spcAft>
              <a:buClr>
                <a:schemeClr val="tx1"/>
              </a:buClr>
              <a:buFontTx/>
              <a:buAutoNum type="arabicParenR"/>
              <a:defRPr/>
            </a:pPr>
            <a:r>
              <a:rPr lang="en-US" altLang="en-US" sz="2600"/>
              <a:t>Procedures and work instructions</a:t>
            </a:r>
          </a:p>
          <a:p>
            <a:pPr marL="533400" indent="-533400" eaLnBrk="1" fontAlgn="auto" hangingPunct="1">
              <a:lnSpc>
                <a:spcPct val="80000"/>
              </a:lnSpc>
              <a:spcAft>
                <a:spcPts val="0"/>
              </a:spcAft>
              <a:buClr>
                <a:schemeClr val="tx1"/>
              </a:buClr>
              <a:buFontTx/>
              <a:buAutoNum type="arabicParenR"/>
              <a:defRPr/>
            </a:pPr>
            <a:r>
              <a:rPr lang="en-US" altLang="en-US" sz="2600"/>
              <a:t>Staff training, retraining, and certification</a:t>
            </a:r>
          </a:p>
          <a:p>
            <a:pPr marL="533400" indent="-533400" eaLnBrk="1" fontAlgn="auto" hangingPunct="1">
              <a:lnSpc>
                <a:spcPct val="80000"/>
              </a:lnSpc>
              <a:spcAft>
                <a:spcPts val="0"/>
              </a:spcAft>
              <a:buClr>
                <a:schemeClr val="tx1"/>
              </a:buClr>
              <a:buFontTx/>
              <a:buAutoNum type="arabicParenR"/>
              <a:defRPr/>
            </a:pPr>
            <a:r>
              <a:rPr lang="en-US" altLang="en-US" sz="2600"/>
              <a:t>Preventive and corrective actions</a:t>
            </a:r>
          </a:p>
          <a:p>
            <a:pPr marL="533400" indent="-533400" eaLnBrk="1" fontAlgn="auto" hangingPunct="1">
              <a:lnSpc>
                <a:spcPct val="80000"/>
              </a:lnSpc>
              <a:spcAft>
                <a:spcPts val="0"/>
              </a:spcAft>
              <a:buClr>
                <a:schemeClr val="tx1"/>
              </a:buClr>
              <a:buFontTx/>
              <a:buAutoNum type="arabicParenR"/>
              <a:defRPr/>
            </a:pPr>
            <a:r>
              <a:rPr lang="en-US" altLang="en-US" sz="2600"/>
              <a:t>Configuration management</a:t>
            </a:r>
          </a:p>
          <a:p>
            <a:pPr marL="533400" indent="-533400" eaLnBrk="1" fontAlgn="auto" hangingPunct="1">
              <a:lnSpc>
                <a:spcPct val="80000"/>
              </a:lnSpc>
              <a:spcAft>
                <a:spcPts val="0"/>
              </a:spcAft>
              <a:buClr>
                <a:schemeClr val="tx1"/>
              </a:buClr>
              <a:buFontTx/>
              <a:buAutoNum type="arabicParenR"/>
              <a:defRPr/>
            </a:pPr>
            <a:r>
              <a:rPr lang="en-US" altLang="en-US" sz="2600"/>
              <a:t>Documentation control</a:t>
            </a:r>
          </a:p>
          <a:p>
            <a:pPr marL="533400" indent="-533400" eaLnBrk="1" fontAlgn="auto" hangingPunct="1">
              <a:lnSpc>
                <a:spcPct val="80000"/>
              </a:lnSpc>
              <a:spcAft>
                <a:spcPts val="0"/>
              </a:spcAft>
              <a:buClr>
                <a:schemeClr val="tx1"/>
              </a:buClr>
              <a:buFontTx/>
              <a:buAutoNum type="arabicParenR"/>
              <a:defRPr/>
            </a:pPr>
            <a:r>
              <a:rPr lang="en-US" altLang="en-US" sz="2600"/>
              <a:t>Supporting quality devices</a:t>
            </a:r>
          </a:p>
        </p:txBody>
      </p:sp>
      <p:sp>
        <p:nvSpPr>
          <p:cNvPr id="16388" name="Slide Number Placeholder 5">
            <a:extLst>
              <a:ext uri="{FF2B5EF4-FFF2-40B4-BE49-F238E27FC236}">
                <a16:creationId xmlns:a16="http://schemas.microsoft.com/office/drawing/2014/main" id="{B781A79E-DFEC-2444-8230-738BC00F8E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C27E34A-AC07-475B-AFB2-17D7E93A2C65}" type="slidenum">
              <a:rPr lang="ar-SA" altLang="en-US" sz="1000">
                <a:solidFill>
                  <a:prstClr val="black"/>
                </a:solidFill>
              </a:rPr>
              <a:pPr rtl="0" eaLnBrk="0" fontAlgn="base" hangingPunct="0">
                <a:spcBef>
                  <a:spcPct val="0"/>
                </a:spcBef>
                <a:spcAft>
                  <a:spcPct val="0"/>
                </a:spcAft>
              </a:pPr>
              <a:t>133</a:t>
            </a:fld>
            <a:endParaRPr lang="en-US" altLang="en-US" sz="1000">
              <a:solidFill>
                <a:prstClr val="black"/>
              </a:solidFill>
            </a:endParaRPr>
          </a:p>
        </p:txBody>
      </p:sp>
    </p:spTree>
  </p:cSld>
  <p:clrMapOvr>
    <a:masterClrMapping/>
  </p:clrMapOvr>
  <p:transition>
    <p:fade/>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1B00EEBE-2B75-ED7B-1858-9E69EA2E557D}"/>
              </a:ext>
            </a:extLst>
          </p:cNvPr>
          <p:cNvSpPr>
            <a:spLocks noGrp="1" noChangeArrowheads="1"/>
          </p:cNvSpPr>
          <p:nvPr>
            <p:ph type="title"/>
          </p:nvPr>
        </p:nvSpPr>
        <p:spPr/>
        <p:txBody>
          <a:bodyPr/>
          <a:lstStyle/>
          <a:p>
            <a:pPr eaLnBrk="1" hangingPunct="1"/>
            <a:r>
              <a:rPr lang="en-US" altLang="en-US" sz="3600">
                <a:latin typeface="Arial" panose="020B0604020202020204" pitchFamily="34" charset="0"/>
              </a:rPr>
              <a:t>1- Procedures and work instructions</a:t>
            </a:r>
          </a:p>
        </p:txBody>
      </p:sp>
      <p:sp>
        <p:nvSpPr>
          <p:cNvPr id="17411" name="Rectangle 3">
            <a:extLst>
              <a:ext uri="{FF2B5EF4-FFF2-40B4-BE49-F238E27FC236}">
                <a16:creationId xmlns:a16="http://schemas.microsoft.com/office/drawing/2014/main" id="{B9E74C88-BDCA-E407-2045-934B0FBE4262}"/>
              </a:ext>
            </a:extLst>
          </p:cNvPr>
          <p:cNvSpPr>
            <a:spLocks noGrp="1" noChangeArrowheads="1"/>
          </p:cNvSpPr>
          <p:nvPr>
            <p:ph idx="1"/>
          </p:nvPr>
        </p:nvSpPr>
        <p:spPr>
          <a:xfrm>
            <a:off x="1828800" y="1828800"/>
            <a:ext cx="8534400" cy="4419600"/>
          </a:xfrm>
        </p:spPr>
        <p:txBody>
          <a:bodyPr/>
          <a:lstStyle/>
          <a:p>
            <a:pPr eaLnBrk="1" hangingPunct="1"/>
            <a:r>
              <a:rPr lang="en-US" altLang="en-US" sz="2600"/>
              <a:t>QA procedures provide detailed definitions for the performance of specific types of development activities in a way that assures effective achievement of quality results.</a:t>
            </a:r>
          </a:p>
          <a:p>
            <a:pPr eaLnBrk="1" hangingPunct="1"/>
            <a:r>
              <a:rPr lang="en-US" altLang="en-US" sz="2600"/>
              <a:t>Work instructions provide detailed directions for the </a:t>
            </a:r>
            <a:r>
              <a:rPr lang="en-US" altLang="en-US" sz="2600">
                <a:solidFill>
                  <a:srgbClr val="FF0000"/>
                </a:solidFill>
              </a:rPr>
              <a:t>use of methods that are applied in unique instances and employed by specialized teams</a:t>
            </a:r>
            <a:r>
              <a:rPr lang="en-US" altLang="en-US" sz="2600"/>
              <a:t>.</a:t>
            </a:r>
          </a:p>
          <a:p>
            <a:pPr eaLnBrk="1" hangingPunct="1"/>
            <a:r>
              <a:rPr lang="en-US" altLang="en-US" sz="2600"/>
              <a:t>Procedures and work instructions are based on the organization’s accumulated experience and knowledge.     </a:t>
            </a:r>
          </a:p>
        </p:txBody>
      </p:sp>
      <p:sp>
        <p:nvSpPr>
          <p:cNvPr id="17412" name="Slide Number Placeholder 5">
            <a:extLst>
              <a:ext uri="{FF2B5EF4-FFF2-40B4-BE49-F238E27FC236}">
                <a16:creationId xmlns:a16="http://schemas.microsoft.com/office/drawing/2014/main" id="{DA2843B3-3952-8678-7BCB-A707BDFA01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3E63CD6-F008-4BEF-B019-763F214EBCEC}" type="slidenum">
              <a:rPr lang="ar-SA" altLang="en-US" sz="1000">
                <a:solidFill>
                  <a:prstClr val="black"/>
                </a:solidFill>
              </a:rPr>
              <a:pPr rtl="0" eaLnBrk="0" fontAlgn="base" hangingPunct="0">
                <a:spcBef>
                  <a:spcPct val="0"/>
                </a:spcBef>
                <a:spcAft>
                  <a:spcPct val="0"/>
                </a:spcAft>
              </a:pPr>
              <a:t>134</a:t>
            </a:fld>
            <a:endParaRPr lang="en-US" altLang="en-US" sz="1000">
              <a:solidFill>
                <a:prstClr val="black"/>
              </a:solidFill>
            </a:endParaRPr>
          </a:p>
        </p:txBody>
      </p:sp>
    </p:spTree>
  </p:cSld>
  <p:clrMapOvr>
    <a:masterClrMapping/>
  </p:clrMapOvr>
  <p:transition>
    <p:fade/>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F512A21-E05C-D5BE-C104-7B0991C70238}"/>
              </a:ext>
            </a:extLst>
          </p:cNvPr>
          <p:cNvSpPr>
            <a:spLocks noGrp="1"/>
          </p:cNvSpPr>
          <p:nvPr>
            <p:ph type="title"/>
          </p:nvPr>
        </p:nvSpPr>
        <p:spPr>
          <a:xfrm>
            <a:off x="2057400" y="473076"/>
            <a:ext cx="8153400" cy="898525"/>
          </a:xfrm>
        </p:spPr>
        <p:txBody>
          <a:bodyPr/>
          <a:lstStyle/>
          <a:p>
            <a:pPr eaLnBrk="1" hangingPunct="1"/>
            <a:r>
              <a:rPr lang="ar-JO" altLang="en-US" sz="3600">
                <a:latin typeface="Arial" panose="020B0604020202020204" pitchFamily="34" charset="0"/>
              </a:rPr>
              <a:t>2</a:t>
            </a:r>
            <a:r>
              <a:rPr lang="en-US" altLang="en-US" sz="3600">
                <a:latin typeface="Arial" panose="020B0604020202020204" pitchFamily="34" charset="0"/>
              </a:rPr>
              <a:t>-Supporting quality devices</a:t>
            </a:r>
          </a:p>
        </p:txBody>
      </p:sp>
      <p:sp>
        <p:nvSpPr>
          <p:cNvPr id="44035" name="Content Placeholder 2">
            <a:extLst>
              <a:ext uri="{FF2B5EF4-FFF2-40B4-BE49-F238E27FC236}">
                <a16:creationId xmlns:a16="http://schemas.microsoft.com/office/drawing/2014/main" id="{77FD0904-3F78-9FDF-DBEC-A6D9592502AE}"/>
              </a:ext>
            </a:extLst>
          </p:cNvPr>
          <p:cNvSpPr>
            <a:spLocks noGrp="1"/>
          </p:cNvSpPr>
          <p:nvPr>
            <p:ph idx="1"/>
          </p:nvPr>
        </p:nvSpPr>
        <p:spPr>
          <a:xfrm>
            <a:off x="1828800" y="1371600"/>
            <a:ext cx="8534400" cy="4038600"/>
          </a:xfrm>
        </p:spPr>
        <p:txBody>
          <a:bodyPr rtlCol="0">
            <a:normAutofit/>
          </a:bodyPr>
          <a:lstStyle/>
          <a:p>
            <a:pPr eaLnBrk="1" fontAlgn="auto" hangingPunct="1">
              <a:spcAft>
                <a:spcPts val="0"/>
              </a:spcAft>
              <a:defRPr/>
            </a:pPr>
            <a:r>
              <a:rPr lang="en-US" altLang="en-US" sz="2400" dirty="0"/>
              <a:t>One way to combine higher quality with higher efficiency is to use supporting quality devices, such as </a:t>
            </a:r>
            <a:r>
              <a:rPr lang="en-US" altLang="en-US" sz="2400" dirty="0">
                <a:solidFill>
                  <a:srgbClr val="FF0000"/>
                </a:solidFill>
              </a:rPr>
              <a:t>templates and checklists. </a:t>
            </a:r>
            <a:r>
              <a:rPr lang="en-US" altLang="en-US" sz="2400" dirty="0"/>
              <a:t>Which is based on the accumulated knowledge and experience of the organization’s development and maintenance professionals, contribute to meeting SQA goals by:</a:t>
            </a:r>
          </a:p>
          <a:p>
            <a:pPr eaLnBrk="1" fontAlgn="auto" hangingPunct="1">
              <a:spcAft>
                <a:spcPts val="0"/>
              </a:spcAft>
              <a:buNone/>
              <a:defRPr/>
            </a:pPr>
            <a:r>
              <a:rPr lang="en-US" altLang="en-US" sz="2200" dirty="0"/>
              <a:t>1- Saving the time required to define the structure of the various documents or prepare lists of subjects to be reviewed. </a:t>
            </a:r>
          </a:p>
          <a:p>
            <a:pPr eaLnBrk="1" fontAlgn="auto" hangingPunct="1">
              <a:spcAft>
                <a:spcPts val="0"/>
              </a:spcAft>
              <a:buNone/>
              <a:defRPr/>
            </a:pPr>
            <a:r>
              <a:rPr lang="en-US" altLang="en-US" sz="2200" dirty="0"/>
              <a:t>2- Contributing to the completeness of the documents and reviews. </a:t>
            </a:r>
          </a:p>
          <a:p>
            <a:pPr eaLnBrk="1" fontAlgn="auto" hangingPunct="1">
              <a:spcAft>
                <a:spcPts val="0"/>
              </a:spcAft>
              <a:buNone/>
              <a:defRPr/>
            </a:pPr>
            <a:r>
              <a:rPr lang="en-US" altLang="en-US" sz="2200" dirty="0"/>
              <a:t>3- Improving communication between development team and review committee members by standardizing documents and agendas.</a:t>
            </a:r>
          </a:p>
          <a:p>
            <a:pPr marL="0" indent="0" eaLnBrk="1" fontAlgn="auto" hangingPunct="1">
              <a:spcAft>
                <a:spcPts val="0"/>
              </a:spcAft>
              <a:buNone/>
              <a:defRPr/>
            </a:pPr>
            <a:endParaRPr lang="en-US" altLang="en-US" sz="2400" dirty="0"/>
          </a:p>
        </p:txBody>
      </p:sp>
      <p:sp>
        <p:nvSpPr>
          <p:cNvPr id="18436" name="Slide Number Placeholder 3">
            <a:extLst>
              <a:ext uri="{FF2B5EF4-FFF2-40B4-BE49-F238E27FC236}">
                <a16:creationId xmlns:a16="http://schemas.microsoft.com/office/drawing/2014/main" id="{9A6AEBE1-8587-78C2-AEBD-69585E0581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7652A3BB-659A-40D8-9779-8B4B7F7D4E64}" type="slidenum">
              <a:rPr lang="ar-SA" altLang="en-US" sz="1000">
                <a:solidFill>
                  <a:prstClr val="black"/>
                </a:solidFill>
              </a:rPr>
              <a:pPr rtl="0" eaLnBrk="0" fontAlgn="base" hangingPunct="0">
                <a:spcBef>
                  <a:spcPct val="0"/>
                </a:spcBef>
                <a:spcAft>
                  <a:spcPct val="0"/>
                </a:spcAft>
              </a:pPr>
              <a:t>135</a:t>
            </a:fld>
            <a:endParaRPr lang="en-US" altLang="en-US" sz="1000">
              <a:solidFill>
                <a:prstClr val="black"/>
              </a:solidFill>
            </a:endParaRPr>
          </a:p>
        </p:txBody>
      </p:sp>
    </p:spTree>
  </p:cSld>
  <p:clrMapOvr>
    <a:masterClrMapping/>
  </p:clrMapOvr>
  <p:transition>
    <p:fade/>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86F3D2D5-57FB-2E37-AC46-A8C1AE6C85AE}"/>
              </a:ext>
            </a:extLst>
          </p:cNvPr>
          <p:cNvSpPr>
            <a:spLocks noGrp="1" noChangeArrowheads="1"/>
          </p:cNvSpPr>
          <p:nvPr>
            <p:ph type="title"/>
          </p:nvPr>
        </p:nvSpPr>
        <p:spPr>
          <a:xfrm>
            <a:off x="1905000" y="762000"/>
            <a:ext cx="8382000" cy="838200"/>
          </a:xfrm>
        </p:spPr>
        <p:txBody>
          <a:bodyPr rtlCol="0">
            <a:normAutofit fontScale="90000"/>
          </a:bodyPr>
          <a:lstStyle/>
          <a:p>
            <a:pPr eaLnBrk="1" fontAlgn="auto" hangingPunct="1">
              <a:spcAft>
                <a:spcPts val="0"/>
              </a:spcAft>
              <a:defRPr/>
            </a:pPr>
            <a:r>
              <a:rPr lang="en-US" altLang="en-US" sz="3600">
                <a:latin typeface="Arial" panose="020B0604020202020204" pitchFamily="34" charset="0"/>
              </a:rPr>
              <a:t>3-Staff training, retraining, and certification</a:t>
            </a:r>
          </a:p>
        </p:txBody>
      </p:sp>
      <p:sp>
        <p:nvSpPr>
          <p:cNvPr id="19459" name="Rectangle 3">
            <a:extLst>
              <a:ext uri="{FF2B5EF4-FFF2-40B4-BE49-F238E27FC236}">
                <a16:creationId xmlns:a16="http://schemas.microsoft.com/office/drawing/2014/main" id="{A1C6226A-3A22-A929-1C56-F51BA255A39B}"/>
              </a:ext>
            </a:extLst>
          </p:cNvPr>
          <p:cNvSpPr>
            <a:spLocks noGrp="1" noChangeArrowheads="1"/>
          </p:cNvSpPr>
          <p:nvPr>
            <p:ph idx="1"/>
          </p:nvPr>
        </p:nvSpPr>
        <p:spPr>
          <a:xfrm>
            <a:off x="1981200" y="1828800"/>
            <a:ext cx="8382000" cy="4648200"/>
          </a:xfrm>
        </p:spPr>
        <p:txBody>
          <a:bodyPr/>
          <a:lstStyle/>
          <a:p>
            <a:pPr marL="457200" indent="-457200" eaLnBrk="1" hangingPunct="1"/>
            <a:r>
              <a:rPr lang="en-US" altLang="en-US" sz="2400"/>
              <a:t>The trained and well-instructed professional staff is the key to efficient , quality performance.</a:t>
            </a:r>
          </a:p>
          <a:p>
            <a:pPr marL="457200" indent="-457200" eaLnBrk="1" hangingPunct="1"/>
            <a:r>
              <a:rPr lang="en-US" altLang="en-US" sz="2400"/>
              <a:t>Keeping an organization’s human resources knowledgeable and updated at the level required is achieved mainly by:</a:t>
            </a:r>
          </a:p>
          <a:p>
            <a:pPr marL="457200" indent="-457200" eaLnBrk="1" hangingPunct="1">
              <a:buFontTx/>
              <a:buAutoNum type="arabicPeriod"/>
            </a:pPr>
            <a:r>
              <a:rPr lang="en-US" altLang="en-US" sz="2400"/>
              <a:t>Training new employees and retraining those employees who have changed assignments.</a:t>
            </a:r>
          </a:p>
          <a:p>
            <a:pPr marL="457200" indent="-457200" eaLnBrk="1" hangingPunct="1">
              <a:buFontTx/>
              <a:buAutoNum type="arabicPeriod"/>
            </a:pPr>
            <a:r>
              <a:rPr lang="en-US" altLang="en-US" sz="2400"/>
              <a:t>Continuously updating staff with respect to professional developments and the in-house, hands-on experience required.</a:t>
            </a:r>
          </a:p>
          <a:p>
            <a:pPr marL="457200" indent="-457200" eaLnBrk="1" hangingPunct="1">
              <a:buFontTx/>
              <a:buAutoNum type="arabicPeriod"/>
            </a:pPr>
            <a:r>
              <a:rPr lang="en-US" altLang="en-US" sz="2400"/>
              <a:t>Certifying employees after their knowledge and ability have been demonstrated.       </a:t>
            </a:r>
          </a:p>
        </p:txBody>
      </p:sp>
      <p:sp>
        <p:nvSpPr>
          <p:cNvPr id="19460" name="Slide Number Placeholder 5">
            <a:extLst>
              <a:ext uri="{FF2B5EF4-FFF2-40B4-BE49-F238E27FC236}">
                <a16:creationId xmlns:a16="http://schemas.microsoft.com/office/drawing/2014/main" id="{04F525C6-F21A-2EB7-18CD-803C15DD0D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5FD3781-14DE-4BE3-87E8-8738E5B8C537}" type="slidenum">
              <a:rPr lang="ar-SA" altLang="en-US" sz="1000">
                <a:solidFill>
                  <a:prstClr val="black"/>
                </a:solidFill>
              </a:rPr>
              <a:pPr rtl="0" eaLnBrk="0" fontAlgn="base" hangingPunct="0">
                <a:spcBef>
                  <a:spcPct val="0"/>
                </a:spcBef>
                <a:spcAft>
                  <a:spcPct val="0"/>
                </a:spcAft>
              </a:pPr>
              <a:t>136</a:t>
            </a:fld>
            <a:endParaRPr lang="en-US" altLang="en-US" sz="1000">
              <a:solidFill>
                <a:prstClr val="black"/>
              </a:solidFill>
            </a:endParaRPr>
          </a:p>
        </p:txBody>
      </p:sp>
    </p:spTree>
  </p:cSld>
  <p:clrMapOvr>
    <a:masterClrMapping/>
  </p:clrMapOvr>
  <p:transition>
    <p:fade/>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766459D-9455-3AD9-80E6-D40EBE470B13}"/>
              </a:ext>
            </a:extLst>
          </p:cNvPr>
          <p:cNvSpPr>
            <a:spLocks noGrp="1" noChangeArrowheads="1"/>
          </p:cNvSpPr>
          <p:nvPr>
            <p:ph type="title"/>
          </p:nvPr>
        </p:nvSpPr>
        <p:spPr/>
        <p:txBody>
          <a:bodyPr/>
          <a:lstStyle/>
          <a:p>
            <a:pPr eaLnBrk="1" hangingPunct="1"/>
            <a:r>
              <a:rPr lang="en-US" altLang="en-US" sz="3600">
                <a:latin typeface="Arial" panose="020B0604020202020204" pitchFamily="34" charset="0"/>
              </a:rPr>
              <a:t>4-Preventive and corrective actions</a:t>
            </a:r>
          </a:p>
        </p:txBody>
      </p:sp>
      <p:sp>
        <p:nvSpPr>
          <p:cNvPr id="37892" name="Rectangle 3">
            <a:extLst>
              <a:ext uri="{FF2B5EF4-FFF2-40B4-BE49-F238E27FC236}">
                <a16:creationId xmlns:a16="http://schemas.microsoft.com/office/drawing/2014/main" id="{FE383E85-5360-7B70-C411-62E437D0FEC4}"/>
              </a:ext>
            </a:extLst>
          </p:cNvPr>
          <p:cNvSpPr>
            <a:spLocks noGrp="1" noChangeArrowheads="1"/>
          </p:cNvSpPr>
          <p:nvPr>
            <p:ph idx="1"/>
          </p:nvPr>
        </p:nvSpPr>
        <p:spPr>
          <a:xfrm>
            <a:off x="1828800" y="1676400"/>
            <a:ext cx="8534400" cy="4114800"/>
          </a:xfrm>
        </p:spPr>
        <p:txBody>
          <a:bodyPr rtlCol="0">
            <a:normAutofit lnSpcReduction="10000"/>
          </a:bodyPr>
          <a:lstStyle/>
          <a:p>
            <a:pPr marL="533400" indent="-533400" eaLnBrk="1" fontAlgn="auto" hangingPunct="1">
              <a:spcAft>
                <a:spcPts val="0"/>
              </a:spcAft>
              <a:defRPr/>
            </a:pPr>
            <a:r>
              <a:rPr lang="en-US" sz="2600" dirty="0"/>
              <a:t>Systematic study of the </a:t>
            </a:r>
            <a:r>
              <a:rPr lang="en-US" sz="2600" b="1" dirty="0"/>
              <a:t>data</a:t>
            </a:r>
            <a:r>
              <a:rPr lang="en-US" sz="2600" dirty="0"/>
              <a:t> collected regarding instances of failure and success contributes to QA process in many ways such as:</a:t>
            </a:r>
          </a:p>
          <a:p>
            <a:pPr marL="533400" indent="-533400" eaLnBrk="1" fontAlgn="auto" hangingPunct="1">
              <a:spcAft>
                <a:spcPts val="0"/>
              </a:spcAft>
              <a:buFontTx/>
              <a:buAutoNum type="arabicPeriod"/>
              <a:defRPr/>
            </a:pPr>
            <a:r>
              <a:rPr lang="en-US" sz="2400" dirty="0"/>
              <a:t>Implementation of changes that prevent similar failures in the future.</a:t>
            </a:r>
          </a:p>
          <a:p>
            <a:pPr marL="514350" indent="-514350" eaLnBrk="1" fontAlgn="auto" hangingPunct="1">
              <a:spcAft>
                <a:spcPts val="0"/>
              </a:spcAft>
              <a:buFont typeface="+mj-lt"/>
              <a:buAutoNum type="arabicPeriod"/>
              <a:defRPr/>
            </a:pPr>
            <a:r>
              <a:rPr lang="en-US" sz="2400" dirty="0"/>
              <a:t>Correction of similar faults found in other projects and among the activities performed by other teams.</a:t>
            </a:r>
          </a:p>
          <a:p>
            <a:pPr marL="533400" indent="-533400" eaLnBrk="1" fontAlgn="auto" hangingPunct="1">
              <a:spcAft>
                <a:spcPts val="0"/>
              </a:spcAft>
              <a:buFontTx/>
              <a:buAutoNum type="arabicPeriod"/>
              <a:defRPr/>
            </a:pPr>
            <a:r>
              <a:rPr lang="en-US" sz="2400" dirty="0"/>
              <a:t>Implementing proven successful methodologies to enhance the probability of repeat success</a:t>
            </a:r>
            <a:r>
              <a:rPr lang="en-US" sz="2600" dirty="0"/>
              <a:t>.</a:t>
            </a:r>
          </a:p>
          <a:p>
            <a:pPr marL="533400" indent="-533400" eaLnBrk="1" fontAlgn="auto" hangingPunct="1">
              <a:spcAft>
                <a:spcPts val="0"/>
              </a:spcAft>
              <a:defRPr/>
            </a:pPr>
            <a:r>
              <a:rPr lang="en-US" sz="2600" dirty="0"/>
              <a:t>The sources of these </a:t>
            </a:r>
            <a:r>
              <a:rPr lang="en-US" sz="2600" b="1" dirty="0"/>
              <a:t>data</a:t>
            </a:r>
            <a:r>
              <a:rPr lang="en-US" sz="2600" dirty="0"/>
              <a:t> : DR reports, SW test report and Customer complaints.   </a:t>
            </a:r>
          </a:p>
        </p:txBody>
      </p:sp>
      <p:sp>
        <p:nvSpPr>
          <p:cNvPr id="20484" name="Slide Number Placeholder 5">
            <a:extLst>
              <a:ext uri="{FF2B5EF4-FFF2-40B4-BE49-F238E27FC236}">
                <a16:creationId xmlns:a16="http://schemas.microsoft.com/office/drawing/2014/main" id="{37E18CE6-6423-DE3E-1D1A-019CD66703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29B5672-EF70-4E34-BBF3-E70BC5BAE85A}" type="slidenum">
              <a:rPr lang="ar-SA" altLang="en-US" sz="1000">
                <a:solidFill>
                  <a:prstClr val="black"/>
                </a:solidFill>
              </a:rPr>
              <a:pPr rtl="0" eaLnBrk="0" fontAlgn="base" hangingPunct="0">
                <a:spcBef>
                  <a:spcPct val="0"/>
                </a:spcBef>
                <a:spcAft>
                  <a:spcPct val="0"/>
                </a:spcAft>
              </a:pPr>
              <a:t>137</a:t>
            </a:fld>
            <a:endParaRPr lang="en-US" altLang="en-US" sz="1000">
              <a:solidFill>
                <a:prstClr val="black"/>
              </a:solidFill>
            </a:endParaRPr>
          </a:p>
        </p:txBody>
      </p:sp>
    </p:spTree>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B3F7F78-A0C3-E839-8359-58F560ACD69C}"/>
              </a:ext>
            </a:extLst>
          </p:cNvPr>
          <p:cNvSpPr>
            <a:spLocks noGrp="1"/>
          </p:cNvSpPr>
          <p:nvPr>
            <p:ph type="title"/>
          </p:nvPr>
        </p:nvSpPr>
        <p:spPr/>
        <p:txBody>
          <a:bodyPr/>
          <a:lstStyle/>
          <a:p>
            <a:pPr eaLnBrk="1" hangingPunct="1"/>
            <a:r>
              <a:rPr lang="en-US" altLang="en-US"/>
              <a:t>5-Configuration management</a:t>
            </a:r>
          </a:p>
        </p:txBody>
      </p:sp>
      <p:sp>
        <p:nvSpPr>
          <p:cNvPr id="21507" name="Content Placeholder 2">
            <a:extLst>
              <a:ext uri="{FF2B5EF4-FFF2-40B4-BE49-F238E27FC236}">
                <a16:creationId xmlns:a16="http://schemas.microsoft.com/office/drawing/2014/main" id="{D72F7376-7E0A-2C9A-26EA-5341326267D6}"/>
              </a:ext>
            </a:extLst>
          </p:cNvPr>
          <p:cNvSpPr>
            <a:spLocks noGrp="1"/>
          </p:cNvSpPr>
          <p:nvPr>
            <p:ph idx="1"/>
          </p:nvPr>
        </p:nvSpPr>
        <p:spPr>
          <a:xfrm>
            <a:off x="1752600" y="1752600"/>
            <a:ext cx="8610600" cy="4114800"/>
          </a:xfrm>
        </p:spPr>
        <p:txBody>
          <a:bodyPr/>
          <a:lstStyle/>
          <a:p>
            <a:pPr eaLnBrk="1" hangingPunct="1"/>
            <a:r>
              <a:rPr lang="en-US" altLang="en-US" sz="2400"/>
              <a:t>The regular software development and maintenance operations involve intensive activities that modify software to create new versions and releases.</a:t>
            </a:r>
          </a:p>
          <a:p>
            <a:pPr eaLnBrk="1" hangingPunct="1"/>
            <a:r>
              <a:rPr lang="en-US" altLang="en-US" sz="2400"/>
              <a:t>These activities are conducted throughout the entire software service period (usually lasting several years) in order to cope with the needed corrections, adaptations to specific customer requirements, application  improvements, and so forth</a:t>
            </a:r>
          </a:p>
          <a:p>
            <a:pPr eaLnBrk="1" hangingPunct="1"/>
            <a:r>
              <a:rPr lang="en-US" altLang="en-US" sz="2400"/>
              <a:t>Different team members carry out these activities simultaneously, although they may take place at different sites.</a:t>
            </a:r>
          </a:p>
          <a:p>
            <a:pPr eaLnBrk="1" hangingPunct="1"/>
            <a:endParaRPr lang="en-US" altLang="en-US" sz="2400"/>
          </a:p>
          <a:p>
            <a:pPr eaLnBrk="1" hangingPunct="1"/>
            <a:endParaRPr lang="en-US" altLang="en-US" sz="2400"/>
          </a:p>
        </p:txBody>
      </p:sp>
      <p:sp>
        <p:nvSpPr>
          <p:cNvPr id="21508" name="Slide Number Placeholder 3">
            <a:extLst>
              <a:ext uri="{FF2B5EF4-FFF2-40B4-BE49-F238E27FC236}">
                <a16:creationId xmlns:a16="http://schemas.microsoft.com/office/drawing/2014/main" id="{BD64E10A-CD66-38E0-04B0-6B11AC4344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D9205A7F-D998-4079-B2BB-01BC2278F8CC}" type="slidenum">
              <a:rPr lang="ar-SA" altLang="en-US" sz="1000">
                <a:solidFill>
                  <a:prstClr val="black"/>
                </a:solidFill>
              </a:rPr>
              <a:pPr rtl="0" eaLnBrk="0" fontAlgn="base" hangingPunct="0">
                <a:spcBef>
                  <a:spcPct val="0"/>
                </a:spcBef>
                <a:spcAft>
                  <a:spcPct val="0"/>
                </a:spcAft>
              </a:pPr>
              <a:t>138</a:t>
            </a:fld>
            <a:endParaRPr lang="en-US" altLang="en-US" sz="1000">
              <a:solidFill>
                <a:prstClr val="black"/>
              </a:solidFill>
            </a:endParaRPr>
          </a:p>
        </p:txBody>
      </p:sp>
    </p:spTree>
  </p:cSld>
  <p:clrMapOvr>
    <a:masterClrMapping/>
  </p:clrMapOvr>
  <p:transition>
    <p:fade/>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2FFBB2F-0EE0-23AF-A48D-8464E1088C9A}"/>
              </a:ext>
            </a:extLst>
          </p:cNvPr>
          <p:cNvSpPr>
            <a:spLocks noGrp="1"/>
          </p:cNvSpPr>
          <p:nvPr>
            <p:ph type="title"/>
          </p:nvPr>
        </p:nvSpPr>
        <p:spPr/>
        <p:txBody>
          <a:bodyPr/>
          <a:lstStyle/>
          <a:p>
            <a:pPr eaLnBrk="1" hangingPunct="1"/>
            <a:r>
              <a:rPr lang="en-US" altLang="en-US"/>
              <a:t>Configuration management</a:t>
            </a:r>
          </a:p>
        </p:txBody>
      </p:sp>
      <p:sp>
        <p:nvSpPr>
          <p:cNvPr id="22531" name="Content Placeholder 2">
            <a:extLst>
              <a:ext uri="{FF2B5EF4-FFF2-40B4-BE49-F238E27FC236}">
                <a16:creationId xmlns:a16="http://schemas.microsoft.com/office/drawing/2014/main" id="{9DF5DDAC-5E5F-7E0A-67B8-EA588B821D71}"/>
              </a:ext>
            </a:extLst>
          </p:cNvPr>
          <p:cNvSpPr>
            <a:spLocks noGrp="1"/>
          </p:cNvSpPr>
          <p:nvPr>
            <p:ph idx="1"/>
          </p:nvPr>
        </p:nvSpPr>
        <p:spPr>
          <a:xfrm>
            <a:off x="1752600" y="1676400"/>
            <a:ext cx="8458200" cy="4191000"/>
          </a:xfrm>
        </p:spPr>
        <p:txBody>
          <a:bodyPr/>
          <a:lstStyle/>
          <a:p>
            <a:pPr eaLnBrk="1" hangingPunct="1"/>
            <a:r>
              <a:rPr lang="en-US" altLang="en-US" sz="2400"/>
              <a:t>As a result, serious dangers arise, whether of misidentification of the versions or releases, loss of the records delineating the changes implemented, or loss of documentation. </a:t>
            </a:r>
            <a:r>
              <a:rPr lang="en-US" altLang="en-US" sz="2400" b="1">
                <a:solidFill>
                  <a:srgbClr val="FF0000"/>
                </a:solidFill>
              </a:rPr>
              <a:t>Consequently failures may be caused</a:t>
            </a:r>
          </a:p>
          <a:p>
            <a:pPr eaLnBrk="1" hangingPunct="1"/>
            <a:r>
              <a:rPr lang="en-US" altLang="en-US" sz="2400"/>
              <a:t>Configuration management deals with these hazards by introducing procedures to control the change process:</a:t>
            </a:r>
          </a:p>
          <a:p>
            <a:pPr eaLnBrk="1" hangingPunct="1">
              <a:buFont typeface="Wingdings" panose="05000000000000000000" pitchFamily="2" charset="2"/>
              <a:buNone/>
            </a:pPr>
            <a:r>
              <a:rPr lang="en-US" altLang="en-US" sz="2400"/>
              <a:t>1- approval of changes,  </a:t>
            </a:r>
          </a:p>
          <a:p>
            <a:pPr eaLnBrk="1" hangingPunct="1">
              <a:buFont typeface="Wingdings" panose="05000000000000000000" pitchFamily="2" charset="2"/>
              <a:buNone/>
            </a:pPr>
            <a:r>
              <a:rPr lang="en-US" altLang="en-US" sz="2400"/>
              <a:t>2- the recording of those changes performed,  </a:t>
            </a:r>
          </a:p>
          <a:p>
            <a:pPr eaLnBrk="1" hangingPunct="1">
              <a:buFont typeface="Wingdings" panose="05000000000000000000" pitchFamily="2" charset="2"/>
              <a:buNone/>
            </a:pPr>
            <a:r>
              <a:rPr lang="en-US" altLang="en-US" sz="2400"/>
              <a:t>3- the issuing of new software versions and releases,  </a:t>
            </a:r>
          </a:p>
          <a:p>
            <a:pPr eaLnBrk="1" hangingPunct="1"/>
            <a:endParaRPr lang="en-US" altLang="en-US" sz="2400"/>
          </a:p>
        </p:txBody>
      </p:sp>
      <p:sp>
        <p:nvSpPr>
          <p:cNvPr id="22532" name="Slide Number Placeholder 3">
            <a:extLst>
              <a:ext uri="{FF2B5EF4-FFF2-40B4-BE49-F238E27FC236}">
                <a16:creationId xmlns:a16="http://schemas.microsoft.com/office/drawing/2014/main" id="{7FD5E415-2F1B-FB45-A6AC-A96C4F19E5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9B851F56-AC35-4801-9F8D-CBD12258B02B}" type="slidenum">
              <a:rPr lang="ar-SA" altLang="en-US" sz="1000">
                <a:solidFill>
                  <a:prstClr val="black"/>
                </a:solidFill>
              </a:rPr>
              <a:pPr rtl="0" eaLnBrk="0" fontAlgn="base" hangingPunct="0">
                <a:spcBef>
                  <a:spcPct val="0"/>
                </a:spcBef>
                <a:spcAft>
                  <a:spcPct val="0"/>
                </a:spcAft>
              </a:pPr>
              <a:t>139</a:t>
            </a:fld>
            <a:endParaRPr lang="en-US" altLang="en-US" sz="1000">
              <a:solidFill>
                <a:prstClr val="black"/>
              </a:solidFill>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WordArt 12"/>
          <p:cNvSpPr>
            <a:spLocks noChangeArrowheads="1" noChangeShapeType="1" noTextEdit="1"/>
          </p:cNvSpPr>
          <p:nvPr/>
        </p:nvSpPr>
        <p:spPr bwMode="auto">
          <a:xfrm>
            <a:off x="2076451" y="908050"/>
            <a:ext cx="8010525"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The objectives of SQA activities</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in software development</a:t>
            </a:r>
            <a:endParaRPr lang="ar-SA" sz="3600" kern="10">
              <a:ln w="12700">
                <a:solidFill>
                  <a:srgbClr val="000000"/>
                </a:solidFill>
                <a:round/>
                <a:headEnd/>
                <a:tailEnd/>
              </a:ln>
              <a:solidFill>
                <a:srgbClr val="33CC33"/>
              </a:solidFill>
              <a:latin typeface="Arial Black"/>
              <a:cs typeface="Times New Roman" pitchFamily="18" charset="0"/>
            </a:endParaRPr>
          </a:p>
        </p:txBody>
      </p:sp>
      <p:sp>
        <p:nvSpPr>
          <p:cNvPr id="12301" name="Text Box 13"/>
          <p:cNvSpPr txBox="1">
            <a:spLocks noChangeArrowheads="1"/>
          </p:cNvSpPr>
          <p:nvPr/>
        </p:nvSpPr>
        <p:spPr bwMode="auto">
          <a:xfrm>
            <a:off x="1919289" y="2420938"/>
            <a:ext cx="8397875" cy="3740150"/>
          </a:xfrm>
          <a:prstGeom prst="rect">
            <a:avLst/>
          </a:prstGeom>
          <a:noFill/>
          <a:ln w="76200">
            <a:solidFill>
              <a:srgbClr val="33CCCC"/>
            </a:solidFill>
            <a:miter lim="800000"/>
            <a:headEnd/>
            <a:tailEnd/>
          </a:ln>
          <a:effectLst/>
        </p:spPr>
        <p:txBody>
          <a:bodyPr>
            <a:spAutoFit/>
          </a:bodyPr>
          <a:lstStyle/>
          <a:p>
            <a:pPr marL="536575" indent="-536575" algn="l" rtl="0" fontAlgn="base">
              <a:spcBef>
                <a:spcPct val="0"/>
              </a:spcBef>
              <a:spcAft>
                <a:spcPct val="0"/>
              </a:spcAft>
            </a:pPr>
            <a:r>
              <a:rPr lang="en-US" sz="2600" b="1">
                <a:solidFill>
                  <a:srgbClr val="990099"/>
                </a:solidFill>
                <a:latin typeface="Times New Roman" pitchFamily="18" charset="0"/>
                <a:cs typeface="Times New Roman" pitchFamily="18" charset="0"/>
              </a:rPr>
              <a:t>(1)	Assuring an acceptable level of confidence that the software  will conform to functional technical requirements.</a:t>
            </a:r>
          </a:p>
          <a:p>
            <a:pPr marL="536575" indent="-536575" algn="l" rtl="0" fontAlgn="base">
              <a:spcBef>
                <a:spcPct val="0"/>
              </a:spcBef>
              <a:spcAft>
                <a:spcPct val="0"/>
              </a:spcAft>
            </a:pPr>
            <a:r>
              <a:rPr lang="en-US" sz="2600" b="1">
                <a:solidFill>
                  <a:srgbClr val="006600"/>
                </a:solidFill>
                <a:latin typeface="Times New Roman" pitchFamily="18" charset="0"/>
                <a:cs typeface="Times New Roman" pitchFamily="18" charset="0"/>
              </a:rPr>
              <a:t>(2)	Assuring an acceptable level of confidence that the software will conform to managerial scheduling and budgetary requirements.</a:t>
            </a:r>
          </a:p>
          <a:p>
            <a:pPr marL="536575" indent="-536575" algn="l" rtl="0" fontAlgn="base">
              <a:spcBef>
                <a:spcPct val="0"/>
              </a:spcBef>
              <a:spcAft>
                <a:spcPct val="0"/>
              </a:spcAft>
            </a:pPr>
            <a:r>
              <a:rPr lang="en-US" sz="2600" b="1">
                <a:solidFill>
                  <a:srgbClr val="FF3300"/>
                </a:solidFill>
                <a:latin typeface="Times New Roman" pitchFamily="18" charset="0"/>
                <a:cs typeface="Times New Roman" pitchFamily="18" charset="0"/>
              </a:rPr>
              <a:t>(3)	Initiation and management of activities for the improvement and greater efficiency of  software development and SQA activities.</a:t>
            </a:r>
            <a:endParaRPr lang="en-GB" sz="2600">
              <a:solidFill>
                <a:prstClr val="black"/>
              </a:solidFill>
              <a:latin typeface="Times New Roman" pitchFamily="18" charset="0"/>
              <a:cs typeface="Times New Roman"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A6C0CFA3-7B0C-A334-A09D-53A4006A6F93}"/>
              </a:ext>
            </a:extLst>
          </p:cNvPr>
          <p:cNvSpPr>
            <a:spLocks noGrp="1"/>
          </p:cNvSpPr>
          <p:nvPr>
            <p:ph type="title"/>
          </p:nvPr>
        </p:nvSpPr>
        <p:spPr/>
        <p:txBody>
          <a:bodyPr/>
          <a:lstStyle/>
          <a:p>
            <a:pPr eaLnBrk="1" hangingPunct="1"/>
            <a:r>
              <a:rPr lang="en-US" altLang="en-US"/>
              <a:t>Configuration management</a:t>
            </a:r>
          </a:p>
        </p:txBody>
      </p:sp>
      <p:sp>
        <p:nvSpPr>
          <p:cNvPr id="23555" name="Content Placeholder 2">
            <a:extLst>
              <a:ext uri="{FF2B5EF4-FFF2-40B4-BE49-F238E27FC236}">
                <a16:creationId xmlns:a16="http://schemas.microsoft.com/office/drawing/2014/main" id="{C65E1407-F74C-0CF1-2350-11D475B212A7}"/>
              </a:ext>
            </a:extLst>
          </p:cNvPr>
          <p:cNvSpPr>
            <a:spLocks noGrp="1"/>
          </p:cNvSpPr>
          <p:nvPr>
            <p:ph idx="1"/>
          </p:nvPr>
        </p:nvSpPr>
        <p:spPr>
          <a:xfrm>
            <a:off x="1905000" y="1676400"/>
            <a:ext cx="8305800" cy="4191000"/>
          </a:xfrm>
        </p:spPr>
        <p:txBody>
          <a:bodyPr/>
          <a:lstStyle/>
          <a:p>
            <a:pPr eaLnBrk="1" hangingPunct="1">
              <a:buFont typeface="Wingdings" panose="05000000000000000000" pitchFamily="2" charset="2"/>
              <a:buNone/>
            </a:pPr>
            <a:r>
              <a:rPr lang="en-US" altLang="en-US" sz="2400"/>
              <a:t>4-the recording of the version and release specifications of the software installed in each site,</a:t>
            </a:r>
          </a:p>
          <a:p>
            <a:pPr eaLnBrk="1" hangingPunct="1">
              <a:buFont typeface="Wingdings" panose="05000000000000000000" pitchFamily="2" charset="2"/>
              <a:buNone/>
            </a:pPr>
            <a:r>
              <a:rPr lang="en-US" altLang="en-US" sz="2400"/>
              <a:t>5- the prevention of any changes in approved versions and releases once they are issued.</a:t>
            </a:r>
          </a:p>
          <a:p>
            <a:pPr eaLnBrk="1" hangingPunct="1"/>
            <a:r>
              <a:rPr lang="en-US" altLang="en-US" sz="2400"/>
              <a:t>Most configuration management systems implement computerized tools to accomplish their tasks.</a:t>
            </a:r>
          </a:p>
          <a:p>
            <a:pPr eaLnBrk="1" hangingPunct="1"/>
            <a:r>
              <a:rPr lang="en-US" altLang="en-US" sz="2400"/>
              <a:t>Software configuration procedures generally authorize an administrator or a configuration management committee to manage all the required configuration management operations.</a:t>
            </a:r>
          </a:p>
          <a:p>
            <a:pPr eaLnBrk="1" hangingPunct="1"/>
            <a:endParaRPr lang="en-US" altLang="en-US"/>
          </a:p>
        </p:txBody>
      </p:sp>
      <p:sp>
        <p:nvSpPr>
          <p:cNvPr id="23556" name="Slide Number Placeholder 3">
            <a:extLst>
              <a:ext uri="{FF2B5EF4-FFF2-40B4-BE49-F238E27FC236}">
                <a16:creationId xmlns:a16="http://schemas.microsoft.com/office/drawing/2014/main" id="{FFC8A072-AD5D-DD08-CBAB-171FFBA95AB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148DE89-0B51-4477-BD54-45532A689AFA}" type="slidenum">
              <a:rPr lang="ar-SA" altLang="en-US" sz="1000">
                <a:solidFill>
                  <a:prstClr val="black"/>
                </a:solidFill>
              </a:rPr>
              <a:pPr rtl="0" eaLnBrk="0" fontAlgn="base" hangingPunct="0">
                <a:spcBef>
                  <a:spcPct val="0"/>
                </a:spcBef>
                <a:spcAft>
                  <a:spcPct val="0"/>
                </a:spcAft>
              </a:pPr>
              <a:t>140</a:t>
            </a:fld>
            <a:endParaRPr lang="en-US" altLang="en-US" sz="1000">
              <a:solidFill>
                <a:prstClr val="black"/>
              </a:solidFill>
            </a:endParaRPr>
          </a:p>
        </p:txBody>
      </p:sp>
    </p:spTree>
  </p:cSld>
  <p:clrMapOvr>
    <a:masterClrMapping/>
  </p:clrMapOvr>
  <p:transition>
    <p:fade/>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0E8A7C3-FAA7-7AEC-68DC-5761C3EA2A94}"/>
              </a:ext>
            </a:extLst>
          </p:cNvPr>
          <p:cNvSpPr>
            <a:spLocks noGrp="1"/>
          </p:cNvSpPr>
          <p:nvPr>
            <p:ph type="title"/>
          </p:nvPr>
        </p:nvSpPr>
        <p:spPr/>
        <p:txBody>
          <a:bodyPr/>
          <a:lstStyle/>
          <a:p>
            <a:pPr eaLnBrk="1" hangingPunct="1"/>
            <a:r>
              <a:rPr lang="en-US" altLang="en-US"/>
              <a:t>6-Documentation control</a:t>
            </a:r>
          </a:p>
        </p:txBody>
      </p:sp>
      <p:sp>
        <p:nvSpPr>
          <p:cNvPr id="24579" name="Content Placeholder 2">
            <a:extLst>
              <a:ext uri="{FF2B5EF4-FFF2-40B4-BE49-F238E27FC236}">
                <a16:creationId xmlns:a16="http://schemas.microsoft.com/office/drawing/2014/main" id="{A3F9C134-A082-1F5A-776C-AA7D8DF943E2}"/>
              </a:ext>
            </a:extLst>
          </p:cNvPr>
          <p:cNvSpPr>
            <a:spLocks noGrp="1"/>
          </p:cNvSpPr>
          <p:nvPr>
            <p:ph idx="1"/>
          </p:nvPr>
        </p:nvSpPr>
        <p:spPr>
          <a:xfrm>
            <a:off x="1905000" y="1828800"/>
            <a:ext cx="8305800" cy="4038600"/>
          </a:xfrm>
        </p:spPr>
        <p:txBody>
          <a:bodyPr/>
          <a:lstStyle/>
          <a:p>
            <a:pPr eaLnBrk="1" hangingPunct="1"/>
            <a:r>
              <a:rPr lang="en-US" altLang="en-US" sz="2400"/>
              <a:t>SQA requires the application of measures to ensure the efficient long-term availability of major documents related to software development (“controlled documents”).</a:t>
            </a:r>
          </a:p>
          <a:p>
            <a:pPr eaLnBrk="1" hangingPunct="1"/>
            <a:r>
              <a:rPr lang="en-US" altLang="en-US" sz="2400"/>
              <a:t>The purpose of one type of controlled document – the quality record – is mainly to provide evidence of the SQA system’s performance. Documentation control therefore represents one of the building blocks of any SQA system.</a:t>
            </a:r>
          </a:p>
          <a:p>
            <a:pPr eaLnBrk="1" hangingPunct="1"/>
            <a:r>
              <a:rPr lang="en-US" altLang="en-US" sz="2400"/>
              <a:t>Documentation control mainly referred to customer requirement documents, contract documents, design reports, project plans, development standards, etc</a:t>
            </a:r>
          </a:p>
          <a:p>
            <a:pPr eaLnBrk="1" hangingPunct="1"/>
            <a:endParaRPr lang="en-US" altLang="en-US" sz="2400"/>
          </a:p>
        </p:txBody>
      </p:sp>
      <p:sp>
        <p:nvSpPr>
          <p:cNvPr id="24580" name="Slide Number Placeholder 3">
            <a:extLst>
              <a:ext uri="{FF2B5EF4-FFF2-40B4-BE49-F238E27FC236}">
                <a16:creationId xmlns:a16="http://schemas.microsoft.com/office/drawing/2014/main" id="{CFE10DD9-B012-2D9B-9C3F-2FC79F5E19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1AFC4ED-F42F-4DF5-B028-719F152564FA}" type="slidenum">
              <a:rPr lang="ar-SA" altLang="en-US" sz="1000">
                <a:solidFill>
                  <a:prstClr val="black"/>
                </a:solidFill>
              </a:rPr>
              <a:pPr rtl="0" eaLnBrk="0" fontAlgn="base" hangingPunct="0">
                <a:spcBef>
                  <a:spcPct val="0"/>
                </a:spcBef>
                <a:spcAft>
                  <a:spcPct val="0"/>
                </a:spcAft>
              </a:pPr>
              <a:t>141</a:t>
            </a:fld>
            <a:endParaRPr lang="en-US" altLang="en-US" sz="1000">
              <a:solidFill>
                <a:prstClr val="black"/>
              </a:solidFill>
            </a:endParaRPr>
          </a:p>
        </p:txBody>
      </p:sp>
    </p:spTree>
  </p:cSld>
  <p:clrMapOvr>
    <a:masterClrMapping/>
  </p:clrMapOvr>
  <p:transition>
    <p:fade/>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E2E7C27-C39A-C7E1-F49F-3DCF9B60058B}"/>
              </a:ext>
            </a:extLst>
          </p:cNvPr>
          <p:cNvSpPr>
            <a:spLocks noGrp="1"/>
          </p:cNvSpPr>
          <p:nvPr>
            <p:ph type="title"/>
          </p:nvPr>
        </p:nvSpPr>
        <p:spPr>
          <a:xfrm>
            <a:off x="1905000" y="514350"/>
            <a:ext cx="8153400" cy="1143000"/>
          </a:xfrm>
        </p:spPr>
        <p:txBody>
          <a:bodyPr/>
          <a:lstStyle/>
          <a:p>
            <a:pPr eaLnBrk="1" hangingPunct="1"/>
            <a:r>
              <a:rPr lang="en-US" altLang="en-US"/>
              <a:t>6-Documentation control</a:t>
            </a:r>
          </a:p>
        </p:txBody>
      </p:sp>
      <p:sp>
        <p:nvSpPr>
          <p:cNvPr id="3" name="Content Placeholder 2">
            <a:extLst>
              <a:ext uri="{FF2B5EF4-FFF2-40B4-BE49-F238E27FC236}">
                <a16:creationId xmlns:a16="http://schemas.microsoft.com/office/drawing/2014/main" id="{3543FF87-461E-17E8-B3A4-B5CE3FC43F20}"/>
              </a:ext>
            </a:extLst>
          </p:cNvPr>
          <p:cNvSpPr>
            <a:spLocks noGrp="1"/>
          </p:cNvSpPr>
          <p:nvPr>
            <p:ph idx="1"/>
          </p:nvPr>
        </p:nvSpPr>
        <p:spPr>
          <a:xfrm>
            <a:off x="1905000" y="1676400"/>
            <a:ext cx="8305800" cy="4038600"/>
          </a:xfrm>
        </p:spPr>
        <p:txBody>
          <a:bodyPr rtlCol="0">
            <a:normAutofit lnSpcReduction="10000"/>
          </a:bodyPr>
          <a:lstStyle/>
          <a:p>
            <a:pPr eaLnBrk="1" fontAlgn="auto" hangingPunct="1">
              <a:spcAft>
                <a:spcPts val="0"/>
              </a:spcAft>
              <a:defRPr/>
            </a:pPr>
            <a:r>
              <a:rPr lang="en-US" sz="2400" dirty="0"/>
              <a:t>Documentation control activities entail:</a:t>
            </a:r>
          </a:p>
          <a:p>
            <a:pPr marL="514350" indent="-514350" eaLnBrk="1" fontAlgn="auto" hangingPunct="1">
              <a:lnSpc>
                <a:spcPct val="80000"/>
              </a:lnSpc>
              <a:spcAft>
                <a:spcPts val="0"/>
              </a:spcAft>
              <a:buFont typeface="+mj-lt"/>
              <a:buAutoNum type="arabicPeriod"/>
              <a:defRPr/>
            </a:pPr>
            <a:r>
              <a:rPr lang="en-US" sz="2400" dirty="0"/>
              <a:t>Definition of the types of controlled documents needed </a:t>
            </a:r>
          </a:p>
          <a:p>
            <a:pPr marL="514350" indent="-514350" eaLnBrk="1" fontAlgn="auto" hangingPunct="1">
              <a:lnSpc>
                <a:spcPct val="80000"/>
              </a:lnSpc>
              <a:spcAft>
                <a:spcPts val="0"/>
              </a:spcAft>
              <a:buFont typeface="+mj-lt"/>
              <a:buAutoNum type="arabicPeriod"/>
              <a:defRPr/>
            </a:pPr>
            <a:r>
              <a:rPr lang="en-US" sz="2400" dirty="0"/>
              <a:t>Specification of the formats, </a:t>
            </a:r>
          </a:p>
          <a:p>
            <a:pPr marL="514350" indent="-514350" eaLnBrk="1" fontAlgn="auto" hangingPunct="1">
              <a:lnSpc>
                <a:spcPct val="80000"/>
              </a:lnSpc>
              <a:spcAft>
                <a:spcPts val="0"/>
              </a:spcAft>
              <a:buFont typeface="+mj-lt"/>
              <a:buAutoNum type="arabicPeriod"/>
              <a:defRPr/>
            </a:pPr>
            <a:r>
              <a:rPr lang="en-US" sz="2400" dirty="0"/>
              <a:t>Definition of review and approval processes for each controlled document</a:t>
            </a:r>
          </a:p>
          <a:p>
            <a:pPr marL="514350" indent="-514350" eaLnBrk="1" fontAlgn="auto" hangingPunct="1">
              <a:lnSpc>
                <a:spcPct val="80000"/>
              </a:lnSpc>
              <a:spcAft>
                <a:spcPts val="0"/>
              </a:spcAft>
              <a:buFont typeface="+mj-lt"/>
              <a:buAutoNum type="arabicPeriod"/>
              <a:defRPr/>
            </a:pPr>
            <a:r>
              <a:rPr lang="en-US" sz="2400" dirty="0"/>
              <a:t>Definition of the archive storage methods</a:t>
            </a:r>
          </a:p>
          <a:p>
            <a:pPr eaLnBrk="1" fontAlgn="auto" hangingPunct="1">
              <a:spcAft>
                <a:spcPts val="0"/>
              </a:spcAft>
              <a:defRPr/>
            </a:pPr>
            <a:r>
              <a:rPr lang="en-US" sz="2300" dirty="0"/>
              <a:t>Controlled documents contain information important to the long-term development and maintenance of the software system, </a:t>
            </a:r>
            <a:r>
              <a:rPr lang="en-US" sz="2300" dirty="0" err="1"/>
              <a:t>e.g</a:t>
            </a:r>
            <a:r>
              <a:rPr lang="en-US" sz="2300" dirty="0"/>
              <a:t> SW test results, DR reports, problem reports, audit reports.</a:t>
            </a:r>
          </a:p>
          <a:p>
            <a:pPr eaLnBrk="1" fontAlgn="auto" hangingPunct="1">
              <a:spcAft>
                <a:spcPts val="0"/>
              </a:spcAft>
              <a:defRPr/>
            </a:pPr>
            <a:r>
              <a:rPr lang="en-US" sz="2300" dirty="0"/>
              <a:t>Quality records mainly contribute to the system’s ability to respond to customer claims in the future</a:t>
            </a:r>
            <a:r>
              <a:rPr lang="en-US" sz="2400" dirty="0"/>
              <a:t>.</a:t>
            </a:r>
          </a:p>
        </p:txBody>
      </p:sp>
      <p:sp>
        <p:nvSpPr>
          <p:cNvPr id="25604" name="Slide Number Placeholder 3">
            <a:extLst>
              <a:ext uri="{FF2B5EF4-FFF2-40B4-BE49-F238E27FC236}">
                <a16:creationId xmlns:a16="http://schemas.microsoft.com/office/drawing/2014/main" id="{EF775ECA-29B8-D785-35FF-C182BF4E2A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D957C244-6D8E-4CCF-866B-4A92C698A908}" type="slidenum">
              <a:rPr lang="ar-SA" altLang="en-US" sz="1000">
                <a:solidFill>
                  <a:prstClr val="black"/>
                </a:solidFill>
              </a:rPr>
              <a:pPr rtl="0" eaLnBrk="0" fontAlgn="base" hangingPunct="0">
                <a:spcBef>
                  <a:spcPct val="0"/>
                </a:spcBef>
                <a:spcAft>
                  <a:spcPct val="0"/>
                </a:spcAft>
              </a:pPr>
              <a:t>142</a:t>
            </a:fld>
            <a:endParaRPr lang="en-US" altLang="en-US" sz="1000">
              <a:solidFill>
                <a:prstClr val="black"/>
              </a:solidFill>
            </a:endParaRPr>
          </a:p>
        </p:txBody>
      </p:sp>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00E2DEB-144D-B834-8743-82CEFDACED68}"/>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4. Management SQA components</a:t>
            </a:r>
          </a:p>
        </p:txBody>
      </p:sp>
      <p:sp>
        <p:nvSpPr>
          <p:cNvPr id="52228" name="Rectangle 3">
            <a:extLst>
              <a:ext uri="{FF2B5EF4-FFF2-40B4-BE49-F238E27FC236}">
                <a16:creationId xmlns:a16="http://schemas.microsoft.com/office/drawing/2014/main" id="{A0C3B2AB-704A-09B3-30F6-A37AC3F4323D}"/>
              </a:ext>
            </a:extLst>
          </p:cNvPr>
          <p:cNvSpPr>
            <a:spLocks noGrp="1" noChangeArrowheads="1"/>
          </p:cNvSpPr>
          <p:nvPr>
            <p:ph idx="1"/>
          </p:nvPr>
        </p:nvSpPr>
        <p:spPr/>
        <p:txBody>
          <a:bodyPr rtlCol="0">
            <a:normAutofit/>
          </a:bodyPr>
          <a:lstStyle/>
          <a:p>
            <a:pPr eaLnBrk="1" fontAlgn="auto" hangingPunct="1">
              <a:spcAft>
                <a:spcPts val="0"/>
              </a:spcAft>
              <a:buNone/>
              <a:defRPr/>
            </a:pPr>
            <a:r>
              <a:rPr lang="en-US" sz="2800" dirty="0"/>
              <a:t>They support the managerial control of software development project and maintenance services.</a:t>
            </a:r>
          </a:p>
          <a:p>
            <a:pPr eaLnBrk="1" fontAlgn="auto" hangingPunct="1">
              <a:spcAft>
                <a:spcPts val="0"/>
              </a:spcAft>
              <a:buNone/>
              <a:defRPr/>
            </a:pPr>
            <a:endParaRPr lang="en-US" sz="2800" dirty="0"/>
          </a:p>
          <a:p>
            <a:pPr marL="0" indent="0" eaLnBrk="1" fontAlgn="auto" hangingPunct="1">
              <a:spcAft>
                <a:spcPts val="0"/>
              </a:spcAft>
              <a:buNone/>
              <a:defRPr/>
            </a:pPr>
            <a:r>
              <a:rPr lang="en-US" sz="2800" dirty="0"/>
              <a:t>It includes the following components: </a:t>
            </a:r>
          </a:p>
          <a:p>
            <a:pPr eaLnBrk="1" fontAlgn="auto" hangingPunct="1">
              <a:spcAft>
                <a:spcPts val="0"/>
              </a:spcAft>
              <a:defRPr/>
            </a:pPr>
            <a:r>
              <a:rPr lang="en-US" sz="2800" dirty="0"/>
              <a:t>Project progress control</a:t>
            </a:r>
          </a:p>
          <a:p>
            <a:pPr eaLnBrk="1" fontAlgn="auto" hangingPunct="1">
              <a:spcAft>
                <a:spcPts val="0"/>
              </a:spcAft>
              <a:defRPr/>
            </a:pPr>
            <a:r>
              <a:rPr lang="en-US" sz="2800" dirty="0"/>
              <a:t>Software quality metrics</a:t>
            </a:r>
          </a:p>
          <a:p>
            <a:pPr eaLnBrk="1" fontAlgn="auto" hangingPunct="1">
              <a:spcAft>
                <a:spcPts val="0"/>
              </a:spcAft>
              <a:defRPr/>
            </a:pPr>
            <a:r>
              <a:rPr lang="en-US" sz="2800" dirty="0"/>
              <a:t>Software quality costs.</a:t>
            </a:r>
          </a:p>
          <a:p>
            <a:pPr eaLnBrk="1" fontAlgn="auto" hangingPunct="1">
              <a:spcAft>
                <a:spcPts val="0"/>
              </a:spcAft>
              <a:defRPr/>
            </a:pPr>
            <a:endParaRPr lang="en-US" sz="2800" dirty="0"/>
          </a:p>
          <a:p>
            <a:pPr eaLnBrk="1" fontAlgn="auto" hangingPunct="1">
              <a:spcAft>
                <a:spcPts val="0"/>
              </a:spcAft>
              <a:buNone/>
              <a:defRPr/>
            </a:pPr>
            <a:endParaRPr lang="en-US" sz="2800" dirty="0"/>
          </a:p>
        </p:txBody>
      </p:sp>
      <p:sp>
        <p:nvSpPr>
          <p:cNvPr id="26628" name="Slide Number Placeholder 5">
            <a:extLst>
              <a:ext uri="{FF2B5EF4-FFF2-40B4-BE49-F238E27FC236}">
                <a16:creationId xmlns:a16="http://schemas.microsoft.com/office/drawing/2014/main" id="{77FBFA2C-7D49-2FB6-98AC-AA163A4864B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8505AEE-D2F5-443E-AB3F-85AAA6F0E226}" type="slidenum">
              <a:rPr lang="ar-SA" altLang="en-US" sz="1000">
                <a:solidFill>
                  <a:prstClr val="black"/>
                </a:solidFill>
              </a:rPr>
              <a:pPr rtl="0" eaLnBrk="0" fontAlgn="base" hangingPunct="0">
                <a:spcBef>
                  <a:spcPct val="0"/>
                </a:spcBef>
                <a:spcAft>
                  <a:spcPct val="0"/>
                </a:spcAft>
              </a:pPr>
              <a:t>143</a:t>
            </a:fld>
            <a:endParaRPr lang="en-US" altLang="en-US" sz="1000">
              <a:solidFill>
                <a:prstClr val="black"/>
              </a:solidFill>
            </a:endParaRPr>
          </a:p>
        </p:txBody>
      </p:sp>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59BCD39E-089E-A334-D69E-CCD06DC525E3}"/>
              </a:ext>
            </a:extLst>
          </p:cNvPr>
          <p:cNvSpPr>
            <a:spLocks noGrp="1" noChangeArrowheads="1"/>
          </p:cNvSpPr>
          <p:nvPr>
            <p:ph type="title"/>
          </p:nvPr>
        </p:nvSpPr>
        <p:spPr>
          <a:xfrm>
            <a:off x="1981200" y="914400"/>
            <a:ext cx="8153400" cy="685800"/>
          </a:xfrm>
        </p:spPr>
        <p:txBody>
          <a:bodyPr/>
          <a:lstStyle/>
          <a:p>
            <a:pPr eaLnBrk="1" hangingPunct="1"/>
            <a:r>
              <a:rPr lang="en-US" altLang="en-US" sz="3600">
                <a:latin typeface="Arial" panose="020B0604020202020204" pitchFamily="34" charset="0"/>
              </a:rPr>
              <a:t>Project progress control</a:t>
            </a:r>
          </a:p>
        </p:txBody>
      </p:sp>
      <p:sp>
        <p:nvSpPr>
          <p:cNvPr id="27651" name="Rectangle 3">
            <a:extLst>
              <a:ext uri="{FF2B5EF4-FFF2-40B4-BE49-F238E27FC236}">
                <a16:creationId xmlns:a16="http://schemas.microsoft.com/office/drawing/2014/main" id="{66DCB52D-307E-6F19-03AA-D364FEDA0A5B}"/>
              </a:ext>
            </a:extLst>
          </p:cNvPr>
          <p:cNvSpPr>
            <a:spLocks noGrp="1" noChangeArrowheads="1"/>
          </p:cNvSpPr>
          <p:nvPr>
            <p:ph idx="1"/>
          </p:nvPr>
        </p:nvSpPr>
        <p:spPr>
          <a:xfrm>
            <a:off x="1676400" y="1676400"/>
            <a:ext cx="8763000" cy="4648200"/>
          </a:xfrm>
        </p:spPr>
        <p:txBody>
          <a:bodyPr/>
          <a:lstStyle/>
          <a:p>
            <a:pPr marL="609600" indent="-609600" eaLnBrk="1" hangingPunct="1"/>
            <a:r>
              <a:rPr lang="en-US" altLang="en-US" sz="2800"/>
              <a:t>The main objective is to detect the appearance of any situation that may includes deviations from the project plans and maintenance service performance.</a:t>
            </a:r>
          </a:p>
          <a:p>
            <a:pPr marL="609600" indent="-609600" eaLnBrk="1" hangingPunct="1"/>
            <a:r>
              <a:rPr lang="en-US" altLang="en-US" sz="2800"/>
              <a:t>Clearly, the effectiveness and efficiency of the corrective measures  implemented  is dependent on the timely discovery of undesirable situations.</a:t>
            </a:r>
          </a:p>
          <a:p>
            <a:pPr marL="609600" indent="-609600" eaLnBrk="1" hangingPunct="1"/>
            <a:r>
              <a:rPr lang="en-US" altLang="en-US" sz="2800"/>
              <a:t>Project control activities focus on:</a:t>
            </a:r>
          </a:p>
          <a:p>
            <a:pPr marL="1009650" lvl="1" indent="-609600" eaLnBrk="1" hangingPunct="1">
              <a:buFontTx/>
              <a:buAutoNum type="arabicPeriod"/>
            </a:pPr>
            <a:r>
              <a:rPr lang="en-US" altLang="en-US" sz="2300"/>
              <a:t>Project schedule control</a:t>
            </a:r>
          </a:p>
          <a:p>
            <a:pPr marL="1009650" lvl="1" indent="-609600" eaLnBrk="1" hangingPunct="1">
              <a:buFontTx/>
              <a:buAutoNum type="arabicPeriod"/>
            </a:pPr>
            <a:r>
              <a:rPr lang="en-US" altLang="en-US" sz="2300"/>
              <a:t>Project resource control</a:t>
            </a:r>
          </a:p>
          <a:p>
            <a:pPr marL="1009650" lvl="1" indent="-609600" eaLnBrk="1" hangingPunct="1">
              <a:buFontTx/>
              <a:buAutoNum type="arabicPeriod"/>
            </a:pPr>
            <a:r>
              <a:rPr lang="en-US" altLang="en-US" sz="2300"/>
              <a:t>Project budget control</a:t>
            </a:r>
          </a:p>
          <a:p>
            <a:pPr marL="1009650" lvl="1" indent="-609600" eaLnBrk="1" hangingPunct="1">
              <a:buFontTx/>
              <a:buAutoNum type="arabicPeriod"/>
            </a:pPr>
            <a:r>
              <a:rPr lang="en-US" altLang="en-US" sz="2300"/>
              <a:t>Control of risk management activities</a:t>
            </a:r>
          </a:p>
          <a:p>
            <a:pPr marL="609600" indent="-609600" eaLnBrk="1" hangingPunct="1">
              <a:buFontTx/>
              <a:buAutoNum type="arabicPeriod"/>
            </a:pPr>
            <a:endParaRPr lang="en-US" altLang="en-US" sz="2800"/>
          </a:p>
        </p:txBody>
      </p:sp>
      <p:sp>
        <p:nvSpPr>
          <p:cNvPr id="27652" name="Slide Number Placeholder 5">
            <a:extLst>
              <a:ext uri="{FF2B5EF4-FFF2-40B4-BE49-F238E27FC236}">
                <a16:creationId xmlns:a16="http://schemas.microsoft.com/office/drawing/2014/main" id="{A136D2A9-CD61-C1CF-E25F-6E9C5109E0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A6B4EBA-A76D-4620-B867-DE4C6A9E7359}" type="slidenum">
              <a:rPr lang="ar-SA" altLang="en-US" sz="1000">
                <a:solidFill>
                  <a:prstClr val="black"/>
                </a:solidFill>
              </a:rPr>
              <a:pPr rtl="0" eaLnBrk="0" fontAlgn="base" hangingPunct="0">
                <a:spcBef>
                  <a:spcPct val="0"/>
                </a:spcBef>
                <a:spcAft>
                  <a:spcPct val="0"/>
                </a:spcAft>
              </a:pPr>
              <a:t>144</a:t>
            </a:fld>
            <a:endParaRPr lang="en-US" altLang="en-US" sz="1000">
              <a:solidFill>
                <a:prstClr val="black"/>
              </a:solidFill>
            </a:endParaRPr>
          </a:p>
        </p:txBody>
      </p:sp>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1459C2C-30FA-6186-FE4B-7A65296CC93E}"/>
              </a:ext>
            </a:extLst>
          </p:cNvPr>
          <p:cNvSpPr>
            <a:spLocks noGrp="1" noChangeArrowheads="1"/>
          </p:cNvSpPr>
          <p:nvPr>
            <p:ph type="title"/>
          </p:nvPr>
        </p:nvSpPr>
        <p:spPr/>
        <p:txBody>
          <a:bodyPr/>
          <a:lstStyle/>
          <a:p>
            <a:pPr eaLnBrk="1" hangingPunct="1"/>
            <a:r>
              <a:rPr lang="en-US" altLang="en-US" sz="3600">
                <a:latin typeface="Arial" panose="020B0604020202020204" pitchFamily="34" charset="0"/>
              </a:rPr>
              <a:t>Software quality metrics</a:t>
            </a:r>
          </a:p>
        </p:txBody>
      </p:sp>
      <p:sp>
        <p:nvSpPr>
          <p:cNvPr id="47108" name="Rectangle 3">
            <a:extLst>
              <a:ext uri="{FF2B5EF4-FFF2-40B4-BE49-F238E27FC236}">
                <a16:creationId xmlns:a16="http://schemas.microsoft.com/office/drawing/2014/main" id="{C5403116-1313-23DE-C108-01876AF03D39}"/>
              </a:ext>
            </a:extLst>
          </p:cNvPr>
          <p:cNvSpPr>
            <a:spLocks noGrp="1" noChangeArrowheads="1"/>
          </p:cNvSpPr>
          <p:nvPr>
            <p:ph idx="1"/>
          </p:nvPr>
        </p:nvSpPr>
        <p:spPr>
          <a:xfrm>
            <a:off x="1828800" y="1676400"/>
            <a:ext cx="8534400" cy="4343400"/>
          </a:xfrm>
        </p:spPr>
        <p:txBody>
          <a:bodyPr rtlCol="0">
            <a:normAutofit/>
          </a:bodyPr>
          <a:lstStyle/>
          <a:p>
            <a:pPr eaLnBrk="1" fontAlgn="auto" hangingPunct="1">
              <a:spcAft>
                <a:spcPts val="0"/>
              </a:spcAft>
              <a:defRPr/>
            </a:pPr>
            <a:r>
              <a:rPr lang="en-US" sz="2400" dirty="0"/>
              <a:t>You can’t control what you can’t measure</a:t>
            </a:r>
          </a:p>
          <a:p>
            <a:pPr eaLnBrk="1" fontAlgn="auto" hangingPunct="1">
              <a:spcAft>
                <a:spcPts val="0"/>
              </a:spcAft>
              <a:defRPr/>
            </a:pPr>
            <a:r>
              <a:rPr lang="en-US" sz="2400" dirty="0"/>
              <a:t>Measurement of the various aspects of software quality is considered to be an effective tool for the support of control activities and the initiation of process improvements during the development and the maintenance phases.</a:t>
            </a:r>
          </a:p>
          <a:p>
            <a:pPr marL="0" indent="0" eaLnBrk="1" fontAlgn="auto" hangingPunct="1">
              <a:spcAft>
                <a:spcPts val="0"/>
              </a:spcAft>
              <a:buNone/>
              <a:defRPr/>
            </a:pPr>
            <a:r>
              <a:rPr lang="en-US" sz="2400" dirty="0"/>
              <a:t>There are metrics for:</a:t>
            </a:r>
          </a:p>
          <a:p>
            <a:pPr marL="590550" indent="-590550" eaLnBrk="1" fontAlgn="auto" hangingPunct="1">
              <a:spcAft>
                <a:spcPts val="0"/>
              </a:spcAft>
              <a:buFont typeface="Wingdings" panose="05000000000000000000" pitchFamily="2" charset="2"/>
              <a:buAutoNum type="arabicPeriod"/>
              <a:defRPr/>
            </a:pPr>
            <a:r>
              <a:rPr lang="en-US" sz="2400" dirty="0"/>
              <a:t>Quality of SW development and maintenance activities</a:t>
            </a:r>
          </a:p>
          <a:p>
            <a:pPr marL="590550" indent="-590550" eaLnBrk="1" fontAlgn="auto" hangingPunct="1">
              <a:spcAft>
                <a:spcPts val="0"/>
              </a:spcAft>
              <a:buFont typeface="Wingdings" panose="05000000000000000000" pitchFamily="2" charset="2"/>
              <a:buAutoNum type="arabicPeriod"/>
              <a:defRPr/>
            </a:pPr>
            <a:r>
              <a:rPr lang="en-US" sz="2400" dirty="0"/>
              <a:t>Development team productivities</a:t>
            </a:r>
          </a:p>
          <a:p>
            <a:pPr marL="590550" indent="-590550" eaLnBrk="1" fontAlgn="auto" hangingPunct="1">
              <a:spcAft>
                <a:spcPts val="0"/>
              </a:spcAft>
              <a:buFont typeface="Wingdings" panose="05000000000000000000" pitchFamily="2" charset="2"/>
              <a:buAutoNum type="arabicPeriod"/>
              <a:defRPr/>
            </a:pPr>
            <a:r>
              <a:rPr lang="en-US" sz="2400" dirty="0"/>
              <a:t>SW faults density</a:t>
            </a:r>
          </a:p>
        </p:txBody>
      </p:sp>
      <p:sp>
        <p:nvSpPr>
          <p:cNvPr id="28676" name="Slide Number Placeholder 5">
            <a:extLst>
              <a:ext uri="{FF2B5EF4-FFF2-40B4-BE49-F238E27FC236}">
                <a16:creationId xmlns:a16="http://schemas.microsoft.com/office/drawing/2014/main" id="{6D51D110-B382-A270-9286-74E260F4EAC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F57C22B6-A2FA-4B5E-BD32-8DC162D793F1}" type="slidenum">
              <a:rPr lang="ar-SA" altLang="en-US" sz="1000">
                <a:solidFill>
                  <a:prstClr val="black"/>
                </a:solidFill>
              </a:rPr>
              <a:pPr rtl="0" eaLnBrk="0" fontAlgn="base" hangingPunct="0">
                <a:spcBef>
                  <a:spcPct val="0"/>
                </a:spcBef>
                <a:spcAft>
                  <a:spcPct val="0"/>
                </a:spcAft>
              </a:pPr>
              <a:t>145</a:t>
            </a:fld>
            <a:endParaRPr lang="en-US" altLang="en-US" sz="1000">
              <a:solidFill>
                <a:prstClr val="black"/>
              </a:solidFill>
            </a:endParaRPr>
          </a:p>
        </p:txBody>
      </p:sp>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69DF0E7D-C7B4-EF88-C083-2EE9234D9B6C}"/>
              </a:ext>
            </a:extLst>
          </p:cNvPr>
          <p:cNvSpPr>
            <a:spLocks noGrp="1"/>
          </p:cNvSpPr>
          <p:nvPr>
            <p:ph type="title"/>
          </p:nvPr>
        </p:nvSpPr>
        <p:spPr/>
        <p:txBody>
          <a:bodyPr/>
          <a:lstStyle/>
          <a:p>
            <a:pPr eaLnBrk="1" hangingPunct="1"/>
            <a:r>
              <a:rPr lang="en-US" altLang="en-US"/>
              <a:t>Software quality costs</a:t>
            </a:r>
          </a:p>
        </p:txBody>
      </p:sp>
      <p:sp>
        <p:nvSpPr>
          <p:cNvPr id="29699" name="Content Placeholder 2">
            <a:extLst>
              <a:ext uri="{FF2B5EF4-FFF2-40B4-BE49-F238E27FC236}">
                <a16:creationId xmlns:a16="http://schemas.microsoft.com/office/drawing/2014/main" id="{93B94E88-5E5C-7EB8-4A4C-751A5E369D12}"/>
              </a:ext>
            </a:extLst>
          </p:cNvPr>
          <p:cNvSpPr>
            <a:spLocks noGrp="1"/>
          </p:cNvSpPr>
          <p:nvPr>
            <p:ph idx="1"/>
          </p:nvPr>
        </p:nvSpPr>
        <p:spPr>
          <a:xfrm>
            <a:off x="1828800" y="1752600"/>
            <a:ext cx="8610600" cy="4114800"/>
          </a:xfrm>
        </p:spPr>
        <p:txBody>
          <a:bodyPr/>
          <a:lstStyle/>
          <a:p>
            <a:pPr eaLnBrk="1" hangingPunct="1"/>
            <a:r>
              <a:rPr lang="en-US" altLang="en-US" sz="2400"/>
              <a:t>The quality costs incurred by software development and application are, according to the quality costs model, the </a:t>
            </a:r>
            <a:r>
              <a:rPr lang="en-US" altLang="en-US" sz="2400">
                <a:solidFill>
                  <a:srgbClr val="FF0000"/>
                </a:solidFill>
              </a:rPr>
              <a:t>costs of control </a:t>
            </a:r>
            <a:r>
              <a:rPr lang="en-US" altLang="en-US" sz="2400"/>
              <a:t>(prevention costs, appraisal costs) combined with the </a:t>
            </a:r>
            <a:r>
              <a:rPr lang="en-US" altLang="en-US" sz="2400">
                <a:solidFill>
                  <a:srgbClr val="FF0000"/>
                </a:solidFill>
              </a:rPr>
              <a:t>costs of failure </a:t>
            </a:r>
            <a:r>
              <a:rPr lang="en-US" altLang="en-US" sz="2400"/>
              <a:t>(internal failure costs, external failure costs)</a:t>
            </a:r>
          </a:p>
          <a:p>
            <a:pPr eaLnBrk="1" hangingPunct="1"/>
            <a:r>
              <a:rPr lang="en-US" altLang="en-US" sz="2400"/>
              <a:t>Analysis of software quality costs can direct SQA efforts to the improvement of activities that cause significant failures with their attendant high failure costs or, alternatively, to make expensive control activities more efficient.</a:t>
            </a:r>
          </a:p>
          <a:p>
            <a:pPr eaLnBrk="1" hangingPunct="1"/>
            <a:endParaRPr lang="en-US" altLang="en-US" sz="2400"/>
          </a:p>
          <a:p>
            <a:pPr eaLnBrk="1" hangingPunct="1"/>
            <a:endParaRPr lang="en-US" altLang="en-US" sz="2400"/>
          </a:p>
        </p:txBody>
      </p:sp>
      <p:sp>
        <p:nvSpPr>
          <p:cNvPr id="29700" name="Slide Number Placeholder 3">
            <a:extLst>
              <a:ext uri="{FF2B5EF4-FFF2-40B4-BE49-F238E27FC236}">
                <a16:creationId xmlns:a16="http://schemas.microsoft.com/office/drawing/2014/main" id="{3A12164A-9836-FD4C-1F80-ABF5D5ABF0C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C406CE4-B48A-4366-881F-B47D5C4FD960}" type="slidenum">
              <a:rPr lang="ar-SA" altLang="en-US" sz="1000">
                <a:solidFill>
                  <a:prstClr val="black"/>
                </a:solidFill>
              </a:rPr>
              <a:pPr rtl="0" eaLnBrk="0" fontAlgn="base" hangingPunct="0">
                <a:spcBef>
                  <a:spcPct val="0"/>
                </a:spcBef>
                <a:spcAft>
                  <a:spcPct val="0"/>
                </a:spcAft>
              </a:pPr>
              <a:t>146</a:t>
            </a:fld>
            <a:endParaRPr lang="en-US" altLang="en-US" sz="1000">
              <a:solidFill>
                <a:prstClr val="black"/>
              </a:solidFill>
            </a:endParaRPr>
          </a:p>
        </p:txBody>
      </p:sp>
    </p:spTree>
  </p:cSld>
  <p:clrMapOvr>
    <a:masterClrMapping/>
  </p:clrMapOvr>
  <p:transition>
    <p:fade/>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BD8E3DE4-E4EC-CBA5-D054-8782553AE2B5}"/>
              </a:ext>
            </a:extLst>
          </p:cNvPr>
          <p:cNvSpPr>
            <a:spLocks noGrp="1" noChangeArrowheads="1"/>
          </p:cNvSpPr>
          <p:nvPr>
            <p:ph type="title"/>
          </p:nvPr>
        </p:nvSpPr>
        <p:spPr>
          <a:xfrm>
            <a:off x="1828800" y="609600"/>
            <a:ext cx="84582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5. SQA standards, system certification, and assessment components</a:t>
            </a:r>
          </a:p>
        </p:txBody>
      </p:sp>
      <p:sp>
        <p:nvSpPr>
          <p:cNvPr id="56324" name="Rectangle 3">
            <a:extLst>
              <a:ext uri="{FF2B5EF4-FFF2-40B4-BE49-F238E27FC236}">
                <a16:creationId xmlns:a16="http://schemas.microsoft.com/office/drawing/2014/main" id="{9A6841BB-0D1D-81AE-933C-E9E81A0FC753}"/>
              </a:ext>
            </a:extLst>
          </p:cNvPr>
          <p:cNvSpPr>
            <a:spLocks noGrp="1" noChangeArrowheads="1"/>
          </p:cNvSpPr>
          <p:nvPr>
            <p:ph idx="1"/>
          </p:nvPr>
        </p:nvSpPr>
        <p:spPr>
          <a:xfrm>
            <a:off x="1828800" y="1828800"/>
            <a:ext cx="8534400" cy="4191000"/>
          </a:xfrm>
        </p:spPr>
        <p:txBody>
          <a:bodyPr rtlCol="0">
            <a:normAutofit lnSpcReduction="10000"/>
          </a:bodyPr>
          <a:lstStyle/>
          <a:p>
            <a:pPr eaLnBrk="1" fontAlgn="auto" hangingPunct="1">
              <a:lnSpc>
                <a:spcPct val="80000"/>
              </a:lnSpc>
              <a:spcAft>
                <a:spcPts val="0"/>
              </a:spcAft>
              <a:defRPr/>
            </a:pPr>
            <a:r>
              <a:rPr lang="en-US" altLang="en-US" sz="2400"/>
              <a:t>External tools offer another avenue for achieving the goals of software quality assurance.</a:t>
            </a:r>
          </a:p>
          <a:p>
            <a:pPr eaLnBrk="1" fontAlgn="auto" hangingPunct="1">
              <a:lnSpc>
                <a:spcPct val="80000"/>
              </a:lnSpc>
              <a:spcAft>
                <a:spcPts val="0"/>
              </a:spcAft>
              <a:defRPr/>
            </a:pPr>
            <a:r>
              <a:rPr lang="en-US" altLang="en-US" sz="2400"/>
              <a:t>The main objectives of these standards are : </a:t>
            </a:r>
          </a:p>
          <a:p>
            <a:pPr eaLnBrk="1" fontAlgn="auto" hangingPunct="1">
              <a:lnSpc>
                <a:spcPct val="80000"/>
              </a:lnSpc>
              <a:spcAft>
                <a:spcPts val="0"/>
              </a:spcAft>
              <a:buNone/>
              <a:defRPr/>
            </a:pPr>
            <a:r>
              <a:rPr lang="en-US" altLang="en-US" sz="2400"/>
              <a:t>   1) Utilization of international professional knowledge</a:t>
            </a:r>
          </a:p>
          <a:p>
            <a:pPr eaLnBrk="1" fontAlgn="auto" hangingPunct="1">
              <a:lnSpc>
                <a:spcPct val="80000"/>
              </a:lnSpc>
              <a:spcAft>
                <a:spcPts val="0"/>
              </a:spcAft>
              <a:buNone/>
              <a:defRPr/>
            </a:pPr>
            <a:r>
              <a:rPr lang="en-US" altLang="en-US" sz="2400"/>
              <a:t>   2) Improvement of coordination with other organizations` quality systems</a:t>
            </a:r>
          </a:p>
          <a:p>
            <a:pPr eaLnBrk="1" fontAlgn="auto" hangingPunct="1">
              <a:lnSpc>
                <a:spcPct val="80000"/>
              </a:lnSpc>
              <a:spcAft>
                <a:spcPts val="0"/>
              </a:spcAft>
              <a:buNone/>
              <a:defRPr/>
            </a:pPr>
            <a:r>
              <a:rPr lang="en-US" altLang="en-US" sz="2400"/>
              <a:t>   3) Professional evaluation and measurement of the achievements of the organization’s quality systems.   </a:t>
            </a:r>
          </a:p>
          <a:p>
            <a:pPr eaLnBrk="1" fontAlgn="auto" hangingPunct="1">
              <a:spcAft>
                <a:spcPts val="0"/>
              </a:spcAft>
              <a:defRPr/>
            </a:pPr>
            <a:r>
              <a:rPr lang="en-US" altLang="en-US" sz="2400"/>
              <a:t>The </a:t>
            </a:r>
            <a:r>
              <a:rPr lang="en-US" altLang="en-US" sz="2400">
                <a:solidFill>
                  <a:srgbClr val="FF0000"/>
                </a:solidFill>
              </a:rPr>
              <a:t>standards available </a:t>
            </a:r>
            <a:r>
              <a:rPr lang="en-US" altLang="en-US" sz="2400"/>
              <a:t>may be classified into two main sub-classes: </a:t>
            </a:r>
            <a:r>
              <a:rPr lang="en-US" altLang="en-US" sz="2400">
                <a:solidFill>
                  <a:srgbClr val="FF0000"/>
                </a:solidFill>
              </a:rPr>
              <a:t>quality management standards and project process standards</a:t>
            </a:r>
            <a:r>
              <a:rPr lang="en-US" altLang="en-US" sz="2400"/>
              <a:t>. Either or both of the two sub-classes can be required by the customer.</a:t>
            </a:r>
          </a:p>
          <a:p>
            <a:pPr eaLnBrk="1" fontAlgn="auto" hangingPunct="1">
              <a:lnSpc>
                <a:spcPct val="80000"/>
              </a:lnSpc>
              <a:spcAft>
                <a:spcPts val="0"/>
              </a:spcAft>
              <a:buNone/>
              <a:defRPr/>
            </a:pPr>
            <a:endParaRPr lang="en-US" altLang="en-US" sz="2400"/>
          </a:p>
        </p:txBody>
      </p:sp>
      <p:sp>
        <p:nvSpPr>
          <p:cNvPr id="30724" name="Slide Number Placeholder 5">
            <a:extLst>
              <a:ext uri="{FF2B5EF4-FFF2-40B4-BE49-F238E27FC236}">
                <a16:creationId xmlns:a16="http://schemas.microsoft.com/office/drawing/2014/main" id="{94130BF4-3E34-D19A-E77F-B2479D21433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B05F466-C1FA-4C68-A634-BBF7ACF580AA}" type="slidenum">
              <a:rPr lang="ar-SA" altLang="en-US" sz="1000">
                <a:solidFill>
                  <a:prstClr val="black"/>
                </a:solidFill>
              </a:rPr>
              <a:pPr rtl="0" eaLnBrk="0" fontAlgn="base" hangingPunct="0">
                <a:spcBef>
                  <a:spcPct val="0"/>
                </a:spcBef>
                <a:spcAft>
                  <a:spcPct val="0"/>
                </a:spcAft>
              </a:pPr>
              <a:t>147</a:t>
            </a:fld>
            <a:endParaRPr lang="en-US" altLang="en-US" sz="1000">
              <a:solidFill>
                <a:prstClr val="black"/>
              </a:solidFill>
            </a:endParaRPr>
          </a:p>
        </p:txBody>
      </p:sp>
    </p:spTree>
  </p:cSld>
  <p:clrMapOvr>
    <a:masterClrMapping/>
  </p:clrMapOvr>
  <p:transition>
    <p:fade/>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20A82A3-3A08-1685-F3F2-DAAC6C19C2A5}"/>
              </a:ext>
            </a:extLst>
          </p:cNvPr>
          <p:cNvSpPr>
            <a:spLocks noGrp="1"/>
          </p:cNvSpPr>
          <p:nvPr>
            <p:ph type="title"/>
          </p:nvPr>
        </p:nvSpPr>
        <p:spPr/>
        <p:txBody>
          <a:bodyPr/>
          <a:lstStyle/>
          <a:p>
            <a:pPr eaLnBrk="1" hangingPunct="1"/>
            <a:r>
              <a:rPr lang="en-US" altLang="en-US"/>
              <a:t>Quality management standards</a:t>
            </a:r>
          </a:p>
        </p:txBody>
      </p:sp>
      <p:sp>
        <p:nvSpPr>
          <p:cNvPr id="32771" name="Content Placeholder 2">
            <a:extLst>
              <a:ext uri="{FF2B5EF4-FFF2-40B4-BE49-F238E27FC236}">
                <a16:creationId xmlns:a16="http://schemas.microsoft.com/office/drawing/2014/main" id="{35E7CD10-838B-DCED-57D8-E85F92B72794}"/>
              </a:ext>
            </a:extLst>
          </p:cNvPr>
          <p:cNvSpPr>
            <a:spLocks noGrp="1"/>
          </p:cNvSpPr>
          <p:nvPr>
            <p:ph idx="1"/>
          </p:nvPr>
        </p:nvSpPr>
        <p:spPr>
          <a:xfrm>
            <a:off x="1828800" y="1828800"/>
            <a:ext cx="8610600" cy="4038600"/>
          </a:xfrm>
        </p:spPr>
        <p:txBody>
          <a:bodyPr/>
          <a:lstStyle/>
          <a:p>
            <a:pPr eaLnBrk="1" hangingPunct="1"/>
            <a:r>
              <a:rPr lang="en-US" altLang="en-US" sz="2400"/>
              <a:t>These standards focus on </a:t>
            </a:r>
            <a:r>
              <a:rPr lang="en-US" altLang="en-US" sz="2400" i="1">
                <a:solidFill>
                  <a:srgbClr val="FF0000"/>
                </a:solidFill>
              </a:rPr>
              <a:t>what is required </a:t>
            </a:r>
            <a:r>
              <a:rPr lang="en-US" altLang="en-US" sz="2400" i="1"/>
              <a:t>and leave the </a:t>
            </a:r>
            <a:r>
              <a:rPr lang="en-US" altLang="en-US" sz="2400"/>
              <a:t>decision about </a:t>
            </a:r>
            <a:r>
              <a:rPr lang="en-US" altLang="en-US" sz="2400" i="1"/>
              <a:t>how to achieve it to the organization</a:t>
            </a:r>
          </a:p>
          <a:p>
            <a:pPr eaLnBrk="1" hangingPunct="1"/>
            <a:r>
              <a:rPr lang="en-US" altLang="en-US" sz="2400"/>
              <a:t>Organizations that comply with quality achievement requirements can then seek </a:t>
            </a:r>
            <a:r>
              <a:rPr lang="en-US" altLang="en-US" sz="2400">
                <a:solidFill>
                  <a:srgbClr val="FF0000"/>
                </a:solidFill>
              </a:rPr>
              <a:t>SQA certification</a:t>
            </a:r>
            <a:r>
              <a:rPr lang="en-US" altLang="en-US" sz="2400"/>
              <a:t>.</a:t>
            </a:r>
          </a:p>
          <a:p>
            <a:pPr eaLnBrk="1" hangingPunct="1"/>
            <a:r>
              <a:rPr lang="en-US" altLang="en-US" sz="2400"/>
              <a:t> The most familiar examples of this type of standard are:</a:t>
            </a:r>
          </a:p>
          <a:p>
            <a:pPr eaLnBrk="1" hangingPunct="1">
              <a:buFont typeface="Wingdings" panose="05000000000000000000" pitchFamily="2" charset="2"/>
              <a:buNone/>
            </a:pPr>
            <a:r>
              <a:rPr lang="en-US" altLang="en-US" sz="2400"/>
              <a:t>■ SEI CMM assessment standard</a:t>
            </a:r>
          </a:p>
          <a:p>
            <a:pPr eaLnBrk="1" hangingPunct="1">
              <a:buFont typeface="Wingdings" panose="05000000000000000000" pitchFamily="2" charset="2"/>
              <a:buNone/>
            </a:pPr>
            <a:r>
              <a:rPr lang="en-US" altLang="en-US" sz="2400"/>
              <a:t>■ ISO 9001 and ISO 9000-3 standards.</a:t>
            </a:r>
          </a:p>
          <a:p>
            <a:pPr eaLnBrk="1" hangingPunct="1"/>
            <a:endParaRPr lang="en-US" altLang="en-US" sz="2400"/>
          </a:p>
        </p:txBody>
      </p:sp>
      <p:sp>
        <p:nvSpPr>
          <p:cNvPr id="32772" name="Slide Number Placeholder 3">
            <a:extLst>
              <a:ext uri="{FF2B5EF4-FFF2-40B4-BE49-F238E27FC236}">
                <a16:creationId xmlns:a16="http://schemas.microsoft.com/office/drawing/2014/main" id="{2CB0EB9B-0456-2D87-5189-48497910421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4C65974-7DB7-42EE-A17A-24F35DF169CA}" type="slidenum">
              <a:rPr lang="ar-SA" altLang="en-US" sz="1000">
                <a:solidFill>
                  <a:prstClr val="black"/>
                </a:solidFill>
              </a:rPr>
              <a:pPr rtl="0" eaLnBrk="0" fontAlgn="base" hangingPunct="0">
                <a:spcBef>
                  <a:spcPct val="0"/>
                </a:spcBef>
                <a:spcAft>
                  <a:spcPct val="0"/>
                </a:spcAft>
              </a:pPr>
              <a:t>148</a:t>
            </a:fld>
            <a:endParaRPr lang="en-US" altLang="en-US" sz="1000">
              <a:solidFill>
                <a:prstClr val="black"/>
              </a:solidFill>
            </a:endParaRPr>
          </a:p>
        </p:txBody>
      </p:sp>
    </p:spTree>
  </p:cSld>
  <p:clrMapOvr>
    <a:masterClrMapping/>
  </p:clrMapOvr>
  <p:transition>
    <p:fade/>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EAF133B4-B8BF-F43D-3302-D0B25EDF4D2D}"/>
              </a:ext>
            </a:extLst>
          </p:cNvPr>
          <p:cNvSpPr>
            <a:spLocks noGrp="1"/>
          </p:cNvSpPr>
          <p:nvPr>
            <p:ph type="title"/>
          </p:nvPr>
        </p:nvSpPr>
        <p:spPr/>
        <p:txBody>
          <a:bodyPr/>
          <a:lstStyle/>
          <a:p>
            <a:pPr eaLnBrk="1" hangingPunct="1"/>
            <a:r>
              <a:rPr lang="en-US" altLang="en-US"/>
              <a:t>Project process standards</a:t>
            </a:r>
          </a:p>
        </p:txBody>
      </p:sp>
      <p:sp>
        <p:nvSpPr>
          <p:cNvPr id="33795" name="Content Placeholder 2">
            <a:extLst>
              <a:ext uri="{FF2B5EF4-FFF2-40B4-BE49-F238E27FC236}">
                <a16:creationId xmlns:a16="http://schemas.microsoft.com/office/drawing/2014/main" id="{B1337417-83A9-0346-E99C-E3595B30BEE8}"/>
              </a:ext>
            </a:extLst>
          </p:cNvPr>
          <p:cNvSpPr>
            <a:spLocks noGrp="1"/>
          </p:cNvSpPr>
          <p:nvPr>
            <p:ph idx="1"/>
          </p:nvPr>
        </p:nvSpPr>
        <p:spPr>
          <a:xfrm>
            <a:off x="1828800" y="1828800"/>
            <a:ext cx="8382000" cy="4038600"/>
          </a:xfrm>
        </p:spPr>
        <p:txBody>
          <a:bodyPr/>
          <a:lstStyle/>
          <a:p>
            <a:pPr eaLnBrk="1" hangingPunct="1"/>
            <a:r>
              <a:rPr lang="en-US" altLang="en-US" sz="2400"/>
              <a:t>Project process standards are professional standards that </a:t>
            </a:r>
            <a:r>
              <a:rPr lang="en-US" altLang="en-US" sz="2400">
                <a:solidFill>
                  <a:srgbClr val="FF0000"/>
                </a:solidFill>
              </a:rPr>
              <a:t>provide methodological guidelines (dealing with the question of “how”) for the development team</a:t>
            </a:r>
            <a:r>
              <a:rPr lang="en-US" altLang="en-US" sz="2400"/>
              <a:t>. </a:t>
            </a:r>
          </a:p>
          <a:p>
            <a:pPr eaLnBrk="1" hangingPunct="1"/>
            <a:r>
              <a:rPr lang="en-US" altLang="en-US" sz="2400"/>
              <a:t>Well-known examples of this type of standards are:</a:t>
            </a:r>
          </a:p>
          <a:p>
            <a:pPr eaLnBrk="1" hangingPunct="1">
              <a:buFont typeface="Wingdings" panose="05000000000000000000" pitchFamily="2" charset="2"/>
              <a:buNone/>
            </a:pPr>
            <a:r>
              <a:rPr lang="en-US" altLang="en-US" sz="2400"/>
              <a:t>■ IEEE 1012 standard</a:t>
            </a:r>
          </a:p>
          <a:p>
            <a:pPr eaLnBrk="1" hangingPunct="1">
              <a:buFont typeface="Wingdings" panose="05000000000000000000" pitchFamily="2" charset="2"/>
              <a:buNone/>
            </a:pPr>
            <a:r>
              <a:rPr lang="en-US" altLang="en-US" sz="2400"/>
              <a:t>■ ISO/IEC 12207 standard.</a:t>
            </a:r>
          </a:p>
          <a:p>
            <a:pPr eaLnBrk="1" hangingPunct="1"/>
            <a:endParaRPr lang="en-US" altLang="en-US" sz="2400"/>
          </a:p>
        </p:txBody>
      </p:sp>
      <p:sp>
        <p:nvSpPr>
          <p:cNvPr id="33796" name="Slide Number Placeholder 3">
            <a:extLst>
              <a:ext uri="{FF2B5EF4-FFF2-40B4-BE49-F238E27FC236}">
                <a16:creationId xmlns:a16="http://schemas.microsoft.com/office/drawing/2014/main" id="{33F4E127-42AC-9986-F849-C94ABBD8A0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ABEB037-0A8A-4072-A101-6C852BD7CBC9}" type="slidenum">
              <a:rPr lang="ar-SA" altLang="en-US" sz="1000">
                <a:solidFill>
                  <a:prstClr val="black"/>
                </a:solidFill>
              </a:rPr>
              <a:pPr rtl="0" eaLnBrk="0" fontAlgn="base" hangingPunct="0">
                <a:spcBef>
                  <a:spcPct val="0"/>
                </a:spcBef>
                <a:spcAft>
                  <a:spcPct val="0"/>
                </a:spcAft>
              </a:pPr>
              <a:t>149</a:t>
            </a:fld>
            <a:endParaRPr lang="en-US" altLang="en-US" sz="1000">
              <a:solidFill>
                <a:prstClr val="black"/>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quality perspectives</a:t>
            </a:r>
            <a:endParaRPr lang="ar-SA"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lstStyle/>
          <a:p>
            <a:pPr>
              <a:buNone/>
            </a:pPr>
            <a:r>
              <a:rPr lang="en-US" dirty="0"/>
              <a:t>Software quality can be seen from different perspectives: </a:t>
            </a:r>
          </a:p>
          <a:p>
            <a:pPr>
              <a:buNone/>
            </a:pPr>
            <a:r>
              <a:rPr lang="en-US" dirty="0"/>
              <a:t>	</a:t>
            </a:r>
            <a:r>
              <a:rPr lang="en-US" sz="2400" dirty="0"/>
              <a:t>- </a:t>
            </a:r>
            <a:r>
              <a:rPr lang="en-US" sz="2400" b="1" dirty="0"/>
              <a:t>Customer</a:t>
            </a:r>
            <a:r>
              <a:rPr lang="en-US" sz="2400" dirty="0"/>
              <a:t> : Complete requirements (Functional and non functional)</a:t>
            </a:r>
          </a:p>
          <a:p>
            <a:pPr>
              <a:buNone/>
            </a:pPr>
            <a:endParaRPr lang="en-US" sz="2400" dirty="0"/>
          </a:p>
          <a:p>
            <a:pPr>
              <a:buNone/>
            </a:pPr>
            <a:r>
              <a:rPr lang="en-US" sz="2400" dirty="0"/>
              <a:t>	- </a:t>
            </a:r>
            <a:r>
              <a:rPr lang="en-US" sz="2400" b="1" dirty="0"/>
              <a:t>Project manager</a:t>
            </a:r>
            <a:r>
              <a:rPr lang="en-US" sz="2400" dirty="0"/>
              <a:t>: Cost  and schedule</a:t>
            </a:r>
          </a:p>
          <a:p>
            <a:pPr>
              <a:buNone/>
            </a:pPr>
            <a:endParaRPr lang="en-US" sz="2400" dirty="0"/>
          </a:p>
          <a:p>
            <a:pPr>
              <a:buNone/>
            </a:pPr>
            <a:r>
              <a:rPr lang="en-US" sz="2400" dirty="0"/>
              <a:t>	- </a:t>
            </a:r>
            <a:r>
              <a:rPr lang="en-US" sz="2400" b="1" dirty="0"/>
              <a:t>Maintenance engineer:</a:t>
            </a:r>
            <a:r>
              <a:rPr lang="en-US" sz="2400" dirty="0"/>
              <a:t> Detection and correction times</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40DECA20-8F76-167C-171B-CB8360CB42B9}"/>
              </a:ext>
            </a:extLst>
          </p:cNvPr>
          <p:cNvSpPr>
            <a:spLocks noGrp="1" noChangeArrowheads="1"/>
          </p:cNvSpPr>
          <p:nvPr>
            <p:ph type="title"/>
          </p:nvPr>
        </p:nvSpPr>
        <p:spPr>
          <a:xfrm>
            <a:off x="1905000" y="533400"/>
            <a:ext cx="8305800" cy="1143000"/>
          </a:xfrm>
        </p:spPr>
        <p:txBody>
          <a:bodyPr rtlCol="0">
            <a:normAutofit fontScale="90000"/>
          </a:bodyPr>
          <a:lstStyle/>
          <a:p>
            <a:pPr eaLnBrk="1" fontAlgn="auto" hangingPunct="1">
              <a:spcAft>
                <a:spcPts val="0"/>
              </a:spcAft>
              <a:defRPr/>
            </a:pPr>
            <a:br>
              <a:rPr lang="en-US" altLang="en-US" sz="3600">
                <a:latin typeface="Arial" panose="020B0604020202020204" pitchFamily="34" charset="0"/>
              </a:rPr>
            </a:br>
            <a:r>
              <a:rPr lang="en-US" altLang="en-US" sz="3600">
                <a:latin typeface="Arial" panose="020B0604020202020204" pitchFamily="34" charset="0"/>
              </a:rPr>
              <a:t>6. Organizing for SQA – the human components (SQA base)</a:t>
            </a:r>
          </a:p>
        </p:txBody>
      </p:sp>
      <p:sp>
        <p:nvSpPr>
          <p:cNvPr id="49156" name="Rectangle 3">
            <a:extLst>
              <a:ext uri="{FF2B5EF4-FFF2-40B4-BE49-F238E27FC236}">
                <a16:creationId xmlns:a16="http://schemas.microsoft.com/office/drawing/2014/main" id="{99CC8216-3504-CF71-F5CF-7CEB0FA25FCC}"/>
              </a:ext>
            </a:extLst>
          </p:cNvPr>
          <p:cNvSpPr>
            <a:spLocks noGrp="1" noChangeArrowheads="1"/>
          </p:cNvSpPr>
          <p:nvPr>
            <p:ph idx="1"/>
          </p:nvPr>
        </p:nvSpPr>
        <p:spPr>
          <a:xfrm>
            <a:off x="1828800" y="1828800"/>
            <a:ext cx="8534400" cy="4267200"/>
          </a:xfrm>
        </p:spPr>
        <p:txBody>
          <a:bodyPr rtlCol="0">
            <a:normAutofit/>
          </a:bodyPr>
          <a:lstStyle/>
          <a:p>
            <a:pPr marL="609600" indent="-609600" eaLnBrk="1" fontAlgn="auto" hangingPunct="1">
              <a:spcAft>
                <a:spcPts val="0"/>
              </a:spcAft>
              <a:buNone/>
              <a:defRPr/>
            </a:pPr>
            <a:r>
              <a:rPr lang="en-US" sz="2400" dirty="0"/>
              <a:t>The SQA components require an organizational base (Framework ), This base includes:</a:t>
            </a:r>
          </a:p>
          <a:p>
            <a:pPr marL="609600" indent="-609600" eaLnBrk="1" fontAlgn="auto" hangingPunct="1">
              <a:spcAft>
                <a:spcPts val="0"/>
              </a:spcAft>
              <a:buClr>
                <a:schemeClr val="tx1"/>
              </a:buClr>
              <a:buFontTx/>
              <a:buAutoNum type="arabicParenR"/>
              <a:defRPr/>
            </a:pPr>
            <a:r>
              <a:rPr lang="en-US" sz="2400" dirty="0"/>
              <a:t>The organization's management</a:t>
            </a:r>
          </a:p>
          <a:p>
            <a:pPr marL="609600" indent="-609600" eaLnBrk="1" fontAlgn="auto" hangingPunct="1">
              <a:spcAft>
                <a:spcPts val="0"/>
              </a:spcAft>
              <a:buClr>
                <a:schemeClr val="tx1"/>
              </a:buClr>
              <a:buFontTx/>
              <a:buAutoNum type="arabicParenR"/>
              <a:defRPr/>
            </a:pPr>
            <a:r>
              <a:rPr lang="en-US" sz="2400" dirty="0"/>
              <a:t>Software testing personnel</a:t>
            </a:r>
          </a:p>
          <a:p>
            <a:pPr marL="609600" indent="-609600" eaLnBrk="1" fontAlgn="auto" hangingPunct="1">
              <a:spcAft>
                <a:spcPts val="0"/>
              </a:spcAft>
              <a:buClr>
                <a:schemeClr val="tx1"/>
              </a:buClr>
              <a:buFontTx/>
              <a:buAutoNum type="arabicParenR"/>
              <a:defRPr/>
            </a:pPr>
            <a:r>
              <a:rPr lang="en-US" sz="2400" dirty="0"/>
              <a:t>SQA units</a:t>
            </a:r>
          </a:p>
          <a:p>
            <a:pPr marL="609600" indent="-609600" eaLnBrk="1" fontAlgn="auto" hangingPunct="1">
              <a:spcAft>
                <a:spcPts val="0"/>
              </a:spcAft>
              <a:buClr>
                <a:schemeClr val="tx1"/>
              </a:buClr>
              <a:buFontTx/>
              <a:buAutoNum type="arabicParenR"/>
              <a:defRPr/>
            </a:pPr>
            <a:r>
              <a:rPr lang="en-US" sz="2400" dirty="0"/>
              <a:t>Professionals and other practitioners interested in SQ (SQA trustees, SQA committee members, SQA forums) </a:t>
            </a:r>
          </a:p>
          <a:p>
            <a:pPr eaLnBrk="1" fontAlgn="auto" hangingPunct="1">
              <a:spcAft>
                <a:spcPts val="0"/>
              </a:spcAft>
              <a:defRPr/>
            </a:pPr>
            <a:r>
              <a:rPr lang="en-US" sz="2400" dirty="0"/>
              <a:t>All these form the organizational software quality framework or, in our terms, the </a:t>
            </a:r>
            <a:r>
              <a:rPr lang="en-US" sz="2400" dirty="0">
                <a:solidFill>
                  <a:srgbClr val="FF0000"/>
                </a:solidFill>
              </a:rPr>
              <a:t>SQA organizational base</a:t>
            </a:r>
            <a:r>
              <a:rPr lang="en-US" sz="2400" dirty="0"/>
              <a:t>.</a:t>
            </a:r>
          </a:p>
          <a:p>
            <a:pPr marL="609600" indent="-609600" eaLnBrk="1" fontAlgn="auto" hangingPunct="1">
              <a:spcAft>
                <a:spcPts val="0"/>
              </a:spcAft>
              <a:buClr>
                <a:schemeClr val="tx1"/>
              </a:buClr>
              <a:buNone/>
              <a:defRPr/>
            </a:pPr>
            <a:endParaRPr lang="en-US" sz="2400" dirty="0"/>
          </a:p>
        </p:txBody>
      </p:sp>
      <p:sp>
        <p:nvSpPr>
          <p:cNvPr id="34820" name="Slide Number Placeholder 5">
            <a:extLst>
              <a:ext uri="{FF2B5EF4-FFF2-40B4-BE49-F238E27FC236}">
                <a16:creationId xmlns:a16="http://schemas.microsoft.com/office/drawing/2014/main" id="{D2391148-24CD-08D9-A8FF-4668B438B2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5FE43A4-3B79-4F3D-9859-E5B474360EE4}" type="slidenum">
              <a:rPr lang="ar-SA" altLang="en-US" sz="1000">
                <a:solidFill>
                  <a:prstClr val="black"/>
                </a:solidFill>
              </a:rPr>
              <a:pPr rtl="0" eaLnBrk="0" fontAlgn="base" hangingPunct="0">
                <a:spcBef>
                  <a:spcPct val="0"/>
                </a:spcBef>
                <a:spcAft>
                  <a:spcPct val="0"/>
                </a:spcAft>
              </a:pPr>
              <a:t>150</a:t>
            </a:fld>
            <a:endParaRPr lang="en-US" altLang="en-US" sz="1000">
              <a:solidFill>
                <a:prstClr val="black"/>
              </a:solidFill>
            </a:endParaRPr>
          </a:p>
        </p:txBody>
      </p:sp>
    </p:spTree>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39F2F28-B00F-16C9-C92B-252F1A4FD68D}"/>
              </a:ext>
            </a:extLst>
          </p:cNvPr>
          <p:cNvSpPr>
            <a:spLocks noGrp="1" noChangeArrowheads="1"/>
          </p:cNvSpPr>
          <p:nvPr>
            <p:ph type="title"/>
          </p:nvPr>
        </p:nvSpPr>
        <p:spPr>
          <a:xfrm>
            <a:off x="1905000" y="473075"/>
            <a:ext cx="8305800" cy="1143000"/>
          </a:xfrm>
        </p:spPr>
        <p:txBody>
          <a:bodyPr/>
          <a:lstStyle/>
          <a:p>
            <a:pPr eaLnBrk="1" hangingPunct="1"/>
            <a:r>
              <a:rPr lang="en-US" altLang="en-US" sz="3600">
                <a:latin typeface="Arial" panose="020B0604020202020204" pitchFamily="34" charset="0"/>
              </a:rPr>
              <a:t>SQA base Objectives</a:t>
            </a:r>
          </a:p>
        </p:txBody>
      </p:sp>
      <p:sp>
        <p:nvSpPr>
          <p:cNvPr id="50180" name="Rectangle 4">
            <a:extLst>
              <a:ext uri="{FF2B5EF4-FFF2-40B4-BE49-F238E27FC236}">
                <a16:creationId xmlns:a16="http://schemas.microsoft.com/office/drawing/2014/main" id="{B2C114C7-62F3-B403-3A6C-F1164B3F4866}"/>
              </a:ext>
            </a:extLst>
          </p:cNvPr>
          <p:cNvSpPr>
            <a:spLocks noGrp="1" noChangeArrowheads="1"/>
          </p:cNvSpPr>
          <p:nvPr>
            <p:ph idx="1"/>
          </p:nvPr>
        </p:nvSpPr>
        <p:spPr>
          <a:xfrm>
            <a:off x="1905000" y="1752600"/>
            <a:ext cx="8305800" cy="4038600"/>
          </a:xfrm>
        </p:spPr>
        <p:txBody>
          <a:bodyPr rtlCol="0">
            <a:normAutofit/>
          </a:bodyPr>
          <a:lstStyle/>
          <a:p>
            <a:pPr marL="609600" indent="-609600" eaLnBrk="1" fontAlgn="auto" hangingPunct="1">
              <a:spcAft>
                <a:spcPts val="0"/>
              </a:spcAft>
              <a:buNone/>
              <a:defRPr/>
            </a:pPr>
            <a:r>
              <a:rPr lang="en-US" sz="2400" dirty="0"/>
              <a:t>The main objectives of the SQA organizational base are as follows:</a:t>
            </a:r>
          </a:p>
          <a:p>
            <a:pPr marL="609600" indent="-609600" eaLnBrk="1" fontAlgn="auto" hangingPunct="1">
              <a:spcAft>
                <a:spcPts val="0"/>
              </a:spcAft>
              <a:buClr>
                <a:schemeClr val="tx1"/>
              </a:buClr>
              <a:buFontTx/>
              <a:buAutoNum type="arabicParenR"/>
              <a:defRPr/>
            </a:pPr>
            <a:r>
              <a:rPr lang="en-US" sz="2400" dirty="0"/>
              <a:t>To develop and support implementation of SQA components</a:t>
            </a:r>
          </a:p>
          <a:p>
            <a:pPr marL="609600" indent="-609600" eaLnBrk="1" fontAlgn="auto" hangingPunct="1">
              <a:spcAft>
                <a:spcPts val="0"/>
              </a:spcAft>
              <a:buClr>
                <a:schemeClr val="tx1"/>
              </a:buClr>
              <a:buFontTx/>
              <a:buAutoNum type="arabicParenR"/>
              <a:defRPr/>
            </a:pPr>
            <a:r>
              <a:rPr lang="en-US" sz="2400" dirty="0"/>
              <a:t>To detect deviations from SQA procedures and methodology</a:t>
            </a:r>
          </a:p>
          <a:p>
            <a:pPr marL="609600" indent="-609600" eaLnBrk="1" fontAlgn="auto" hangingPunct="1">
              <a:spcAft>
                <a:spcPts val="0"/>
              </a:spcAft>
              <a:buClr>
                <a:schemeClr val="tx1"/>
              </a:buClr>
              <a:buFontTx/>
              <a:buAutoNum type="arabicParenR"/>
              <a:defRPr/>
            </a:pPr>
            <a:r>
              <a:rPr lang="en-US" sz="2400" dirty="0"/>
              <a:t>To suggest improvements to SQA components</a:t>
            </a:r>
          </a:p>
          <a:p>
            <a:pPr eaLnBrk="1" fontAlgn="auto" hangingPunct="1">
              <a:spcAft>
                <a:spcPts val="0"/>
              </a:spcAft>
              <a:defRPr/>
            </a:pPr>
            <a:r>
              <a:rPr lang="en-US" sz="2400" dirty="0"/>
              <a:t>Although the entire SQA organizational base shares these objectives, </a:t>
            </a:r>
            <a:r>
              <a:rPr lang="en-US" sz="2400" dirty="0">
                <a:solidFill>
                  <a:srgbClr val="FF0000"/>
                </a:solidFill>
              </a:rPr>
              <a:t>each segment of the organizational base concentrates on specific tasks</a:t>
            </a:r>
            <a:r>
              <a:rPr lang="en-US" sz="2400" dirty="0"/>
              <a:t>.</a:t>
            </a:r>
          </a:p>
          <a:p>
            <a:pPr marL="609600" indent="-609600" eaLnBrk="1" fontAlgn="auto" hangingPunct="1">
              <a:spcAft>
                <a:spcPts val="0"/>
              </a:spcAft>
              <a:buClr>
                <a:schemeClr val="tx1"/>
              </a:buClr>
              <a:buFontTx/>
              <a:buAutoNum type="arabicParenR"/>
              <a:defRPr/>
            </a:pPr>
            <a:endParaRPr lang="en-US" sz="2400" dirty="0"/>
          </a:p>
        </p:txBody>
      </p:sp>
      <p:sp>
        <p:nvSpPr>
          <p:cNvPr id="35844" name="Slide Number Placeholder 5">
            <a:extLst>
              <a:ext uri="{FF2B5EF4-FFF2-40B4-BE49-F238E27FC236}">
                <a16:creationId xmlns:a16="http://schemas.microsoft.com/office/drawing/2014/main" id="{8BAFF799-3B43-3581-522C-14D442A79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DD7EA04-5CEF-4663-B3E6-589B4A3B2A21}" type="slidenum">
              <a:rPr lang="ar-SA" altLang="en-US" sz="1000">
                <a:solidFill>
                  <a:prstClr val="black"/>
                </a:solidFill>
              </a:rPr>
              <a:pPr rtl="0" eaLnBrk="0" fontAlgn="base" hangingPunct="0">
                <a:spcBef>
                  <a:spcPct val="0"/>
                </a:spcBef>
                <a:spcAft>
                  <a:spcPct val="0"/>
                </a:spcAft>
              </a:pPr>
              <a:t>151</a:t>
            </a:fld>
            <a:endParaRPr lang="en-US" altLang="en-US" sz="1000">
              <a:solidFill>
                <a:prstClr val="black"/>
              </a:solidFill>
            </a:endParaRPr>
          </a:p>
        </p:txBody>
      </p:sp>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82D7D49-059C-7EB2-65AC-BD5BDC5071B7}"/>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Management's role in SQA</a:t>
            </a:r>
          </a:p>
        </p:txBody>
      </p:sp>
      <p:sp>
        <p:nvSpPr>
          <p:cNvPr id="62468" name="Rectangle 3">
            <a:extLst>
              <a:ext uri="{FF2B5EF4-FFF2-40B4-BE49-F238E27FC236}">
                <a16:creationId xmlns:a16="http://schemas.microsoft.com/office/drawing/2014/main" id="{B6BD25A1-7936-A1C1-105D-C1CDF3EDF650}"/>
              </a:ext>
            </a:extLst>
          </p:cNvPr>
          <p:cNvSpPr>
            <a:spLocks noGrp="1" noChangeArrowheads="1"/>
          </p:cNvSpPr>
          <p:nvPr>
            <p:ph idx="1"/>
          </p:nvPr>
        </p:nvSpPr>
        <p:spPr>
          <a:xfrm>
            <a:off x="1828800" y="1828800"/>
            <a:ext cx="8534400" cy="4114800"/>
          </a:xfrm>
        </p:spPr>
        <p:txBody>
          <a:bodyPr rtlCol="0">
            <a:normAutofit lnSpcReduction="10000"/>
          </a:bodyPr>
          <a:lstStyle/>
          <a:p>
            <a:pPr marL="609600" indent="-609600" eaLnBrk="1" fontAlgn="auto" hangingPunct="1">
              <a:lnSpc>
                <a:spcPct val="80000"/>
              </a:lnSpc>
              <a:spcAft>
                <a:spcPts val="0"/>
              </a:spcAft>
              <a:buNone/>
              <a:defRPr/>
            </a:pPr>
            <a:r>
              <a:rPr lang="en-US" altLang="en-US" sz="2600"/>
              <a:t>The responsibilities of </a:t>
            </a:r>
            <a:r>
              <a:rPr lang="en-US" altLang="en-US" sz="2600">
                <a:solidFill>
                  <a:srgbClr val="FF0000"/>
                </a:solidFill>
              </a:rPr>
              <a:t>top management, departmental management, and project management </a:t>
            </a:r>
            <a:r>
              <a:rPr lang="en-US" altLang="en-US" sz="2600"/>
              <a:t>include the following:</a:t>
            </a:r>
          </a:p>
          <a:p>
            <a:pPr marL="609600" indent="-609600" eaLnBrk="1" fontAlgn="auto" hangingPunct="1">
              <a:lnSpc>
                <a:spcPct val="80000"/>
              </a:lnSpc>
              <a:spcAft>
                <a:spcPts val="0"/>
              </a:spcAft>
              <a:buClr>
                <a:schemeClr val="tx1"/>
              </a:buClr>
              <a:buFontTx/>
              <a:buAutoNum type="arabicParenR"/>
              <a:defRPr/>
            </a:pPr>
            <a:r>
              <a:rPr lang="en-US" altLang="en-US" sz="2600"/>
              <a:t>Definition of the quality policy</a:t>
            </a:r>
          </a:p>
          <a:p>
            <a:pPr marL="609600" indent="-609600" eaLnBrk="1" fontAlgn="auto" hangingPunct="1">
              <a:lnSpc>
                <a:spcPct val="80000"/>
              </a:lnSpc>
              <a:spcAft>
                <a:spcPts val="0"/>
              </a:spcAft>
              <a:buClr>
                <a:schemeClr val="tx1"/>
              </a:buClr>
              <a:buFontTx/>
              <a:buAutoNum type="arabicParenR"/>
              <a:defRPr/>
            </a:pPr>
            <a:r>
              <a:rPr lang="en-US" altLang="en-US" sz="2600"/>
              <a:t>Effective follow-up of quality policy implementation</a:t>
            </a:r>
          </a:p>
          <a:p>
            <a:pPr marL="609600" indent="-609600" eaLnBrk="1" fontAlgn="auto" hangingPunct="1">
              <a:lnSpc>
                <a:spcPct val="80000"/>
              </a:lnSpc>
              <a:spcAft>
                <a:spcPts val="0"/>
              </a:spcAft>
              <a:buClr>
                <a:schemeClr val="tx1"/>
              </a:buClr>
              <a:buFontTx/>
              <a:buAutoNum type="arabicParenR"/>
              <a:defRPr/>
            </a:pPr>
            <a:r>
              <a:rPr lang="en-US" altLang="en-US" sz="2600"/>
              <a:t>Allocation of sufficient resources to implement quality policy</a:t>
            </a:r>
          </a:p>
          <a:p>
            <a:pPr marL="609600" indent="-609600" eaLnBrk="1" fontAlgn="auto" hangingPunct="1">
              <a:lnSpc>
                <a:spcPct val="80000"/>
              </a:lnSpc>
              <a:spcAft>
                <a:spcPts val="0"/>
              </a:spcAft>
              <a:buClr>
                <a:schemeClr val="tx1"/>
              </a:buClr>
              <a:buFontTx/>
              <a:buAutoNum type="arabicParenR"/>
              <a:defRPr/>
            </a:pPr>
            <a:r>
              <a:rPr lang="en-US" altLang="en-US" sz="2600"/>
              <a:t>Assignment of adequate staff</a:t>
            </a:r>
          </a:p>
          <a:p>
            <a:pPr marL="609600" indent="-609600" eaLnBrk="1" fontAlgn="auto" hangingPunct="1">
              <a:lnSpc>
                <a:spcPct val="80000"/>
              </a:lnSpc>
              <a:spcAft>
                <a:spcPts val="0"/>
              </a:spcAft>
              <a:buClr>
                <a:schemeClr val="tx1"/>
              </a:buClr>
              <a:buFontTx/>
              <a:buAutoNum type="arabicParenR"/>
              <a:defRPr/>
            </a:pPr>
            <a:r>
              <a:rPr lang="en-US" altLang="en-US" sz="2600"/>
              <a:t>Follow-up of compliance of quality assurance procedures</a:t>
            </a:r>
          </a:p>
          <a:p>
            <a:pPr marL="609600" indent="-609600" eaLnBrk="1" fontAlgn="auto" hangingPunct="1">
              <a:lnSpc>
                <a:spcPct val="80000"/>
              </a:lnSpc>
              <a:spcAft>
                <a:spcPts val="0"/>
              </a:spcAft>
              <a:buClr>
                <a:schemeClr val="tx1"/>
              </a:buClr>
              <a:buFontTx/>
              <a:buAutoNum type="arabicParenR"/>
              <a:defRPr/>
            </a:pPr>
            <a:r>
              <a:rPr lang="en-US" altLang="en-US" sz="2600"/>
              <a:t>Solutions of schedule, budget and customer relations difficulties.</a:t>
            </a:r>
          </a:p>
          <a:p>
            <a:pPr marL="609600" indent="-609600" eaLnBrk="1" fontAlgn="auto" hangingPunct="1">
              <a:lnSpc>
                <a:spcPct val="80000"/>
              </a:lnSpc>
              <a:spcAft>
                <a:spcPts val="0"/>
              </a:spcAft>
              <a:buClr>
                <a:schemeClr val="tx1"/>
              </a:buClr>
              <a:buFontTx/>
              <a:buAutoNum type="arabicParenR"/>
              <a:defRPr/>
            </a:pPr>
            <a:endParaRPr lang="en-US" altLang="en-US" sz="2600"/>
          </a:p>
          <a:p>
            <a:pPr marL="609600" indent="-609600" eaLnBrk="1" fontAlgn="auto" hangingPunct="1">
              <a:lnSpc>
                <a:spcPct val="80000"/>
              </a:lnSpc>
              <a:spcAft>
                <a:spcPts val="0"/>
              </a:spcAft>
              <a:buClr>
                <a:schemeClr val="tx1"/>
              </a:buClr>
              <a:buNone/>
              <a:defRPr/>
            </a:pPr>
            <a:endParaRPr lang="en-US" altLang="en-US" sz="2600"/>
          </a:p>
        </p:txBody>
      </p:sp>
      <p:sp>
        <p:nvSpPr>
          <p:cNvPr id="36868" name="Slide Number Placeholder 5">
            <a:extLst>
              <a:ext uri="{FF2B5EF4-FFF2-40B4-BE49-F238E27FC236}">
                <a16:creationId xmlns:a16="http://schemas.microsoft.com/office/drawing/2014/main" id="{18C0988A-EAB2-5632-DC65-2AB510CC3B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4255E8C8-8B98-4633-B30F-4900CFA62ACB}" type="slidenum">
              <a:rPr lang="ar-SA" altLang="en-US" sz="1000">
                <a:solidFill>
                  <a:prstClr val="black"/>
                </a:solidFill>
              </a:rPr>
              <a:pPr rtl="0" eaLnBrk="0" fontAlgn="base" hangingPunct="0">
                <a:spcBef>
                  <a:spcPct val="0"/>
                </a:spcBef>
                <a:spcAft>
                  <a:spcPct val="0"/>
                </a:spcAft>
              </a:pPr>
              <a:t>152</a:t>
            </a:fld>
            <a:endParaRPr lang="en-US" altLang="en-US" sz="1000">
              <a:solidFill>
                <a:prstClr val="black"/>
              </a:solidFill>
            </a:endParaRPr>
          </a:p>
        </p:txBody>
      </p:sp>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0E7DD427-1F67-339D-5F39-FD0696A528B6}"/>
              </a:ext>
            </a:extLst>
          </p:cNvPr>
          <p:cNvSpPr>
            <a:spLocks noGrp="1"/>
          </p:cNvSpPr>
          <p:nvPr>
            <p:ph type="title"/>
          </p:nvPr>
        </p:nvSpPr>
        <p:spPr/>
        <p:txBody>
          <a:bodyPr/>
          <a:lstStyle/>
          <a:p>
            <a:pPr eaLnBrk="1" hangingPunct="1"/>
            <a:r>
              <a:rPr lang="en-US" altLang="en-US"/>
              <a:t>The SQA unit</a:t>
            </a:r>
          </a:p>
        </p:txBody>
      </p:sp>
      <p:sp>
        <p:nvSpPr>
          <p:cNvPr id="63491" name="Content Placeholder 2">
            <a:extLst>
              <a:ext uri="{FF2B5EF4-FFF2-40B4-BE49-F238E27FC236}">
                <a16:creationId xmlns:a16="http://schemas.microsoft.com/office/drawing/2014/main" id="{7A6884D5-9107-AC46-E4A2-07187BFB2BBD}"/>
              </a:ext>
            </a:extLst>
          </p:cNvPr>
          <p:cNvSpPr>
            <a:spLocks noGrp="1"/>
          </p:cNvSpPr>
          <p:nvPr>
            <p:ph idx="1"/>
          </p:nvPr>
        </p:nvSpPr>
        <p:spPr>
          <a:xfrm>
            <a:off x="1828800" y="1752600"/>
            <a:ext cx="8305800" cy="4038600"/>
          </a:xfrm>
        </p:spPr>
        <p:txBody>
          <a:bodyPr rtlCol="0">
            <a:normAutofit lnSpcReduction="10000"/>
          </a:bodyPr>
          <a:lstStyle/>
          <a:p>
            <a:pPr eaLnBrk="1" fontAlgn="auto" hangingPunct="1">
              <a:spcAft>
                <a:spcPts val="0"/>
              </a:spcAft>
              <a:defRPr/>
            </a:pPr>
            <a:r>
              <a:rPr lang="en-US" altLang="en-US" sz="2800"/>
              <a:t>This unit and software testers are the only parts of the SQA organizational base that devote themselves full-time to SQA matters; that is, they can be considered as “</a:t>
            </a:r>
            <a:r>
              <a:rPr lang="en-US" altLang="en-US" sz="2800">
                <a:solidFill>
                  <a:srgbClr val="FF0000"/>
                </a:solidFill>
              </a:rPr>
              <a:t>fulltime SQA staff</a:t>
            </a:r>
            <a:r>
              <a:rPr lang="en-US" altLang="en-US" sz="2800"/>
              <a:t>”</a:t>
            </a:r>
          </a:p>
          <a:p>
            <a:pPr eaLnBrk="1" fontAlgn="auto" hangingPunct="1">
              <a:spcAft>
                <a:spcPts val="0"/>
              </a:spcAft>
              <a:defRPr/>
            </a:pPr>
            <a:r>
              <a:rPr lang="en-US" altLang="en-US" sz="2800"/>
              <a:t>Other SQA organizational base (managerial and professional staff) contribute only some of their time to software quality issues.</a:t>
            </a:r>
          </a:p>
          <a:p>
            <a:pPr eaLnBrk="1" fontAlgn="auto" hangingPunct="1">
              <a:spcAft>
                <a:spcPts val="0"/>
              </a:spcAft>
              <a:defRPr/>
            </a:pPr>
            <a:r>
              <a:rPr lang="en-US" altLang="en-US" sz="2800"/>
              <a:t>Thus, the SQA unit’s task is to serve as the main moving force, initiator, and coordinator of the SQA system and its application.</a:t>
            </a:r>
          </a:p>
          <a:p>
            <a:pPr eaLnBrk="1" fontAlgn="auto" hangingPunct="1">
              <a:spcAft>
                <a:spcPts val="0"/>
              </a:spcAft>
              <a:defRPr/>
            </a:pPr>
            <a:endParaRPr lang="en-US" altLang="en-US" sz="2800"/>
          </a:p>
        </p:txBody>
      </p:sp>
      <p:sp>
        <p:nvSpPr>
          <p:cNvPr id="37892" name="Slide Number Placeholder 3">
            <a:extLst>
              <a:ext uri="{FF2B5EF4-FFF2-40B4-BE49-F238E27FC236}">
                <a16:creationId xmlns:a16="http://schemas.microsoft.com/office/drawing/2014/main" id="{7D8B7C64-E1B2-8D72-A343-F528F47173B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01BCC47-7194-42E1-908E-8764BA9AA2EB}" type="slidenum">
              <a:rPr lang="ar-SA" altLang="en-US" sz="1000">
                <a:solidFill>
                  <a:prstClr val="black"/>
                </a:solidFill>
              </a:rPr>
              <a:pPr rtl="0" eaLnBrk="0" fontAlgn="base" hangingPunct="0">
                <a:spcBef>
                  <a:spcPct val="0"/>
                </a:spcBef>
                <a:spcAft>
                  <a:spcPct val="0"/>
                </a:spcAft>
              </a:pPr>
              <a:t>153</a:t>
            </a:fld>
            <a:endParaRPr lang="en-US" altLang="en-US" sz="1000">
              <a:solidFill>
                <a:prstClr val="black"/>
              </a:solidFill>
            </a:endParaRPr>
          </a:p>
        </p:txBody>
      </p:sp>
    </p:spTree>
  </p:cSld>
  <p:clrMapOvr>
    <a:masterClrMapping/>
  </p:clrMapOvr>
  <p:transition>
    <p:fade/>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2C723BAD-3CF3-F8D5-CD27-A3BEED5259F2}"/>
              </a:ext>
            </a:extLst>
          </p:cNvPr>
          <p:cNvSpPr>
            <a:spLocks noGrp="1"/>
          </p:cNvSpPr>
          <p:nvPr>
            <p:ph type="title"/>
          </p:nvPr>
        </p:nvSpPr>
        <p:spPr/>
        <p:txBody>
          <a:bodyPr/>
          <a:lstStyle/>
          <a:p>
            <a:pPr eaLnBrk="1" hangingPunct="1"/>
            <a:r>
              <a:rPr lang="en-US" altLang="en-US"/>
              <a:t>The SQA unit</a:t>
            </a:r>
          </a:p>
        </p:txBody>
      </p:sp>
      <p:sp>
        <p:nvSpPr>
          <p:cNvPr id="38915" name="Content Placeholder 2">
            <a:extLst>
              <a:ext uri="{FF2B5EF4-FFF2-40B4-BE49-F238E27FC236}">
                <a16:creationId xmlns:a16="http://schemas.microsoft.com/office/drawing/2014/main" id="{25A3B0D5-2067-D79F-8917-7EAFBD3FE26D}"/>
              </a:ext>
            </a:extLst>
          </p:cNvPr>
          <p:cNvSpPr>
            <a:spLocks noGrp="1"/>
          </p:cNvSpPr>
          <p:nvPr>
            <p:ph idx="1"/>
          </p:nvPr>
        </p:nvSpPr>
        <p:spPr>
          <a:xfrm>
            <a:off x="1905000" y="1828800"/>
            <a:ext cx="8305800" cy="4038600"/>
          </a:xfrm>
        </p:spPr>
        <p:txBody>
          <a:bodyPr/>
          <a:lstStyle/>
          <a:p>
            <a:pPr eaLnBrk="1" hangingPunct="1"/>
            <a:r>
              <a:rPr lang="en-US" altLang="en-US" sz="2400"/>
              <a:t>This task can be broken down into a number of primary roles:</a:t>
            </a:r>
          </a:p>
          <a:p>
            <a:pPr eaLnBrk="1" hangingPunct="1">
              <a:buFont typeface="Wingdings" panose="05000000000000000000" pitchFamily="2" charset="2"/>
              <a:buNone/>
            </a:pPr>
            <a:r>
              <a:rPr lang="en-US" altLang="en-US" sz="2400"/>
              <a:t>1- Preparation of annual quality programs</a:t>
            </a:r>
          </a:p>
          <a:p>
            <a:pPr eaLnBrk="1" hangingPunct="1">
              <a:buFont typeface="Wingdings" panose="05000000000000000000" pitchFamily="2" charset="2"/>
              <a:buNone/>
            </a:pPr>
            <a:r>
              <a:rPr lang="en-US" altLang="en-US" sz="2400"/>
              <a:t>2- Consultation with in-house staff and outside experts on software quality issues</a:t>
            </a:r>
          </a:p>
          <a:p>
            <a:pPr eaLnBrk="1" hangingPunct="1">
              <a:buFont typeface="Wingdings" panose="05000000000000000000" pitchFamily="2" charset="2"/>
              <a:buNone/>
            </a:pPr>
            <a:r>
              <a:rPr lang="en-US" altLang="en-US" sz="2400"/>
              <a:t>3- Conduct of internal quality assurance audits</a:t>
            </a:r>
          </a:p>
          <a:p>
            <a:pPr eaLnBrk="1" hangingPunct="1">
              <a:buFont typeface="Wingdings" panose="05000000000000000000" pitchFamily="2" charset="2"/>
              <a:buNone/>
            </a:pPr>
            <a:r>
              <a:rPr lang="en-US" altLang="en-US" sz="2400"/>
              <a:t>4- Leadership of quality assurance various committees</a:t>
            </a:r>
          </a:p>
          <a:p>
            <a:pPr eaLnBrk="1" hangingPunct="1">
              <a:buFont typeface="Wingdings" panose="05000000000000000000" pitchFamily="2" charset="2"/>
              <a:buNone/>
            </a:pPr>
            <a:r>
              <a:rPr lang="en-US" altLang="en-US" sz="2400"/>
              <a:t>5- Support of existing quality assurance infrastructure components and their updates, and development of new components.</a:t>
            </a:r>
          </a:p>
          <a:p>
            <a:pPr eaLnBrk="1" hangingPunct="1">
              <a:buFont typeface="Wingdings" panose="05000000000000000000" pitchFamily="2" charset="2"/>
              <a:buNone/>
            </a:pPr>
            <a:endParaRPr lang="en-US" altLang="en-US" sz="2400"/>
          </a:p>
          <a:p>
            <a:pPr eaLnBrk="1" hangingPunct="1"/>
            <a:endParaRPr lang="en-US" altLang="en-US" sz="2400"/>
          </a:p>
        </p:txBody>
      </p:sp>
      <p:sp>
        <p:nvSpPr>
          <p:cNvPr id="38916" name="Slide Number Placeholder 3">
            <a:extLst>
              <a:ext uri="{FF2B5EF4-FFF2-40B4-BE49-F238E27FC236}">
                <a16:creationId xmlns:a16="http://schemas.microsoft.com/office/drawing/2014/main" id="{15FD7400-E74D-223C-C1D4-3256365672E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E903DC4-2BEA-4C37-9183-83DFB821DE69}" type="slidenum">
              <a:rPr lang="ar-SA" altLang="en-US" sz="1000">
                <a:solidFill>
                  <a:prstClr val="black"/>
                </a:solidFill>
              </a:rPr>
              <a:pPr rtl="0" eaLnBrk="0" fontAlgn="base" hangingPunct="0">
                <a:spcBef>
                  <a:spcPct val="0"/>
                </a:spcBef>
                <a:spcAft>
                  <a:spcPct val="0"/>
                </a:spcAft>
              </a:pPr>
              <a:t>154</a:t>
            </a:fld>
            <a:endParaRPr lang="en-US" altLang="en-US" sz="1000">
              <a:solidFill>
                <a:prstClr val="black"/>
              </a:solidFill>
            </a:endParaRPr>
          </a:p>
        </p:txBody>
      </p:sp>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402915F-1869-6DB2-083E-947CB3C9C425}"/>
              </a:ext>
            </a:extLst>
          </p:cNvPr>
          <p:cNvSpPr>
            <a:spLocks noGrp="1" noChangeArrowheads="1"/>
          </p:cNvSpPr>
          <p:nvPr>
            <p:ph type="title"/>
          </p:nvPr>
        </p:nvSpPr>
        <p:spPr>
          <a:xfrm>
            <a:off x="1981200" y="533400"/>
            <a:ext cx="8229600" cy="1143000"/>
          </a:xfrm>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SQA trustees, committees and forums</a:t>
            </a:r>
          </a:p>
        </p:txBody>
      </p:sp>
      <p:sp>
        <p:nvSpPr>
          <p:cNvPr id="39939" name="Rectangle 3">
            <a:extLst>
              <a:ext uri="{FF2B5EF4-FFF2-40B4-BE49-F238E27FC236}">
                <a16:creationId xmlns:a16="http://schemas.microsoft.com/office/drawing/2014/main" id="{533CF914-955B-1E14-9121-14B757FE5D21}"/>
              </a:ext>
            </a:extLst>
          </p:cNvPr>
          <p:cNvSpPr>
            <a:spLocks noGrp="1" noChangeArrowheads="1"/>
          </p:cNvSpPr>
          <p:nvPr>
            <p:ph idx="1"/>
          </p:nvPr>
        </p:nvSpPr>
        <p:spPr>
          <a:xfrm>
            <a:off x="1905000" y="1752600"/>
            <a:ext cx="8382000" cy="4114800"/>
          </a:xfrm>
        </p:spPr>
        <p:txBody>
          <a:bodyPr/>
          <a:lstStyle/>
          <a:p>
            <a:pPr eaLnBrk="1" hangingPunct="1">
              <a:lnSpc>
                <a:spcPct val="80000"/>
              </a:lnSpc>
            </a:pPr>
            <a:r>
              <a:rPr lang="en-US" altLang="en-US" sz="2400"/>
              <a:t>SQA trustees: are members of development and maintenance teams who have a special interest in SW quality and are prepared to give a part of their time to these issues.</a:t>
            </a:r>
          </a:p>
          <a:p>
            <a:pPr eaLnBrk="1" hangingPunct="1"/>
            <a:r>
              <a:rPr lang="en-US" altLang="en-US" sz="2400"/>
              <a:t>SQA trustees contributions include:</a:t>
            </a:r>
          </a:p>
          <a:p>
            <a:pPr eaLnBrk="1" hangingPunct="1">
              <a:buFont typeface="Wingdings" panose="05000000000000000000" pitchFamily="2" charset="2"/>
              <a:buNone/>
            </a:pPr>
            <a:r>
              <a:rPr lang="en-US" altLang="en-US" sz="2400"/>
              <a:t>■ Solving team or unit local quality problems</a:t>
            </a:r>
          </a:p>
          <a:p>
            <a:pPr eaLnBrk="1" hangingPunct="1">
              <a:buFont typeface="Wingdings" panose="05000000000000000000" pitchFamily="2" charset="2"/>
              <a:buNone/>
            </a:pPr>
            <a:r>
              <a:rPr lang="en-US" altLang="en-US" sz="2400"/>
              <a:t>■ Detecting deviations from quality procedures and instructions</a:t>
            </a:r>
          </a:p>
          <a:p>
            <a:pPr eaLnBrk="1" hangingPunct="1">
              <a:buFont typeface="Wingdings" panose="05000000000000000000" pitchFamily="2" charset="2"/>
              <a:buNone/>
            </a:pPr>
            <a:r>
              <a:rPr lang="en-US" altLang="en-US" sz="2400"/>
              <a:t>■ Initiating improvements in SQA components</a:t>
            </a:r>
          </a:p>
          <a:p>
            <a:pPr eaLnBrk="1" hangingPunct="1">
              <a:buFont typeface="Wingdings" panose="05000000000000000000" pitchFamily="2" charset="2"/>
              <a:buNone/>
            </a:pPr>
            <a:r>
              <a:rPr lang="en-US" altLang="en-US" sz="2400"/>
              <a:t>■ Reporting to the SQA unit about quality issues in their team or unit</a:t>
            </a:r>
            <a:r>
              <a:rPr lang="en-US" altLang="en-US" sz="2800"/>
              <a:t>.</a:t>
            </a:r>
          </a:p>
        </p:txBody>
      </p:sp>
      <p:sp>
        <p:nvSpPr>
          <p:cNvPr id="39940" name="Slide Number Placeholder 5">
            <a:extLst>
              <a:ext uri="{FF2B5EF4-FFF2-40B4-BE49-F238E27FC236}">
                <a16:creationId xmlns:a16="http://schemas.microsoft.com/office/drawing/2014/main" id="{1A668C81-ECFF-8D37-31C5-C3C4A923D9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6053E7D0-8409-462D-B2F8-CBCBE202DFAB}" type="slidenum">
              <a:rPr lang="ar-SA" altLang="en-US" sz="1000">
                <a:solidFill>
                  <a:prstClr val="black"/>
                </a:solidFill>
              </a:rPr>
              <a:pPr rtl="0" eaLnBrk="0" fontAlgn="base" hangingPunct="0">
                <a:spcBef>
                  <a:spcPct val="0"/>
                </a:spcBef>
                <a:spcAft>
                  <a:spcPct val="0"/>
                </a:spcAft>
              </a:pPr>
              <a:t>155</a:t>
            </a:fld>
            <a:endParaRPr lang="en-US" altLang="en-US" sz="1000">
              <a:solidFill>
                <a:prstClr val="black"/>
              </a:solidFill>
            </a:endParaRPr>
          </a:p>
        </p:txBody>
      </p:sp>
    </p:spTree>
  </p:cSld>
  <p:clrMapOvr>
    <a:masterClrMapping/>
  </p:clrMapOvr>
  <p:transition>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13770E7C-2E94-386A-C900-D6710D3FFA1C}"/>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SQA trustees, committees and forums</a:t>
            </a:r>
            <a:endParaRPr lang="en-US" altLang="en-US" sz="3600"/>
          </a:p>
        </p:txBody>
      </p:sp>
      <p:sp>
        <p:nvSpPr>
          <p:cNvPr id="66563" name="Content Placeholder 2">
            <a:extLst>
              <a:ext uri="{FF2B5EF4-FFF2-40B4-BE49-F238E27FC236}">
                <a16:creationId xmlns:a16="http://schemas.microsoft.com/office/drawing/2014/main" id="{83D24127-0B95-E08B-BE26-9A33F7ED3569}"/>
              </a:ext>
            </a:extLst>
          </p:cNvPr>
          <p:cNvSpPr>
            <a:spLocks noGrp="1"/>
          </p:cNvSpPr>
          <p:nvPr>
            <p:ph idx="1"/>
          </p:nvPr>
        </p:nvSpPr>
        <p:spPr>
          <a:xfrm>
            <a:off x="1752600" y="1752600"/>
            <a:ext cx="8610600" cy="4038600"/>
          </a:xfrm>
        </p:spPr>
        <p:txBody>
          <a:bodyPr rtlCol="0">
            <a:normAutofit fontScale="92500"/>
          </a:bodyPr>
          <a:lstStyle/>
          <a:p>
            <a:pPr eaLnBrk="1" fontAlgn="auto" hangingPunct="1">
              <a:lnSpc>
                <a:spcPct val="80000"/>
              </a:lnSpc>
              <a:spcAft>
                <a:spcPts val="0"/>
              </a:spcAft>
              <a:defRPr/>
            </a:pPr>
            <a:r>
              <a:rPr lang="en-US" altLang="en-US" sz="2400"/>
              <a:t>SQA committees: are member of various SW development and maintenance units, and are usually appointed for term or </a:t>
            </a:r>
            <a:r>
              <a:rPr lang="en-US" altLang="en-US" sz="2400" i="1"/>
              <a:t>ad hoc</a:t>
            </a:r>
            <a:r>
              <a:rPr lang="en-US" altLang="en-US" sz="2400"/>
              <a:t> service </a:t>
            </a:r>
          </a:p>
          <a:p>
            <a:pPr eaLnBrk="1" fontAlgn="auto" hangingPunct="1">
              <a:spcAft>
                <a:spcPts val="0"/>
              </a:spcAft>
              <a:defRPr/>
            </a:pPr>
            <a:r>
              <a:rPr lang="en-US" altLang="en-US" sz="2300"/>
              <a:t>The main issues dealt with by the committees are</a:t>
            </a:r>
          </a:p>
          <a:p>
            <a:pPr eaLnBrk="1" fontAlgn="auto" hangingPunct="1">
              <a:spcAft>
                <a:spcPts val="0"/>
              </a:spcAft>
              <a:buNone/>
              <a:defRPr/>
            </a:pPr>
            <a:r>
              <a:rPr lang="en-US" altLang="en-US" sz="2300"/>
              <a:t>1-Solution of software quality problems.</a:t>
            </a:r>
          </a:p>
          <a:p>
            <a:pPr eaLnBrk="1" fontAlgn="auto" hangingPunct="1">
              <a:spcAft>
                <a:spcPts val="0"/>
              </a:spcAft>
              <a:buNone/>
              <a:defRPr/>
            </a:pPr>
            <a:r>
              <a:rPr lang="en-US" altLang="en-US" sz="2300"/>
              <a:t>2- Analysis of problem and failure records as well as other records, followed by initiation of corrective and preventive actions when appropriate.</a:t>
            </a:r>
          </a:p>
          <a:p>
            <a:pPr eaLnBrk="1" fontAlgn="auto" hangingPunct="1">
              <a:spcAft>
                <a:spcPts val="0"/>
              </a:spcAft>
              <a:buNone/>
              <a:defRPr/>
            </a:pPr>
            <a:r>
              <a:rPr lang="en-US" altLang="en-US" sz="2300"/>
              <a:t>3-Initiation and development of new procedures and instructions; updating existing materials.</a:t>
            </a:r>
          </a:p>
          <a:p>
            <a:pPr eaLnBrk="1" fontAlgn="auto" hangingPunct="1">
              <a:spcAft>
                <a:spcPts val="0"/>
              </a:spcAft>
              <a:buNone/>
              <a:defRPr/>
            </a:pPr>
            <a:r>
              <a:rPr lang="en-US" altLang="en-US" sz="2300"/>
              <a:t>4- Initiation and development of new SQA components and improvement of existing components.</a:t>
            </a:r>
          </a:p>
          <a:p>
            <a:pPr eaLnBrk="1" fontAlgn="auto" hangingPunct="1">
              <a:lnSpc>
                <a:spcPct val="80000"/>
              </a:lnSpc>
              <a:spcAft>
                <a:spcPts val="0"/>
              </a:spcAft>
              <a:buNone/>
              <a:defRPr/>
            </a:pPr>
            <a:r>
              <a:rPr lang="en-US" altLang="en-US" sz="2300"/>
              <a:t> </a:t>
            </a:r>
          </a:p>
          <a:p>
            <a:pPr eaLnBrk="1" fontAlgn="auto" hangingPunct="1">
              <a:spcAft>
                <a:spcPts val="0"/>
              </a:spcAft>
              <a:defRPr/>
            </a:pPr>
            <a:endParaRPr lang="en-US" altLang="en-US"/>
          </a:p>
        </p:txBody>
      </p:sp>
      <p:sp>
        <p:nvSpPr>
          <p:cNvPr id="40964" name="Slide Number Placeholder 3">
            <a:extLst>
              <a:ext uri="{FF2B5EF4-FFF2-40B4-BE49-F238E27FC236}">
                <a16:creationId xmlns:a16="http://schemas.microsoft.com/office/drawing/2014/main" id="{25554689-EA21-BF32-A41D-FBB3E94085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BA1CF2E7-D1CF-4C4E-A5AD-1CEC864ED3C5}" type="slidenum">
              <a:rPr lang="ar-SA" altLang="en-US" sz="1000">
                <a:solidFill>
                  <a:prstClr val="black"/>
                </a:solidFill>
              </a:rPr>
              <a:pPr rtl="0" eaLnBrk="0" fontAlgn="base" hangingPunct="0">
                <a:spcBef>
                  <a:spcPct val="0"/>
                </a:spcBef>
                <a:spcAft>
                  <a:spcPct val="0"/>
                </a:spcAft>
              </a:pPr>
              <a:t>156</a:t>
            </a:fld>
            <a:endParaRPr lang="en-US" altLang="en-US" sz="1000">
              <a:solidFill>
                <a:prstClr val="black"/>
              </a:solidFill>
            </a:endParaRPr>
          </a:p>
        </p:txBody>
      </p:sp>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96FEC703-0C4E-14D4-E7C3-5B1C5265049F}"/>
              </a:ext>
            </a:extLst>
          </p:cNvPr>
          <p:cNvSpPr>
            <a:spLocks noGrp="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SQA trustees, committees and forums</a:t>
            </a:r>
            <a:endParaRPr lang="en-US" altLang="en-US" sz="3600"/>
          </a:p>
        </p:txBody>
      </p:sp>
      <p:sp>
        <p:nvSpPr>
          <p:cNvPr id="41987" name="Content Placeholder 2">
            <a:extLst>
              <a:ext uri="{FF2B5EF4-FFF2-40B4-BE49-F238E27FC236}">
                <a16:creationId xmlns:a16="http://schemas.microsoft.com/office/drawing/2014/main" id="{3CE15833-C843-3B55-8BFA-876659D8CA66}"/>
              </a:ext>
            </a:extLst>
          </p:cNvPr>
          <p:cNvSpPr>
            <a:spLocks noGrp="1"/>
          </p:cNvSpPr>
          <p:nvPr>
            <p:ph idx="1"/>
          </p:nvPr>
        </p:nvSpPr>
        <p:spPr>
          <a:xfrm>
            <a:off x="2057400" y="1905000"/>
            <a:ext cx="8153400" cy="4038600"/>
          </a:xfrm>
        </p:spPr>
        <p:txBody>
          <a:bodyPr/>
          <a:lstStyle/>
          <a:p>
            <a:pPr eaLnBrk="1" hangingPunct="1"/>
            <a:r>
              <a:rPr lang="en-US" altLang="en-US" sz="2400"/>
              <a:t>SQA forums : are composed of professionals and practitioners who meet and/or maintain an Internet site on a voluntary basis for discussion of quality issues pertaining to development and maintenance process.</a:t>
            </a:r>
          </a:p>
          <a:p>
            <a:pPr eaLnBrk="1" hangingPunct="1"/>
            <a:endParaRPr lang="en-US" altLang="en-US" sz="2400"/>
          </a:p>
        </p:txBody>
      </p:sp>
      <p:sp>
        <p:nvSpPr>
          <p:cNvPr id="41988" name="Slide Number Placeholder 3">
            <a:extLst>
              <a:ext uri="{FF2B5EF4-FFF2-40B4-BE49-F238E27FC236}">
                <a16:creationId xmlns:a16="http://schemas.microsoft.com/office/drawing/2014/main" id="{804BB4FE-C029-487C-76B2-EEACB8640A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897B1FCC-A51F-400D-A36C-82F6D54A22C5}" type="slidenum">
              <a:rPr lang="ar-SA" altLang="en-US" sz="1000">
                <a:solidFill>
                  <a:prstClr val="black"/>
                </a:solidFill>
              </a:rPr>
              <a:pPr rtl="0" eaLnBrk="0" fontAlgn="base" hangingPunct="0">
                <a:spcBef>
                  <a:spcPct val="0"/>
                </a:spcBef>
                <a:spcAft>
                  <a:spcPct val="0"/>
                </a:spcAft>
              </a:pPr>
              <a:t>157</a:t>
            </a:fld>
            <a:endParaRPr lang="en-US" altLang="en-US" sz="1000">
              <a:solidFill>
                <a:prstClr val="black"/>
              </a:solidFill>
            </a:endParaRPr>
          </a:p>
        </p:txBody>
      </p:sp>
    </p:spTree>
  </p:cSld>
  <p:clrMapOvr>
    <a:masterClrMapping/>
  </p:clrMapOvr>
  <p:transition>
    <p:fade/>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E65BA567-1635-F1B8-E907-1EBE69A612AB}"/>
              </a:ext>
            </a:extLst>
          </p:cNvPr>
          <p:cNvSpPr>
            <a:spLocks noGrp="1"/>
          </p:cNvSpPr>
          <p:nvPr>
            <p:ph type="title"/>
          </p:nvPr>
        </p:nvSpPr>
        <p:spPr/>
        <p:txBody>
          <a:bodyPr/>
          <a:lstStyle/>
          <a:p>
            <a:pPr eaLnBrk="1" hangingPunct="1"/>
            <a:r>
              <a:rPr lang="en-US" altLang="en-US" sz="3600"/>
              <a:t>Considerations guiding construction of an</a:t>
            </a:r>
            <a:br>
              <a:rPr lang="en-US" altLang="en-US" sz="3600"/>
            </a:br>
            <a:r>
              <a:rPr lang="en-US" altLang="en-US" sz="3600"/>
              <a:t>organization’s SQA system</a:t>
            </a:r>
          </a:p>
        </p:txBody>
      </p:sp>
      <p:sp>
        <p:nvSpPr>
          <p:cNvPr id="43011" name="Content Placeholder 2">
            <a:extLst>
              <a:ext uri="{FF2B5EF4-FFF2-40B4-BE49-F238E27FC236}">
                <a16:creationId xmlns:a16="http://schemas.microsoft.com/office/drawing/2014/main" id="{ABEBDB9A-772F-D761-A7C7-0DD382764CF6}"/>
              </a:ext>
            </a:extLst>
          </p:cNvPr>
          <p:cNvSpPr>
            <a:spLocks noGrp="1"/>
          </p:cNvSpPr>
          <p:nvPr>
            <p:ph idx="1"/>
          </p:nvPr>
        </p:nvSpPr>
        <p:spPr>
          <a:xfrm>
            <a:off x="1752600" y="1828800"/>
            <a:ext cx="8610600" cy="4038600"/>
          </a:xfrm>
        </p:spPr>
        <p:txBody>
          <a:bodyPr/>
          <a:lstStyle/>
          <a:p>
            <a:pPr eaLnBrk="1" hangingPunct="1"/>
            <a:r>
              <a:rPr lang="en-US" altLang="en-US" sz="2400"/>
              <a:t>Software quality assurance systems differ among themselves, showing the flexibility inherent in the construction of such systems. which means that </a:t>
            </a:r>
            <a:r>
              <a:rPr lang="en-US" altLang="en-US" sz="2400">
                <a:solidFill>
                  <a:srgbClr val="FF0000"/>
                </a:solidFill>
              </a:rPr>
              <a:t>different organizations employ different SQA systems</a:t>
            </a:r>
            <a:r>
              <a:rPr lang="en-US" altLang="en-US" sz="2400"/>
              <a:t>.</a:t>
            </a:r>
          </a:p>
          <a:p>
            <a:pPr eaLnBrk="1" hangingPunct="1"/>
            <a:r>
              <a:rPr lang="en-US" altLang="en-US" sz="2400"/>
              <a:t>Decisions regarding the organization’s software quality management system fall into two main categories:</a:t>
            </a:r>
          </a:p>
          <a:p>
            <a:pPr eaLnBrk="1" hangingPunct="1">
              <a:buFont typeface="Wingdings" panose="05000000000000000000" pitchFamily="2" charset="2"/>
              <a:buNone/>
            </a:pPr>
            <a:r>
              <a:rPr lang="en-US" altLang="en-US" sz="2400"/>
              <a:t>(a) The SQA organizational base</a:t>
            </a:r>
          </a:p>
          <a:p>
            <a:pPr eaLnBrk="1" hangingPunct="1">
              <a:buFont typeface="Wingdings" panose="05000000000000000000" pitchFamily="2" charset="2"/>
              <a:buNone/>
            </a:pPr>
            <a:r>
              <a:rPr lang="en-US" altLang="en-US" sz="2400"/>
              <a:t>(b) The SQA components to be implemented within the organization and the extent of their use.</a:t>
            </a:r>
          </a:p>
          <a:p>
            <a:pPr eaLnBrk="1" hangingPunct="1"/>
            <a:endParaRPr lang="en-US" altLang="en-US" sz="2400"/>
          </a:p>
          <a:p>
            <a:pPr eaLnBrk="1" hangingPunct="1"/>
            <a:endParaRPr lang="en-US" altLang="en-US" sz="2400"/>
          </a:p>
        </p:txBody>
      </p:sp>
      <p:sp>
        <p:nvSpPr>
          <p:cNvPr id="43012" name="Slide Number Placeholder 3">
            <a:extLst>
              <a:ext uri="{FF2B5EF4-FFF2-40B4-BE49-F238E27FC236}">
                <a16:creationId xmlns:a16="http://schemas.microsoft.com/office/drawing/2014/main" id="{89E10BC3-45EB-665C-A247-B360326EBE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478C61CA-7C19-4BEF-8FD5-57C3D3133E49}" type="slidenum">
              <a:rPr lang="ar-SA" altLang="en-US" sz="1000">
                <a:solidFill>
                  <a:prstClr val="black"/>
                </a:solidFill>
              </a:rPr>
              <a:pPr rtl="0" eaLnBrk="0" fontAlgn="base" hangingPunct="0">
                <a:spcBef>
                  <a:spcPct val="0"/>
                </a:spcBef>
                <a:spcAft>
                  <a:spcPct val="0"/>
                </a:spcAft>
              </a:pPr>
              <a:t>158</a:t>
            </a:fld>
            <a:endParaRPr lang="en-US" altLang="en-US" sz="1000">
              <a:solidFill>
                <a:prstClr val="black"/>
              </a:solidFill>
            </a:endParaRPr>
          </a:p>
        </p:txBody>
      </p:sp>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C7A2B61B-0099-8BD3-8608-85C283A3B587}"/>
              </a:ext>
            </a:extLst>
          </p:cNvPr>
          <p:cNvSpPr>
            <a:spLocks noGrp="1"/>
          </p:cNvSpPr>
          <p:nvPr>
            <p:ph type="title"/>
          </p:nvPr>
        </p:nvSpPr>
        <p:spPr/>
        <p:txBody>
          <a:bodyPr/>
          <a:lstStyle/>
          <a:p>
            <a:pPr eaLnBrk="1" hangingPunct="1"/>
            <a:r>
              <a:rPr lang="en-US" altLang="en-US" sz="3600"/>
              <a:t>Considerations guiding construction of an</a:t>
            </a:r>
            <a:br>
              <a:rPr lang="en-US" altLang="en-US" sz="3600"/>
            </a:br>
            <a:r>
              <a:rPr lang="en-US" altLang="en-US" sz="3600"/>
              <a:t>organization’s SQA system</a:t>
            </a:r>
          </a:p>
        </p:txBody>
      </p:sp>
      <p:sp>
        <p:nvSpPr>
          <p:cNvPr id="44035" name="Content Placeholder 2">
            <a:extLst>
              <a:ext uri="{FF2B5EF4-FFF2-40B4-BE49-F238E27FC236}">
                <a16:creationId xmlns:a16="http://schemas.microsoft.com/office/drawing/2014/main" id="{5883C853-4FD4-8920-783B-B1F85C601118}"/>
              </a:ext>
            </a:extLst>
          </p:cNvPr>
          <p:cNvSpPr>
            <a:spLocks noGrp="1"/>
          </p:cNvSpPr>
          <p:nvPr>
            <p:ph idx="1"/>
          </p:nvPr>
        </p:nvSpPr>
        <p:spPr>
          <a:xfrm>
            <a:off x="1828800" y="1828800"/>
            <a:ext cx="8382000" cy="4191000"/>
          </a:xfrm>
        </p:spPr>
        <p:txBody>
          <a:bodyPr/>
          <a:lstStyle/>
          <a:p>
            <a:pPr eaLnBrk="1" hangingPunct="1"/>
            <a:r>
              <a:rPr lang="en-US" altLang="en-US" sz="2400"/>
              <a:t>These decisions are affected by a number of fundamental considerations that reflect the characteristics of (a) the organization, (b) the software development projects and maintenance services to be performed, and (c) the organization’s professional staff.</a:t>
            </a:r>
          </a:p>
          <a:p>
            <a:pPr eaLnBrk="1" hangingPunct="1"/>
            <a:r>
              <a:rPr lang="en-US" altLang="en-US" sz="2400" b="1"/>
              <a:t>Organizational considerations:</a:t>
            </a:r>
          </a:p>
          <a:p>
            <a:pPr eaLnBrk="1" hangingPunct="1">
              <a:buFont typeface="Wingdings" panose="05000000000000000000" pitchFamily="2" charset="2"/>
              <a:buNone/>
            </a:pPr>
            <a:r>
              <a:rPr lang="en-US" altLang="en-US" sz="2400"/>
              <a:t>1- The type of software development clientele.</a:t>
            </a:r>
          </a:p>
          <a:p>
            <a:pPr eaLnBrk="1" hangingPunct="1">
              <a:buFont typeface="Wingdings" panose="05000000000000000000" pitchFamily="2" charset="2"/>
              <a:buNone/>
            </a:pPr>
            <a:r>
              <a:rPr lang="en-US" altLang="en-US" sz="2400"/>
              <a:t>2-The type of software maintenance clientele.</a:t>
            </a:r>
          </a:p>
          <a:p>
            <a:pPr eaLnBrk="1" hangingPunct="1">
              <a:buFont typeface="Wingdings" panose="05000000000000000000" pitchFamily="2" charset="2"/>
              <a:buNone/>
            </a:pPr>
            <a:r>
              <a:rPr lang="en-US" altLang="en-US" sz="2400"/>
              <a:t>3-The range of products.</a:t>
            </a:r>
          </a:p>
          <a:p>
            <a:pPr eaLnBrk="1" hangingPunct="1">
              <a:buFont typeface="Wingdings" panose="05000000000000000000" pitchFamily="2" charset="2"/>
              <a:buNone/>
            </a:pPr>
            <a:r>
              <a:rPr lang="en-US" altLang="en-US" sz="2400"/>
              <a:t>4-The size of the organization.</a:t>
            </a:r>
          </a:p>
          <a:p>
            <a:pPr eaLnBrk="1" hangingPunct="1">
              <a:buFont typeface="Wingdings" panose="05000000000000000000" pitchFamily="2" charset="2"/>
              <a:buNone/>
            </a:pPr>
            <a:endParaRPr lang="en-US" altLang="en-US" sz="2400"/>
          </a:p>
        </p:txBody>
      </p:sp>
      <p:sp>
        <p:nvSpPr>
          <p:cNvPr id="44036" name="Slide Number Placeholder 3">
            <a:extLst>
              <a:ext uri="{FF2B5EF4-FFF2-40B4-BE49-F238E27FC236}">
                <a16:creationId xmlns:a16="http://schemas.microsoft.com/office/drawing/2014/main" id="{FB535418-FAB0-8D6D-50F1-F0452B38AE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1F0BEAF0-E086-4518-BE62-D33A4554AB70}" type="slidenum">
              <a:rPr lang="ar-SA" altLang="en-US" sz="1000">
                <a:solidFill>
                  <a:prstClr val="black"/>
                </a:solidFill>
              </a:rPr>
              <a:pPr rtl="0" eaLnBrk="0" fontAlgn="base" hangingPunct="0">
                <a:spcBef>
                  <a:spcPct val="0"/>
                </a:spcBef>
                <a:spcAft>
                  <a:spcPct val="0"/>
                </a:spcAft>
              </a:pPr>
              <a:t>159</a:t>
            </a:fld>
            <a:endParaRPr lang="en-US" altLang="en-US" sz="1000">
              <a:solidFill>
                <a:prstClr val="black"/>
              </a:solidFill>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quality should be considered in:</a:t>
            </a:r>
            <a:endParaRPr lang="ar-SA"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p:txBody>
          <a:bodyPr/>
          <a:lstStyle/>
          <a:p>
            <a:pPr marL="514350" indent="-514350"/>
            <a:r>
              <a:rPr lang="en-US" sz="2800" dirty="0"/>
              <a:t>Infrastructure and tools</a:t>
            </a:r>
          </a:p>
          <a:p>
            <a:pPr marL="514350" indent="-514350"/>
            <a:r>
              <a:rPr lang="en-US" sz="2800" dirty="0"/>
              <a:t>Staff</a:t>
            </a:r>
          </a:p>
          <a:p>
            <a:pPr marL="514350" indent="-514350"/>
            <a:r>
              <a:rPr lang="en-US" sz="2800" dirty="0"/>
              <a:t>Contract </a:t>
            </a:r>
          </a:p>
          <a:p>
            <a:pPr marL="514350" indent="-514350"/>
            <a:r>
              <a:rPr lang="en-US" sz="2800" dirty="0"/>
              <a:t>SDLC ( Requirements, design, implementation, .. and etc</a:t>
            </a:r>
          </a:p>
          <a:p>
            <a:pPr marL="514350" indent="-514350"/>
            <a:r>
              <a:rPr lang="en-US" sz="2800" dirty="0"/>
              <a:t>Budget</a:t>
            </a:r>
          </a:p>
          <a:p>
            <a:pPr marL="514350" indent="-514350"/>
            <a:r>
              <a:rPr lang="en-US" sz="2800" dirty="0"/>
              <a:t>Schedule</a:t>
            </a:r>
          </a:p>
          <a:p>
            <a:pPr marL="514350" indent="-514350"/>
            <a:r>
              <a:rPr lang="en-US" sz="2800" dirty="0"/>
              <a:t>Maintenance  </a:t>
            </a:r>
          </a:p>
          <a:p>
            <a:pPr>
              <a:buNone/>
            </a:pPr>
            <a:endParaRPr lang="ar-SA" sz="8800"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D79A91A7-8055-2069-F711-09F12FD0E768}"/>
              </a:ext>
            </a:extLst>
          </p:cNvPr>
          <p:cNvSpPr>
            <a:spLocks noGrp="1"/>
          </p:cNvSpPr>
          <p:nvPr>
            <p:ph type="title"/>
          </p:nvPr>
        </p:nvSpPr>
        <p:spPr/>
        <p:txBody>
          <a:bodyPr/>
          <a:lstStyle/>
          <a:p>
            <a:pPr eaLnBrk="1" hangingPunct="1"/>
            <a:r>
              <a:rPr lang="en-US" altLang="en-US" sz="3600"/>
              <a:t>Considerations guiding construction of an</a:t>
            </a:r>
            <a:br>
              <a:rPr lang="en-US" altLang="en-US" sz="3600"/>
            </a:br>
            <a:r>
              <a:rPr lang="en-US" altLang="en-US" sz="3600"/>
              <a:t>organization’s SQA system</a:t>
            </a:r>
          </a:p>
        </p:txBody>
      </p:sp>
      <p:sp>
        <p:nvSpPr>
          <p:cNvPr id="45059" name="Content Placeholder 2">
            <a:extLst>
              <a:ext uri="{FF2B5EF4-FFF2-40B4-BE49-F238E27FC236}">
                <a16:creationId xmlns:a16="http://schemas.microsoft.com/office/drawing/2014/main" id="{5552593F-4DA5-F02B-C487-0159D328420E}"/>
              </a:ext>
            </a:extLst>
          </p:cNvPr>
          <p:cNvSpPr>
            <a:spLocks noGrp="1"/>
          </p:cNvSpPr>
          <p:nvPr>
            <p:ph idx="1"/>
          </p:nvPr>
        </p:nvSpPr>
        <p:spPr>
          <a:xfrm>
            <a:off x="1905000" y="1828800"/>
            <a:ext cx="8305800" cy="4267200"/>
          </a:xfrm>
        </p:spPr>
        <p:txBody>
          <a:bodyPr/>
          <a:lstStyle/>
          <a:p>
            <a:pPr eaLnBrk="1" hangingPunct="1">
              <a:buFont typeface="Wingdings" panose="05000000000000000000" pitchFamily="2" charset="2"/>
              <a:buNone/>
            </a:pPr>
            <a:r>
              <a:rPr lang="en-US" altLang="en-US" sz="2400"/>
              <a:t>5-The degree and nature of cooperation with other organizations carrying out related projects.</a:t>
            </a:r>
          </a:p>
          <a:p>
            <a:pPr eaLnBrk="1" hangingPunct="1">
              <a:buFont typeface="Wingdings" panose="05000000000000000000" pitchFamily="2" charset="2"/>
              <a:buNone/>
            </a:pPr>
            <a:r>
              <a:rPr lang="en-US" altLang="en-US" sz="2400"/>
              <a:t>6-Optimization objectives.</a:t>
            </a:r>
          </a:p>
          <a:p>
            <a:pPr eaLnBrk="1" hangingPunct="1"/>
            <a:r>
              <a:rPr lang="en-US" altLang="en-US" sz="2400" b="1"/>
              <a:t>Project and maintenance service considerations:</a:t>
            </a:r>
          </a:p>
          <a:p>
            <a:pPr eaLnBrk="1" hangingPunct="1">
              <a:buFont typeface="Wingdings" panose="05000000000000000000" pitchFamily="2" charset="2"/>
              <a:buNone/>
            </a:pPr>
            <a:r>
              <a:rPr lang="en-US" altLang="en-US" sz="2400"/>
              <a:t>1-The level of software complexity and difficulty.</a:t>
            </a:r>
          </a:p>
          <a:p>
            <a:pPr eaLnBrk="1" hangingPunct="1">
              <a:buFont typeface="Wingdings" panose="05000000000000000000" pitchFamily="2" charset="2"/>
              <a:buNone/>
            </a:pPr>
            <a:r>
              <a:rPr lang="en-US" altLang="en-US" sz="2400"/>
              <a:t>2-The degree of staff experience with project technology.</a:t>
            </a:r>
          </a:p>
          <a:p>
            <a:pPr eaLnBrk="1" hangingPunct="1">
              <a:buFont typeface="Wingdings" panose="05000000000000000000" pitchFamily="2" charset="2"/>
              <a:buNone/>
            </a:pPr>
            <a:r>
              <a:rPr lang="en-US" altLang="en-US" sz="2400"/>
              <a:t>3-The extent of software reuse in new projects</a:t>
            </a:r>
          </a:p>
          <a:p>
            <a:pPr eaLnBrk="1" hangingPunct="1"/>
            <a:r>
              <a:rPr lang="en-US" altLang="en-US" sz="2400" b="1"/>
              <a:t>Professional staff considerations:</a:t>
            </a:r>
          </a:p>
          <a:p>
            <a:pPr eaLnBrk="1" hangingPunct="1">
              <a:buFont typeface="Wingdings" panose="05000000000000000000" pitchFamily="2" charset="2"/>
              <a:buNone/>
            </a:pPr>
            <a:r>
              <a:rPr lang="en-US" altLang="en-US" sz="2400"/>
              <a:t>1- Professional qualifications</a:t>
            </a:r>
          </a:p>
          <a:p>
            <a:pPr eaLnBrk="1" hangingPunct="1">
              <a:buFont typeface="Wingdings" panose="05000000000000000000" pitchFamily="2" charset="2"/>
              <a:buNone/>
            </a:pPr>
            <a:r>
              <a:rPr lang="en-US" altLang="en-US" sz="2400"/>
              <a:t>2-Level of acquaintance with team members.</a:t>
            </a:r>
          </a:p>
        </p:txBody>
      </p:sp>
      <p:sp>
        <p:nvSpPr>
          <p:cNvPr id="45060" name="Slide Number Placeholder 3">
            <a:extLst>
              <a:ext uri="{FF2B5EF4-FFF2-40B4-BE49-F238E27FC236}">
                <a16:creationId xmlns:a16="http://schemas.microsoft.com/office/drawing/2014/main" id="{F95C5795-C71B-276C-B320-9BF977F5A12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5F7056C5-1964-4E7D-AB77-03DD8A1B60F6}" type="slidenum">
              <a:rPr lang="ar-SA" altLang="en-US" sz="1000">
                <a:solidFill>
                  <a:prstClr val="black"/>
                </a:solidFill>
              </a:rPr>
              <a:pPr rtl="0" eaLnBrk="0" fontAlgn="base" hangingPunct="0">
                <a:spcBef>
                  <a:spcPct val="0"/>
                </a:spcBef>
                <a:spcAft>
                  <a:spcPct val="0"/>
                </a:spcAft>
              </a:pPr>
              <a:t>160</a:t>
            </a:fld>
            <a:endParaRPr lang="en-US" altLang="en-US" sz="1000">
              <a:solidFill>
                <a:prstClr val="black"/>
              </a:solidFill>
            </a:endParaRPr>
          </a:p>
        </p:txBody>
      </p:sp>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0D69E78-4496-7584-3B45-4623758D450A}"/>
              </a:ext>
            </a:extLst>
          </p:cNvPr>
          <p:cNvSpPr>
            <a:spLocks noGrp="1" noChangeArrowheads="1"/>
          </p:cNvSpPr>
          <p:nvPr>
            <p:ph type="ctrTitle"/>
          </p:nvPr>
        </p:nvSpPr>
        <p:spPr>
          <a:xfrm>
            <a:off x="2286000" y="1143001"/>
            <a:ext cx="7772400" cy="1470025"/>
          </a:xfrm>
        </p:spPr>
        <p:txBody>
          <a:bodyPr/>
          <a:lstStyle/>
          <a:p>
            <a:r>
              <a:rPr lang="en-US" altLang="zh-CN">
                <a:ea typeface="宋体" panose="02010600030101010101" pitchFamily="2" charset="-122"/>
              </a:rPr>
              <a:t>Software Quality assurance (SQA) </a:t>
            </a:r>
            <a:br>
              <a:rPr lang="en-US" altLang="zh-CN">
                <a:ea typeface="宋体" panose="02010600030101010101" pitchFamily="2" charset="-122"/>
              </a:rPr>
            </a:br>
            <a:r>
              <a:rPr lang="en-US" altLang="zh-CN">
                <a:ea typeface="宋体" panose="02010600030101010101" pitchFamily="2" charset="-122"/>
              </a:rPr>
              <a:t> </a:t>
            </a:r>
            <a:r>
              <a:rPr lang="en-US" altLang="ar-JO"/>
              <a:t>SWE 333</a:t>
            </a:r>
          </a:p>
        </p:txBody>
      </p:sp>
      <p:sp>
        <p:nvSpPr>
          <p:cNvPr id="6" name="Rectangle 5">
            <a:extLst>
              <a:ext uri="{FF2B5EF4-FFF2-40B4-BE49-F238E27FC236}">
                <a16:creationId xmlns:a16="http://schemas.microsoft.com/office/drawing/2014/main" id="{2B189721-714E-02AA-6282-3C0947A46518}"/>
              </a:ext>
            </a:extLst>
          </p:cNvPr>
          <p:cNvSpPr/>
          <p:nvPr/>
        </p:nvSpPr>
        <p:spPr>
          <a:xfrm>
            <a:off x="1847850" y="3048001"/>
            <a:ext cx="8351838" cy="1446213"/>
          </a:xfrm>
          <a:prstGeom prst="rect">
            <a:avLst/>
          </a:prstGeom>
          <a:noFill/>
        </p:spPr>
        <p:txBody>
          <a:bodyPr>
            <a:spAutoFit/>
          </a:bodyPr>
          <a:lstStyle/>
          <a:p>
            <a:pPr algn="ctr" rtl="0" fontAlgn="base">
              <a:spcBef>
                <a:spcPct val="0"/>
              </a:spcBef>
              <a:spcAft>
                <a:spcPct val="0"/>
              </a:spcAft>
              <a:defRPr/>
            </a:pPr>
            <a:r>
              <a:rPr lang="en-US" sz="4400" dirty="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Software Quality Planning and </a:t>
            </a:r>
          </a:p>
          <a:p>
            <a:pPr algn="ctr" rtl="0" fontAlgn="base">
              <a:spcBef>
                <a:spcPct val="0"/>
              </a:spcBef>
              <a:spcAft>
                <a:spcPct val="0"/>
              </a:spcAft>
              <a:defRPr/>
            </a:pPr>
            <a:r>
              <a:rPr lang="en-US" sz="4400" dirty="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control</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B76A5-D092-B713-34D3-157B896A986D}"/>
              </a:ext>
            </a:extLst>
          </p:cNvPr>
          <p:cNvSpPr>
            <a:spLocks noGrp="1"/>
          </p:cNvSpPr>
          <p:nvPr>
            <p:ph type="title"/>
          </p:nvPr>
        </p:nvSpPr>
        <p:spPr/>
        <p:txBody>
          <a:bodyPr rtlCol="0">
            <a:normAutofit/>
          </a:bodyPr>
          <a:lstStyle/>
          <a:p>
            <a:pPr fontAlgn="auto">
              <a:spcAft>
                <a:spcPts val="0"/>
              </a:spcAft>
              <a:defRPr/>
            </a:pPr>
            <a:r>
              <a:rPr lang="en-US" sz="3600" dirty="0">
                <a:effectLst>
                  <a:outerShdw blurRad="38100" dist="38100" dir="2700000" algn="tl">
                    <a:srgbClr val="000000">
                      <a:alpha val="43137"/>
                    </a:srgbClr>
                  </a:outerShdw>
                </a:effectLst>
              </a:rPr>
              <a:t>Introduction </a:t>
            </a:r>
          </a:p>
        </p:txBody>
      </p:sp>
      <p:sp>
        <p:nvSpPr>
          <p:cNvPr id="3" name="Content Placeholder 2">
            <a:extLst>
              <a:ext uri="{FF2B5EF4-FFF2-40B4-BE49-F238E27FC236}">
                <a16:creationId xmlns:a16="http://schemas.microsoft.com/office/drawing/2014/main" id="{EE059B41-75CD-07DF-5870-815927EAF045}"/>
              </a:ext>
            </a:extLst>
          </p:cNvPr>
          <p:cNvSpPr>
            <a:spLocks noGrp="1"/>
          </p:cNvSpPr>
          <p:nvPr>
            <p:ph idx="1"/>
          </p:nvPr>
        </p:nvSpPr>
        <p:spPr>
          <a:xfrm>
            <a:off x="2159000" y="2205039"/>
            <a:ext cx="7886700" cy="4351337"/>
          </a:xfrm>
        </p:spPr>
        <p:txBody>
          <a:bodyPr/>
          <a:lstStyle/>
          <a:p>
            <a:pPr algn="just" fontAlgn="auto">
              <a:spcAft>
                <a:spcPts val="0"/>
              </a:spcAft>
              <a:defRPr/>
            </a:pPr>
            <a:r>
              <a:rPr lang="en-US" b="1" dirty="0">
                <a:effectLst>
                  <a:outerShdw blurRad="38100" dist="38100" dir="2700000" algn="tl">
                    <a:srgbClr val="000000">
                      <a:alpha val="43137"/>
                    </a:srgbClr>
                  </a:outerShdw>
                </a:effectLst>
              </a:rPr>
              <a:t>Imagine that you have just been appointed head of a sizable project. As is often the case in the software industry, you come under serious time pressures from the very first day. Because you were a member of the proposal team and participated in most of the meetings held with the customer’s representatives, you are confident that you know all that is necessary to do the job.</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oftware Engineering | Software Quality Assurance - GeeksforGeeks">
            <a:extLst>
              <a:ext uri="{FF2B5EF4-FFF2-40B4-BE49-F238E27FC236}">
                <a16:creationId xmlns:a16="http://schemas.microsoft.com/office/drawing/2014/main" id="{5BC8078E-2FD9-45F4-6449-DC2FC7381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765176"/>
            <a:ext cx="8990013"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05A0774-0A51-4876-C8A5-5CBE43F672EA}"/>
              </a:ext>
            </a:extLst>
          </p:cNvPr>
          <p:cNvSpPr>
            <a:spLocks noGrp="1"/>
          </p:cNvSpPr>
          <p:nvPr>
            <p:ph type="title"/>
          </p:nvPr>
        </p:nvSpPr>
        <p:spPr/>
        <p:txBody>
          <a:bodyPr/>
          <a:lstStyle/>
          <a:p>
            <a:r>
              <a:rPr lang="en-US" altLang="ar-JO" b="1"/>
              <a:t>The elements comprising a development plan</a:t>
            </a:r>
            <a:br>
              <a:rPr lang="en-US" altLang="ar-JO" b="1"/>
            </a:br>
            <a:endParaRPr lang="en-US" altLang="ar-JO"/>
          </a:p>
        </p:txBody>
      </p:sp>
      <p:sp>
        <p:nvSpPr>
          <p:cNvPr id="6147" name="Content Placeholder 2">
            <a:extLst>
              <a:ext uri="{FF2B5EF4-FFF2-40B4-BE49-F238E27FC236}">
                <a16:creationId xmlns:a16="http://schemas.microsoft.com/office/drawing/2014/main" id="{7FFA1FF6-560E-0AC1-0C1D-DF6560409271}"/>
              </a:ext>
            </a:extLst>
          </p:cNvPr>
          <p:cNvSpPr>
            <a:spLocks noGrp="1"/>
          </p:cNvSpPr>
          <p:nvPr>
            <p:ph idx="1"/>
          </p:nvPr>
        </p:nvSpPr>
        <p:spPr bwMode="auto"/>
        <p:txBody>
          <a:bodyPr wrap="square" numCol="1" anchor="t" anchorCtr="0" compatLnSpc="1">
            <a:prstTxWarp prst="textNoShape">
              <a:avLst/>
            </a:prstTxWarp>
          </a:bodyPr>
          <a:lstStyle/>
          <a:p>
            <a:r>
              <a:rPr lang="en-US" altLang="ar-JO"/>
              <a:t>1. Project products, specifying “deliverables”</a:t>
            </a:r>
          </a:p>
          <a:p>
            <a:r>
              <a:rPr lang="en-US" altLang="ar-JO"/>
              <a:t>2. Project interfaces</a:t>
            </a:r>
          </a:p>
          <a:p>
            <a:r>
              <a:rPr lang="en-US" altLang="ar-JO"/>
              <a:t>3. Project methodology and development tools</a:t>
            </a:r>
          </a:p>
          <a:p>
            <a:r>
              <a:rPr lang="en-US" altLang="ar-JO"/>
              <a:t>4. Software development standards and procedures</a:t>
            </a:r>
          </a:p>
          <a:p>
            <a:r>
              <a:rPr lang="en-US" altLang="ar-JO"/>
              <a:t>5. Map of the development process</a:t>
            </a:r>
          </a:p>
          <a:p>
            <a:r>
              <a:rPr lang="en-US" altLang="ar-JO"/>
              <a:t>6. Project milestones</a:t>
            </a:r>
          </a:p>
          <a:p>
            <a:r>
              <a:rPr lang="en-US" altLang="ar-JO"/>
              <a:t>7. Project staff organization</a:t>
            </a:r>
          </a:p>
          <a:p>
            <a:r>
              <a:rPr lang="en-US" altLang="ar-JO"/>
              <a:t>8. Required development facilities</a:t>
            </a:r>
          </a:p>
          <a:p>
            <a:r>
              <a:rPr lang="en-US" altLang="ar-JO"/>
              <a:t>9. Development risks and risk management actions</a:t>
            </a:r>
          </a:p>
          <a:p>
            <a:r>
              <a:rPr lang="en-US" altLang="ar-JO"/>
              <a:t>10. Control methods</a:t>
            </a:r>
          </a:p>
          <a:p>
            <a:r>
              <a:rPr lang="en-US" altLang="ar-JO"/>
              <a:t>11. Project cost estimates</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FD04A9A-6A08-D059-FAC8-C4BC3B9076E3}"/>
              </a:ext>
            </a:extLst>
          </p:cNvPr>
          <p:cNvSpPr>
            <a:spLocks noGrp="1"/>
          </p:cNvSpPr>
          <p:nvPr>
            <p:ph type="title"/>
          </p:nvPr>
        </p:nvSpPr>
        <p:spPr>
          <a:xfrm>
            <a:off x="1752600" y="274638"/>
            <a:ext cx="8458200" cy="1143000"/>
          </a:xfrm>
        </p:spPr>
        <p:txBody>
          <a:bodyPr rtlCol="0">
            <a:normAutofit/>
          </a:bodyPr>
          <a:lstStyle/>
          <a:p>
            <a:pPr fontAlgn="auto">
              <a:spcAft>
                <a:spcPts val="0"/>
              </a:spcAft>
              <a:defRPr/>
            </a:pPr>
            <a:r>
              <a:rPr lang="en-US" sz="4400" b="1" dirty="0">
                <a:effectLst>
                  <a:outerShdw blurRad="38100" dist="38100" dir="2700000" algn="tl">
                    <a:srgbClr val="000000">
                      <a:alpha val="43137"/>
                    </a:srgbClr>
                  </a:outerShdw>
                </a:effectLst>
                <a:cs typeface="Andalus" pitchFamily="18" charset="-78"/>
              </a:rPr>
              <a:t>Quality Plan</a:t>
            </a:r>
            <a:endParaRPr lang="en-GB" sz="4400" b="1" dirty="0">
              <a:effectLst>
                <a:outerShdw blurRad="38100" dist="38100" dir="2700000" algn="tl">
                  <a:srgbClr val="000000">
                    <a:alpha val="43137"/>
                  </a:srgbClr>
                </a:outerShdw>
              </a:effectLst>
              <a:cs typeface="Andalus" pitchFamily="18" charset="-78"/>
            </a:endParaRPr>
          </a:p>
        </p:txBody>
      </p:sp>
      <p:sp>
        <p:nvSpPr>
          <p:cNvPr id="32771" name="Content Placeholder 2">
            <a:extLst>
              <a:ext uri="{FF2B5EF4-FFF2-40B4-BE49-F238E27FC236}">
                <a16:creationId xmlns:a16="http://schemas.microsoft.com/office/drawing/2014/main" id="{B6DFA734-EB1B-780D-06B6-247255268CD1}"/>
              </a:ext>
            </a:extLst>
          </p:cNvPr>
          <p:cNvSpPr>
            <a:spLocks noGrp="1"/>
          </p:cNvSpPr>
          <p:nvPr>
            <p:ph idx="1"/>
          </p:nvPr>
        </p:nvSpPr>
        <p:spPr/>
        <p:txBody>
          <a:bodyPr>
            <a:noAutofit/>
          </a:bodyPr>
          <a:lstStyle/>
          <a:p>
            <a:pPr marL="548640" indent="-411480" algn="just" fontAlgn="auto">
              <a:spcAft>
                <a:spcPts val="0"/>
              </a:spcAft>
              <a:buClr>
                <a:schemeClr val="tx1">
                  <a:shade val="95000"/>
                </a:schemeClr>
              </a:buClr>
              <a:buNone/>
              <a:defRPr/>
            </a:pPr>
            <a:r>
              <a:rPr lang="en-US" sz="4800" dirty="0">
                <a:solidFill>
                  <a:srgbClr val="FF0000"/>
                </a:solidFill>
              </a:rPr>
              <a:t>Quality plan </a:t>
            </a:r>
            <a:r>
              <a:rPr lang="en-US" sz="4800" b="1" dirty="0"/>
              <a:t>Defines the Quality goals and activities performed to ensure the satisfaction of these goals.</a:t>
            </a:r>
            <a:endParaRPr lang="en-US" sz="4800" dirty="0"/>
          </a:p>
          <a:p>
            <a:pPr marL="1133856" lvl="2" fontAlgn="auto">
              <a:spcAft>
                <a:spcPts val="0"/>
              </a:spcAft>
              <a:buNone/>
              <a:defRPr/>
            </a:pPr>
            <a:r>
              <a:rPr lang="en-US" sz="4800" dirty="0"/>
              <a:t> </a:t>
            </a:r>
          </a:p>
        </p:txBody>
      </p:sp>
      <p:sp>
        <p:nvSpPr>
          <p:cNvPr id="32772" name="Slide Number Placeholder 3">
            <a:extLst>
              <a:ext uri="{FF2B5EF4-FFF2-40B4-BE49-F238E27FC236}">
                <a16:creationId xmlns:a16="http://schemas.microsoft.com/office/drawing/2014/main" id="{277C42DE-A577-4BA7-E434-D42CA9BEFF3D}"/>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E1CBC8D7-08D3-4179-8340-1242232B8034}" type="slidenum">
              <a:rPr lang="en-US" altLang="ar-JO" sz="900">
                <a:solidFill>
                  <a:srgbClr val="898989"/>
                </a:solidFill>
              </a:rPr>
              <a:pPr rtl="0" fontAlgn="base">
                <a:spcBef>
                  <a:spcPct val="0"/>
                </a:spcBef>
                <a:spcAft>
                  <a:spcPct val="0"/>
                </a:spcAft>
              </a:pPr>
              <a:t>165</a:t>
            </a:fld>
            <a:endParaRPr lang="en-US" altLang="ar-JO" sz="900">
              <a:solidFill>
                <a:srgbClr val="898989"/>
              </a:solidFill>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12095223-F628-5CEA-10C8-D975F3BD29DB}"/>
              </a:ext>
            </a:extLst>
          </p:cNvPr>
          <p:cNvSpPr>
            <a:spLocks noChangeArrowheads="1"/>
          </p:cNvSpPr>
          <p:nvPr/>
        </p:nvSpPr>
        <p:spPr bwMode="auto">
          <a:xfrm>
            <a:off x="1873251" y="2276476"/>
            <a:ext cx="617537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0"/>
              </a:spcBef>
              <a:spcAft>
                <a:spcPct val="0"/>
              </a:spcAft>
            </a:pPr>
            <a:r>
              <a:rPr lang="en-US" altLang="ar-JO">
                <a:solidFill>
                  <a:prstClr val="black"/>
                </a:solidFill>
                <a:latin typeface="MetaNormalLF-Roman"/>
              </a:rPr>
              <a:t>1. List of quality goals</a:t>
            </a:r>
          </a:p>
          <a:p>
            <a:pPr algn="l" rtl="0" fontAlgn="base">
              <a:spcBef>
                <a:spcPct val="0"/>
              </a:spcBef>
              <a:spcAft>
                <a:spcPct val="0"/>
              </a:spcAft>
            </a:pPr>
            <a:r>
              <a:rPr lang="en-US" altLang="ar-JO">
                <a:solidFill>
                  <a:prstClr val="black"/>
                </a:solidFill>
                <a:latin typeface="MetaNormalLF-Roman"/>
              </a:rPr>
              <a:t>2. Review activities</a:t>
            </a:r>
          </a:p>
          <a:p>
            <a:pPr algn="l" rtl="0" fontAlgn="base">
              <a:spcBef>
                <a:spcPct val="0"/>
              </a:spcBef>
              <a:spcAft>
                <a:spcPct val="0"/>
              </a:spcAft>
            </a:pPr>
            <a:r>
              <a:rPr lang="en-US" altLang="ar-JO">
                <a:solidFill>
                  <a:prstClr val="black"/>
                </a:solidFill>
                <a:latin typeface="MetaNormalLF-Roman"/>
              </a:rPr>
              <a:t>3. Software tests</a:t>
            </a:r>
          </a:p>
          <a:p>
            <a:pPr algn="l" rtl="0" fontAlgn="base">
              <a:spcBef>
                <a:spcPct val="0"/>
              </a:spcBef>
              <a:spcAft>
                <a:spcPct val="0"/>
              </a:spcAft>
            </a:pPr>
            <a:r>
              <a:rPr lang="en-US" altLang="ar-JO">
                <a:solidFill>
                  <a:prstClr val="black"/>
                </a:solidFill>
                <a:latin typeface="MetaNormalLF-Roman"/>
              </a:rPr>
              <a:t>4. Acceptance tests for software externally developed</a:t>
            </a:r>
          </a:p>
          <a:p>
            <a:pPr algn="l" rtl="0" fontAlgn="base">
              <a:spcBef>
                <a:spcPct val="0"/>
              </a:spcBef>
              <a:spcAft>
                <a:spcPct val="0"/>
              </a:spcAft>
            </a:pPr>
            <a:r>
              <a:rPr lang="en-US" altLang="ar-JO">
                <a:solidFill>
                  <a:prstClr val="black"/>
                </a:solidFill>
                <a:latin typeface="MetaNormalLF-Roman"/>
              </a:rPr>
              <a:t>5. Configuration management tools and procedures</a:t>
            </a:r>
            <a:endParaRPr lang="en-US" altLang="ar-JO">
              <a:solidFill>
                <a:prstClr val="black"/>
              </a:solidFill>
            </a:endParaRPr>
          </a:p>
        </p:txBody>
      </p:sp>
      <p:sp>
        <p:nvSpPr>
          <p:cNvPr id="8195" name="Rectangle 3">
            <a:extLst>
              <a:ext uri="{FF2B5EF4-FFF2-40B4-BE49-F238E27FC236}">
                <a16:creationId xmlns:a16="http://schemas.microsoft.com/office/drawing/2014/main" id="{47F55014-BDDA-BE67-8C37-D3176F2A3735}"/>
              </a:ext>
            </a:extLst>
          </p:cNvPr>
          <p:cNvSpPr>
            <a:spLocks noChangeArrowheads="1"/>
          </p:cNvSpPr>
          <p:nvPr/>
        </p:nvSpPr>
        <p:spPr bwMode="auto">
          <a:xfrm>
            <a:off x="1847850" y="828675"/>
            <a:ext cx="7200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0"/>
              </a:spcBef>
              <a:spcAft>
                <a:spcPct val="0"/>
              </a:spcAft>
            </a:pPr>
            <a:r>
              <a:rPr lang="en-US" altLang="ar-JO" sz="3200" b="1">
                <a:solidFill>
                  <a:prstClr val="black"/>
                </a:solidFill>
                <a:latin typeface="MetaBoldLF-Roman"/>
              </a:rPr>
              <a:t>Elements of a software quality plan</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E90ACE7-E19F-69AE-5450-2E3FFAB3DE11}"/>
              </a:ext>
            </a:extLst>
          </p:cNvPr>
          <p:cNvSpPr>
            <a:spLocks noGrp="1"/>
          </p:cNvSpPr>
          <p:nvPr>
            <p:ph type="title"/>
          </p:nvPr>
        </p:nvSpPr>
        <p:spPr>
          <a:xfrm>
            <a:off x="1752600" y="274638"/>
            <a:ext cx="8458200" cy="1143000"/>
          </a:xfrm>
        </p:spPr>
        <p:txBody>
          <a:bodyPr/>
          <a:lstStyle/>
          <a:p>
            <a:pPr marL="514350" indent="-514350">
              <a:buFont typeface="Calibri Light" panose="020F0302020204030204" pitchFamily="34" charset="0"/>
              <a:buAutoNum type="arabicPeriod"/>
            </a:pPr>
            <a:r>
              <a:rPr lang="en-US" altLang="ar-JO" b="1">
                <a:solidFill>
                  <a:srgbClr val="FF0000"/>
                </a:solidFill>
              </a:rPr>
              <a:t>Quality goals</a:t>
            </a:r>
            <a:endParaRPr lang="en-GB" altLang="ar-JO" b="1">
              <a:cs typeface="Andalus" panose="02020603050405020304" pitchFamily="18" charset="-78"/>
            </a:endParaRPr>
          </a:p>
        </p:txBody>
      </p:sp>
      <p:sp>
        <p:nvSpPr>
          <p:cNvPr id="9219" name="Content Placeholder 2">
            <a:extLst>
              <a:ext uri="{FF2B5EF4-FFF2-40B4-BE49-F238E27FC236}">
                <a16:creationId xmlns:a16="http://schemas.microsoft.com/office/drawing/2014/main" id="{DBF63555-6FC3-D76B-5365-4B510FA1684F}"/>
              </a:ext>
            </a:extLst>
          </p:cNvPr>
          <p:cNvSpPr>
            <a:spLocks noGrp="1"/>
          </p:cNvSpPr>
          <p:nvPr>
            <p:ph idx="1"/>
          </p:nvPr>
        </p:nvSpPr>
        <p:spPr bwMode="auto">
          <a:xfrm>
            <a:off x="2038350" y="1371600"/>
            <a:ext cx="7886700" cy="1790700"/>
          </a:xfrm>
        </p:spPr>
        <p:txBody>
          <a:bodyPr wrap="square" numCol="1" anchor="t" anchorCtr="0" compatLnSpc="1">
            <a:prstTxWarp prst="textNoShape">
              <a:avLst/>
            </a:prstTxWarp>
          </a:bodyPr>
          <a:lstStyle/>
          <a:p>
            <a:pPr algn="just">
              <a:buFont typeface="Arial" panose="020B0604020202020204" pitchFamily="34" charset="0"/>
              <a:buNone/>
            </a:pPr>
            <a:r>
              <a:rPr lang="en-US" altLang="ar-JO">
                <a:solidFill>
                  <a:srgbClr val="FF0000"/>
                </a:solidFill>
              </a:rPr>
              <a:t>Quality goals: </a:t>
            </a:r>
            <a:r>
              <a:rPr lang="en-US" altLang="ar-JO"/>
              <a:t>Refers to the developed software quality requirements. The quality goals should reflect the major acceptance criteria indicated in the customer’s requirement document (i.e., the RFP document). As such, quality goals serve as measures of the successful achievement of the customer’s quality requirements.</a:t>
            </a:r>
          </a:p>
        </p:txBody>
      </p:sp>
      <p:sp>
        <p:nvSpPr>
          <p:cNvPr id="32772" name="Slide Number Placeholder 3">
            <a:extLst>
              <a:ext uri="{FF2B5EF4-FFF2-40B4-BE49-F238E27FC236}">
                <a16:creationId xmlns:a16="http://schemas.microsoft.com/office/drawing/2014/main" id="{B050A66C-A9E1-689E-B793-BA74A1874924}"/>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630E454A-2828-4D99-981D-D03145592418}" type="slidenum">
              <a:rPr lang="en-US" altLang="ar-JO" sz="900">
                <a:solidFill>
                  <a:srgbClr val="898989"/>
                </a:solidFill>
              </a:rPr>
              <a:pPr rtl="0" fontAlgn="base">
                <a:spcBef>
                  <a:spcPct val="0"/>
                </a:spcBef>
                <a:spcAft>
                  <a:spcPct val="0"/>
                </a:spcAft>
              </a:pPr>
              <a:t>167</a:t>
            </a:fld>
            <a:endParaRPr lang="en-US" altLang="ar-JO" sz="900">
              <a:solidFill>
                <a:srgbClr val="898989"/>
              </a:solidFill>
            </a:endParaRPr>
          </a:p>
        </p:txBody>
      </p:sp>
      <p:sp>
        <p:nvSpPr>
          <p:cNvPr id="2" name="Rectangle 1">
            <a:extLst>
              <a:ext uri="{FF2B5EF4-FFF2-40B4-BE49-F238E27FC236}">
                <a16:creationId xmlns:a16="http://schemas.microsoft.com/office/drawing/2014/main" id="{1111F265-DBE5-428D-61F4-C027657967C8}"/>
              </a:ext>
            </a:extLst>
          </p:cNvPr>
          <p:cNvSpPr/>
          <p:nvPr/>
        </p:nvSpPr>
        <p:spPr>
          <a:xfrm>
            <a:off x="2208213" y="3213101"/>
            <a:ext cx="7848600" cy="2354263"/>
          </a:xfrm>
          <a:prstGeom prst="rect">
            <a:avLst/>
          </a:prstGeom>
        </p:spPr>
        <p:txBody>
          <a:bodyPr>
            <a:spAutoFit/>
          </a:bodyPr>
          <a:lstStyle/>
          <a:p>
            <a:pPr algn="just" rtl="0" fontAlgn="base">
              <a:spcBef>
                <a:spcPct val="0"/>
              </a:spcBef>
              <a:spcAft>
                <a:spcPct val="0"/>
              </a:spcAft>
              <a:defRPr/>
            </a:pPr>
            <a:r>
              <a:rPr lang="en-US" sz="2100" dirty="0">
                <a:solidFill>
                  <a:prstClr val="black"/>
                </a:solidFill>
                <a:latin typeface="Calibri" panose="020F0502020204030204"/>
                <a:cs typeface="Times New Roman" panose="02020603050405020304" pitchFamily="18" charset="0"/>
              </a:rPr>
              <a:t>The term “</a:t>
            </a:r>
            <a:r>
              <a:rPr lang="en-US" sz="2100" dirty="0">
                <a:solidFill>
                  <a:srgbClr val="FF0000"/>
                </a:solidFill>
                <a:latin typeface="Calibri" panose="020F0502020204030204"/>
                <a:cs typeface="Times New Roman" panose="02020603050405020304" pitchFamily="18" charset="0"/>
              </a:rPr>
              <a:t>quality goals</a:t>
            </a:r>
            <a:r>
              <a:rPr lang="en-US" sz="2100" dirty="0">
                <a:solidFill>
                  <a:prstClr val="black"/>
                </a:solidFill>
                <a:latin typeface="Calibri" panose="020F0502020204030204"/>
                <a:cs typeface="Times New Roman" panose="02020603050405020304" pitchFamily="18" charset="0"/>
              </a:rPr>
              <a:t>” refers to the developed software system’s substantive quality requirements. Quantitative measures are usually preferred to qualitative measures when choosing quality goals because they provide the developer with more objective assessments of software performance during the development process and system testing. However, one type of goal is not totally equivalent to the other.</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C3B6111-9887-5141-10C1-D5EB9CF44219}"/>
              </a:ext>
            </a:extLst>
          </p:cNvPr>
          <p:cNvSpPr>
            <a:spLocks noGrp="1"/>
          </p:cNvSpPr>
          <p:nvPr>
            <p:ph type="title"/>
          </p:nvPr>
        </p:nvSpPr>
        <p:spPr>
          <a:xfrm>
            <a:off x="1752600" y="274638"/>
            <a:ext cx="8458200" cy="1143000"/>
          </a:xfrm>
        </p:spPr>
        <p:txBody>
          <a:bodyPr/>
          <a:lstStyle/>
          <a:p>
            <a:r>
              <a:rPr lang="en-US" altLang="ar-JO">
                <a:latin typeface="Andalus" panose="02020603050405020304" pitchFamily="18" charset="-78"/>
                <a:cs typeface="Andalus" panose="02020603050405020304" pitchFamily="18" charset="-78"/>
              </a:rPr>
              <a:t>Quality goal example</a:t>
            </a:r>
            <a:endParaRPr lang="en-GB" altLang="ar-JO">
              <a:latin typeface="Andalus" panose="02020603050405020304" pitchFamily="18" charset="-78"/>
              <a:cs typeface="Andalus" panose="02020603050405020304" pitchFamily="18" charset="-78"/>
            </a:endParaRPr>
          </a:p>
        </p:txBody>
      </p:sp>
      <p:sp>
        <p:nvSpPr>
          <p:cNvPr id="32772" name="Slide Number Placeholder 3">
            <a:extLst>
              <a:ext uri="{FF2B5EF4-FFF2-40B4-BE49-F238E27FC236}">
                <a16:creationId xmlns:a16="http://schemas.microsoft.com/office/drawing/2014/main" id="{AE5B9D1E-8807-2BFC-4258-7C44C9BB0868}"/>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01326D98-7E5F-4C05-B665-35F18293162D}" type="slidenum">
              <a:rPr lang="en-US" altLang="ar-JO" sz="900">
                <a:solidFill>
                  <a:srgbClr val="898989"/>
                </a:solidFill>
              </a:rPr>
              <a:pPr rtl="0" fontAlgn="base">
                <a:spcBef>
                  <a:spcPct val="0"/>
                </a:spcBef>
                <a:spcAft>
                  <a:spcPct val="0"/>
                </a:spcAft>
              </a:pPr>
              <a:t>168</a:t>
            </a:fld>
            <a:endParaRPr lang="en-US" altLang="ar-JO" sz="900">
              <a:solidFill>
                <a:srgbClr val="898989"/>
              </a:solidFill>
            </a:endParaRPr>
          </a:p>
        </p:txBody>
      </p:sp>
      <p:sp>
        <p:nvSpPr>
          <p:cNvPr id="10244" name="Content Placeholder 1">
            <a:extLst>
              <a:ext uri="{FF2B5EF4-FFF2-40B4-BE49-F238E27FC236}">
                <a16:creationId xmlns:a16="http://schemas.microsoft.com/office/drawing/2014/main" id="{7C186DE9-7A50-9EFE-D197-154020B230FF}"/>
              </a:ext>
            </a:extLst>
          </p:cNvPr>
          <p:cNvSpPr>
            <a:spLocks noGrp="1"/>
          </p:cNvSpPr>
          <p:nvPr>
            <p:ph idx="1"/>
          </p:nvPr>
        </p:nvSpPr>
        <p:spPr bwMode="auto"/>
        <p:txBody>
          <a:bodyPr wrap="square" numCol="1" anchor="t" anchorCtr="0" compatLnSpc="1">
            <a:prstTxWarp prst="textNoShape">
              <a:avLst/>
            </a:prstTxWarp>
          </a:bodyPr>
          <a:lstStyle/>
          <a:p>
            <a:endParaRPr lang="ar-JO" altLang="ar-JO"/>
          </a:p>
        </p:txBody>
      </p:sp>
      <p:pic>
        <p:nvPicPr>
          <p:cNvPr id="10245" name="Picture 2">
            <a:extLst>
              <a:ext uri="{FF2B5EF4-FFF2-40B4-BE49-F238E27FC236}">
                <a16:creationId xmlns:a16="http://schemas.microsoft.com/office/drawing/2014/main" id="{383AF06B-4AA5-6165-51CD-577E28136D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79600" y="1341438"/>
            <a:ext cx="843280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0D4F5A8-D17E-D6B9-13FC-E35E0EC9DA3D}"/>
              </a:ext>
            </a:extLst>
          </p:cNvPr>
          <p:cNvSpPr>
            <a:spLocks noGrp="1"/>
          </p:cNvSpPr>
          <p:nvPr>
            <p:ph type="title"/>
          </p:nvPr>
        </p:nvSpPr>
        <p:spPr>
          <a:xfrm>
            <a:off x="1752600" y="274638"/>
            <a:ext cx="8458200" cy="1143000"/>
          </a:xfrm>
        </p:spPr>
        <p:txBody>
          <a:bodyPr/>
          <a:lstStyle/>
          <a:p>
            <a:r>
              <a:rPr lang="en-US" altLang="ar-JO" sz="2800">
                <a:solidFill>
                  <a:srgbClr val="FF0000"/>
                </a:solidFill>
                <a:latin typeface="MetaNormalLF-Roman"/>
              </a:rPr>
              <a:t>2.Review activities</a:t>
            </a:r>
            <a:endParaRPr lang="en-GB" altLang="ar-JO" sz="2800">
              <a:solidFill>
                <a:srgbClr val="FF0000"/>
              </a:solidFill>
              <a:cs typeface="Andalus" panose="02020603050405020304" pitchFamily="18" charset="-78"/>
            </a:endParaRPr>
          </a:p>
        </p:txBody>
      </p:sp>
      <p:sp>
        <p:nvSpPr>
          <p:cNvPr id="32771" name="Content Placeholder 2">
            <a:extLst>
              <a:ext uri="{FF2B5EF4-FFF2-40B4-BE49-F238E27FC236}">
                <a16:creationId xmlns:a16="http://schemas.microsoft.com/office/drawing/2014/main" id="{04C82CAB-4216-AC44-82AF-59535B95AD19}"/>
              </a:ext>
            </a:extLst>
          </p:cNvPr>
          <p:cNvSpPr>
            <a:spLocks noGrp="1"/>
          </p:cNvSpPr>
          <p:nvPr>
            <p:ph idx="1"/>
          </p:nvPr>
        </p:nvSpPr>
        <p:spPr>
          <a:xfrm>
            <a:off x="2038350" y="1343025"/>
            <a:ext cx="7886700" cy="4351338"/>
          </a:xfrm>
        </p:spPr>
        <p:txBody>
          <a:bodyPr>
            <a:noAutofit/>
          </a:bodyPr>
          <a:lstStyle/>
          <a:p>
            <a:pPr marL="548640" indent="-411480" fontAlgn="auto">
              <a:spcAft>
                <a:spcPts val="0"/>
              </a:spcAft>
              <a:buClr>
                <a:schemeClr val="tx1">
                  <a:shade val="95000"/>
                </a:schemeClr>
              </a:buClr>
              <a:buNone/>
              <a:defRPr/>
            </a:pPr>
            <a:r>
              <a:rPr lang="en-US" dirty="0">
                <a:solidFill>
                  <a:srgbClr val="FF0000"/>
                </a:solidFill>
              </a:rPr>
              <a:t>Planned review activities: </a:t>
            </a:r>
            <a:r>
              <a:rPr lang="en-US" dirty="0"/>
              <a:t>A list of all SDLC activities and deliverables to be reviewed to ensure that quality meets requirements</a:t>
            </a:r>
          </a:p>
          <a:p>
            <a:pPr fontAlgn="auto">
              <a:spcAft>
                <a:spcPts val="0"/>
              </a:spcAft>
              <a:defRPr/>
            </a:pPr>
            <a:r>
              <a:rPr lang="en-US" dirty="0"/>
              <a:t>The quality plan </a:t>
            </a:r>
            <a:r>
              <a:rPr lang="en-US" u="sng" dirty="0">
                <a:solidFill>
                  <a:srgbClr val="FF0000"/>
                </a:solidFill>
                <a:effectLst>
                  <a:outerShdw blurRad="38100" dist="38100" dir="2700000" algn="tl">
                    <a:srgbClr val="000000">
                      <a:alpha val="43137"/>
                    </a:srgbClr>
                  </a:outerShdw>
                </a:effectLst>
              </a:rPr>
              <a:t>should provide </a:t>
            </a:r>
            <a:r>
              <a:rPr lang="en-US" dirty="0"/>
              <a:t>a complete listing of all planned review activities: design reviews (DRs), design inspections, code inspections, and so on,</a:t>
            </a:r>
          </a:p>
        </p:txBody>
      </p:sp>
      <p:sp>
        <p:nvSpPr>
          <p:cNvPr id="32772" name="Slide Number Placeholder 3">
            <a:extLst>
              <a:ext uri="{FF2B5EF4-FFF2-40B4-BE49-F238E27FC236}">
                <a16:creationId xmlns:a16="http://schemas.microsoft.com/office/drawing/2014/main" id="{E26F4265-152A-27E2-7583-BD6EB11D15EB}"/>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7B9BBD33-7565-4B1D-A33A-4347630100EC}" type="slidenum">
              <a:rPr lang="en-US" altLang="ar-JO" sz="900">
                <a:solidFill>
                  <a:srgbClr val="898989"/>
                </a:solidFill>
              </a:rPr>
              <a:pPr rtl="0" fontAlgn="base">
                <a:spcBef>
                  <a:spcPct val="0"/>
                </a:spcBef>
                <a:spcAft>
                  <a:spcPct val="0"/>
                </a:spcAft>
              </a:pPr>
              <a:t>169</a:t>
            </a:fld>
            <a:endParaRPr lang="en-US" altLang="ar-JO" sz="900">
              <a:solidFill>
                <a:srgbClr val="898989"/>
              </a:solidFill>
            </a:endParaRPr>
          </a:p>
        </p:txBody>
      </p:sp>
      <p:sp>
        <p:nvSpPr>
          <p:cNvPr id="2" name="Rectangle 1">
            <a:extLst>
              <a:ext uri="{FF2B5EF4-FFF2-40B4-BE49-F238E27FC236}">
                <a16:creationId xmlns:a16="http://schemas.microsoft.com/office/drawing/2014/main" id="{46FB5E9B-AD26-C0CB-210F-4CDD6DBFFF7B}"/>
              </a:ext>
            </a:extLst>
          </p:cNvPr>
          <p:cNvSpPr/>
          <p:nvPr/>
        </p:nvSpPr>
        <p:spPr>
          <a:xfrm>
            <a:off x="2208214" y="3003550"/>
            <a:ext cx="7716837" cy="3046988"/>
          </a:xfrm>
          <a:prstGeom prst="rect">
            <a:avLst/>
          </a:prstGeom>
        </p:spPr>
        <p:txBody>
          <a:bodyPr>
            <a:spAutoFit/>
          </a:bodyPr>
          <a:lstStyle/>
          <a:p>
            <a:pPr algn="l" rtl="0" fontAlgn="base">
              <a:spcBef>
                <a:spcPct val="0"/>
              </a:spcBef>
              <a:spcAft>
                <a:spcPct val="0"/>
              </a:spcAft>
              <a:defRPr/>
            </a:pPr>
            <a:r>
              <a:rPr lang="en-US" sz="2400" dirty="0">
                <a:solidFill>
                  <a:srgbClr val="000000"/>
                </a:solidFill>
                <a:latin typeface="Sabon-Roman"/>
                <a:cs typeface="Times New Roman" panose="02020603050405020304" pitchFamily="18" charset="0"/>
              </a:rPr>
              <a:t>with the following determined for each activity:</a:t>
            </a:r>
          </a:p>
          <a:p>
            <a:pPr marL="342900" indent="-342900" algn="l" rtl="0" fontAlgn="base">
              <a:spcBef>
                <a:spcPct val="0"/>
              </a:spcBef>
              <a:spcAft>
                <a:spcPct val="0"/>
              </a:spcAft>
              <a:buFont typeface="+mj-lt"/>
              <a:buAutoNum type="arabicPeriod"/>
              <a:defRPr/>
            </a:pPr>
            <a:r>
              <a:rPr lang="en-US" dirty="0">
                <a:solidFill>
                  <a:srgbClr val="808080"/>
                </a:solidFill>
                <a:latin typeface="ZapfDingbats"/>
                <a:cs typeface="Times New Roman" panose="02020603050405020304" pitchFamily="18" charset="0"/>
              </a:rPr>
              <a:t>■ </a:t>
            </a:r>
            <a:r>
              <a:rPr lang="en-US" sz="2400" dirty="0">
                <a:solidFill>
                  <a:srgbClr val="000000"/>
                </a:solidFill>
                <a:latin typeface="Sabon-Roman"/>
                <a:cs typeface="Times New Roman" panose="02020603050405020304" pitchFamily="18" charset="0"/>
              </a:rPr>
              <a:t>The scope of the review activity</a:t>
            </a:r>
          </a:p>
          <a:p>
            <a:pPr marL="342900" indent="-342900" algn="l" rtl="0" fontAlgn="base">
              <a:spcBef>
                <a:spcPct val="0"/>
              </a:spcBef>
              <a:spcAft>
                <a:spcPct val="0"/>
              </a:spcAft>
              <a:buFont typeface="+mj-lt"/>
              <a:buAutoNum type="arabicPeriod"/>
              <a:defRPr/>
            </a:pPr>
            <a:r>
              <a:rPr lang="en-US" dirty="0">
                <a:solidFill>
                  <a:srgbClr val="808080"/>
                </a:solidFill>
                <a:latin typeface="ZapfDingbats"/>
                <a:cs typeface="Times New Roman" panose="02020603050405020304" pitchFamily="18" charset="0"/>
              </a:rPr>
              <a:t>■ </a:t>
            </a:r>
            <a:r>
              <a:rPr lang="en-US" sz="2400" dirty="0">
                <a:solidFill>
                  <a:srgbClr val="000000"/>
                </a:solidFill>
                <a:latin typeface="Sabon-Roman"/>
                <a:cs typeface="Times New Roman" panose="02020603050405020304" pitchFamily="18" charset="0"/>
              </a:rPr>
              <a:t>The type of the review activity</a:t>
            </a:r>
          </a:p>
          <a:p>
            <a:pPr marL="342900" indent="-342900" algn="l" rtl="0" fontAlgn="base">
              <a:spcBef>
                <a:spcPct val="0"/>
              </a:spcBef>
              <a:spcAft>
                <a:spcPct val="0"/>
              </a:spcAft>
              <a:buFont typeface="+mj-lt"/>
              <a:buAutoNum type="arabicPeriod"/>
              <a:defRPr/>
            </a:pPr>
            <a:r>
              <a:rPr lang="en-US" dirty="0">
                <a:solidFill>
                  <a:srgbClr val="808080"/>
                </a:solidFill>
                <a:latin typeface="ZapfDingbats"/>
                <a:cs typeface="Times New Roman" panose="02020603050405020304" pitchFamily="18" charset="0"/>
              </a:rPr>
              <a:t>■ </a:t>
            </a:r>
            <a:r>
              <a:rPr lang="en-US" sz="2400" dirty="0">
                <a:solidFill>
                  <a:srgbClr val="000000"/>
                </a:solidFill>
                <a:latin typeface="Sabon-Roman"/>
                <a:cs typeface="Times New Roman" panose="02020603050405020304" pitchFamily="18" charset="0"/>
              </a:rPr>
              <a:t>The schedule of review activities (as defined by its priority and the succeeding activities of the project process)</a:t>
            </a:r>
          </a:p>
          <a:p>
            <a:pPr marL="342900" indent="-342900" algn="l" rtl="0" fontAlgn="base">
              <a:spcBef>
                <a:spcPct val="0"/>
              </a:spcBef>
              <a:spcAft>
                <a:spcPct val="0"/>
              </a:spcAft>
              <a:buFont typeface="+mj-lt"/>
              <a:buAutoNum type="arabicPeriod"/>
              <a:defRPr/>
            </a:pPr>
            <a:r>
              <a:rPr lang="en-US" dirty="0">
                <a:solidFill>
                  <a:srgbClr val="808080"/>
                </a:solidFill>
                <a:latin typeface="ZapfDingbats"/>
                <a:cs typeface="Times New Roman" panose="02020603050405020304" pitchFamily="18" charset="0"/>
              </a:rPr>
              <a:t>■ </a:t>
            </a:r>
            <a:r>
              <a:rPr lang="en-US" sz="2400" dirty="0">
                <a:solidFill>
                  <a:srgbClr val="000000"/>
                </a:solidFill>
                <a:latin typeface="Sabon-Roman"/>
                <a:cs typeface="Times New Roman" panose="02020603050405020304" pitchFamily="18" charset="0"/>
              </a:rPr>
              <a:t>The specific procedures to be applied</a:t>
            </a:r>
          </a:p>
          <a:p>
            <a:pPr marL="342900" indent="-342900" algn="l" rtl="0" fontAlgn="base">
              <a:spcBef>
                <a:spcPct val="0"/>
              </a:spcBef>
              <a:spcAft>
                <a:spcPct val="0"/>
              </a:spcAft>
              <a:buFont typeface="+mj-lt"/>
              <a:buAutoNum type="arabicPeriod"/>
              <a:defRPr/>
            </a:pPr>
            <a:r>
              <a:rPr lang="en-US" dirty="0">
                <a:solidFill>
                  <a:srgbClr val="808080"/>
                </a:solidFill>
                <a:latin typeface="ZapfDingbats"/>
                <a:cs typeface="Times New Roman" panose="02020603050405020304" pitchFamily="18" charset="0"/>
              </a:rPr>
              <a:t>■ </a:t>
            </a:r>
            <a:r>
              <a:rPr lang="en-US" sz="2400" dirty="0">
                <a:solidFill>
                  <a:srgbClr val="000000"/>
                </a:solidFill>
                <a:latin typeface="Sabon-Roman"/>
                <a:cs typeface="Times New Roman" panose="02020603050405020304" pitchFamily="18" charset="0"/>
              </a:rPr>
              <a:t>Who is responsible for carrying out the review activity?</a:t>
            </a:r>
            <a:endParaRPr lang="en-US" sz="24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Prevention Versus Detection</a:t>
            </a:r>
            <a:br>
              <a:rPr lang="en-US"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br>
            <a:endParaRPr lang="ar-SA"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2131124" y="1340768"/>
            <a:ext cx="7886700" cy="4351338"/>
          </a:xfrm>
        </p:spPr>
        <p:txBody>
          <a:bodyPr/>
          <a:lstStyle/>
          <a:p>
            <a:r>
              <a:rPr lang="en-US" dirty="0">
                <a:solidFill>
                  <a:srgbClr val="FF0000"/>
                </a:solidFill>
              </a:rPr>
              <a:t>Detection : </a:t>
            </a:r>
          </a:p>
          <a:p>
            <a:pPr>
              <a:buNone/>
            </a:pPr>
            <a:r>
              <a:rPr lang="en-US" dirty="0"/>
              <a:t>	- Identify</a:t>
            </a:r>
          </a:p>
          <a:p>
            <a:pPr>
              <a:buNone/>
            </a:pPr>
            <a:r>
              <a:rPr lang="en-US" dirty="0"/>
              <a:t>    - Correct</a:t>
            </a:r>
          </a:p>
          <a:p>
            <a:pPr>
              <a:buNone/>
            </a:pPr>
            <a:endParaRPr lang="en-US" dirty="0"/>
          </a:p>
          <a:p>
            <a:r>
              <a:rPr lang="en-US" dirty="0">
                <a:solidFill>
                  <a:srgbClr val="FF0000"/>
                </a:solidFill>
              </a:rPr>
              <a:t>Prevention</a:t>
            </a:r>
          </a:p>
          <a:p>
            <a:pPr lvl="1"/>
            <a:r>
              <a:rPr lang="en-US" dirty="0"/>
              <a:t> Train</a:t>
            </a:r>
          </a:p>
          <a:p>
            <a:pPr lvl="1"/>
            <a:r>
              <a:rPr lang="en-US" dirty="0"/>
              <a:t>Do it right from the first time</a:t>
            </a:r>
          </a:p>
          <a:p>
            <a:pPr>
              <a:buNone/>
            </a:pPr>
            <a:endParaRPr lang="ar-SA" dirty="0"/>
          </a:p>
        </p:txBody>
      </p:sp>
      <p:sp>
        <p:nvSpPr>
          <p:cNvPr id="4" name="Rectangle 3"/>
          <p:cNvSpPr/>
          <p:nvPr/>
        </p:nvSpPr>
        <p:spPr>
          <a:xfrm>
            <a:off x="6074474" y="3713527"/>
            <a:ext cx="4445512" cy="461665"/>
          </a:xfrm>
          <a:prstGeom prst="rect">
            <a:avLst/>
          </a:prstGeom>
        </p:spPr>
        <p:txBody>
          <a:bodyPr wrap="none">
            <a:spAutoFit/>
            <a:scene3d>
              <a:camera prst="orthographicFront"/>
              <a:lightRig rig="harsh" dir="t"/>
            </a:scene3d>
            <a:sp3d extrusionH="57150" prstMaterial="matte">
              <a:bevelT w="63500" h="12700" prst="angle"/>
              <a:contourClr>
                <a:schemeClr val="bg1">
                  <a:lumMod val="65000"/>
                </a:schemeClr>
              </a:contourClr>
            </a:sp3d>
          </a:bodyPr>
          <a:lstStyle/>
          <a:p>
            <a:pPr algn="l" rtl="0" fontAlgn="base">
              <a:spcBef>
                <a:spcPct val="0"/>
              </a:spcBef>
              <a:spcAft>
                <a:spcPct val="0"/>
              </a:spcAft>
            </a:pPr>
            <a:r>
              <a:rPr lang="en-US" sz="2400" b="1" dirty="0">
                <a:ln/>
                <a:solidFill>
                  <a:srgbClr val="A5A5A5"/>
                </a:solidFill>
                <a:latin typeface="Times New Roman" pitchFamily="18" charset="0"/>
                <a:cs typeface="Times New Roman" pitchFamily="18" charset="0"/>
              </a:rPr>
              <a:t> Quality Comes from Prevention</a:t>
            </a:r>
          </a:p>
        </p:txBody>
      </p:sp>
      <p:pic>
        <p:nvPicPr>
          <p:cNvPr id="6" name="Picture 5"/>
          <p:cNvPicPr>
            <a:picLocks noChangeAspect="1"/>
          </p:cNvPicPr>
          <p:nvPr/>
        </p:nvPicPr>
        <p:blipFill rotWithShape="1">
          <a:blip r:embed="rId2"/>
          <a:srcRect b="12833"/>
          <a:stretch/>
        </p:blipFill>
        <p:spPr>
          <a:xfrm>
            <a:off x="5410363" y="4242660"/>
            <a:ext cx="5334000" cy="2615341"/>
          </a:xfrm>
          <a:prstGeom prst="rect">
            <a:avLst/>
          </a:prstGeom>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02E3998-4B28-2DD8-C10B-C06AF76F8A9D}"/>
              </a:ext>
            </a:extLst>
          </p:cNvPr>
          <p:cNvSpPr>
            <a:spLocks noGrp="1"/>
          </p:cNvSpPr>
          <p:nvPr>
            <p:ph type="title"/>
          </p:nvPr>
        </p:nvSpPr>
        <p:spPr>
          <a:xfrm>
            <a:off x="1752600" y="274638"/>
            <a:ext cx="8458200" cy="1143000"/>
          </a:xfrm>
        </p:spPr>
        <p:txBody>
          <a:bodyPr/>
          <a:lstStyle/>
          <a:p>
            <a:r>
              <a:rPr lang="en-US" altLang="ar-JO">
                <a:solidFill>
                  <a:srgbClr val="FF0000"/>
                </a:solidFill>
                <a:latin typeface="MetaNormalLF-Roman"/>
              </a:rPr>
              <a:t>3. Software tests</a:t>
            </a:r>
          </a:p>
        </p:txBody>
      </p:sp>
      <p:sp>
        <p:nvSpPr>
          <p:cNvPr id="32771" name="Content Placeholder 2">
            <a:extLst>
              <a:ext uri="{FF2B5EF4-FFF2-40B4-BE49-F238E27FC236}">
                <a16:creationId xmlns:a16="http://schemas.microsoft.com/office/drawing/2014/main" id="{5690B720-8441-1B38-4107-3651E0DE3EE4}"/>
              </a:ext>
            </a:extLst>
          </p:cNvPr>
          <p:cNvSpPr>
            <a:spLocks noGrp="1"/>
          </p:cNvSpPr>
          <p:nvPr>
            <p:ph idx="1"/>
          </p:nvPr>
        </p:nvSpPr>
        <p:spPr>
          <a:xfrm>
            <a:off x="1703389" y="1981200"/>
            <a:ext cx="8785225" cy="4114800"/>
          </a:xfrm>
        </p:spPr>
        <p:txBody>
          <a:bodyPr>
            <a:noAutofit/>
          </a:bodyPr>
          <a:lstStyle/>
          <a:p>
            <a:pPr fontAlgn="auto">
              <a:spcAft>
                <a:spcPts val="0"/>
              </a:spcAft>
              <a:buNone/>
              <a:defRPr/>
            </a:pPr>
            <a:r>
              <a:rPr lang="en-US" dirty="0">
                <a:solidFill>
                  <a:srgbClr val="FF0000"/>
                </a:solidFill>
              </a:rPr>
              <a:t>Planned software tests : </a:t>
            </a:r>
            <a:r>
              <a:rPr lang="en-US" dirty="0"/>
              <a:t>The quality plan should provide </a:t>
            </a:r>
            <a:r>
              <a:rPr lang="en-US" dirty="0">
                <a:solidFill>
                  <a:srgbClr val="00B050"/>
                </a:solidFill>
              </a:rPr>
              <a:t>a complete list of planned software tests</a:t>
            </a:r>
            <a:r>
              <a:rPr lang="en-US" dirty="0"/>
              <a:t>, with the following designated for each test</a:t>
            </a:r>
          </a:p>
          <a:p>
            <a:pPr fontAlgn="auto">
              <a:spcAft>
                <a:spcPts val="0"/>
              </a:spcAft>
              <a:buNone/>
              <a:defRPr/>
            </a:pPr>
            <a:endParaRPr lang="en-US" dirty="0"/>
          </a:p>
          <a:p>
            <a:pPr fontAlgn="auto">
              <a:spcAft>
                <a:spcPts val="0"/>
              </a:spcAft>
              <a:buNone/>
              <a:defRPr/>
            </a:pPr>
            <a:r>
              <a:rPr lang="en-US" dirty="0"/>
              <a:t>■ The unit, integration or the complete system to be tested</a:t>
            </a:r>
          </a:p>
          <a:p>
            <a:pPr fontAlgn="auto">
              <a:spcAft>
                <a:spcPts val="0"/>
              </a:spcAft>
              <a:buNone/>
              <a:defRPr/>
            </a:pPr>
            <a:r>
              <a:rPr lang="en-US" dirty="0"/>
              <a:t>■ The type of testing activities to be carried out.</a:t>
            </a:r>
          </a:p>
          <a:p>
            <a:pPr fontAlgn="auto">
              <a:spcAft>
                <a:spcPts val="0"/>
              </a:spcAft>
              <a:buNone/>
              <a:defRPr/>
            </a:pPr>
            <a:r>
              <a:rPr lang="en-US" dirty="0"/>
              <a:t>■ The planned test schedule</a:t>
            </a:r>
          </a:p>
          <a:p>
            <a:pPr marL="0" indent="0" fontAlgn="auto">
              <a:spcAft>
                <a:spcPts val="0"/>
              </a:spcAft>
              <a:buNone/>
              <a:defRPr/>
            </a:pPr>
            <a:r>
              <a:rPr lang="en-US" dirty="0"/>
              <a:t>■ The specific procedures to be applied</a:t>
            </a:r>
          </a:p>
          <a:p>
            <a:pPr marL="0" indent="0" fontAlgn="auto">
              <a:spcAft>
                <a:spcPts val="0"/>
              </a:spcAft>
              <a:buNone/>
              <a:defRPr/>
            </a:pPr>
            <a:r>
              <a:rPr lang="en-US" dirty="0"/>
              <a:t>■ Who is responsible for carrying out the test.</a:t>
            </a:r>
          </a:p>
          <a:p>
            <a:pPr fontAlgn="auto">
              <a:spcAft>
                <a:spcPts val="0"/>
              </a:spcAft>
              <a:buNone/>
              <a:defRPr/>
            </a:pPr>
            <a:endParaRPr lang="en-US" sz="2000" dirty="0"/>
          </a:p>
          <a:p>
            <a:pPr marL="1348740" lvl="2" indent="-411480" fontAlgn="auto">
              <a:spcAft>
                <a:spcPts val="0"/>
              </a:spcAft>
              <a:buClr>
                <a:schemeClr val="tx1">
                  <a:shade val="95000"/>
                </a:schemeClr>
              </a:buClr>
              <a:buNone/>
              <a:defRPr/>
            </a:pPr>
            <a:endParaRPr lang="en-US" sz="4000" dirty="0"/>
          </a:p>
        </p:txBody>
      </p:sp>
      <p:sp>
        <p:nvSpPr>
          <p:cNvPr id="32772" name="Slide Number Placeholder 3">
            <a:extLst>
              <a:ext uri="{FF2B5EF4-FFF2-40B4-BE49-F238E27FC236}">
                <a16:creationId xmlns:a16="http://schemas.microsoft.com/office/drawing/2014/main" id="{E56840DC-18FF-E28A-7BB2-DC4C37AE5A3F}"/>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F6388761-9926-4ABB-9946-5DFD5006156A}" type="slidenum">
              <a:rPr lang="en-US" altLang="ar-JO" sz="900">
                <a:solidFill>
                  <a:srgbClr val="898989"/>
                </a:solidFill>
              </a:rPr>
              <a:pPr rtl="0" fontAlgn="base">
                <a:spcBef>
                  <a:spcPct val="0"/>
                </a:spcBef>
                <a:spcAft>
                  <a:spcPct val="0"/>
                </a:spcAft>
              </a:pPr>
              <a:t>170</a:t>
            </a:fld>
            <a:endParaRPr lang="en-US" altLang="ar-JO" sz="900">
              <a:solidFill>
                <a:srgbClr val="898989"/>
              </a:solidFill>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3F7DFF4-0EF5-D6CC-9A7C-3894B5F30741}"/>
              </a:ext>
            </a:extLst>
          </p:cNvPr>
          <p:cNvSpPr>
            <a:spLocks noGrp="1"/>
          </p:cNvSpPr>
          <p:nvPr>
            <p:ph type="title"/>
          </p:nvPr>
        </p:nvSpPr>
        <p:spPr/>
        <p:txBody>
          <a:bodyPr/>
          <a:lstStyle/>
          <a:p>
            <a:r>
              <a:rPr lang="en-US" altLang="ar-JO">
                <a:solidFill>
                  <a:srgbClr val="FF0000"/>
                </a:solidFill>
              </a:rPr>
              <a:t>4. Planned acceptance tests for externally developed software</a:t>
            </a:r>
          </a:p>
        </p:txBody>
      </p:sp>
      <p:sp>
        <p:nvSpPr>
          <p:cNvPr id="3" name="Content Placeholder 2">
            <a:extLst>
              <a:ext uri="{FF2B5EF4-FFF2-40B4-BE49-F238E27FC236}">
                <a16:creationId xmlns:a16="http://schemas.microsoft.com/office/drawing/2014/main" id="{1A2C4391-44C7-0EEB-4E3F-0C6DCD5814C4}"/>
              </a:ext>
            </a:extLst>
          </p:cNvPr>
          <p:cNvSpPr>
            <a:spLocks noGrp="1"/>
          </p:cNvSpPr>
          <p:nvPr>
            <p:ph idx="1"/>
          </p:nvPr>
        </p:nvSpPr>
        <p:spPr/>
        <p:txBody>
          <a:bodyPr/>
          <a:lstStyle/>
          <a:p>
            <a:pPr marL="0" indent="0" fontAlgn="auto">
              <a:spcAft>
                <a:spcPts val="0"/>
              </a:spcAft>
              <a:buNone/>
              <a:defRPr/>
            </a:pPr>
            <a:r>
              <a:rPr lang="en-US" dirty="0"/>
              <a:t>A complete list of the </a:t>
            </a:r>
            <a:r>
              <a:rPr lang="en-US" u="sng" dirty="0">
                <a:solidFill>
                  <a:srgbClr val="FF0000"/>
                </a:solidFill>
                <a:effectLst>
                  <a:outerShdw blurRad="38100" dist="38100" dir="2700000" algn="tl">
                    <a:srgbClr val="000000">
                      <a:alpha val="43137"/>
                    </a:srgbClr>
                  </a:outerShdw>
                </a:effectLst>
              </a:rPr>
              <a:t>acceptance tests planned for externally developed software </a:t>
            </a:r>
            <a:r>
              <a:rPr lang="en-US" dirty="0"/>
              <a:t>should be provided within the quality plan. Items to be included are :</a:t>
            </a:r>
          </a:p>
          <a:p>
            <a:pPr marL="0" indent="0" fontAlgn="auto">
              <a:spcAft>
                <a:spcPts val="0"/>
              </a:spcAft>
              <a:buNone/>
              <a:defRPr/>
            </a:pPr>
            <a:r>
              <a:rPr lang="en-US" dirty="0"/>
              <a:t>(a) purchased software</a:t>
            </a:r>
          </a:p>
          <a:p>
            <a:pPr marL="0" indent="0" fontAlgn="auto">
              <a:spcAft>
                <a:spcPts val="0"/>
              </a:spcAft>
              <a:buNone/>
              <a:defRPr/>
            </a:pPr>
            <a:r>
              <a:rPr lang="en-US" dirty="0"/>
              <a:t>(b) software developed by subcontractors</a:t>
            </a:r>
          </a:p>
          <a:p>
            <a:pPr marL="0" indent="0" fontAlgn="auto">
              <a:spcAft>
                <a:spcPts val="0"/>
              </a:spcAft>
              <a:buNone/>
              <a:defRPr/>
            </a:pPr>
            <a:r>
              <a:rPr lang="en-US" dirty="0"/>
              <a:t>(c) customer-supplied software. </a:t>
            </a:r>
          </a:p>
          <a:p>
            <a:pPr marL="0" indent="0" fontAlgn="auto">
              <a:spcAft>
                <a:spcPts val="0"/>
              </a:spcAft>
              <a:buNone/>
              <a:defRPr/>
            </a:pPr>
            <a:endParaRPr lang="en-US" dirty="0"/>
          </a:p>
          <a:p>
            <a:pPr marL="0" indent="0" fontAlgn="auto">
              <a:spcAft>
                <a:spcPts val="0"/>
              </a:spcAft>
              <a:buNone/>
              <a:defRPr/>
            </a:pPr>
            <a:r>
              <a:rPr lang="en-US" dirty="0"/>
              <a:t>The acceptance tests for externally developed software should parallel those used for internally developed software tests.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E67159F9-E39B-7CEB-147C-C5B4CAA6B3AF}"/>
              </a:ext>
            </a:extLst>
          </p:cNvPr>
          <p:cNvSpPr>
            <a:spLocks noGrp="1"/>
          </p:cNvSpPr>
          <p:nvPr>
            <p:ph type="title"/>
          </p:nvPr>
        </p:nvSpPr>
        <p:spPr>
          <a:xfrm>
            <a:off x="1752600" y="274638"/>
            <a:ext cx="8458200" cy="1143000"/>
          </a:xfrm>
        </p:spPr>
        <p:txBody>
          <a:bodyPr/>
          <a:lstStyle/>
          <a:p>
            <a:r>
              <a:rPr lang="en-US" altLang="ar-JO">
                <a:solidFill>
                  <a:srgbClr val="FF0000"/>
                </a:solidFill>
              </a:rPr>
              <a:t>5. Configuration management</a:t>
            </a:r>
            <a:endParaRPr lang="en-US" altLang="ar-JO" b="1">
              <a:solidFill>
                <a:srgbClr val="FF0066"/>
              </a:solidFill>
            </a:endParaRPr>
          </a:p>
        </p:txBody>
      </p:sp>
      <p:sp>
        <p:nvSpPr>
          <p:cNvPr id="32771" name="Content Placeholder 2">
            <a:extLst>
              <a:ext uri="{FF2B5EF4-FFF2-40B4-BE49-F238E27FC236}">
                <a16:creationId xmlns:a16="http://schemas.microsoft.com/office/drawing/2014/main" id="{BA08A78D-2464-3DB8-E681-F44CB70BE732}"/>
              </a:ext>
            </a:extLst>
          </p:cNvPr>
          <p:cNvSpPr>
            <a:spLocks noGrp="1"/>
          </p:cNvSpPr>
          <p:nvPr>
            <p:ph idx="1"/>
          </p:nvPr>
        </p:nvSpPr>
        <p:spPr>
          <a:xfrm>
            <a:off x="1703389" y="1981200"/>
            <a:ext cx="8785225" cy="4114800"/>
          </a:xfrm>
        </p:spPr>
        <p:txBody>
          <a:bodyPr>
            <a:noAutofit/>
          </a:bodyPr>
          <a:lstStyle/>
          <a:p>
            <a:pPr fontAlgn="auto">
              <a:spcAft>
                <a:spcPts val="0"/>
              </a:spcAft>
              <a:defRPr/>
            </a:pPr>
            <a:r>
              <a:rPr lang="en-US" dirty="0"/>
              <a:t>The quality plan should specify configuration management tools and procedures, including those change-control procedures meant to be applied throughout the project.</a:t>
            </a:r>
            <a:endParaRPr lang="en-US" sz="2000" dirty="0"/>
          </a:p>
          <a:p>
            <a:pPr marL="1348740" lvl="2" indent="-411480" fontAlgn="auto">
              <a:spcAft>
                <a:spcPts val="0"/>
              </a:spcAft>
              <a:buClr>
                <a:schemeClr val="tx1">
                  <a:shade val="95000"/>
                </a:schemeClr>
              </a:buClr>
              <a:buNone/>
              <a:defRPr/>
            </a:pPr>
            <a:endParaRPr lang="en-US" sz="4000" dirty="0"/>
          </a:p>
        </p:txBody>
      </p:sp>
      <p:sp>
        <p:nvSpPr>
          <p:cNvPr id="32772" name="Slide Number Placeholder 3">
            <a:extLst>
              <a:ext uri="{FF2B5EF4-FFF2-40B4-BE49-F238E27FC236}">
                <a16:creationId xmlns:a16="http://schemas.microsoft.com/office/drawing/2014/main" id="{7C1C7411-840C-300D-CCC1-337A34E067B4}"/>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E646E256-DEBA-4131-827E-C8B13A494C06}" type="slidenum">
              <a:rPr lang="en-US" altLang="ar-JO" sz="900">
                <a:solidFill>
                  <a:srgbClr val="898989"/>
                </a:solidFill>
              </a:rPr>
              <a:pPr rtl="0" fontAlgn="base">
                <a:spcBef>
                  <a:spcPct val="0"/>
                </a:spcBef>
                <a:spcAft>
                  <a:spcPct val="0"/>
                </a:spcAft>
              </a:pPr>
              <a:t>172</a:t>
            </a:fld>
            <a:endParaRPr lang="en-US" altLang="ar-JO" sz="900">
              <a:solidFill>
                <a:srgbClr val="898989"/>
              </a:solidFill>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1171-7DA6-C187-D257-1393C9687D71}"/>
              </a:ext>
            </a:extLst>
          </p:cNvPr>
          <p:cNvSpPr>
            <a:spLocks noGrp="1"/>
          </p:cNvSpPr>
          <p:nvPr>
            <p:ph type="title"/>
          </p:nvPr>
        </p:nvSpPr>
        <p:spPr/>
        <p:txBody>
          <a:bodyPr rtlCol="0">
            <a:normAutofit/>
          </a:bodyPr>
          <a:lstStyle/>
          <a:p>
            <a:pPr fontAlgn="auto">
              <a:spcAft>
                <a:spcPts val="0"/>
              </a:spcAft>
              <a:defRPr/>
            </a:pPr>
            <a:r>
              <a:rPr lang="en-US" sz="3600" b="1" u="sng" dirty="0">
                <a:solidFill>
                  <a:srgbClr val="FF9999"/>
                </a:solidFill>
                <a:effectLst>
                  <a:outerShdw blurRad="38100" dist="38100" dir="2700000" algn="tl">
                    <a:srgbClr val="000000">
                      <a:alpha val="43137"/>
                    </a:srgbClr>
                  </a:outerShdw>
                </a:effectLst>
              </a:rPr>
              <a:t>Your Project</a:t>
            </a:r>
            <a:endParaRPr lang="ar-SA" sz="3600" b="1" u="sng" dirty="0">
              <a:solidFill>
                <a:srgbClr val="FF9999"/>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A39B3723-BD11-2DB8-D525-9AE1190E1443}"/>
              </a:ext>
            </a:extLst>
          </p:cNvPr>
          <p:cNvSpPr>
            <a:spLocks noGrp="1"/>
          </p:cNvSpPr>
          <p:nvPr>
            <p:ph idx="1"/>
          </p:nvPr>
        </p:nvSpPr>
        <p:spPr>
          <a:xfrm>
            <a:off x="2209800" y="1700214"/>
            <a:ext cx="7772400" cy="4395787"/>
          </a:xfrm>
        </p:spPr>
        <p:txBody>
          <a:bodyPr/>
          <a:lstStyle/>
          <a:p>
            <a:pPr algn="just" fontAlgn="auto">
              <a:spcAft>
                <a:spcPts val="0"/>
              </a:spcAft>
              <a:defRPr/>
            </a:pPr>
            <a:r>
              <a:rPr lang="en-US" dirty="0"/>
              <a:t>As part of your course project you are required to </a:t>
            </a:r>
            <a:r>
              <a:rPr lang="en-US" b="1" dirty="0">
                <a:solidFill>
                  <a:srgbClr val="FF9999"/>
                </a:solidFill>
                <a:effectLst>
                  <a:outerShdw blurRad="38100" dist="38100" dir="2700000" algn="tl">
                    <a:srgbClr val="000000">
                      <a:alpha val="43137"/>
                    </a:srgbClr>
                  </a:outerShdw>
                </a:effectLst>
              </a:rPr>
              <a:t>create a software quality plan</a:t>
            </a:r>
          </a:p>
          <a:p>
            <a:pPr fontAlgn="auto">
              <a:spcAft>
                <a:spcPts val="0"/>
              </a:spcAft>
              <a:defRPr/>
            </a:pPr>
            <a:r>
              <a:rPr lang="en-US" dirty="0"/>
              <a:t>Use the previous guidelines in the slides to prepare your software quality plan required in your project</a:t>
            </a:r>
          </a:p>
          <a:p>
            <a:pPr fontAlgn="auto">
              <a:spcAft>
                <a:spcPts val="0"/>
              </a:spcAft>
              <a:defRPr/>
            </a:pPr>
            <a:r>
              <a:rPr lang="en-US" dirty="0"/>
              <a:t>Search the web for “</a:t>
            </a:r>
            <a:r>
              <a:rPr lang="en-US" b="1" dirty="0"/>
              <a:t>Software quality Plan samples</a:t>
            </a:r>
            <a:r>
              <a:rPr lang="en-US" dirty="0"/>
              <a:t>”  to obtain several samples  </a:t>
            </a:r>
            <a:endParaRPr lang="ar-SA"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D4317-EABA-26AC-F48C-75D8461A9527}"/>
              </a:ext>
            </a:extLst>
          </p:cNvPr>
          <p:cNvSpPr>
            <a:spLocks noGrp="1"/>
          </p:cNvSpPr>
          <p:nvPr>
            <p:ph type="title"/>
          </p:nvPr>
        </p:nvSpPr>
        <p:spPr/>
        <p:txBody>
          <a:bodyPr rtlCol="0">
            <a:normAutofit/>
          </a:bodyPr>
          <a:lstStyle/>
          <a:p>
            <a:pPr fontAlgn="auto">
              <a:spcAft>
                <a:spcPts val="0"/>
              </a:spcAft>
              <a:defRPr/>
            </a:pPr>
            <a:r>
              <a:rPr lang="en-US" b="1" dirty="0">
                <a:solidFill>
                  <a:schemeClr val="accent6">
                    <a:lumMod val="75000"/>
                  </a:schemeClr>
                </a:solidFill>
              </a:rPr>
              <a:t>The objectives of development and quality plans.</a:t>
            </a:r>
            <a:br>
              <a:rPr lang="en-US" b="1" dirty="0">
                <a:solidFill>
                  <a:schemeClr val="accent6">
                    <a:lumMod val="75000"/>
                  </a:schemeClr>
                </a:solidFill>
              </a:rPr>
            </a:br>
            <a:endParaRPr lang="en-US" dirty="0">
              <a:solidFill>
                <a:schemeClr val="accent6">
                  <a:lumMod val="75000"/>
                </a:schemeClr>
              </a:solidFill>
            </a:endParaRPr>
          </a:p>
        </p:txBody>
      </p:sp>
      <p:sp>
        <p:nvSpPr>
          <p:cNvPr id="16387" name="Content Placeholder 2">
            <a:extLst>
              <a:ext uri="{FF2B5EF4-FFF2-40B4-BE49-F238E27FC236}">
                <a16:creationId xmlns:a16="http://schemas.microsoft.com/office/drawing/2014/main" id="{E13112D1-0D0B-34D2-5FC5-98CFEE893CE7}"/>
              </a:ext>
            </a:extLst>
          </p:cNvPr>
          <p:cNvSpPr>
            <a:spLocks noGrp="1"/>
          </p:cNvSpPr>
          <p:nvPr>
            <p:ph idx="1"/>
          </p:nvPr>
        </p:nvSpPr>
        <p:spPr bwMode="auto"/>
        <p:txBody>
          <a:bodyPr wrap="square" numCol="1" anchor="t" anchorCtr="0" compatLnSpc="1">
            <a:prstTxWarp prst="textNoShape">
              <a:avLst/>
            </a:prstTxWarp>
          </a:bodyPr>
          <a:lstStyle/>
          <a:p>
            <a:pPr marL="0" indent="0">
              <a:buNone/>
            </a:pPr>
            <a:r>
              <a:rPr lang="en-US" altLang="ar-JO"/>
              <a:t>The plans’ objectives are to provide the basis for:</a:t>
            </a:r>
          </a:p>
          <a:p>
            <a:pPr marL="0" indent="0">
              <a:buNone/>
            </a:pPr>
            <a:r>
              <a:rPr lang="en-US" altLang="ar-JO"/>
              <a:t>■ Scheduling development activities</a:t>
            </a:r>
          </a:p>
          <a:p>
            <a:pPr marL="0" indent="0">
              <a:buNone/>
            </a:pPr>
            <a:r>
              <a:rPr lang="en-US" altLang="ar-JO"/>
              <a:t>■ Recruiting team members and allocating development facilities</a:t>
            </a:r>
          </a:p>
          <a:p>
            <a:pPr marL="0" indent="0">
              <a:buNone/>
            </a:pPr>
            <a:r>
              <a:rPr lang="en-US" altLang="ar-JO"/>
              <a:t>■ Resolving development risks</a:t>
            </a:r>
          </a:p>
          <a:p>
            <a:pPr marL="0" indent="0">
              <a:buNone/>
            </a:pPr>
            <a:r>
              <a:rPr lang="en-US" altLang="ar-JO"/>
              <a:t>■ Implementing required SQA activities</a:t>
            </a:r>
          </a:p>
          <a:p>
            <a:pPr marL="0" indent="0">
              <a:buNone/>
            </a:pPr>
            <a:r>
              <a:rPr lang="en-US" altLang="ar-JO"/>
              <a:t>■ Providing management with needed data for project control.</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A5E7B-7636-C507-937F-5A5957A84467}"/>
              </a:ext>
            </a:extLst>
          </p:cNvPr>
          <p:cNvSpPr>
            <a:spLocks noGrp="1"/>
          </p:cNvSpPr>
          <p:nvPr>
            <p:ph type="title"/>
          </p:nvPr>
        </p:nvSpPr>
        <p:spPr/>
        <p:txBody>
          <a:bodyPr rtlCol="0">
            <a:normAutofit/>
          </a:bodyPr>
          <a:lstStyle/>
          <a:p>
            <a:pPr fontAlgn="auto">
              <a:spcAft>
                <a:spcPts val="0"/>
              </a:spcAft>
              <a:defRPr/>
            </a:pPr>
            <a:r>
              <a:rPr lang="en-US" b="1" dirty="0">
                <a:solidFill>
                  <a:schemeClr val="accent6">
                    <a:lumMod val="75000"/>
                  </a:schemeClr>
                </a:solidFill>
              </a:rPr>
              <a:t>The major software risk items.</a:t>
            </a:r>
            <a:br>
              <a:rPr lang="en-US" b="1" dirty="0">
                <a:solidFill>
                  <a:schemeClr val="accent6">
                    <a:lumMod val="75000"/>
                  </a:schemeClr>
                </a:solidFill>
              </a:rPr>
            </a:br>
            <a:endParaRPr lang="en-US" dirty="0">
              <a:solidFill>
                <a:schemeClr val="accent6">
                  <a:lumMod val="75000"/>
                </a:schemeClr>
              </a:solidFill>
            </a:endParaRPr>
          </a:p>
        </p:txBody>
      </p:sp>
      <p:sp>
        <p:nvSpPr>
          <p:cNvPr id="17411" name="Content Placeholder 2">
            <a:extLst>
              <a:ext uri="{FF2B5EF4-FFF2-40B4-BE49-F238E27FC236}">
                <a16:creationId xmlns:a16="http://schemas.microsoft.com/office/drawing/2014/main" id="{6F4295AD-7C35-A377-0B3A-B0D27A221581}"/>
              </a:ext>
            </a:extLst>
          </p:cNvPr>
          <p:cNvSpPr>
            <a:spLocks noGrp="1"/>
          </p:cNvSpPr>
          <p:nvPr>
            <p:ph idx="1"/>
          </p:nvPr>
        </p:nvSpPr>
        <p:spPr bwMode="auto"/>
        <p:txBody>
          <a:bodyPr wrap="square" numCol="1" anchor="t" anchorCtr="0" compatLnSpc="1">
            <a:prstTxWarp prst="textNoShape">
              <a:avLst/>
            </a:prstTxWarp>
          </a:bodyPr>
          <a:lstStyle/>
          <a:p>
            <a:pPr marL="0" indent="0">
              <a:buNone/>
            </a:pPr>
            <a:r>
              <a:rPr lang="en-US" altLang="ar-JO"/>
              <a:t>Typical development risks are:</a:t>
            </a:r>
          </a:p>
          <a:p>
            <a:pPr marL="0" indent="0">
              <a:buNone/>
            </a:pPr>
            <a:r>
              <a:rPr lang="en-US" altLang="ar-JO"/>
              <a:t>■ Technological gaps – lack of adequate and sufficient professional knowledge</a:t>
            </a:r>
          </a:p>
          <a:p>
            <a:pPr marL="0" indent="0">
              <a:buNone/>
            </a:pPr>
            <a:r>
              <a:rPr lang="en-US" altLang="ar-JO"/>
              <a:t>■ Staff shortages</a:t>
            </a:r>
          </a:p>
          <a:p>
            <a:pPr marL="0" indent="0">
              <a:buNone/>
            </a:pPr>
            <a:r>
              <a:rPr lang="en-US" altLang="ar-JO"/>
              <a:t>■ Interdependence on other organizations: suppliers, subcontractors, etc.</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a:extLst>
              <a:ext uri="{FF2B5EF4-FFF2-40B4-BE49-F238E27FC236}">
                <a16:creationId xmlns:a16="http://schemas.microsoft.com/office/drawing/2014/main" id="{2CE3347F-5ACD-1FDB-4B5F-1745FCF12F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9" y="115888"/>
            <a:ext cx="7489825" cy="718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6FC8-E5D9-8946-214C-1400015444D9}"/>
              </a:ext>
            </a:extLst>
          </p:cNvPr>
          <p:cNvSpPr>
            <a:spLocks noGrp="1"/>
          </p:cNvSpPr>
          <p:nvPr>
            <p:ph type="title"/>
          </p:nvPr>
        </p:nvSpPr>
        <p:spPr/>
        <p:txBody>
          <a:bodyPr rtlCol="0">
            <a:normAutofit/>
          </a:bodyPr>
          <a:lstStyle/>
          <a:p>
            <a:pPr fontAlgn="auto">
              <a:spcAft>
                <a:spcPts val="0"/>
              </a:spcAft>
              <a:defRPr/>
            </a:pPr>
            <a:r>
              <a:rPr lang="en-US" b="1" dirty="0">
                <a:solidFill>
                  <a:schemeClr val="accent6">
                    <a:lumMod val="75000"/>
                  </a:schemeClr>
                </a:solidFill>
              </a:rPr>
              <a:t>The process of software risk management.</a:t>
            </a:r>
            <a:br>
              <a:rPr lang="en-US" b="1" dirty="0">
                <a:solidFill>
                  <a:schemeClr val="accent6">
                    <a:lumMod val="75000"/>
                  </a:schemeClr>
                </a:solidFill>
              </a:rPr>
            </a:br>
            <a:endParaRPr lang="en-US" dirty="0">
              <a:solidFill>
                <a:schemeClr val="accent6">
                  <a:lumMod val="75000"/>
                </a:schemeClr>
              </a:solidFill>
            </a:endParaRPr>
          </a:p>
        </p:txBody>
      </p:sp>
      <p:sp>
        <p:nvSpPr>
          <p:cNvPr id="19459" name="Content Placeholder 2">
            <a:extLst>
              <a:ext uri="{FF2B5EF4-FFF2-40B4-BE49-F238E27FC236}">
                <a16:creationId xmlns:a16="http://schemas.microsoft.com/office/drawing/2014/main" id="{C41EE588-AC1E-BB3E-DFA0-6AFE92B5E8FC}"/>
              </a:ext>
            </a:extLst>
          </p:cNvPr>
          <p:cNvSpPr>
            <a:spLocks noGrp="1"/>
          </p:cNvSpPr>
          <p:nvPr>
            <p:ph idx="1"/>
          </p:nvPr>
        </p:nvSpPr>
        <p:spPr bwMode="auto"/>
        <p:txBody>
          <a:bodyPr wrap="square" numCol="1" anchor="t" anchorCtr="0" compatLnSpc="1">
            <a:prstTxWarp prst="textNoShape">
              <a:avLst/>
            </a:prstTxWarp>
          </a:bodyPr>
          <a:lstStyle/>
          <a:p>
            <a:r>
              <a:rPr lang="en-US" altLang="ar-JO"/>
              <a:t>The activities involved in risk management include planning, implementation, and</a:t>
            </a:r>
          </a:p>
          <a:p>
            <a:r>
              <a:rPr lang="en-US" altLang="ar-JO"/>
              <a:t>monitoring of implementation. The pertinent planning activities are identification of</a:t>
            </a:r>
          </a:p>
          <a:p>
            <a:r>
              <a:rPr lang="en-US" altLang="ar-JO"/>
              <a:t>SRIs, evaluation of those SRIs, and planning RMAs to resolve the SRIs.</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E17C-72F9-DB30-716C-5287E5CB92F7}"/>
              </a:ext>
            </a:extLst>
          </p:cNvPr>
          <p:cNvSpPr>
            <a:spLocks noGrp="1"/>
          </p:cNvSpPr>
          <p:nvPr>
            <p:ph type="title"/>
          </p:nvPr>
        </p:nvSpPr>
        <p:spPr/>
        <p:txBody>
          <a:bodyPr rtlCol="0">
            <a:normAutofit fontScale="90000"/>
          </a:bodyPr>
          <a:lstStyle/>
          <a:p>
            <a:pPr fontAlgn="auto">
              <a:spcAft>
                <a:spcPts val="0"/>
              </a:spcAft>
              <a:defRPr/>
            </a:pPr>
            <a:r>
              <a:rPr lang="en-US" b="1" dirty="0">
                <a:solidFill>
                  <a:schemeClr val="accent6">
                    <a:lumMod val="75000"/>
                  </a:schemeClr>
                </a:solidFill>
              </a:rPr>
              <a:t>The benefits of preparing development and quality plans for small projects</a:t>
            </a:r>
            <a:br>
              <a:rPr lang="en-US" b="1" dirty="0">
                <a:solidFill>
                  <a:schemeClr val="accent6">
                    <a:lumMod val="75000"/>
                  </a:schemeClr>
                </a:solidFill>
              </a:rPr>
            </a:br>
            <a:endParaRPr lang="en-US" dirty="0">
              <a:solidFill>
                <a:schemeClr val="accent6">
                  <a:lumMod val="75000"/>
                </a:schemeClr>
              </a:solidFill>
            </a:endParaRPr>
          </a:p>
        </p:txBody>
      </p:sp>
      <p:sp>
        <p:nvSpPr>
          <p:cNvPr id="20483" name="Content Placeholder 2">
            <a:extLst>
              <a:ext uri="{FF2B5EF4-FFF2-40B4-BE49-F238E27FC236}">
                <a16:creationId xmlns:a16="http://schemas.microsoft.com/office/drawing/2014/main" id="{679CCD24-A806-E1A2-DA1B-F22B6A8E3090}"/>
              </a:ext>
            </a:extLst>
          </p:cNvPr>
          <p:cNvSpPr>
            <a:spLocks noGrp="1"/>
          </p:cNvSpPr>
          <p:nvPr>
            <p:ph idx="1"/>
          </p:nvPr>
        </p:nvSpPr>
        <p:spPr bwMode="auto"/>
        <p:txBody>
          <a:bodyPr wrap="square" numCol="1" anchor="t" anchorCtr="0" compatLnSpc="1">
            <a:prstTxWarp prst="textNoShape">
              <a:avLst/>
            </a:prstTxWarp>
          </a:bodyPr>
          <a:lstStyle/>
          <a:p>
            <a:r>
              <a:rPr lang="en-US" altLang="ar-JO"/>
              <a:t>For small development projects (of not less than 15 man-days), preparation of development and quality plans is optional. However, one should consider the substantial advantages obtained by the plan’s developer. The main advantages of plan preparation are improvements in the developer’s understanding of the task, and greater commitment to complete the project as planned. In addition, the plan documents contribute to a better understanding between the developer and the customer, and easier and more effective project control.</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387C-E3FD-8A28-8262-08A360B4B020}"/>
              </a:ext>
            </a:extLst>
          </p:cNvPr>
          <p:cNvSpPr>
            <a:spLocks noGrp="1"/>
          </p:cNvSpPr>
          <p:nvPr>
            <p:ph type="title"/>
          </p:nvPr>
        </p:nvSpPr>
        <p:spPr/>
        <p:txBody>
          <a:bodyPr rtlCol="0">
            <a:normAutofit fontScale="90000"/>
          </a:bodyPr>
          <a:lstStyle/>
          <a:p>
            <a:pPr fontAlgn="auto">
              <a:spcAft>
                <a:spcPts val="0"/>
              </a:spcAft>
              <a:defRPr/>
            </a:pPr>
            <a:r>
              <a:rPr lang="en-US" b="1" dirty="0">
                <a:solidFill>
                  <a:schemeClr val="accent6">
                    <a:lumMod val="75000"/>
                  </a:schemeClr>
                </a:solidFill>
              </a:rPr>
              <a:t>the benefits of preparing development and quality plans for internal projects.</a:t>
            </a:r>
            <a:br>
              <a:rPr lang="en-US" b="1" dirty="0">
                <a:solidFill>
                  <a:schemeClr val="accent6">
                    <a:lumMod val="75000"/>
                  </a:schemeClr>
                </a:solidFill>
              </a:rPr>
            </a:br>
            <a:br>
              <a:rPr lang="en-US" b="1" dirty="0">
                <a:solidFill>
                  <a:schemeClr val="accent6">
                    <a:lumMod val="75000"/>
                  </a:schemeClr>
                </a:solidFill>
              </a:rPr>
            </a:b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BA7445B9-6298-6A30-F10B-01EE22868B1A}"/>
              </a:ext>
            </a:extLst>
          </p:cNvPr>
          <p:cNvSpPr>
            <a:spLocks noGrp="1"/>
          </p:cNvSpPr>
          <p:nvPr>
            <p:ph idx="1"/>
          </p:nvPr>
        </p:nvSpPr>
        <p:spPr/>
        <p:txBody>
          <a:bodyPr>
            <a:normAutofit fontScale="92500" lnSpcReduction="10000"/>
          </a:bodyPr>
          <a:lstStyle/>
          <a:p>
            <a:pPr marL="0" indent="0" algn="just" fontAlgn="auto">
              <a:spcAft>
                <a:spcPts val="0"/>
              </a:spcAft>
              <a:buNone/>
              <a:defRPr/>
            </a:pPr>
            <a:r>
              <a:rPr lang="en-US" dirty="0"/>
              <a:t>It is recommended that internal projects, undertaken on behalf of other departments and for development of software packages geared toward the market, be treated as “regular projects”. This implies that full-scale development and quality plans are to be prepared. Their benefits include:</a:t>
            </a:r>
          </a:p>
          <a:p>
            <a:pPr marL="457200" indent="-457200" algn="just" fontAlgn="auto">
              <a:spcAft>
                <a:spcPts val="0"/>
              </a:spcAft>
              <a:buFont typeface="Arial" panose="020B0604020202020204" pitchFamily="34" charset="0"/>
              <a:buAutoNum type="alphaLcParenBoth"/>
              <a:defRPr/>
            </a:pPr>
            <a:r>
              <a:rPr lang="en-US" b="1" dirty="0">
                <a:solidFill>
                  <a:schemeClr val="accent6">
                    <a:lumMod val="75000"/>
                  </a:schemeClr>
                </a:solidFill>
              </a:rPr>
              <a:t>The development department </a:t>
            </a:r>
          </a:p>
          <a:p>
            <a:pPr marL="0" indent="0" algn="just" fontAlgn="auto">
              <a:spcAft>
                <a:spcPts val="0"/>
              </a:spcAft>
              <a:buNone/>
              <a:defRPr/>
            </a:pPr>
            <a:r>
              <a:rPr lang="en-US" dirty="0"/>
              <a:t>will avoid losses incurred by unrealistic timetables and budgets, as well as the consequent damage to other projects and to the firm’s reputation.</a:t>
            </a:r>
          </a:p>
          <a:p>
            <a:pPr marL="457200" indent="-457200" algn="just" fontAlgn="auto">
              <a:spcAft>
                <a:spcPts val="0"/>
              </a:spcAft>
              <a:buFont typeface="Arial" panose="020B0604020202020204" pitchFamily="34" charset="0"/>
              <a:buAutoNum type="alphaLcParenBoth"/>
              <a:defRPr/>
            </a:pPr>
            <a:r>
              <a:rPr lang="en-US" b="1" dirty="0">
                <a:solidFill>
                  <a:schemeClr val="accent6">
                    <a:lumMod val="75000"/>
                  </a:schemeClr>
                </a:solidFill>
              </a:rPr>
              <a:t>(b) The internal “customer”</a:t>
            </a:r>
          </a:p>
          <a:p>
            <a:pPr marL="0" indent="0" algn="just" fontAlgn="auto">
              <a:spcAft>
                <a:spcPts val="0"/>
              </a:spcAft>
              <a:buNone/>
              <a:defRPr/>
            </a:pPr>
            <a:r>
              <a:rPr lang="en-US" b="1" dirty="0"/>
              <a:t> </a:t>
            </a:r>
            <a:r>
              <a:rPr lang="en-US" dirty="0"/>
              <a:t>will enjoy reduced risk of late completion and budget overruns in addition to and by improved project control and coordination with</a:t>
            </a:r>
          </a:p>
          <a:p>
            <a:pPr marL="0" indent="0" algn="just" fontAlgn="auto">
              <a:spcAft>
                <a:spcPts val="0"/>
              </a:spcAft>
              <a:buNone/>
              <a:defRPr/>
            </a:pPr>
            <a:r>
              <a:rPr lang="en-US" dirty="0"/>
              <a:t>the developer.</a:t>
            </a:r>
          </a:p>
          <a:p>
            <a:pPr marL="457200" indent="-457200" algn="just" fontAlgn="auto">
              <a:spcAft>
                <a:spcPts val="0"/>
              </a:spcAft>
              <a:buFont typeface="Arial" panose="020B0604020202020204" pitchFamily="34" charset="0"/>
              <a:buAutoNum type="alphaLcParenBoth"/>
              <a:defRPr/>
            </a:pPr>
            <a:r>
              <a:rPr lang="en-US" b="1" dirty="0">
                <a:solidFill>
                  <a:schemeClr val="accent6">
                    <a:lumMod val="75000"/>
                  </a:schemeClr>
                </a:solidFill>
              </a:rPr>
              <a:t>(c) The firm</a:t>
            </a:r>
          </a:p>
          <a:p>
            <a:pPr marL="0" indent="0" algn="just" fontAlgn="auto">
              <a:spcAft>
                <a:spcPts val="0"/>
              </a:spcAft>
              <a:buNone/>
              <a:defRPr/>
            </a:pPr>
            <a:r>
              <a:rPr lang="en-US" b="1" dirty="0"/>
              <a:t> </a:t>
            </a:r>
            <a:r>
              <a:rPr lang="en-US" dirty="0"/>
              <a:t>will enjoy reduced risk of its software product’s late entry into the market,</a:t>
            </a:r>
          </a:p>
          <a:p>
            <a:pPr marL="0" indent="0" algn="just" fontAlgn="auto">
              <a:spcAft>
                <a:spcPts val="0"/>
              </a:spcAft>
              <a:buNone/>
              <a:defRPr/>
            </a:pPr>
            <a:r>
              <a:rPr lang="en-US" dirty="0"/>
              <a:t>reduced risk of a decline in its reputation resulting from late supply, and</a:t>
            </a:r>
          </a:p>
          <a:p>
            <a:pPr marL="0" indent="0" algn="just" fontAlgn="auto">
              <a:spcAft>
                <a:spcPts val="0"/>
              </a:spcAft>
              <a:buNone/>
              <a:defRPr/>
            </a:pPr>
            <a:r>
              <a:rPr lang="en-US" dirty="0"/>
              <a:t>reduced risk of budget overruns.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560" y="1188206"/>
            <a:ext cx="7886700" cy="4351338"/>
          </a:xfrm>
        </p:spPr>
        <p:txBody>
          <a:bodyPr/>
          <a:lstStyle/>
          <a:p>
            <a:endParaRPr lang="en-US" dirty="0"/>
          </a:p>
          <a:p>
            <a:endParaRPr lang="en-US" dirty="0"/>
          </a:p>
          <a:p>
            <a:pPr algn="ctr">
              <a:buNone/>
            </a:pPr>
            <a:r>
              <a:rPr lang="en-US" sz="4400" dirty="0"/>
              <a:t>Several disasters because of inadequate software quality !!</a:t>
            </a:r>
            <a:endParaRPr lang="ar-SA" sz="4400" dirty="0"/>
          </a:p>
        </p:txBody>
      </p:sp>
      <p:pic>
        <p:nvPicPr>
          <p:cNvPr id="1026" name="Picture 2" descr="Combining QC, QA and error-proofing to improve quality - Harford Contro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352" y="4221088"/>
            <a:ext cx="5312316" cy="26369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9E0B1F0-632B-079D-373C-247D1A868AAD}"/>
              </a:ext>
            </a:extLst>
          </p:cNvPr>
          <p:cNvSpPr>
            <a:spLocks noGrp="1"/>
          </p:cNvSpPr>
          <p:nvPr>
            <p:ph type="title"/>
          </p:nvPr>
        </p:nvSpPr>
        <p:spPr>
          <a:xfrm>
            <a:off x="1752600" y="274638"/>
            <a:ext cx="8458200" cy="1143000"/>
          </a:xfrm>
        </p:spPr>
        <p:txBody>
          <a:bodyPr/>
          <a:lstStyle/>
          <a:p>
            <a:r>
              <a:rPr lang="en-US" altLang="ar-JO">
                <a:latin typeface="Andalus" panose="02020603050405020304" pitchFamily="18" charset="-78"/>
                <a:cs typeface="Andalus" panose="02020603050405020304" pitchFamily="18" charset="-78"/>
              </a:rPr>
              <a:t>Quality Control and Quality assurance</a:t>
            </a:r>
            <a:endParaRPr lang="en-GB" altLang="ar-JO">
              <a:latin typeface="Andalus" panose="02020603050405020304" pitchFamily="18" charset="-78"/>
              <a:cs typeface="Andalus" panose="02020603050405020304" pitchFamily="18" charset="-78"/>
            </a:endParaRPr>
          </a:p>
        </p:txBody>
      </p:sp>
      <p:sp>
        <p:nvSpPr>
          <p:cNvPr id="32771" name="Content Placeholder 2">
            <a:extLst>
              <a:ext uri="{FF2B5EF4-FFF2-40B4-BE49-F238E27FC236}">
                <a16:creationId xmlns:a16="http://schemas.microsoft.com/office/drawing/2014/main" id="{B4410C02-12A6-0C66-3A8E-2D0AB925E1D8}"/>
              </a:ext>
            </a:extLst>
          </p:cNvPr>
          <p:cNvSpPr>
            <a:spLocks noGrp="1"/>
          </p:cNvSpPr>
          <p:nvPr>
            <p:ph idx="1"/>
          </p:nvPr>
        </p:nvSpPr>
        <p:spPr/>
        <p:txBody>
          <a:bodyPr/>
          <a:lstStyle/>
          <a:p>
            <a:pPr marL="548640" indent="-411480" fontAlgn="auto">
              <a:spcAft>
                <a:spcPts val="0"/>
              </a:spcAft>
              <a:buClr>
                <a:schemeClr val="tx1">
                  <a:shade val="95000"/>
                </a:schemeClr>
              </a:buClr>
              <a:buFont typeface="Wingdings 2"/>
              <a:buChar char=""/>
              <a:defRPr/>
            </a:pPr>
            <a:r>
              <a:rPr lang="en-US" dirty="0">
                <a:solidFill>
                  <a:srgbClr val="FF0000"/>
                </a:solidFill>
              </a:rPr>
              <a:t>Quality control </a:t>
            </a:r>
            <a:r>
              <a:rPr lang="en-US" dirty="0"/>
              <a:t>is designed to:</a:t>
            </a:r>
          </a:p>
          <a:p>
            <a:pPr marL="1133856" lvl="2" fontAlgn="auto">
              <a:spcAft>
                <a:spcPts val="0"/>
              </a:spcAft>
              <a:buNone/>
              <a:defRPr/>
            </a:pPr>
            <a:r>
              <a:rPr lang="en-US" dirty="0"/>
              <a:t> </a:t>
            </a:r>
            <a:r>
              <a:rPr lang="en-US" sz="3200" dirty="0">
                <a:solidFill>
                  <a:srgbClr val="FF0000"/>
                </a:solidFill>
              </a:rPr>
              <a:t>detect</a:t>
            </a:r>
            <a:r>
              <a:rPr lang="en-US" sz="3200" dirty="0"/>
              <a:t> and </a:t>
            </a:r>
            <a:r>
              <a:rPr lang="en-US" sz="3200" dirty="0">
                <a:solidFill>
                  <a:srgbClr val="FF0000"/>
                </a:solidFill>
              </a:rPr>
              <a:t>correct defects</a:t>
            </a:r>
            <a:r>
              <a:rPr lang="en-US" sz="3200" dirty="0"/>
              <a:t>, </a:t>
            </a:r>
          </a:p>
          <a:p>
            <a:pPr marL="548640" indent="-411480" fontAlgn="auto">
              <a:spcAft>
                <a:spcPts val="0"/>
              </a:spcAft>
              <a:buClr>
                <a:schemeClr val="tx1">
                  <a:shade val="95000"/>
                </a:schemeClr>
              </a:buClr>
              <a:buFont typeface="Wingdings 2"/>
              <a:buChar char=""/>
              <a:defRPr/>
            </a:pPr>
            <a:r>
              <a:rPr lang="en-US" dirty="0"/>
              <a:t>whereas </a:t>
            </a:r>
            <a:r>
              <a:rPr lang="en-US" dirty="0">
                <a:solidFill>
                  <a:srgbClr val="FFC000"/>
                </a:solidFill>
              </a:rPr>
              <a:t>quality assurance </a:t>
            </a:r>
            <a:r>
              <a:rPr lang="en-US" dirty="0"/>
              <a:t>is oriented toward: </a:t>
            </a:r>
          </a:p>
          <a:p>
            <a:pPr marL="1133856" lvl="2" fontAlgn="auto">
              <a:spcAft>
                <a:spcPts val="0"/>
              </a:spcAft>
              <a:buNone/>
              <a:defRPr/>
            </a:pPr>
            <a:r>
              <a:rPr lang="en-US" sz="3200" dirty="0">
                <a:solidFill>
                  <a:srgbClr val="FF0000"/>
                </a:solidFill>
              </a:rPr>
              <a:t>preventing</a:t>
            </a:r>
            <a:r>
              <a:rPr lang="en-US" sz="3200" dirty="0"/>
              <a:t> them.</a:t>
            </a:r>
          </a:p>
          <a:p>
            <a:pPr marL="548640" indent="-411480" fontAlgn="auto">
              <a:spcAft>
                <a:spcPts val="0"/>
              </a:spcAft>
              <a:buClr>
                <a:schemeClr val="tx1">
                  <a:shade val="95000"/>
                </a:schemeClr>
              </a:buClr>
              <a:buNone/>
              <a:defRPr/>
            </a:pPr>
            <a:endParaRPr lang="en-US" sz="800" dirty="0"/>
          </a:p>
          <a:p>
            <a:pPr marL="548640" indent="-411480" fontAlgn="auto">
              <a:spcAft>
                <a:spcPts val="0"/>
              </a:spcAft>
              <a:buClr>
                <a:schemeClr val="tx1">
                  <a:shade val="95000"/>
                </a:schemeClr>
              </a:buClr>
              <a:buNone/>
              <a:defRPr/>
            </a:pPr>
            <a:endParaRPr lang="en-US" sz="800" dirty="0"/>
          </a:p>
          <a:p>
            <a:pPr marL="548640" indent="-411480" fontAlgn="auto">
              <a:spcAft>
                <a:spcPts val="0"/>
              </a:spcAft>
              <a:buClr>
                <a:schemeClr val="tx1">
                  <a:shade val="95000"/>
                </a:schemeClr>
              </a:buClr>
              <a:buFont typeface="Wingdings 2"/>
              <a:buChar char=""/>
              <a:defRPr/>
            </a:pPr>
            <a:r>
              <a:rPr lang="en-US" dirty="0"/>
              <a:t>Quality assurance is a managerial function that prevents problems by heading them off, and by advising restraint and redirection.</a:t>
            </a:r>
          </a:p>
        </p:txBody>
      </p:sp>
      <p:sp>
        <p:nvSpPr>
          <p:cNvPr id="32772" name="Slide Number Placeholder 3">
            <a:extLst>
              <a:ext uri="{FF2B5EF4-FFF2-40B4-BE49-F238E27FC236}">
                <a16:creationId xmlns:a16="http://schemas.microsoft.com/office/drawing/2014/main" id="{F8CDB7B5-DEF0-BD46-3B31-764668CED27B}"/>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10166B2C-96D1-4CA8-86AA-E5CBA91CFFE5}" type="slidenum">
              <a:rPr lang="en-US" altLang="ar-JO" sz="900">
                <a:solidFill>
                  <a:srgbClr val="898989"/>
                </a:solidFill>
              </a:rPr>
              <a:pPr rtl="0" fontAlgn="base">
                <a:spcBef>
                  <a:spcPct val="0"/>
                </a:spcBef>
                <a:spcAft>
                  <a:spcPct val="0"/>
                </a:spcAft>
              </a:pPr>
              <a:t>180</a:t>
            </a:fld>
            <a:endParaRPr lang="en-US" altLang="ar-JO" sz="900">
              <a:solidFill>
                <a:srgbClr val="898989"/>
              </a:solidFill>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291477B-5FD8-5390-8A49-896AB36B9266}"/>
              </a:ext>
            </a:extLst>
          </p:cNvPr>
          <p:cNvSpPr>
            <a:spLocks noGrp="1"/>
          </p:cNvSpPr>
          <p:nvPr>
            <p:ph type="title"/>
          </p:nvPr>
        </p:nvSpPr>
        <p:spPr/>
        <p:txBody>
          <a:bodyPr/>
          <a:lstStyle/>
          <a:p>
            <a:r>
              <a:rPr lang="en-US" altLang="ar-JO">
                <a:cs typeface="Andalus" panose="02020603050405020304" pitchFamily="18" charset="-78"/>
              </a:rPr>
              <a:t>Quality Control</a:t>
            </a:r>
            <a:endParaRPr lang="en-US" altLang="ar-JO"/>
          </a:p>
        </p:txBody>
      </p:sp>
      <p:sp>
        <p:nvSpPr>
          <p:cNvPr id="33795" name="Content Placeholder 2">
            <a:extLst>
              <a:ext uri="{FF2B5EF4-FFF2-40B4-BE49-F238E27FC236}">
                <a16:creationId xmlns:a16="http://schemas.microsoft.com/office/drawing/2014/main" id="{A1838925-FEAC-4A77-483C-8E2261AB397D}"/>
              </a:ext>
            </a:extLst>
          </p:cNvPr>
          <p:cNvSpPr>
            <a:spLocks noGrp="1"/>
          </p:cNvSpPr>
          <p:nvPr>
            <p:ph idx="1"/>
          </p:nvPr>
        </p:nvSpPr>
        <p:spPr/>
        <p:txBody>
          <a:bodyPr/>
          <a:lstStyle/>
          <a:p>
            <a:pPr marL="548640" indent="-411480" fontAlgn="auto">
              <a:spcAft>
                <a:spcPts val="0"/>
              </a:spcAft>
              <a:buClr>
                <a:schemeClr val="tx1">
                  <a:shade val="95000"/>
                </a:schemeClr>
              </a:buClr>
              <a:buFont typeface="Wingdings 2"/>
              <a:buChar char=""/>
              <a:defRPr/>
            </a:pPr>
            <a:endParaRPr lang="en-US" dirty="0"/>
          </a:p>
          <a:p>
            <a:pPr marL="548640" indent="-411480" fontAlgn="auto">
              <a:spcAft>
                <a:spcPts val="0"/>
              </a:spcAft>
              <a:buClr>
                <a:schemeClr val="tx1">
                  <a:shade val="95000"/>
                </a:schemeClr>
              </a:buClr>
              <a:buFont typeface="Wingdings 2"/>
              <a:buChar char=""/>
              <a:defRPr/>
            </a:pPr>
            <a:r>
              <a:rPr lang="en-US" dirty="0"/>
              <a:t>Quality control consists of well-defined </a:t>
            </a:r>
            <a:r>
              <a:rPr lang="en-US" dirty="0">
                <a:solidFill>
                  <a:srgbClr val="FF0066"/>
                </a:solidFill>
              </a:rPr>
              <a:t>checks</a:t>
            </a:r>
            <a:r>
              <a:rPr lang="en-US" dirty="0"/>
              <a:t> on a product that are specified in the </a:t>
            </a:r>
            <a:r>
              <a:rPr lang="en-US" dirty="0">
                <a:solidFill>
                  <a:srgbClr val="FF0066"/>
                </a:solidFill>
              </a:rPr>
              <a:t>product quality plan. </a:t>
            </a:r>
          </a:p>
          <a:p>
            <a:pPr marL="548640" indent="-411480" fontAlgn="auto">
              <a:spcAft>
                <a:spcPts val="0"/>
              </a:spcAft>
              <a:buClr>
                <a:schemeClr val="tx1">
                  <a:shade val="95000"/>
                </a:schemeClr>
              </a:buClr>
              <a:buFont typeface="Wingdings 2"/>
              <a:buChar char=""/>
              <a:defRPr/>
            </a:pPr>
            <a:endParaRPr lang="en-US" dirty="0"/>
          </a:p>
          <a:p>
            <a:pPr marL="548640" indent="-411480" fontAlgn="auto">
              <a:spcAft>
                <a:spcPts val="0"/>
              </a:spcAft>
              <a:buClr>
                <a:schemeClr val="tx1">
                  <a:shade val="95000"/>
                </a:schemeClr>
              </a:buClr>
              <a:buFont typeface="Wingdings 2"/>
              <a:buChar char=""/>
              <a:defRPr/>
            </a:pPr>
            <a:r>
              <a:rPr lang="en-US" dirty="0"/>
              <a:t>For software products, quality control typically includes </a:t>
            </a:r>
            <a:r>
              <a:rPr lang="en-US" dirty="0">
                <a:solidFill>
                  <a:srgbClr val="FF0066"/>
                </a:solidFill>
              </a:rPr>
              <a:t>specification reviews, inspections of code and documents, </a:t>
            </a:r>
            <a:r>
              <a:rPr lang="en-US" dirty="0"/>
              <a:t>and </a:t>
            </a:r>
            <a:r>
              <a:rPr lang="en-US" dirty="0">
                <a:solidFill>
                  <a:srgbClr val="FF0066"/>
                </a:solidFill>
              </a:rPr>
              <a:t>checks</a:t>
            </a:r>
            <a:r>
              <a:rPr lang="en-US" dirty="0"/>
              <a:t> for user deliverables.</a:t>
            </a:r>
          </a:p>
          <a:p>
            <a:pPr marL="548640" indent="-411480" fontAlgn="auto">
              <a:spcAft>
                <a:spcPts val="0"/>
              </a:spcAft>
              <a:buClr>
                <a:schemeClr val="tx1">
                  <a:shade val="95000"/>
                </a:schemeClr>
              </a:buClr>
              <a:buFont typeface="Wingdings 2"/>
              <a:buChar char=""/>
              <a:defRPr/>
            </a:pPr>
            <a:endParaRPr lang="en-US" dirty="0"/>
          </a:p>
        </p:txBody>
      </p:sp>
      <p:sp>
        <p:nvSpPr>
          <p:cNvPr id="33796" name="Slide Number Placeholder 3">
            <a:extLst>
              <a:ext uri="{FF2B5EF4-FFF2-40B4-BE49-F238E27FC236}">
                <a16:creationId xmlns:a16="http://schemas.microsoft.com/office/drawing/2014/main" id="{A2F76273-A1C5-57B6-3816-95050F2160A2}"/>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063459E9-53C1-499D-9F28-EB7C9FBA7CC4}" type="slidenum">
              <a:rPr lang="en-US" altLang="ar-JO" sz="900">
                <a:solidFill>
                  <a:srgbClr val="898989"/>
                </a:solidFill>
              </a:rPr>
              <a:pPr rtl="0" fontAlgn="base">
                <a:spcBef>
                  <a:spcPct val="0"/>
                </a:spcBef>
                <a:spcAft>
                  <a:spcPct val="0"/>
                </a:spcAft>
              </a:pPr>
              <a:t>181</a:t>
            </a:fld>
            <a:endParaRPr lang="en-US" altLang="ar-JO" sz="900">
              <a:solidFill>
                <a:srgbClr val="898989"/>
              </a:solidFill>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B6E5BD5-DA8E-C711-404D-C5FEF8B1B8FD}"/>
              </a:ext>
            </a:extLst>
          </p:cNvPr>
          <p:cNvSpPr>
            <a:spLocks noGrp="1"/>
          </p:cNvSpPr>
          <p:nvPr>
            <p:ph type="title"/>
          </p:nvPr>
        </p:nvSpPr>
        <p:spPr/>
        <p:txBody>
          <a:bodyPr/>
          <a:lstStyle/>
          <a:p>
            <a:r>
              <a:rPr lang="en-US" altLang="ar-JO">
                <a:cs typeface="Andalus" panose="02020603050405020304" pitchFamily="18" charset="-78"/>
              </a:rPr>
              <a:t>Quality Control</a:t>
            </a:r>
            <a:endParaRPr lang="en-US" altLang="ar-JO"/>
          </a:p>
        </p:txBody>
      </p:sp>
      <p:sp>
        <p:nvSpPr>
          <p:cNvPr id="31747" name="Content Placeholder 2">
            <a:extLst>
              <a:ext uri="{FF2B5EF4-FFF2-40B4-BE49-F238E27FC236}">
                <a16:creationId xmlns:a16="http://schemas.microsoft.com/office/drawing/2014/main" id="{21BDA784-FFE7-45D4-45E7-E3FF5BB64DB6}"/>
              </a:ext>
            </a:extLst>
          </p:cNvPr>
          <p:cNvSpPr>
            <a:spLocks noGrp="1"/>
          </p:cNvSpPr>
          <p:nvPr>
            <p:ph idx="1"/>
          </p:nvPr>
        </p:nvSpPr>
        <p:spPr>
          <a:xfrm>
            <a:off x="1981200" y="1600200"/>
            <a:ext cx="8229600" cy="5029200"/>
          </a:xfrm>
        </p:spPr>
        <p:txBody>
          <a:bodyPr/>
          <a:lstStyle/>
          <a:p>
            <a:pPr marL="548640" indent="-411480" fontAlgn="auto">
              <a:spcAft>
                <a:spcPts val="0"/>
              </a:spcAft>
              <a:buClr>
                <a:schemeClr val="tx1">
                  <a:shade val="95000"/>
                </a:schemeClr>
              </a:buClr>
              <a:buFont typeface="Wingdings 2"/>
              <a:buChar char=""/>
              <a:defRPr/>
            </a:pPr>
            <a:r>
              <a:rPr lang="en-US" dirty="0"/>
              <a:t>Quality control is defined as the processes and methods used to </a:t>
            </a:r>
            <a:r>
              <a:rPr lang="en-US" dirty="0">
                <a:solidFill>
                  <a:srgbClr val="FF0000"/>
                </a:solidFill>
              </a:rPr>
              <a:t>monitor work </a:t>
            </a:r>
            <a:r>
              <a:rPr lang="en-US" dirty="0"/>
              <a:t>and </a:t>
            </a:r>
            <a:r>
              <a:rPr lang="en-US" dirty="0">
                <a:solidFill>
                  <a:srgbClr val="FF0000"/>
                </a:solidFill>
              </a:rPr>
              <a:t>observe</a:t>
            </a:r>
            <a:r>
              <a:rPr lang="en-US" dirty="0"/>
              <a:t> whether requirements are met. It focuses on </a:t>
            </a:r>
            <a:r>
              <a:rPr lang="en-US" dirty="0">
                <a:solidFill>
                  <a:srgbClr val="FF0066"/>
                </a:solidFill>
              </a:rPr>
              <a:t>reviews</a:t>
            </a:r>
            <a:r>
              <a:rPr lang="en-US" dirty="0"/>
              <a:t> and </a:t>
            </a:r>
            <a:r>
              <a:rPr lang="en-US" dirty="0">
                <a:solidFill>
                  <a:srgbClr val="FF0066"/>
                </a:solidFill>
              </a:rPr>
              <a:t>removal</a:t>
            </a:r>
            <a:r>
              <a:rPr lang="en-US" dirty="0">
                <a:solidFill>
                  <a:srgbClr val="FFFF00"/>
                </a:solidFill>
              </a:rPr>
              <a:t> </a:t>
            </a:r>
            <a:r>
              <a:rPr lang="en-US" dirty="0">
                <a:solidFill>
                  <a:srgbClr val="FF0066"/>
                </a:solidFill>
              </a:rPr>
              <a:t>of defects </a:t>
            </a:r>
            <a:r>
              <a:rPr lang="en-US" dirty="0"/>
              <a:t>before shipment of products.</a:t>
            </a:r>
          </a:p>
          <a:p>
            <a:pPr marL="548640" indent="-411480" fontAlgn="auto">
              <a:spcAft>
                <a:spcPts val="0"/>
              </a:spcAft>
              <a:buClr>
                <a:schemeClr val="tx1">
                  <a:shade val="95000"/>
                </a:schemeClr>
              </a:buClr>
              <a:buFont typeface="Wingdings 2"/>
              <a:buChar char=""/>
              <a:defRPr/>
            </a:pPr>
            <a:endParaRPr lang="en-GB" dirty="0"/>
          </a:p>
          <a:p>
            <a:pPr marL="548640" indent="-411480" fontAlgn="auto">
              <a:spcAft>
                <a:spcPts val="0"/>
              </a:spcAft>
              <a:buClr>
                <a:schemeClr val="tx1">
                  <a:shade val="95000"/>
                </a:schemeClr>
              </a:buClr>
              <a:buFont typeface="Wingdings 2"/>
              <a:buChar char=""/>
              <a:defRPr/>
            </a:pPr>
            <a:r>
              <a:rPr lang="en-GB" dirty="0"/>
              <a:t>This involves checking the software development process to ensure that </a:t>
            </a:r>
            <a:r>
              <a:rPr lang="en-GB" dirty="0">
                <a:solidFill>
                  <a:srgbClr val="FF0066"/>
                </a:solidFill>
              </a:rPr>
              <a:t>procedures</a:t>
            </a:r>
            <a:r>
              <a:rPr lang="en-GB" dirty="0"/>
              <a:t> and </a:t>
            </a:r>
            <a:r>
              <a:rPr lang="en-GB" dirty="0">
                <a:solidFill>
                  <a:srgbClr val="FF0066"/>
                </a:solidFill>
              </a:rPr>
              <a:t>standards</a:t>
            </a:r>
            <a:r>
              <a:rPr lang="en-GB" dirty="0">
                <a:solidFill>
                  <a:srgbClr val="92D050"/>
                </a:solidFill>
              </a:rPr>
              <a:t> </a:t>
            </a:r>
            <a:r>
              <a:rPr lang="en-GB" dirty="0"/>
              <a:t>are being followed.</a:t>
            </a:r>
          </a:p>
          <a:p>
            <a:pPr marL="548640" indent="-411480" fontAlgn="auto">
              <a:spcAft>
                <a:spcPts val="0"/>
              </a:spcAft>
              <a:buClr>
                <a:schemeClr val="tx1">
                  <a:shade val="95000"/>
                </a:schemeClr>
              </a:buClr>
              <a:buFont typeface="Wingdings 2"/>
              <a:buChar char=""/>
              <a:defRPr/>
            </a:pPr>
            <a:endParaRPr lang="en-GB" dirty="0"/>
          </a:p>
          <a:p>
            <a:pPr marL="868680" lvl="1" indent="-283464" fontAlgn="auto">
              <a:spcAft>
                <a:spcPts val="0"/>
              </a:spcAft>
              <a:buFont typeface="Wingdings 2"/>
              <a:buChar char=""/>
              <a:defRPr/>
            </a:pPr>
            <a:r>
              <a:rPr lang="en-GB" dirty="0">
                <a:solidFill>
                  <a:schemeClr val="accent6">
                    <a:lumMod val="75000"/>
                  </a:schemeClr>
                </a:solidFill>
              </a:rPr>
              <a:t>Automated software assessment and software measurement.</a:t>
            </a:r>
          </a:p>
          <a:p>
            <a:pPr marL="548640" indent="-411480" fontAlgn="auto">
              <a:spcAft>
                <a:spcPts val="0"/>
              </a:spcAft>
              <a:buClr>
                <a:schemeClr val="tx1">
                  <a:shade val="95000"/>
                </a:schemeClr>
              </a:buClr>
              <a:buFont typeface="Wingdings 2"/>
              <a:buChar char=""/>
              <a:defRPr/>
            </a:pPr>
            <a:endParaRPr lang="en-US" dirty="0"/>
          </a:p>
          <a:p>
            <a:pPr marL="548640" indent="-411480" fontAlgn="auto">
              <a:spcAft>
                <a:spcPts val="0"/>
              </a:spcAft>
              <a:buClr>
                <a:schemeClr val="tx1">
                  <a:shade val="95000"/>
                </a:schemeClr>
              </a:buClr>
              <a:buFont typeface="Wingdings 2"/>
              <a:buChar char=""/>
              <a:defRPr/>
            </a:pPr>
            <a:endParaRPr lang="en-US" dirty="0"/>
          </a:p>
        </p:txBody>
      </p:sp>
      <p:sp>
        <p:nvSpPr>
          <p:cNvPr id="31748" name="Slide Number Placeholder 3">
            <a:extLst>
              <a:ext uri="{FF2B5EF4-FFF2-40B4-BE49-F238E27FC236}">
                <a16:creationId xmlns:a16="http://schemas.microsoft.com/office/drawing/2014/main" id="{23223AA7-3614-C0DD-F894-53902BEEB220}"/>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4BD07384-7DF6-4D47-A659-19E2367E8BF6}" type="slidenum">
              <a:rPr lang="en-US" altLang="ar-JO" sz="900">
                <a:solidFill>
                  <a:srgbClr val="898989"/>
                </a:solidFill>
              </a:rPr>
              <a:pPr rtl="0" fontAlgn="base">
                <a:spcBef>
                  <a:spcPct val="0"/>
                </a:spcBef>
                <a:spcAft>
                  <a:spcPct val="0"/>
                </a:spcAft>
              </a:pPr>
              <a:t>182</a:t>
            </a:fld>
            <a:endParaRPr lang="en-US" altLang="ar-JO" sz="900">
              <a:solidFill>
                <a:srgbClr val="898989"/>
              </a:solidFill>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B7BF24CC-5628-2F1C-B6C5-26C1CB60DFC4}"/>
              </a:ext>
            </a:extLst>
          </p:cNvPr>
          <p:cNvSpPr>
            <a:spLocks noGrp="1"/>
          </p:cNvSpPr>
          <p:nvPr>
            <p:ph type="title"/>
          </p:nvPr>
        </p:nvSpPr>
        <p:spPr/>
        <p:txBody>
          <a:bodyPr/>
          <a:lstStyle/>
          <a:p>
            <a:r>
              <a:rPr lang="en-US" altLang="ar-JO"/>
              <a:t>Quality Control </a:t>
            </a:r>
            <a:endParaRPr lang="ar-SA" altLang="ar-JO"/>
          </a:p>
        </p:txBody>
      </p:sp>
      <p:sp>
        <p:nvSpPr>
          <p:cNvPr id="25603" name="Content Placeholder 2">
            <a:extLst>
              <a:ext uri="{FF2B5EF4-FFF2-40B4-BE49-F238E27FC236}">
                <a16:creationId xmlns:a16="http://schemas.microsoft.com/office/drawing/2014/main" id="{4E0260E6-6B18-CEA0-D486-C72C43918A2B}"/>
              </a:ext>
            </a:extLst>
          </p:cNvPr>
          <p:cNvSpPr>
            <a:spLocks noGrp="1"/>
          </p:cNvSpPr>
          <p:nvPr>
            <p:ph idx="1"/>
          </p:nvPr>
        </p:nvSpPr>
        <p:spPr bwMode="auto">
          <a:xfrm>
            <a:off x="2209800" y="1981200"/>
            <a:ext cx="7989888" cy="4114800"/>
          </a:xfrm>
        </p:spPr>
        <p:txBody>
          <a:bodyPr wrap="square" numCol="1" anchor="t" anchorCtr="0" compatLnSpc="1">
            <a:prstTxWarp prst="textNoShape">
              <a:avLst/>
            </a:prstTxWarp>
          </a:bodyPr>
          <a:lstStyle/>
          <a:p>
            <a:r>
              <a:rPr lang="en-US" altLang="ar-JO"/>
              <a:t>Quality control is usually performed using two methods.</a:t>
            </a:r>
          </a:p>
          <a:p>
            <a:pPr>
              <a:buFont typeface="Arial" panose="020B0604020202020204" pitchFamily="34" charset="0"/>
              <a:buNone/>
            </a:pPr>
            <a:endParaRPr lang="en-US" altLang="ar-JO"/>
          </a:p>
          <a:p>
            <a:r>
              <a:rPr lang="en-US" altLang="ar-JO">
                <a:solidFill>
                  <a:srgbClr val="FF0000"/>
                </a:solidFill>
              </a:rPr>
              <a:t>Reviews</a:t>
            </a:r>
            <a:r>
              <a:rPr lang="en-US" altLang="ar-JO"/>
              <a:t> of documents  such as requirements documents and design documents.</a:t>
            </a:r>
          </a:p>
          <a:p>
            <a:pPr>
              <a:buFont typeface="Arial" panose="020B0604020202020204" pitchFamily="34" charset="0"/>
              <a:buNone/>
            </a:pPr>
            <a:endParaRPr lang="en-US" altLang="ar-JO"/>
          </a:p>
          <a:p>
            <a:r>
              <a:rPr lang="en-US" altLang="ar-JO"/>
              <a:t>And </a:t>
            </a:r>
            <a:r>
              <a:rPr lang="en-US" altLang="ar-JO">
                <a:solidFill>
                  <a:srgbClr val="FF0000"/>
                </a:solidFill>
              </a:rPr>
              <a:t>testing</a:t>
            </a:r>
            <a:r>
              <a:rPr lang="en-US" altLang="ar-JO"/>
              <a:t> of code and modules</a:t>
            </a:r>
            <a:endParaRPr lang="ar-SA" altLang="ar-JO"/>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8BF4D0F3-A758-9466-4459-3659F022DA8C}"/>
              </a:ext>
            </a:extLst>
          </p:cNvPr>
          <p:cNvSpPr>
            <a:spLocks noGrp="1"/>
          </p:cNvSpPr>
          <p:nvPr>
            <p:ph type="title"/>
          </p:nvPr>
        </p:nvSpPr>
        <p:spPr/>
        <p:txBody>
          <a:bodyPr/>
          <a:lstStyle/>
          <a:p>
            <a:r>
              <a:rPr lang="en-US" altLang="ar-JO">
                <a:cs typeface="Andalus" panose="02020603050405020304" pitchFamily="18" charset="-78"/>
              </a:rPr>
              <a:t>Reviews</a:t>
            </a:r>
            <a:endParaRPr lang="en-US" altLang="ar-JO"/>
          </a:p>
        </p:txBody>
      </p:sp>
      <p:sp>
        <p:nvSpPr>
          <p:cNvPr id="33795" name="Content Placeholder 2">
            <a:extLst>
              <a:ext uri="{FF2B5EF4-FFF2-40B4-BE49-F238E27FC236}">
                <a16:creationId xmlns:a16="http://schemas.microsoft.com/office/drawing/2014/main" id="{01A34947-6948-DB4E-9143-673EC7A1721F}"/>
              </a:ext>
            </a:extLst>
          </p:cNvPr>
          <p:cNvSpPr>
            <a:spLocks noGrp="1"/>
          </p:cNvSpPr>
          <p:nvPr>
            <p:ph idx="1"/>
          </p:nvPr>
        </p:nvSpPr>
        <p:spPr/>
        <p:txBody>
          <a:bodyPr>
            <a:normAutofit/>
          </a:bodyPr>
          <a:lstStyle/>
          <a:p>
            <a:pPr marL="548640" indent="-411480" fontAlgn="auto">
              <a:spcAft>
                <a:spcPts val="0"/>
              </a:spcAft>
              <a:buClr>
                <a:schemeClr val="tx1">
                  <a:shade val="95000"/>
                </a:schemeClr>
              </a:buClr>
              <a:buFont typeface="Wingdings 2"/>
              <a:buChar char=""/>
              <a:defRPr/>
            </a:pPr>
            <a:r>
              <a:rPr lang="en-GB" sz="2400" dirty="0"/>
              <a:t>This is the principal method of </a:t>
            </a:r>
            <a:r>
              <a:rPr lang="en-GB" sz="2400" dirty="0">
                <a:solidFill>
                  <a:srgbClr val="FF0066"/>
                </a:solidFill>
              </a:rPr>
              <a:t>validating</a:t>
            </a:r>
            <a:r>
              <a:rPr lang="en-GB" sz="2400" dirty="0"/>
              <a:t> the quality of a </a:t>
            </a:r>
            <a:r>
              <a:rPr lang="en-GB" sz="2400" dirty="0">
                <a:solidFill>
                  <a:srgbClr val="FF0066"/>
                </a:solidFill>
              </a:rPr>
              <a:t>process</a:t>
            </a:r>
            <a:r>
              <a:rPr lang="en-GB" sz="2400" dirty="0"/>
              <a:t> or of a </a:t>
            </a:r>
            <a:r>
              <a:rPr lang="en-GB" sz="2400" dirty="0">
                <a:solidFill>
                  <a:srgbClr val="FF0066"/>
                </a:solidFill>
              </a:rPr>
              <a:t>product</a:t>
            </a:r>
            <a:r>
              <a:rPr lang="en-GB" sz="2400" dirty="0"/>
              <a:t>.</a:t>
            </a:r>
            <a:endParaRPr lang="en-US" sz="2400" dirty="0"/>
          </a:p>
          <a:p>
            <a:pPr marL="548640" indent="-411480" fontAlgn="auto">
              <a:spcAft>
                <a:spcPts val="0"/>
              </a:spcAft>
              <a:buClr>
                <a:schemeClr val="tx1">
                  <a:shade val="95000"/>
                </a:schemeClr>
              </a:buClr>
              <a:buFont typeface="Wingdings 2"/>
              <a:buChar char=""/>
              <a:defRPr/>
            </a:pPr>
            <a:endParaRPr lang="en-GB" sz="2400" dirty="0"/>
          </a:p>
          <a:p>
            <a:pPr marL="548640" indent="-411480" fontAlgn="auto">
              <a:spcAft>
                <a:spcPts val="0"/>
              </a:spcAft>
              <a:buClr>
                <a:schemeClr val="tx1">
                  <a:shade val="95000"/>
                </a:schemeClr>
              </a:buClr>
              <a:buFont typeface="Wingdings 2"/>
              <a:buChar char=""/>
              <a:defRPr/>
            </a:pPr>
            <a:r>
              <a:rPr lang="en-GB" sz="2400" dirty="0"/>
              <a:t>A group of people carefully examine part or all of a software system and its associated documentation to find potential problems.</a:t>
            </a:r>
          </a:p>
          <a:p>
            <a:pPr marL="548640" indent="-411480" fontAlgn="auto">
              <a:spcAft>
                <a:spcPts val="0"/>
              </a:spcAft>
              <a:buClr>
                <a:schemeClr val="tx1">
                  <a:shade val="95000"/>
                </a:schemeClr>
              </a:buClr>
              <a:buFont typeface="Wingdings 2"/>
              <a:buChar char=""/>
              <a:defRPr/>
            </a:pPr>
            <a:endParaRPr lang="en-GB" sz="2400" dirty="0"/>
          </a:p>
          <a:p>
            <a:pPr marL="548640" indent="-411480" fontAlgn="auto">
              <a:spcAft>
                <a:spcPts val="0"/>
              </a:spcAft>
              <a:buClr>
                <a:schemeClr val="tx1">
                  <a:shade val="95000"/>
                </a:schemeClr>
              </a:buClr>
              <a:buFont typeface="Wingdings 2"/>
              <a:buChar char=""/>
              <a:defRPr/>
            </a:pPr>
            <a:r>
              <a:rPr lang="en-GB" sz="2400" dirty="0"/>
              <a:t>Code, designs, specifications, test plans, standards, etc. can all be reviewed.</a:t>
            </a:r>
          </a:p>
          <a:p>
            <a:pPr marL="548640" indent="-411480" fontAlgn="auto">
              <a:spcAft>
                <a:spcPts val="0"/>
              </a:spcAft>
              <a:buClr>
                <a:schemeClr val="tx1">
                  <a:shade val="95000"/>
                </a:schemeClr>
              </a:buClr>
              <a:buFont typeface="Wingdings 2"/>
              <a:buChar char=""/>
              <a:defRPr/>
            </a:pPr>
            <a:endParaRPr lang="en-GB" sz="2400" dirty="0"/>
          </a:p>
          <a:p>
            <a:pPr marL="548640" indent="-411480" fontAlgn="auto">
              <a:spcAft>
                <a:spcPts val="0"/>
              </a:spcAft>
              <a:buClr>
                <a:schemeClr val="tx1">
                  <a:shade val="95000"/>
                </a:schemeClr>
              </a:buClr>
              <a:buFont typeface="Wingdings 2"/>
              <a:buChar char=""/>
              <a:defRPr/>
            </a:pPr>
            <a:r>
              <a:rPr lang="en-GB" sz="2400" dirty="0"/>
              <a:t>Software or documents may be </a:t>
            </a:r>
            <a:r>
              <a:rPr lang="en-GB" sz="2400" dirty="0">
                <a:solidFill>
                  <a:srgbClr val="FF0000"/>
                </a:solidFill>
              </a:rPr>
              <a:t>'signed off' </a:t>
            </a:r>
            <a:r>
              <a:rPr lang="en-GB" sz="2400" dirty="0"/>
              <a:t>at a review which signifies that progress to the next development stage has been approved by management.</a:t>
            </a:r>
          </a:p>
        </p:txBody>
      </p:sp>
      <p:sp>
        <p:nvSpPr>
          <p:cNvPr id="33796" name="Slide Number Placeholder 3">
            <a:extLst>
              <a:ext uri="{FF2B5EF4-FFF2-40B4-BE49-F238E27FC236}">
                <a16:creationId xmlns:a16="http://schemas.microsoft.com/office/drawing/2014/main" id="{D7BD11E7-A8BB-1067-D6CA-2C8EB45797B2}"/>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DA43FC7B-E50F-468E-B6F7-33C4477B1757}" type="slidenum">
              <a:rPr lang="en-US" altLang="ar-JO" sz="900">
                <a:solidFill>
                  <a:srgbClr val="898989"/>
                </a:solidFill>
              </a:rPr>
              <a:pPr rtl="0" fontAlgn="base">
                <a:spcBef>
                  <a:spcPct val="0"/>
                </a:spcBef>
                <a:spcAft>
                  <a:spcPct val="0"/>
                </a:spcAft>
              </a:pPr>
              <a:t>184</a:t>
            </a:fld>
            <a:endParaRPr lang="en-US" altLang="ar-JO" sz="900">
              <a:solidFill>
                <a:srgbClr val="898989"/>
              </a:solidFill>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a:extLst>
              <a:ext uri="{FF2B5EF4-FFF2-40B4-BE49-F238E27FC236}">
                <a16:creationId xmlns:a16="http://schemas.microsoft.com/office/drawing/2014/main" id="{CE5F176D-CB20-C4A5-928A-F4771377BD24}"/>
              </a:ext>
            </a:extLst>
          </p:cNvPr>
          <p:cNvSpPr txBox="1">
            <a:spLocks noChangeArrowheads="1"/>
          </p:cNvSpPr>
          <p:nvPr/>
        </p:nvSpPr>
        <p:spPr bwMode="auto">
          <a:xfrm>
            <a:off x="2057400" y="1719263"/>
            <a:ext cx="7696200" cy="449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0"/>
              </a:spcBef>
              <a:spcAft>
                <a:spcPct val="0"/>
              </a:spcAft>
            </a:pPr>
            <a:r>
              <a:rPr lang="en-US" altLang="ar-JO" sz="2200" b="1">
                <a:solidFill>
                  <a:srgbClr val="000000"/>
                </a:solidFill>
              </a:rPr>
              <a:t>DPR – Development Plan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SRSR – Software Requirement Specification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PDR – Preliminary Design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DDR – Detailed Design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DBDR – Data Base Design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TPR – Test Plan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STPR – Software Test Procedure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VDR – Version Description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OMR – Operator Manual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SMR – Support Manual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TRR – Test Readiness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PRR – Product Release Review</a:t>
            </a:r>
            <a:endParaRPr lang="en-US" altLang="ar-JO" sz="2200" b="1">
              <a:solidFill>
                <a:prstClr val="black"/>
              </a:solidFill>
            </a:endParaRPr>
          </a:p>
          <a:p>
            <a:pPr algn="l" rtl="0" fontAlgn="base">
              <a:spcBef>
                <a:spcPct val="0"/>
              </a:spcBef>
              <a:spcAft>
                <a:spcPct val="0"/>
              </a:spcAft>
            </a:pPr>
            <a:r>
              <a:rPr lang="en-US" altLang="ar-JO" sz="2200" b="1">
                <a:solidFill>
                  <a:srgbClr val="000000"/>
                </a:solidFill>
              </a:rPr>
              <a:t>IPR – Installation Plan Review</a:t>
            </a:r>
            <a:r>
              <a:rPr lang="en-US" altLang="ar-JO" sz="2200" b="1">
                <a:solidFill>
                  <a:prstClr val="black"/>
                </a:solidFill>
              </a:rPr>
              <a:t> </a:t>
            </a:r>
          </a:p>
        </p:txBody>
      </p:sp>
      <p:sp>
        <p:nvSpPr>
          <p:cNvPr id="27651" name="WordArt 6">
            <a:extLst>
              <a:ext uri="{FF2B5EF4-FFF2-40B4-BE49-F238E27FC236}">
                <a16:creationId xmlns:a16="http://schemas.microsoft.com/office/drawing/2014/main" id="{BAED5850-312B-46A9-C223-BD4B0DA82140}"/>
              </a:ext>
            </a:extLst>
          </p:cNvPr>
          <p:cNvSpPr>
            <a:spLocks noChangeArrowheads="1" noChangeShapeType="1" noTextEdit="1"/>
          </p:cNvSpPr>
          <p:nvPr/>
        </p:nvSpPr>
        <p:spPr bwMode="auto">
          <a:xfrm>
            <a:off x="3362326" y="508001"/>
            <a:ext cx="5438775" cy="1120775"/>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ln w="12700">
                  <a:solidFill>
                    <a:srgbClr val="000000"/>
                  </a:solidFill>
                  <a:round/>
                  <a:headEnd/>
                  <a:tailEnd/>
                </a:ln>
                <a:solidFill>
                  <a:prstClr val="black"/>
                </a:solidFill>
                <a:latin typeface="Calibri Light" panose="020F0302020204030204"/>
                <a:ea typeface="Calibri Light" panose="020F0302020204030204"/>
                <a:cs typeface="Calibri Light" panose="020F0302020204030204"/>
              </a:rPr>
              <a:t>Some common</a:t>
            </a:r>
          </a:p>
          <a:p>
            <a:pPr algn="ctr" rtl="0" eaLnBrk="0" fontAlgn="base" hangingPunct="0">
              <a:spcBef>
                <a:spcPct val="0"/>
              </a:spcBef>
              <a:spcAft>
                <a:spcPct val="0"/>
              </a:spcAft>
            </a:pPr>
            <a:r>
              <a:rPr lang="en-US" sz="3600" kern="10">
                <a:ln w="12700">
                  <a:solidFill>
                    <a:srgbClr val="000000"/>
                  </a:solidFill>
                  <a:round/>
                  <a:headEnd/>
                  <a:tailEnd/>
                </a:ln>
                <a:solidFill>
                  <a:prstClr val="black"/>
                </a:solidFill>
                <a:latin typeface="Calibri Light" panose="020F0302020204030204"/>
                <a:ea typeface="Calibri Light" panose="020F0302020204030204"/>
                <a:cs typeface="Calibri Light" panose="020F0302020204030204"/>
              </a:rPr>
              <a:t>reviews  </a:t>
            </a:r>
            <a:endParaRPr lang="ar-JO" sz="3600" kern="10">
              <a:ln w="12700">
                <a:solidFill>
                  <a:srgbClr val="000000"/>
                </a:solidFill>
                <a:round/>
                <a:headEnd/>
                <a:tailEnd/>
              </a:ln>
              <a:solidFill>
                <a:prstClr val="black"/>
              </a:solidFill>
              <a:latin typeface="Calibri Light" panose="020F0302020204030204"/>
              <a:ea typeface="Calibri Light" panose="020F0302020204030204"/>
              <a:cs typeface="Calibri Light" panose="020F0302020204030204"/>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DFFF17E-DB67-A887-D95C-DE86AE1C2DD6}"/>
              </a:ext>
            </a:extLst>
          </p:cNvPr>
          <p:cNvSpPr>
            <a:spLocks noGrp="1"/>
          </p:cNvSpPr>
          <p:nvPr>
            <p:ph type="title"/>
          </p:nvPr>
        </p:nvSpPr>
        <p:spPr>
          <a:xfrm>
            <a:off x="2209800" y="609601"/>
            <a:ext cx="7772400" cy="803275"/>
          </a:xfrm>
        </p:spPr>
        <p:txBody>
          <a:bodyPr rtlCol="0">
            <a:normAutofit fontScale="90000"/>
          </a:bodyPr>
          <a:lstStyle/>
          <a:p>
            <a:pPr fontAlgn="auto">
              <a:spcAft>
                <a:spcPts val="0"/>
              </a:spcAft>
              <a:defRPr/>
            </a:pPr>
            <a:r>
              <a:rPr lang="en-US" dirty="0">
                <a:cs typeface="Andalus" pitchFamily="18" charset="-78"/>
              </a:rPr>
              <a:t>Quality Control Review types</a:t>
            </a:r>
            <a:br>
              <a:rPr lang="en-US" dirty="0">
                <a:cs typeface="Andalus" pitchFamily="18" charset="-78"/>
              </a:rPr>
            </a:br>
            <a:endParaRPr lang="en-US" dirty="0"/>
          </a:p>
        </p:txBody>
      </p:sp>
      <p:sp>
        <p:nvSpPr>
          <p:cNvPr id="28675" name="Content Placeholder 2">
            <a:extLst>
              <a:ext uri="{FF2B5EF4-FFF2-40B4-BE49-F238E27FC236}">
                <a16:creationId xmlns:a16="http://schemas.microsoft.com/office/drawing/2014/main" id="{C3BB25E3-4070-F33C-3360-3BE6686234CD}"/>
              </a:ext>
            </a:extLst>
          </p:cNvPr>
          <p:cNvSpPr>
            <a:spLocks noGrp="1"/>
          </p:cNvSpPr>
          <p:nvPr>
            <p:ph idx="1"/>
          </p:nvPr>
        </p:nvSpPr>
        <p:spPr bwMode="auto">
          <a:xfrm>
            <a:off x="1774825" y="1981200"/>
            <a:ext cx="8713788" cy="4114800"/>
          </a:xfrm>
        </p:spPr>
        <p:txBody>
          <a:bodyPr wrap="square" numCol="1" anchor="t" anchorCtr="0" compatLnSpc="1">
            <a:prstTxWarp prst="textNoShape">
              <a:avLst/>
            </a:prstTxWarp>
          </a:bodyPr>
          <a:lstStyle/>
          <a:p>
            <a:r>
              <a:rPr lang="en-US" altLang="ar-JO"/>
              <a:t>The main technique for achieving quality control is the software </a:t>
            </a:r>
            <a:r>
              <a:rPr lang="en-US" altLang="ar-JO">
                <a:solidFill>
                  <a:schemeClr val="accent2"/>
                </a:solidFill>
              </a:rPr>
              <a:t>checklist,</a:t>
            </a:r>
            <a:r>
              <a:rPr lang="en-US" altLang="ar-JO"/>
              <a:t> </a:t>
            </a:r>
            <a:r>
              <a:rPr lang="en-US" altLang="ar-JO">
                <a:solidFill>
                  <a:schemeClr val="accent2"/>
                </a:solidFill>
              </a:rPr>
              <a:t>walkthrough and inspection</a:t>
            </a:r>
            <a:r>
              <a:rPr lang="en-US" altLang="ar-JO"/>
              <a:t>.</a:t>
            </a:r>
          </a:p>
          <a:p>
            <a:r>
              <a:rPr lang="en-US" altLang="ar-JO"/>
              <a:t>These are different types of </a:t>
            </a:r>
            <a:r>
              <a:rPr lang="en-US" altLang="ar-JO">
                <a:solidFill>
                  <a:srgbClr val="FF0000"/>
                </a:solidFill>
              </a:rPr>
              <a:t>reviews </a:t>
            </a:r>
          </a:p>
          <a:p>
            <a:pPr>
              <a:buFontTx/>
              <a:buNone/>
            </a:pPr>
            <a:endParaRPr lang="en-US" altLang="ar-JO" sz="800"/>
          </a:p>
          <a:p>
            <a:r>
              <a:rPr lang="en-US" altLang="ar-JO">
                <a:solidFill>
                  <a:schemeClr val="accent2"/>
                </a:solidFill>
              </a:rPr>
              <a:t>Walkthrough</a:t>
            </a:r>
            <a:r>
              <a:rPr lang="en-US" altLang="ar-JO"/>
              <a:t> is an informal review performed by peers. It need no prior preparation.</a:t>
            </a:r>
            <a:endParaRPr lang="en-US" altLang="ar-JO">
              <a:solidFill>
                <a:srgbClr val="FFC000"/>
              </a:solidFill>
            </a:endParaRPr>
          </a:p>
          <a:p>
            <a:r>
              <a:rPr lang="en-US" altLang="ar-JO">
                <a:solidFill>
                  <a:schemeClr val="accent2"/>
                </a:solidFill>
              </a:rPr>
              <a:t>Checklists</a:t>
            </a:r>
            <a:r>
              <a:rPr lang="en-US" altLang="ar-JO"/>
              <a:t> are list of items that should be checked during the review.  </a:t>
            </a:r>
          </a:p>
          <a:p>
            <a:pPr>
              <a:buFontTx/>
              <a:buNone/>
            </a:pPr>
            <a:endParaRPr lang="en-US" altLang="ar-JO" sz="800"/>
          </a:p>
          <a:p>
            <a:endParaRPr lang="en-US" altLang="ar-JO"/>
          </a:p>
        </p:txBody>
      </p:sp>
      <p:sp>
        <p:nvSpPr>
          <p:cNvPr id="34820" name="Slide Number Placeholder 3">
            <a:extLst>
              <a:ext uri="{FF2B5EF4-FFF2-40B4-BE49-F238E27FC236}">
                <a16:creationId xmlns:a16="http://schemas.microsoft.com/office/drawing/2014/main" id="{25C4AD4C-DFF2-9B9E-49E7-009B37BBCA22}"/>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F9348AF1-A282-420E-A3ED-1D7AAFF02DB5}" type="slidenum">
              <a:rPr lang="en-US" altLang="ar-JO" sz="900">
                <a:solidFill>
                  <a:srgbClr val="898989"/>
                </a:solidFill>
              </a:rPr>
              <a:pPr rtl="0" fontAlgn="base">
                <a:spcBef>
                  <a:spcPct val="0"/>
                </a:spcBef>
                <a:spcAft>
                  <a:spcPct val="0"/>
                </a:spcAft>
              </a:pPr>
              <a:t>186</a:t>
            </a:fld>
            <a:endParaRPr lang="en-US" altLang="ar-JO" sz="900">
              <a:solidFill>
                <a:srgbClr val="898989"/>
              </a:solidFill>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34D05E8D-DF13-966E-E692-6A3C2A50727E}"/>
              </a:ext>
            </a:extLst>
          </p:cNvPr>
          <p:cNvSpPr>
            <a:spLocks noGrp="1"/>
          </p:cNvSpPr>
          <p:nvPr>
            <p:ph type="title"/>
          </p:nvPr>
        </p:nvSpPr>
        <p:spPr/>
        <p:txBody>
          <a:bodyPr/>
          <a:lstStyle/>
          <a:p>
            <a:r>
              <a:rPr lang="en-US" altLang="ar-JO"/>
              <a:t>Walkthrough</a:t>
            </a:r>
          </a:p>
        </p:txBody>
      </p:sp>
      <p:sp>
        <p:nvSpPr>
          <p:cNvPr id="29699" name="Content Placeholder 2">
            <a:extLst>
              <a:ext uri="{FF2B5EF4-FFF2-40B4-BE49-F238E27FC236}">
                <a16:creationId xmlns:a16="http://schemas.microsoft.com/office/drawing/2014/main" id="{5F3F4A2D-82B2-27FD-3273-5CAB17A32DD3}"/>
              </a:ext>
            </a:extLst>
          </p:cNvPr>
          <p:cNvSpPr>
            <a:spLocks noGrp="1"/>
          </p:cNvSpPr>
          <p:nvPr>
            <p:ph idx="1"/>
          </p:nvPr>
        </p:nvSpPr>
        <p:spPr bwMode="auto"/>
        <p:txBody>
          <a:bodyPr wrap="square" numCol="1" anchor="t" anchorCtr="0" compatLnSpc="1">
            <a:prstTxWarp prst="textNoShape">
              <a:avLst/>
            </a:prstTxWarp>
          </a:bodyPr>
          <a:lstStyle/>
          <a:p>
            <a:r>
              <a:rPr lang="en-US" altLang="ar-JO" sz="2800"/>
              <a:t>In Walkthrough a piece of work is given to one or more colleague</a:t>
            </a:r>
          </a:p>
          <a:p>
            <a:r>
              <a:rPr lang="en-US" altLang="ar-JO" sz="2800"/>
              <a:t>They review that work and give their comments in order to enhance the job</a:t>
            </a:r>
          </a:p>
          <a:p>
            <a:r>
              <a:rPr lang="en-US" altLang="ar-JO" sz="2800"/>
              <a:t>Comments are usually in terms of problems detected or suggestions for further improvement</a:t>
            </a:r>
          </a:p>
          <a:p>
            <a:r>
              <a:rPr lang="en-US" altLang="ar-JO" sz="2800"/>
              <a:t>Walkthrough is informal and hence these comments might not be made</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0D52C3A-5CE3-55CD-0A4B-2E7971E618C8}"/>
              </a:ext>
            </a:extLst>
          </p:cNvPr>
          <p:cNvSpPr>
            <a:spLocks noGrp="1"/>
          </p:cNvSpPr>
          <p:nvPr>
            <p:ph type="title"/>
          </p:nvPr>
        </p:nvSpPr>
        <p:spPr/>
        <p:txBody>
          <a:bodyPr/>
          <a:lstStyle/>
          <a:p>
            <a:r>
              <a:rPr lang="en-US" altLang="ar-JO"/>
              <a:t>Inspection</a:t>
            </a:r>
          </a:p>
        </p:txBody>
      </p:sp>
      <p:sp>
        <p:nvSpPr>
          <p:cNvPr id="30723" name="Content Placeholder 2">
            <a:extLst>
              <a:ext uri="{FF2B5EF4-FFF2-40B4-BE49-F238E27FC236}">
                <a16:creationId xmlns:a16="http://schemas.microsoft.com/office/drawing/2014/main" id="{E2330899-AFD4-86C9-24B7-F0D45AED47B0}"/>
              </a:ext>
            </a:extLst>
          </p:cNvPr>
          <p:cNvSpPr>
            <a:spLocks noGrp="1"/>
          </p:cNvSpPr>
          <p:nvPr>
            <p:ph idx="1"/>
          </p:nvPr>
        </p:nvSpPr>
        <p:spPr bwMode="auto"/>
        <p:txBody>
          <a:bodyPr wrap="square" numCol="1" anchor="t" anchorCtr="0" compatLnSpc="1">
            <a:prstTxWarp prst="textNoShape">
              <a:avLst/>
            </a:prstTxWarp>
          </a:bodyPr>
          <a:lstStyle/>
          <a:p>
            <a:r>
              <a:rPr lang="en-US" altLang="ar-JO"/>
              <a:t>Inspection is the most formal review type</a:t>
            </a:r>
          </a:p>
          <a:p>
            <a:r>
              <a:rPr lang="en-US" altLang="ar-JO"/>
              <a:t>In an inspection a piece of document is given to  group of inspector in advance with the specific intent of finding errors in it.</a:t>
            </a:r>
          </a:p>
          <a:p>
            <a:r>
              <a:rPr lang="en-US" altLang="ar-JO"/>
              <a:t>The inspection group usually includes:</a:t>
            </a:r>
          </a:p>
          <a:p>
            <a:pPr lvl="2"/>
            <a:r>
              <a:rPr lang="en-US" altLang="ar-JO" b="1"/>
              <a:t>Moderator</a:t>
            </a:r>
            <a:r>
              <a:rPr lang="en-US" altLang="ar-JO"/>
              <a:t> - leads the inspection, schedules meetings, controls the meetings, reports inspection results, and follows up on rework issues.  each  </a:t>
            </a:r>
          </a:p>
          <a:p>
            <a:endParaRPr lang="en-US" altLang="ar-JO"/>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3388E27-C6F4-FEE3-8EAA-87ED8DF479AF}"/>
              </a:ext>
            </a:extLst>
          </p:cNvPr>
          <p:cNvSpPr>
            <a:spLocks noGrp="1"/>
          </p:cNvSpPr>
          <p:nvPr>
            <p:ph type="title"/>
          </p:nvPr>
        </p:nvSpPr>
        <p:spPr/>
        <p:txBody>
          <a:bodyPr/>
          <a:lstStyle/>
          <a:p>
            <a:r>
              <a:rPr lang="en-US" altLang="ar-JO"/>
              <a:t>Inspection</a:t>
            </a:r>
          </a:p>
        </p:txBody>
      </p:sp>
      <p:sp>
        <p:nvSpPr>
          <p:cNvPr id="3" name="Content Placeholder 2">
            <a:extLst>
              <a:ext uri="{FF2B5EF4-FFF2-40B4-BE49-F238E27FC236}">
                <a16:creationId xmlns:a16="http://schemas.microsoft.com/office/drawing/2014/main" id="{DA3AD80F-8676-8C2B-B23F-56CC1944764D}"/>
              </a:ext>
            </a:extLst>
          </p:cNvPr>
          <p:cNvSpPr>
            <a:spLocks noGrp="1"/>
          </p:cNvSpPr>
          <p:nvPr>
            <p:ph idx="1"/>
          </p:nvPr>
        </p:nvSpPr>
        <p:spPr/>
        <p:txBody>
          <a:bodyPr/>
          <a:lstStyle/>
          <a:p>
            <a:pPr lvl="2" fontAlgn="auto">
              <a:spcAft>
                <a:spcPts val="0"/>
              </a:spcAft>
              <a:defRPr/>
            </a:pPr>
            <a:r>
              <a:rPr lang="en-US" sz="2000" b="1" dirty="0">
                <a:solidFill>
                  <a:schemeClr val="accent6">
                    <a:lumMod val="75000"/>
                  </a:schemeClr>
                </a:solidFill>
              </a:rPr>
              <a:t>Author</a:t>
            </a:r>
            <a:r>
              <a:rPr lang="en-US" sz="2000" dirty="0"/>
              <a:t> - created or maintains the work product being inspected. The author may answer questions asked about the product during the inspection, and he also looks for defects. The author cannot serve as moderator, reader, or recorder.</a:t>
            </a:r>
          </a:p>
          <a:p>
            <a:pPr lvl="2" fontAlgn="auto">
              <a:spcAft>
                <a:spcPts val="0"/>
              </a:spcAft>
              <a:defRPr/>
            </a:pPr>
            <a:r>
              <a:rPr lang="en-US" sz="2000" b="1" dirty="0">
                <a:solidFill>
                  <a:schemeClr val="accent6">
                    <a:lumMod val="75000"/>
                  </a:schemeClr>
                </a:solidFill>
              </a:rPr>
              <a:t>Reader</a:t>
            </a:r>
            <a:r>
              <a:rPr lang="en-US" sz="2000" dirty="0"/>
              <a:t> - describes the sections of the work product to the team as they proceed through the inspection. The reader may paraphrase what is happening in the product, such as describing what a section of code is supposed to do, but he does not usually read the product verbatim.</a:t>
            </a:r>
          </a:p>
          <a:p>
            <a:pPr marL="857250" lvl="4" fontAlgn="auto">
              <a:spcBef>
                <a:spcPts val="750"/>
              </a:spcBef>
              <a:spcAft>
                <a:spcPts val="0"/>
              </a:spcAft>
              <a:defRPr/>
            </a:pPr>
            <a:r>
              <a:rPr lang="en-US" sz="2000" b="1" dirty="0">
                <a:solidFill>
                  <a:schemeClr val="accent6">
                    <a:lumMod val="75000"/>
                  </a:schemeClr>
                </a:solidFill>
              </a:rPr>
              <a:t>Inspector</a:t>
            </a:r>
            <a:r>
              <a:rPr lang="en-US" sz="1850" dirty="0"/>
              <a:t> - attempts to find errors in the product. All participants actually are acting as inspectors, in addition to any other responsibilities.  </a:t>
            </a:r>
          </a:p>
          <a:p>
            <a:pPr fontAlgn="auto">
              <a:spcAft>
                <a:spcPts val="0"/>
              </a:spcAft>
              <a:defRPr/>
            </a:pPr>
            <a:endParaRPr 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19536" y="1143001"/>
            <a:ext cx="8138864" cy="1470025"/>
          </a:xfrm>
        </p:spPr>
        <p:txBody>
          <a:bodyPr>
            <a:noAutofit/>
          </a:bodyPr>
          <a:lstStyle/>
          <a:p>
            <a:pPr>
              <a:defRPr/>
            </a:pP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Software Quality assurance (SQA) </a:t>
            </a:r>
            <a:b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br>
            <a:r>
              <a:rPr lang="en-US" altLang="zh-CN"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a typeface="宋体" pitchFamily="2" charset="-122"/>
              </a:rPr>
              <a:t> </a:t>
            </a:r>
            <a:endPar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6" name="Rectangle 5"/>
          <p:cNvSpPr/>
          <p:nvPr/>
        </p:nvSpPr>
        <p:spPr>
          <a:xfrm>
            <a:off x="2230993" y="4221089"/>
            <a:ext cx="7882415"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Times New Roman" pitchFamily="18" charset="0"/>
                <a:cs typeface="Times New Roman" pitchFamily="18" charset="0"/>
              </a:rPr>
              <a:t>Introduction and Definitions</a:t>
            </a:r>
          </a:p>
        </p:txBody>
      </p:sp>
      <p:sp>
        <p:nvSpPr>
          <p:cNvPr id="4" name="Rectangle 3"/>
          <p:cNvSpPr/>
          <p:nvPr/>
        </p:nvSpPr>
        <p:spPr>
          <a:xfrm>
            <a:off x="4004424" y="2852937"/>
            <a:ext cx="4445576" cy="830997"/>
          </a:xfrm>
          <a:prstGeom prst="rect">
            <a:avLst/>
          </a:prstGeom>
          <a:noFill/>
        </p:spPr>
        <p:txBody>
          <a:bodyPr wrap="none">
            <a:spAutoFit/>
          </a:bodyPr>
          <a:lstStyle/>
          <a:p>
            <a:pPr algn="ctr" rtl="0" fontAlgn="base">
              <a:spcBef>
                <a:spcPct val="0"/>
              </a:spcBef>
              <a:spcAft>
                <a:spcPct val="0"/>
              </a:spcAft>
              <a:defRPr/>
            </a:pPr>
            <a:r>
              <a:rPr lang="en-US" sz="4800" b="1" dirty="0">
                <a:ln w="12700">
                  <a:solidFill>
                    <a:srgbClr val="44546A">
                      <a:lumMod val="75000"/>
                    </a:srgbClr>
                  </a:solidFill>
                  <a:prstDash val="solid"/>
                </a:ln>
                <a:solidFill>
                  <a:srgbClr val="FF0000"/>
                </a:solidFill>
                <a:effectLst>
                  <a:outerShdw dist="38100" dir="2640000" algn="bl" rotWithShape="0">
                    <a:srgbClr val="44546A">
                      <a:lumMod val="75000"/>
                    </a:srgbClr>
                  </a:outerShdw>
                </a:effectLst>
                <a:latin typeface="Times New Roman" pitchFamily="18" charset="0"/>
                <a:cs typeface="Times New Roman" pitchFamily="18" charset="0"/>
              </a:rPr>
              <a:t>Chapter 1- Lec2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5052086"/>
            <a:ext cx="3344288" cy="1805915"/>
          </a:xfrm>
          <a:prstGeom prst="rect">
            <a:avLst/>
          </a:prstGeom>
        </p:spPr>
      </p:pic>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F8273FA-BA7D-652B-AAC7-7D8E3BCD549B}"/>
              </a:ext>
            </a:extLst>
          </p:cNvPr>
          <p:cNvSpPr>
            <a:spLocks noGrp="1"/>
          </p:cNvSpPr>
          <p:nvPr>
            <p:ph type="title"/>
          </p:nvPr>
        </p:nvSpPr>
        <p:spPr/>
        <p:txBody>
          <a:bodyPr/>
          <a:lstStyle/>
          <a:p>
            <a:r>
              <a:rPr lang="en-US" altLang="ar-JO"/>
              <a:t>Inspection and walkthrough</a:t>
            </a:r>
          </a:p>
        </p:txBody>
      </p:sp>
      <p:sp>
        <p:nvSpPr>
          <p:cNvPr id="32771" name="Content Placeholder 2">
            <a:extLst>
              <a:ext uri="{FF2B5EF4-FFF2-40B4-BE49-F238E27FC236}">
                <a16:creationId xmlns:a16="http://schemas.microsoft.com/office/drawing/2014/main" id="{1F707A28-7619-1A19-79C9-1C96CA2DD79A}"/>
              </a:ext>
            </a:extLst>
          </p:cNvPr>
          <p:cNvSpPr>
            <a:spLocks noGrp="1"/>
          </p:cNvSpPr>
          <p:nvPr>
            <p:ph idx="1"/>
          </p:nvPr>
        </p:nvSpPr>
        <p:spPr bwMode="auto"/>
        <p:txBody>
          <a:bodyPr wrap="square" numCol="1" anchor="t" anchorCtr="0" compatLnSpc="1">
            <a:prstTxWarp prst="textNoShape">
              <a:avLst/>
            </a:prstTxWarp>
          </a:bodyPr>
          <a:lstStyle/>
          <a:p>
            <a:r>
              <a:rPr lang="en-US" altLang="ar-JO"/>
              <a:t>Inspections and walkthroughs are primarily intended to discover defects in software code or documentation..</a:t>
            </a:r>
          </a:p>
          <a:p>
            <a:r>
              <a:rPr lang="en-US" altLang="en-US"/>
              <a:t>Inspections and walkthrough can be held a various points in development process.</a:t>
            </a:r>
          </a:p>
          <a:p>
            <a:r>
              <a:rPr lang="en-US" altLang="en-US"/>
              <a:t>Inspections and walkthrough have proven to be very successful tools for improving software quality</a:t>
            </a:r>
          </a:p>
          <a:p>
            <a:endParaRPr lang="en-US" altLang="ar-JO"/>
          </a:p>
          <a:p>
            <a:endParaRPr lang="en-US" altLang="ar-JO"/>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DBADA70F-FD70-56F4-74F7-AD5D28838CCF}"/>
              </a:ext>
            </a:extLst>
          </p:cNvPr>
          <p:cNvSpPr>
            <a:spLocks noGrp="1"/>
          </p:cNvSpPr>
          <p:nvPr>
            <p:ph type="title"/>
          </p:nvPr>
        </p:nvSpPr>
        <p:spPr/>
        <p:txBody>
          <a:bodyPr/>
          <a:lstStyle/>
          <a:p>
            <a:r>
              <a:rPr lang="en-US" altLang="ar-JO"/>
              <a:t>Checklists</a:t>
            </a:r>
          </a:p>
        </p:txBody>
      </p:sp>
      <p:sp>
        <p:nvSpPr>
          <p:cNvPr id="33795" name="Content Placeholder 2">
            <a:extLst>
              <a:ext uri="{FF2B5EF4-FFF2-40B4-BE49-F238E27FC236}">
                <a16:creationId xmlns:a16="http://schemas.microsoft.com/office/drawing/2014/main" id="{2DF82482-7776-9C2B-87CC-0572DB678DCA}"/>
              </a:ext>
            </a:extLst>
          </p:cNvPr>
          <p:cNvSpPr>
            <a:spLocks noGrp="1"/>
          </p:cNvSpPr>
          <p:nvPr>
            <p:ph idx="1"/>
          </p:nvPr>
        </p:nvSpPr>
        <p:spPr bwMode="auto"/>
        <p:txBody>
          <a:bodyPr wrap="square" numCol="1" anchor="t" anchorCtr="0" compatLnSpc="1">
            <a:prstTxWarp prst="textNoShape">
              <a:avLst/>
            </a:prstTxWarp>
          </a:bodyPr>
          <a:lstStyle/>
          <a:p>
            <a:r>
              <a:rPr lang="en-US" altLang="en-US" sz="2000"/>
              <a:t>Check lists are useful to support reviews, inspections, walkthroughs</a:t>
            </a:r>
          </a:p>
          <a:p>
            <a:r>
              <a:rPr lang="en-US" altLang="en-US" sz="2000"/>
              <a:t>Expertise is captured in a list format</a:t>
            </a:r>
          </a:p>
          <a:p>
            <a:pPr lvl="1"/>
            <a:r>
              <a:rPr lang="en-US" altLang="en-US"/>
              <a:t>Less experienced people can use</a:t>
            </a:r>
          </a:p>
          <a:p>
            <a:pPr lvl="2"/>
            <a:r>
              <a:rPr lang="en-US" altLang="en-US" sz="1600"/>
              <a:t>Straightforward to use (each check should be clear, simple to assess/apply) </a:t>
            </a:r>
          </a:p>
          <a:p>
            <a:pPr lvl="1"/>
            <a:r>
              <a:rPr lang="en-US" altLang="en-US"/>
              <a:t>Improve consistency of assessments</a:t>
            </a:r>
          </a:p>
          <a:p>
            <a:endParaRPr lang="en-US" altLang="ar-JO"/>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644A1408-4F5A-BC12-F4BA-B81DECAEE50D}"/>
              </a:ext>
            </a:extLst>
          </p:cNvPr>
          <p:cNvSpPr>
            <a:spLocks noGrp="1"/>
          </p:cNvSpPr>
          <p:nvPr>
            <p:ph type="title"/>
          </p:nvPr>
        </p:nvSpPr>
        <p:spPr/>
        <p:txBody>
          <a:bodyPr/>
          <a:lstStyle/>
          <a:p>
            <a:r>
              <a:rPr lang="en-US" altLang="ar-JO">
                <a:latin typeface="Andalus" panose="02020603050405020304" pitchFamily="18" charset="-78"/>
                <a:cs typeface="Andalus" panose="02020603050405020304" pitchFamily="18" charset="-78"/>
              </a:rPr>
              <a:t>Quality Control</a:t>
            </a:r>
            <a:br>
              <a:rPr lang="en-US" altLang="ar-JO">
                <a:latin typeface="Andalus" panose="02020603050405020304" pitchFamily="18" charset="-78"/>
                <a:cs typeface="Andalus" panose="02020603050405020304" pitchFamily="18" charset="-78"/>
              </a:rPr>
            </a:br>
            <a:r>
              <a:rPr lang="en-US" altLang="ar-JO">
                <a:latin typeface="Andalus" panose="02020603050405020304" pitchFamily="18" charset="-78"/>
                <a:cs typeface="Andalus" panose="02020603050405020304" pitchFamily="18" charset="-78"/>
              </a:rPr>
              <a:t>walkthrough and Checklist</a:t>
            </a:r>
            <a:endParaRPr lang="en-US" altLang="ar-JO"/>
          </a:p>
        </p:txBody>
      </p:sp>
      <p:sp>
        <p:nvSpPr>
          <p:cNvPr id="34819" name="Content Placeholder 2">
            <a:extLst>
              <a:ext uri="{FF2B5EF4-FFF2-40B4-BE49-F238E27FC236}">
                <a16:creationId xmlns:a16="http://schemas.microsoft.com/office/drawing/2014/main" id="{B57DA389-BE1E-F79A-2FA2-BEE219A4D167}"/>
              </a:ext>
            </a:extLst>
          </p:cNvPr>
          <p:cNvSpPr>
            <a:spLocks noGrp="1"/>
          </p:cNvSpPr>
          <p:nvPr>
            <p:ph idx="1"/>
          </p:nvPr>
        </p:nvSpPr>
        <p:spPr bwMode="auto">
          <a:xfrm>
            <a:off x="1774825" y="1981200"/>
            <a:ext cx="8713788" cy="4114800"/>
          </a:xfrm>
        </p:spPr>
        <p:txBody>
          <a:bodyPr wrap="square" numCol="1" anchor="t" anchorCtr="0" compatLnSpc="1">
            <a:prstTxWarp prst="textNoShape">
              <a:avLst/>
            </a:prstTxWarp>
          </a:bodyPr>
          <a:lstStyle/>
          <a:p>
            <a:endParaRPr lang="en-US" altLang="ar-JO"/>
          </a:p>
          <a:p>
            <a:r>
              <a:rPr lang="en-US" altLang="ar-JO">
                <a:solidFill>
                  <a:schemeClr val="accent2"/>
                </a:solidFill>
              </a:rPr>
              <a:t>Inspection</a:t>
            </a:r>
            <a:r>
              <a:rPr lang="en-US" altLang="ar-JO"/>
              <a:t> is a formal type of review. It requires preparation on the part the review team members before the inspection meeting takes place. A </a:t>
            </a:r>
            <a:r>
              <a:rPr lang="en-US" altLang="ar-JO">
                <a:solidFill>
                  <a:schemeClr val="accent2"/>
                </a:solidFill>
              </a:rPr>
              <a:t>follow- up </a:t>
            </a:r>
            <a:r>
              <a:rPr lang="en-US" altLang="ar-JO"/>
              <a:t>stage is also a requirement of the inspection. This ensures that any re-working is carried out correctly.</a:t>
            </a:r>
          </a:p>
          <a:p>
            <a:pPr>
              <a:buFontTx/>
              <a:buNone/>
            </a:pPr>
            <a:endParaRPr lang="en-US" altLang="ar-JO" sz="800"/>
          </a:p>
          <a:p>
            <a:endParaRPr lang="en-US" altLang="ar-JO"/>
          </a:p>
        </p:txBody>
      </p:sp>
      <p:sp>
        <p:nvSpPr>
          <p:cNvPr id="34820" name="Slide Number Placeholder 3">
            <a:extLst>
              <a:ext uri="{FF2B5EF4-FFF2-40B4-BE49-F238E27FC236}">
                <a16:creationId xmlns:a16="http://schemas.microsoft.com/office/drawing/2014/main" id="{73B194AE-943A-982F-C3C2-D1D1651560CF}"/>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69C7F4C4-9AF9-433F-84DD-03306EF21C78}" type="slidenum">
              <a:rPr lang="en-US" altLang="ar-JO" sz="900">
                <a:solidFill>
                  <a:srgbClr val="898989"/>
                </a:solidFill>
              </a:rPr>
              <a:pPr rtl="0" fontAlgn="base">
                <a:spcBef>
                  <a:spcPct val="0"/>
                </a:spcBef>
                <a:spcAft>
                  <a:spcPct val="0"/>
                </a:spcAft>
              </a:pPr>
              <a:t>192</a:t>
            </a:fld>
            <a:endParaRPr lang="en-US" altLang="ar-JO" sz="900">
              <a:solidFill>
                <a:srgbClr val="898989"/>
              </a:solidFill>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0B03632B-F2CE-EF44-49D7-D5E2058089A3}"/>
              </a:ext>
            </a:extLst>
          </p:cNvPr>
          <p:cNvSpPr>
            <a:spLocks noGrp="1"/>
          </p:cNvSpPr>
          <p:nvPr>
            <p:ph type="title"/>
          </p:nvPr>
        </p:nvSpPr>
        <p:spPr/>
        <p:txBody>
          <a:bodyPr/>
          <a:lstStyle/>
          <a:p>
            <a:r>
              <a:rPr lang="en-US" altLang="ar-JO">
                <a:latin typeface="Andalus" panose="02020603050405020304" pitchFamily="18" charset="-78"/>
                <a:cs typeface="Andalus" panose="02020603050405020304" pitchFamily="18" charset="-78"/>
              </a:rPr>
              <a:t>Quality Control</a:t>
            </a:r>
            <a:br>
              <a:rPr lang="en-US" altLang="ar-JO">
                <a:latin typeface="Andalus" panose="02020603050405020304" pitchFamily="18" charset="-78"/>
                <a:cs typeface="Andalus" panose="02020603050405020304" pitchFamily="18" charset="-78"/>
              </a:rPr>
            </a:br>
            <a:r>
              <a:rPr lang="en-US" altLang="ar-JO">
                <a:latin typeface="Andalus" panose="02020603050405020304" pitchFamily="18" charset="-78"/>
                <a:cs typeface="Andalus" panose="02020603050405020304" pitchFamily="18" charset="-78"/>
              </a:rPr>
              <a:t> Checklist for reviewing java code</a:t>
            </a:r>
            <a:endParaRPr lang="en-US" altLang="ar-JO"/>
          </a:p>
        </p:txBody>
      </p:sp>
      <p:sp>
        <p:nvSpPr>
          <p:cNvPr id="35843" name="Content Placeholder 2">
            <a:extLst>
              <a:ext uri="{FF2B5EF4-FFF2-40B4-BE49-F238E27FC236}">
                <a16:creationId xmlns:a16="http://schemas.microsoft.com/office/drawing/2014/main" id="{ADA9B68F-4852-3585-0D61-8F2CCD1B6183}"/>
              </a:ext>
            </a:extLst>
          </p:cNvPr>
          <p:cNvSpPr>
            <a:spLocks noGrp="1"/>
          </p:cNvSpPr>
          <p:nvPr>
            <p:ph idx="1"/>
          </p:nvPr>
        </p:nvSpPr>
        <p:spPr bwMode="auto">
          <a:xfrm>
            <a:off x="1981200" y="1828801"/>
            <a:ext cx="8229600" cy="4525963"/>
          </a:xfrm>
        </p:spPr>
        <p:txBody>
          <a:bodyPr wrap="square" numCol="1" anchor="t" anchorCtr="0" compatLnSpc="1">
            <a:prstTxWarp prst="textNoShape">
              <a:avLst/>
            </a:prstTxWarp>
          </a:bodyPr>
          <a:lstStyle/>
          <a:p>
            <a:pPr>
              <a:buFontTx/>
              <a:buNone/>
            </a:pPr>
            <a:r>
              <a:rPr lang="en-US" altLang="ar-JO"/>
              <a:t>Check list for java code:</a:t>
            </a:r>
          </a:p>
          <a:p>
            <a:pPr>
              <a:buFontTx/>
              <a:buNone/>
            </a:pPr>
            <a:endParaRPr lang="en-US" altLang="ar-JO" sz="1200"/>
          </a:p>
          <a:p>
            <a:r>
              <a:rPr lang="en-US" altLang="ar-JO" sz="3600" i="1">
                <a:solidFill>
                  <a:srgbClr val="0070C0"/>
                </a:solidFill>
              </a:rPr>
              <a:t>are any while or if conditions closed with semicolon “;”  ?</a:t>
            </a:r>
          </a:p>
          <a:p>
            <a:r>
              <a:rPr lang="en-US" altLang="ar-JO" sz="3600" i="1">
                <a:solidFill>
                  <a:srgbClr val="0070C0"/>
                </a:solidFill>
              </a:rPr>
              <a:t>are all variables declared ?</a:t>
            </a:r>
          </a:p>
          <a:p>
            <a:r>
              <a:rPr lang="en-US" altLang="ar-JO" sz="3600" i="1">
                <a:solidFill>
                  <a:srgbClr val="0070C0"/>
                </a:solidFill>
              </a:rPr>
              <a:t>does every ‘‘{’’ have a matching ‘‘}’’?</a:t>
            </a:r>
          </a:p>
          <a:p>
            <a:r>
              <a:rPr lang="en-US" altLang="ar-JO" sz="3600" i="1">
                <a:solidFill>
                  <a:srgbClr val="0070C0"/>
                </a:solidFill>
              </a:rPr>
              <a:t>does every equality comparison have a double ‘‘=’’?</a:t>
            </a:r>
          </a:p>
        </p:txBody>
      </p:sp>
      <p:sp>
        <p:nvSpPr>
          <p:cNvPr id="35844" name="Slide Number Placeholder 3">
            <a:extLst>
              <a:ext uri="{FF2B5EF4-FFF2-40B4-BE49-F238E27FC236}">
                <a16:creationId xmlns:a16="http://schemas.microsoft.com/office/drawing/2014/main" id="{B0AF5352-43AB-7DAD-BF85-B86CEED394D4}"/>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C3CD3370-DED8-48EE-B66E-5CE2B764CAB3}" type="slidenum">
              <a:rPr lang="en-US" altLang="ar-JO" sz="900">
                <a:solidFill>
                  <a:srgbClr val="898989"/>
                </a:solidFill>
              </a:rPr>
              <a:pPr rtl="0" fontAlgn="base">
                <a:spcBef>
                  <a:spcPct val="0"/>
                </a:spcBef>
                <a:spcAft>
                  <a:spcPct val="0"/>
                </a:spcAft>
              </a:pPr>
              <a:t>193</a:t>
            </a:fld>
            <a:endParaRPr lang="en-US" altLang="ar-JO" sz="900">
              <a:solidFill>
                <a:srgbClr val="898989"/>
              </a:solidFill>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9DD59B57-C27C-462C-5D50-0A52CF685978}"/>
              </a:ext>
            </a:extLst>
          </p:cNvPr>
          <p:cNvSpPr>
            <a:spLocks noGrp="1"/>
          </p:cNvSpPr>
          <p:nvPr>
            <p:ph type="title"/>
          </p:nvPr>
        </p:nvSpPr>
        <p:spPr/>
        <p:txBody>
          <a:bodyPr/>
          <a:lstStyle/>
          <a:p>
            <a:r>
              <a:rPr lang="en-US" altLang="ar-JO">
                <a:latin typeface="Andalus" panose="02020603050405020304" pitchFamily="18" charset="-78"/>
                <a:cs typeface="Andalus" panose="02020603050405020304" pitchFamily="18" charset="-78"/>
              </a:rPr>
              <a:t>Quality Control</a:t>
            </a:r>
            <a:br>
              <a:rPr lang="en-US" altLang="ar-JO">
                <a:latin typeface="Andalus" panose="02020603050405020304" pitchFamily="18" charset="-78"/>
                <a:cs typeface="Andalus" panose="02020603050405020304" pitchFamily="18" charset="-78"/>
              </a:rPr>
            </a:br>
            <a:r>
              <a:rPr lang="en-US" altLang="ar-JO">
                <a:latin typeface="Andalus" panose="02020603050405020304" pitchFamily="18" charset="-78"/>
                <a:cs typeface="Andalus" panose="02020603050405020304" pitchFamily="18" charset="-78"/>
              </a:rPr>
              <a:t> Checklist for reviewing software design</a:t>
            </a:r>
            <a:endParaRPr lang="en-US" altLang="ar-JO"/>
          </a:p>
        </p:txBody>
      </p:sp>
      <p:sp>
        <p:nvSpPr>
          <p:cNvPr id="35843" name="Content Placeholder 2">
            <a:extLst>
              <a:ext uri="{FF2B5EF4-FFF2-40B4-BE49-F238E27FC236}">
                <a16:creationId xmlns:a16="http://schemas.microsoft.com/office/drawing/2014/main" id="{E9DA77C1-28D3-EA29-4AEA-4AC9CCC62AB4}"/>
              </a:ext>
            </a:extLst>
          </p:cNvPr>
          <p:cNvSpPr>
            <a:spLocks noGrp="1"/>
          </p:cNvSpPr>
          <p:nvPr>
            <p:ph idx="1"/>
          </p:nvPr>
        </p:nvSpPr>
        <p:spPr>
          <a:xfrm>
            <a:off x="1981200" y="1828801"/>
            <a:ext cx="8229600" cy="4525963"/>
          </a:xfrm>
        </p:spPr>
        <p:txBody>
          <a:bodyPr/>
          <a:lstStyle/>
          <a:p>
            <a:pPr marL="548640" indent="-411480" fontAlgn="auto">
              <a:spcAft>
                <a:spcPts val="0"/>
              </a:spcAft>
              <a:buClr>
                <a:schemeClr val="tx1">
                  <a:shade val="95000"/>
                </a:schemeClr>
              </a:buClr>
              <a:buNone/>
              <a:defRPr/>
            </a:pPr>
            <a:endParaRPr lang="en-US" dirty="0"/>
          </a:p>
          <a:p>
            <a:pPr marL="548640" indent="-411480" fontAlgn="auto">
              <a:spcAft>
                <a:spcPts val="0"/>
              </a:spcAft>
              <a:buClr>
                <a:schemeClr val="tx1">
                  <a:shade val="95000"/>
                </a:schemeClr>
              </a:buClr>
              <a:buNone/>
              <a:defRPr/>
            </a:pPr>
            <a:r>
              <a:rPr lang="en-US" dirty="0"/>
              <a:t>Check list for reviewing software design:</a:t>
            </a:r>
          </a:p>
          <a:p>
            <a:pPr marL="548640" indent="-411480" fontAlgn="auto">
              <a:spcAft>
                <a:spcPts val="0"/>
              </a:spcAft>
              <a:buClr>
                <a:schemeClr val="tx1">
                  <a:shade val="95000"/>
                </a:schemeClr>
              </a:buClr>
              <a:buNone/>
              <a:defRPr/>
            </a:pPr>
            <a:endParaRPr lang="en-US" sz="1200" dirty="0"/>
          </a:p>
          <a:p>
            <a:pPr marL="548640" indent="-411480" fontAlgn="auto">
              <a:spcAft>
                <a:spcPts val="0"/>
              </a:spcAft>
              <a:buClr>
                <a:schemeClr val="tx1">
                  <a:shade val="95000"/>
                </a:schemeClr>
              </a:buClr>
              <a:buFont typeface="Wingdings 2"/>
              <a:buChar char=""/>
              <a:defRPr/>
            </a:pPr>
            <a:r>
              <a:rPr lang="en-US" sz="2900" i="1" dirty="0">
                <a:solidFill>
                  <a:schemeClr val="accent2"/>
                </a:solidFill>
              </a:rPr>
              <a:t>Are all significant functions shown in design?</a:t>
            </a:r>
          </a:p>
          <a:p>
            <a:pPr marL="548640" indent="-411480" fontAlgn="auto">
              <a:spcAft>
                <a:spcPts val="0"/>
              </a:spcAft>
              <a:buClr>
                <a:schemeClr val="tx1">
                  <a:shade val="95000"/>
                </a:schemeClr>
              </a:buClr>
              <a:buFont typeface="Wingdings 2"/>
              <a:buChar char=""/>
              <a:defRPr/>
            </a:pPr>
            <a:r>
              <a:rPr lang="en-US" sz="2900" i="1" dirty="0">
                <a:solidFill>
                  <a:schemeClr val="accent2"/>
                </a:solidFill>
              </a:rPr>
              <a:t>Are all significant attributes specified in design?</a:t>
            </a:r>
          </a:p>
          <a:p>
            <a:pPr marL="548640" indent="-411480" fontAlgn="auto">
              <a:spcAft>
                <a:spcPts val="0"/>
              </a:spcAft>
              <a:buClr>
                <a:schemeClr val="tx1">
                  <a:shade val="95000"/>
                </a:schemeClr>
              </a:buClr>
              <a:buFont typeface="Wingdings 2"/>
              <a:buChar char=""/>
              <a:defRPr/>
            </a:pPr>
            <a:r>
              <a:rPr lang="en-US" sz="2900" i="1" dirty="0">
                <a:solidFill>
                  <a:schemeClr val="accent2"/>
                </a:solidFill>
              </a:rPr>
              <a:t>Are all names related to purpose and type and are they unambiguous?</a:t>
            </a:r>
          </a:p>
          <a:p>
            <a:pPr marL="548640" indent="-411480" fontAlgn="auto">
              <a:spcAft>
                <a:spcPts val="0"/>
              </a:spcAft>
              <a:buClr>
                <a:schemeClr val="tx1">
                  <a:shade val="95000"/>
                </a:schemeClr>
              </a:buClr>
              <a:buFont typeface="Wingdings 2"/>
              <a:buChar char=""/>
              <a:defRPr/>
            </a:pPr>
            <a:r>
              <a:rPr lang="en-US" sz="2900" i="1" dirty="0">
                <a:solidFill>
                  <a:schemeClr val="accent2"/>
                </a:solidFill>
              </a:rPr>
              <a:t>Are all relationships between classes specified?</a:t>
            </a:r>
          </a:p>
          <a:p>
            <a:pPr marL="548640" indent="-411480" fontAlgn="auto">
              <a:spcAft>
                <a:spcPts val="0"/>
              </a:spcAft>
              <a:buClr>
                <a:schemeClr val="tx1">
                  <a:shade val="95000"/>
                </a:schemeClr>
              </a:buClr>
              <a:buFont typeface="Wingdings 2"/>
              <a:buChar char=""/>
              <a:defRPr/>
            </a:pPr>
            <a:r>
              <a:rPr lang="en-US" sz="2900" i="1" dirty="0">
                <a:solidFill>
                  <a:schemeClr val="accent2"/>
                </a:solidFill>
              </a:rPr>
              <a:t>Do all functions have the data necessary for the function to execute?</a:t>
            </a:r>
          </a:p>
        </p:txBody>
      </p:sp>
      <p:sp>
        <p:nvSpPr>
          <p:cNvPr id="35844" name="Slide Number Placeholder 3">
            <a:extLst>
              <a:ext uri="{FF2B5EF4-FFF2-40B4-BE49-F238E27FC236}">
                <a16:creationId xmlns:a16="http://schemas.microsoft.com/office/drawing/2014/main" id="{7A51FE57-67F3-C7E1-84FA-8D7D5B0618A7}"/>
              </a:ext>
            </a:extLst>
          </p:cNvPr>
          <p:cNvSpPr>
            <a:spLocks noGrp="1"/>
          </p:cNvSpPr>
          <p:nvPr>
            <p:ph type="sldNum" sz="quarter" idx="12"/>
          </p:nvPr>
        </p:nvSpPr>
        <p:spPr>
          <a:xfrm>
            <a:off x="9448800" y="6416676"/>
            <a:ext cx="7620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0A2B2348-38F0-4276-973B-D2AECD954449}" type="slidenum">
              <a:rPr lang="en-US" altLang="ar-JO" sz="900">
                <a:solidFill>
                  <a:srgbClr val="898989"/>
                </a:solidFill>
              </a:rPr>
              <a:pPr rtl="0" fontAlgn="base">
                <a:spcBef>
                  <a:spcPct val="0"/>
                </a:spcBef>
                <a:spcAft>
                  <a:spcPct val="0"/>
                </a:spcAft>
              </a:pPr>
              <a:t>194</a:t>
            </a:fld>
            <a:endParaRPr lang="en-US" altLang="ar-JO" sz="900">
              <a:solidFill>
                <a:srgbClr val="898989"/>
              </a:solidFill>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1143001"/>
            <a:ext cx="7772400" cy="1470025"/>
          </a:xfrm>
        </p:spPr>
        <p:txBody>
          <a:bodyPr>
            <a:normAutofit/>
          </a:bodyPr>
          <a:lstStyle/>
          <a:p>
            <a:pPr>
              <a:defRPr/>
            </a:pPr>
            <a:r>
              <a:rPr lang="en-US" altLang="zh-CN" dirty="0">
                <a:ea typeface="宋体" pitchFamily="2" charset="-122"/>
              </a:rPr>
              <a:t>Software Quality assurance (SQA) </a:t>
            </a:r>
            <a:br>
              <a:rPr lang="en-US" altLang="zh-CN" dirty="0">
                <a:ea typeface="宋体" pitchFamily="2" charset="-122"/>
              </a:rPr>
            </a:br>
            <a:r>
              <a:rPr lang="en-US" altLang="zh-CN" dirty="0">
                <a:ea typeface="宋体" pitchFamily="2" charset="-122"/>
              </a:rPr>
              <a:t> </a:t>
            </a:r>
            <a:r>
              <a:rPr lang="en-US" dirty="0"/>
              <a:t>SWE 333</a:t>
            </a:r>
          </a:p>
        </p:txBody>
      </p:sp>
      <p:sp>
        <p:nvSpPr>
          <p:cNvPr id="6" name="Rectangle 5"/>
          <p:cNvSpPr/>
          <p:nvPr/>
        </p:nvSpPr>
        <p:spPr>
          <a:xfrm>
            <a:off x="1847529" y="3048001"/>
            <a:ext cx="8352928" cy="769441"/>
          </a:xfrm>
          <a:prstGeom prst="rect">
            <a:avLst/>
          </a:prstGeom>
          <a:noFill/>
        </p:spPr>
        <p:txBody>
          <a:bodyPr wrap="square">
            <a:spAutoFit/>
          </a:bodyPr>
          <a:lstStyle/>
          <a:p>
            <a:pPr algn="ctr" rtl="0" fontAlgn="base">
              <a:spcBef>
                <a:spcPct val="0"/>
              </a:spcBef>
              <a:spcAft>
                <a:spcPct val="0"/>
              </a:spcAft>
              <a:defRPr/>
            </a:pPr>
            <a:r>
              <a:rPr lang="en-US" sz="4400" b="1" spc="50" dirty="0">
                <a:ln w="12700" cmpd="sng">
                  <a:solidFill>
                    <a:srgbClr val="70AD47">
                      <a:satMod val="120000"/>
                      <a:shade val="80000"/>
                    </a:srgbClr>
                  </a:solidFill>
                  <a:prstDash val="solid"/>
                </a:ln>
                <a:solidFill>
                  <a:srgbClr val="00B050"/>
                </a:solidFill>
                <a:effectLst>
                  <a:glow rad="53100">
                    <a:srgbClr val="70AD47">
                      <a:satMod val="180000"/>
                      <a:alpha val="30000"/>
                    </a:srgbClr>
                  </a:glow>
                  <a:outerShdw blurRad="38100" dist="38100" dir="2700000" algn="tl">
                    <a:srgbClr val="000000">
                      <a:alpha val="43137"/>
                    </a:srgbClr>
                  </a:outerShdw>
                </a:effectLst>
                <a:latin typeface="Times New Roman" pitchFamily="18" charset="0"/>
                <a:cs typeface="Times New Roman" pitchFamily="18" charset="0"/>
              </a:rPr>
              <a:t>Software Quality Metrics</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1628800"/>
            <a:ext cx="7772400" cy="3672408"/>
          </a:xfrm>
        </p:spPr>
        <p:txBody>
          <a:bodyPr>
            <a:normAutofit/>
          </a:bodyPr>
          <a:lstStyle/>
          <a:p>
            <a:pPr>
              <a:defRPr/>
            </a:pPr>
            <a:r>
              <a:rPr lang="en-US" altLang="zh-CN" sz="6000" dirty="0">
                <a:ea typeface="宋体" pitchFamily="2" charset="-122"/>
              </a:rPr>
              <a:t>If you can’t measure it, you can’t manage it</a:t>
            </a:r>
            <a:br>
              <a:rPr lang="en-US" altLang="zh-CN" sz="6000" dirty="0">
                <a:ea typeface="宋体" pitchFamily="2" charset="-122"/>
              </a:rPr>
            </a:br>
            <a:r>
              <a:rPr lang="en-US" sz="2000" dirty="0"/>
              <a:t>Tom </a:t>
            </a:r>
            <a:r>
              <a:rPr lang="en-US" sz="2000" dirty="0" err="1"/>
              <a:t>DeMarco</a:t>
            </a:r>
            <a:r>
              <a:rPr lang="en-US" sz="2000" dirty="0"/>
              <a:t>, 1982</a:t>
            </a:r>
            <a:br>
              <a:rPr lang="en-US" sz="6000" dirty="0"/>
            </a:br>
            <a:endParaRPr lang="en-US" sz="6000"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a:pPr>
            <a:r>
              <a:rPr lang="en-US" sz="4400" dirty="0"/>
              <a:t>Measurement, Measures, Metrics</a:t>
            </a:r>
            <a:endParaRPr lang="en-US" dirty="0">
              <a:latin typeface="Andalus" pitchFamily="18" charset="-78"/>
              <a:cs typeface="Andalus" pitchFamily="18" charset="-78"/>
            </a:endParaRPr>
          </a:p>
        </p:txBody>
      </p:sp>
      <p:sp>
        <p:nvSpPr>
          <p:cNvPr id="3" name="Content Placeholder 2"/>
          <p:cNvSpPr>
            <a:spLocks noGrp="1"/>
          </p:cNvSpPr>
          <p:nvPr>
            <p:ph idx="1"/>
          </p:nvPr>
        </p:nvSpPr>
        <p:spPr/>
        <p:txBody>
          <a:bodyPr>
            <a:normAutofit fontScale="92500" lnSpcReduction="10000"/>
          </a:bodyPr>
          <a:lstStyle/>
          <a:p>
            <a:pPr marL="365760" indent="-256032">
              <a:lnSpc>
                <a:spcPct val="80000"/>
              </a:lnSpc>
              <a:buFont typeface="Wingdings 3"/>
              <a:buChar char=""/>
              <a:defRPr/>
            </a:pPr>
            <a:endParaRPr lang="en-US" sz="2800" b="1" dirty="0"/>
          </a:p>
          <a:p>
            <a:pPr marL="365760" indent="-256032">
              <a:buFont typeface="Wingdings 3"/>
              <a:buChar char=""/>
              <a:defRPr/>
            </a:pPr>
            <a:r>
              <a:rPr lang="en-US" sz="2800" dirty="0">
                <a:cs typeface="Times New Roman" pitchFamily="18" charset="0"/>
              </a:rPr>
              <a:t>Measurement</a:t>
            </a:r>
          </a:p>
          <a:p>
            <a:pPr marL="621792" lvl="1">
              <a:spcBef>
                <a:spcPts val="324"/>
              </a:spcBef>
              <a:buFont typeface="Verdana"/>
              <a:buChar char="◦"/>
              <a:defRPr/>
            </a:pPr>
            <a:r>
              <a:rPr lang="en-US" sz="2400" dirty="0">
                <a:cs typeface="Times New Roman" pitchFamily="18" charset="0"/>
              </a:rPr>
              <a:t>is the act of obtaining a measure</a:t>
            </a:r>
          </a:p>
          <a:p>
            <a:pPr marL="365760" indent="-256032">
              <a:buFont typeface="Wingdings 3"/>
              <a:buChar char=""/>
              <a:defRPr/>
            </a:pPr>
            <a:endParaRPr lang="en-US" sz="2800" dirty="0">
              <a:cs typeface="Times New Roman" pitchFamily="18" charset="0"/>
            </a:endParaRPr>
          </a:p>
          <a:p>
            <a:pPr marL="365760" indent="-256032">
              <a:buFont typeface="Wingdings 3"/>
              <a:buChar char=""/>
              <a:defRPr/>
            </a:pPr>
            <a:r>
              <a:rPr lang="en-US" sz="2800" dirty="0">
                <a:cs typeface="Times New Roman" pitchFamily="18" charset="0"/>
              </a:rPr>
              <a:t>Measure</a:t>
            </a:r>
          </a:p>
          <a:p>
            <a:pPr marL="621792" lvl="1">
              <a:spcBef>
                <a:spcPts val="324"/>
              </a:spcBef>
              <a:buFont typeface="Verdana"/>
              <a:buChar char="◦"/>
              <a:defRPr/>
            </a:pPr>
            <a:r>
              <a:rPr lang="en-US" sz="2400" dirty="0">
                <a:cs typeface="Times New Roman" pitchFamily="18" charset="0"/>
              </a:rPr>
              <a:t>provides a quantitative indication of the size of some product or process attribute, </a:t>
            </a:r>
            <a:r>
              <a:rPr lang="en-US" sz="2400" dirty="0">
                <a:solidFill>
                  <a:srgbClr val="FF0000"/>
                </a:solidFill>
              </a:rPr>
              <a:t>E.g., Number of errors</a:t>
            </a:r>
            <a:endParaRPr lang="en-US" sz="2400" dirty="0">
              <a:solidFill>
                <a:srgbClr val="FF0000"/>
              </a:solidFill>
              <a:cs typeface="Times New Roman" pitchFamily="18" charset="0"/>
            </a:endParaRPr>
          </a:p>
          <a:p>
            <a:pPr marL="365760" indent="-256032">
              <a:buFont typeface="Wingdings 3"/>
              <a:buChar char=""/>
              <a:defRPr/>
            </a:pPr>
            <a:endParaRPr lang="en-US" sz="2800" dirty="0">
              <a:cs typeface="Times New Roman" pitchFamily="18" charset="0"/>
            </a:endParaRPr>
          </a:p>
          <a:p>
            <a:pPr marL="365760" indent="-256032">
              <a:buFont typeface="Wingdings 3"/>
              <a:buChar char=""/>
              <a:defRPr/>
            </a:pPr>
            <a:r>
              <a:rPr lang="en-US" sz="2800" dirty="0">
                <a:cs typeface="Times New Roman" pitchFamily="18" charset="0"/>
              </a:rPr>
              <a:t>Metric</a:t>
            </a:r>
          </a:p>
          <a:p>
            <a:pPr marL="621792" lvl="1">
              <a:spcBef>
                <a:spcPts val="324"/>
              </a:spcBef>
              <a:buFont typeface="Verdana"/>
              <a:buChar char="◦"/>
              <a:defRPr/>
            </a:pPr>
            <a:r>
              <a:rPr lang="en-US" sz="2400" dirty="0">
                <a:cs typeface="Times New Roman" pitchFamily="18" charset="0"/>
              </a:rPr>
              <a:t>is a quantitative measure of the degree to which a system, component, or process possesses a given attribute </a:t>
            </a:r>
            <a:r>
              <a:rPr lang="en-US" sz="2400" i="1" dirty="0">
                <a:solidFill>
                  <a:srgbClr val="381F7F"/>
                </a:solidFill>
                <a:latin typeface="Times New Roman" pitchFamily="18" charset="0"/>
              </a:rPr>
              <a:t>(IEEE Software Engineering Standards 1993)  : Software Quality - </a:t>
            </a:r>
            <a:r>
              <a:rPr lang="en-US" sz="2400" dirty="0">
                <a:solidFill>
                  <a:srgbClr val="FF0000"/>
                </a:solidFill>
              </a:rPr>
              <a:t>E.g., Number of errors found per person hours expended</a:t>
            </a:r>
          </a:p>
          <a:p>
            <a:pPr marL="621792" lvl="1">
              <a:spcBef>
                <a:spcPts val="324"/>
              </a:spcBef>
              <a:buFont typeface="Verdana"/>
              <a:buChar char="◦"/>
              <a:defRPr/>
            </a:pPr>
            <a:endParaRPr lang="en-US" sz="2400" dirty="0">
              <a:cs typeface="Times New Roman" pitchFamily="18" charset="0"/>
            </a:endParaRPr>
          </a:p>
          <a:p>
            <a:pPr marL="365760" indent="-256032">
              <a:buFont typeface="Wingdings 3"/>
              <a:buChar char=""/>
              <a:defRPr/>
            </a:pPr>
            <a:endParaRPr lang="en-US" dirty="0"/>
          </a:p>
        </p:txBody>
      </p:sp>
      <p:sp>
        <p:nvSpPr>
          <p:cNvPr id="16387" name="Slide Number Placeholder 3"/>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2678DE53-D972-4834-8129-5CE83D6F3F5D}"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197</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defRPr/>
            </a:pPr>
            <a:r>
              <a:rPr lang="en-US" dirty="0"/>
              <a:t>What to measure</a:t>
            </a:r>
          </a:p>
        </p:txBody>
      </p:sp>
      <p:sp>
        <p:nvSpPr>
          <p:cNvPr id="2" name="Content Placeholder 1"/>
          <p:cNvSpPr>
            <a:spLocks noGrp="1"/>
          </p:cNvSpPr>
          <p:nvPr>
            <p:ph idx="1"/>
          </p:nvPr>
        </p:nvSpPr>
        <p:spPr>
          <a:xfrm>
            <a:off x="1981200" y="1481138"/>
            <a:ext cx="8458200" cy="4919662"/>
          </a:xfrm>
        </p:spPr>
        <p:txBody>
          <a:bodyPr>
            <a:normAutofit/>
          </a:bodyPr>
          <a:lstStyle/>
          <a:p>
            <a:pPr marL="365760" indent="-256032">
              <a:buFontTx/>
              <a:buChar char="•"/>
              <a:defRPr/>
            </a:pPr>
            <a:r>
              <a:rPr lang="en-US" dirty="0">
                <a:solidFill>
                  <a:schemeClr val="bg2">
                    <a:lumMod val="50000"/>
                  </a:schemeClr>
                </a:solidFill>
              </a:rPr>
              <a:t>Process</a:t>
            </a:r>
            <a:r>
              <a:rPr lang="en-US" dirty="0"/>
              <a:t> </a:t>
            </a:r>
          </a:p>
          <a:p>
            <a:pPr marL="365760" indent="-256032">
              <a:buNone/>
              <a:defRPr/>
            </a:pPr>
            <a:r>
              <a:rPr lang="en-US" dirty="0"/>
              <a:t>	Measure the efficacy of processes. What works, what doesn't.</a:t>
            </a:r>
          </a:p>
          <a:p>
            <a:pPr marL="365760" indent="-256032">
              <a:buFontTx/>
              <a:buChar char="•"/>
              <a:defRPr/>
            </a:pPr>
            <a:endParaRPr lang="en-US" dirty="0"/>
          </a:p>
          <a:p>
            <a:pPr marL="365760" indent="-256032">
              <a:buFontTx/>
              <a:buChar char="•"/>
              <a:defRPr/>
            </a:pPr>
            <a:r>
              <a:rPr lang="en-US" dirty="0">
                <a:solidFill>
                  <a:schemeClr val="accent2">
                    <a:lumMod val="75000"/>
                  </a:schemeClr>
                </a:solidFill>
              </a:rPr>
              <a:t>Project</a:t>
            </a:r>
            <a:r>
              <a:rPr lang="en-US" dirty="0"/>
              <a:t> </a:t>
            </a:r>
          </a:p>
          <a:p>
            <a:pPr marL="365760" indent="-256032">
              <a:buNone/>
              <a:defRPr/>
            </a:pPr>
            <a:r>
              <a:rPr lang="en-US" dirty="0"/>
              <a:t>	Assess the status of projects. Track risk. Identify problem areas. Adjust work flow.</a:t>
            </a:r>
          </a:p>
          <a:p>
            <a:pPr marL="365760" indent="-256032">
              <a:buFontTx/>
              <a:buChar char="•"/>
              <a:defRPr/>
            </a:pPr>
            <a:endParaRPr lang="en-US" dirty="0"/>
          </a:p>
          <a:p>
            <a:pPr marL="365760" indent="-256032">
              <a:buFontTx/>
              <a:buChar char="•"/>
              <a:defRPr/>
            </a:pPr>
            <a:r>
              <a:rPr lang="en-US" dirty="0">
                <a:solidFill>
                  <a:srgbClr val="00B050"/>
                </a:solidFill>
              </a:rPr>
              <a:t>Product</a:t>
            </a:r>
          </a:p>
          <a:p>
            <a:pPr marL="365760" indent="-256032">
              <a:buNone/>
              <a:defRPr/>
            </a:pPr>
            <a:r>
              <a:rPr lang="en-US" dirty="0"/>
              <a:t>	Measure predefined product attributes</a:t>
            </a:r>
          </a:p>
          <a:p>
            <a:pPr marL="365760" indent="-256032">
              <a:buFont typeface="Wingdings 3"/>
              <a:buChar char=""/>
              <a:defRPr/>
            </a:pPr>
            <a:endParaRPr lang="en-US" dirty="0"/>
          </a:p>
        </p:txBody>
      </p:sp>
      <p:sp>
        <p:nvSpPr>
          <p:cNvPr id="13315"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D951FDA6-F288-436F-A427-3AE1F9E66131}"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198</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defRPr/>
            </a:pPr>
            <a:r>
              <a:rPr lang="en-US" dirty="0"/>
              <a:t>What to measure</a:t>
            </a:r>
          </a:p>
        </p:txBody>
      </p:sp>
      <p:sp>
        <p:nvSpPr>
          <p:cNvPr id="2" name="Content Placeholder 1"/>
          <p:cNvSpPr>
            <a:spLocks noGrp="1"/>
          </p:cNvSpPr>
          <p:nvPr>
            <p:ph idx="1"/>
          </p:nvPr>
        </p:nvSpPr>
        <p:spPr>
          <a:xfrm>
            <a:off x="1981200" y="1481138"/>
            <a:ext cx="8458200" cy="4919662"/>
          </a:xfrm>
        </p:spPr>
        <p:txBody>
          <a:bodyPr>
            <a:normAutofit fontScale="92500" lnSpcReduction="10000"/>
          </a:bodyPr>
          <a:lstStyle/>
          <a:p>
            <a:pPr marL="365760" indent="-256032">
              <a:buFontTx/>
              <a:buChar char="•"/>
              <a:defRPr/>
            </a:pPr>
            <a:r>
              <a:rPr lang="en-US" dirty="0">
                <a:solidFill>
                  <a:schemeClr val="bg2">
                    <a:lumMod val="50000"/>
                  </a:schemeClr>
                </a:solidFill>
              </a:rPr>
              <a:t>Process</a:t>
            </a:r>
            <a:r>
              <a:rPr lang="en-US" dirty="0"/>
              <a:t> </a:t>
            </a:r>
          </a:p>
          <a:p>
            <a:pPr marL="365760" indent="-256032">
              <a:buNone/>
              <a:defRPr/>
            </a:pPr>
            <a:r>
              <a:rPr lang="en-US" dirty="0"/>
              <a:t>		Measure the efficacy of processes. What works, what 	doesn't.</a:t>
            </a:r>
          </a:p>
          <a:p>
            <a:pPr marL="365760" indent="-256032">
              <a:defRPr/>
            </a:pPr>
            <a:r>
              <a:rPr lang="en-US" dirty="0"/>
              <a:t>Code quality</a:t>
            </a:r>
          </a:p>
          <a:p>
            <a:pPr marL="365760" indent="-256032">
              <a:defRPr/>
            </a:pPr>
            <a:r>
              <a:rPr lang="en-US" dirty="0"/>
              <a:t>Programmer productivity </a:t>
            </a:r>
          </a:p>
          <a:p>
            <a:pPr marL="365760" indent="-256032">
              <a:defRPr/>
            </a:pPr>
            <a:r>
              <a:rPr lang="en-US" dirty="0"/>
              <a:t>Software engineer productivity </a:t>
            </a:r>
          </a:p>
          <a:p>
            <a:pPr marL="765810" lvl="1" indent="-256032">
              <a:defRPr/>
            </a:pPr>
            <a:r>
              <a:rPr lang="en-US" dirty="0"/>
              <a:t>Requirements, </a:t>
            </a:r>
          </a:p>
          <a:p>
            <a:pPr marL="765810" lvl="1" indent="-256032">
              <a:defRPr/>
            </a:pPr>
            <a:r>
              <a:rPr lang="en-US" dirty="0"/>
              <a:t>design, </a:t>
            </a:r>
          </a:p>
          <a:p>
            <a:pPr marL="765810" lvl="1" indent="-256032">
              <a:defRPr/>
            </a:pPr>
            <a:r>
              <a:rPr lang="en-US" dirty="0"/>
              <a:t>testing </a:t>
            </a:r>
          </a:p>
          <a:p>
            <a:pPr marL="765810" lvl="1" indent="-256032">
              <a:defRPr/>
            </a:pPr>
            <a:r>
              <a:rPr lang="en-US" dirty="0"/>
              <a:t>and all other tasks done by software engineers</a:t>
            </a:r>
          </a:p>
          <a:p>
            <a:pPr marL="365760" indent="-256032">
              <a:defRPr/>
            </a:pPr>
            <a:r>
              <a:rPr lang="en-US" dirty="0"/>
              <a:t>Software</a:t>
            </a:r>
          </a:p>
          <a:p>
            <a:pPr marL="765810" lvl="1" indent="-256032">
              <a:defRPr/>
            </a:pPr>
            <a:r>
              <a:rPr lang="en-US" dirty="0"/>
              <a:t>Maintainability</a:t>
            </a:r>
          </a:p>
          <a:p>
            <a:pPr marL="765810" lvl="1" indent="-256032">
              <a:defRPr/>
            </a:pPr>
            <a:r>
              <a:rPr lang="en-US" dirty="0"/>
              <a:t>Usability</a:t>
            </a:r>
          </a:p>
          <a:p>
            <a:pPr marL="765810" lvl="1" indent="-256032">
              <a:defRPr/>
            </a:pPr>
            <a:r>
              <a:rPr lang="en-US" dirty="0"/>
              <a:t>And all other quality factors </a:t>
            </a:r>
          </a:p>
          <a:p>
            <a:pPr marL="365760" indent="-256032">
              <a:defRPr/>
            </a:pPr>
            <a:r>
              <a:rPr lang="en-US" dirty="0"/>
              <a:t>Management</a:t>
            </a:r>
          </a:p>
          <a:p>
            <a:pPr marL="765810" lvl="1" indent="-256032">
              <a:defRPr/>
            </a:pPr>
            <a:r>
              <a:rPr lang="en-US" dirty="0"/>
              <a:t>Cost estimation</a:t>
            </a:r>
          </a:p>
          <a:p>
            <a:pPr marL="765810" lvl="1" indent="-256032">
              <a:defRPr/>
            </a:pPr>
            <a:r>
              <a:rPr lang="en-US" dirty="0"/>
              <a:t>Schedule estimation, Duration, time </a:t>
            </a:r>
          </a:p>
          <a:p>
            <a:pPr marL="765810" lvl="1" indent="-256032">
              <a:defRPr/>
            </a:pPr>
            <a:r>
              <a:rPr lang="en-US" dirty="0"/>
              <a:t>Staffing</a:t>
            </a:r>
          </a:p>
        </p:txBody>
      </p:sp>
      <p:sp>
        <p:nvSpPr>
          <p:cNvPr id="13315"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D951FDA6-F288-436F-A427-3AE1F9E66131}"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199</a:t>
            </a:fld>
            <a:endParaRPr lang="en-US">
              <a:solidFill>
                <a:prstClr val="black">
                  <a:tint val="75000"/>
                </a:prstClr>
              </a:solidFill>
              <a:latin typeface="Arial" pitchFamily="34" charset="0"/>
              <a:cs typeface="Times New Roman" pitchFamily="18" charset="0"/>
            </a:endParaRPr>
          </a:p>
        </p:txBody>
      </p:sp>
    </p:spTree>
    <p:extLst>
      <p:ext uri="{BB962C8B-B14F-4D97-AF65-F5344CB8AC3E}">
        <p14:creationId xmlns:p14="http://schemas.microsoft.com/office/powerpoint/2010/main" val="267004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362200" y="2057400"/>
            <a:ext cx="7543800" cy="4323928"/>
          </a:xfrm>
          <a:prstGeom prst="rect">
            <a:avLst/>
          </a:prstGeom>
          <a:noFill/>
          <a:ln w="76200" cmpd="tri">
            <a:noFill/>
            <a:miter lim="800000"/>
            <a:headEnd/>
            <a:tailEnd/>
          </a:ln>
          <a:effectLst/>
        </p:spPr>
        <p:txBody>
          <a:bodyPr/>
          <a:lstStyle/>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What is software?</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Definition of </a:t>
            </a:r>
            <a:r>
              <a:rPr lang="en-US" sz="2800" b="1" dirty="0">
                <a:solidFill>
                  <a:srgbClr val="FF0000"/>
                </a:solidFill>
                <a:latin typeface="Times New Roman" pitchFamily="18" charset="0"/>
                <a:cs typeface="Times New Roman" pitchFamily="18" charset="0"/>
              </a:rPr>
              <a:t>quality</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Software </a:t>
            </a:r>
            <a:r>
              <a:rPr lang="en-US" sz="2800" b="1" dirty="0">
                <a:solidFill>
                  <a:srgbClr val="FF0000"/>
                </a:solidFill>
                <a:latin typeface="Times New Roman" pitchFamily="18" charset="0"/>
                <a:cs typeface="Times New Roman" pitchFamily="18" charset="0"/>
              </a:rPr>
              <a:t>errors</a:t>
            </a:r>
            <a:r>
              <a:rPr lang="en-US" sz="2800" b="1" dirty="0">
                <a:solidFill>
                  <a:prstClr val="black">
                    <a:lumMod val="85000"/>
                    <a:lumOff val="15000"/>
                  </a:prstClr>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faults</a:t>
            </a:r>
            <a:r>
              <a:rPr lang="en-US" sz="2800" b="1" dirty="0">
                <a:solidFill>
                  <a:prstClr val="black">
                    <a:lumMod val="85000"/>
                    <a:lumOff val="15000"/>
                  </a:prstClr>
                </a:solidFill>
                <a:latin typeface="Times New Roman" pitchFamily="18" charset="0"/>
                <a:cs typeface="Times New Roman" pitchFamily="18" charset="0"/>
              </a:rPr>
              <a:t> and </a:t>
            </a:r>
            <a:r>
              <a:rPr lang="en-US" sz="2800" b="1" dirty="0">
                <a:solidFill>
                  <a:srgbClr val="FF0000"/>
                </a:solidFill>
                <a:latin typeface="Times New Roman" pitchFamily="18" charset="0"/>
                <a:cs typeface="Times New Roman" pitchFamily="18" charset="0"/>
              </a:rPr>
              <a:t>failures</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Classification of the causes of </a:t>
            </a:r>
            <a:r>
              <a:rPr lang="en-US" sz="2800" b="1" dirty="0">
                <a:solidFill>
                  <a:srgbClr val="FF0000"/>
                </a:solidFill>
                <a:latin typeface="Times New Roman" pitchFamily="18" charset="0"/>
                <a:cs typeface="Times New Roman" pitchFamily="18" charset="0"/>
              </a:rPr>
              <a:t>software errors</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Software quality – definition</a:t>
            </a:r>
          </a:p>
          <a:p>
            <a:pPr marL="342900" indent="-342900" algn="l" rtl="0" fontAlgn="base">
              <a:lnSpc>
                <a:spcPct val="90000"/>
              </a:lnSpc>
              <a:spcBef>
                <a:spcPct val="20000"/>
              </a:spcBef>
              <a:spcAft>
                <a:spcPct val="0"/>
              </a:spcAft>
              <a:buFontTx/>
              <a:buChar char="•"/>
            </a:pPr>
            <a:r>
              <a:rPr lang="en-US" sz="2800" b="1" dirty="0">
                <a:solidFill>
                  <a:srgbClr val="FF0000"/>
                </a:solidFill>
                <a:latin typeface="Times New Roman" pitchFamily="18" charset="0"/>
                <a:cs typeface="Times New Roman" pitchFamily="18" charset="0"/>
              </a:rPr>
              <a:t>Software quality assurance </a:t>
            </a:r>
            <a:r>
              <a:rPr lang="en-US" sz="2800" b="1" dirty="0">
                <a:solidFill>
                  <a:prstClr val="black">
                    <a:lumMod val="85000"/>
                    <a:lumOff val="15000"/>
                  </a:prstClr>
                </a:solidFill>
                <a:latin typeface="Times New Roman" pitchFamily="18" charset="0"/>
                <a:cs typeface="Times New Roman" pitchFamily="18" charset="0"/>
              </a:rPr>
              <a:t>– definition and objectives</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Software quality assurance and software engineering</a:t>
            </a:r>
          </a:p>
        </p:txBody>
      </p:sp>
      <p:sp>
        <p:nvSpPr>
          <p:cNvPr id="16390" name="WordArt 6"/>
          <p:cNvSpPr>
            <a:spLocks noChangeArrowheads="1" noChangeShapeType="1" noTextEdit="1"/>
          </p:cNvSpPr>
          <p:nvPr/>
        </p:nvSpPr>
        <p:spPr bwMode="auto">
          <a:xfrm>
            <a:off x="2567608" y="1023938"/>
            <a:ext cx="7056784" cy="67687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What is software quality?</a:t>
            </a:r>
            <a:endParaRPr lang="ar-SA"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2362200" y="2057400"/>
            <a:ext cx="7543800" cy="4323928"/>
          </a:xfrm>
          <a:prstGeom prst="rect">
            <a:avLst/>
          </a:prstGeom>
          <a:noFill/>
          <a:ln w="76200" cmpd="tri">
            <a:noFill/>
            <a:miter lim="800000"/>
            <a:headEnd/>
            <a:tailEnd/>
          </a:ln>
          <a:effectLst/>
        </p:spPr>
        <p:txBody>
          <a:bodyPr/>
          <a:lstStyle/>
          <a:p>
            <a:pPr marL="194945" marR="158115" indent="-182880" algn="l" rtl="0" fontAlgn="base">
              <a:spcBef>
                <a:spcPts val="575"/>
              </a:spcBef>
              <a:spcAft>
                <a:spcPct val="0"/>
              </a:spcAft>
              <a:buClr>
                <a:srgbClr val="92A199"/>
              </a:buClr>
              <a:buSzPct val="85416"/>
              <a:buFontTx/>
              <a:buChar char="•"/>
              <a:tabLst>
                <a:tab pos="195580" algn="l"/>
              </a:tabLst>
            </a:pPr>
            <a:r>
              <a:rPr lang="en-US" sz="2800" b="1" dirty="0">
                <a:solidFill>
                  <a:prstClr val="black"/>
                </a:solidFill>
                <a:latin typeface="Times New Roman" pitchFamily="18" charset="0"/>
                <a:cs typeface="Times New Roman" pitchFamily="18" charset="0"/>
              </a:rPr>
              <a:t>Distinguish between software and other industrial  products.</a:t>
            </a:r>
          </a:p>
          <a:p>
            <a:pPr marL="195580" indent="-182880" algn="l" rtl="0" fontAlgn="base">
              <a:spcBef>
                <a:spcPts val="580"/>
              </a:spcBef>
              <a:spcAft>
                <a:spcPct val="0"/>
              </a:spcAft>
              <a:buClr>
                <a:srgbClr val="92A199"/>
              </a:buClr>
              <a:buSzPct val="85416"/>
              <a:buFontTx/>
              <a:buChar char="•"/>
              <a:tabLst>
                <a:tab pos="195580" algn="l"/>
              </a:tabLst>
            </a:pPr>
            <a:r>
              <a:rPr lang="en-US" sz="2800" b="1" dirty="0">
                <a:solidFill>
                  <a:prstClr val="black"/>
                </a:solidFill>
                <a:latin typeface="Times New Roman" pitchFamily="18" charset="0"/>
                <a:cs typeface="Times New Roman" pitchFamily="18" charset="0"/>
              </a:rPr>
              <a:t>Distinguish the Environment where SQA is applied</a:t>
            </a:r>
          </a:p>
          <a:p>
            <a:pPr marL="342900" indent="-342900" algn="l" rtl="0" fontAlgn="base">
              <a:lnSpc>
                <a:spcPct val="90000"/>
              </a:lnSpc>
              <a:spcBef>
                <a:spcPct val="20000"/>
              </a:spcBef>
              <a:spcAft>
                <a:spcPct val="0"/>
              </a:spcAft>
              <a:buFontTx/>
              <a:buChar char="•"/>
            </a:pPr>
            <a:r>
              <a:rPr lang="en-US" sz="2800" b="1" dirty="0">
                <a:solidFill>
                  <a:prstClr val="black"/>
                </a:solidFill>
                <a:latin typeface="Times New Roman" pitchFamily="18" charset="0"/>
                <a:cs typeface="Times New Roman" pitchFamily="18" charset="0"/>
              </a:rPr>
              <a:t>Software Quality Assurance vs. Software Quality Control</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Classification of the causes of </a:t>
            </a:r>
            <a:r>
              <a:rPr lang="en-US" sz="2800" b="1" dirty="0">
                <a:solidFill>
                  <a:srgbClr val="FF0000"/>
                </a:solidFill>
                <a:latin typeface="Times New Roman" pitchFamily="18" charset="0"/>
                <a:cs typeface="Times New Roman" pitchFamily="18" charset="0"/>
              </a:rPr>
              <a:t>software errors</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Software quality – definition</a:t>
            </a:r>
          </a:p>
          <a:p>
            <a:pPr marL="342900" indent="-342900" algn="l" rtl="0" fontAlgn="base">
              <a:lnSpc>
                <a:spcPct val="90000"/>
              </a:lnSpc>
              <a:spcBef>
                <a:spcPct val="20000"/>
              </a:spcBef>
              <a:spcAft>
                <a:spcPct val="0"/>
              </a:spcAft>
              <a:buFontTx/>
              <a:buChar char="•"/>
            </a:pPr>
            <a:r>
              <a:rPr lang="en-US" sz="2800" b="1" dirty="0">
                <a:solidFill>
                  <a:srgbClr val="FF0000"/>
                </a:solidFill>
                <a:latin typeface="Times New Roman" pitchFamily="18" charset="0"/>
                <a:cs typeface="Times New Roman" pitchFamily="18" charset="0"/>
              </a:rPr>
              <a:t>Software quality assurance </a:t>
            </a:r>
            <a:r>
              <a:rPr lang="en-US" sz="2800" b="1" dirty="0">
                <a:solidFill>
                  <a:prstClr val="black">
                    <a:lumMod val="85000"/>
                    <a:lumOff val="15000"/>
                  </a:prstClr>
                </a:solidFill>
                <a:latin typeface="Times New Roman" pitchFamily="18" charset="0"/>
                <a:cs typeface="Times New Roman" pitchFamily="18" charset="0"/>
              </a:rPr>
              <a:t>– definition and objectives</a:t>
            </a:r>
          </a:p>
          <a:p>
            <a:pPr marL="342900" indent="-342900" algn="l" rtl="0" fontAlgn="base">
              <a:lnSpc>
                <a:spcPct val="90000"/>
              </a:lnSpc>
              <a:spcBef>
                <a:spcPct val="20000"/>
              </a:spcBef>
              <a:spcAft>
                <a:spcPct val="0"/>
              </a:spcAft>
              <a:buFontTx/>
              <a:buChar char="•"/>
            </a:pPr>
            <a:r>
              <a:rPr lang="en-US" sz="2800" b="1" dirty="0">
                <a:solidFill>
                  <a:prstClr val="black">
                    <a:lumMod val="85000"/>
                    <a:lumOff val="15000"/>
                  </a:prstClr>
                </a:solidFill>
                <a:latin typeface="Times New Roman" pitchFamily="18" charset="0"/>
                <a:cs typeface="Times New Roman" pitchFamily="18" charset="0"/>
              </a:rPr>
              <a:t>Software quality assurance and software engineering</a:t>
            </a:r>
          </a:p>
        </p:txBody>
      </p:sp>
      <p:sp>
        <p:nvSpPr>
          <p:cNvPr id="16390" name="WordArt 6"/>
          <p:cNvSpPr>
            <a:spLocks noChangeArrowheads="1" noChangeShapeType="1" noTextEdit="1"/>
          </p:cNvSpPr>
          <p:nvPr/>
        </p:nvSpPr>
        <p:spPr bwMode="auto">
          <a:xfrm>
            <a:off x="2567608" y="1023938"/>
            <a:ext cx="7056784" cy="67687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What is software quality?</a:t>
            </a:r>
            <a:endParaRPr lang="ar-SA" sz="36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Process Metrics</a:t>
            </a:r>
          </a:p>
        </p:txBody>
      </p:sp>
      <p:sp>
        <p:nvSpPr>
          <p:cNvPr id="17411" name="Content Placeholder 2"/>
          <p:cNvSpPr>
            <a:spLocks noGrp="1"/>
          </p:cNvSpPr>
          <p:nvPr>
            <p:ph idx="1"/>
          </p:nvPr>
        </p:nvSpPr>
        <p:spPr/>
        <p:txBody>
          <a:bodyPr/>
          <a:lstStyle/>
          <a:p>
            <a:r>
              <a:rPr lang="en-US" altLang="en-US"/>
              <a:t>Process metrics are measures of the software development process, such as </a:t>
            </a:r>
          </a:p>
          <a:p>
            <a:pPr lvl="1"/>
            <a:r>
              <a:rPr lang="en-US" altLang="en-US" sz="2400"/>
              <a:t>Overall development time</a:t>
            </a:r>
          </a:p>
          <a:p>
            <a:pPr lvl="1"/>
            <a:r>
              <a:rPr lang="en-US" altLang="en-US" sz="2400"/>
              <a:t>Type of methodology used</a:t>
            </a:r>
          </a:p>
          <a:p>
            <a:r>
              <a:rPr lang="en-US" altLang="en-US"/>
              <a:t>Process metrics are collected across all projects and over long periods of time. </a:t>
            </a:r>
          </a:p>
          <a:p>
            <a:r>
              <a:rPr lang="en-US" altLang="en-US"/>
              <a:t>Their intent is to provide indicators that lead to long-term software process improvement.</a:t>
            </a:r>
          </a:p>
        </p:txBody>
      </p:sp>
    </p:spTree>
    <p:extLst>
      <p:ext uri="{BB962C8B-B14F-4D97-AF65-F5344CB8AC3E}">
        <p14:creationId xmlns:p14="http://schemas.microsoft.com/office/powerpoint/2010/main" val="21062771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Project Metrics</a:t>
            </a:r>
          </a:p>
        </p:txBody>
      </p:sp>
      <p:sp>
        <p:nvSpPr>
          <p:cNvPr id="21507" name="Content Placeholder 2"/>
          <p:cNvSpPr>
            <a:spLocks noGrp="1"/>
          </p:cNvSpPr>
          <p:nvPr>
            <p:ph idx="1"/>
          </p:nvPr>
        </p:nvSpPr>
        <p:spPr/>
        <p:txBody>
          <a:bodyPr>
            <a:normAutofit/>
          </a:bodyPr>
          <a:lstStyle/>
          <a:p>
            <a:r>
              <a:rPr lang="en-US" altLang="en-US" sz="2400" dirty="0"/>
              <a:t>Project Metrics are the measures of Software Project and are used to monitor and control the project. Project metrics usually show how project manager is able to estimate schedule and cost</a:t>
            </a:r>
          </a:p>
          <a:p>
            <a:r>
              <a:rPr lang="en-US" altLang="en-US" sz="2400" dirty="0"/>
              <a:t> They enable a software project manager to:</a:t>
            </a:r>
          </a:p>
          <a:p>
            <a:pPr lvl="1">
              <a:buFont typeface="Wingdings" pitchFamily="2" charset="2"/>
              <a:buChar char="§"/>
            </a:pPr>
            <a:endParaRPr lang="en-US" altLang="en-US" sz="2200" dirty="0"/>
          </a:p>
          <a:p>
            <a:pPr lvl="1">
              <a:buFont typeface="Wingdings" pitchFamily="2" charset="2"/>
              <a:buChar char="§"/>
            </a:pPr>
            <a:r>
              <a:rPr lang="en-US" altLang="en-US" sz="2200" dirty="0"/>
              <a:t>Minimize the </a:t>
            </a:r>
            <a:r>
              <a:rPr lang="en-US" altLang="en-US" sz="2200" b="1" dirty="0"/>
              <a:t>development time </a:t>
            </a:r>
            <a:r>
              <a:rPr lang="en-US" altLang="en-US" sz="2200" dirty="0"/>
              <a:t>by making the adjustments necessary to avoid delays and potential  problems and risks.</a:t>
            </a:r>
            <a:br>
              <a:rPr lang="en-US" altLang="en-US" sz="2200" dirty="0"/>
            </a:br>
            <a:endParaRPr lang="en-US" altLang="en-US" sz="2200" dirty="0"/>
          </a:p>
          <a:p>
            <a:pPr lvl="1">
              <a:buFont typeface="Wingdings" pitchFamily="2" charset="2"/>
              <a:buChar char="§"/>
            </a:pPr>
            <a:r>
              <a:rPr lang="en-US" altLang="en-US" sz="2200" dirty="0"/>
              <a:t>Assess </a:t>
            </a:r>
            <a:r>
              <a:rPr lang="en-US" altLang="en-US" sz="2200" b="1" dirty="0"/>
              <a:t>product cost </a:t>
            </a:r>
            <a:r>
              <a:rPr lang="en-US" altLang="en-US" sz="2200" dirty="0"/>
              <a:t>on an ongoing basis &amp; modify the technical approach to improve cost estimation.</a:t>
            </a:r>
          </a:p>
        </p:txBody>
      </p:sp>
    </p:spTree>
    <p:extLst>
      <p:ext uri="{BB962C8B-B14F-4D97-AF65-F5344CB8AC3E}">
        <p14:creationId xmlns:p14="http://schemas.microsoft.com/office/powerpoint/2010/main" val="213821110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Product metrics</a:t>
            </a:r>
          </a:p>
        </p:txBody>
      </p:sp>
      <p:sp>
        <p:nvSpPr>
          <p:cNvPr id="23555" name="Content Placeholder 2"/>
          <p:cNvSpPr>
            <a:spLocks noGrp="1"/>
          </p:cNvSpPr>
          <p:nvPr>
            <p:ph idx="1"/>
          </p:nvPr>
        </p:nvSpPr>
        <p:spPr/>
        <p:txBody>
          <a:bodyPr/>
          <a:lstStyle/>
          <a:p>
            <a:r>
              <a:rPr lang="en-US" altLang="en-US" dirty="0"/>
              <a:t>Product metrics are measures of the software product at any stage of its development, from requirements to installed system.  Product metrics may measure: </a:t>
            </a:r>
          </a:p>
          <a:p>
            <a:pPr lvl="1"/>
            <a:r>
              <a:rPr lang="en-US" altLang="en-US" sz="2400" dirty="0"/>
              <a:t>How easy is the software to use</a:t>
            </a:r>
          </a:p>
          <a:p>
            <a:pPr lvl="1"/>
            <a:r>
              <a:rPr lang="en-US" altLang="en-US" sz="2400" dirty="0"/>
              <a:t>How easy is the user to maintain</a:t>
            </a:r>
          </a:p>
          <a:p>
            <a:pPr lvl="1"/>
            <a:r>
              <a:rPr lang="en-US" altLang="en-US" sz="2400" dirty="0"/>
              <a:t>The quality of software documentation</a:t>
            </a:r>
          </a:p>
          <a:p>
            <a:pPr lvl="1"/>
            <a:r>
              <a:rPr lang="en-US" altLang="en-US" sz="2400" dirty="0"/>
              <a:t>And more ..</a:t>
            </a:r>
          </a:p>
        </p:txBody>
      </p:sp>
    </p:spTree>
    <p:extLst>
      <p:ext uri="{BB962C8B-B14F-4D97-AF65-F5344CB8AC3E}">
        <p14:creationId xmlns:p14="http://schemas.microsoft.com/office/powerpoint/2010/main" val="77992192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Why do we measure?</a:t>
            </a:r>
          </a:p>
        </p:txBody>
      </p:sp>
      <p:sp>
        <p:nvSpPr>
          <p:cNvPr id="10243" name="Rectangle 3"/>
          <p:cNvSpPr>
            <a:spLocks noGrp="1" noChangeArrowheads="1"/>
          </p:cNvSpPr>
          <p:nvPr>
            <p:ph idx="1"/>
          </p:nvPr>
        </p:nvSpPr>
        <p:spPr/>
        <p:txBody>
          <a:bodyPr>
            <a:normAutofit/>
          </a:bodyPr>
          <a:lstStyle/>
          <a:p>
            <a:r>
              <a:rPr lang="en-US" sz="3100" dirty="0"/>
              <a:t>Determine quality of piece of software or documentation</a:t>
            </a:r>
          </a:p>
          <a:p>
            <a:r>
              <a:rPr lang="en-US" sz="3100" dirty="0"/>
              <a:t>Determine the quality work of people such software engineers, programmers, database admin, and most importantly MANAGERS</a:t>
            </a:r>
          </a:p>
          <a:p>
            <a:pPr marL="0" indent="0">
              <a:buNone/>
            </a:pPr>
            <a:endParaRPr lang="en-US" sz="3100" dirty="0"/>
          </a:p>
          <a:p>
            <a:r>
              <a:rPr lang="en-US" sz="3100" dirty="0"/>
              <a:t>Improve quality of a product/project/ process</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defRPr/>
            </a:pPr>
            <a:r>
              <a:rPr lang="en-US" dirty="0"/>
              <a:t>Why Do We Measure?</a:t>
            </a:r>
          </a:p>
        </p:txBody>
      </p:sp>
      <p:sp>
        <p:nvSpPr>
          <p:cNvPr id="15363" name="Content Placeholder 18"/>
          <p:cNvSpPr>
            <a:spLocks noGrp="1"/>
          </p:cNvSpPr>
          <p:nvPr>
            <p:ph idx="1"/>
          </p:nvPr>
        </p:nvSpPr>
        <p:spPr/>
        <p:txBody>
          <a:bodyPr/>
          <a:lstStyle/>
          <a:p>
            <a:pPr algn="just"/>
            <a:r>
              <a:rPr lang="en-US" altLang="en-US" dirty="0"/>
              <a:t>To assess the benefits derived from new software engineering methods and tools</a:t>
            </a:r>
          </a:p>
          <a:p>
            <a:pPr algn="just"/>
            <a:r>
              <a:rPr lang="en-US" altLang="en-US" dirty="0"/>
              <a:t>To close the gap of any problems (</a:t>
            </a:r>
            <a:r>
              <a:rPr lang="en-US" altLang="en-US" dirty="0" err="1"/>
              <a:t>E.g</a:t>
            </a:r>
            <a:r>
              <a:rPr lang="en-US" altLang="en-US" dirty="0"/>
              <a:t> training)</a:t>
            </a:r>
          </a:p>
          <a:p>
            <a:pPr algn="just"/>
            <a:r>
              <a:rPr lang="en-US" altLang="en-US" dirty="0"/>
              <a:t>To help justify requests for new tools or additional training</a:t>
            </a:r>
          </a:p>
          <a:p>
            <a:endParaRPr lang="en-US" altLang="en-US" dirty="0"/>
          </a:p>
        </p:txBody>
      </p:sp>
    </p:spTree>
    <p:extLst>
      <p:ext uri="{BB962C8B-B14F-4D97-AF65-F5344CB8AC3E}">
        <p14:creationId xmlns:p14="http://schemas.microsoft.com/office/powerpoint/2010/main" val="380330823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Examples of  Metrics Usage</a:t>
            </a:r>
          </a:p>
        </p:txBody>
      </p:sp>
      <p:sp>
        <p:nvSpPr>
          <p:cNvPr id="10243" name="Rectangle 3"/>
          <p:cNvSpPr>
            <a:spLocks noGrp="1" noChangeArrowheads="1"/>
          </p:cNvSpPr>
          <p:nvPr>
            <p:ph idx="1"/>
          </p:nvPr>
        </p:nvSpPr>
        <p:spPr/>
        <p:txBody>
          <a:bodyPr>
            <a:normAutofit/>
          </a:bodyPr>
          <a:lstStyle/>
          <a:p>
            <a:r>
              <a:rPr lang="en-US" sz="3100" dirty="0"/>
              <a:t>Measure estimation skills of project managers (Schedule/ Budget)</a:t>
            </a:r>
          </a:p>
          <a:p>
            <a:r>
              <a:rPr lang="en-US" sz="3100" dirty="0"/>
              <a:t>Measure software engineers requirements/analysis/design skills</a:t>
            </a:r>
          </a:p>
          <a:p>
            <a:r>
              <a:rPr lang="en-US" sz="3100" dirty="0"/>
              <a:t>Measure Programmers work quality</a:t>
            </a:r>
          </a:p>
          <a:p>
            <a:r>
              <a:rPr lang="en-US" sz="3100" dirty="0"/>
              <a:t>Measure testing quality</a:t>
            </a:r>
          </a:p>
          <a:p>
            <a:pPr>
              <a:buNone/>
            </a:pPr>
            <a:r>
              <a:rPr lang="en-US" sz="3100" dirty="0"/>
              <a:t>  And much more …</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a:xfrm>
            <a:off x="2209800" y="2051050"/>
            <a:ext cx="7772400" cy="3898900"/>
          </a:xfrm>
          <a:solidFill>
            <a:srgbClr val="FFFFCC"/>
          </a:solidFill>
          <a:ln w="28575">
            <a:solidFill>
              <a:srgbClr val="CC3399"/>
            </a:solidFill>
          </a:ln>
        </p:spPr>
        <p:txBody>
          <a:bodyPr/>
          <a:lstStyle/>
          <a:p>
            <a:pPr>
              <a:lnSpc>
                <a:spcPct val="90000"/>
              </a:lnSpc>
              <a:buFontTx/>
              <a:buNone/>
            </a:pPr>
            <a:r>
              <a:rPr lang="en-US"/>
              <a:t>(1) </a:t>
            </a:r>
            <a:r>
              <a:rPr lang="en-US" b="1">
                <a:solidFill>
                  <a:srgbClr val="CC3399"/>
                </a:solidFill>
              </a:rPr>
              <a:t>A quantitative measure</a:t>
            </a:r>
            <a:r>
              <a:rPr lang="en-US"/>
              <a:t> of the degree to which an item possesses a given quality attribute.</a:t>
            </a:r>
          </a:p>
          <a:p>
            <a:pPr>
              <a:lnSpc>
                <a:spcPct val="90000"/>
              </a:lnSpc>
              <a:buFontTx/>
              <a:buNone/>
            </a:pPr>
            <a:r>
              <a:rPr lang="en-US"/>
              <a:t>(2) </a:t>
            </a:r>
            <a:r>
              <a:rPr lang="en-US" b="1">
                <a:solidFill>
                  <a:srgbClr val="CC3399"/>
                </a:solidFill>
              </a:rPr>
              <a:t>A function</a:t>
            </a:r>
            <a:r>
              <a:rPr lang="en-US"/>
              <a:t> whose inputs are software data and whose output is a single numerical value that can be interpreted as the degree to which the software possesses a given quality attribute. </a:t>
            </a:r>
          </a:p>
        </p:txBody>
      </p:sp>
      <p:sp>
        <p:nvSpPr>
          <p:cNvPr id="8198" name="WordArt 6"/>
          <p:cNvSpPr>
            <a:spLocks noChangeArrowheads="1" noChangeShapeType="1" noTextEdit="1"/>
          </p:cNvSpPr>
          <p:nvPr/>
        </p:nvSpPr>
        <p:spPr bwMode="auto">
          <a:xfrm>
            <a:off x="3038475" y="390525"/>
            <a:ext cx="6096000"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IEEE definitions of</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software quality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6"/>
          <p:cNvSpPr>
            <a:spLocks noGrp="1" noChangeArrowheads="1"/>
          </p:cNvSpPr>
          <p:nvPr>
            <p:ph idx="1"/>
          </p:nvPr>
        </p:nvSpPr>
        <p:spPr>
          <a:xfrm>
            <a:off x="2057400" y="1774825"/>
            <a:ext cx="8077200" cy="4419600"/>
          </a:xfrm>
          <a:ln w="28575">
            <a:solidFill>
              <a:srgbClr val="CC3399"/>
            </a:solidFill>
          </a:ln>
        </p:spPr>
        <p:txBody>
          <a:bodyPr>
            <a:normAutofit lnSpcReduction="10000"/>
          </a:bodyPr>
          <a:lstStyle/>
          <a:p>
            <a:pPr>
              <a:lnSpc>
                <a:spcPct val="90000"/>
              </a:lnSpc>
              <a:buFontTx/>
              <a:buNone/>
            </a:pPr>
            <a:r>
              <a:rPr lang="en-US" sz="2600" b="1"/>
              <a:t>1. </a:t>
            </a:r>
            <a:r>
              <a:rPr lang="en-US" sz="2600" b="1">
                <a:solidFill>
                  <a:srgbClr val="D60093"/>
                </a:solidFill>
              </a:rPr>
              <a:t>Facilitate</a:t>
            </a:r>
            <a:r>
              <a:rPr lang="en-US" sz="2600" b="1"/>
              <a:t> management control, planning and managerial intervention</a:t>
            </a:r>
            <a:r>
              <a:rPr lang="en-US" sz="2600"/>
              <a:t>.</a:t>
            </a:r>
            <a:br>
              <a:rPr lang="en-US" sz="2600"/>
            </a:br>
            <a:r>
              <a:rPr lang="en-US" sz="2600"/>
              <a:t>Based on: </a:t>
            </a:r>
          </a:p>
          <a:p>
            <a:pPr>
              <a:lnSpc>
                <a:spcPct val="90000"/>
              </a:lnSpc>
              <a:buFontTx/>
              <a:buNone/>
            </a:pPr>
            <a:r>
              <a:rPr lang="en-US" sz="2600"/>
              <a:t>        </a:t>
            </a:r>
            <a:r>
              <a:rPr lang="en-US" sz="2600">
                <a:latin typeface="Times New Roman"/>
              </a:rPr>
              <a:t>·</a:t>
            </a:r>
            <a:r>
              <a:rPr lang="en-US" sz="2600"/>
              <a:t>   Deviations of actual from planned performance.</a:t>
            </a:r>
          </a:p>
          <a:p>
            <a:pPr>
              <a:lnSpc>
                <a:spcPct val="90000"/>
              </a:lnSpc>
              <a:buFontTx/>
              <a:buNone/>
            </a:pPr>
            <a:r>
              <a:rPr lang="en-US" sz="2600"/>
              <a:t>        </a:t>
            </a:r>
            <a:r>
              <a:rPr lang="en-US" sz="2600">
                <a:latin typeface="Times New Roman"/>
              </a:rPr>
              <a:t>·</a:t>
            </a:r>
            <a:r>
              <a:rPr lang="en-US" sz="2600"/>
              <a:t>   Deviations of actual timetable and budget  </a:t>
            </a:r>
            <a:br>
              <a:rPr lang="en-US" sz="2600"/>
            </a:br>
            <a:r>
              <a:rPr lang="en-US" sz="2600"/>
              <a:t>        performance from planned.</a:t>
            </a:r>
          </a:p>
          <a:p>
            <a:pPr>
              <a:lnSpc>
                <a:spcPct val="90000"/>
              </a:lnSpc>
              <a:buFontTx/>
              <a:buNone/>
            </a:pPr>
            <a:r>
              <a:rPr lang="en-US" sz="2600" b="1"/>
              <a:t> 2.  </a:t>
            </a:r>
            <a:r>
              <a:rPr lang="en-US" sz="2600" b="1">
                <a:solidFill>
                  <a:srgbClr val="D60093"/>
                </a:solidFill>
              </a:rPr>
              <a:t>Identify</a:t>
            </a:r>
            <a:r>
              <a:rPr lang="en-US" sz="2600" b="1"/>
              <a:t> situations for development or maintenance process improvement (preventive or corrective actions).</a:t>
            </a:r>
            <a:r>
              <a:rPr lang="en-US" sz="2600"/>
              <a:t> Based on:</a:t>
            </a:r>
          </a:p>
          <a:p>
            <a:pPr>
              <a:lnSpc>
                <a:spcPct val="90000"/>
              </a:lnSpc>
              <a:buFontTx/>
              <a:buNone/>
            </a:pPr>
            <a:r>
              <a:rPr lang="en-US" sz="2600"/>
              <a:t>        </a:t>
            </a:r>
            <a:r>
              <a:rPr lang="en-US" sz="2600">
                <a:latin typeface="Times New Roman"/>
              </a:rPr>
              <a:t>·</a:t>
            </a:r>
            <a:r>
              <a:rPr lang="en-US" sz="2600"/>
              <a:t>  Accumulation of metrics information regarding the </a:t>
            </a:r>
            <a:br>
              <a:rPr lang="en-US" sz="2600"/>
            </a:br>
            <a:r>
              <a:rPr lang="en-US" sz="2600"/>
              <a:t>       performance of teams, units, etc.</a:t>
            </a:r>
          </a:p>
        </p:txBody>
      </p:sp>
      <p:sp>
        <p:nvSpPr>
          <p:cNvPr id="2057" name="WordArt 9"/>
          <p:cNvSpPr>
            <a:spLocks noChangeArrowheads="1" noChangeShapeType="1" noTextEdit="1"/>
          </p:cNvSpPr>
          <p:nvPr/>
        </p:nvSpPr>
        <p:spPr bwMode="auto">
          <a:xfrm>
            <a:off x="2957513" y="361950"/>
            <a:ext cx="6248400"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Main objectives of</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software quality metrics </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09800" y="1981200"/>
            <a:ext cx="7772400" cy="3810000"/>
          </a:xfrm>
          <a:solidFill>
            <a:srgbClr val="CCFFCC"/>
          </a:solidFill>
          <a:ln w="28575">
            <a:solidFill>
              <a:srgbClr val="CC3399"/>
            </a:solidFill>
          </a:ln>
        </p:spPr>
        <p:txBody>
          <a:bodyPr/>
          <a:lstStyle/>
          <a:p>
            <a:r>
              <a:rPr lang="en-US" b="1">
                <a:solidFill>
                  <a:schemeClr val="accent2"/>
                </a:solidFill>
              </a:rPr>
              <a:t>KLOC</a:t>
            </a:r>
            <a:r>
              <a:rPr lang="en-US" b="1"/>
              <a:t> — </a:t>
            </a:r>
            <a:r>
              <a:rPr lang="en-US"/>
              <a:t>classic metric that measures the size of software by thousands of code lines. </a:t>
            </a:r>
          </a:p>
          <a:p>
            <a:r>
              <a:rPr lang="en-US" b="1">
                <a:solidFill>
                  <a:srgbClr val="CC3399"/>
                </a:solidFill>
              </a:rPr>
              <a:t>Number of function points</a:t>
            </a:r>
            <a:r>
              <a:rPr lang="en-US" b="1"/>
              <a:t> </a:t>
            </a:r>
            <a:r>
              <a:rPr lang="en-US" b="1">
                <a:solidFill>
                  <a:srgbClr val="CC3399"/>
                </a:solidFill>
              </a:rPr>
              <a:t>(NFP)</a:t>
            </a:r>
            <a:r>
              <a:rPr lang="en-US" b="1"/>
              <a:t> —</a:t>
            </a:r>
            <a:r>
              <a:rPr lang="en-US"/>
              <a:t> a measure of the development resources (human resources) required to develop a program, based on the functionality specified for the software system.</a:t>
            </a:r>
          </a:p>
        </p:txBody>
      </p:sp>
      <p:sp>
        <p:nvSpPr>
          <p:cNvPr id="13318" name="WordArt 6"/>
          <p:cNvSpPr>
            <a:spLocks noChangeArrowheads="1" noChangeShapeType="1" noTextEdit="1"/>
          </p:cNvSpPr>
          <p:nvPr/>
        </p:nvSpPr>
        <p:spPr bwMode="auto">
          <a:xfrm>
            <a:off x="1938339" y="981076"/>
            <a:ext cx="8296275" cy="48101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Software size (volume) measures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p:txBody>
          <a:bodyPr/>
          <a:lstStyle/>
          <a:p>
            <a:r>
              <a:rPr lang="en-US">
                <a:solidFill>
                  <a:schemeClr val="bg1"/>
                </a:solidFill>
              </a:rPr>
              <a:t>Process metrics categories</a:t>
            </a:r>
          </a:p>
        </p:txBody>
      </p:sp>
      <p:sp>
        <p:nvSpPr>
          <p:cNvPr id="10248" name="Rectangle 8"/>
          <p:cNvSpPr>
            <a:spLocks noGrp="1" noChangeArrowheads="1"/>
          </p:cNvSpPr>
          <p:nvPr>
            <p:ph idx="1"/>
          </p:nvPr>
        </p:nvSpPr>
        <p:spPr>
          <a:xfrm>
            <a:off x="2424113" y="2228850"/>
            <a:ext cx="7315200" cy="3505200"/>
          </a:xfrm>
          <a:solidFill>
            <a:srgbClr val="FFFFCC"/>
          </a:solidFill>
          <a:ln w="28575">
            <a:solidFill>
              <a:srgbClr val="CC3399"/>
            </a:solidFill>
          </a:ln>
        </p:spPr>
        <p:txBody>
          <a:bodyPr>
            <a:normAutofit/>
          </a:bodyPr>
          <a:lstStyle/>
          <a:p>
            <a:r>
              <a:rPr lang="en-US" sz="2800" b="1">
                <a:solidFill>
                  <a:srgbClr val="CC3399"/>
                </a:solidFill>
              </a:rPr>
              <a:t>Software process quality metrics</a:t>
            </a:r>
          </a:p>
          <a:p>
            <a:pPr lvl="1"/>
            <a:r>
              <a:rPr lang="en-US" sz="2400"/>
              <a:t> </a:t>
            </a:r>
            <a:r>
              <a:rPr lang="en-US" sz="2400">
                <a:solidFill>
                  <a:srgbClr val="CC3399"/>
                </a:solidFill>
              </a:rPr>
              <a:t>Error density metrics</a:t>
            </a:r>
          </a:p>
          <a:p>
            <a:pPr lvl="1"/>
            <a:r>
              <a:rPr lang="en-US" sz="2400">
                <a:solidFill>
                  <a:srgbClr val="CC3399"/>
                </a:solidFill>
              </a:rPr>
              <a:t> Error severity metrics </a:t>
            </a:r>
          </a:p>
          <a:p>
            <a:r>
              <a:rPr lang="en-US" sz="2800" b="1">
                <a:solidFill>
                  <a:schemeClr val="accent2"/>
                </a:solidFill>
              </a:rPr>
              <a:t>Software process timetable metrics</a:t>
            </a:r>
          </a:p>
          <a:p>
            <a:r>
              <a:rPr lang="en-US" sz="2800" b="1">
                <a:solidFill>
                  <a:srgbClr val="996600"/>
                </a:solidFill>
              </a:rPr>
              <a:t>Software process error removal effectiveness metrics</a:t>
            </a:r>
            <a:r>
              <a:rPr lang="en-US" sz="2800"/>
              <a:t> </a:t>
            </a:r>
          </a:p>
          <a:p>
            <a:r>
              <a:rPr lang="en-US" sz="2800" b="1">
                <a:solidFill>
                  <a:srgbClr val="339966"/>
                </a:solidFill>
              </a:rPr>
              <a:t>Software process productivity metrics</a:t>
            </a:r>
            <a:endParaRPr lang="en-US" sz="2800"/>
          </a:p>
        </p:txBody>
      </p:sp>
      <p:sp>
        <p:nvSpPr>
          <p:cNvPr id="10250" name="WordArt 10"/>
          <p:cNvSpPr>
            <a:spLocks noChangeArrowheads="1" noChangeShapeType="1" noTextEdit="1"/>
          </p:cNvSpPr>
          <p:nvPr/>
        </p:nvSpPr>
        <p:spPr bwMode="auto">
          <a:xfrm>
            <a:off x="2652713" y="1147763"/>
            <a:ext cx="6858000" cy="481012"/>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Process metrics categories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719262" y="1281112"/>
          <a:ext cx="8001000" cy="5170486"/>
        </p:xfrm>
        <a:graphic>
          <a:graphicData uri="http://schemas.openxmlformats.org/drawingml/2006/table">
            <a:tbl>
              <a:tblPr firstRow="1" bandRow="1">
                <a:tableStyleId>{1FECB4D8-DB02-4DC6-A0A2-4F2EBAE1DC90}</a:tableStyleId>
              </a:tblPr>
              <a:tblGrid>
                <a:gridCol w="18288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3352800">
                  <a:extLst>
                    <a:ext uri="{9D8B030D-6E8A-4147-A177-3AD203B41FA5}">
                      <a16:colId xmlns:a16="http://schemas.microsoft.com/office/drawing/2014/main" val="20002"/>
                    </a:ext>
                  </a:extLst>
                </a:gridCol>
              </a:tblGrid>
              <a:tr h="365760">
                <a:tc>
                  <a:txBody>
                    <a:bodyPr/>
                    <a:lstStyle/>
                    <a:p>
                      <a:pPr marL="156210">
                        <a:lnSpc>
                          <a:spcPct val="100000"/>
                        </a:lnSpc>
                        <a:spcBef>
                          <a:spcPts val="315"/>
                        </a:spcBef>
                      </a:pPr>
                      <a:r>
                        <a:rPr sz="1800" spc="-5" dirty="0"/>
                        <a:t>Characteristic</a:t>
                      </a:r>
                      <a:endParaRPr sz="1800">
                        <a:solidFill>
                          <a:schemeClr val="tx1">
                            <a:lumMod val="95000"/>
                            <a:lumOff val="5000"/>
                          </a:schemeClr>
                        </a:solidFill>
                        <a:latin typeface="Arial"/>
                        <a:cs typeface="Arial"/>
                      </a:endParaRPr>
                    </a:p>
                  </a:txBody>
                  <a:tcPr marL="0" marR="0" marT="40005" marB="0"/>
                </a:tc>
                <a:tc>
                  <a:txBody>
                    <a:bodyPr/>
                    <a:lstStyle/>
                    <a:p>
                      <a:pPr marL="407670">
                        <a:lnSpc>
                          <a:spcPct val="100000"/>
                        </a:lnSpc>
                        <a:spcBef>
                          <a:spcPts val="315"/>
                        </a:spcBef>
                      </a:pPr>
                      <a:r>
                        <a:rPr sz="1800" dirty="0"/>
                        <a:t>Software</a:t>
                      </a:r>
                      <a:r>
                        <a:rPr sz="1800" spc="-65" dirty="0"/>
                        <a:t> </a:t>
                      </a:r>
                      <a:r>
                        <a:rPr sz="1800" dirty="0"/>
                        <a:t>products</a:t>
                      </a:r>
                      <a:endParaRPr sz="1800">
                        <a:solidFill>
                          <a:schemeClr val="tx1">
                            <a:lumMod val="95000"/>
                            <a:lumOff val="5000"/>
                          </a:schemeClr>
                        </a:solidFill>
                        <a:latin typeface="Arial"/>
                        <a:cs typeface="Arial"/>
                      </a:endParaRPr>
                    </a:p>
                  </a:txBody>
                  <a:tcPr marL="0" marR="0" marT="40005" marB="0"/>
                </a:tc>
                <a:tc>
                  <a:txBody>
                    <a:bodyPr/>
                    <a:lstStyle/>
                    <a:p>
                      <a:pPr marL="307975">
                        <a:lnSpc>
                          <a:spcPct val="100000"/>
                        </a:lnSpc>
                        <a:spcBef>
                          <a:spcPts val="315"/>
                        </a:spcBef>
                      </a:pPr>
                      <a:r>
                        <a:rPr sz="1800" dirty="0"/>
                        <a:t>Other</a:t>
                      </a:r>
                      <a:r>
                        <a:rPr sz="1800" spc="-35" dirty="0"/>
                        <a:t> </a:t>
                      </a:r>
                      <a:r>
                        <a:rPr sz="1800" dirty="0"/>
                        <a:t>industrial</a:t>
                      </a:r>
                      <a:r>
                        <a:rPr sz="1800" spc="-50" dirty="0"/>
                        <a:t> </a:t>
                      </a:r>
                      <a:r>
                        <a:rPr sz="1800" dirty="0"/>
                        <a:t>products</a:t>
                      </a:r>
                      <a:endParaRPr sz="1800">
                        <a:solidFill>
                          <a:schemeClr val="tx1">
                            <a:lumMod val="95000"/>
                            <a:lumOff val="5000"/>
                          </a:schemeClr>
                        </a:solidFill>
                        <a:latin typeface="Arial"/>
                        <a:cs typeface="Arial"/>
                      </a:endParaRPr>
                    </a:p>
                  </a:txBody>
                  <a:tcPr marL="0" marR="0" marT="40005" marB="0"/>
                </a:tc>
                <a:extLst>
                  <a:ext uri="{0D108BD9-81ED-4DB2-BD59-A6C34878D82A}">
                    <a16:rowId xmlns:a16="http://schemas.microsoft.com/office/drawing/2014/main" val="10000"/>
                  </a:ext>
                </a:extLst>
              </a:tr>
              <a:tr h="1188847">
                <a:tc>
                  <a:txBody>
                    <a:bodyPr/>
                    <a:lstStyle/>
                    <a:p>
                      <a:pPr marL="92710">
                        <a:lnSpc>
                          <a:spcPct val="100000"/>
                        </a:lnSpc>
                        <a:spcBef>
                          <a:spcPts val="315"/>
                        </a:spcBef>
                      </a:pPr>
                      <a:r>
                        <a:rPr sz="1800" b="1" spc="-5" dirty="0">
                          <a:solidFill>
                            <a:srgbClr val="C00000"/>
                          </a:solidFill>
                        </a:rPr>
                        <a:t>Complexity</a:t>
                      </a:r>
                      <a:endParaRPr sz="1800" b="1" dirty="0">
                        <a:solidFill>
                          <a:srgbClr val="C00000"/>
                        </a:solidFill>
                        <a:latin typeface="Arial MT"/>
                        <a:cs typeface="Arial MT"/>
                      </a:endParaRPr>
                    </a:p>
                  </a:txBody>
                  <a:tcPr marL="0" marR="0" marT="40005" marB="0"/>
                </a:tc>
                <a:tc>
                  <a:txBody>
                    <a:bodyPr/>
                    <a:lstStyle/>
                    <a:p>
                      <a:pPr marL="93345" marR="241935">
                        <a:lnSpc>
                          <a:spcPct val="100000"/>
                        </a:lnSpc>
                        <a:spcBef>
                          <a:spcPts val="315"/>
                        </a:spcBef>
                      </a:pPr>
                      <a:r>
                        <a:rPr sz="1800" spc="-25" dirty="0"/>
                        <a:t>Usually,</a:t>
                      </a:r>
                      <a:r>
                        <a:rPr sz="1800" spc="30" dirty="0"/>
                        <a:t> </a:t>
                      </a:r>
                      <a:r>
                        <a:rPr sz="1800" u="sng" kern="1200" spc="-10" dirty="0">
                          <a:solidFill>
                            <a:srgbClr val="C00000"/>
                          </a:solidFill>
                          <a:latin typeface="+mn-lt"/>
                          <a:ea typeface="+mn-ea"/>
                          <a:cs typeface="+mn-cs"/>
                        </a:rPr>
                        <a:t>very complex  </a:t>
                      </a:r>
                      <a:r>
                        <a:rPr sz="1800" spc="-5" dirty="0"/>
                        <a:t>product</a:t>
                      </a:r>
                      <a:r>
                        <a:rPr sz="1800" spc="-15" dirty="0"/>
                        <a:t> </a:t>
                      </a:r>
                      <a:r>
                        <a:rPr sz="1800" spc="-10" dirty="0"/>
                        <a:t>allowing</a:t>
                      </a:r>
                      <a:r>
                        <a:rPr sz="1800" spc="30" dirty="0"/>
                        <a:t> </a:t>
                      </a:r>
                      <a:r>
                        <a:rPr sz="1800" dirty="0"/>
                        <a:t>for</a:t>
                      </a:r>
                      <a:r>
                        <a:rPr sz="1800" spc="-25" dirty="0"/>
                        <a:t> </a:t>
                      </a:r>
                      <a:r>
                        <a:rPr sz="1800" dirty="0"/>
                        <a:t>very </a:t>
                      </a:r>
                      <a:r>
                        <a:rPr sz="1800" spc="-484" dirty="0"/>
                        <a:t> </a:t>
                      </a:r>
                      <a:r>
                        <a:rPr sz="1800" spc="-5" dirty="0"/>
                        <a:t>large</a:t>
                      </a:r>
                      <a:r>
                        <a:rPr sz="1800" dirty="0"/>
                        <a:t> </a:t>
                      </a:r>
                      <a:r>
                        <a:rPr sz="1800" spc="-5" dirty="0"/>
                        <a:t>number</a:t>
                      </a:r>
                      <a:r>
                        <a:rPr sz="1800" spc="5" dirty="0"/>
                        <a:t> </a:t>
                      </a:r>
                      <a:r>
                        <a:rPr sz="1800" dirty="0"/>
                        <a:t>of </a:t>
                      </a:r>
                      <a:r>
                        <a:rPr sz="1800" spc="5" dirty="0"/>
                        <a:t> </a:t>
                      </a:r>
                      <a:r>
                        <a:rPr sz="1800" spc="-5" dirty="0"/>
                        <a:t>operational</a:t>
                      </a:r>
                      <a:r>
                        <a:rPr sz="1800" spc="5" dirty="0"/>
                        <a:t> </a:t>
                      </a:r>
                      <a:r>
                        <a:rPr sz="1800" spc="-5" dirty="0"/>
                        <a:t>options</a:t>
                      </a:r>
                      <a:endParaRPr sz="1800" dirty="0">
                        <a:solidFill>
                          <a:schemeClr val="tx1">
                            <a:lumMod val="95000"/>
                            <a:lumOff val="5000"/>
                          </a:schemeClr>
                        </a:solidFill>
                        <a:latin typeface="Arial MT"/>
                        <a:cs typeface="Arial MT"/>
                      </a:endParaRPr>
                    </a:p>
                  </a:txBody>
                  <a:tcPr marL="0" marR="0" marT="40005" marB="0"/>
                </a:tc>
                <a:tc>
                  <a:txBody>
                    <a:bodyPr/>
                    <a:lstStyle/>
                    <a:p>
                      <a:pPr marL="93345" marR="342900">
                        <a:lnSpc>
                          <a:spcPct val="100000"/>
                        </a:lnSpc>
                        <a:spcBef>
                          <a:spcPts val="315"/>
                        </a:spcBef>
                      </a:pPr>
                      <a:r>
                        <a:rPr sz="1800" spc="-5" dirty="0"/>
                        <a:t>Degree </a:t>
                      </a:r>
                      <a:r>
                        <a:rPr sz="1800" dirty="0"/>
                        <a:t>of </a:t>
                      </a:r>
                      <a:r>
                        <a:rPr sz="1800" spc="-5" dirty="0"/>
                        <a:t>complexity much, </a:t>
                      </a:r>
                      <a:r>
                        <a:rPr sz="1800" dirty="0"/>
                        <a:t> </a:t>
                      </a:r>
                      <a:r>
                        <a:rPr sz="1800" u="sng" kern="1200" spc="-10" dirty="0">
                          <a:solidFill>
                            <a:srgbClr val="C00000"/>
                          </a:solidFill>
                          <a:latin typeface="+mn-lt"/>
                          <a:ea typeface="+mn-ea"/>
                          <a:cs typeface="+mn-cs"/>
                        </a:rPr>
                        <a:t>lower</a:t>
                      </a:r>
                      <a:r>
                        <a:rPr sz="1800" spc="-30" dirty="0"/>
                        <a:t>,</a:t>
                      </a:r>
                      <a:r>
                        <a:rPr sz="1800" spc="30" dirty="0"/>
                        <a:t> </a:t>
                      </a:r>
                      <a:r>
                        <a:rPr sz="1800" spc="-10" dirty="0"/>
                        <a:t>allowing</a:t>
                      </a:r>
                      <a:r>
                        <a:rPr sz="1800" spc="45" dirty="0"/>
                        <a:t> </a:t>
                      </a:r>
                      <a:r>
                        <a:rPr sz="1800" dirty="0"/>
                        <a:t>at</a:t>
                      </a:r>
                      <a:r>
                        <a:rPr sz="1800" spc="-20" dirty="0"/>
                        <a:t> </a:t>
                      </a:r>
                      <a:r>
                        <a:rPr sz="1800" dirty="0"/>
                        <a:t>most</a:t>
                      </a:r>
                      <a:r>
                        <a:rPr sz="1800" spc="-5" dirty="0"/>
                        <a:t> a few </a:t>
                      </a:r>
                      <a:r>
                        <a:rPr sz="1800" spc="-484" dirty="0"/>
                        <a:t> </a:t>
                      </a:r>
                      <a:r>
                        <a:rPr sz="1800" spc="-5" dirty="0"/>
                        <a:t>operational</a:t>
                      </a:r>
                      <a:r>
                        <a:rPr sz="1800" spc="10" dirty="0"/>
                        <a:t> </a:t>
                      </a:r>
                      <a:r>
                        <a:rPr sz="1800" spc="-5" dirty="0"/>
                        <a:t>options</a:t>
                      </a:r>
                      <a:endParaRPr sz="1800" dirty="0">
                        <a:solidFill>
                          <a:schemeClr val="tx1">
                            <a:lumMod val="95000"/>
                            <a:lumOff val="5000"/>
                          </a:schemeClr>
                        </a:solidFill>
                        <a:latin typeface="Arial MT"/>
                        <a:cs typeface="Arial MT"/>
                      </a:endParaRPr>
                    </a:p>
                  </a:txBody>
                  <a:tcPr marL="0" marR="0" marT="40005" marB="0"/>
                </a:tc>
                <a:extLst>
                  <a:ext uri="{0D108BD9-81ED-4DB2-BD59-A6C34878D82A}">
                    <a16:rowId xmlns:a16="http://schemas.microsoft.com/office/drawing/2014/main" val="10001"/>
                  </a:ext>
                </a:extLst>
              </a:tr>
              <a:tr h="1463039">
                <a:tc>
                  <a:txBody>
                    <a:bodyPr/>
                    <a:lstStyle/>
                    <a:p>
                      <a:pPr marL="92710">
                        <a:lnSpc>
                          <a:spcPct val="100000"/>
                        </a:lnSpc>
                        <a:spcBef>
                          <a:spcPts val="315"/>
                        </a:spcBef>
                      </a:pPr>
                      <a:r>
                        <a:rPr sz="1800" b="1" spc="-10" dirty="0">
                          <a:solidFill>
                            <a:srgbClr val="C00000"/>
                          </a:solidFill>
                        </a:rPr>
                        <a:t>Visibility</a:t>
                      </a:r>
                      <a:r>
                        <a:rPr sz="1800" b="1" spc="-5" dirty="0">
                          <a:solidFill>
                            <a:srgbClr val="C00000"/>
                          </a:solidFill>
                        </a:rPr>
                        <a:t> </a:t>
                      </a:r>
                      <a:r>
                        <a:rPr sz="1800" b="1" dirty="0">
                          <a:solidFill>
                            <a:srgbClr val="C00000"/>
                          </a:solidFill>
                        </a:rPr>
                        <a:t>of</a:t>
                      </a:r>
                    </a:p>
                    <a:p>
                      <a:pPr marL="92710">
                        <a:lnSpc>
                          <a:spcPct val="100000"/>
                        </a:lnSpc>
                      </a:pPr>
                      <a:r>
                        <a:rPr sz="1800" b="1" spc="-5" dirty="0">
                          <a:solidFill>
                            <a:srgbClr val="C00000"/>
                          </a:solidFill>
                        </a:rPr>
                        <a:t>product</a:t>
                      </a:r>
                      <a:endParaRPr sz="1800" b="1" dirty="0">
                        <a:solidFill>
                          <a:srgbClr val="C00000"/>
                        </a:solidFill>
                        <a:latin typeface="Arial MT"/>
                        <a:cs typeface="Arial MT"/>
                      </a:endParaRPr>
                    </a:p>
                  </a:txBody>
                  <a:tcPr marL="0" marR="0" marT="40005" marB="0"/>
                </a:tc>
                <a:tc>
                  <a:txBody>
                    <a:bodyPr/>
                    <a:lstStyle/>
                    <a:p>
                      <a:pPr marL="93345" marR="216535">
                        <a:lnSpc>
                          <a:spcPct val="100000"/>
                        </a:lnSpc>
                        <a:spcBef>
                          <a:spcPts val="315"/>
                        </a:spcBef>
                      </a:pPr>
                      <a:r>
                        <a:rPr sz="1800" u="sng" kern="1200" spc="-10" dirty="0">
                          <a:solidFill>
                            <a:srgbClr val="C00000"/>
                          </a:solidFill>
                          <a:latin typeface="+mn-lt"/>
                          <a:ea typeface="+mn-ea"/>
                          <a:cs typeface="+mn-cs"/>
                        </a:rPr>
                        <a:t>Invisible product</a:t>
                      </a:r>
                      <a:r>
                        <a:rPr sz="1800" spc="-5" dirty="0"/>
                        <a:t>, </a:t>
                      </a:r>
                      <a:r>
                        <a:rPr sz="1800" dirty="0"/>
                        <a:t> </a:t>
                      </a:r>
                      <a:r>
                        <a:rPr sz="1800" spc="-5" dirty="0"/>
                        <a:t>impossible</a:t>
                      </a:r>
                      <a:r>
                        <a:rPr sz="1800" spc="5" dirty="0"/>
                        <a:t> </a:t>
                      </a:r>
                      <a:r>
                        <a:rPr sz="1800" dirty="0"/>
                        <a:t>to</a:t>
                      </a:r>
                      <a:r>
                        <a:rPr sz="1800" spc="-10" dirty="0"/>
                        <a:t> </a:t>
                      </a:r>
                      <a:r>
                        <a:rPr sz="1800" spc="-5" dirty="0"/>
                        <a:t>detect </a:t>
                      </a:r>
                      <a:r>
                        <a:rPr sz="1800" dirty="0"/>
                        <a:t> </a:t>
                      </a:r>
                      <a:r>
                        <a:rPr sz="1800" spc="-5" dirty="0"/>
                        <a:t>defect</a:t>
                      </a:r>
                      <a:r>
                        <a:rPr sz="1800" spc="-10" dirty="0"/>
                        <a:t> </a:t>
                      </a:r>
                      <a:r>
                        <a:rPr sz="1800" spc="-5" dirty="0"/>
                        <a:t>or omissions</a:t>
                      </a:r>
                      <a:r>
                        <a:rPr sz="1800" dirty="0"/>
                        <a:t> </a:t>
                      </a:r>
                      <a:r>
                        <a:rPr sz="1800" spc="-5" dirty="0"/>
                        <a:t>by </a:t>
                      </a:r>
                      <a:r>
                        <a:rPr sz="1800" dirty="0"/>
                        <a:t> </a:t>
                      </a:r>
                      <a:r>
                        <a:rPr sz="1800" spc="-5" dirty="0"/>
                        <a:t>sight(e.g. </a:t>
                      </a:r>
                      <a:r>
                        <a:rPr sz="1800" dirty="0"/>
                        <a:t>of </a:t>
                      </a:r>
                      <a:r>
                        <a:rPr sz="1800" spc="-5" dirty="0"/>
                        <a:t>a diskette or </a:t>
                      </a:r>
                      <a:r>
                        <a:rPr sz="1800" spc="-490" dirty="0"/>
                        <a:t> </a:t>
                      </a:r>
                      <a:r>
                        <a:rPr sz="1800" spc="-5" dirty="0"/>
                        <a:t>CD</a:t>
                      </a:r>
                      <a:r>
                        <a:rPr sz="1800" spc="-20" dirty="0"/>
                        <a:t> </a:t>
                      </a:r>
                      <a:r>
                        <a:rPr sz="1800" spc="-5" dirty="0"/>
                        <a:t>storing</a:t>
                      </a:r>
                      <a:r>
                        <a:rPr sz="1800" dirty="0"/>
                        <a:t> the</a:t>
                      </a:r>
                      <a:r>
                        <a:rPr sz="1800" spc="-15" dirty="0"/>
                        <a:t> </a:t>
                      </a:r>
                      <a:r>
                        <a:rPr sz="1800" spc="-10" dirty="0"/>
                        <a:t>software)</a:t>
                      </a:r>
                      <a:endParaRPr sz="1800" dirty="0">
                        <a:solidFill>
                          <a:schemeClr val="tx1">
                            <a:lumMod val="95000"/>
                            <a:lumOff val="5000"/>
                          </a:schemeClr>
                        </a:solidFill>
                        <a:latin typeface="Arial MT"/>
                        <a:cs typeface="Arial MT"/>
                      </a:endParaRPr>
                    </a:p>
                  </a:txBody>
                  <a:tcPr marL="0" marR="0" marT="40005" marB="0"/>
                </a:tc>
                <a:tc>
                  <a:txBody>
                    <a:bodyPr/>
                    <a:lstStyle/>
                    <a:p>
                      <a:pPr marL="93345" marR="359410">
                        <a:lnSpc>
                          <a:spcPct val="100000"/>
                        </a:lnSpc>
                        <a:spcBef>
                          <a:spcPts val="315"/>
                        </a:spcBef>
                      </a:pPr>
                      <a:r>
                        <a:rPr sz="1800" u="sng" spc="-10" dirty="0">
                          <a:solidFill>
                            <a:srgbClr val="C00000"/>
                          </a:solidFill>
                        </a:rPr>
                        <a:t>Visible</a:t>
                      </a:r>
                      <a:r>
                        <a:rPr sz="1800" u="sng" spc="10" dirty="0">
                          <a:solidFill>
                            <a:srgbClr val="C00000"/>
                          </a:solidFill>
                        </a:rPr>
                        <a:t> </a:t>
                      </a:r>
                      <a:r>
                        <a:rPr sz="1800" u="sng" spc="-5" dirty="0">
                          <a:solidFill>
                            <a:srgbClr val="C00000"/>
                          </a:solidFill>
                        </a:rPr>
                        <a:t>product</a:t>
                      </a:r>
                      <a:r>
                        <a:rPr sz="1800" spc="-5" dirty="0"/>
                        <a:t>,</a:t>
                      </a:r>
                      <a:r>
                        <a:rPr sz="1800" spc="5" dirty="0"/>
                        <a:t> </a:t>
                      </a:r>
                      <a:r>
                        <a:rPr sz="1800" spc="-10" dirty="0"/>
                        <a:t>allowing </a:t>
                      </a:r>
                      <a:r>
                        <a:rPr sz="1800" spc="-5" dirty="0"/>
                        <a:t> </a:t>
                      </a:r>
                      <a:r>
                        <a:rPr sz="1800" spc="-10" dirty="0"/>
                        <a:t>effective</a:t>
                      </a:r>
                      <a:r>
                        <a:rPr sz="1800" spc="-15" dirty="0"/>
                        <a:t> </a:t>
                      </a:r>
                      <a:r>
                        <a:rPr sz="1800" spc="-5" dirty="0"/>
                        <a:t>detection</a:t>
                      </a:r>
                      <a:r>
                        <a:rPr sz="1800" dirty="0"/>
                        <a:t> </a:t>
                      </a:r>
                      <a:r>
                        <a:rPr sz="1800" spc="-5" dirty="0"/>
                        <a:t>of</a:t>
                      </a:r>
                      <a:r>
                        <a:rPr sz="1800" dirty="0"/>
                        <a:t> </a:t>
                      </a:r>
                      <a:r>
                        <a:rPr sz="1800" spc="-5" dirty="0"/>
                        <a:t>defects </a:t>
                      </a:r>
                      <a:r>
                        <a:rPr sz="1800" spc="-484" dirty="0"/>
                        <a:t> </a:t>
                      </a:r>
                      <a:r>
                        <a:rPr sz="1800" spc="-5" dirty="0"/>
                        <a:t>by</a:t>
                      </a:r>
                      <a:r>
                        <a:rPr sz="1800" spc="-10" dirty="0"/>
                        <a:t> </a:t>
                      </a:r>
                      <a:r>
                        <a:rPr sz="1800" spc="-5" dirty="0"/>
                        <a:t>sight</a:t>
                      </a:r>
                      <a:endParaRPr sz="1800" dirty="0">
                        <a:solidFill>
                          <a:schemeClr val="tx1">
                            <a:lumMod val="95000"/>
                            <a:lumOff val="5000"/>
                          </a:schemeClr>
                        </a:solidFill>
                        <a:latin typeface="Arial MT"/>
                        <a:cs typeface="Arial MT"/>
                      </a:endParaRPr>
                    </a:p>
                  </a:txBody>
                  <a:tcPr marL="0" marR="0" marT="40005" marB="0"/>
                </a:tc>
                <a:extLst>
                  <a:ext uri="{0D108BD9-81ED-4DB2-BD59-A6C34878D82A}">
                    <a16:rowId xmlns:a16="http://schemas.microsoft.com/office/drawing/2014/main" val="10002"/>
                  </a:ext>
                </a:extLst>
              </a:tr>
              <a:tr h="2152840">
                <a:tc>
                  <a:txBody>
                    <a:bodyPr/>
                    <a:lstStyle/>
                    <a:p>
                      <a:pPr marL="92710" marR="217804">
                        <a:lnSpc>
                          <a:spcPct val="100000"/>
                        </a:lnSpc>
                        <a:spcBef>
                          <a:spcPts val="315"/>
                        </a:spcBef>
                      </a:pPr>
                      <a:r>
                        <a:rPr sz="1800" b="1" spc="-5" dirty="0">
                          <a:solidFill>
                            <a:srgbClr val="C00000"/>
                          </a:solidFill>
                        </a:rPr>
                        <a:t>Nature of </a:t>
                      </a:r>
                      <a:r>
                        <a:rPr sz="1800" b="1" dirty="0">
                          <a:solidFill>
                            <a:srgbClr val="C00000"/>
                          </a:solidFill>
                        </a:rPr>
                        <a:t> </a:t>
                      </a:r>
                      <a:r>
                        <a:rPr sz="1800" b="1" spc="-5" dirty="0">
                          <a:solidFill>
                            <a:srgbClr val="C00000"/>
                          </a:solidFill>
                        </a:rPr>
                        <a:t>development </a:t>
                      </a:r>
                      <a:r>
                        <a:rPr sz="1800" b="1" dirty="0">
                          <a:solidFill>
                            <a:srgbClr val="C00000"/>
                          </a:solidFill>
                        </a:rPr>
                        <a:t> </a:t>
                      </a:r>
                      <a:r>
                        <a:rPr sz="1800" b="1" spc="-5" dirty="0">
                          <a:solidFill>
                            <a:srgbClr val="C00000"/>
                          </a:solidFill>
                        </a:rPr>
                        <a:t>and</a:t>
                      </a:r>
                      <a:r>
                        <a:rPr sz="1800" b="1" spc="-60" dirty="0">
                          <a:solidFill>
                            <a:srgbClr val="C00000"/>
                          </a:solidFill>
                        </a:rPr>
                        <a:t> </a:t>
                      </a:r>
                      <a:r>
                        <a:rPr sz="1800" b="1" spc="-5" dirty="0">
                          <a:solidFill>
                            <a:srgbClr val="C00000"/>
                          </a:solidFill>
                        </a:rPr>
                        <a:t>production </a:t>
                      </a:r>
                      <a:r>
                        <a:rPr sz="1800" b="1" spc="-484" dirty="0">
                          <a:solidFill>
                            <a:srgbClr val="C00000"/>
                          </a:solidFill>
                        </a:rPr>
                        <a:t> </a:t>
                      </a:r>
                      <a:r>
                        <a:rPr sz="1800" b="1" spc="-5" dirty="0">
                          <a:solidFill>
                            <a:srgbClr val="C00000"/>
                          </a:solidFill>
                        </a:rPr>
                        <a:t>process</a:t>
                      </a:r>
                      <a:endParaRPr sz="1800" b="1" dirty="0">
                        <a:solidFill>
                          <a:srgbClr val="C00000"/>
                        </a:solidFill>
                        <a:latin typeface="Arial MT"/>
                        <a:cs typeface="Arial MT"/>
                      </a:endParaRPr>
                    </a:p>
                  </a:txBody>
                  <a:tcPr marL="0" marR="0" marT="40005" marB="0"/>
                </a:tc>
                <a:tc>
                  <a:txBody>
                    <a:bodyPr/>
                    <a:lstStyle/>
                    <a:p>
                      <a:pPr marL="93345" marR="255270">
                        <a:lnSpc>
                          <a:spcPct val="100000"/>
                        </a:lnSpc>
                        <a:spcBef>
                          <a:spcPts val="315"/>
                        </a:spcBef>
                      </a:pPr>
                      <a:r>
                        <a:rPr sz="1800" spc="-5" dirty="0"/>
                        <a:t>Opportunities </a:t>
                      </a:r>
                      <a:r>
                        <a:rPr sz="1800" dirty="0"/>
                        <a:t>to </a:t>
                      </a:r>
                      <a:r>
                        <a:rPr sz="1800" spc="-5" dirty="0"/>
                        <a:t>detect </a:t>
                      </a:r>
                      <a:r>
                        <a:rPr sz="1800" dirty="0"/>
                        <a:t> </a:t>
                      </a:r>
                      <a:r>
                        <a:rPr sz="1800" spc="-5" dirty="0"/>
                        <a:t>defects arise in </a:t>
                      </a:r>
                      <a:r>
                        <a:rPr sz="1800" u="sng" kern="1200" spc="-10" dirty="0">
                          <a:solidFill>
                            <a:srgbClr val="C00000"/>
                          </a:solidFill>
                          <a:latin typeface="+mn-lt"/>
                          <a:ea typeface="+mn-ea"/>
                          <a:cs typeface="+mn-cs"/>
                        </a:rPr>
                        <a:t>only one  phase</a:t>
                      </a:r>
                      <a:r>
                        <a:rPr sz="1800" spc="-5" dirty="0"/>
                        <a:t>, namely product </a:t>
                      </a:r>
                      <a:r>
                        <a:rPr sz="1800" dirty="0"/>
                        <a:t> </a:t>
                      </a:r>
                      <a:r>
                        <a:rPr sz="1800" spc="-5" dirty="0"/>
                        <a:t>development</a:t>
                      </a:r>
                      <a:endParaRPr sz="1800" dirty="0">
                        <a:solidFill>
                          <a:schemeClr val="tx1">
                            <a:lumMod val="95000"/>
                            <a:lumOff val="5000"/>
                          </a:schemeClr>
                        </a:solidFill>
                        <a:latin typeface="Arial MT"/>
                        <a:cs typeface="Arial MT"/>
                      </a:endParaRPr>
                    </a:p>
                  </a:txBody>
                  <a:tcPr marL="0" marR="0" marT="40005" marB="0"/>
                </a:tc>
                <a:tc>
                  <a:txBody>
                    <a:bodyPr/>
                    <a:lstStyle/>
                    <a:p>
                      <a:pPr marL="92075" marR="153670">
                        <a:lnSpc>
                          <a:spcPct val="100000"/>
                        </a:lnSpc>
                        <a:spcBef>
                          <a:spcPts val="315"/>
                        </a:spcBef>
                      </a:pPr>
                      <a:r>
                        <a:rPr sz="1800" spc="-5" dirty="0"/>
                        <a:t>Opportunities </a:t>
                      </a:r>
                      <a:r>
                        <a:rPr sz="1800" dirty="0"/>
                        <a:t>to </a:t>
                      </a:r>
                      <a:r>
                        <a:rPr sz="1800" spc="-5" dirty="0"/>
                        <a:t>detect defects </a:t>
                      </a:r>
                      <a:r>
                        <a:rPr sz="1800" spc="-490" dirty="0"/>
                        <a:t> </a:t>
                      </a:r>
                      <a:r>
                        <a:rPr sz="1800" spc="-5" dirty="0"/>
                        <a:t>arise</a:t>
                      </a:r>
                      <a:r>
                        <a:rPr sz="1800" dirty="0"/>
                        <a:t> </a:t>
                      </a:r>
                      <a:r>
                        <a:rPr sz="1800" u="sng" kern="1200" spc="-10" dirty="0">
                          <a:solidFill>
                            <a:srgbClr val="C00000"/>
                          </a:solidFill>
                          <a:latin typeface="+mn-lt"/>
                          <a:ea typeface="+mn-ea"/>
                          <a:cs typeface="+mn-cs"/>
                        </a:rPr>
                        <a:t>in all phases </a:t>
                      </a:r>
                      <a:r>
                        <a:rPr sz="1800" dirty="0"/>
                        <a:t>of </a:t>
                      </a:r>
                      <a:r>
                        <a:rPr sz="1800" spc="5" dirty="0"/>
                        <a:t> </a:t>
                      </a:r>
                      <a:r>
                        <a:rPr sz="1800" spc="-5" dirty="0"/>
                        <a:t>development</a:t>
                      </a:r>
                      <a:r>
                        <a:rPr sz="1800" spc="10" dirty="0"/>
                        <a:t> </a:t>
                      </a:r>
                      <a:r>
                        <a:rPr sz="1800" spc="-5" dirty="0"/>
                        <a:t>and</a:t>
                      </a:r>
                      <a:r>
                        <a:rPr sz="1800" spc="-10" dirty="0"/>
                        <a:t> </a:t>
                      </a:r>
                      <a:r>
                        <a:rPr sz="1800" spc="-5" dirty="0"/>
                        <a:t>production:</a:t>
                      </a:r>
                      <a:endParaRPr sz="1800" dirty="0"/>
                    </a:p>
                    <a:p>
                      <a:pPr marL="293370" indent="-201295">
                        <a:lnSpc>
                          <a:spcPct val="100000"/>
                        </a:lnSpc>
                        <a:spcBef>
                          <a:spcPts val="434"/>
                        </a:spcBef>
                        <a:buChar char="■"/>
                        <a:tabLst>
                          <a:tab pos="293370" algn="l"/>
                        </a:tabLst>
                      </a:pPr>
                      <a:r>
                        <a:rPr sz="1800" spc="-5" dirty="0"/>
                        <a:t>Product</a:t>
                      </a:r>
                      <a:r>
                        <a:rPr sz="1800" spc="-20" dirty="0"/>
                        <a:t> </a:t>
                      </a:r>
                      <a:r>
                        <a:rPr sz="1800" spc="-5" dirty="0"/>
                        <a:t>development</a:t>
                      </a:r>
                      <a:endParaRPr sz="1800" dirty="0"/>
                    </a:p>
                    <a:p>
                      <a:pPr marL="293370" indent="-201295">
                        <a:lnSpc>
                          <a:spcPct val="100000"/>
                        </a:lnSpc>
                        <a:spcBef>
                          <a:spcPts val="434"/>
                        </a:spcBef>
                        <a:buChar char="■"/>
                        <a:tabLst>
                          <a:tab pos="293370" algn="l"/>
                        </a:tabLst>
                      </a:pPr>
                      <a:r>
                        <a:rPr sz="1800" spc="-5" dirty="0"/>
                        <a:t>Product production planning</a:t>
                      </a:r>
                      <a:endParaRPr sz="1800" dirty="0"/>
                    </a:p>
                    <a:p>
                      <a:pPr marL="293370" indent="-201295">
                        <a:lnSpc>
                          <a:spcPct val="100000"/>
                        </a:lnSpc>
                        <a:spcBef>
                          <a:spcPts val="430"/>
                        </a:spcBef>
                        <a:buChar char="■"/>
                        <a:tabLst>
                          <a:tab pos="293370" algn="l"/>
                        </a:tabLst>
                      </a:pPr>
                      <a:r>
                        <a:rPr sz="1800" spc="-5" dirty="0"/>
                        <a:t>Manufacturing</a:t>
                      </a:r>
                      <a:endParaRPr sz="1800" dirty="0">
                        <a:solidFill>
                          <a:schemeClr val="tx1">
                            <a:lumMod val="95000"/>
                            <a:lumOff val="5000"/>
                          </a:schemeClr>
                        </a:solidFill>
                        <a:latin typeface="Arial MT"/>
                        <a:cs typeface="Arial MT"/>
                      </a:endParaRPr>
                    </a:p>
                  </a:txBody>
                  <a:tcPr marL="0" marR="0" marT="40005" marB="0"/>
                </a:tc>
                <a:extLst>
                  <a:ext uri="{0D108BD9-81ED-4DB2-BD59-A6C34878D82A}">
                    <a16:rowId xmlns:a16="http://schemas.microsoft.com/office/drawing/2014/main" val="10003"/>
                  </a:ext>
                </a:extLst>
              </a:tr>
            </a:tbl>
          </a:graphicData>
        </a:graphic>
      </p:graphicFrame>
      <p:sp>
        <p:nvSpPr>
          <p:cNvPr id="3" name="object 3"/>
          <p:cNvSpPr txBox="1">
            <a:spLocks noGrp="1"/>
          </p:cNvSpPr>
          <p:nvPr>
            <p:ph type="title"/>
          </p:nvPr>
        </p:nvSpPr>
        <p:spPr>
          <a:xfrm>
            <a:off x="1831340" y="124330"/>
            <a:ext cx="8225100" cy="1027845"/>
          </a:xfrm>
          <a:prstGeom prst="rect">
            <a:avLst/>
          </a:prstGeom>
        </p:spPr>
        <p:txBody>
          <a:bodyPr vert="horz" wrap="square" lIns="0" tIns="12065" rIns="0" bIns="0" rtlCol="0" anchor="ctr">
            <a:spAutoFit/>
          </a:bodyPr>
          <a:lstStyle/>
          <a:p>
            <a:pPr marL="12700" marR="5080">
              <a:lnSpc>
                <a:spcPct val="100000"/>
              </a:lnSpc>
              <a:spcBef>
                <a:spcPts val="95"/>
              </a:spcBef>
            </a:pPr>
            <a:r>
              <a:rPr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Factors affecting defect detection in software products  vs. other industrial products</a:t>
            </a:r>
          </a:p>
        </p:txBody>
      </p:sp>
    </p:spTree>
    <p:extLst>
      <p:ext uri="{BB962C8B-B14F-4D97-AF65-F5344CB8AC3E}">
        <p14:creationId xmlns:p14="http://schemas.microsoft.com/office/powerpoint/2010/main" val="416160961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Is KLOC enough ?</a:t>
            </a:r>
          </a:p>
        </p:txBody>
      </p:sp>
      <p:sp>
        <p:nvSpPr>
          <p:cNvPr id="10243" name="Rectangle 3"/>
          <p:cNvSpPr>
            <a:spLocks noGrp="1" noChangeArrowheads="1"/>
          </p:cNvSpPr>
          <p:nvPr>
            <p:ph idx="1"/>
          </p:nvPr>
        </p:nvSpPr>
        <p:spPr/>
        <p:txBody>
          <a:bodyPr>
            <a:normAutofit/>
          </a:bodyPr>
          <a:lstStyle/>
          <a:p>
            <a:r>
              <a:rPr lang="en-US" sz="3100" dirty="0"/>
              <a:t>What about number of errors (error density)?</a:t>
            </a:r>
          </a:p>
          <a:p>
            <a:endParaRPr lang="en-US" sz="3100" dirty="0"/>
          </a:p>
          <a:p>
            <a:r>
              <a:rPr lang="en-US" sz="3100" dirty="0"/>
              <a:t>What about types of errors (error severity) ?</a:t>
            </a:r>
          </a:p>
          <a:p>
            <a:endParaRPr lang="en-US" sz="3100" dirty="0"/>
          </a:p>
          <a:p>
            <a:r>
              <a:rPr lang="en-US" sz="3100" dirty="0"/>
              <a:t>A mixture of  KLOC, density, and severity is an ideal quality metric to programmers quality of work and performance </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An example</a:t>
            </a:r>
          </a:p>
        </p:txBody>
      </p:sp>
      <p:sp>
        <p:nvSpPr>
          <p:cNvPr id="25603" name="Content Placeholder 4"/>
          <p:cNvSpPr>
            <a:spLocks noGrp="1"/>
          </p:cNvSpPr>
          <p:nvPr>
            <p:ph sz="half" idx="1"/>
          </p:nvPr>
        </p:nvSpPr>
        <p:spPr>
          <a:xfrm>
            <a:off x="2209800" y="1412776"/>
            <a:ext cx="3810000" cy="4683224"/>
          </a:xfrm>
        </p:spPr>
        <p:txBody>
          <a:bodyPr/>
          <a:lstStyle/>
          <a:p>
            <a:r>
              <a:rPr lang="en-US" altLang="en-US" dirty="0"/>
              <a:t>2 different project programmers are working on two similar modules</a:t>
            </a:r>
          </a:p>
          <a:p>
            <a:r>
              <a:rPr lang="en-US" altLang="en-US" dirty="0"/>
              <a:t>Programmer A– produced  342 errors during software process before release</a:t>
            </a:r>
          </a:p>
          <a:p>
            <a:r>
              <a:rPr lang="en-US" altLang="en-US" dirty="0"/>
              <a:t>Programmer B- Produced 184 errors</a:t>
            </a:r>
          </a:p>
        </p:txBody>
      </p:sp>
      <p:sp>
        <p:nvSpPr>
          <p:cNvPr id="25604" name="Content Placeholder 5"/>
          <p:cNvSpPr>
            <a:spLocks noGrp="1"/>
          </p:cNvSpPr>
          <p:nvPr>
            <p:ph sz="half" idx="2"/>
          </p:nvPr>
        </p:nvSpPr>
        <p:spPr/>
        <p:txBody>
          <a:bodyPr/>
          <a:lstStyle/>
          <a:p>
            <a:r>
              <a:rPr lang="en-US" altLang="en-US" sz="4000" dirty="0"/>
              <a:t>Which Programmer do you think is better ?</a:t>
            </a:r>
          </a:p>
        </p:txBody>
      </p:sp>
    </p:spTree>
    <p:extLst>
      <p:ext uri="{BB962C8B-B14F-4D97-AF65-F5344CB8AC3E}">
        <p14:creationId xmlns:p14="http://schemas.microsoft.com/office/powerpoint/2010/main" val="27501529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An example</a:t>
            </a:r>
          </a:p>
        </p:txBody>
      </p:sp>
      <p:sp>
        <p:nvSpPr>
          <p:cNvPr id="10243" name="Rectangle 3"/>
          <p:cNvSpPr>
            <a:spLocks noGrp="1" noChangeArrowheads="1"/>
          </p:cNvSpPr>
          <p:nvPr>
            <p:ph idx="1"/>
          </p:nvPr>
        </p:nvSpPr>
        <p:spPr/>
        <p:txBody>
          <a:bodyPr>
            <a:normAutofit/>
          </a:bodyPr>
          <a:lstStyle/>
          <a:p>
            <a:r>
              <a:rPr lang="en-US" sz="3100" dirty="0"/>
              <a:t>It really depends on the types of errors found (severity) and not only the number of errors (Density)</a:t>
            </a:r>
          </a:p>
          <a:p>
            <a:r>
              <a:rPr lang="en-US" sz="3100" dirty="0"/>
              <a:t>One error of high severity might be more important than hundreds of other types of errors</a:t>
            </a:r>
          </a:p>
        </p:txBody>
      </p:sp>
    </p:spTree>
    <p:extLst>
      <p:ext uri="{BB962C8B-B14F-4D97-AF65-F5344CB8AC3E}">
        <p14:creationId xmlns:p14="http://schemas.microsoft.com/office/powerpoint/2010/main" val="130067626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16" name="Group 132"/>
          <p:cNvGraphicFramePr>
            <a:graphicFrameLocks noGrp="1"/>
          </p:cNvGraphicFramePr>
          <p:nvPr>
            <p:ph type="tbl" idx="1"/>
          </p:nvPr>
        </p:nvGraphicFramePr>
        <p:xfrm>
          <a:off x="1963738" y="1116014"/>
          <a:ext cx="8229600" cy="3973387"/>
        </p:xfrm>
        <a:graphic>
          <a:graphicData uri="http://schemas.openxmlformats.org/drawingml/2006/table">
            <a:tbl>
              <a:tblPr/>
              <a:tblGrid>
                <a:gridCol w="1408112">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gridCol w="2897188">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Code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CED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Development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Code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WCDE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Development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WCEF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Code Errors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WCEF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9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WDEF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Development Errors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WDEF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11" name="Rectangle 127"/>
          <p:cNvSpPr>
            <a:spLocks noChangeArrowheads="1"/>
          </p:cNvSpPr>
          <p:nvPr/>
        </p:nvSpPr>
        <p:spPr bwMode="auto">
          <a:xfrm>
            <a:off x="1774825" y="5167314"/>
            <a:ext cx="9144000" cy="1069975"/>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sz="1600" b="1">
                <a:solidFill>
                  <a:prstClr val="black"/>
                </a:solidFill>
                <a:latin typeface="Times New Roman" pitchFamily="18" charset="0"/>
                <a:cs typeface="Times New Roman" pitchFamily="18" charset="0"/>
              </a:rPr>
              <a:t>NCE = The number of code errors detected by code inspections and testing.</a:t>
            </a:r>
          </a:p>
          <a:p>
            <a:pPr algn="l" rtl="0" fontAlgn="base">
              <a:spcBef>
                <a:spcPct val="0"/>
              </a:spcBef>
              <a:spcAft>
                <a:spcPct val="0"/>
              </a:spcAft>
            </a:pPr>
            <a:r>
              <a:rPr lang="en-US" sz="1600" b="1">
                <a:solidFill>
                  <a:prstClr val="black"/>
                </a:solidFill>
                <a:latin typeface="Times New Roman" pitchFamily="18" charset="0"/>
                <a:cs typeface="Times New Roman" pitchFamily="18" charset="0"/>
              </a:rPr>
              <a:t>NDE = total number of development (design and code) errors) detected in the development process.</a:t>
            </a:r>
          </a:p>
          <a:p>
            <a:pPr algn="l" rtl="0" fontAlgn="base">
              <a:spcBef>
                <a:spcPct val="0"/>
              </a:spcBef>
              <a:spcAft>
                <a:spcPct val="0"/>
              </a:spcAft>
            </a:pPr>
            <a:r>
              <a:rPr lang="en-US" sz="1600" b="1">
                <a:solidFill>
                  <a:prstClr val="black"/>
                </a:solidFill>
                <a:latin typeface="Times New Roman" pitchFamily="18" charset="0"/>
                <a:cs typeface="Times New Roman" pitchFamily="18" charset="0"/>
              </a:rPr>
              <a:t>WCE = weighted total code errors detected by code inspections and testing.</a:t>
            </a:r>
          </a:p>
          <a:p>
            <a:pPr algn="l" rtl="0" fontAlgn="base">
              <a:spcBef>
                <a:spcPct val="0"/>
              </a:spcBef>
              <a:spcAft>
                <a:spcPct val="0"/>
              </a:spcAft>
            </a:pPr>
            <a:r>
              <a:rPr lang="en-US" sz="1600" b="1">
                <a:solidFill>
                  <a:prstClr val="black"/>
                </a:solidFill>
                <a:latin typeface="Times New Roman" pitchFamily="18" charset="0"/>
                <a:cs typeface="Times New Roman" pitchFamily="18" charset="0"/>
              </a:rPr>
              <a:t>WDE = total weighted development (design and code) errors detected in development process.  </a:t>
            </a:r>
          </a:p>
        </p:txBody>
      </p:sp>
      <p:sp>
        <p:nvSpPr>
          <p:cNvPr id="16512" name="WordArt 128"/>
          <p:cNvSpPr>
            <a:spLocks noChangeArrowheads="1" noChangeShapeType="1" noTextEdit="1"/>
          </p:cNvSpPr>
          <p:nvPr/>
        </p:nvSpPr>
        <p:spPr bwMode="auto">
          <a:xfrm>
            <a:off x="3452813" y="361951"/>
            <a:ext cx="5257800" cy="48101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Error density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65" name="Group 33"/>
          <p:cNvGraphicFramePr>
            <a:graphicFrameLocks noGrp="1"/>
          </p:cNvGraphicFramePr>
          <p:nvPr>
            <p:ph type="tbl" idx="1"/>
          </p:nvPr>
        </p:nvGraphicFramePr>
        <p:xfrm>
          <a:off x="2057400" y="1655763"/>
          <a:ext cx="7924800" cy="2133600"/>
        </p:xfrm>
        <a:graphic>
          <a:graphicData uri="http://schemas.openxmlformats.org/drawingml/2006/table">
            <a:tbl>
              <a:tblPr/>
              <a:tblGrid>
                <a:gridCol w="12192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ASCE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Severity of Code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ASCE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ASDE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Severity of Development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ASDE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462" name="Rectangle 30"/>
          <p:cNvSpPr>
            <a:spLocks noChangeArrowheads="1"/>
          </p:cNvSpPr>
          <p:nvPr/>
        </p:nvSpPr>
        <p:spPr bwMode="auto">
          <a:xfrm>
            <a:off x="1981200" y="4191000"/>
            <a:ext cx="8458200" cy="1739900"/>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srgbClr val="44546A"/>
                </a:solidFill>
                <a:latin typeface="Times New Roman" pitchFamily="18" charset="0"/>
                <a:cs typeface="Times New Roman" pitchFamily="18" charset="0"/>
              </a:rPr>
              <a:t>NCE = The number of code errors detected by code inspections and testing.</a:t>
            </a:r>
          </a:p>
          <a:p>
            <a:pPr algn="l" rtl="0" fontAlgn="base">
              <a:spcBef>
                <a:spcPct val="0"/>
              </a:spcBef>
              <a:spcAft>
                <a:spcPct val="0"/>
              </a:spcAft>
            </a:pPr>
            <a:r>
              <a:rPr lang="en-US" b="1">
                <a:solidFill>
                  <a:srgbClr val="44546A"/>
                </a:solidFill>
                <a:latin typeface="Times New Roman" pitchFamily="18" charset="0"/>
                <a:cs typeface="Times New Roman" pitchFamily="18" charset="0"/>
              </a:rPr>
              <a:t>NDE = total number of development (design and code) errors detected in the </a:t>
            </a:r>
            <a:br>
              <a:rPr lang="en-US" b="1">
                <a:solidFill>
                  <a:srgbClr val="44546A"/>
                </a:solidFill>
                <a:latin typeface="Times New Roman" pitchFamily="18" charset="0"/>
                <a:cs typeface="Times New Roman" pitchFamily="18" charset="0"/>
              </a:rPr>
            </a:br>
            <a:r>
              <a:rPr lang="en-US" b="1">
                <a:solidFill>
                  <a:srgbClr val="44546A"/>
                </a:solidFill>
                <a:latin typeface="Times New Roman" pitchFamily="18" charset="0"/>
                <a:cs typeface="Times New Roman" pitchFamily="18" charset="0"/>
              </a:rPr>
              <a:t>             development process.</a:t>
            </a:r>
          </a:p>
          <a:p>
            <a:pPr algn="l" rtl="0" fontAlgn="base">
              <a:spcBef>
                <a:spcPct val="0"/>
              </a:spcBef>
              <a:spcAft>
                <a:spcPct val="0"/>
              </a:spcAft>
            </a:pPr>
            <a:r>
              <a:rPr lang="en-US" b="1">
                <a:solidFill>
                  <a:srgbClr val="44546A"/>
                </a:solidFill>
                <a:latin typeface="Times New Roman" pitchFamily="18" charset="0"/>
                <a:cs typeface="Times New Roman" pitchFamily="18" charset="0"/>
              </a:rPr>
              <a:t>WCE = weighted total code errors detected by code inspections and testing.</a:t>
            </a:r>
          </a:p>
          <a:p>
            <a:pPr algn="l" rtl="0" fontAlgn="base">
              <a:spcBef>
                <a:spcPct val="0"/>
              </a:spcBef>
              <a:spcAft>
                <a:spcPct val="0"/>
              </a:spcAft>
            </a:pPr>
            <a:r>
              <a:rPr lang="en-US" b="1">
                <a:solidFill>
                  <a:srgbClr val="44546A"/>
                </a:solidFill>
                <a:latin typeface="Times New Roman" pitchFamily="18" charset="0"/>
                <a:cs typeface="Times New Roman" pitchFamily="18" charset="0"/>
              </a:rPr>
              <a:t>WDE = total weighted development (design and code) errors detected in </a:t>
            </a:r>
            <a:br>
              <a:rPr lang="en-US" b="1">
                <a:solidFill>
                  <a:srgbClr val="44546A"/>
                </a:solidFill>
                <a:latin typeface="Times New Roman" pitchFamily="18" charset="0"/>
                <a:cs typeface="Times New Roman" pitchFamily="18" charset="0"/>
              </a:rPr>
            </a:br>
            <a:r>
              <a:rPr lang="en-US" b="1">
                <a:solidFill>
                  <a:srgbClr val="44546A"/>
                </a:solidFill>
                <a:latin typeface="Times New Roman" pitchFamily="18" charset="0"/>
                <a:cs typeface="Times New Roman" pitchFamily="18" charset="0"/>
              </a:rPr>
              <a:t>             development process.  </a:t>
            </a:r>
          </a:p>
        </p:txBody>
      </p:sp>
      <p:sp>
        <p:nvSpPr>
          <p:cNvPr id="18467" name="WordArt 35"/>
          <p:cNvSpPr>
            <a:spLocks noChangeArrowheads="1" noChangeShapeType="1" noTextEdit="1"/>
          </p:cNvSpPr>
          <p:nvPr/>
        </p:nvSpPr>
        <p:spPr bwMode="auto">
          <a:xfrm>
            <a:off x="3367088" y="836613"/>
            <a:ext cx="5429250" cy="481012"/>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Error severity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2" name="Group 26"/>
          <p:cNvGraphicFramePr>
            <a:graphicFrameLocks noGrp="1"/>
          </p:cNvGraphicFramePr>
          <p:nvPr>
            <p:ph type="tbl" idx="1"/>
          </p:nvPr>
        </p:nvGraphicFramePr>
        <p:xfrm>
          <a:off x="1893888" y="2303463"/>
          <a:ext cx="8305800" cy="2133600"/>
        </p:xfrm>
        <a:graphic>
          <a:graphicData uri="http://schemas.openxmlformats.org/drawingml/2006/table">
            <a:tbl>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TTO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Time Table Observance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MSOT</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TTO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ADMC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Delay of Milestone Completion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TCDAM</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ADMC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77" name="Rectangle 21"/>
          <p:cNvSpPr>
            <a:spLocks noChangeArrowheads="1"/>
          </p:cNvSpPr>
          <p:nvPr/>
        </p:nvSpPr>
        <p:spPr bwMode="auto">
          <a:xfrm>
            <a:off x="1890714" y="4686300"/>
            <a:ext cx="8383587" cy="915988"/>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srgbClr val="44546A"/>
                </a:solidFill>
                <a:latin typeface="Times New Roman" pitchFamily="18" charset="0"/>
                <a:cs typeface="Times New Roman" pitchFamily="18" charset="0"/>
              </a:rPr>
              <a:t>MSOT = Milestones completed on time.</a:t>
            </a:r>
          </a:p>
          <a:p>
            <a:pPr algn="l" rtl="0" fontAlgn="base">
              <a:spcBef>
                <a:spcPct val="0"/>
              </a:spcBef>
              <a:spcAft>
                <a:spcPct val="0"/>
              </a:spcAft>
            </a:pPr>
            <a:r>
              <a:rPr lang="en-US" b="1">
                <a:solidFill>
                  <a:srgbClr val="44546A"/>
                </a:solidFill>
                <a:latin typeface="Times New Roman" pitchFamily="18" charset="0"/>
                <a:cs typeface="Times New Roman" pitchFamily="18" charset="0"/>
              </a:rPr>
              <a:t>MS = Total number of milestones.</a:t>
            </a:r>
          </a:p>
          <a:p>
            <a:pPr algn="l" rtl="0" fontAlgn="base">
              <a:spcBef>
                <a:spcPct val="0"/>
              </a:spcBef>
              <a:spcAft>
                <a:spcPct val="0"/>
              </a:spcAft>
            </a:pPr>
            <a:r>
              <a:rPr lang="en-US" b="1">
                <a:solidFill>
                  <a:srgbClr val="44546A"/>
                </a:solidFill>
                <a:latin typeface="Times New Roman" pitchFamily="18" charset="0"/>
                <a:cs typeface="Times New Roman" pitchFamily="18" charset="0"/>
              </a:rPr>
              <a:t>TCDAM = Total Completion Delays (days, weeks, etc.) for all milestones. </a:t>
            </a:r>
          </a:p>
        </p:txBody>
      </p:sp>
      <p:sp>
        <p:nvSpPr>
          <p:cNvPr id="19484" name="WordArt 28"/>
          <p:cNvSpPr>
            <a:spLocks noChangeArrowheads="1" noChangeShapeType="1" noTextEdit="1"/>
          </p:cNvSpPr>
          <p:nvPr/>
        </p:nvSpPr>
        <p:spPr bwMode="auto">
          <a:xfrm>
            <a:off x="3870326" y="650876"/>
            <a:ext cx="442912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Software process</a:t>
            </a:r>
          </a:p>
          <a:p>
            <a:pPr algn="ctr" rtl="0" fontAlgn="base">
              <a:spcBef>
                <a:spcPct val="0"/>
              </a:spcBef>
              <a:spcAft>
                <a:spcPct val="0"/>
              </a:spcAft>
            </a:pPr>
            <a:r>
              <a:rPr lang="en-US" sz="3600" kern="10" dirty="0">
                <a:ln w="12700">
                  <a:solidFill>
                    <a:srgbClr val="000000"/>
                  </a:solidFill>
                  <a:round/>
                  <a:headEnd/>
                  <a:tailEnd/>
                </a:ln>
                <a:solidFill>
                  <a:srgbClr val="33CC33"/>
                </a:solidFill>
                <a:latin typeface="Arial Black"/>
                <a:cs typeface="Times New Roman" pitchFamily="18" charset="0"/>
              </a:rPr>
              <a:t>timetable metrics</a:t>
            </a:r>
            <a:endParaRPr lang="ar-SA" sz="3600" kern="10" dirty="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Table Metric Example</a:t>
            </a:r>
          </a:p>
        </p:txBody>
      </p:sp>
      <p:sp>
        <p:nvSpPr>
          <p:cNvPr id="3" name="Content Placeholder 2"/>
          <p:cNvSpPr>
            <a:spLocks noGrp="1"/>
          </p:cNvSpPr>
          <p:nvPr>
            <p:ph idx="1"/>
          </p:nvPr>
        </p:nvSpPr>
        <p:spPr/>
        <p:txBody>
          <a:bodyPr/>
          <a:lstStyle/>
          <a:p>
            <a:r>
              <a:rPr lang="en-US" dirty="0"/>
              <a:t>TTO</a:t>
            </a:r>
          </a:p>
          <a:p>
            <a:pPr lvl="1"/>
            <a:r>
              <a:rPr lang="en-US" dirty="0"/>
              <a:t>Milestones are Requirements, Analysis, Design, Implementation, and Testing</a:t>
            </a:r>
          </a:p>
          <a:p>
            <a:pPr lvl="1"/>
            <a:r>
              <a:rPr lang="en-US" dirty="0"/>
              <a:t>Milestones completed in time are Requirements and analysis only</a:t>
            </a:r>
          </a:p>
          <a:p>
            <a:pPr lvl="1"/>
            <a:r>
              <a:rPr lang="en-US" dirty="0"/>
              <a:t>TTO = 2/5</a:t>
            </a:r>
          </a:p>
          <a:p>
            <a:pPr lvl="1"/>
            <a:endParaRPr lang="en-US" dirty="0"/>
          </a:p>
        </p:txBody>
      </p:sp>
    </p:spTree>
    <p:extLst>
      <p:ext uri="{BB962C8B-B14F-4D97-AF65-F5344CB8AC3E}">
        <p14:creationId xmlns:p14="http://schemas.microsoft.com/office/powerpoint/2010/main" val="164128043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Table Metric Example</a:t>
            </a:r>
          </a:p>
        </p:txBody>
      </p:sp>
      <p:sp>
        <p:nvSpPr>
          <p:cNvPr id="3" name="Content Placeholder 2"/>
          <p:cNvSpPr>
            <a:spLocks noGrp="1"/>
          </p:cNvSpPr>
          <p:nvPr>
            <p:ph idx="1"/>
          </p:nvPr>
        </p:nvSpPr>
        <p:spPr/>
        <p:txBody>
          <a:bodyPr/>
          <a:lstStyle/>
          <a:p>
            <a:r>
              <a:rPr lang="en-US" dirty="0"/>
              <a:t>ADMC</a:t>
            </a:r>
          </a:p>
          <a:p>
            <a:pPr lvl="1"/>
            <a:r>
              <a:rPr lang="en-US" dirty="0"/>
              <a:t>Requirements (One week delay, Analysis (Three weeks delay, Design (Two weeks delay, Implementation (Six weeks delay), and Testing (Two weeks delay)</a:t>
            </a:r>
          </a:p>
          <a:p>
            <a:pPr lvl="1"/>
            <a:r>
              <a:rPr lang="en-US" dirty="0"/>
              <a:t>Total Delay is 14 Weeks</a:t>
            </a:r>
          </a:p>
          <a:p>
            <a:pPr lvl="1"/>
            <a:r>
              <a:rPr lang="en-US" dirty="0"/>
              <a:t>ADMS = 14/5</a:t>
            </a:r>
          </a:p>
          <a:p>
            <a:pPr lvl="1"/>
            <a:endParaRPr lang="en-US" dirty="0"/>
          </a:p>
        </p:txBody>
      </p:sp>
    </p:spTree>
    <p:extLst>
      <p:ext uri="{BB962C8B-B14F-4D97-AF65-F5344CB8AC3E}">
        <p14:creationId xmlns:p14="http://schemas.microsoft.com/office/powerpoint/2010/main" val="220175008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ph type="tbl" idx="1"/>
          </p:nvPr>
        </p:nvGraphicFramePr>
        <p:xfrm>
          <a:off x="1752600" y="1803400"/>
          <a:ext cx="8686800" cy="2057400"/>
        </p:xfrm>
        <a:graphic>
          <a:graphicData uri="http://schemas.openxmlformats.org/drawingml/2006/table">
            <a:tbl>
              <a:tblPr/>
              <a:tblGrid>
                <a:gridCol w="15240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DERE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Development Errors Removal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NDE +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DWERE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Development Weighted Errors Removal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DWERE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WDE+WYF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5" name="Rectangle 21"/>
          <p:cNvSpPr>
            <a:spLocks noChangeArrowheads="1"/>
          </p:cNvSpPr>
          <p:nvPr/>
        </p:nvSpPr>
        <p:spPr bwMode="auto">
          <a:xfrm>
            <a:off x="1890714" y="3948114"/>
            <a:ext cx="8453437" cy="2289175"/>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srgbClr val="44546A"/>
                </a:solidFill>
                <a:latin typeface="Times New Roman" pitchFamily="18" charset="0"/>
                <a:cs typeface="Times New Roman" pitchFamily="18" charset="0"/>
              </a:rPr>
              <a:t>NDE = total number of development (design and code) errors) detected in the </a:t>
            </a:r>
            <a:br>
              <a:rPr lang="en-US" b="1">
                <a:solidFill>
                  <a:srgbClr val="44546A"/>
                </a:solidFill>
                <a:latin typeface="Times New Roman" pitchFamily="18" charset="0"/>
                <a:cs typeface="Times New Roman" pitchFamily="18" charset="0"/>
              </a:rPr>
            </a:br>
            <a:r>
              <a:rPr lang="en-US" b="1">
                <a:solidFill>
                  <a:srgbClr val="44546A"/>
                </a:solidFill>
                <a:latin typeface="Times New Roman" pitchFamily="18" charset="0"/>
                <a:cs typeface="Times New Roman" pitchFamily="18" charset="0"/>
              </a:rPr>
              <a:t>             development process.</a:t>
            </a:r>
          </a:p>
          <a:p>
            <a:pPr algn="l" rtl="0" fontAlgn="base">
              <a:spcBef>
                <a:spcPct val="0"/>
              </a:spcBef>
              <a:spcAft>
                <a:spcPct val="0"/>
              </a:spcAft>
            </a:pPr>
            <a:r>
              <a:rPr lang="en-US" b="1">
                <a:solidFill>
                  <a:srgbClr val="44546A"/>
                </a:solidFill>
                <a:latin typeface="Times New Roman" pitchFamily="18" charset="0"/>
                <a:cs typeface="Times New Roman" pitchFamily="18" charset="0"/>
              </a:rPr>
              <a:t>WCE = weighted total code errors detected by code inspections and testing.</a:t>
            </a:r>
          </a:p>
          <a:p>
            <a:pPr algn="l" rtl="0" fontAlgn="base">
              <a:spcBef>
                <a:spcPct val="0"/>
              </a:spcBef>
              <a:spcAft>
                <a:spcPct val="0"/>
              </a:spcAft>
            </a:pPr>
            <a:r>
              <a:rPr lang="en-US" b="1">
                <a:solidFill>
                  <a:srgbClr val="44546A"/>
                </a:solidFill>
                <a:latin typeface="Times New Roman" pitchFamily="18" charset="0"/>
                <a:cs typeface="Times New Roman" pitchFamily="18" charset="0"/>
              </a:rPr>
              <a:t>WDE = total weighted development (design and code) errors detected in </a:t>
            </a:r>
            <a:br>
              <a:rPr lang="en-US" b="1">
                <a:solidFill>
                  <a:srgbClr val="44546A"/>
                </a:solidFill>
                <a:latin typeface="Times New Roman" pitchFamily="18" charset="0"/>
                <a:cs typeface="Times New Roman" pitchFamily="18" charset="0"/>
              </a:rPr>
            </a:br>
            <a:r>
              <a:rPr lang="en-US" b="1">
                <a:solidFill>
                  <a:srgbClr val="44546A"/>
                </a:solidFill>
                <a:latin typeface="Times New Roman" pitchFamily="18" charset="0"/>
                <a:cs typeface="Times New Roman" pitchFamily="18" charset="0"/>
              </a:rPr>
              <a:t>             development process. </a:t>
            </a:r>
          </a:p>
          <a:p>
            <a:pPr algn="l" rtl="0" fontAlgn="base">
              <a:spcBef>
                <a:spcPct val="0"/>
              </a:spcBef>
              <a:spcAft>
                <a:spcPct val="0"/>
              </a:spcAft>
            </a:pPr>
            <a:r>
              <a:rPr lang="en-US" b="1">
                <a:solidFill>
                  <a:srgbClr val="44546A"/>
                </a:solidFill>
                <a:latin typeface="Times New Roman" pitchFamily="18" charset="0"/>
                <a:cs typeface="Times New Roman" pitchFamily="18" charset="0"/>
              </a:rPr>
              <a:t>NYF = number software failures detected during a year of maintenance service. </a:t>
            </a:r>
          </a:p>
          <a:p>
            <a:pPr algn="l" rtl="0" fontAlgn="base">
              <a:spcBef>
                <a:spcPct val="0"/>
              </a:spcBef>
              <a:spcAft>
                <a:spcPct val="0"/>
              </a:spcAft>
            </a:pPr>
            <a:r>
              <a:rPr lang="en-US" b="1">
                <a:solidFill>
                  <a:srgbClr val="44546A"/>
                </a:solidFill>
                <a:latin typeface="Times New Roman" pitchFamily="18" charset="0"/>
                <a:cs typeface="Times New Roman" pitchFamily="18" charset="0"/>
              </a:rPr>
              <a:t>WYF = weighted number of software failures detected during a year of maintenance </a:t>
            </a:r>
            <a:br>
              <a:rPr lang="en-US" b="1">
                <a:solidFill>
                  <a:srgbClr val="44546A"/>
                </a:solidFill>
                <a:latin typeface="Times New Roman" pitchFamily="18" charset="0"/>
                <a:cs typeface="Times New Roman" pitchFamily="18" charset="0"/>
              </a:rPr>
            </a:br>
            <a:r>
              <a:rPr lang="en-US" b="1">
                <a:solidFill>
                  <a:srgbClr val="44546A"/>
                </a:solidFill>
                <a:latin typeface="Times New Roman" pitchFamily="18" charset="0"/>
                <a:cs typeface="Times New Roman" pitchFamily="18" charset="0"/>
              </a:rPr>
              <a:t>              service.  </a:t>
            </a:r>
          </a:p>
        </p:txBody>
      </p:sp>
      <p:sp>
        <p:nvSpPr>
          <p:cNvPr id="21529" name="WordArt 25"/>
          <p:cNvSpPr>
            <a:spLocks noChangeArrowheads="1" noChangeShapeType="1" noTextEdit="1"/>
          </p:cNvSpPr>
          <p:nvPr/>
        </p:nvSpPr>
        <p:spPr bwMode="auto">
          <a:xfrm>
            <a:off x="3370264" y="361951"/>
            <a:ext cx="541972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Error removal</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effectiveness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removal effectiveness metrics</a:t>
            </a:r>
          </a:p>
        </p:txBody>
      </p:sp>
      <p:sp>
        <p:nvSpPr>
          <p:cNvPr id="3" name="Content Placeholder 2"/>
          <p:cNvSpPr>
            <a:spLocks noGrp="1"/>
          </p:cNvSpPr>
          <p:nvPr>
            <p:ph idx="1"/>
          </p:nvPr>
        </p:nvSpPr>
        <p:spPr/>
        <p:txBody>
          <a:bodyPr/>
          <a:lstStyle/>
          <a:p>
            <a:r>
              <a:rPr lang="en-US" dirty="0"/>
              <a:t>DERE</a:t>
            </a:r>
          </a:p>
          <a:p>
            <a:pPr lvl="1"/>
            <a:r>
              <a:rPr lang="en-US" dirty="0"/>
              <a:t>Number of errors detected at design and coding stages is 100 </a:t>
            </a:r>
          </a:p>
          <a:p>
            <a:pPr lvl="1"/>
            <a:r>
              <a:rPr lang="en-US" dirty="0"/>
              <a:t>Number of errors detected after one year of maintenance service is 500</a:t>
            </a:r>
          </a:p>
          <a:p>
            <a:pPr lvl="1"/>
            <a:r>
              <a:rPr lang="en-US" dirty="0"/>
              <a:t>DERE= 100/(100+500)</a:t>
            </a:r>
          </a:p>
          <a:p>
            <a:pPr lvl="1"/>
            <a:endParaRPr lang="en-US" dirty="0"/>
          </a:p>
        </p:txBody>
      </p:sp>
    </p:spTree>
    <p:extLst>
      <p:ext uri="{BB962C8B-B14F-4D97-AF65-F5344CB8AC3E}">
        <p14:creationId xmlns:p14="http://schemas.microsoft.com/office/powerpoint/2010/main" val="2835693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txBox="1">
            <a:spLocks/>
          </p:cNvSpPr>
          <p:nvPr/>
        </p:nvSpPr>
        <p:spPr>
          <a:xfrm>
            <a:off x="3503713" y="1340769"/>
            <a:ext cx="5409415" cy="3397725"/>
          </a:xfrm>
          <a:prstGeom prst="rect">
            <a:avLst/>
          </a:prstGeom>
        </p:spPr>
        <p:txBody>
          <a:bodyPr vert="horz" wrap="square" lIns="0" tIns="12065" rIns="0" bIns="0" rtlCol="0">
            <a:sp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12700" algn="ctr">
              <a:lnSpc>
                <a:spcPct val="100000"/>
              </a:lnSpc>
              <a:spcBef>
                <a:spcPts val="95"/>
              </a:spcBef>
            </a:pPr>
            <a:r>
              <a:rPr lang="en-US" sz="44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The environment for which SQA methods are developed</a:t>
            </a:r>
            <a:br>
              <a:rPr lang="en-US" sz="4400" spc="-90" dirty="0">
                <a:solidFill>
                  <a:prstClr val="black"/>
                </a:solidFill>
                <a:latin typeface="Calibri Light" panose="020F0302020204030204"/>
              </a:rPr>
            </a:br>
            <a:endParaRPr lang="en-US" sz="4400" spc="-90" dirty="0">
              <a:solidFill>
                <a:prstClr val="black"/>
              </a:solidFill>
              <a:latin typeface="Calibri Light" panose="020F0302020204030204"/>
            </a:endParaRPr>
          </a:p>
        </p:txBody>
      </p:sp>
    </p:spTree>
    <p:extLst>
      <p:ext uri="{BB962C8B-B14F-4D97-AF65-F5344CB8AC3E}">
        <p14:creationId xmlns:p14="http://schemas.microsoft.com/office/powerpoint/2010/main" val="177126181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84" name="Group 56"/>
          <p:cNvGraphicFramePr>
            <a:graphicFrameLocks noGrp="1"/>
          </p:cNvGraphicFramePr>
          <p:nvPr>
            <p:ph type="tbl" idx="1"/>
          </p:nvPr>
        </p:nvGraphicFramePr>
        <p:xfrm>
          <a:off x="2133600" y="1684338"/>
          <a:ext cx="8077200" cy="3333814"/>
        </p:xfrm>
        <a:graphic>
          <a:graphicData uri="http://schemas.openxmlformats.org/drawingml/2006/table">
            <a:tbl>
              <a:tblPr/>
              <a:tblGrid>
                <a:gridCol w="12954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Development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FDevP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Function point Development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FDevP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1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Code Reuse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ReKLOC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DocRe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Documentation Reuse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ReDoc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DocRe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86" name="WordArt 58"/>
          <p:cNvSpPr>
            <a:spLocks noChangeArrowheads="1" noChangeShapeType="1" noTextEdit="1"/>
          </p:cNvSpPr>
          <p:nvPr/>
        </p:nvSpPr>
        <p:spPr bwMode="auto">
          <a:xfrm>
            <a:off x="3511551" y="361951"/>
            <a:ext cx="513397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Process productivity</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metrics</a:t>
            </a:r>
            <a:endParaRPr lang="ar-SA" sz="3600" kern="10">
              <a:ln w="12700">
                <a:solidFill>
                  <a:srgbClr val="000000"/>
                </a:solidFill>
                <a:round/>
                <a:headEnd/>
                <a:tailEnd/>
              </a:ln>
              <a:solidFill>
                <a:srgbClr val="33CC33"/>
              </a:solidFill>
              <a:latin typeface="Arial Black"/>
              <a:cs typeface="Times New Roman" pitchFamily="18" charset="0"/>
            </a:endParaRPr>
          </a:p>
        </p:txBody>
      </p:sp>
      <p:sp>
        <p:nvSpPr>
          <p:cNvPr id="22588" name="Text Box 60"/>
          <p:cNvSpPr txBox="1">
            <a:spLocks noChangeArrowheads="1"/>
          </p:cNvSpPr>
          <p:nvPr/>
        </p:nvSpPr>
        <p:spPr bwMode="auto">
          <a:xfrm>
            <a:off x="1890714" y="5046664"/>
            <a:ext cx="8453437" cy="1190625"/>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prstClr val="black"/>
                </a:solidFill>
                <a:latin typeface="Times New Roman" pitchFamily="18" charset="0"/>
                <a:cs typeface="Times New Roman" pitchFamily="18" charset="0"/>
              </a:rPr>
              <a:t>DevH = Total working hours invested in the development of the software system.</a:t>
            </a:r>
          </a:p>
          <a:p>
            <a:pPr algn="l" rtl="0" fontAlgn="base">
              <a:spcBef>
                <a:spcPct val="0"/>
              </a:spcBef>
              <a:spcAft>
                <a:spcPct val="0"/>
              </a:spcAft>
            </a:pPr>
            <a:r>
              <a:rPr lang="en-US" b="1">
                <a:solidFill>
                  <a:prstClr val="black"/>
                </a:solidFill>
                <a:latin typeface="Times New Roman" pitchFamily="18" charset="0"/>
                <a:cs typeface="Times New Roman" pitchFamily="18" charset="0"/>
              </a:rPr>
              <a:t>ReKLOC = Number of thousands of reused lines of code.</a:t>
            </a:r>
          </a:p>
          <a:p>
            <a:pPr algn="l" rtl="0" fontAlgn="base">
              <a:spcBef>
                <a:spcPct val="0"/>
              </a:spcBef>
              <a:spcAft>
                <a:spcPct val="0"/>
              </a:spcAft>
            </a:pPr>
            <a:r>
              <a:rPr lang="en-US" b="1">
                <a:solidFill>
                  <a:prstClr val="black"/>
                </a:solidFill>
                <a:latin typeface="Times New Roman" pitchFamily="18" charset="0"/>
                <a:cs typeface="Times New Roman" pitchFamily="18" charset="0"/>
              </a:rPr>
              <a:t>ReDoc = Number of reused pages of documentation.</a:t>
            </a:r>
          </a:p>
          <a:p>
            <a:pPr algn="l" rtl="0" fontAlgn="base">
              <a:spcBef>
                <a:spcPct val="0"/>
              </a:spcBef>
              <a:spcAft>
                <a:spcPct val="0"/>
              </a:spcAft>
            </a:pPr>
            <a:r>
              <a:rPr lang="en-US" b="1">
                <a:solidFill>
                  <a:prstClr val="black"/>
                </a:solidFill>
                <a:latin typeface="Times New Roman" pitchFamily="18" charset="0"/>
                <a:cs typeface="Times New Roman" pitchFamily="18" charset="0"/>
              </a:rPr>
              <a:t>NDoc = Number of pages of documentation.</a:t>
            </a:r>
            <a:endParaRPr lang="en-GB">
              <a:solidFill>
                <a:prstClr val="black"/>
              </a:solidFill>
              <a:latin typeface="Times New Roman" pitchFamily="18" charset="0"/>
              <a:cs typeface="Times New Roman" pitchFamily="18"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idx="1"/>
          </p:nvPr>
        </p:nvSpPr>
        <p:spPr>
          <a:xfrm>
            <a:off x="1890714" y="1844675"/>
            <a:ext cx="8453437" cy="4243388"/>
          </a:xfrm>
          <a:solidFill>
            <a:srgbClr val="CCFFFF"/>
          </a:solidFill>
          <a:ln>
            <a:solidFill>
              <a:srgbClr val="0000CC"/>
            </a:solidFill>
          </a:ln>
        </p:spPr>
        <p:txBody>
          <a:bodyPr>
            <a:normAutofit/>
          </a:bodyPr>
          <a:lstStyle/>
          <a:p>
            <a:pPr marL="711200" indent="-711200">
              <a:lnSpc>
                <a:spcPct val="80000"/>
              </a:lnSpc>
              <a:spcBef>
                <a:spcPct val="15000"/>
              </a:spcBef>
              <a:buNone/>
              <a:tabLst>
                <a:tab pos="363538" algn="l"/>
              </a:tabLst>
            </a:pPr>
            <a:r>
              <a:rPr lang="en-US" sz="2200" b="1" dirty="0"/>
              <a:t>*	Help Desk (HD) quality metrics:</a:t>
            </a:r>
          </a:p>
          <a:p>
            <a:pPr marL="711200" indent="-711200">
              <a:lnSpc>
                <a:spcPct val="80000"/>
              </a:lnSpc>
              <a:spcBef>
                <a:spcPct val="15000"/>
              </a:spcBef>
              <a:buNone/>
              <a:tabLst>
                <a:tab pos="363538" algn="l"/>
              </a:tabLst>
            </a:pPr>
            <a:r>
              <a:rPr lang="en-US" sz="2200" dirty="0">
                <a:solidFill>
                  <a:srgbClr val="0000CC"/>
                </a:solidFill>
              </a:rPr>
              <a:t>	*	HD calls density metrics - measured by the number of calls. </a:t>
            </a:r>
          </a:p>
          <a:p>
            <a:pPr marL="711200" indent="-711200">
              <a:lnSpc>
                <a:spcPct val="80000"/>
              </a:lnSpc>
              <a:spcBef>
                <a:spcPct val="15000"/>
              </a:spcBef>
              <a:buNone/>
              <a:tabLst>
                <a:tab pos="363538" algn="l"/>
              </a:tabLst>
            </a:pPr>
            <a:r>
              <a:rPr lang="en-US" sz="2200" dirty="0">
                <a:solidFill>
                  <a:srgbClr val="0000CC"/>
                </a:solidFill>
              </a:rPr>
              <a:t>	*	HD calls severity metrics - the severity of the HD issues raised. </a:t>
            </a:r>
          </a:p>
          <a:p>
            <a:pPr marL="711200" indent="-711200">
              <a:lnSpc>
                <a:spcPct val="80000"/>
              </a:lnSpc>
              <a:spcBef>
                <a:spcPct val="15000"/>
              </a:spcBef>
              <a:buNone/>
              <a:tabLst>
                <a:tab pos="363538" algn="l"/>
              </a:tabLst>
            </a:pPr>
            <a:r>
              <a:rPr lang="en-US" sz="2200" dirty="0">
                <a:solidFill>
                  <a:srgbClr val="0000CC"/>
                </a:solidFill>
              </a:rPr>
              <a:t>	*	HD success metrics – the level of success in responding to HD calls.</a:t>
            </a:r>
            <a:r>
              <a:rPr lang="en-US" sz="2200" dirty="0"/>
              <a:t> </a:t>
            </a:r>
          </a:p>
          <a:p>
            <a:pPr marL="711200" indent="-711200">
              <a:lnSpc>
                <a:spcPct val="80000"/>
              </a:lnSpc>
              <a:spcBef>
                <a:spcPct val="15000"/>
              </a:spcBef>
              <a:buNone/>
              <a:tabLst>
                <a:tab pos="363538" algn="l"/>
              </a:tabLst>
            </a:pPr>
            <a:r>
              <a:rPr lang="en-US" sz="2200" b="1" dirty="0">
                <a:solidFill>
                  <a:srgbClr val="990033"/>
                </a:solidFill>
              </a:rPr>
              <a:t>*	HD productivity metrics.</a:t>
            </a:r>
          </a:p>
          <a:p>
            <a:pPr marL="711200" indent="-711200">
              <a:lnSpc>
                <a:spcPct val="80000"/>
              </a:lnSpc>
              <a:spcBef>
                <a:spcPct val="15000"/>
              </a:spcBef>
              <a:buNone/>
              <a:tabLst>
                <a:tab pos="363538" algn="l"/>
              </a:tabLst>
            </a:pPr>
            <a:r>
              <a:rPr lang="en-US" sz="2200" b="1" dirty="0">
                <a:solidFill>
                  <a:srgbClr val="990033"/>
                </a:solidFill>
              </a:rPr>
              <a:t>*	HD effectiveness metrics.</a:t>
            </a:r>
          </a:p>
          <a:p>
            <a:pPr marL="711200" indent="-711200">
              <a:lnSpc>
                <a:spcPct val="80000"/>
              </a:lnSpc>
              <a:spcBef>
                <a:spcPct val="15000"/>
              </a:spcBef>
              <a:buNone/>
              <a:tabLst>
                <a:tab pos="363538" algn="l"/>
              </a:tabLst>
            </a:pPr>
            <a:r>
              <a:rPr lang="en-US" sz="2200" b="1" dirty="0">
                <a:solidFill>
                  <a:srgbClr val="339966"/>
                </a:solidFill>
              </a:rPr>
              <a:t>*	Corrective maintenance quality metrics.</a:t>
            </a:r>
          </a:p>
          <a:p>
            <a:pPr marL="711200" indent="-711200">
              <a:lnSpc>
                <a:spcPct val="80000"/>
              </a:lnSpc>
              <a:spcBef>
                <a:spcPct val="15000"/>
              </a:spcBef>
              <a:buNone/>
              <a:tabLst>
                <a:tab pos="363538" algn="l"/>
              </a:tabLst>
            </a:pPr>
            <a:r>
              <a:rPr lang="en-US" sz="2200" dirty="0">
                <a:solidFill>
                  <a:srgbClr val="339966"/>
                </a:solidFill>
              </a:rPr>
              <a:t>	*	Software system failures density metrics </a:t>
            </a:r>
          </a:p>
          <a:p>
            <a:pPr marL="711200" indent="-711200">
              <a:lnSpc>
                <a:spcPct val="80000"/>
              </a:lnSpc>
              <a:spcBef>
                <a:spcPct val="15000"/>
              </a:spcBef>
              <a:buNone/>
              <a:tabLst>
                <a:tab pos="363538" algn="l"/>
              </a:tabLst>
            </a:pPr>
            <a:r>
              <a:rPr lang="en-US" sz="2200" dirty="0">
                <a:solidFill>
                  <a:srgbClr val="339966"/>
                </a:solidFill>
              </a:rPr>
              <a:t>	*	Software system failures severity metrics </a:t>
            </a:r>
          </a:p>
          <a:p>
            <a:pPr marL="711200" indent="-711200">
              <a:lnSpc>
                <a:spcPct val="80000"/>
              </a:lnSpc>
              <a:spcBef>
                <a:spcPct val="15000"/>
              </a:spcBef>
              <a:buNone/>
              <a:tabLst>
                <a:tab pos="363538" algn="l"/>
              </a:tabLst>
            </a:pPr>
            <a:r>
              <a:rPr lang="en-US" sz="2200" dirty="0">
                <a:solidFill>
                  <a:srgbClr val="339966"/>
                </a:solidFill>
              </a:rPr>
              <a:t>	*	Failures of maintenance services metrics </a:t>
            </a:r>
          </a:p>
          <a:p>
            <a:pPr marL="711200" indent="-711200">
              <a:lnSpc>
                <a:spcPct val="80000"/>
              </a:lnSpc>
              <a:spcBef>
                <a:spcPct val="15000"/>
              </a:spcBef>
              <a:buNone/>
              <a:tabLst>
                <a:tab pos="363538" algn="l"/>
              </a:tabLst>
            </a:pPr>
            <a:r>
              <a:rPr lang="en-US" sz="2200" dirty="0">
                <a:solidFill>
                  <a:srgbClr val="339966"/>
                </a:solidFill>
              </a:rPr>
              <a:t>	*	Software system availability metrics</a:t>
            </a:r>
          </a:p>
          <a:p>
            <a:pPr marL="711200" indent="-711200">
              <a:lnSpc>
                <a:spcPct val="75000"/>
              </a:lnSpc>
              <a:spcBef>
                <a:spcPct val="15000"/>
              </a:spcBef>
              <a:buNone/>
              <a:tabLst>
                <a:tab pos="363538" algn="l"/>
              </a:tabLst>
            </a:pPr>
            <a:r>
              <a:rPr lang="en-US" sz="2200" b="1" dirty="0">
                <a:solidFill>
                  <a:srgbClr val="FF3300"/>
                </a:solidFill>
              </a:rPr>
              <a:t>*	Corrective maintenance productivity and effectiveness metrics</a:t>
            </a:r>
            <a:r>
              <a:rPr lang="en-US" sz="2200" dirty="0"/>
              <a:t>.</a:t>
            </a:r>
          </a:p>
        </p:txBody>
      </p:sp>
      <p:sp>
        <p:nvSpPr>
          <p:cNvPr id="23564" name="WordArt 12"/>
          <p:cNvSpPr>
            <a:spLocks noChangeArrowheads="1" noChangeShapeType="1" noTextEdit="1"/>
          </p:cNvSpPr>
          <p:nvPr/>
        </p:nvSpPr>
        <p:spPr bwMode="auto">
          <a:xfrm>
            <a:off x="4083050" y="361950"/>
            <a:ext cx="4000500"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Product metrics</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categories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21" name="Group 45"/>
          <p:cNvGraphicFramePr>
            <a:graphicFrameLocks noGrp="1"/>
          </p:cNvGraphicFramePr>
          <p:nvPr>
            <p:ph type="tbl" idx="1"/>
          </p:nvPr>
        </p:nvGraphicFramePr>
        <p:xfrm>
          <a:off x="1905000" y="1828800"/>
          <a:ext cx="8458200" cy="2717038"/>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calls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Weighted HD calls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WHYC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WHDF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Weighted HD calls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WHDF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NMFP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4624" name="Text Box 48"/>
          <p:cNvSpPr txBox="1">
            <a:spLocks noChangeArrowheads="1"/>
          </p:cNvSpPr>
          <p:nvPr/>
        </p:nvSpPr>
        <p:spPr bwMode="auto">
          <a:xfrm>
            <a:off x="1890714" y="4797426"/>
            <a:ext cx="8453437" cy="1190625"/>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prstClr val="black"/>
                </a:solidFill>
                <a:latin typeface="Times New Roman" pitchFamily="18" charset="0"/>
                <a:cs typeface="Times New Roman" pitchFamily="18" charset="0"/>
              </a:rPr>
              <a:t>NHYC = the number of HD calls during a year of service.</a:t>
            </a:r>
          </a:p>
          <a:p>
            <a:pPr algn="l" rtl="0" fontAlgn="base">
              <a:spcBef>
                <a:spcPct val="0"/>
              </a:spcBef>
              <a:spcAft>
                <a:spcPct val="0"/>
              </a:spcAft>
            </a:pPr>
            <a:r>
              <a:rPr lang="en-US" b="1">
                <a:solidFill>
                  <a:prstClr val="black"/>
                </a:solidFill>
                <a:latin typeface="Times New Roman" pitchFamily="18" charset="0"/>
                <a:cs typeface="Times New Roman" pitchFamily="18" charset="0"/>
              </a:rPr>
              <a:t>KLMC = Thousands of lines of maintained software code.</a:t>
            </a:r>
          </a:p>
          <a:p>
            <a:pPr algn="l" rtl="0" fontAlgn="base">
              <a:spcBef>
                <a:spcPct val="0"/>
              </a:spcBef>
              <a:spcAft>
                <a:spcPct val="0"/>
              </a:spcAft>
            </a:pPr>
            <a:r>
              <a:rPr lang="en-US" b="1">
                <a:solidFill>
                  <a:prstClr val="black"/>
                </a:solidFill>
                <a:latin typeface="Times New Roman" pitchFamily="18" charset="0"/>
                <a:cs typeface="Times New Roman" pitchFamily="18" charset="0"/>
              </a:rPr>
              <a:t>WHYC = weighted HD calls received during one year of service.</a:t>
            </a:r>
          </a:p>
          <a:p>
            <a:pPr algn="l" rtl="0" fontAlgn="base">
              <a:spcBef>
                <a:spcPct val="0"/>
              </a:spcBef>
              <a:spcAft>
                <a:spcPct val="0"/>
              </a:spcAft>
            </a:pPr>
            <a:r>
              <a:rPr lang="en-US" b="1">
                <a:solidFill>
                  <a:prstClr val="black"/>
                </a:solidFill>
                <a:latin typeface="Times New Roman" pitchFamily="18" charset="0"/>
                <a:cs typeface="Times New Roman" pitchFamily="18" charset="0"/>
              </a:rPr>
              <a:t>NMFP = number of function points to be maintained.</a:t>
            </a:r>
            <a:endParaRPr lang="en-GB">
              <a:solidFill>
                <a:prstClr val="black"/>
              </a:solidFill>
              <a:latin typeface="Times New Roman" pitchFamily="18" charset="0"/>
              <a:cs typeface="Times New Roman" pitchFamily="18" charset="0"/>
            </a:endParaRPr>
          </a:p>
        </p:txBody>
      </p:sp>
      <p:sp>
        <p:nvSpPr>
          <p:cNvPr id="24625" name="WordArt 49"/>
          <p:cNvSpPr>
            <a:spLocks noChangeArrowheads="1" noChangeShapeType="1" noTextEdit="1"/>
          </p:cNvSpPr>
          <p:nvPr/>
        </p:nvSpPr>
        <p:spPr bwMode="auto">
          <a:xfrm>
            <a:off x="3038475" y="909639"/>
            <a:ext cx="6096000" cy="503237"/>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HD calls density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4" name="Group 20"/>
          <p:cNvGraphicFramePr>
            <a:graphicFrameLocks noGrp="1"/>
          </p:cNvGraphicFramePr>
          <p:nvPr/>
        </p:nvGraphicFramePr>
        <p:xfrm>
          <a:off x="1905000" y="2438401"/>
          <a:ext cx="8458200" cy="1244219"/>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0"/>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ASHC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severity of HD calls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ASHC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45" name="Rectangle 21"/>
          <p:cNvSpPr>
            <a:spLocks noChangeArrowheads="1"/>
          </p:cNvSpPr>
          <p:nvPr/>
        </p:nvSpPr>
        <p:spPr bwMode="auto">
          <a:xfrm>
            <a:off x="1919288" y="4267201"/>
            <a:ext cx="7300912" cy="779463"/>
          </a:xfrm>
          <a:prstGeom prst="rect">
            <a:avLst/>
          </a:prstGeom>
          <a:noFill/>
          <a:ln w="9525">
            <a:noFill/>
            <a:miter lim="800000"/>
            <a:headEnd/>
            <a:tailEnd/>
          </a:ln>
          <a:effectLst/>
        </p:spPr>
        <p:txBody>
          <a:bodyPr>
            <a:spAutoFit/>
          </a:bodyPr>
          <a:lstStyle/>
          <a:p>
            <a:pPr algn="l" rtl="0" fontAlgn="base">
              <a:spcBef>
                <a:spcPct val="50000"/>
              </a:spcBef>
              <a:spcAft>
                <a:spcPct val="0"/>
              </a:spcAft>
            </a:pPr>
            <a:r>
              <a:rPr lang="en-US" b="1">
                <a:solidFill>
                  <a:prstClr val="black"/>
                </a:solidFill>
                <a:latin typeface="Times New Roman" pitchFamily="18" charset="0"/>
                <a:cs typeface="Times New Roman" pitchFamily="18" charset="0"/>
              </a:rPr>
              <a:t>NHYC = the number of HD calls during a year of service.</a:t>
            </a:r>
          </a:p>
          <a:p>
            <a:pPr algn="l" rtl="0" eaLnBrk="0" fontAlgn="base" hangingPunct="0">
              <a:spcBef>
                <a:spcPct val="50000"/>
              </a:spcBef>
              <a:spcAft>
                <a:spcPct val="0"/>
              </a:spcAft>
            </a:pPr>
            <a:r>
              <a:rPr lang="en-US" b="1">
                <a:solidFill>
                  <a:prstClr val="black"/>
                </a:solidFill>
                <a:latin typeface="Times New Roman" pitchFamily="18" charset="0"/>
                <a:cs typeface="Times New Roman" pitchFamily="18" charset="0"/>
              </a:rPr>
              <a:t>WHYC = weighted HD calls received during one year of service.</a:t>
            </a:r>
          </a:p>
        </p:txBody>
      </p:sp>
      <p:sp>
        <p:nvSpPr>
          <p:cNvPr id="26647" name="WordArt 23"/>
          <p:cNvSpPr>
            <a:spLocks noChangeArrowheads="1" noChangeShapeType="1" noTextEdit="1"/>
          </p:cNvSpPr>
          <p:nvPr/>
        </p:nvSpPr>
        <p:spPr bwMode="auto">
          <a:xfrm>
            <a:off x="2600326" y="1219201"/>
            <a:ext cx="6962775" cy="48101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Severity of HD calls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9" name="Group 19"/>
          <p:cNvGraphicFramePr>
            <a:graphicFrameLocks noGrp="1"/>
          </p:cNvGraphicFramePr>
          <p:nvPr/>
        </p:nvGraphicFramePr>
        <p:xfrm>
          <a:off x="1866900" y="2808289"/>
          <a:ext cx="8458200" cy="1244219"/>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service success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NHYOT</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HDS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618" name="Rectangle 18"/>
          <p:cNvSpPr>
            <a:spLocks noChangeArrowheads="1"/>
          </p:cNvSpPr>
          <p:nvPr/>
        </p:nvSpPr>
        <p:spPr bwMode="auto">
          <a:xfrm>
            <a:off x="1752600" y="4572000"/>
            <a:ext cx="8610600" cy="915988"/>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prstClr val="black"/>
                </a:solidFill>
                <a:latin typeface="Times New Roman" pitchFamily="18" charset="0"/>
                <a:cs typeface="Times New Roman" pitchFamily="18" charset="0"/>
              </a:rPr>
              <a:t>NHYNOT = Number of yearly HD calls completed on time during one year of service. </a:t>
            </a:r>
          </a:p>
          <a:p>
            <a:pPr algn="l" rtl="0" fontAlgn="base">
              <a:spcBef>
                <a:spcPct val="0"/>
              </a:spcBef>
              <a:spcAft>
                <a:spcPct val="0"/>
              </a:spcAft>
            </a:pPr>
            <a:r>
              <a:rPr lang="en-US" b="1">
                <a:solidFill>
                  <a:prstClr val="black"/>
                </a:solidFill>
                <a:latin typeface="Times New Roman" pitchFamily="18" charset="0"/>
                <a:cs typeface="Times New Roman" pitchFamily="18" charset="0"/>
              </a:rPr>
              <a:t>NHYC = the number of HD calls during a year of service.</a:t>
            </a:r>
          </a:p>
          <a:p>
            <a:pPr algn="l" rtl="0" fontAlgn="base">
              <a:spcBef>
                <a:spcPct val="0"/>
              </a:spcBef>
              <a:spcAft>
                <a:spcPct val="0"/>
              </a:spcAft>
            </a:pPr>
            <a:r>
              <a:rPr lang="en-US" b="1">
                <a:solidFill>
                  <a:prstClr val="black"/>
                </a:solidFill>
                <a:latin typeface="Times New Roman" pitchFamily="18" charset="0"/>
                <a:cs typeface="Times New Roman" pitchFamily="18" charset="0"/>
              </a:rPr>
              <a:t> </a:t>
            </a:r>
          </a:p>
        </p:txBody>
      </p:sp>
      <p:sp>
        <p:nvSpPr>
          <p:cNvPr id="25621" name="WordArt 21"/>
          <p:cNvSpPr>
            <a:spLocks noChangeArrowheads="1" noChangeShapeType="1" noTextEdit="1"/>
          </p:cNvSpPr>
          <p:nvPr/>
        </p:nvSpPr>
        <p:spPr bwMode="auto">
          <a:xfrm>
            <a:off x="3590926" y="1365250"/>
            <a:ext cx="4981575" cy="407988"/>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HD success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45" name="Group 49"/>
          <p:cNvGraphicFramePr>
            <a:graphicFrameLocks noGrp="1"/>
          </p:cNvGraphicFramePr>
          <p:nvPr/>
        </p:nvGraphicFramePr>
        <p:xfrm>
          <a:off x="1828800" y="1990726"/>
          <a:ext cx="8610600" cy="2665857"/>
        </p:xfrm>
        <a:graphic>
          <a:graphicData uri="http://schemas.openxmlformats.org/drawingml/2006/table">
            <a:tbl>
              <a:tblPr/>
              <a:tblGrid>
                <a:gridCol w="12192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0"/>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HDP=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KLNC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FHDP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Function Point HD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FHDP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HDE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713" name="Rectangle 17"/>
          <p:cNvSpPr>
            <a:spLocks noChangeArrowheads="1"/>
          </p:cNvSpPr>
          <p:nvPr/>
        </p:nvSpPr>
        <p:spPr bwMode="auto">
          <a:xfrm>
            <a:off x="1890714" y="4876801"/>
            <a:ext cx="8777287" cy="1190625"/>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prstClr val="black"/>
                </a:solidFill>
                <a:latin typeface="Times New Roman" pitchFamily="18" charset="0"/>
                <a:cs typeface="Times New Roman" pitchFamily="18" charset="0"/>
              </a:rPr>
              <a:t>HDYH = Total yearly working hours invested in HD servicing of the software system.</a:t>
            </a:r>
          </a:p>
          <a:p>
            <a:pPr algn="l" rtl="0" eaLnBrk="0" fontAlgn="base" hangingPunct="0">
              <a:spcBef>
                <a:spcPct val="0"/>
              </a:spcBef>
              <a:spcAft>
                <a:spcPct val="0"/>
              </a:spcAft>
            </a:pPr>
            <a:r>
              <a:rPr lang="en-US" b="1">
                <a:solidFill>
                  <a:prstClr val="black"/>
                </a:solidFill>
                <a:latin typeface="Times New Roman" pitchFamily="18" charset="0"/>
                <a:cs typeface="Times New Roman" pitchFamily="18" charset="0"/>
              </a:rPr>
              <a:t>KLMC = Thousands of lines of maintained software code.</a:t>
            </a:r>
          </a:p>
          <a:p>
            <a:pPr algn="l" rtl="0" eaLnBrk="0" fontAlgn="base" hangingPunct="0">
              <a:spcBef>
                <a:spcPct val="0"/>
              </a:spcBef>
              <a:spcAft>
                <a:spcPct val="0"/>
              </a:spcAft>
            </a:pPr>
            <a:r>
              <a:rPr lang="en-US" b="1">
                <a:solidFill>
                  <a:prstClr val="black"/>
                </a:solidFill>
                <a:latin typeface="Times New Roman" pitchFamily="18" charset="0"/>
                <a:cs typeface="Times New Roman" pitchFamily="18" charset="0"/>
              </a:rPr>
              <a:t>NMFP = number of function points to be maintained.</a:t>
            </a:r>
          </a:p>
          <a:p>
            <a:pPr algn="l" rtl="0" eaLnBrk="0" fontAlgn="base" hangingPunct="0">
              <a:spcBef>
                <a:spcPct val="0"/>
              </a:spcBef>
              <a:spcAft>
                <a:spcPct val="0"/>
              </a:spcAft>
            </a:pPr>
            <a:r>
              <a:rPr lang="en-US" b="1">
                <a:solidFill>
                  <a:prstClr val="black"/>
                </a:solidFill>
                <a:latin typeface="Times New Roman" pitchFamily="18" charset="0"/>
                <a:cs typeface="Times New Roman" pitchFamily="18" charset="0"/>
              </a:rPr>
              <a:t>NHYC = the number of HD calls during a year of service. </a:t>
            </a:r>
          </a:p>
        </p:txBody>
      </p:sp>
      <p:sp>
        <p:nvSpPr>
          <p:cNvPr id="29746" name="WordArt 50"/>
          <p:cNvSpPr>
            <a:spLocks noChangeArrowheads="1" noChangeShapeType="1" noTextEdit="1"/>
          </p:cNvSpPr>
          <p:nvPr/>
        </p:nvSpPr>
        <p:spPr bwMode="auto">
          <a:xfrm>
            <a:off x="3368676" y="577851"/>
            <a:ext cx="541972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HD productivity and</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effectiveness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92" name="Group 48"/>
          <p:cNvGraphicFramePr>
            <a:graphicFrameLocks noGrp="1"/>
          </p:cNvGraphicFramePr>
          <p:nvPr>
            <p:ph type="tbl" idx="1"/>
          </p:nvPr>
        </p:nvGraphicFramePr>
        <p:xfrm>
          <a:off x="1905000" y="1765300"/>
          <a:ext cx="8534400" cy="2743200"/>
        </p:xfrm>
        <a:graphic>
          <a:graphicData uri="http://schemas.openxmlformats.org/drawingml/2006/table">
            <a:tbl>
              <a:tblPr/>
              <a:tblGrid>
                <a:gridCol w="1447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Software System Failure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NYF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SSFD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WSSFD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Weighted Software  System Failure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WFFFD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WSSFF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Weighted Software System Failures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WSSFF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94" name="WordArt 50"/>
          <p:cNvSpPr>
            <a:spLocks noChangeArrowheads="1" noChangeShapeType="1" noTextEdit="1"/>
          </p:cNvSpPr>
          <p:nvPr/>
        </p:nvSpPr>
        <p:spPr bwMode="auto">
          <a:xfrm>
            <a:off x="3138489" y="434976"/>
            <a:ext cx="5895975"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Software system</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failures density metrics</a:t>
            </a:r>
            <a:endParaRPr lang="ar-SA" sz="3600" kern="10">
              <a:ln w="12700">
                <a:solidFill>
                  <a:srgbClr val="000000"/>
                </a:solidFill>
                <a:round/>
                <a:headEnd/>
                <a:tailEnd/>
              </a:ln>
              <a:solidFill>
                <a:srgbClr val="33CC33"/>
              </a:solidFill>
              <a:latin typeface="Arial Black"/>
              <a:cs typeface="Times New Roman" pitchFamily="18" charset="0"/>
            </a:endParaRPr>
          </a:p>
        </p:txBody>
      </p:sp>
      <p:sp>
        <p:nvSpPr>
          <p:cNvPr id="31795" name="Text Box 51"/>
          <p:cNvSpPr txBox="1">
            <a:spLocks noChangeArrowheads="1"/>
          </p:cNvSpPr>
          <p:nvPr/>
        </p:nvSpPr>
        <p:spPr bwMode="auto">
          <a:xfrm>
            <a:off x="1890714" y="4700588"/>
            <a:ext cx="8453437" cy="1465262"/>
          </a:xfrm>
          <a:prstGeom prst="rect">
            <a:avLst/>
          </a:prstGeom>
          <a:noFill/>
          <a:ln w="9525">
            <a:noFill/>
            <a:miter lim="800000"/>
            <a:headEnd/>
            <a:tailEnd/>
          </a:ln>
          <a:effectLst/>
        </p:spPr>
        <p:txBody>
          <a:bodyPr>
            <a:spAutoFit/>
          </a:bodyPr>
          <a:lstStyle/>
          <a:p>
            <a:pPr algn="l" rtl="0" fontAlgn="base">
              <a:spcBef>
                <a:spcPct val="0"/>
              </a:spcBef>
              <a:spcAft>
                <a:spcPct val="0"/>
              </a:spcAft>
            </a:pPr>
            <a:r>
              <a:rPr lang="en-US" b="1">
                <a:solidFill>
                  <a:prstClr val="black"/>
                </a:solidFill>
                <a:latin typeface="Times New Roman" pitchFamily="18" charset="0"/>
                <a:cs typeface="Times New Roman" pitchFamily="18" charset="0"/>
              </a:rPr>
              <a:t>NYF = number of software failures detected during a year of maintenance service.</a:t>
            </a:r>
          </a:p>
          <a:p>
            <a:pPr algn="l" rtl="0" fontAlgn="base">
              <a:spcBef>
                <a:spcPct val="0"/>
              </a:spcBef>
              <a:spcAft>
                <a:spcPct val="0"/>
              </a:spcAft>
            </a:pPr>
            <a:r>
              <a:rPr lang="en-US" b="1">
                <a:solidFill>
                  <a:prstClr val="black"/>
                </a:solidFill>
                <a:latin typeface="Times New Roman" pitchFamily="18" charset="0"/>
                <a:cs typeface="Times New Roman" pitchFamily="18" charset="0"/>
              </a:rPr>
              <a:t>WYF = weighted number of yearly software failures detected during one year of </a:t>
            </a:r>
            <a:br>
              <a:rPr lang="en-US" b="1">
                <a:solidFill>
                  <a:prstClr val="black"/>
                </a:solidFill>
                <a:latin typeface="Times New Roman" pitchFamily="18" charset="0"/>
                <a:cs typeface="Times New Roman" pitchFamily="18" charset="0"/>
              </a:rPr>
            </a:br>
            <a:r>
              <a:rPr lang="en-US" b="1">
                <a:solidFill>
                  <a:prstClr val="black"/>
                </a:solidFill>
                <a:latin typeface="Times New Roman" pitchFamily="18" charset="0"/>
                <a:cs typeface="Times New Roman" pitchFamily="18" charset="0"/>
              </a:rPr>
              <a:t>              maintenance service.</a:t>
            </a:r>
          </a:p>
          <a:p>
            <a:pPr algn="l" rtl="0" fontAlgn="base">
              <a:spcBef>
                <a:spcPct val="0"/>
              </a:spcBef>
              <a:spcAft>
                <a:spcPct val="0"/>
              </a:spcAft>
            </a:pPr>
            <a:r>
              <a:rPr lang="en-US" b="1">
                <a:solidFill>
                  <a:prstClr val="black"/>
                </a:solidFill>
                <a:latin typeface="Times New Roman" pitchFamily="18" charset="0"/>
                <a:cs typeface="Times New Roman" pitchFamily="18" charset="0"/>
              </a:rPr>
              <a:t>NMFP = number of function points designated for the maintained software.</a:t>
            </a:r>
          </a:p>
          <a:p>
            <a:pPr algn="l" rtl="0" fontAlgn="base">
              <a:spcBef>
                <a:spcPct val="0"/>
              </a:spcBef>
              <a:spcAft>
                <a:spcPct val="0"/>
              </a:spcAft>
            </a:pPr>
            <a:r>
              <a:rPr lang="en-US" b="1">
                <a:solidFill>
                  <a:prstClr val="black"/>
                </a:solidFill>
                <a:latin typeface="Times New Roman" pitchFamily="18" charset="0"/>
                <a:cs typeface="Times New Roman" pitchFamily="18" charset="0"/>
              </a:rPr>
              <a:t>KLMC = Thousands of lines of maintained software code.</a:t>
            </a:r>
            <a:endParaRPr lang="en-GB">
              <a:solidFill>
                <a:prstClr val="black"/>
              </a:solidFill>
              <a:latin typeface="Times New Roman" pitchFamily="18" charset="0"/>
              <a:cs typeface="Times New Roman" pitchFamily="18" charset="0"/>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55" name="Group 23"/>
          <p:cNvGraphicFramePr>
            <a:graphicFrameLocks noGrp="1"/>
          </p:cNvGraphicFramePr>
          <p:nvPr/>
        </p:nvGraphicFramePr>
        <p:xfrm>
          <a:off x="2089150" y="2844800"/>
          <a:ext cx="8077200" cy="1219200"/>
        </p:xfrm>
        <a:graphic>
          <a:graphicData uri="http://schemas.openxmlformats.org/drawingml/2006/table">
            <a:tbl>
              <a:tblPr/>
              <a:tblGrid>
                <a:gridCol w="1295400">
                  <a:extLst>
                    <a:ext uri="{9D8B030D-6E8A-4147-A177-3AD203B41FA5}">
                      <a16:colId xmlns:a16="http://schemas.microsoft.com/office/drawing/2014/main" val="20000"/>
                    </a:ext>
                  </a:extLst>
                </a:gridCol>
                <a:gridCol w="3676650">
                  <a:extLst>
                    <a:ext uri="{9D8B030D-6E8A-4147-A177-3AD203B41FA5}">
                      <a16:colId xmlns:a16="http://schemas.microsoft.com/office/drawing/2014/main" val="20001"/>
                    </a:ext>
                  </a:extLst>
                </a:gridCol>
                <a:gridCol w="3105150">
                  <a:extLst>
                    <a:ext uri="{9D8B030D-6E8A-4147-A177-3AD203B41FA5}">
                      <a16:colId xmlns:a16="http://schemas.microsoft.com/office/drawing/2014/main" val="20002"/>
                    </a:ext>
                  </a:extLst>
                </a:gridCol>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MRepF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Maintenance Repeated repair Failure metric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RepYF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MRepF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49" name="Rectangle 17"/>
          <p:cNvSpPr>
            <a:spLocks noChangeArrowheads="1"/>
          </p:cNvSpPr>
          <p:nvPr/>
        </p:nvSpPr>
        <p:spPr bwMode="auto">
          <a:xfrm>
            <a:off x="1631950" y="4673600"/>
            <a:ext cx="8610600" cy="915988"/>
          </a:xfrm>
          <a:prstGeom prst="rect">
            <a:avLst/>
          </a:prstGeom>
          <a:noFill/>
          <a:ln w="9525">
            <a:noFill/>
            <a:miter lim="800000"/>
            <a:headEnd/>
            <a:tailEnd/>
          </a:ln>
          <a:effectLst/>
        </p:spPr>
        <p:txBody>
          <a:bodyPr>
            <a:spAutoFit/>
          </a:bodyPr>
          <a:lstStyle/>
          <a:p>
            <a:pPr algn="l" rtl="0" fontAlgn="base">
              <a:spcBef>
                <a:spcPct val="0"/>
              </a:spcBef>
              <a:spcAft>
                <a:spcPct val="0"/>
              </a:spcAft>
              <a:tabLst>
                <a:tab pos="409575" algn="l"/>
              </a:tabLst>
            </a:pPr>
            <a:r>
              <a:rPr lang="en-US" b="1">
                <a:solidFill>
                  <a:prstClr val="black"/>
                </a:solidFill>
                <a:latin typeface="Times New Roman" pitchFamily="18" charset="0"/>
                <a:cs typeface="Times New Roman" pitchFamily="18" charset="0"/>
              </a:rPr>
              <a:t>        </a:t>
            </a:r>
            <a:r>
              <a:rPr lang="en-US" b="1">
                <a:solidFill>
                  <a:prstClr val="black"/>
                </a:solidFill>
                <a:latin typeface="Symbol" pitchFamily="18" charset="2"/>
                <a:cs typeface="Times New Roman" pitchFamily="18" charset="0"/>
              </a:rPr>
              <a:t>  </a:t>
            </a:r>
            <a:r>
              <a:rPr lang="en-US" b="1">
                <a:solidFill>
                  <a:prstClr val="black"/>
                </a:solidFill>
                <a:latin typeface="Times New Roman" pitchFamily="18" charset="0"/>
                <a:cs typeface="Times New Roman" pitchFamily="18" charset="0"/>
              </a:rPr>
              <a:t> NYF = number of software failures detected during a year of maintenance </a:t>
            </a:r>
            <a:br>
              <a:rPr lang="en-US" b="1">
                <a:solidFill>
                  <a:prstClr val="black"/>
                </a:solidFill>
                <a:latin typeface="Times New Roman" pitchFamily="18" charset="0"/>
                <a:cs typeface="Times New Roman" pitchFamily="18" charset="0"/>
              </a:rPr>
            </a:br>
            <a:r>
              <a:rPr lang="en-US" b="1">
                <a:solidFill>
                  <a:prstClr val="black"/>
                </a:solidFill>
                <a:latin typeface="Times New Roman" pitchFamily="18" charset="0"/>
                <a:cs typeface="Times New Roman" pitchFamily="18" charset="0"/>
              </a:rPr>
              <a:t>                       service.</a:t>
            </a:r>
          </a:p>
          <a:p>
            <a:pPr algn="l" rtl="0" eaLnBrk="0" fontAlgn="base" hangingPunct="0">
              <a:spcBef>
                <a:spcPct val="0"/>
              </a:spcBef>
              <a:spcAft>
                <a:spcPct val="0"/>
              </a:spcAft>
              <a:tabLst>
                <a:tab pos="409575" algn="l"/>
              </a:tabLst>
            </a:pPr>
            <a:r>
              <a:rPr lang="en-US" b="1">
                <a:solidFill>
                  <a:prstClr val="black"/>
                </a:solidFill>
                <a:latin typeface="Times New Roman" pitchFamily="18" charset="0"/>
                <a:cs typeface="Times New Roman" pitchFamily="18" charset="0"/>
              </a:rPr>
              <a:t>           RepYF = Number of repeated software failure calls (service failures). </a:t>
            </a:r>
          </a:p>
        </p:txBody>
      </p:sp>
      <p:sp>
        <p:nvSpPr>
          <p:cNvPr id="44057" name="WordArt 25"/>
          <p:cNvSpPr>
            <a:spLocks noChangeArrowheads="1" noChangeShapeType="1" noTextEdit="1"/>
          </p:cNvSpPr>
          <p:nvPr/>
        </p:nvSpPr>
        <p:spPr bwMode="auto">
          <a:xfrm>
            <a:off x="3062288" y="981076"/>
            <a:ext cx="6038850" cy="1152525"/>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Failures of maintenance</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services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2" name="Group 36"/>
          <p:cNvGraphicFramePr>
            <a:graphicFrameLocks noGrp="1"/>
          </p:cNvGraphicFramePr>
          <p:nvPr/>
        </p:nvGraphicFramePr>
        <p:xfrm>
          <a:off x="2133600" y="1625600"/>
          <a:ext cx="8077200" cy="2667000"/>
        </p:xfrm>
        <a:graphic>
          <a:graphicData uri="http://schemas.openxmlformats.org/drawingml/2006/table">
            <a:tbl>
              <a:tblPr/>
              <a:tblGrid>
                <a:gridCol w="1295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Full 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 - NYFH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FA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VitA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Vital 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 - NYVitFH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VitA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TUA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 Unavailability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TUA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5073" name="Rectangle 17"/>
          <p:cNvSpPr>
            <a:spLocks noChangeArrowheads="1"/>
          </p:cNvSpPr>
          <p:nvPr/>
        </p:nvSpPr>
        <p:spPr bwMode="auto">
          <a:xfrm>
            <a:off x="1960564" y="4333876"/>
            <a:ext cx="8383587" cy="2047875"/>
          </a:xfrm>
          <a:prstGeom prst="rect">
            <a:avLst/>
          </a:prstGeom>
          <a:noFill/>
          <a:ln w="9525">
            <a:noFill/>
            <a:miter lim="800000"/>
            <a:headEnd/>
            <a:tailEnd/>
          </a:ln>
          <a:effectLst/>
        </p:spPr>
        <p:txBody>
          <a:bodyPr>
            <a:spAutoFit/>
          </a:bodyPr>
          <a:lstStyle/>
          <a:p>
            <a:pPr algn="l" rtl="0" fontAlgn="base">
              <a:spcBef>
                <a:spcPct val="0"/>
              </a:spcBef>
              <a:spcAft>
                <a:spcPct val="0"/>
              </a:spcAft>
              <a:tabLst>
                <a:tab pos="409575" algn="l"/>
              </a:tabLst>
            </a:pPr>
            <a:r>
              <a:rPr lang="en-US" sz="1600" b="1">
                <a:solidFill>
                  <a:prstClr val="black"/>
                </a:solidFill>
                <a:latin typeface="Times New Roman" pitchFamily="18" charset="0"/>
                <a:cs typeface="Times New Roman" pitchFamily="18" charset="0"/>
              </a:rPr>
              <a:t> NYSerH = Number of hours software system is in service during one year.  </a:t>
            </a:r>
          </a:p>
          <a:p>
            <a:pPr algn="l" rtl="0" fontAlgn="base">
              <a:spcBef>
                <a:spcPct val="0"/>
              </a:spcBef>
              <a:spcAft>
                <a:spcPct val="0"/>
              </a:spcAft>
              <a:tabLst>
                <a:tab pos="409575" algn="l"/>
              </a:tabLst>
            </a:pPr>
            <a:r>
              <a:rPr lang="en-US" sz="1600" b="1">
                <a:solidFill>
                  <a:prstClr val="black"/>
                </a:solidFill>
                <a:latin typeface="Times New Roman" pitchFamily="18" charset="0"/>
                <a:cs typeface="Times New Roman" pitchFamily="18" charset="0"/>
              </a:rPr>
              <a:t> NYFH = Number of hours where at least one function is unavailable (failed) during one year,</a:t>
            </a:r>
            <a:br>
              <a:rPr lang="en-US" sz="1600" b="1">
                <a:solidFill>
                  <a:prstClr val="black"/>
                </a:solidFill>
                <a:latin typeface="Times New Roman" pitchFamily="18" charset="0"/>
                <a:cs typeface="Times New Roman" pitchFamily="18" charset="0"/>
              </a:rPr>
            </a:br>
            <a:r>
              <a:rPr lang="en-US" sz="1600" b="1">
                <a:solidFill>
                  <a:prstClr val="black"/>
                </a:solidFill>
                <a:latin typeface="Times New Roman" pitchFamily="18" charset="0"/>
                <a:cs typeface="Times New Roman" pitchFamily="18" charset="0"/>
              </a:rPr>
              <a:t>                 including total failure of the software system.</a:t>
            </a:r>
          </a:p>
          <a:p>
            <a:pPr algn="l" rtl="0" fontAlgn="base">
              <a:spcBef>
                <a:spcPct val="0"/>
              </a:spcBef>
              <a:spcAft>
                <a:spcPct val="0"/>
              </a:spcAft>
              <a:tabLst>
                <a:tab pos="409575" algn="l"/>
              </a:tabLst>
            </a:pPr>
            <a:r>
              <a:rPr lang="en-US" sz="1600" b="1">
                <a:solidFill>
                  <a:prstClr val="black"/>
                </a:solidFill>
                <a:latin typeface="Times New Roman" pitchFamily="18" charset="0"/>
                <a:cs typeface="Times New Roman" pitchFamily="18" charset="0"/>
              </a:rPr>
              <a:t> NYVitFH = Number of hours when at least one vital function is unavailable (failed) during</a:t>
            </a:r>
            <a:br>
              <a:rPr lang="en-US" sz="1600" b="1">
                <a:solidFill>
                  <a:prstClr val="black"/>
                </a:solidFill>
                <a:latin typeface="Times New Roman" pitchFamily="18" charset="0"/>
                <a:cs typeface="Times New Roman" pitchFamily="18" charset="0"/>
              </a:rPr>
            </a:br>
            <a:r>
              <a:rPr lang="en-US" sz="1600" b="1">
                <a:solidFill>
                  <a:prstClr val="black"/>
                </a:solidFill>
                <a:latin typeface="Times New Roman" pitchFamily="18" charset="0"/>
                <a:cs typeface="Times New Roman" pitchFamily="18" charset="0"/>
              </a:rPr>
              <a:t>                      one year, including total failure of the software system.</a:t>
            </a:r>
          </a:p>
          <a:p>
            <a:pPr algn="l" rtl="0" fontAlgn="base">
              <a:spcBef>
                <a:spcPct val="0"/>
              </a:spcBef>
              <a:spcAft>
                <a:spcPct val="0"/>
              </a:spcAft>
              <a:tabLst>
                <a:tab pos="409575" algn="l"/>
              </a:tabLst>
            </a:pPr>
            <a:r>
              <a:rPr lang="en-US" sz="1600" b="1">
                <a:solidFill>
                  <a:prstClr val="black"/>
                </a:solidFill>
                <a:latin typeface="Times New Roman" pitchFamily="18" charset="0"/>
                <a:cs typeface="Times New Roman" pitchFamily="18" charset="0"/>
              </a:rPr>
              <a:t> NYTFH = Number of hours of total failure (all system functions failed) during one year.</a:t>
            </a:r>
          </a:p>
          <a:p>
            <a:pPr algn="l" rtl="0" fontAlgn="base">
              <a:spcBef>
                <a:spcPct val="0"/>
              </a:spcBef>
              <a:spcAft>
                <a:spcPct val="0"/>
              </a:spcAft>
              <a:tabLst>
                <a:tab pos="409575" algn="l"/>
              </a:tabLst>
            </a:pPr>
            <a:r>
              <a:rPr lang="en-US" sz="1600" b="1">
                <a:solidFill>
                  <a:prstClr val="black"/>
                </a:solidFill>
                <a:latin typeface="Times New Roman" pitchFamily="18" charset="0"/>
                <a:cs typeface="Times New Roman" pitchFamily="18" charset="0"/>
              </a:rPr>
              <a:t>NYFH ≥ NYVitFH ≥ NYTFH.</a:t>
            </a:r>
          </a:p>
          <a:p>
            <a:pPr algn="l" rtl="0" fontAlgn="base">
              <a:spcBef>
                <a:spcPct val="0"/>
              </a:spcBef>
              <a:spcAft>
                <a:spcPct val="0"/>
              </a:spcAft>
              <a:tabLst>
                <a:tab pos="409575" algn="l"/>
              </a:tabLst>
            </a:pPr>
            <a:r>
              <a:rPr lang="en-US" sz="1600" b="1">
                <a:solidFill>
                  <a:prstClr val="black"/>
                </a:solidFill>
                <a:latin typeface="Times New Roman" pitchFamily="18" charset="0"/>
                <a:cs typeface="Times New Roman" pitchFamily="18" charset="0"/>
              </a:rPr>
              <a:t>1 – TUA ≥ VitA ≥FA</a:t>
            </a:r>
          </a:p>
        </p:txBody>
      </p:sp>
      <p:sp>
        <p:nvSpPr>
          <p:cNvPr id="45094" name="WordArt 38"/>
          <p:cNvSpPr>
            <a:spLocks noChangeArrowheads="1" noChangeShapeType="1" noTextEdit="1"/>
          </p:cNvSpPr>
          <p:nvPr/>
        </p:nvSpPr>
        <p:spPr bwMode="auto">
          <a:xfrm>
            <a:off x="3690938" y="361951"/>
            <a:ext cx="4781550" cy="1122363"/>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Software system</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availability metrics</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36" name="WordArt 32"/>
          <p:cNvSpPr>
            <a:spLocks noChangeArrowheads="1" noChangeShapeType="1" noTextEdit="1"/>
          </p:cNvSpPr>
          <p:nvPr/>
        </p:nvSpPr>
        <p:spPr bwMode="auto">
          <a:xfrm>
            <a:off x="1949451" y="376238"/>
            <a:ext cx="8258175"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The process of</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defining software quality metrics</a:t>
            </a:r>
            <a:endParaRPr lang="ar-SA" sz="3600" kern="10">
              <a:ln w="12700">
                <a:solidFill>
                  <a:srgbClr val="000000"/>
                </a:solidFill>
                <a:round/>
                <a:headEnd/>
                <a:tailEnd/>
              </a:ln>
              <a:solidFill>
                <a:srgbClr val="33CC33"/>
              </a:solidFill>
              <a:latin typeface="Arial Black"/>
              <a:cs typeface="Times New Roman" pitchFamily="18" charset="0"/>
            </a:endParaRPr>
          </a:p>
        </p:txBody>
      </p:sp>
      <p:pic>
        <p:nvPicPr>
          <p:cNvPr id="47138" name="Picture 34" descr="21"/>
          <p:cNvPicPr>
            <a:picLocks noChangeAspect="1" noChangeArrowheads="1"/>
          </p:cNvPicPr>
          <p:nvPr/>
        </p:nvPicPr>
        <p:blipFill>
          <a:blip r:embed="rId2" cstate="print"/>
          <a:srcRect/>
          <a:stretch>
            <a:fillRect/>
          </a:stretch>
        </p:blipFill>
        <p:spPr bwMode="auto">
          <a:xfrm>
            <a:off x="4162426" y="1706563"/>
            <a:ext cx="3840163" cy="4602162"/>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4000" y="1556793"/>
            <a:ext cx="6516216" cy="5245923"/>
          </a:xfrm>
          <a:prstGeom prst="rect">
            <a:avLst/>
          </a:prstGeom>
        </p:spPr>
        <p:txBody>
          <a:bodyPr vert="horz" wrap="square" lIns="0" tIns="12065" rIns="0" bIns="0" rtlCol="0">
            <a:spAutoFit/>
          </a:bodyPr>
          <a:lstStyle/>
          <a:p>
            <a:pPr marL="538480" indent="-228600" algn="l" rtl="0" fontAlgn="base">
              <a:spcBef>
                <a:spcPts val="335"/>
              </a:spcBef>
              <a:spcAft>
                <a:spcPct val="0"/>
              </a:spcAft>
              <a:buClr>
                <a:srgbClr val="9CBDBC"/>
              </a:buClr>
              <a:buFont typeface="Arial MT"/>
              <a:buChar char="•"/>
              <a:tabLst>
                <a:tab pos="538480" algn="l"/>
              </a:tabLst>
            </a:pPr>
            <a:r>
              <a:rPr sz="2600" b="1" spc="-5" dirty="0">
                <a:solidFill>
                  <a:srgbClr val="C00000"/>
                </a:solidFill>
                <a:latin typeface="Calibri"/>
                <a:cs typeface="Calibri"/>
              </a:rPr>
              <a:t>Students</a:t>
            </a:r>
            <a:r>
              <a:rPr sz="2600" b="1" spc="5" dirty="0">
                <a:solidFill>
                  <a:srgbClr val="C00000"/>
                </a:solidFill>
                <a:latin typeface="Calibri"/>
                <a:cs typeface="Calibri"/>
              </a:rPr>
              <a:t> </a:t>
            </a:r>
            <a:r>
              <a:rPr sz="2600" b="1" spc="-10" dirty="0">
                <a:solidFill>
                  <a:srgbClr val="C00000"/>
                </a:solidFill>
                <a:latin typeface="Calibri"/>
                <a:cs typeface="Calibri"/>
              </a:rPr>
              <a:t>develop </a:t>
            </a:r>
            <a:r>
              <a:rPr sz="2600" b="1" spc="-5" dirty="0">
                <a:solidFill>
                  <a:srgbClr val="C00000"/>
                </a:solidFill>
                <a:latin typeface="Calibri"/>
                <a:cs typeface="Calibri"/>
              </a:rPr>
              <a:t>software</a:t>
            </a:r>
            <a:r>
              <a:rPr sz="2600" b="1" spc="-10" dirty="0">
                <a:solidFill>
                  <a:srgbClr val="C00000"/>
                </a:solidFill>
                <a:latin typeface="Calibri"/>
                <a:cs typeface="Calibri"/>
              </a:rPr>
              <a:t> </a:t>
            </a:r>
            <a:r>
              <a:rPr sz="2600" dirty="0">
                <a:solidFill>
                  <a:srgbClr val="2E2B1F"/>
                </a:solidFill>
                <a:latin typeface="Calibri"/>
                <a:cs typeface="Calibri"/>
              </a:rPr>
              <a:t>as</a:t>
            </a:r>
            <a:r>
              <a:rPr sz="2600" spc="-5" dirty="0">
                <a:solidFill>
                  <a:srgbClr val="2E2B1F"/>
                </a:solidFill>
                <a:latin typeface="Calibri"/>
                <a:cs typeface="Calibri"/>
              </a:rPr>
              <a:t> part</a:t>
            </a:r>
            <a:r>
              <a:rPr sz="2600" spc="-10" dirty="0">
                <a:solidFill>
                  <a:srgbClr val="2E2B1F"/>
                </a:solidFill>
                <a:latin typeface="Calibri"/>
                <a:cs typeface="Calibri"/>
              </a:rPr>
              <a:t> </a:t>
            </a:r>
            <a:r>
              <a:rPr sz="2600" spc="-5" dirty="0">
                <a:solidFill>
                  <a:srgbClr val="2E2B1F"/>
                </a:solidFill>
                <a:latin typeface="Calibri"/>
                <a:cs typeface="Calibri"/>
              </a:rPr>
              <a:t>of</a:t>
            </a:r>
            <a:r>
              <a:rPr sz="2600" spc="-10" dirty="0">
                <a:solidFill>
                  <a:srgbClr val="2E2B1F"/>
                </a:solidFill>
                <a:latin typeface="Calibri"/>
                <a:cs typeface="Calibri"/>
              </a:rPr>
              <a:t> </a:t>
            </a:r>
            <a:r>
              <a:rPr sz="2600" dirty="0">
                <a:solidFill>
                  <a:srgbClr val="2E2B1F"/>
                </a:solidFill>
                <a:latin typeface="Calibri"/>
                <a:cs typeface="Calibri"/>
              </a:rPr>
              <a:t>their</a:t>
            </a:r>
            <a:r>
              <a:rPr sz="2600" spc="-10" dirty="0">
                <a:solidFill>
                  <a:srgbClr val="2E2B1F"/>
                </a:solidFill>
                <a:latin typeface="Calibri"/>
                <a:cs typeface="Calibri"/>
              </a:rPr>
              <a:t> </a:t>
            </a:r>
            <a:r>
              <a:rPr sz="2600" spc="-5" dirty="0">
                <a:solidFill>
                  <a:srgbClr val="2E2B1F"/>
                </a:solidFill>
                <a:latin typeface="Calibri"/>
                <a:cs typeface="Calibri"/>
              </a:rPr>
              <a:t>education.</a:t>
            </a:r>
            <a:endParaRPr sz="2600" dirty="0">
              <a:solidFill>
                <a:prstClr val="black"/>
              </a:solidFill>
              <a:latin typeface="Calibri"/>
              <a:cs typeface="Calibri"/>
            </a:endParaRPr>
          </a:p>
          <a:p>
            <a:pPr marL="538480" indent="-228600" algn="l" rtl="0" fontAlgn="base">
              <a:spcBef>
                <a:spcPts val="310"/>
              </a:spcBef>
              <a:spcAft>
                <a:spcPct val="0"/>
              </a:spcAft>
              <a:buClr>
                <a:srgbClr val="9CBDBC"/>
              </a:buClr>
              <a:buFont typeface="Arial MT"/>
              <a:buChar char="•"/>
              <a:tabLst>
                <a:tab pos="538480" algn="l"/>
              </a:tabLst>
            </a:pPr>
            <a:r>
              <a:rPr sz="2600" b="1" spc="-5" dirty="0">
                <a:solidFill>
                  <a:srgbClr val="C00000"/>
                </a:solidFill>
                <a:latin typeface="Calibri"/>
                <a:cs typeface="Calibri"/>
              </a:rPr>
              <a:t>Software</a:t>
            </a:r>
            <a:r>
              <a:rPr sz="2600" b="1" spc="-30" dirty="0">
                <a:solidFill>
                  <a:srgbClr val="C00000"/>
                </a:solidFill>
                <a:latin typeface="Calibri"/>
                <a:cs typeface="Calibri"/>
              </a:rPr>
              <a:t> </a:t>
            </a:r>
            <a:r>
              <a:rPr sz="2600" b="1" spc="-15" dirty="0">
                <a:solidFill>
                  <a:srgbClr val="C00000"/>
                </a:solidFill>
                <a:latin typeface="Calibri"/>
                <a:cs typeface="Calibri"/>
              </a:rPr>
              <a:t>amateurs</a:t>
            </a:r>
            <a:r>
              <a:rPr sz="2600" b="1" spc="10" dirty="0">
                <a:solidFill>
                  <a:srgbClr val="C00000"/>
                </a:solidFill>
                <a:latin typeface="Calibri"/>
                <a:cs typeface="Calibri"/>
              </a:rPr>
              <a:t> </a:t>
            </a:r>
            <a:r>
              <a:rPr sz="2600" spc="-10" dirty="0">
                <a:solidFill>
                  <a:srgbClr val="2E2B1F"/>
                </a:solidFill>
                <a:latin typeface="Calibri"/>
                <a:cs typeface="Calibri"/>
              </a:rPr>
              <a:t>develop</a:t>
            </a:r>
            <a:r>
              <a:rPr sz="2600" spc="-30" dirty="0">
                <a:solidFill>
                  <a:srgbClr val="2E2B1F"/>
                </a:solidFill>
                <a:latin typeface="Calibri"/>
                <a:cs typeface="Calibri"/>
              </a:rPr>
              <a:t> </a:t>
            </a:r>
            <a:r>
              <a:rPr sz="2600" spc="-10" dirty="0">
                <a:solidFill>
                  <a:srgbClr val="2E2B1F"/>
                </a:solidFill>
                <a:latin typeface="Calibri"/>
                <a:cs typeface="Calibri"/>
              </a:rPr>
              <a:t>software </a:t>
            </a:r>
            <a:r>
              <a:rPr sz="2600" dirty="0">
                <a:solidFill>
                  <a:srgbClr val="2E2B1F"/>
                </a:solidFill>
                <a:latin typeface="Calibri"/>
                <a:cs typeface="Calibri"/>
              </a:rPr>
              <a:t>as</a:t>
            </a:r>
            <a:r>
              <a:rPr sz="2600" spc="-10" dirty="0">
                <a:solidFill>
                  <a:srgbClr val="2E2B1F"/>
                </a:solidFill>
                <a:latin typeface="Calibri"/>
                <a:cs typeface="Calibri"/>
              </a:rPr>
              <a:t> </a:t>
            </a:r>
            <a:r>
              <a:rPr sz="2600" dirty="0">
                <a:solidFill>
                  <a:srgbClr val="2E2B1F"/>
                </a:solidFill>
                <a:latin typeface="Calibri"/>
                <a:cs typeface="Calibri"/>
              </a:rPr>
              <a:t>a </a:t>
            </a:r>
            <a:r>
              <a:rPr sz="2600" spc="-35" dirty="0">
                <a:solidFill>
                  <a:srgbClr val="2E2B1F"/>
                </a:solidFill>
                <a:latin typeface="Calibri"/>
                <a:cs typeface="Calibri"/>
              </a:rPr>
              <a:t>hobby.</a:t>
            </a:r>
            <a:endParaRPr sz="2600" dirty="0">
              <a:solidFill>
                <a:prstClr val="black"/>
              </a:solidFill>
              <a:latin typeface="Calibri"/>
              <a:cs typeface="Calibri"/>
            </a:endParaRPr>
          </a:p>
          <a:p>
            <a:pPr marL="538480" marR="5080" indent="-228600" algn="l" rtl="0" fontAlgn="base">
              <a:spcBef>
                <a:spcPts val="625"/>
              </a:spcBef>
              <a:spcAft>
                <a:spcPct val="0"/>
              </a:spcAft>
              <a:buClr>
                <a:srgbClr val="9CBDBC"/>
              </a:buClr>
              <a:buFont typeface="Arial MT"/>
              <a:buChar char="•"/>
              <a:tabLst>
                <a:tab pos="538480" algn="l"/>
              </a:tabLst>
            </a:pPr>
            <a:r>
              <a:rPr sz="2600" b="1" spc="-5" dirty="0">
                <a:solidFill>
                  <a:srgbClr val="C00000"/>
                </a:solidFill>
                <a:latin typeface="Calibri"/>
                <a:cs typeface="Calibri"/>
              </a:rPr>
              <a:t>Professionals</a:t>
            </a:r>
            <a:r>
              <a:rPr sz="2600" b="1" spc="-10" dirty="0">
                <a:solidFill>
                  <a:srgbClr val="2E2B1F"/>
                </a:solidFill>
                <a:latin typeface="Calibri"/>
                <a:cs typeface="Calibri"/>
              </a:rPr>
              <a:t> </a:t>
            </a:r>
            <a:r>
              <a:rPr sz="2600" dirty="0">
                <a:solidFill>
                  <a:srgbClr val="2E2B1F"/>
                </a:solidFill>
                <a:latin typeface="Calibri"/>
                <a:cs typeface="Calibri"/>
              </a:rPr>
              <a:t>in engineering, </a:t>
            </a:r>
            <a:r>
              <a:rPr sz="2600" spc="-5" dirty="0">
                <a:solidFill>
                  <a:srgbClr val="2E2B1F"/>
                </a:solidFill>
                <a:latin typeface="Calibri"/>
                <a:cs typeface="Calibri"/>
              </a:rPr>
              <a:t>economics, management </a:t>
            </a:r>
            <a:r>
              <a:rPr sz="2600" spc="-575" dirty="0">
                <a:solidFill>
                  <a:srgbClr val="2E2B1F"/>
                </a:solidFill>
                <a:latin typeface="Calibri"/>
                <a:cs typeface="Calibri"/>
              </a:rPr>
              <a:t> </a:t>
            </a:r>
            <a:r>
              <a:rPr sz="2600" dirty="0">
                <a:solidFill>
                  <a:srgbClr val="2E2B1F"/>
                </a:solidFill>
                <a:latin typeface="Calibri"/>
                <a:cs typeface="Calibri"/>
              </a:rPr>
              <a:t>and </a:t>
            </a:r>
            <a:r>
              <a:rPr sz="2600" spc="-5" dirty="0">
                <a:solidFill>
                  <a:srgbClr val="2E2B1F"/>
                </a:solidFill>
                <a:latin typeface="Calibri"/>
                <a:cs typeface="Calibri"/>
              </a:rPr>
              <a:t>other fields develop </a:t>
            </a:r>
            <a:r>
              <a:rPr sz="2600" spc="-10" dirty="0">
                <a:solidFill>
                  <a:srgbClr val="2E2B1F"/>
                </a:solidFill>
                <a:latin typeface="Calibri"/>
                <a:cs typeface="Calibri"/>
              </a:rPr>
              <a:t>software to </a:t>
            </a:r>
            <a:r>
              <a:rPr sz="2600" spc="-5" dirty="0">
                <a:solidFill>
                  <a:srgbClr val="2E2B1F"/>
                </a:solidFill>
                <a:latin typeface="Calibri"/>
                <a:cs typeface="Calibri"/>
              </a:rPr>
              <a:t>assist </a:t>
            </a:r>
            <a:r>
              <a:rPr sz="2600" dirty="0">
                <a:solidFill>
                  <a:srgbClr val="2E2B1F"/>
                </a:solidFill>
                <a:latin typeface="Calibri"/>
                <a:cs typeface="Calibri"/>
              </a:rPr>
              <a:t>them in </a:t>
            </a:r>
            <a:r>
              <a:rPr sz="2600" spc="5" dirty="0">
                <a:solidFill>
                  <a:srgbClr val="2E2B1F"/>
                </a:solidFill>
                <a:latin typeface="Calibri"/>
                <a:cs typeface="Calibri"/>
              </a:rPr>
              <a:t> </a:t>
            </a:r>
            <a:r>
              <a:rPr sz="2600" dirty="0">
                <a:solidFill>
                  <a:srgbClr val="2E2B1F"/>
                </a:solidFill>
                <a:latin typeface="Calibri"/>
                <a:cs typeface="Calibri"/>
              </a:rPr>
              <a:t>their</a:t>
            </a:r>
            <a:r>
              <a:rPr sz="2600" spc="-10" dirty="0">
                <a:solidFill>
                  <a:srgbClr val="2E2B1F"/>
                </a:solidFill>
                <a:latin typeface="Calibri"/>
                <a:cs typeface="Calibri"/>
              </a:rPr>
              <a:t> work,</a:t>
            </a:r>
            <a:r>
              <a:rPr sz="2600" spc="5" dirty="0">
                <a:solidFill>
                  <a:srgbClr val="2E2B1F"/>
                </a:solidFill>
                <a:latin typeface="Calibri"/>
                <a:cs typeface="Calibri"/>
              </a:rPr>
              <a:t> </a:t>
            </a:r>
            <a:r>
              <a:rPr sz="2600" spc="-15" dirty="0">
                <a:solidFill>
                  <a:srgbClr val="2E2B1F"/>
                </a:solidFill>
                <a:latin typeface="Calibri"/>
                <a:cs typeface="Calibri"/>
              </a:rPr>
              <a:t>to</a:t>
            </a:r>
            <a:r>
              <a:rPr sz="2600" spc="-5" dirty="0">
                <a:solidFill>
                  <a:srgbClr val="2E2B1F"/>
                </a:solidFill>
                <a:latin typeface="Calibri"/>
                <a:cs typeface="Calibri"/>
              </a:rPr>
              <a:t> </a:t>
            </a:r>
            <a:r>
              <a:rPr sz="2600" spc="-15" dirty="0">
                <a:solidFill>
                  <a:srgbClr val="2E2B1F"/>
                </a:solidFill>
                <a:latin typeface="Calibri"/>
                <a:cs typeface="Calibri"/>
              </a:rPr>
              <a:t>perform</a:t>
            </a:r>
            <a:r>
              <a:rPr sz="2600" spc="-20" dirty="0">
                <a:solidFill>
                  <a:srgbClr val="2E2B1F"/>
                </a:solidFill>
                <a:latin typeface="Calibri"/>
                <a:cs typeface="Calibri"/>
              </a:rPr>
              <a:t> </a:t>
            </a:r>
            <a:r>
              <a:rPr sz="2600" spc="-5" dirty="0">
                <a:solidFill>
                  <a:srgbClr val="2E2B1F"/>
                </a:solidFill>
                <a:latin typeface="Calibri"/>
                <a:cs typeface="Calibri"/>
              </a:rPr>
              <a:t>calculations,</a:t>
            </a:r>
            <a:r>
              <a:rPr sz="2600" spc="-10" dirty="0">
                <a:solidFill>
                  <a:srgbClr val="2E2B1F"/>
                </a:solidFill>
                <a:latin typeface="Calibri"/>
                <a:cs typeface="Calibri"/>
              </a:rPr>
              <a:t> summarize </a:t>
            </a:r>
            <a:r>
              <a:rPr sz="2600" spc="-5" dirty="0">
                <a:solidFill>
                  <a:srgbClr val="2E2B1F"/>
                </a:solidFill>
                <a:latin typeface="Calibri"/>
                <a:cs typeface="Calibri"/>
              </a:rPr>
              <a:t> </a:t>
            </a:r>
            <a:r>
              <a:rPr sz="2600" spc="-10" dirty="0">
                <a:solidFill>
                  <a:srgbClr val="2E2B1F"/>
                </a:solidFill>
                <a:latin typeface="Calibri"/>
                <a:cs typeface="Calibri"/>
              </a:rPr>
              <a:t>research</a:t>
            </a:r>
            <a:r>
              <a:rPr sz="2600" spc="-40" dirty="0">
                <a:solidFill>
                  <a:srgbClr val="2E2B1F"/>
                </a:solidFill>
                <a:latin typeface="Calibri"/>
                <a:cs typeface="Calibri"/>
              </a:rPr>
              <a:t> </a:t>
            </a:r>
            <a:r>
              <a:rPr sz="2600" dirty="0">
                <a:solidFill>
                  <a:srgbClr val="2E2B1F"/>
                </a:solidFill>
                <a:latin typeface="Calibri"/>
                <a:cs typeface="Calibri"/>
              </a:rPr>
              <a:t>and </a:t>
            </a:r>
            <a:r>
              <a:rPr sz="2600" spc="-5" dirty="0">
                <a:solidFill>
                  <a:srgbClr val="2E2B1F"/>
                </a:solidFill>
                <a:latin typeface="Calibri"/>
                <a:cs typeface="Calibri"/>
              </a:rPr>
              <a:t>so</a:t>
            </a:r>
            <a:r>
              <a:rPr sz="2600" spc="-15" dirty="0">
                <a:solidFill>
                  <a:srgbClr val="2E2B1F"/>
                </a:solidFill>
                <a:latin typeface="Calibri"/>
                <a:cs typeface="Calibri"/>
              </a:rPr>
              <a:t> forth.</a:t>
            </a:r>
            <a:endParaRPr sz="2600" dirty="0">
              <a:solidFill>
                <a:prstClr val="black"/>
              </a:solidFill>
              <a:latin typeface="Calibri"/>
              <a:cs typeface="Calibri"/>
            </a:endParaRPr>
          </a:p>
          <a:p>
            <a:pPr marL="538480" marR="55244" indent="-228600" algn="l" rtl="0" fontAlgn="base">
              <a:lnSpc>
                <a:spcPct val="90000"/>
              </a:lnSpc>
              <a:spcBef>
                <a:spcPts val="625"/>
              </a:spcBef>
              <a:spcAft>
                <a:spcPct val="0"/>
              </a:spcAft>
              <a:buClr>
                <a:srgbClr val="9CBDBC"/>
              </a:buClr>
              <a:buFont typeface="Arial MT"/>
              <a:buChar char="•"/>
              <a:tabLst>
                <a:tab pos="538480" algn="l"/>
              </a:tabLst>
            </a:pPr>
            <a:r>
              <a:rPr sz="2600" b="1" spc="-5" dirty="0">
                <a:solidFill>
                  <a:srgbClr val="C00000"/>
                </a:solidFill>
                <a:latin typeface="Calibri"/>
                <a:cs typeface="Calibri"/>
              </a:rPr>
              <a:t>Software development professionals</a:t>
            </a:r>
            <a:r>
              <a:rPr lang="en-US" sz="2600" b="1" spc="-5" dirty="0">
                <a:solidFill>
                  <a:srgbClr val="C00000"/>
                </a:solidFill>
                <a:latin typeface="Calibri"/>
                <a:cs typeface="Calibri"/>
              </a:rPr>
              <a:t> </a:t>
            </a:r>
            <a:br>
              <a:rPr lang="en-US" sz="2600" b="1" spc="-5" dirty="0">
                <a:solidFill>
                  <a:srgbClr val="C00000"/>
                </a:solidFill>
                <a:latin typeface="Calibri"/>
                <a:cs typeface="Calibri"/>
              </a:rPr>
            </a:br>
            <a:r>
              <a:rPr sz="2600" spc="-10" dirty="0">
                <a:solidFill>
                  <a:srgbClr val="2E2B1F"/>
                </a:solidFill>
                <a:latin typeface="Calibri"/>
                <a:cs typeface="Calibri"/>
              </a:rPr>
              <a:t>( </a:t>
            </a:r>
            <a:r>
              <a:rPr sz="2600" spc="-20" dirty="0">
                <a:solidFill>
                  <a:srgbClr val="2E2B1F"/>
                </a:solidFill>
                <a:latin typeface="Calibri"/>
                <a:cs typeface="Calibri"/>
              </a:rPr>
              <a:t>system </a:t>
            </a:r>
            <a:r>
              <a:rPr sz="2600" spc="-5" dirty="0">
                <a:solidFill>
                  <a:srgbClr val="2E2B1F"/>
                </a:solidFill>
                <a:latin typeface="Calibri"/>
                <a:cs typeface="Calibri"/>
              </a:rPr>
              <a:t>analysts </a:t>
            </a:r>
            <a:r>
              <a:rPr sz="2600" spc="-575" dirty="0">
                <a:solidFill>
                  <a:srgbClr val="2E2B1F"/>
                </a:solidFill>
                <a:latin typeface="Calibri"/>
                <a:cs typeface="Calibri"/>
              </a:rPr>
              <a:t> </a:t>
            </a:r>
            <a:r>
              <a:rPr sz="2600" dirty="0">
                <a:solidFill>
                  <a:srgbClr val="2E2B1F"/>
                </a:solidFill>
                <a:latin typeface="Calibri"/>
                <a:cs typeface="Calibri"/>
              </a:rPr>
              <a:t>and </a:t>
            </a:r>
            <a:r>
              <a:rPr sz="2600" spc="-15" dirty="0">
                <a:solidFill>
                  <a:srgbClr val="2E2B1F"/>
                </a:solidFill>
                <a:latin typeface="Calibri"/>
                <a:cs typeface="Calibri"/>
              </a:rPr>
              <a:t>programmers) </a:t>
            </a:r>
            <a:r>
              <a:rPr sz="2600" spc="-5" dirty="0">
                <a:solidFill>
                  <a:srgbClr val="2E2B1F"/>
                </a:solidFill>
                <a:latin typeface="Calibri"/>
                <a:cs typeface="Calibri"/>
              </a:rPr>
              <a:t>develop </a:t>
            </a:r>
            <a:r>
              <a:rPr sz="2600" spc="-10" dirty="0">
                <a:solidFill>
                  <a:srgbClr val="2E2B1F"/>
                </a:solidFill>
                <a:latin typeface="Calibri"/>
                <a:cs typeface="Calibri"/>
              </a:rPr>
              <a:t>software products </a:t>
            </a:r>
            <a:r>
              <a:rPr sz="2600" spc="-5" dirty="0">
                <a:solidFill>
                  <a:srgbClr val="2E2B1F"/>
                </a:solidFill>
                <a:latin typeface="Calibri"/>
                <a:cs typeface="Calibri"/>
              </a:rPr>
              <a:t>or </a:t>
            </a:r>
            <a:r>
              <a:rPr sz="2600" dirty="0">
                <a:solidFill>
                  <a:srgbClr val="2E2B1F"/>
                </a:solidFill>
                <a:latin typeface="Calibri"/>
                <a:cs typeface="Calibri"/>
              </a:rPr>
              <a:t> </a:t>
            </a:r>
            <a:r>
              <a:rPr sz="2600" spc="-10" dirty="0">
                <a:solidFill>
                  <a:srgbClr val="2E2B1F"/>
                </a:solidFill>
                <a:latin typeface="Calibri"/>
                <a:cs typeface="Calibri"/>
              </a:rPr>
              <a:t>firmware</a:t>
            </a:r>
            <a:r>
              <a:rPr sz="2600" spc="-30" dirty="0">
                <a:solidFill>
                  <a:srgbClr val="2E2B1F"/>
                </a:solidFill>
                <a:latin typeface="Calibri"/>
                <a:cs typeface="Calibri"/>
              </a:rPr>
              <a:t> </a:t>
            </a:r>
            <a:r>
              <a:rPr sz="2600" dirty="0">
                <a:solidFill>
                  <a:srgbClr val="2E2B1F"/>
                </a:solidFill>
                <a:latin typeface="Calibri"/>
                <a:cs typeface="Calibri"/>
              </a:rPr>
              <a:t>as a</a:t>
            </a:r>
            <a:r>
              <a:rPr sz="2600" spc="-5" dirty="0">
                <a:solidFill>
                  <a:srgbClr val="2E2B1F"/>
                </a:solidFill>
                <a:latin typeface="Calibri"/>
                <a:cs typeface="Calibri"/>
              </a:rPr>
              <a:t> </a:t>
            </a:r>
            <a:r>
              <a:rPr sz="2600" spc="-10" dirty="0">
                <a:solidFill>
                  <a:srgbClr val="2E2B1F"/>
                </a:solidFill>
                <a:latin typeface="Calibri"/>
                <a:cs typeface="Calibri"/>
              </a:rPr>
              <a:t>professional</a:t>
            </a:r>
            <a:r>
              <a:rPr sz="2600" spc="-35" dirty="0">
                <a:solidFill>
                  <a:srgbClr val="2E2B1F"/>
                </a:solidFill>
                <a:latin typeface="Calibri"/>
                <a:cs typeface="Calibri"/>
              </a:rPr>
              <a:t> </a:t>
            </a:r>
            <a:r>
              <a:rPr sz="2600" spc="-10" dirty="0">
                <a:solidFill>
                  <a:srgbClr val="2E2B1F"/>
                </a:solidFill>
                <a:latin typeface="Calibri"/>
                <a:cs typeface="Calibri"/>
              </a:rPr>
              <a:t>career </a:t>
            </a:r>
            <a:r>
              <a:rPr sz="2600" spc="-5" dirty="0">
                <a:solidFill>
                  <a:srgbClr val="2E2B1F"/>
                </a:solidFill>
                <a:latin typeface="Calibri"/>
                <a:cs typeface="Calibri"/>
              </a:rPr>
              <a:t>objective</a:t>
            </a:r>
            <a:endParaRPr sz="2600" dirty="0">
              <a:solidFill>
                <a:prstClr val="black"/>
              </a:solidFill>
              <a:latin typeface="Calibri"/>
              <a:cs typeface="Calibri"/>
            </a:endParaRPr>
          </a:p>
        </p:txBody>
      </p:sp>
      <p:sp>
        <p:nvSpPr>
          <p:cNvPr id="4" name="Title 3"/>
          <p:cNvSpPr>
            <a:spLocks noGrp="1"/>
          </p:cNvSpPr>
          <p:nvPr>
            <p:ph type="title"/>
          </p:nvPr>
        </p:nvSpPr>
        <p:spPr/>
        <p:txBody>
          <a:bodyPr>
            <a:normAutofit fontScale="90000"/>
          </a:bodyPr>
          <a:lstStyle/>
          <a:p>
            <a: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a:cs typeface="Calibri"/>
              </a:rPr>
              <a:t>Software developed by many individuals and in  different situations fulfills a variety of needs:</a:t>
            </a:r>
            <a:br>
              <a:rPr lang="en-US" sz="36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libri"/>
                <a:cs typeface="Calibri"/>
              </a:rPr>
            </a:br>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2050" name="Picture 2" descr="How Many Software Developers Are There In The World?"/>
          <p:cNvPicPr>
            <a:picLocks noChangeAspect="1" noChangeArrowheads="1"/>
          </p:cNvPicPr>
          <p:nvPr/>
        </p:nvPicPr>
        <p:blipFill rotWithShape="1">
          <a:blip r:embed="rId2">
            <a:extLst>
              <a:ext uri="{28A0092B-C50C-407E-A947-70E740481C1C}">
                <a14:useLocalDpi xmlns:a14="http://schemas.microsoft.com/office/drawing/2010/main" val="0"/>
              </a:ext>
            </a:extLst>
          </a:blip>
          <a:srcRect l="7127" t="17803" r="28263"/>
          <a:stretch/>
        </p:blipFill>
        <p:spPr bwMode="auto">
          <a:xfrm>
            <a:off x="7896200" y="2132857"/>
            <a:ext cx="2520280" cy="3046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737386"/>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a:xfrm>
            <a:off x="2209800" y="2473325"/>
            <a:ext cx="7620000" cy="2971800"/>
          </a:xfrm>
          <a:solidFill>
            <a:srgbClr val="FFCCCC"/>
          </a:solidFill>
          <a:ln w="38100">
            <a:solidFill>
              <a:srgbClr val="993366"/>
            </a:solidFill>
          </a:ln>
        </p:spPr>
        <p:txBody>
          <a:bodyPr>
            <a:normAutofit/>
          </a:bodyPr>
          <a:lstStyle/>
          <a:p>
            <a:pPr>
              <a:lnSpc>
                <a:spcPct val="90000"/>
              </a:lnSpc>
              <a:buFontTx/>
              <a:buNone/>
            </a:pPr>
            <a:r>
              <a:rPr lang="en-US" sz="2800" b="1"/>
              <a:t>    * </a:t>
            </a:r>
            <a:r>
              <a:rPr lang="en-US" b="1">
                <a:solidFill>
                  <a:srgbClr val="993366"/>
                </a:solidFill>
              </a:rPr>
              <a:t>Budget</a:t>
            </a:r>
            <a:r>
              <a:rPr lang="en-US" sz="2800" b="1"/>
              <a:t> constraints in allocating the necessary resources.</a:t>
            </a:r>
          </a:p>
          <a:p>
            <a:pPr>
              <a:lnSpc>
                <a:spcPct val="90000"/>
              </a:lnSpc>
              <a:buFontTx/>
              <a:buNone/>
            </a:pPr>
            <a:r>
              <a:rPr lang="en-US" sz="2800" b="1"/>
              <a:t>    * </a:t>
            </a:r>
            <a:r>
              <a:rPr lang="en-US" b="1">
                <a:solidFill>
                  <a:srgbClr val="993366"/>
                </a:solidFill>
              </a:rPr>
              <a:t>Human factors</a:t>
            </a:r>
            <a:r>
              <a:rPr lang="en-US" sz="2800" b="1"/>
              <a:t>, especially opposition of employees to evaluation of their activities.</a:t>
            </a:r>
          </a:p>
          <a:p>
            <a:pPr>
              <a:lnSpc>
                <a:spcPct val="90000"/>
              </a:lnSpc>
              <a:buFontTx/>
              <a:buNone/>
            </a:pPr>
            <a:r>
              <a:rPr lang="en-US" sz="2800" b="1"/>
              <a:t>    * </a:t>
            </a:r>
            <a:r>
              <a:rPr lang="en-US" b="1">
                <a:solidFill>
                  <a:srgbClr val="993366"/>
                </a:solidFill>
              </a:rPr>
              <a:t>Validity</a:t>
            </a:r>
            <a:r>
              <a:rPr lang="en-US" sz="2800" b="1"/>
              <a:t> Uncertainty regarding the data's, partial and biased reporting. </a:t>
            </a:r>
          </a:p>
        </p:txBody>
      </p:sp>
      <p:sp>
        <p:nvSpPr>
          <p:cNvPr id="49157" name="WordArt 5"/>
          <p:cNvSpPr>
            <a:spLocks noChangeArrowheads="1" noChangeShapeType="1" noTextEdit="1"/>
          </p:cNvSpPr>
          <p:nvPr/>
        </p:nvSpPr>
        <p:spPr bwMode="auto">
          <a:xfrm>
            <a:off x="3381376" y="693738"/>
            <a:ext cx="5400675" cy="12954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General limitations of</a:t>
            </a:r>
          </a:p>
          <a:p>
            <a:pPr algn="ctr" rtl="0" fontAlgn="base">
              <a:spcBef>
                <a:spcPct val="0"/>
              </a:spcBef>
              <a:spcAft>
                <a:spcPct val="0"/>
              </a:spcAft>
            </a:pPr>
            <a:r>
              <a:rPr lang="en-US" sz="3600" kern="10">
                <a:ln w="12700">
                  <a:solidFill>
                    <a:srgbClr val="000000"/>
                  </a:solidFill>
                  <a:round/>
                  <a:headEnd/>
                  <a:tailEnd/>
                </a:ln>
                <a:solidFill>
                  <a:srgbClr val="33CC33"/>
                </a:solidFill>
                <a:latin typeface="Arial Black"/>
                <a:cs typeface="Times New Roman" pitchFamily="18" charset="0"/>
              </a:rPr>
              <a:t>quality metrics </a:t>
            </a:r>
            <a:endParaRPr lang="ar-SA" sz="3600"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Examples of metrics</a:t>
            </a:r>
          </a:p>
        </p:txBody>
      </p:sp>
      <p:sp>
        <p:nvSpPr>
          <p:cNvPr id="53251" name="Rectangle 3"/>
          <p:cNvSpPr>
            <a:spLocks noGrp="1" noChangeArrowheads="1"/>
          </p:cNvSpPr>
          <p:nvPr>
            <p:ph idx="1"/>
          </p:nvPr>
        </p:nvSpPr>
        <p:spPr/>
        <p:txBody>
          <a:bodyPr/>
          <a:lstStyle/>
          <a:p>
            <a:pPr>
              <a:buNone/>
            </a:pPr>
            <a:r>
              <a:rPr lang="en-US" sz="4000" dirty="0"/>
              <a:t>Requirements</a:t>
            </a:r>
          </a:p>
          <a:p>
            <a:r>
              <a:rPr lang="en-US" sz="2800" dirty="0"/>
              <a:t>Number of requirements that change during the rest of the software development process</a:t>
            </a:r>
          </a:p>
          <a:p>
            <a:pPr lvl="1"/>
            <a:r>
              <a:rPr lang="en-US" dirty="0"/>
              <a:t>if a large number changed during specification, design, …, something is wrong in the requirements phase and the quality of requirements engineers work</a:t>
            </a:r>
          </a:p>
          <a:p>
            <a:pPr lvl="1"/>
            <a:r>
              <a:rPr lang="en-US" dirty="0"/>
              <a:t>The less changes of requirements, the better requirements document quality</a:t>
            </a:r>
          </a:p>
        </p:txBody>
      </p:sp>
      <p:sp>
        <p:nvSpPr>
          <p:cNvPr id="4"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Examples of metrics</a:t>
            </a:r>
          </a:p>
        </p:txBody>
      </p:sp>
      <p:sp>
        <p:nvSpPr>
          <p:cNvPr id="53251" name="Rectangle 3"/>
          <p:cNvSpPr>
            <a:spLocks noGrp="1" noChangeArrowheads="1"/>
          </p:cNvSpPr>
          <p:nvPr>
            <p:ph idx="1"/>
          </p:nvPr>
        </p:nvSpPr>
        <p:spPr/>
        <p:txBody>
          <a:bodyPr/>
          <a:lstStyle/>
          <a:p>
            <a:pPr>
              <a:buNone/>
            </a:pPr>
            <a:r>
              <a:rPr lang="en-US" sz="4000" dirty="0"/>
              <a:t>Inspection</a:t>
            </a:r>
          </a:p>
          <a:p>
            <a:pPr lvl="1">
              <a:buNone/>
            </a:pPr>
            <a:endParaRPr lang="en-US" dirty="0"/>
          </a:p>
          <a:p>
            <a:pPr lvl="1">
              <a:buNone/>
            </a:pPr>
            <a:r>
              <a:rPr lang="en-US" dirty="0"/>
              <a:t>number of faults found during inspection can be used as a metric to the quality of inspection process</a:t>
            </a:r>
          </a:p>
        </p:txBody>
      </p:sp>
      <p:sp>
        <p:nvSpPr>
          <p:cNvPr id="4"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Examples of metrics</a:t>
            </a:r>
          </a:p>
        </p:txBody>
      </p:sp>
      <p:sp>
        <p:nvSpPr>
          <p:cNvPr id="53251" name="Rectangle 3"/>
          <p:cNvSpPr>
            <a:spLocks noGrp="1" noChangeArrowheads="1"/>
          </p:cNvSpPr>
          <p:nvPr>
            <p:ph idx="1"/>
          </p:nvPr>
        </p:nvSpPr>
        <p:spPr/>
        <p:txBody>
          <a:bodyPr/>
          <a:lstStyle/>
          <a:p>
            <a:pPr>
              <a:buNone/>
            </a:pPr>
            <a:r>
              <a:rPr lang="en-US" sz="4000" dirty="0"/>
              <a:t>Testing</a:t>
            </a:r>
          </a:p>
          <a:p>
            <a:pPr lvl="1">
              <a:buNone/>
            </a:pPr>
            <a:endParaRPr lang="en-US" dirty="0"/>
          </a:p>
          <a:p>
            <a:pPr lvl="1"/>
            <a:r>
              <a:rPr lang="en-US" dirty="0"/>
              <a:t>Number of test cases executed</a:t>
            </a:r>
          </a:p>
          <a:p>
            <a:pPr lvl="1"/>
            <a:r>
              <a:rPr lang="en-US" dirty="0"/>
              <a:t>Number of bugs found per thousand of code</a:t>
            </a:r>
          </a:p>
          <a:p>
            <a:pPr lvl="1"/>
            <a:r>
              <a:rPr lang="en-US" dirty="0"/>
              <a:t>And more </a:t>
            </a:r>
            <a:r>
              <a:rPr lang="en-US"/>
              <a:t>possible metrics</a:t>
            </a:r>
          </a:p>
          <a:p>
            <a:pPr lvl="1">
              <a:buNone/>
            </a:pPr>
            <a:endParaRPr lang="en-US" dirty="0"/>
          </a:p>
        </p:txBody>
      </p:sp>
      <p:sp>
        <p:nvSpPr>
          <p:cNvPr id="4"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34923321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a:ln/>
        </p:spPr>
        <p:txBody>
          <a:bodyPr/>
          <a:lstStyle/>
          <a:p>
            <a:r>
              <a:rPr lang="en-US" dirty="0"/>
              <a:t>Examples of metrics</a:t>
            </a:r>
          </a:p>
        </p:txBody>
      </p:sp>
      <p:sp>
        <p:nvSpPr>
          <p:cNvPr id="34821" name="Rectangle 5"/>
          <p:cNvSpPr>
            <a:spLocks noGrp="1" noChangeArrowheads="1"/>
          </p:cNvSpPr>
          <p:nvPr>
            <p:ph idx="1"/>
          </p:nvPr>
        </p:nvSpPr>
        <p:spPr>
          <a:noFill/>
          <a:ln/>
        </p:spPr>
        <p:txBody>
          <a:bodyPr/>
          <a:lstStyle/>
          <a:p>
            <a:pPr>
              <a:buNone/>
            </a:pPr>
            <a:r>
              <a:rPr lang="en-US" b="1" dirty="0"/>
              <a:t>Maintainability</a:t>
            </a:r>
            <a:r>
              <a:rPr lang="en-US" dirty="0"/>
              <a:t> metrics </a:t>
            </a:r>
          </a:p>
          <a:p>
            <a:pPr lvl="1"/>
            <a:r>
              <a:rPr lang="en-US" dirty="0"/>
              <a:t>Total number of faults reported</a:t>
            </a:r>
          </a:p>
          <a:p>
            <a:pPr lvl="1"/>
            <a:r>
              <a:rPr lang="en-US" dirty="0"/>
              <a:t>classifications by severity, fault type</a:t>
            </a:r>
          </a:p>
          <a:p>
            <a:pPr lvl="1"/>
            <a:r>
              <a:rPr lang="en-US" dirty="0"/>
              <a:t>status of fault reports (reported/fixed)</a:t>
            </a:r>
          </a:p>
          <a:p>
            <a:pPr lvl="1"/>
            <a:r>
              <a:rPr lang="en-US" dirty="0"/>
              <a:t>Detection and correction times</a:t>
            </a:r>
          </a:p>
        </p:txBody>
      </p:sp>
      <p:sp>
        <p:nvSpPr>
          <p:cNvPr id="5"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Grp="1" noChangeArrowheads="1"/>
          </p:cNvSpPr>
          <p:nvPr>
            <p:ph type="title"/>
          </p:nvPr>
        </p:nvSpPr>
        <p:spPr>
          <a:noFill/>
          <a:ln/>
        </p:spPr>
        <p:txBody>
          <a:bodyPr/>
          <a:lstStyle/>
          <a:p>
            <a:r>
              <a:rPr lang="en-US" dirty="0"/>
              <a:t>Examples of metrics</a:t>
            </a:r>
          </a:p>
        </p:txBody>
      </p:sp>
      <p:sp>
        <p:nvSpPr>
          <p:cNvPr id="34821" name="Rectangle 5"/>
          <p:cNvSpPr>
            <a:spLocks noGrp="1" noChangeArrowheads="1"/>
          </p:cNvSpPr>
          <p:nvPr>
            <p:ph idx="1"/>
          </p:nvPr>
        </p:nvSpPr>
        <p:spPr>
          <a:noFill/>
          <a:ln/>
        </p:spPr>
        <p:txBody>
          <a:bodyPr/>
          <a:lstStyle/>
          <a:p>
            <a:pPr>
              <a:buNone/>
            </a:pPr>
            <a:r>
              <a:rPr lang="en-US" b="1" dirty="0"/>
              <a:t>Reliability</a:t>
            </a:r>
            <a:r>
              <a:rPr lang="en-US" dirty="0"/>
              <a:t> quality factor</a:t>
            </a:r>
          </a:p>
          <a:p>
            <a:pPr lvl="1"/>
            <a:r>
              <a:rPr lang="en-US" dirty="0"/>
              <a:t>Count of number of system failure (System down)</a:t>
            </a:r>
          </a:p>
          <a:p>
            <a:pPr lvl="1"/>
            <a:r>
              <a:rPr lang="en-US" dirty="0"/>
              <a:t>Total of minutes/hours per  week or month</a:t>
            </a:r>
          </a:p>
        </p:txBody>
      </p:sp>
      <p:sp>
        <p:nvSpPr>
          <p:cNvPr id="5" name="Date Placeholder 3"/>
          <p:cNvSpPr>
            <a:spLocks noGrp="1"/>
          </p:cNvSpPr>
          <p:nvPr>
            <p:ph type="dt" sz="half" idx="10"/>
          </p:nvPr>
        </p:nvSpPr>
        <p:spPr>
          <a:xfrm>
            <a:off x="26670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6" name="Footer Placeholder 4"/>
          <p:cNvSpPr>
            <a:spLocks noGrp="1"/>
          </p:cNvSpPr>
          <p:nvPr>
            <p:ph type="ftr" sz="quarter" idx="11"/>
          </p:nvPr>
        </p:nvSpPr>
        <p:spPr>
          <a:xfrm>
            <a:off x="4876800" y="6248400"/>
            <a:ext cx="28956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
        <p:nvSpPr>
          <p:cNvPr id="7" name="Slide Number Placeholder 5"/>
          <p:cNvSpPr>
            <a:spLocks noGrp="1"/>
          </p:cNvSpPr>
          <p:nvPr>
            <p:ph type="sldNum" sz="quarter" idx="12"/>
          </p:nvPr>
        </p:nvSpPr>
        <p:spPr>
          <a:xfrm>
            <a:off x="8077200" y="6248400"/>
            <a:ext cx="1905000" cy="457200"/>
          </a:xfrm>
          <a:prstGeom prst="rect">
            <a:avLst/>
          </a:prstGeom>
        </p:spPr>
        <p:txBody>
          <a:bodyPr/>
          <a:lstStyle/>
          <a:p>
            <a:pPr rtl="0" fontAlgn="base">
              <a:spcBef>
                <a:spcPct val="0"/>
              </a:spcBef>
              <a:spcAft>
                <a:spcPct val="0"/>
              </a:spcAft>
            </a:pPr>
            <a:endParaRPr lang="en-US" dirty="0">
              <a:solidFill>
                <a:prstClr val="black">
                  <a:tint val="75000"/>
                </a:prstClr>
              </a:solidFill>
              <a:latin typeface="Times New Roman" pitchFamily="18" charset="0"/>
              <a:cs typeface="Times New Roman" pitchFamily="18" charset="0"/>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t>An example</a:t>
            </a:r>
          </a:p>
        </p:txBody>
      </p:sp>
      <p:sp>
        <p:nvSpPr>
          <p:cNvPr id="25603" name="Content Placeholder 4"/>
          <p:cNvSpPr>
            <a:spLocks noGrp="1"/>
          </p:cNvSpPr>
          <p:nvPr>
            <p:ph sz="half" idx="1"/>
          </p:nvPr>
        </p:nvSpPr>
        <p:spPr>
          <a:xfrm>
            <a:off x="2209800" y="1981200"/>
            <a:ext cx="3810000" cy="4328120"/>
          </a:xfrm>
        </p:spPr>
        <p:txBody>
          <a:bodyPr>
            <a:normAutofit/>
          </a:bodyPr>
          <a:lstStyle/>
          <a:p>
            <a:pPr>
              <a:buNone/>
            </a:pPr>
            <a:r>
              <a:rPr lang="en-US" sz="2000" b="1" dirty="0"/>
              <a:t>Programmers productivity using error severity and density </a:t>
            </a:r>
            <a:endParaRPr lang="en-US" sz="1800" b="1" dirty="0"/>
          </a:p>
          <a:p>
            <a:pPr lvl="1"/>
            <a:r>
              <a:rPr lang="en-US" sz="2200" dirty="0"/>
              <a:t>We will consider error density and error severity </a:t>
            </a:r>
          </a:p>
          <a:p>
            <a:pPr lvl="1"/>
            <a:r>
              <a:rPr lang="en-US" sz="2200" dirty="0"/>
              <a:t>Assume that we have three levels of severity</a:t>
            </a:r>
          </a:p>
          <a:p>
            <a:pPr lvl="2"/>
            <a:r>
              <a:rPr lang="en-US" dirty="0"/>
              <a:t>Low severity errors	Wight is  1</a:t>
            </a:r>
          </a:p>
          <a:p>
            <a:pPr lvl="2"/>
            <a:r>
              <a:rPr lang="en-US" dirty="0"/>
              <a:t>Medium Severity Error   Wight is  3 </a:t>
            </a:r>
          </a:p>
          <a:p>
            <a:pPr lvl="2"/>
            <a:r>
              <a:rPr lang="en-US" dirty="0"/>
              <a:t>High Severity Error  	 Wight is 15</a:t>
            </a:r>
          </a:p>
        </p:txBody>
      </p:sp>
      <p:sp>
        <p:nvSpPr>
          <p:cNvPr id="25604" name="Content Placeholder 5"/>
          <p:cNvSpPr>
            <a:spLocks noGrp="1"/>
          </p:cNvSpPr>
          <p:nvPr>
            <p:ph sz="half" idx="2"/>
          </p:nvPr>
        </p:nvSpPr>
        <p:spPr/>
        <p:txBody>
          <a:bodyPr>
            <a:normAutofit/>
          </a:bodyPr>
          <a:lstStyle/>
          <a:p>
            <a:r>
              <a:rPr lang="en-US" sz="2000" dirty="0"/>
              <a:t>Two Programmers produced  3 KLOC per day</a:t>
            </a:r>
          </a:p>
          <a:p>
            <a:r>
              <a:rPr lang="en-US" sz="2000" dirty="0"/>
              <a:t>After inspection, we found  100 low severity error, 20 medium severity errors and 10 High severity errors in the code of Programmer 1  </a:t>
            </a:r>
          </a:p>
          <a:p>
            <a:r>
              <a:rPr lang="en-US" sz="2000" dirty="0"/>
              <a:t>And 300 low severity error, 10 medium severity errors and 2 High severity errors in the code of Programmer 2 </a:t>
            </a:r>
          </a:p>
          <a:p>
            <a:pPr marL="914400" lvl="2" indent="0">
              <a:buNone/>
            </a:pPr>
            <a:r>
              <a:rPr lang="en-US" dirty="0">
                <a:solidFill>
                  <a:srgbClr val="FF0000"/>
                </a:solidFill>
              </a:rPr>
              <a:t>Which programmer has the highest code quality ?</a:t>
            </a:r>
            <a:endParaRPr lang="en-US" altLang="en-US" dirty="0">
              <a:solidFill>
                <a:srgbClr val="FF0000"/>
              </a:solidFill>
            </a:endParaRPr>
          </a:p>
        </p:txBody>
      </p:sp>
    </p:spTree>
    <p:extLst>
      <p:ext uri="{BB962C8B-B14F-4D97-AF65-F5344CB8AC3E}">
        <p14:creationId xmlns:p14="http://schemas.microsoft.com/office/powerpoint/2010/main" val="294464347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Other Metrics</a:t>
            </a:r>
          </a:p>
        </p:txBody>
      </p:sp>
      <p:sp>
        <p:nvSpPr>
          <p:cNvPr id="2" name="Content Placeholder 1"/>
          <p:cNvSpPr>
            <a:spLocks noGrp="1"/>
          </p:cNvSpPr>
          <p:nvPr>
            <p:ph idx="1"/>
          </p:nvPr>
        </p:nvSpPr>
        <p:spPr/>
        <p:txBody>
          <a:bodyPr>
            <a:normAutofit lnSpcReduction="10000"/>
          </a:bodyPr>
          <a:lstStyle/>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Understanding</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Learning time</a:t>
            </a:r>
            <a:r>
              <a:rPr lang="en-US" sz="2200" kern="0" dirty="0">
                <a:solidFill>
                  <a:srgbClr val="000000"/>
                </a:solidFill>
                <a:latin typeface="Arial"/>
              </a:rPr>
              <a:t>: Time for new user to gain basic understanding of features of the software</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Ease of learning</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Learning time</a:t>
            </a:r>
            <a:r>
              <a:rPr lang="en-US" sz="2200" kern="0" dirty="0">
                <a:solidFill>
                  <a:srgbClr val="000000"/>
                </a:solidFill>
                <a:latin typeface="Arial"/>
              </a:rPr>
              <a:t>: Time for new user to learn how to perform basic functions of the software</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Operability</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Operation time</a:t>
            </a:r>
            <a:r>
              <a:rPr lang="en-US" sz="2200" kern="0" dirty="0">
                <a:solidFill>
                  <a:srgbClr val="000000"/>
                </a:solidFill>
                <a:latin typeface="Arial"/>
              </a:rPr>
              <a:t>: Time required for a user to perform operation(s) of the software </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Usability</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Human factors</a:t>
            </a:r>
            <a:r>
              <a:rPr lang="en-US" sz="2200" kern="0" dirty="0">
                <a:solidFill>
                  <a:srgbClr val="000000"/>
                </a:solidFill>
                <a:latin typeface="Arial"/>
              </a:rPr>
              <a:t>: Number of negative comments from new users regarding ergonomics, human factors, etc.</a:t>
            </a:r>
          </a:p>
          <a:p>
            <a:pPr marL="365760" indent="-256032">
              <a:buFont typeface="Wingdings 3"/>
              <a:buChar char=""/>
              <a:defRPr/>
            </a:pPr>
            <a:endParaRPr lang="en-US" dirty="0"/>
          </a:p>
        </p:txBody>
      </p:sp>
      <p:sp>
        <p:nvSpPr>
          <p:cNvPr id="20483"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0A2D1C58-C19F-47C8-950D-224A29ECD842}"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237</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Other Metrics</a:t>
            </a:r>
          </a:p>
        </p:txBody>
      </p:sp>
      <p:sp>
        <p:nvSpPr>
          <p:cNvPr id="2" name="Content Placeholder 1"/>
          <p:cNvSpPr>
            <a:spLocks noGrp="1"/>
          </p:cNvSpPr>
          <p:nvPr>
            <p:ph idx="1"/>
          </p:nvPr>
        </p:nvSpPr>
        <p:spPr>
          <a:xfrm>
            <a:off x="1981200" y="1481138"/>
            <a:ext cx="8229600" cy="4843462"/>
          </a:xfrm>
        </p:spPr>
        <p:txBody>
          <a:bodyPr>
            <a:normAutofit fontScale="92500" lnSpcReduction="20000"/>
          </a:bodyPr>
          <a:lstStyle/>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and type of defects found during requirements, design, code, and test inspections</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of pages of documentation delivered</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of new source lines of code created</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Number of source lines of code delivered</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or source lines of code delivered</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Average complexity of all modules delivered</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Average size of modules</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modules</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bugs found as a result of unit testing</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bugs found as a result of integration testing</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Total number of bugs found as a result of validation testing</a:t>
            </a:r>
          </a:p>
          <a:p>
            <a:pPr marL="342900" indent="-342900">
              <a:spcBef>
                <a:spcPct val="20000"/>
              </a:spcBef>
              <a:buClr>
                <a:srgbClr val="000000"/>
              </a:buClr>
              <a:buSzPct val="65000"/>
              <a:buFont typeface="Wingdings" pitchFamily="2" charset="2"/>
              <a:buChar char="n"/>
              <a:defRPr/>
            </a:pPr>
            <a:r>
              <a:rPr lang="en-US" sz="2600" kern="0" dirty="0">
                <a:solidFill>
                  <a:srgbClr val="000000"/>
                </a:solidFill>
                <a:latin typeface="Arial"/>
              </a:rPr>
              <a:t>Productivity, as measured by KLOC per person-hour</a:t>
            </a:r>
          </a:p>
          <a:p>
            <a:pPr marL="365760" indent="-256032">
              <a:buFont typeface="Wingdings 3"/>
              <a:buChar char=""/>
              <a:defRPr/>
            </a:pPr>
            <a:endParaRPr lang="en-US" dirty="0"/>
          </a:p>
        </p:txBody>
      </p:sp>
      <p:sp>
        <p:nvSpPr>
          <p:cNvPr id="22531"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3BE8F8BA-684A-4E2C-985B-7ABE8E5A636F}"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238</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t>Examples..continued</a:t>
            </a:r>
          </a:p>
        </p:txBody>
      </p:sp>
      <p:sp>
        <p:nvSpPr>
          <p:cNvPr id="22530" name="Content Placeholder 1"/>
          <p:cNvSpPr>
            <a:spLocks noGrp="1"/>
          </p:cNvSpPr>
          <p:nvPr>
            <p:ph idx="1"/>
          </p:nvPr>
        </p:nvSpPr>
        <p:spPr>
          <a:xfrm>
            <a:off x="1981200" y="1481138"/>
            <a:ext cx="8229600" cy="4843462"/>
          </a:xfrm>
        </p:spPr>
        <p:txBody>
          <a:bodyPr/>
          <a:lstStyle/>
          <a:p>
            <a:r>
              <a:rPr lang="en-US" dirty="0"/>
              <a:t>Metrics for the analysis model</a:t>
            </a:r>
          </a:p>
          <a:p>
            <a:pPr eaLnBrk="1" hangingPunct="1"/>
            <a:r>
              <a:rPr lang="en-US" dirty="0"/>
              <a:t>Metrics for the design model</a:t>
            </a:r>
          </a:p>
          <a:p>
            <a:pPr eaLnBrk="1" hangingPunct="1"/>
            <a:r>
              <a:rPr lang="en-US" dirty="0"/>
              <a:t>Metrics for the source code</a:t>
            </a:r>
          </a:p>
          <a:p>
            <a:pPr eaLnBrk="1" hangingPunct="1"/>
            <a:r>
              <a:rPr lang="en-US">
                <a:solidFill>
                  <a:srgbClr val="000000"/>
                </a:solidFill>
                <a:latin typeface="+mj-lt"/>
              </a:rPr>
              <a:t>Average </a:t>
            </a:r>
            <a:r>
              <a:rPr lang="en-US" dirty="0">
                <a:solidFill>
                  <a:srgbClr val="000000"/>
                </a:solidFill>
                <a:latin typeface="+mj-lt"/>
              </a:rPr>
              <a:t>find-fix cycle time</a:t>
            </a:r>
          </a:p>
          <a:p>
            <a:pPr eaLnBrk="1" hangingPunct="1"/>
            <a:r>
              <a:rPr lang="en-US" dirty="0">
                <a:solidFill>
                  <a:srgbClr val="000000"/>
                </a:solidFill>
                <a:latin typeface="+mj-lt"/>
              </a:rPr>
              <a:t>Number of person-hours per inspection</a:t>
            </a:r>
          </a:p>
          <a:p>
            <a:pPr eaLnBrk="1" hangingPunct="1"/>
            <a:r>
              <a:rPr lang="en-US" dirty="0">
                <a:solidFill>
                  <a:srgbClr val="000000"/>
                </a:solidFill>
                <a:latin typeface="+mj-lt"/>
              </a:rPr>
              <a:t>Number of person-hours per KLOC</a:t>
            </a:r>
          </a:p>
          <a:p>
            <a:pPr eaLnBrk="1" hangingPunct="1"/>
            <a:r>
              <a:rPr lang="en-US" dirty="0">
                <a:solidFill>
                  <a:srgbClr val="000000"/>
                </a:solidFill>
                <a:latin typeface="+mj-lt"/>
              </a:rPr>
              <a:t>Average number of defects found per inspection</a:t>
            </a:r>
          </a:p>
          <a:p>
            <a:pPr eaLnBrk="1" hangingPunct="1"/>
            <a:endParaRPr lang="en-US" dirty="0">
              <a:latin typeface="+mj-lt"/>
            </a:endParaRPr>
          </a:p>
          <a:p>
            <a:pPr eaLnBrk="1" hangingPunct="1"/>
            <a:endParaRPr lang="en-US" dirty="0">
              <a:latin typeface="+mj-lt"/>
            </a:endParaRPr>
          </a:p>
        </p:txBody>
      </p:sp>
      <p:sp>
        <p:nvSpPr>
          <p:cNvPr id="23555"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54126A8A-978E-47E9-BEF0-57F24052263F}"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239</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65340" y="2391177"/>
            <a:ext cx="7238972" cy="2920671"/>
          </a:xfrm>
          <a:prstGeom prst="rect">
            <a:avLst/>
          </a:prstGeom>
        </p:spPr>
        <p:txBody>
          <a:bodyPr vert="horz" wrap="square" lIns="0" tIns="12065" rIns="0" bIns="0" rtlCol="0">
            <a:spAutoFit/>
          </a:bodyPr>
          <a:lstStyle/>
          <a:p>
            <a:pPr marL="12700" marR="130810" algn="l" rtl="0" fontAlgn="base">
              <a:lnSpc>
                <a:spcPct val="100200"/>
              </a:lnSpc>
              <a:spcBef>
                <a:spcPts val="1195"/>
              </a:spcBef>
              <a:spcAft>
                <a:spcPct val="0"/>
              </a:spcAft>
              <a:buSzPct val="103703"/>
              <a:buFont typeface="Calibri"/>
              <a:buAutoNum type="arabicParenR"/>
              <a:tabLst>
                <a:tab pos="345440" algn="l"/>
              </a:tabLst>
            </a:pPr>
            <a:r>
              <a:rPr sz="2700" b="1" spc="-100" dirty="0">
                <a:solidFill>
                  <a:srgbClr val="5B9BD5">
                    <a:lumMod val="75000"/>
                  </a:srgbClr>
                </a:solidFill>
                <a:effectLst>
                  <a:outerShdw blurRad="38100" dist="38100" dir="2700000" algn="tl">
                    <a:srgbClr val="000000">
                      <a:alpha val="43137"/>
                    </a:srgbClr>
                  </a:outerShdw>
                </a:effectLst>
                <a:latin typeface="Calibri"/>
                <a:cs typeface="Calibri"/>
              </a:rPr>
              <a:t>Contractual</a:t>
            </a:r>
            <a:r>
              <a:rPr sz="2700" b="1" spc="-245" dirty="0">
                <a:solidFill>
                  <a:srgbClr val="5B9BD5">
                    <a:lumMod val="75000"/>
                  </a:srgbClr>
                </a:solidFill>
                <a:effectLst>
                  <a:outerShdw blurRad="38100" dist="38100" dir="2700000" algn="tl">
                    <a:srgbClr val="000000">
                      <a:alpha val="43137"/>
                    </a:srgbClr>
                  </a:outerShdw>
                </a:effectLst>
                <a:latin typeface="Calibri"/>
                <a:cs typeface="Calibri"/>
              </a:rPr>
              <a:t> </a:t>
            </a:r>
            <a:r>
              <a:rPr sz="2700" b="1" spc="-95" dirty="0">
                <a:solidFill>
                  <a:srgbClr val="5B9BD5">
                    <a:lumMod val="75000"/>
                  </a:srgbClr>
                </a:solidFill>
                <a:effectLst>
                  <a:outerShdw blurRad="38100" dist="38100" dir="2700000" algn="tl">
                    <a:srgbClr val="000000">
                      <a:alpha val="43137"/>
                    </a:srgbClr>
                  </a:outerShdw>
                </a:effectLst>
                <a:latin typeface="Calibri"/>
                <a:cs typeface="Calibri"/>
              </a:rPr>
              <a:t>conditions</a:t>
            </a:r>
            <a:r>
              <a:rPr sz="2700" spc="-95" dirty="0">
                <a:solidFill>
                  <a:srgbClr val="5B9BD5">
                    <a:lumMod val="75000"/>
                  </a:srgbClr>
                </a:solidFill>
                <a:effectLst>
                  <a:outerShdw blurRad="38100" dist="38100" dir="2700000" algn="tl">
                    <a:srgbClr val="000000">
                      <a:alpha val="43137"/>
                    </a:srgbClr>
                  </a:outerShdw>
                </a:effectLst>
                <a:latin typeface="Calibri"/>
                <a:cs typeface="Calibri"/>
              </a:rPr>
              <a:t>:</a:t>
            </a:r>
            <a:r>
              <a:rPr sz="2700" spc="-225" dirty="0">
                <a:solidFill>
                  <a:srgbClr val="5B9BD5">
                    <a:lumMod val="75000"/>
                  </a:srgbClr>
                </a:solidFill>
                <a:effectLst>
                  <a:outerShdw blurRad="38100" dist="38100" dir="2700000" algn="tl">
                    <a:srgbClr val="000000">
                      <a:alpha val="43137"/>
                    </a:srgbClr>
                  </a:outerShdw>
                </a:effectLst>
                <a:latin typeface="Calibri"/>
                <a:cs typeface="Calibri"/>
              </a:rPr>
              <a:t> </a:t>
            </a:r>
            <a:r>
              <a:rPr sz="2700" spc="-50" dirty="0">
                <a:solidFill>
                  <a:srgbClr val="2E2B1F"/>
                </a:solidFill>
                <a:latin typeface="Calibri"/>
                <a:cs typeface="Calibri"/>
              </a:rPr>
              <a:t>As</a:t>
            </a:r>
            <a:r>
              <a:rPr sz="2700" spc="-210" dirty="0">
                <a:solidFill>
                  <a:srgbClr val="2E2B1F"/>
                </a:solidFill>
                <a:latin typeface="Calibri"/>
                <a:cs typeface="Calibri"/>
              </a:rPr>
              <a:t> </a:t>
            </a:r>
            <a:r>
              <a:rPr sz="2700" dirty="0">
                <a:solidFill>
                  <a:srgbClr val="2E2B1F"/>
                </a:solidFill>
                <a:latin typeface="Calibri"/>
                <a:cs typeface="Calibri"/>
              </a:rPr>
              <a:t>a</a:t>
            </a:r>
            <a:r>
              <a:rPr sz="2700" spc="-195" dirty="0">
                <a:solidFill>
                  <a:srgbClr val="2E2B1F"/>
                </a:solidFill>
                <a:latin typeface="Calibri"/>
                <a:cs typeface="Calibri"/>
              </a:rPr>
              <a:t> </a:t>
            </a:r>
            <a:r>
              <a:rPr sz="2700" spc="-90" dirty="0">
                <a:solidFill>
                  <a:srgbClr val="2E2B1F"/>
                </a:solidFill>
                <a:latin typeface="Calibri"/>
                <a:cs typeface="Calibri"/>
              </a:rPr>
              <a:t>result</a:t>
            </a:r>
            <a:r>
              <a:rPr sz="2700" spc="-225" dirty="0">
                <a:solidFill>
                  <a:srgbClr val="2E2B1F"/>
                </a:solidFill>
                <a:latin typeface="Calibri"/>
                <a:cs typeface="Calibri"/>
              </a:rPr>
              <a:t> </a:t>
            </a:r>
            <a:r>
              <a:rPr sz="2700" spc="-50" dirty="0">
                <a:solidFill>
                  <a:srgbClr val="2E2B1F"/>
                </a:solidFill>
                <a:latin typeface="Calibri"/>
                <a:cs typeface="Calibri"/>
              </a:rPr>
              <a:t>of</a:t>
            </a:r>
            <a:r>
              <a:rPr sz="2700" spc="-210" dirty="0">
                <a:solidFill>
                  <a:srgbClr val="2E2B1F"/>
                </a:solidFill>
                <a:latin typeface="Calibri"/>
                <a:cs typeface="Calibri"/>
              </a:rPr>
              <a:t> </a:t>
            </a:r>
            <a:r>
              <a:rPr sz="2700" spc="-70" dirty="0">
                <a:solidFill>
                  <a:srgbClr val="2E2B1F"/>
                </a:solidFill>
                <a:latin typeface="Calibri"/>
                <a:cs typeface="Calibri"/>
              </a:rPr>
              <a:t>the</a:t>
            </a:r>
            <a:r>
              <a:rPr sz="2700" spc="-215" dirty="0">
                <a:solidFill>
                  <a:srgbClr val="2E2B1F"/>
                </a:solidFill>
                <a:latin typeface="Calibri"/>
                <a:cs typeface="Calibri"/>
              </a:rPr>
              <a:t> </a:t>
            </a:r>
            <a:r>
              <a:rPr sz="2700" spc="-95" dirty="0">
                <a:solidFill>
                  <a:srgbClr val="2E2B1F"/>
                </a:solidFill>
                <a:latin typeface="Calibri"/>
                <a:cs typeface="Calibri"/>
              </a:rPr>
              <a:t>conditions</a:t>
            </a:r>
            <a:r>
              <a:rPr sz="2700" spc="-235" dirty="0">
                <a:solidFill>
                  <a:srgbClr val="2E2B1F"/>
                </a:solidFill>
                <a:latin typeface="Calibri"/>
                <a:cs typeface="Calibri"/>
              </a:rPr>
              <a:t> </a:t>
            </a:r>
            <a:r>
              <a:rPr sz="2700" spc="-90" dirty="0">
                <a:solidFill>
                  <a:srgbClr val="2E2B1F"/>
                </a:solidFill>
                <a:latin typeface="Calibri"/>
                <a:cs typeface="Calibri"/>
              </a:rPr>
              <a:t>defined </a:t>
            </a:r>
            <a:r>
              <a:rPr sz="2700" spc="-595" dirty="0">
                <a:solidFill>
                  <a:srgbClr val="2E2B1F"/>
                </a:solidFill>
                <a:latin typeface="Calibri"/>
                <a:cs typeface="Calibri"/>
              </a:rPr>
              <a:t> </a:t>
            </a:r>
            <a:r>
              <a:rPr sz="2700" spc="-50" dirty="0">
                <a:solidFill>
                  <a:srgbClr val="2E2B1F"/>
                </a:solidFill>
                <a:latin typeface="Calibri"/>
                <a:cs typeface="Calibri"/>
              </a:rPr>
              <a:t>in </a:t>
            </a:r>
            <a:r>
              <a:rPr sz="2700" spc="-70" dirty="0">
                <a:solidFill>
                  <a:srgbClr val="2E2B1F"/>
                </a:solidFill>
                <a:latin typeface="Calibri"/>
                <a:cs typeface="Calibri"/>
              </a:rPr>
              <a:t>the </a:t>
            </a:r>
            <a:r>
              <a:rPr sz="2700" spc="-105" dirty="0">
                <a:solidFill>
                  <a:srgbClr val="2E2B1F"/>
                </a:solidFill>
                <a:latin typeface="Calibri"/>
                <a:cs typeface="Calibri"/>
              </a:rPr>
              <a:t>contract </a:t>
            </a:r>
            <a:r>
              <a:rPr sz="2700" spc="-95" dirty="0">
                <a:solidFill>
                  <a:srgbClr val="2E2B1F"/>
                </a:solidFill>
                <a:latin typeface="Calibri"/>
                <a:cs typeface="Calibri"/>
              </a:rPr>
              <a:t>between </a:t>
            </a:r>
            <a:r>
              <a:rPr sz="2700" spc="-70" dirty="0">
                <a:solidFill>
                  <a:srgbClr val="2E2B1F"/>
                </a:solidFill>
                <a:latin typeface="Calibri"/>
                <a:cs typeface="Calibri"/>
              </a:rPr>
              <a:t>the </a:t>
            </a:r>
            <a:r>
              <a:rPr sz="2700" spc="-100" dirty="0">
                <a:solidFill>
                  <a:srgbClr val="2E2B1F"/>
                </a:solidFill>
                <a:latin typeface="Calibri"/>
                <a:cs typeface="Calibri"/>
              </a:rPr>
              <a:t>software </a:t>
            </a:r>
            <a:r>
              <a:rPr sz="2700" spc="-95" dirty="0">
                <a:solidFill>
                  <a:srgbClr val="2E2B1F"/>
                </a:solidFill>
                <a:latin typeface="Calibri"/>
                <a:cs typeface="Calibri"/>
              </a:rPr>
              <a:t>developer </a:t>
            </a:r>
            <a:r>
              <a:rPr sz="2700" spc="-65" dirty="0">
                <a:solidFill>
                  <a:srgbClr val="2E2B1F"/>
                </a:solidFill>
                <a:latin typeface="Calibri"/>
                <a:cs typeface="Calibri"/>
              </a:rPr>
              <a:t>and </a:t>
            </a:r>
            <a:r>
              <a:rPr sz="2700" spc="-70" dirty="0">
                <a:solidFill>
                  <a:srgbClr val="2E2B1F"/>
                </a:solidFill>
                <a:latin typeface="Calibri"/>
                <a:cs typeface="Calibri"/>
              </a:rPr>
              <a:t>the </a:t>
            </a:r>
            <a:r>
              <a:rPr sz="2700" spc="-65" dirty="0">
                <a:solidFill>
                  <a:srgbClr val="2E2B1F"/>
                </a:solidFill>
                <a:latin typeface="Calibri"/>
                <a:cs typeface="Calibri"/>
              </a:rPr>
              <a:t> </a:t>
            </a:r>
            <a:r>
              <a:rPr sz="2700" spc="-125" dirty="0">
                <a:solidFill>
                  <a:srgbClr val="2E2B1F"/>
                </a:solidFill>
                <a:latin typeface="Calibri"/>
                <a:cs typeface="Calibri"/>
              </a:rPr>
              <a:t>customer, </a:t>
            </a:r>
            <a:r>
              <a:rPr sz="2700" spc="-70" dirty="0">
                <a:solidFill>
                  <a:srgbClr val="2E2B1F"/>
                </a:solidFill>
                <a:latin typeface="Calibri"/>
                <a:cs typeface="Calibri"/>
              </a:rPr>
              <a:t>the </a:t>
            </a:r>
            <a:r>
              <a:rPr sz="2700" spc="-90" dirty="0">
                <a:solidFill>
                  <a:srgbClr val="2E2B1F"/>
                </a:solidFill>
                <a:latin typeface="Calibri"/>
                <a:cs typeface="Calibri"/>
              </a:rPr>
              <a:t>activities </a:t>
            </a:r>
            <a:r>
              <a:rPr sz="2700" spc="-50" dirty="0">
                <a:solidFill>
                  <a:srgbClr val="2E2B1F"/>
                </a:solidFill>
                <a:latin typeface="Calibri"/>
                <a:cs typeface="Calibri"/>
              </a:rPr>
              <a:t>of </a:t>
            </a:r>
            <a:r>
              <a:rPr sz="2700" spc="-100" dirty="0">
                <a:solidFill>
                  <a:srgbClr val="2E2B1F"/>
                </a:solidFill>
                <a:latin typeface="Calibri"/>
                <a:cs typeface="Calibri"/>
              </a:rPr>
              <a:t>software development </a:t>
            </a:r>
            <a:r>
              <a:rPr sz="2700" spc="-70" dirty="0">
                <a:solidFill>
                  <a:srgbClr val="2E2B1F"/>
                </a:solidFill>
                <a:latin typeface="Calibri"/>
                <a:cs typeface="Calibri"/>
              </a:rPr>
              <a:t>and </a:t>
            </a:r>
            <a:r>
              <a:rPr sz="2700" spc="-65" dirty="0">
                <a:solidFill>
                  <a:srgbClr val="2E2B1F"/>
                </a:solidFill>
                <a:latin typeface="Calibri"/>
                <a:cs typeface="Calibri"/>
              </a:rPr>
              <a:t> </a:t>
            </a:r>
            <a:r>
              <a:rPr sz="2700" spc="-95" dirty="0">
                <a:solidFill>
                  <a:srgbClr val="2E2B1F"/>
                </a:solidFill>
                <a:latin typeface="Calibri"/>
                <a:cs typeface="Calibri"/>
              </a:rPr>
              <a:t>mai</a:t>
            </a:r>
            <a:r>
              <a:rPr sz="2700" spc="-125" dirty="0">
                <a:solidFill>
                  <a:srgbClr val="2E2B1F"/>
                </a:solidFill>
                <a:latin typeface="Calibri"/>
                <a:cs typeface="Calibri"/>
              </a:rPr>
              <a:t>nt</a:t>
            </a:r>
            <a:r>
              <a:rPr sz="2700" spc="-110" dirty="0">
                <a:solidFill>
                  <a:srgbClr val="2E2B1F"/>
                </a:solidFill>
                <a:latin typeface="Calibri"/>
                <a:cs typeface="Calibri"/>
              </a:rPr>
              <a:t>e</a:t>
            </a:r>
            <a:r>
              <a:rPr sz="2700" spc="-100" dirty="0">
                <a:solidFill>
                  <a:srgbClr val="2E2B1F"/>
                </a:solidFill>
                <a:latin typeface="Calibri"/>
                <a:cs typeface="Calibri"/>
              </a:rPr>
              <a:t>n</a:t>
            </a:r>
            <a:r>
              <a:rPr sz="2700" spc="-110" dirty="0">
                <a:solidFill>
                  <a:srgbClr val="2E2B1F"/>
                </a:solidFill>
                <a:latin typeface="Calibri"/>
                <a:cs typeface="Calibri"/>
              </a:rPr>
              <a:t>a</a:t>
            </a:r>
            <a:r>
              <a:rPr sz="2700" spc="-114" dirty="0">
                <a:solidFill>
                  <a:srgbClr val="2E2B1F"/>
                </a:solidFill>
                <a:latin typeface="Calibri"/>
                <a:cs typeface="Calibri"/>
              </a:rPr>
              <a:t>nc</a:t>
            </a:r>
            <a:r>
              <a:rPr sz="2700" dirty="0">
                <a:solidFill>
                  <a:srgbClr val="2E2B1F"/>
                </a:solidFill>
                <a:latin typeface="Calibri"/>
                <a:cs typeface="Calibri"/>
              </a:rPr>
              <a:t>e</a:t>
            </a:r>
            <a:r>
              <a:rPr sz="2700" spc="-240" dirty="0">
                <a:solidFill>
                  <a:srgbClr val="2E2B1F"/>
                </a:solidFill>
                <a:latin typeface="Calibri"/>
                <a:cs typeface="Calibri"/>
              </a:rPr>
              <a:t> </a:t>
            </a:r>
            <a:r>
              <a:rPr sz="2700" spc="-100" dirty="0">
                <a:solidFill>
                  <a:srgbClr val="2E2B1F"/>
                </a:solidFill>
                <a:latin typeface="Calibri"/>
                <a:cs typeface="Calibri"/>
              </a:rPr>
              <a:t>nee</a:t>
            </a:r>
            <a:r>
              <a:rPr sz="2700" dirty="0">
                <a:solidFill>
                  <a:srgbClr val="2E2B1F"/>
                </a:solidFill>
                <a:latin typeface="Calibri"/>
                <a:cs typeface="Calibri"/>
              </a:rPr>
              <a:t>d</a:t>
            </a:r>
            <a:r>
              <a:rPr sz="2700" spc="-229" dirty="0">
                <a:solidFill>
                  <a:srgbClr val="2E2B1F"/>
                </a:solidFill>
                <a:latin typeface="Calibri"/>
                <a:cs typeface="Calibri"/>
              </a:rPr>
              <a:t> </a:t>
            </a:r>
            <a:r>
              <a:rPr sz="2700" spc="-125" dirty="0">
                <a:solidFill>
                  <a:srgbClr val="2E2B1F"/>
                </a:solidFill>
                <a:latin typeface="Calibri"/>
                <a:cs typeface="Calibri"/>
              </a:rPr>
              <a:t>t</a:t>
            </a:r>
            <a:r>
              <a:rPr sz="2700" dirty="0">
                <a:solidFill>
                  <a:srgbClr val="2E2B1F"/>
                </a:solidFill>
                <a:latin typeface="Calibri"/>
                <a:cs typeface="Calibri"/>
              </a:rPr>
              <a:t>o</a:t>
            </a:r>
            <a:r>
              <a:rPr sz="2700" spc="-200" dirty="0">
                <a:solidFill>
                  <a:srgbClr val="2E2B1F"/>
                </a:solidFill>
                <a:latin typeface="Calibri"/>
                <a:cs typeface="Calibri"/>
              </a:rPr>
              <a:t> </a:t>
            </a:r>
            <a:r>
              <a:rPr sz="2700" spc="-125" dirty="0">
                <a:solidFill>
                  <a:srgbClr val="2E2B1F"/>
                </a:solidFill>
                <a:latin typeface="Calibri"/>
                <a:cs typeface="Calibri"/>
              </a:rPr>
              <a:t>c</a:t>
            </a:r>
            <a:r>
              <a:rPr sz="2700" spc="-95" dirty="0">
                <a:solidFill>
                  <a:srgbClr val="2E2B1F"/>
                </a:solidFill>
                <a:latin typeface="Calibri"/>
                <a:cs typeface="Calibri"/>
              </a:rPr>
              <a:t>o</a:t>
            </a:r>
            <a:r>
              <a:rPr sz="2700" spc="-100" dirty="0">
                <a:solidFill>
                  <a:srgbClr val="2E2B1F"/>
                </a:solidFill>
                <a:latin typeface="Calibri"/>
                <a:cs typeface="Calibri"/>
              </a:rPr>
              <a:t>p</a:t>
            </a:r>
            <a:r>
              <a:rPr sz="2700" dirty="0">
                <a:solidFill>
                  <a:srgbClr val="2E2B1F"/>
                </a:solidFill>
                <a:latin typeface="Calibri"/>
                <a:cs typeface="Calibri"/>
              </a:rPr>
              <a:t>e</a:t>
            </a:r>
            <a:r>
              <a:rPr sz="2700" spc="-229" dirty="0">
                <a:solidFill>
                  <a:srgbClr val="2E2B1F"/>
                </a:solidFill>
                <a:latin typeface="Calibri"/>
                <a:cs typeface="Calibri"/>
              </a:rPr>
              <a:t> </a:t>
            </a:r>
            <a:r>
              <a:rPr sz="2700" spc="-95" dirty="0">
                <a:solidFill>
                  <a:srgbClr val="2E2B1F"/>
                </a:solidFill>
                <a:latin typeface="Calibri"/>
                <a:cs typeface="Calibri"/>
              </a:rPr>
              <a:t>wi</a:t>
            </a:r>
            <a:r>
              <a:rPr sz="2700" spc="-100" dirty="0">
                <a:solidFill>
                  <a:srgbClr val="2E2B1F"/>
                </a:solidFill>
                <a:latin typeface="Calibri"/>
                <a:cs typeface="Calibri"/>
              </a:rPr>
              <a:t>th</a:t>
            </a:r>
            <a:r>
              <a:rPr sz="2700" dirty="0">
                <a:solidFill>
                  <a:srgbClr val="2E2B1F"/>
                </a:solidFill>
                <a:latin typeface="Calibri"/>
                <a:cs typeface="Calibri"/>
              </a:rPr>
              <a:t>:</a:t>
            </a:r>
            <a:endParaRPr sz="2700" dirty="0">
              <a:solidFill>
                <a:prstClr val="black"/>
              </a:solidFill>
              <a:latin typeface="Calibri"/>
              <a:cs typeface="Calibri"/>
            </a:endParaRPr>
          </a:p>
          <a:p>
            <a:pPr marL="1146175" lvl="1" indent="-157480" algn="l" rtl="0" fontAlgn="base">
              <a:spcBef>
                <a:spcPct val="0"/>
              </a:spcBef>
              <a:spcAft>
                <a:spcPct val="0"/>
              </a:spcAft>
              <a:buFontTx/>
              <a:buChar char="-"/>
              <a:tabLst>
                <a:tab pos="1146810" algn="l"/>
              </a:tabLst>
            </a:pPr>
            <a:r>
              <a:rPr sz="2700" u="sng" spc="-95" dirty="0">
                <a:solidFill>
                  <a:srgbClr val="5B9BD5">
                    <a:lumMod val="75000"/>
                  </a:srgbClr>
                </a:solidFill>
                <a:latin typeface="Calibri"/>
                <a:cs typeface="Calibri"/>
              </a:rPr>
              <a:t>Li</a:t>
            </a:r>
            <a:r>
              <a:rPr sz="2700" u="sng" spc="-135" dirty="0">
                <a:solidFill>
                  <a:srgbClr val="5B9BD5">
                    <a:lumMod val="75000"/>
                  </a:srgbClr>
                </a:solidFill>
                <a:latin typeface="Calibri"/>
                <a:cs typeface="Calibri"/>
              </a:rPr>
              <a:t>s</a:t>
            </a:r>
            <a:r>
              <a:rPr sz="2700" u="sng" dirty="0">
                <a:solidFill>
                  <a:srgbClr val="5B9BD5">
                    <a:lumMod val="75000"/>
                  </a:srgbClr>
                </a:solidFill>
                <a:latin typeface="Calibri"/>
                <a:cs typeface="Calibri"/>
              </a:rPr>
              <a:t>t</a:t>
            </a:r>
            <a:r>
              <a:rPr sz="2700" u="sng" spc="-220" dirty="0">
                <a:solidFill>
                  <a:srgbClr val="5B9BD5">
                    <a:lumMod val="75000"/>
                  </a:srgbClr>
                </a:solidFill>
                <a:latin typeface="Calibri"/>
                <a:cs typeface="Calibri"/>
              </a:rPr>
              <a:t> </a:t>
            </a:r>
            <a:r>
              <a:rPr sz="2700" u="sng" spc="-95" dirty="0">
                <a:solidFill>
                  <a:srgbClr val="5B9BD5">
                    <a:lumMod val="75000"/>
                  </a:srgbClr>
                </a:solidFill>
                <a:latin typeface="Calibri"/>
                <a:cs typeface="Calibri"/>
              </a:rPr>
              <a:t>o</a:t>
            </a:r>
            <a:r>
              <a:rPr sz="2700" u="sng" dirty="0">
                <a:solidFill>
                  <a:srgbClr val="5B9BD5">
                    <a:lumMod val="75000"/>
                  </a:srgbClr>
                </a:solidFill>
                <a:latin typeface="Calibri"/>
                <a:cs typeface="Calibri"/>
              </a:rPr>
              <a:t>f</a:t>
            </a:r>
            <a:r>
              <a:rPr sz="2700" u="sng" spc="-200" dirty="0">
                <a:solidFill>
                  <a:srgbClr val="5B9BD5">
                    <a:lumMod val="75000"/>
                  </a:srgbClr>
                </a:solidFill>
                <a:latin typeface="Calibri"/>
                <a:cs typeface="Calibri"/>
              </a:rPr>
              <a:t> </a:t>
            </a:r>
            <a:r>
              <a:rPr sz="2700" u="sng" spc="-140" dirty="0">
                <a:solidFill>
                  <a:srgbClr val="5B9BD5">
                    <a:lumMod val="75000"/>
                  </a:srgbClr>
                </a:solidFill>
                <a:latin typeface="Calibri"/>
                <a:cs typeface="Calibri"/>
              </a:rPr>
              <a:t>r</a:t>
            </a:r>
            <a:r>
              <a:rPr sz="2700" u="sng" spc="-100" dirty="0">
                <a:solidFill>
                  <a:srgbClr val="5B9BD5">
                    <a:lumMod val="75000"/>
                  </a:srgbClr>
                </a:solidFill>
                <a:latin typeface="Calibri"/>
                <a:cs typeface="Calibri"/>
              </a:rPr>
              <a:t>equ</a:t>
            </a:r>
            <a:r>
              <a:rPr sz="2700" u="sng" spc="-95" dirty="0">
                <a:solidFill>
                  <a:srgbClr val="5B9BD5">
                    <a:lumMod val="75000"/>
                  </a:srgbClr>
                </a:solidFill>
                <a:latin typeface="Calibri"/>
                <a:cs typeface="Calibri"/>
              </a:rPr>
              <a:t>i</a:t>
            </a:r>
            <a:r>
              <a:rPr sz="2700" u="sng" spc="-140" dirty="0">
                <a:solidFill>
                  <a:srgbClr val="5B9BD5">
                    <a:lumMod val="75000"/>
                  </a:srgbClr>
                </a:solidFill>
                <a:latin typeface="Calibri"/>
                <a:cs typeface="Calibri"/>
              </a:rPr>
              <a:t>r</a:t>
            </a:r>
            <a:r>
              <a:rPr sz="2700" u="sng" spc="-110" dirty="0">
                <a:solidFill>
                  <a:srgbClr val="5B9BD5">
                    <a:lumMod val="75000"/>
                  </a:srgbClr>
                </a:solidFill>
                <a:latin typeface="Calibri"/>
                <a:cs typeface="Calibri"/>
              </a:rPr>
              <a:t>e</a:t>
            </a:r>
            <a:r>
              <a:rPr sz="2700" u="sng" spc="-95" dirty="0">
                <a:solidFill>
                  <a:srgbClr val="5B9BD5">
                    <a:lumMod val="75000"/>
                  </a:srgbClr>
                </a:solidFill>
                <a:latin typeface="Calibri"/>
                <a:cs typeface="Calibri"/>
              </a:rPr>
              <a:t>m</a:t>
            </a:r>
            <a:r>
              <a:rPr sz="2700" u="sng" spc="-110" dirty="0">
                <a:solidFill>
                  <a:srgbClr val="5B9BD5">
                    <a:lumMod val="75000"/>
                  </a:srgbClr>
                </a:solidFill>
                <a:latin typeface="Calibri"/>
                <a:cs typeface="Calibri"/>
              </a:rPr>
              <a:t>e</a:t>
            </a:r>
            <a:r>
              <a:rPr sz="2700" u="sng" spc="-135" dirty="0">
                <a:solidFill>
                  <a:srgbClr val="5B9BD5">
                    <a:lumMod val="75000"/>
                  </a:srgbClr>
                </a:solidFill>
                <a:latin typeface="Calibri"/>
                <a:cs typeface="Calibri"/>
              </a:rPr>
              <a:t>n</a:t>
            </a:r>
            <a:r>
              <a:rPr sz="2700" u="sng" spc="-100" dirty="0">
                <a:solidFill>
                  <a:srgbClr val="5B9BD5">
                    <a:lumMod val="75000"/>
                  </a:srgbClr>
                </a:solidFill>
                <a:latin typeface="Calibri"/>
                <a:cs typeface="Calibri"/>
              </a:rPr>
              <a:t>t</a:t>
            </a:r>
            <a:r>
              <a:rPr sz="2700" u="sng" dirty="0">
                <a:solidFill>
                  <a:srgbClr val="5B9BD5">
                    <a:lumMod val="75000"/>
                  </a:srgbClr>
                </a:solidFill>
                <a:latin typeface="Calibri"/>
                <a:cs typeface="Calibri"/>
              </a:rPr>
              <a:t>s</a:t>
            </a:r>
            <a:r>
              <a:rPr sz="2700" u="sng" spc="-240" dirty="0">
                <a:solidFill>
                  <a:srgbClr val="5B9BD5">
                    <a:lumMod val="75000"/>
                  </a:srgbClr>
                </a:solidFill>
                <a:latin typeface="Calibri"/>
                <a:cs typeface="Calibri"/>
              </a:rPr>
              <a:t> </a:t>
            </a:r>
            <a:r>
              <a:rPr sz="2700" u="sng" spc="-100" dirty="0">
                <a:solidFill>
                  <a:srgbClr val="5B9BD5">
                    <a:lumMod val="75000"/>
                  </a:srgbClr>
                </a:solidFill>
                <a:latin typeface="Calibri"/>
                <a:cs typeface="Calibri"/>
              </a:rPr>
              <a:t>need</a:t>
            </a:r>
            <a:r>
              <a:rPr sz="2700" u="sng" spc="-110" dirty="0">
                <a:solidFill>
                  <a:srgbClr val="5B9BD5">
                    <a:lumMod val="75000"/>
                  </a:srgbClr>
                </a:solidFill>
                <a:latin typeface="Calibri"/>
                <a:cs typeface="Calibri"/>
              </a:rPr>
              <a:t>e</a:t>
            </a:r>
            <a:r>
              <a:rPr sz="2700" u="sng" dirty="0">
                <a:solidFill>
                  <a:srgbClr val="5B9BD5">
                    <a:lumMod val="75000"/>
                  </a:srgbClr>
                </a:solidFill>
                <a:latin typeface="Calibri"/>
                <a:cs typeface="Calibri"/>
              </a:rPr>
              <a:t>d</a:t>
            </a:r>
            <a:r>
              <a:rPr sz="2700" u="sng" spc="-245" dirty="0">
                <a:solidFill>
                  <a:srgbClr val="5B9BD5">
                    <a:lumMod val="75000"/>
                  </a:srgbClr>
                </a:solidFill>
                <a:latin typeface="Calibri"/>
                <a:cs typeface="Calibri"/>
              </a:rPr>
              <a:t> </a:t>
            </a:r>
            <a:r>
              <a:rPr sz="2700" u="sng" spc="-125" dirty="0">
                <a:solidFill>
                  <a:srgbClr val="5B9BD5">
                    <a:lumMod val="75000"/>
                  </a:srgbClr>
                </a:solidFill>
                <a:latin typeface="Calibri"/>
                <a:cs typeface="Calibri"/>
              </a:rPr>
              <a:t>t</a:t>
            </a:r>
            <a:r>
              <a:rPr sz="2700" u="sng" dirty="0">
                <a:solidFill>
                  <a:srgbClr val="5B9BD5">
                    <a:lumMod val="75000"/>
                  </a:srgbClr>
                </a:solidFill>
                <a:latin typeface="Calibri"/>
                <a:cs typeface="Calibri"/>
              </a:rPr>
              <a:t>o</a:t>
            </a:r>
            <a:r>
              <a:rPr sz="2700" u="sng" spc="-200" dirty="0">
                <a:solidFill>
                  <a:srgbClr val="5B9BD5">
                    <a:lumMod val="75000"/>
                  </a:srgbClr>
                </a:solidFill>
                <a:latin typeface="Calibri"/>
                <a:cs typeface="Calibri"/>
              </a:rPr>
              <a:t> </a:t>
            </a:r>
            <a:r>
              <a:rPr sz="2700" u="sng" spc="-100" dirty="0">
                <a:solidFill>
                  <a:srgbClr val="5B9BD5">
                    <a:lumMod val="75000"/>
                  </a:srgbClr>
                </a:solidFill>
                <a:latin typeface="Calibri"/>
                <a:cs typeface="Calibri"/>
              </a:rPr>
              <a:t>b</a:t>
            </a:r>
            <a:r>
              <a:rPr sz="2700" u="sng" dirty="0">
                <a:solidFill>
                  <a:srgbClr val="5B9BD5">
                    <a:lumMod val="75000"/>
                  </a:srgbClr>
                </a:solidFill>
                <a:latin typeface="Calibri"/>
                <a:cs typeface="Calibri"/>
              </a:rPr>
              <a:t>e</a:t>
            </a:r>
            <a:r>
              <a:rPr sz="2700" u="sng" spc="-215" dirty="0">
                <a:solidFill>
                  <a:srgbClr val="5B9BD5">
                    <a:lumMod val="75000"/>
                  </a:srgbClr>
                </a:solidFill>
                <a:latin typeface="Calibri"/>
                <a:cs typeface="Calibri"/>
              </a:rPr>
              <a:t> </a:t>
            </a:r>
            <a:r>
              <a:rPr sz="2700" u="sng" spc="-95" dirty="0">
                <a:solidFill>
                  <a:srgbClr val="5B9BD5">
                    <a:lumMod val="75000"/>
                  </a:srgbClr>
                </a:solidFill>
                <a:latin typeface="Calibri"/>
                <a:cs typeface="Calibri"/>
              </a:rPr>
              <a:t>f</a:t>
            </a:r>
            <a:r>
              <a:rPr sz="2700" u="sng" spc="-100" dirty="0">
                <a:solidFill>
                  <a:srgbClr val="5B9BD5">
                    <a:lumMod val="75000"/>
                  </a:srgbClr>
                </a:solidFill>
                <a:latin typeface="Calibri"/>
                <a:cs typeface="Calibri"/>
              </a:rPr>
              <a:t>u</a:t>
            </a:r>
            <a:r>
              <a:rPr sz="2700" u="sng" spc="-95" dirty="0">
                <a:solidFill>
                  <a:srgbClr val="5B9BD5">
                    <a:lumMod val="75000"/>
                  </a:srgbClr>
                </a:solidFill>
                <a:latin typeface="Calibri"/>
                <a:cs typeface="Calibri"/>
              </a:rPr>
              <a:t>lfil</a:t>
            </a:r>
            <a:r>
              <a:rPr sz="2700" u="sng" dirty="0">
                <a:solidFill>
                  <a:srgbClr val="5B9BD5">
                    <a:lumMod val="75000"/>
                  </a:srgbClr>
                </a:solidFill>
                <a:latin typeface="Calibri"/>
                <a:cs typeface="Calibri"/>
              </a:rPr>
              <a:t>l</a:t>
            </a:r>
          </a:p>
          <a:p>
            <a:pPr marL="1146175" lvl="1" indent="-157480" algn="l" rtl="0" fontAlgn="base">
              <a:spcBef>
                <a:spcPct val="0"/>
              </a:spcBef>
              <a:spcAft>
                <a:spcPct val="0"/>
              </a:spcAft>
              <a:buFontTx/>
              <a:buChar char="-"/>
              <a:tabLst>
                <a:tab pos="1146810" algn="l"/>
              </a:tabLst>
            </a:pPr>
            <a:r>
              <a:rPr sz="2700" u="sng" spc="-95" dirty="0">
                <a:solidFill>
                  <a:srgbClr val="5B9BD5">
                    <a:lumMod val="75000"/>
                  </a:srgbClr>
                </a:solidFill>
                <a:latin typeface="Calibri"/>
                <a:cs typeface="Calibri"/>
              </a:rPr>
              <a:t>T</a:t>
            </a:r>
            <a:r>
              <a:rPr sz="2700" u="sng" spc="-100" dirty="0">
                <a:solidFill>
                  <a:srgbClr val="5B9BD5">
                    <a:lumMod val="75000"/>
                  </a:srgbClr>
                </a:solidFill>
                <a:latin typeface="Calibri"/>
                <a:cs typeface="Calibri"/>
              </a:rPr>
              <a:t>h</a:t>
            </a:r>
            <a:r>
              <a:rPr sz="2700" u="sng" dirty="0">
                <a:solidFill>
                  <a:srgbClr val="5B9BD5">
                    <a:lumMod val="75000"/>
                  </a:srgbClr>
                </a:solidFill>
                <a:latin typeface="Calibri"/>
                <a:cs typeface="Calibri"/>
              </a:rPr>
              <a:t>e</a:t>
            </a:r>
            <a:r>
              <a:rPr sz="2700" u="sng" spc="-229" dirty="0">
                <a:solidFill>
                  <a:srgbClr val="5B9BD5">
                    <a:lumMod val="75000"/>
                  </a:srgbClr>
                </a:solidFill>
                <a:latin typeface="Calibri"/>
                <a:cs typeface="Calibri"/>
              </a:rPr>
              <a:t> </a:t>
            </a:r>
            <a:r>
              <a:rPr sz="2700" u="sng" spc="-100" dirty="0">
                <a:solidFill>
                  <a:srgbClr val="5B9BD5">
                    <a:lumMod val="75000"/>
                  </a:srgbClr>
                </a:solidFill>
                <a:latin typeface="Calibri"/>
                <a:cs typeface="Calibri"/>
              </a:rPr>
              <a:t>p</a:t>
            </a:r>
            <a:r>
              <a:rPr sz="2700" u="sng" spc="-155" dirty="0">
                <a:solidFill>
                  <a:srgbClr val="5B9BD5">
                    <a:lumMod val="75000"/>
                  </a:srgbClr>
                </a:solidFill>
                <a:latin typeface="Calibri"/>
                <a:cs typeface="Calibri"/>
              </a:rPr>
              <a:t>r</a:t>
            </a:r>
            <a:r>
              <a:rPr sz="2700" u="sng" spc="-95" dirty="0">
                <a:solidFill>
                  <a:srgbClr val="5B9BD5">
                    <a:lumMod val="75000"/>
                  </a:srgbClr>
                </a:solidFill>
                <a:latin typeface="Calibri"/>
                <a:cs typeface="Calibri"/>
              </a:rPr>
              <a:t>o</a:t>
            </a:r>
            <a:r>
              <a:rPr sz="2700" u="sng" spc="-100" dirty="0">
                <a:solidFill>
                  <a:srgbClr val="5B9BD5">
                    <a:lumMod val="75000"/>
                  </a:srgbClr>
                </a:solidFill>
                <a:latin typeface="Calibri"/>
                <a:cs typeface="Calibri"/>
              </a:rPr>
              <a:t>jec</a:t>
            </a:r>
            <a:r>
              <a:rPr sz="2700" u="sng" dirty="0">
                <a:solidFill>
                  <a:srgbClr val="5B9BD5">
                    <a:lumMod val="75000"/>
                  </a:srgbClr>
                </a:solidFill>
                <a:latin typeface="Calibri"/>
                <a:cs typeface="Calibri"/>
              </a:rPr>
              <a:t>t</a:t>
            </a:r>
            <a:r>
              <a:rPr sz="2700" u="sng" spc="-229" dirty="0">
                <a:solidFill>
                  <a:srgbClr val="5B9BD5">
                    <a:lumMod val="75000"/>
                  </a:srgbClr>
                </a:solidFill>
                <a:latin typeface="Calibri"/>
                <a:cs typeface="Calibri"/>
              </a:rPr>
              <a:t> </a:t>
            </a:r>
            <a:r>
              <a:rPr sz="2700" u="sng" spc="-100" dirty="0">
                <a:solidFill>
                  <a:srgbClr val="5B9BD5">
                    <a:lumMod val="75000"/>
                  </a:srgbClr>
                </a:solidFill>
                <a:latin typeface="Calibri"/>
                <a:cs typeface="Calibri"/>
              </a:rPr>
              <a:t>bud</a:t>
            </a:r>
            <a:r>
              <a:rPr sz="2700" u="sng" spc="-120" dirty="0">
                <a:solidFill>
                  <a:srgbClr val="5B9BD5">
                    <a:lumMod val="75000"/>
                  </a:srgbClr>
                </a:solidFill>
                <a:latin typeface="Calibri"/>
                <a:cs typeface="Calibri"/>
              </a:rPr>
              <a:t>g</a:t>
            </a:r>
            <a:r>
              <a:rPr sz="2700" u="sng" spc="-110" dirty="0">
                <a:solidFill>
                  <a:srgbClr val="5B9BD5">
                    <a:lumMod val="75000"/>
                  </a:srgbClr>
                </a:solidFill>
                <a:latin typeface="Calibri"/>
                <a:cs typeface="Calibri"/>
              </a:rPr>
              <a:t>e</a:t>
            </a:r>
            <a:r>
              <a:rPr sz="2700" u="sng" dirty="0">
                <a:solidFill>
                  <a:srgbClr val="5B9BD5">
                    <a:lumMod val="75000"/>
                  </a:srgbClr>
                </a:solidFill>
                <a:latin typeface="Calibri"/>
                <a:cs typeface="Calibri"/>
              </a:rPr>
              <a:t>t</a:t>
            </a:r>
          </a:p>
          <a:p>
            <a:pPr marL="1146175" lvl="1" indent="-157480" algn="l" rtl="0" fontAlgn="base">
              <a:spcBef>
                <a:spcPct val="0"/>
              </a:spcBef>
              <a:spcAft>
                <a:spcPct val="0"/>
              </a:spcAft>
              <a:buFontTx/>
              <a:buChar char="-"/>
              <a:tabLst>
                <a:tab pos="1146810" algn="l"/>
              </a:tabLst>
            </a:pPr>
            <a:r>
              <a:rPr sz="2700" u="sng" spc="-95" dirty="0">
                <a:solidFill>
                  <a:srgbClr val="5B9BD5">
                    <a:lumMod val="75000"/>
                  </a:srgbClr>
                </a:solidFill>
                <a:latin typeface="Calibri"/>
                <a:cs typeface="Calibri"/>
              </a:rPr>
              <a:t>T</a:t>
            </a:r>
            <a:r>
              <a:rPr sz="2700" u="sng" spc="-105" dirty="0">
                <a:solidFill>
                  <a:srgbClr val="5B9BD5">
                    <a:lumMod val="75000"/>
                  </a:srgbClr>
                </a:solidFill>
                <a:latin typeface="Calibri"/>
                <a:cs typeface="Calibri"/>
              </a:rPr>
              <a:t>h</a:t>
            </a:r>
            <a:r>
              <a:rPr sz="2700" u="sng" dirty="0">
                <a:solidFill>
                  <a:srgbClr val="5B9BD5">
                    <a:lumMod val="75000"/>
                  </a:srgbClr>
                </a:solidFill>
                <a:latin typeface="Calibri"/>
                <a:cs typeface="Calibri"/>
              </a:rPr>
              <a:t>e</a:t>
            </a:r>
            <a:r>
              <a:rPr sz="2700" u="sng" spc="-229" dirty="0">
                <a:solidFill>
                  <a:srgbClr val="5B9BD5">
                    <a:lumMod val="75000"/>
                  </a:srgbClr>
                </a:solidFill>
                <a:latin typeface="Calibri"/>
                <a:cs typeface="Calibri"/>
              </a:rPr>
              <a:t> </a:t>
            </a:r>
            <a:r>
              <a:rPr sz="2700" u="sng" spc="-105" dirty="0">
                <a:solidFill>
                  <a:srgbClr val="5B9BD5">
                    <a:lumMod val="75000"/>
                  </a:srgbClr>
                </a:solidFill>
                <a:latin typeface="Calibri"/>
                <a:cs typeface="Calibri"/>
              </a:rPr>
              <a:t>p</a:t>
            </a:r>
            <a:r>
              <a:rPr sz="2700" u="sng" spc="-155" dirty="0">
                <a:solidFill>
                  <a:srgbClr val="5B9BD5">
                    <a:lumMod val="75000"/>
                  </a:srgbClr>
                </a:solidFill>
                <a:latin typeface="Calibri"/>
                <a:cs typeface="Calibri"/>
              </a:rPr>
              <a:t>r</a:t>
            </a:r>
            <a:r>
              <a:rPr sz="2700" u="sng" spc="-95" dirty="0">
                <a:solidFill>
                  <a:srgbClr val="5B9BD5">
                    <a:lumMod val="75000"/>
                  </a:srgbClr>
                </a:solidFill>
                <a:latin typeface="Calibri"/>
                <a:cs typeface="Calibri"/>
              </a:rPr>
              <a:t>o</a:t>
            </a:r>
            <a:r>
              <a:rPr sz="2700" u="sng" spc="-100" dirty="0">
                <a:solidFill>
                  <a:srgbClr val="5B9BD5">
                    <a:lumMod val="75000"/>
                  </a:srgbClr>
                </a:solidFill>
                <a:latin typeface="Calibri"/>
                <a:cs typeface="Calibri"/>
              </a:rPr>
              <a:t>jec</a:t>
            </a:r>
            <a:r>
              <a:rPr sz="2700" u="sng" dirty="0">
                <a:solidFill>
                  <a:srgbClr val="5B9BD5">
                    <a:lumMod val="75000"/>
                  </a:srgbClr>
                </a:solidFill>
                <a:latin typeface="Calibri"/>
                <a:cs typeface="Calibri"/>
              </a:rPr>
              <a:t>t</a:t>
            </a:r>
            <a:r>
              <a:rPr sz="2700" u="sng" spc="-229" dirty="0">
                <a:solidFill>
                  <a:srgbClr val="5B9BD5">
                    <a:lumMod val="75000"/>
                  </a:srgbClr>
                </a:solidFill>
                <a:latin typeface="Calibri"/>
                <a:cs typeface="Calibri"/>
              </a:rPr>
              <a:t> </a:t>
            </a:r>
            <a:r>
              <a:rPr sz="2700" u="sng" spc="-100" dirty="0">
                <a:solidFill>
                  <a:srgbClr val="5B9BD5">
                    <a:lumMod val="75000"/>
                  </a:srgbClr>
                </a:solidFill>
                <a:latin typeface="Calibri"/>
                <a:cs typeface="Calibri"/>
              </a:rPr>
              <a:t>t</a:t>
            </a:r>
            <a:r>
              <a:rPr sz="2700" u="sng" spc="-95" dirty="0">
                <a:solidFill>
                  <a:srgbClr val="5B9BD5">
                    <a:lumMod val="75000"/>
                  </a:srgbClr>
                </a:solidFill>
                <a:latin typeface="Calibri"/>
                <a:cs typeface="Calibri"/>
              </a:rPr>
              <a:t>im</a:t>
            </a:r>
            <a:r>
              <a:rPr sz="2700" u="sng" spc="-110" dirty="0">
                <a:solidFill>
                  <a:srgbClr val="5B9BD5">
                    <a:lumMod val="75000"/>
                  </a:srgbClr>
                </a:solidFill>
                <a:latin typeface="Calibri"/>
                <a:cs typeface="Calibri"/>
              </a:rPr>
              <a:t>e</a:t>
            </a:r>
            <a:r>
              <a:rPr sz="2700" u="sng" spc="-140" dirty="0">
                <a:solidFill>
                  <a:srgbClr val="5B9BD5">
                    <a:lumMod val="75000"/>
                  </a:srgbClr>
                </a:solidFill>
                <a:latin typeface="Calibri"/>
                <a:cs typeface="Calibri"/>
              </a:rPr>
              <a:t>t</a:t>
            </a:r>
            <a:r>
              <a:rPr sz="2700" u="sng" spc="-95" dirty="0">
                <a:solidFill>
                  <a:srgbClr val="5B9BD5">
                    <a:lumMod val="75000"/>
                  </a:srgbClr>
                </a:solidFill>
                <a:latin typeface="Calibri"/>
                <a:cs typeface="Calibri"/>
              </a:rPr>
              <a:t>a</a:t>
            </a:r>
            <a:r>
              <a:rPr sz="2700" u="sng" spc="-114" dirty="0">
                <a:solidFill>
                  <a:srgbClr val="5B9BD5">
                    <a:lumMod val="75000"/>
                  </a:srgbClr>
                </a:solidFill>
                <a:latin typeface="Calibri"/>
                <a:cs typeface="Calibri"/>
              </a:rPr>
              <a:t>b</a:t>
            </a:r>
            <a:r>
              <a:rPr sz="2700" u="sng" spc="-95" dirty="0">
                <a:solidFill>
                  <a:srgbClr val="5B9BD5">
                    <a:lumMod val="75000"/>
                  </a:srgbClr>
                </a:solidFill>
                <a:latin typeface="Calibri"/>
                <a:cs typeface="Calibri"/>
              </a:rPr>
              <a:t>l</a:t>
            </a:r>
            <a:r>
              <a:rPr sz="2700" u="sng" dirty="0">
                <a:solidFill>
                  <a:srgbClr val="5B9BD5">
                    <a:lumMod val="75000"/>
                  </a:srgbClr>
                </a:solidFill>
                <a:latin typeface="Calibri"/>
                <a:cs typeface="Calibri"/>
              </a:rPr>
              <a:t>e</a:t>
            </a:r>
          </a:p>
        </p:txBody>
      </p:sp>
      <p:sp>
        <p:nvSpPr>
          <p:cNvPr id="5" name="Rectangle 4"/>
          <p:cNvSpPr/>
          <p:nvPr/>
        </p:nvSpPr>
        <p:spPr>
          <a:xfrm>
            <a:off x="1665340" y="188640"/>
            <a:ext cx="8628772" cy="1569660"/>
          </a:xfrm>
          <a:prstGeom prst="rect">
            <a:avLst/>
          </a:prstGeom>
        </p:spPr>
        <p:txBody>
          <a:bodyPr wrap="square">
            <a:spAutoFit/>
          </a:bodyPr>
          <a:lstStyle/>
          <a:p>
            <a:pPr marL="12700" marR="5080" algn="ctr" rtl="0" fontAlgn="base">
              <a:spcBef>
                <a:spcPts val="95"/>
              </a:spcBef>
              <a:spcAft>
                <a:spcPct val="0"/>
              </a:spcAft>
            </a:pPr>
            <a:r>
              <a:rPr lang="en-US" sz="3200" b="1" dirty="0">
                <a:ln w="12700">
                  <a:solidFill>
                    <a:srgbClr val="A5A5A5">
                      <a:lumMod val="50000"/>
                    </a:srgbClr>
                  </a:solidFill>
                  <a:prstDash val="solid"/>
                </a:ln>
                <a:pattFill prst="narHorz">
                  <a:fgClr>
                    <a:srgbClr val="A5A5A5"/>
                  </a:fgClr>
                  <a:bgClr>
                    <a:srgbClr val="A5A5A5">
                      <a:lumMod val="40000"/>
                      <a:lumOff val="60000"/>
                    </a:srgbClr>
                  </a:bgClr>
                </a:pattFill>
                <a:effectLst>
                  <a:innerShdw blurRad="177800">
                    <a:srgbClr val="A5A5A5">
                      <a:lumMod val="50000"/>
                    </a:srgbClr>
                  </a:innerShdw>
                </a:effectLst>
                <a:latin typeface="Calibri"/>
                <a:cs typeface="Calibri"/>
              </a:rPr>
              <a:t>The main characteristics of the environment of professional  software development and maintenance (hereafter “the SQA  environment)</a:t>
            </a:r>
          </a:p>
        </p:txBody>
      </p:sp>
      <p:pic>
        <p:nvPicPr>
          <p:cNvPr id="4102" name="Picture 6" descr="terms and condition agreement contract Stock Vector Image &amp; Art - Alamy"/>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233" t="11762" r="10348" b="15225"/>
          <a:stretch/>
        </p:blipFill>
        <p:spPr bwMode="auto">
          <a:xfrm>
            <a:off x="8112224" y="3789041"/>
            <a:ext cx="2181888" cy="2900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1139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err="1"/>
              <a:t>Examples..continued</a:t>
            </a:r>
            <a:endParaRPr lang="en-US" dirty="0"/>
          </a:p>
        </p:txBody>
      </p:sp>
      <p:sp>
        <p:nvSpPr>
          <p:cNvPr id="2" name="Content Placeholder 1"/>
          <p:cNvSpPr>
            <a:spLocks noGrp="1"/>
          </p:cNvSpPr>
          <p:nvPr>
            <p:ph idx="1"/>
          </p:nvPr>
        </p:nvSpPr>
        <p:spPr/>
        <p:txBody>
          <a:bodyPr>
            <a:normAutofit/>
          </a:bodyPr>
          <a:lstStyle/>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Average find-fix cycle time</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Number of person-hours per inspection</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Number of person-hours per KLOC</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Average number of defects found per inspection</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Number of defects found during inspections in each defect category</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Average amount of rework time</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Percentage of modules that were inspected</a:t>
            </a:r>
            <a:endParaRPr lang="en-US" dirty="0"/>
          </a:p>
        </p:txBody>
      </p:sp>
      <p:sp>
        <p:nvSpPr>
          <p:cNvPr id="36867" name="Slide Number Placeholder 2"/>
          <p:cNvSpPr>
            <a:spLocks noGrp="1"/>
          </p:cNvSpPr>
          <p:nvPr>
            <p:ph type="sldNum" sz="quarter" idx="12"/>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rtl="0" fontAlgn="base">
              <a:spcBef>
                <a:spcPct val="0"/>
              </a:spcBef>
              <a:spcAft>
                <a:spcPct val="0"/>
              </a:spcAft>
              <a:defRPr/>
            </a:pPr>
            <a:fld id="{D679AC4A-62B0-4D77-80CC-817185A6672D}" type="slidenum">
              <a:rPr lang="en-US">
                <a:solidFill>
                  <a:prstClr val="black">
                    <a:tint val="75000"/>
                  </a:prstClr>
                </a:solidFill>
                <a:latin typeface="Arial" pitchFamily="34" charset="0"/>
                <a:cs typeface="Times New Roman" pitchFamily="18" charset="0"/>
              </a:rPr>
              <a:pPr rtl="0" fontAlgn="base">
                <a:spcBef>
                  <a:spcPct val="0"/>
                </a:spcBef>
                <a:spcAft>
                  <a:spcPct val="0"/>
                </a:spcAft>
                <a:defRPr/>
              </a:pPr>
              <a:t>240</a:t>
            </a:fld>
            <a:endParaRPr lang="en-US">
              <a:solidFill>
                <a:prstClr val="black">
                  <a:tint val="75000"/>
                </a:prstClr>
              </a:solidFill>
              <a:latin typeface="Arial" pitchFamily="34" charset="0"/>
              <a:cs typeface="Times New Roman" pitchFamily="18" charset="0"/>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Exercise</a:t>
            </a:r>
            <a:endParaRPr lang="ar-SA" sz="5400" dirty="0"/>
          </a:p>
        </p:txBody>
      </p:sp>
      <p:sp>
        <p:nvSpPr>
          <p:cNvPr id="3" name="Content Placeholder 2"/>
          <p:cNvSpPr>
            <a:spLocks noGrp="1"/>
          </p:cNvSpPr>
          <p:nvPr>
            <p:ph idx="1"/>
          </p:nvPr>
        </p:nvSpPr>
        <p:spPr/>
        <p:txBody>
          <a:bodyPr/>
          <a:lstStyle/>
          <a:p>
            <a:pPr>
              <a:buNone/>
            </a:pPr>
            <a:r>
              <a:rPr lang="en-US" sz="2800" dirty="0"/>
              <a:t>How can you measure the quality of:</a:t>
            </a:r>
          </a:p>
          <a:p>
            <a:r>
              <a:rPr lang="en-US" sz="2800" dirty="0"/>
              <a:t>Project manager skills.</a:t>
            </a:r>
          </a:p>
          <a:p>
            <a:r>
              <a:rPr lang="en-US" sz="2800" dirty="0"/>
              <a:t>Requirements Document</a:t>
            </a:r>
          </a:p>
          <a:p>
            <a:r>
              <a:rPr lang="en-US" sz="2800" dirty="0"/>
              <a:t>Software development plan</a:t>
            </a:r>
          </a:p>
          <a:p>
            <a:r>
              <a:rPr lang="en-US" sz="2800" dirty="0"/>
              <a:t>User manuals</a:t>
            </a:r>
          </a:p>
          <a:p>
            <a:r>
              <a:rPr lang="en-US" sz="2800" dirty="0"/>
              <a:t>Programmer coding skills</a:t>
            </a:r>
          </a:p>
          <a:p>
            <a:r>
              <a:rPr lang="en-US" sz="2800" dirty="0"/>
              <a:t>Design specification</a:t>
            </a:r>
            <a:endParaRPr lang="ar-SA" sz="2800"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ADMC Exercise </a:t>
            </a:r>
            <a:endParaRPr lang="en-US" dirty="0"/>
          </a:p>
        </p:txBody>
      </p:sp>
      <p:sp>
        <p:nvSpPr>
          <p:cNvPr id="3" name="Content Placeholder 2"/>
          <p:cNvSpPr>
            <a:spLocks noGrp="1"/>
          </p:cNvSpPr>
          <p:nvPr>
            <p:ph idx="1"/>
          </p:nvPr>
        </p:nvSpPr>
        <p:spPr/>
        <p:txBody>
          <a:bodyPr/>
          <a:lstStyle/>
          <a:p>
            <a:r>
              <a:rPr lang="en-US" dirty="0"/>
              <a:t>An SDLC that consists of six phases</a:t>
            </a:r>
          </a:p>
          <a:p>
            <a:r>
              <a:rPr lang="en-US" dirty="0"/>
              <a:t>Requirements (  3 weeks delay)</a:t>
            </a:r>
          </a:p>
          <a:p>
            <a:r>
              <a:rPr lang="en-US" dirty="0"/>
              <a:t>Analysis     (2 weeks delay)</a:t>
            </a:r>
          </a:p>
          <a:p>
            <a:r>
              <a:rPr lang="en-US" dirty="0"/>
              <a:t>Logical design (0 weeks delay)</a:t>
            </a:r>
          </a:p>
          <a:p>
            <a:r>
              <a:rPr lang="en-US" dirty="0"/>
              <a:t>Physical design ( 4 weeks delay</a:t>
            </a:r>
          </a:p>
          <a:p>
            <a:r>
              <a:rPr lang="en-US" dirty="0"/>
              <a:t>Implementation  (10 weeks delay)</a:t>
            </a:r>
          </a:p>
          <a:p>
            <a:r>
              <a:rPr lang="en-US" dirty="0"/>
              <a:t>Testing  ( 6 weeks delay)   ADMC ?</a:t>
            </a:r>
          </a:p>
          <a:p>
            <a:endParaRPr lang="en-US" dirty="0"/>
          </a:p>
        </p:txBody>
      </p:sp>
    </p:spTree>
    <p:extLst>
      <p:ext uri="{BB962C8B-B14F-4D97-AF65-F5344CB8AC3E}">
        <p14:creationId xmlns:p14="http://schemas.microsoft.com/office/powerpoint/2010/main" val="133408770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1143001"/>
            <a:ext cx="7772400" cy="1470025"/>
          </a:xfrm>
        </p:spPr>
        <p:txBody>
          <a:bodyPr>
            <a:normAutofit/>
          </a:bodyPr>
          <a:lstStyle/>
          <a:p>
            <a:pPr fontAlgn="auto">
              <a:spcAft>
                <a:spcPts val="0"/>
              </a:spcAft>
              <a:defRPr/>
            </a:pPr>
            <a:r>
              <a:rPr lang="en-US" altLang="zh-CN" dirty="0">
                <a:ea typeface="宋体" pitchFamily="2" charset="-122"/>
              </a:rPr>
              <a:t>Software Quality assurance (SQA) </a:t>
            </a:r>
            <a:endParaRPr lang="en-US" dirty="0"/>
          </a:p>
        </p:txBody>
      </p:sp>
      <p:sp>
        <p:nvSpPr>
          <p:cNvPr id="6" name="Rectangle 5"/>
          <p:cNvSpPr/>
          <p:nvPr/>
        </p:nvSpPr>
        <p:spPr>
          <a:xfrm>
            <a:off x="1847529" y="3048001"/>
            <a:ext cx="8352928" cy="830997"/>
          </a:xfrm>
          <a:prstGeom prst="rect">
            <a:avLst/>
          </a:prstGeom>
          <a:noFill/>
        </p:spPr>
        <p:txBody>
          <a:bodyPr wrap="square">
            <a:spAutoFit/>
          </a:bodyPr>
          <a:lstStyle/>
          <a:p>
            <a:pPr algn="ctr" rtl="0" fontAlgn="base">
              <a:spcBef>
                <a:spcPct val="0"/>
              </a:spcBef>
              <a:spcAft>
                <a:spcPct val="0"/>
              </a:spcAft>
              <a:defRPr/>
            </a:pPr>
            <a:r>
              <a:rPr lang="en-US" sz="4800" b="1" dirty="0">
                <a:solidFill>
                  <a:srgbClr val="CC0000"/>
                </a:solidFill>
                <a:effectLst>
                  <a:outerShdw blurRad="38100" dist="38100" dir="2700000" algn="tl">
                    <a:srgbClr val="000000">
                      <a:alpha val="43137"/>
                    </a:srgbClr>
                  </a:outerShdw>
                </a:effectLst>
                <a:latin typeface="Times New Roman" pitchFamily="18" charset="0"/>
                <a:cs typeface="Times New Roman"/>
              </a:rPr>
              <a:t>Costs of Software Quality</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7568" y="908720"/>
            <a:ext cx="7772400" cy="4114800"/>
          </a:xfrm>
        </p:spPr>
        <p:txBody>
          <a:bodyPr/>
          <a:lstStyle/>
          <a:p>
            <a:pPr algn="just"/>
            <a:r>
              <a:rPr lang="en-US" dirty="0"/>
              <a:t>“</a:t>
            </a:r>
            <a:r>
              <a:rPr lang="en-US" sz="3600" dirty="0"/>
              <a:t>Because the main language of corporate management was money, there emerged the concept of studying quality-related costs as a means of communication between the quality staff departments and the company managers.”</a:t>
            </a:r>
            <a:endParaRPr lang="ar-SA" sz="3600"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Cost Model</a:t>
            </a:r>
            <a:endParaRPr lang="ar-SA" dirty="0"/>
          </a:p>
        </p:txBody>
      </p:sp>
      <p:sp>
        <p:nvSpPr>
          <p:cNvPr id="3" name="Content Placeholder 2"/>
          <p:cNvSpPr>
            <a:spLocks noGrp="1"/>
          </p:cNvSpPr>
          <p:nvPr>
            <p:ph idx="1"/>
          </p:nvPr>
        </p:nvSpPr>
        <p:spPr/>
        <p:txBody>
          <a:bodyPr/>
          <a:lstStyle/>
          <a:p>
            <a:pPr marL="457200" indent="-457200" algn="just">
              <a:buFont typeface="Arial" pitchFamily="34" charset="0"/>
              <a:buChar char="•"/>
            </a:pPr>
            <a:r>
              <a:rPr lang="en-US" dirty="0"/>
              <a:t>Distribution of cost to different software quality assurance tasks</a:t>
            </a:r>
          </a:p>
          <a:p>
            <a:pPr marL="457200" indent="-457200" algn="just">
              <a:buFont typeface="Arial" pitchFamily="34" charset="0"/>
              <a:buChar char="•"/>
            </a:pPr>
            <a:r>
              <a:rPr lang="en-US" dirty="0"/>
              <a:t>Analysis to the effect of cost model</a:t>
            </a:r>
          </a:p>
          <a:p>
            <a:pPr marL="457200" indent="-457200" algn="just">
              <a:buFont typeface="Arial" pitchFamily="34" charset="0"/>
              <a:buChar char="•"/>
            </a:pPr>
            <a:r>
              <a:rPr lang="en-US" dirty="0"/>
              <a:t>Redistribution if necessary</a:t>
            </a:r>
          </a:p>
          <a:p>
            <a:pPr marL="457200" indent="-457200" algn="just">
              <a:buFont typeface="Arial" pitchFamily="34" charset="0"/>
              <a:buChar char="•"/>
            </a:pPr>
            <a:r>
              <a:rPr lang="en-US" dirty="0"/>
              <a:t>Justification to top management</a:t>
            </a:r>
          </a:p>
        </p:txBody>
      </p:sp>
    </p:spTree>
    <p:extLst>
      <p:ext uri="{BB962C8B-B14F-4D97-AF65-F5344CB8AC3E}">
        <p14:creationId xmlns:p14="http://schemas.microsoft.com/office/powerpoint/2010/main" val="1137312465"/>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 we need Cost Model</a:t>
            </a:r>
            <a:endParaRPr lang="ar-SA" dirty="0"/>
          </a:p>
        </p:txBody>
      </p:sp>
      <p:sp>
        <p:nvSpPr>
          <p:cNvPr id="3" name="Content Placeholder 2"/>
          <p:cNvSpPr>
            <a:spLocks noGrp="1"/>
          </p:cNvSpPr>
          <p:nvPr>
            <p:ph idx="1"/>
          </p:nvPr>
        </p:nvSpPr>
        <p:spPr/>
        <p:txBody>
          <a:bodyPr/>
          <a:lstStyle/>
          <a:p>
            <a:pPr marL="457200" indent="-457200" algn="just">
              <a:buFont typeface="Arial" pitchFamily="34" charset="0"/>
              <a:buChar char="•"/>
            </a:pPr>
            <a:r>
              <a:rPr lang="en-US" dirty="0">
                <a:cs typeface="Andalus" pitchFamily="18" charset="-78"/>
              </a:rPr>
              <a:t>More and more, commercial companies or public organizations are requiring economic evaluation of their quality assurance systems.</a:t>
            </a:r>
          </a:p>
          <a:p>
            <a:pPr marL="457200" indent="-457200" algn="just">
              <a:buFont typeface="Arial" pitchFamily="34" charset="0"/>
              <a:buChar char="•"/>
            </a:pPr>
            <a:r>
              <a:rPr lang="en-US" dirty="0">
                <a:cs typeface="Andalus" pitchFamily="18" charset="-78"/>
              </a:rPr>
              <a:t>Cost of software quality may be viewed as another class of software quality metrics where financial values are used as the measuring tool.</a:t>
            </a:r>
          </a:p>
        </p:txBody>
      </p:sp>
    </p:spTree>
    <p:extLst>
      <p:ext uri="{BB962C8B-B14F-4D97-AF65-F5344CB8AC3E}">
        <p14:creationId xmlns:p14="http://schemas.microsoft.com/office/powerpoint/2010/main" val="6338636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p:txBody>
          <a:bodyPr/>
          <a:lstStyle/>
          <a:p>
            <a:r>
              <a:rPr lang="en-US"/>
              <a:t>Actual Cost of Software Quality</a:t>
            </a:r>
          </a:p>
        </p:txBody>
      </p:sp>
      <p:graphicFrame>
        <p:nvGraphicFramePr>
          <p:cNvPr id="532483" name="Object 3"/>
          <p:cNvGraphicFramePr>
            <a:graphicFrameLocks noChangeAspect="1"/>
          </p:cNvGraphicFramePr>
          <p:nvPr/>
        </p:nvGraphicFramePr>
        <p:xfrm>
          <a:off x="3810000" y="1371601"/>
          <a:ext cx="5867400" cy="4062413"/>
        </p:xfrm>
        <a:graphic>
          <a:graphicData uri="http://schemas.openxmlformats.org/presentationml/2006/ole">
            <mc:AlternateContent xmlns:mc="http://schemas.openxmlformats.org/markup-compatibility/2006">
              <mc:Choice xmlns:v="urn:schemas-microsoft-com:vml" Requires="v">
                <p:oleObj name="Chart" r:id="rId3" imgW="8465111" imgH="5084111" progId="MSGraph.Chart.8">
                  <p:embed followColorScheme="full"/>
                </p:oleObj>
              </mc:Choice>
              <mc:Fallback>
                <p:oleObj name="Chart" r:id="rId3" imgW="8465111" imgH="5084111" progId="MSGraph.Chart.8">
                  <p:embed followColorScheme="full"/>
                  <p:pic>
                    <p:nvPicPr>
                      <p:cNvPr id="532483" name="Object 3"/>
                      <p:cNvPicPr>
                        <a:picLocks noChangeAspect="1" noChangeArrowheads="1"/>
                      </p:cNvPicPr>
                      <p:nvPr/>
                    </p:nvPicPr>
                    <p:blipFill>
                      <a:blip r:embed="rId4"/>
                      <a:srcRect/>
                      <a:stretch>
                        <a:fillRect/>
                      </a:stretch>
                    </p:blipFill>
                    <p:spPr bwMode="auto">
                      <a:xfrm>
                        <a:off x="3810000" y="1371601"/>
                        <a:ext cx="5867400" cy="406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484" name="Text Box 4"/>
          <p:cNvSpPr txBox="1">
            <a:spLocks noChangeArrowheads="1"/>
          </p:cNvSpPr>
          <p:nvPr/>
        </p:nvSpPr>
        <p:spPr bwMode="auto">
          <a:xfrm>
            <a:off x="1828801" y="2514601"/>
            <a:ext cx="2225675" cy="1200329"/>
          </a:xfrm>
          <a:prstGeom prst="rect">
            <a:avLst/>
          </a:prstGeom>
          <a:noFill/>
          <a:ln w="12699">
            <a:noFill/>
            <a:miter lim="800000"/>
            <a:headEnd/>
            <a:tailEnd/>
          </a:ln>
          <a:effectLst/>
        </p:spPr>
        <p:txBody>
          <a:bodyPr>
            <a:spAutoFit/>
          </a:bodyPr>
          <a:lstStyle/>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Total Software</a:t>
            </a:r>
          </a:p>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Development</a:t>
            </a:r>
          </a:p>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Project Cost</a:t>
            </a:r>
          </a:p>
        </p:txBody>
      </p:sp>
      <p:sp>
        <p:nvSpPr>
          <p:cNvPr id="532485" name="Text Box 5"/>
          <p:cNvSpPr txBox="1">
            <a:spLocks noChangeArrowheads="1"/>
          </p:cNvSpPr>
          <p:nvPr/>
        </p:nvSpPr>
        <p:spPr bwMode="auto">
          <a:xfrm>
            <a:off x="7543800" y="5334000"/>
            <a:ext cx="2438400" cy="915988"/>
          </a:xfrm>
          <a:prstGeom prst="rect">
            <a:avLst/>
          </a:prstGeom>
          <a:noFill/>
          <a:ln w="12699">
            <a:noFill/>
            <a:miter lim="800000"/>
            <a:headEnd/>
            <a:tailEnd/>
          </a:ln>
          <a:effectLst/>
        </p:spPr>
        <p:txBody>
          <a:bodyPr>
            <a:spAutoFit/>
          </a:bodyPr>
          <a:lstStyle/>
          <a:p>
            <a:pPr algn="l" defTabSz="762000" rtl="0" fontAlgn="base">
              <a:spcBef>
                <a:spcPct val="0"/>
              </a:spcBef>
              <a:spcAft>
                <a:spcPct val="0"/>
              </a:spcAft>
            </a:pPr>
            <a:r>
              <a:rPr lang="en-US" b="1" i="1">
                <a:solidFill>
                  <a:srgbClr val="000000"/>
                </a:solidFill>
                <a:latin typeface="Times New Roman" pitchFamily="18" charset="0"/>
                <a:cs typeface="Times New Roman" pitchFamily="18" charset="0"/>
              </a:rPr>
              <a:t>From 40 - 67 % of costs are for Software Quality!</a:t>
            </a:r>
          </a:p>
        </p:txBody>
      </p:sp>
      <p:sp>
        <p:nvSpPr>
          <p:cNvPr id="532486" name="Text Box 6"/>
          <p:cNvSpPr txBox="1">
            <a:spLocks noChangeArrowheads="1"/>
          </p:cNvSpPr>
          <p:nvPr/>
        </p:nvSpPr>
        <p:spPr bwMode="auto">
          <a:xfrm>
            <a:off x="7620001" y="2590800"/>
            <a:ext cx="1707519" cy="1938992"/>
          </a:xfrm>
          <a:prstGeom prst="rect">
            <a:avLst/>
          </a:prstGeom>
          <a:solidFill>
            <a:schemeClr val="bg1"/>
          </a:solidFill>
          <a:ln w="12699">
            <a:noFill/>
            <a:miter lim="800000"/>
            <a:headEnd/>
            <a:tailEnd/>
          </a:ln>
          <a:effectLst/>
        </p:spPr>
        <p:txBody>
          <a:bodyPr wrap="none">
            <a:spAutoFit/>
          </a:bodyPr>
          <a:lstStyle/>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Established</a:t>
            </a:r>
          </a:p>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Cost of </a:t>
            </a:r>
          </a:p>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Software </a:t>
            </a:r>
          </a:p>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Quality in</a:t>
            </a:r>
          </a:p>
          <a:p>
            <a:pPr algn="l" defTabSz="762000" rtl="0" fontAlgn="base">
              <a:spcBef>
                <a:spcPct val="0"/>
              </a:spcBef>
              <a:spcAft>
                <a:spcPct val="0"/>
              </a:spcAft>
            </a:pPr>
            <a:r>
              <a:rPr lang="en-US" sz="2400" b="1">
                <a:solidFill>
                  <a:srgbClr val="000000"/>
                </a:solidFill>
                <a:latin typeface="Times New Roman" pitchFamily="18" charset="0"/>
                <a:cs typeface="Times New Roman" pitchFamily="18" charset="0"/>
              </a:rPr>
              <a:t>projects</a:t>
            </a:r>
          </a:p>
        </p:txBody>
      </p:sp>
      <p:sp>
        <p:nvSpPr>
          <p:cNvPr id="532487" name="AutoShape 7"/>
          <p:cNvSpPr>
            <a:spLocks noChangeArrowheads="1"/>
          </p:cNvSpPr>
          <p:nvPr/>
        </p:nvSpPr>
        <p:spPr bwMode="auto">
          <a:xfrm rot="-1735011">
            <a:off x="5257800" y="3886200"/>
            <a:ext cx="2514600" cy="533400"/>
          </a:xfrm>
          <a:prstGeom prst="leftArrow">
            <a:avLst>
              <a:gd name="adj1" fmla="val 50000"/>
              <a:gd name="adj2" fmla="val 117857"/>
            </a:avLst>
          </a:prstGeom>
          <a:solidFill>
            <a:schemeClr val="bg1"/>
          </a:solidFill>
          <a:ln w="12699">
            <a:solidFill>
              <a:schemeClr val="tx1"/>
            </a:solidFill>
            <a:miter lim="800000"/>
            <a:headEnd/>
            <a:tailEnd/>
          </a:ln>
          <a:effectLst/>
        </p:spPr>
        <p:txBody>
          <a:bodyPr wrap="none" anchor="ct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532488" name="AutoShape 8"/>
          <p:cNvSpPr>
            <a:spLocks noChangeArrowheads="1"/>
          </p:cNvSpPr>
          <p:nvPr/>
        </p:nvSpPr>
        <p:spPr bwMode="auto">
          <a:xfrm rot="-429546">
            <a:off x="6400800" y="2971800"/>
            <a:ext cx="1219200" cy="533400"/>
          </a:xfrm>
          <a:prstGeom prst="leftArrow">
            <a:avLst>
              <a:gd name="adj1" fmla="val 50000"/>
              <a:gd name="adj2" fmla="val 57143"/>
            </a:avLst>
          </a:prstGeom>
          <a:solidFill>
            <a:schemeClr val="bg1"/>
          </a:solidFill>
          <a:ln w="12699">
            <a:solidFill>
              <a:schemeClr val="tx1"/>
            </a:solidFill>
            <a:miter lim="800000"/>
            <a:headEnd/>
            <a:tailEnd/>
          </a:ln>
          <a:effectLst/>
        </p:spPr>
        <p:txBody>
          <a:bodyPr wrap="none" anchor="ct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532489" name="Text Box 9"/>
          <p:cNvSpPr txBox="1">
            <a:spLocks noChangeArrowheads="1"/>
          </p:cNvSpPr>
          <p:nvPr/>
        </p:nvSpPr>
        <p:spPr bwMode="auto">
          <a:xfrm>
            <a:off x="4648201" y="5132389"/>
            <a:ext cx="869149" cy="584775"/>
          </a:xfrm>
          <a:prstGeom prst="rect">
            <a:avLst/>
          </a:prstGeom>
          <a:noFill/>
          <a:ln w="12699">
            <a:noFill/>
            <a:miter lim="800000"/>
            <a:headEnd/>
            <a:tailEnd/>
          </a:ln>
          <a:effectLst/>
        </p:spPr>
        <p:txBody>
          <a:bodyPr wrap="none">
            <a:spAutoFit/>
          </a:bodyPr>
          <a:lstStyle/>
          <a:p>
            <a:pPr algn="l" defTabSz="762000" rtl="0" fontAlgn="base">
              <a:spcBef>
                <a:spcPct val="0"/>
              </a:spcBef>
              <a:spcAft>
                <a:spcPct val="0"/>
              </a:spcAft>
            </a:pPr>
            <a:r>
              <a:rPr lang="en-US" sz="1600" b="1">
                <a:solidFill>
                  <a:srgbClr val="000000"/>
                </a:solidFill>
                <a:latin typeface="Times New Roman" pitchFamily="18" charset="0"/>
                <a:cs typeface="Times New Roman" pitchFamily="18" charset="0"/>
              </a:rPr>
              <a:t>“Good”</a:t>
            </a:r>
          </a:p>
          <a:p>
            <a:pPr algn="l" defTabSz="762000" rtl="0" fontAlgn="base">
              <a:spcBef>
                <a:spcPct val="0"/>
              </a:spcBef>
              <a:spcAft>
                <a:spcPct val="0"/>
              </a:spcAft>
            </a:pPr>
            <a:r>
              <a:rPr lang="en-US" sz="1600" b="1">
                <a:solidFill>
                  <a:srgbClr val="000000"/>
                </a:solidFill>
                <a:latin typeface="Times New Roman" pitchFamily="18" charset="0"/>
                <a:cs typeface="Times New Roman" pitchFamily="18" charset="0"/>
              </a:rPr>
              <a:t>Project</a:t>
            </a:r>
          </a:p>
        </p:txBody>
      </p:sp>
      <p:sp>
        <p:nvSpPr>
          <p:cNvPr id="532490" name="Text Box 10"/>
          <p:cNvSpPr txBox="1">
            <a:spLocks noChangeArrowheads="1"/>
          </p:cNvSpPr>
          <p:nvPr/>
        </p:nvSpPr>
        <p:spPr bwMode="auto">
          <a:xfrm>
            <a:off x="5867400" y="5132389"/>
            <a:ext cx="1558440" cy="584775"/>
          </a:xfrm>
          <a:prstGeom prst="rect">
            <a:avLst/>
          </a:prstGeom>
          <a:noFill/>
          <a:ln w="12699">
            <a:noFill/>
            <a:miter lim="800000"/>
            <a:headEnd/>
            <a:tailEnd/>
          </a:ln>
          <a:effectLst/>
        </p:spPr>
        <p:txBody>
          <a:bodyPr wrap="none">
            <a:spAutoFit/>
          </a:bodyPr>
          <a:lstStyle/>
          <a:p>
            <a:pPr algn="l" defTabSz="762000" rtl="0" fontAlgn="base">
              <a:spcBef>
                <a:spcPct val="0"/>
              </a:spcBef>
              <a:spcAft>
                <a:spcPct val="0"/>
              </a:spcAft>
            </a:pPr>
            <a:r>
              <a:rPr lang="en-US" sz="1600" b="1">
                <a:solidFill>
                  <a:srgbClr val="000000"/>
                </a:solidFill>
                <a:latin typeface="Times New Roman" pitchFamily="18" charset="0"/>
                <a:cs typeface="Times New Roman" pitchFamily="18" charset="0"/>
              </a:rPr>
              <a:t>“Not So Good” </a:t>
            </a:r>
          </a:p>
          <a:p>
            <a:pPr algn="l" defTabSz="762000" rtl="0" fontAlgn="base">
              <a:spcBef>
                <a:spcPct val="0"/>
              </a:spcBef>
              <a:spcAft>
                <a:spcPct val="0"/>
              </a:spcAft>
            </a:pPr>
            <a:r>
              <a:rPr lang="en-US" sz="1600" b="1">
                <a:solidFill>
                  <a:srgbClr val="000000"/>
                </a:solidFill>
                <a:latin typeface="Times New Roman" pitchFamily="18" charset="0"/>
                <a:cs typeface="Times New Roman" pitchFamily="18" charset="0"/>
              </a:rPr>
              <a:t>Project</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body" idx="1"/>
          </p:nvPr>
        </p:nvSpPr>
        <p:spPr>
          <a:noFill/>
          <a:ln/>
        </p:spPr>
        <p:txBody>
          <a:bodyPr/>
          <a:lstStyle/>
          <a:p>
            <a:pPr>
              <a:buFont typeface="Wingdings 3" pitchFamily="18" charset="2"/>
              <a:buNone/>
            </a:pPr>
            <a:r>
              <a:rPr lang="en-US" sz="2400" dirty="0">
                <a:solidFill>
                  <a:srgbClr val="002060"/>
                </a:solidFill>
                <a:latin typeface="Andalus" pitchFamily="18" charset="-78"/>
                <a:cs typeface="Andalus" pitchFamily="18" charset="-78"/>
              </a:rPr>
              <a:t>In general – it enables management to achieve economic control over SQA activities and outcomes. The specific objectives are: </a:t>
            </a:r>
          </a:p>
          <a:p>
            <a:pPr>
              <a:buFont typeface="Arial" pitchFamily="34" charset="0"/>
              <a:buChar char="•"/>
            </a:pPr>
            <a:r>
              <a:rPr lang="en-US" sz="2400" dirty="0">
                <a:solidFill>
                  <a:srgbClr val="002060"/>
                </a:solidFill>
                <a:latin typeface="Andalus" pitchFamily="18" charset="-78"/>
                <a:cs typeface="Andalus" pitchFamily="18" charset="-78"/>
              </a:rPr>
              <a:t>     Control organization-initiated costs to prevent and </a:t>
            </a:r>
            <a:br>
              <a:rPr lang="en-US" sz="2400" dirty="0">
                <a:solidFill>
                  <a:srgbClr val="002060"/>
                </a:solidFill>
                <a:latin typeface="Andalus" pitchFamily="18" charset="-78"/>
                <a:cs typeface="Andalus" pitchFamily="18" charset="-78"/>
              </a:rPr>
            </a:br>
            <a:r>
              <a:rPr lang="en-US" sz="2400" dirty="0">
                <a:solidFill>
                  <a:srgbClr val="002060"/>
                </a:solidFill>
                <a:latin typeface="Andalus" pitchFamily="18" charset="-78"/>
                <a:cs typeface="Andalus" pitchFamily="18" charset="-78"/>
              </a:rPr>
              <a:t>     detect software errors. </a:t>
            </a:r>
          </a:p>
          <a:p>
            <a:pPr>
              <a:buFont typeface="Arial" pitchFamily="34" charset="0"/>
              <a:buChar char="•"/>
            </a:pPr>
            <a:r>
              <a:rPr lang="en-US" sz="2400" dirty="0">
                <a:solidFill>
                  <a:srgbClr val="002060"/>
                </a:solidFill>
                <a:latin typeface="Andalus" pitchFamily="18" charset="-78"/>
                <a:cs typeface="Andalus" pitchFamily="18" charset="-78"/>
              </a:rPr>
              <a:t>Evaluation of the economic damages of software </a:t>
            </a:r>
            <a:br>
              <a:rPr lang="en-US" sz="2400" dirty="0">
                <a:solidFill>
                  <a:srgbClr val="002060"/>
                </a:solidFill>
                <a:latin typeface="Andalus" pitchFamily="18" charset="-78"/>
                <a:cs typeface="Andalus" pitchFamily="18" charset="-78"/>
              </a:rPr>
            </a:br>
            <a:r>
              <a:rPr lang="en-US" sz="2400" dirty="0">
                <a:solidFill>
                  <a:srgbClr val="002060"/>
                </a:solidFill>
                <a:latin typeface="Andalus" pitchFamily="18" charset="-78"/>
                <a:cs typeface="Andalus" pitchFamily="18" charset="-78"/>
              </a:rPr>
              <a:t>     failures as a basis for revising the SQA budget.</a:t>
            </a:r>
          </a:p>
          <a:p>
            <a:pPr>
              <a:buFont typeface="Arial" pitchFamily="34" charset="0"/>
              <a:buChar char="•"/>
            </a:pPr>
            <a:r>
              <a:rPr lang="en-US" sz="2400" dirty="0">
                <a:solidFill>
                  <a:srgbClr val="002060"/>
                </a:solidFill>
                <a:latin typeface="Andalus" pitchFamily="18" charset="-78"/>
                <a:cs typeface="Andalus" pitchFamily="18" charset="-78"/>
              </a:rPr>
              <a:t>Evaluation of plans to increase or decrease of SQA </a:t>
            </a:r>
            <a:br>
              <a:rPr lang="en-US" sz="2400" dirty="0">
                <a:solidFill>
                  <a:srgbClr val="002060"/>
                </a:solidFill>
                <a:latin typeface="Andalus" pitchFamily="18" charset="-78"/>
                <a:cs typeface="Andalus" pitchFamily="18" charset="-78"/>
              </a:rPr>
            </a:br>
            <a:r>
              <a:rPr lang="en-US" sz="2400" dirty="0">
                <a:solidFill>
                  <a:srgbClr val="002060"/>
                </a:solidFill>
                <a:latin typeface="Andalus" pitchFamily="18" charset="-78"/>
                <a:cs typeface="Andalus" pitchFamily="18" charset="-78"/>
              </a:rPr>
              <a:t>     activities or to invest in SQA infrastructure on the </a:t>
            </a:r>
            <a:br>
              <a:rPr lang="en-US" sz="2400" dirty="0">
                <a:solidFill>
                  <a:srgbClr val="002060"/>
                </a:solidFill>
                <a:latin typeface="Andalus" pitchFamily="18" charset="-78"/>
                <a:cs typeface="Andalus" pitchFamily="18" charset="-78"/>
              </a:rPr>
            </a:br>
            <a:r>
              <a:rPr lang="en-US" sz="2400" dirty="0">
                <a:solidFill>
                  <a:srgbClr val="002060"/>
                </a:solidFill>
                <a:latin typeface="Andalus" pitchFamily="18" charset="-78"/>
                <a:cs typeface="Andalus" pitchFamily="18" charset="-78"/>
              </a:rPr>
              <a:t>     basis of past economic performance. </a:t>
            </a:r>
          </a:p>
          <a:p>
            <a:pPr lvl="2"/>
            <a:endParaRPr lang="en-US" dirty="0"/>
          </a:p>
        </p:txBody>
      </p:sp>
      <p:sp>
        <p:nvSpPr>
          <p:cNvPr id="530435" name="Rectangle 3"/>
          <p:cNvSpPr>
            <a:spLocks noGrp="1" noChangeArrowheads="1"/>
          </p:cNvSpPr>
          <p:nvPr>
            <p:ph type="title"/>
          </p:nvPr>
        </p:nvSpPr>
        <p:spPr>
          <a:noFill/>
          <a:ln/>
        </p:spPr>
        <p:txBody>
          <a:bodyPr anchor="ctr"/>
          <a:lstStyle/>
          <a:p>
            <a:r>
              <a:rPr lang="en-US" dirty="0"/>
              <a:t>Cost of Software Quality</a:t>
            </a:r>
          </a:p>
        </p:txBody>
      </p:sp>
      <p:pic>
        <p:nvPicPr>
          <p:cNvPr id="530436" name="Picture 4"/>
          <p:cNvPicPr>
            <a:picLocks noChangeAspect="1" noChangeArrowheads="1"/>
          </p:cNvPicPr>
          <p:nvPr/>
        </p:nvPicPr>
        <p:blipFill>
          <a:blip r:embed="rId3" cstate="print"/>
          <a:srcRect/>
          <a:stretch>
            <a:fillRect/>
          </a:stretch>
        </p:blipFill>
        <p:spPr bwMode="auto">
          <a:xfrm>
            <a:off x="9296401" y="457200"/>
            <a:ext cx="455613" cy="838200"/>
          </a:xfrm>
          <a:prstGeom prst="rect">
            <a:avLst/>
          </a:prstGeom>
          <a:noFill/>
          <a:ln w="12700">
            <a:noFill/>
            <a:miter lim="800000"/>
            <a:headEnd/>
            <a:tailEnd/>
          </a:ln>
          <a:effectLst/>
        </p:spPr>
      </p:pic>
      <p:sp>
        <p:nvSpPr>
          <p:cNvPr id="530437" name="Text Box 5"/>
          <p:cNvSpPr txBox="1">
            <a:spLocks noChangeArrowheads="1"/>
          </p:cNvSpPr>
          <p:nvPr/>
        </p:nvSpPr>
        <p:spPr bwMode="auto">
          <a:xfrm>
            <a:off x="7162801" y="6096000"/>
            <a:ext cx="3127779" cy="230832"/>
          </a:xfrm>
          <a:prstGeom prst="rect">
            <a:avLst/>
          </a:prstGeom>
          <a:noFill/>
          <a:ln w="12699">
            <a:noFill/>
            <a:miter lim="800000"/>
            <a:headEnd/>
            <a:tailEnd/>
          </a:ln>
          <a:effectLst/>
        </p:spPr>
        <p:txBody>
          <a:bodyPr wrap="none">
            <a:spAutoFit/>
          </a:bodyPr>
          <a:lstStyle/>
          <a:p>
            <a:pPr algn="l" defTabSz="762000" rtl="0" fontAlgn="base">
              <a:spcBef>
                <a:spcPct val="0"/>
              </a:spcBef>
              <a:spcAft>
                <a:spcPct val="0"/>
              </a:spcAft>
            </a:pPr>
            <a:r>
              <a:rPr lang="en-US" sz="900" b="1" i="1">
                <a:solidFill>
                  <a:srgbClr val="000000"/>
                </a:solidFill>
                <a:latin typeface="Times New Roman" pitchFamily="18" charset="0"/>
                <a:cs typeface="Times New Roman" pitchFamily="18" charset="0"/>
              </a:rPr>
              <a:t>Cost of Quality: Software Quality Professional, March 1999</a:t>
            </a:r>
          </a:p>
        </p:txBody>
      </p:sp>
    </p:spTree>
  </p:cSld>
  <p:clrMapOvr>
    <a:masterClrMapping/>
  </p:clrMapOv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body" idx="1"/>
          </p:nvPr>
        </p:nvSpPr>
        <p:spPr>
          <a:noFill/>
          <a:ln/>
        </p:spPr>
        <p:txBody>
          <a:bodyPr/>
          <a:lstStyle/>
          <a:p>
            <a:r>
              <a:rPr lang="en-US" sz="2400" i="1" dirty="0"/>
              <a:t>Based on Industry Experience -</a:t>
            </a:r>
            <a:endParaRPr lang="en-US" dirty="0"/>
          </a:p>
          <a:p>
            <a:r>
              <a:rPr lang="en-US" dirty="0"/>
              <a:t>Quality as a Percent of Development Costs</a:t>
            </a:r>
          </a:p>
          <a:p>
            <a:pPr lvl="2"/>
            <a:r>
              <a:rPr lang="en-US" dirty="0"/>
              <a:t>Software Quality:         </a:t>
            </a:r>
            <a:r>
              <a:rPr lang="en-US" sz="3200" b="1" dirty="0"/>
              <a:t>40 - 67%</a:t>
            </a:r>
            <a:endParaRPr lang="en-US" dirty="0"/>
          </a:p>
          <a:p>
            <a:pPr lvl="2"/>
            <a:endParaRPr lang="en-US" dirty="0"/>
          </a:p>
        </p:txBody>
      </p:sp>
      <p:sp>
        <p:nvSpPr>
          <p:cNvPr id="530435" name="Rectangle 3"/>
          <p:cNvSpPr>
            <a:spLocks noGrp="1" noChangeArrowheads="1"/>
          </p:cNvSpPr>
          <p:nvPr>
            <p:ph type="title"/>
          </p:nvPr>
        </p:nvSpPr>
        <p:spPr>
          <a:noFill/>
          <a:ln/>
        </p:spPr>
        <p:txBody>
          <a:bodyPr anchor="ctr"/>
          <a:lstStyle/>
          <a:p>
            <a:r>
              <a:rPr lang="en-US" dirty="0"/>
              <a:t>Cost of Software Quality</a:t>
            </a:r>
          </a:p>
        </p:txBody>
      </p:sp>
      <p:pic>
        <p:nvPicPr>
          <p:cNvPr id="530436" name="Picture 4"/>
          <p:cNvPicPr>
            <a:picLocks noChangeAspect="1" noChangeArrowheads="1"/>
          </p:cNvPicPr>
          <p:nvPr/>
        </p:nvPicPr>
        <p:blipFill>
          <a:blip r:embed="rId3" cstate="print"/>
          <a:srcRect/>
          <a:stretch>
            <a:fillRect/>
          </a:stretch>
        </p:blipFill>
        <p:spPr bwMode="auto">
          <a:xfrm>
            <a:off x="9296401" y="457200"/>
            <a:ext cx="455613" cy="838200"/>
          </a:xfrm>
          <a:prstGeom prst="rect">
            <a:avLst/>
          </a:prstGeom>
          <a:noFill/>
          <a:ln w="12700">
            <a:noFill/>
            <a:miter lim="800000"/>
            <a:headEnd/>
            <a:tailEnd/>
          </a:ln>
          <a:effectLst/>
        </p:spPr>
      </p:pic>
      <p:sp>
        <p:nvSpPr>
          <p:cNvPr id="530437" name="Text Box 5"/>
          <p:cNvSpPr txBox="1">
            <a:spLocks noChangeArrowheads="1"/>
          </p:cNvSpPr>
          <p:nvPr/>
        </p:nvSpPr>
        <p:spPr bwMode="auto">
          <a:xfrm>
            <a:off x="7162801" y="6096000"/>
            <a:ext cx="3127779" cy="230832"/>
          </a:xfrm>
          <a:prstGeom prst="rect">
            <a:avLst/>
          </a:prstGeom>
          <a:noFill/>
          <a:ln w="12699">
            <a:noFill/>
            <a:miter lim="800000"/>
            <a:headEnd/>
            <a:tailEnd/>
          </a:ln>
          <a:effectLst/>
        </p:spPr>
        <p:txBody>
          <a:bodyPr wrap="none">
            <a:spAutoFit/>
          </a:bodyPr>
          <a:lstStyle/>
          <a:p>
            <a:pPr algn="l" defTabSz="762000" rtl="0" fontAlgn="base">
              <a:spcBef>
                <a:spcPct val="0"/>
              </a:spcBef>
              <a:spcAft>
                <a:spcPct val="0"/>
              </a:spcAft>
            </a:pPr>
            <a:r>
              <a:rPr lang="en-US" sz="900" b="1" i="1">
                <a:solidFill>
                  <a:srgbClr val="000000"/>
                </a:solidFill>
                <a:latin typeface="Times New Roman" pitchFamily="18" charset="0"/>
                <a:cs typeface="Times New Roman" pitchFamily="18" charset="0"/>
              </a:rPr>
              <a:t>Cost of Quality: Software Quality Professional, March 1999</a:t>
            </a:r>
          </a:p>
        </p:txBody>
      </p:sp>
    </p:spTree>
    <p:extLst>
      <p:ext uri="{BB962C8B-B14F-4D97-AF65-F5344CB8AC3E}">
        <p14:creationId xmlns:p14="http://schemas.microsoft.com/office/powerpoint/2010/main" val="183098734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49138" y="3501009"/>
            <a:ext cx="8523327" cy="3118161"/>
          </a:xfrm>
          <a:prstGeom prst="rect">
            <a:avLst/>
          </a:prstGeom>
        </p:spPr>
        <p:txBody>
          <a:bodyPr vert="horz" wrap="square" lIns="0" tIns="12065" rIns="0" bIns="0" rtlCol="0">
            <a:spAutoFit/>
          </a:bodyPr>
          <a:lstStyle/>
          <a:p>
            <a:pPr algn="l" rtl="0" fontAlgn="base">
              <a:spcBef>
                <a:spcPts val="15"/>
              </a:spcBef>
              <a:spcAft>
                <a:spcPct val="0"/>
              </a:spcAft>
              <a:buClr>
                <a:srgbClr val="2E2B1F"/>
              </a:buClr>
              <a:buFont typeface="Calibri"/>
              <a:buAutoNum type="arabicParenR" startAt="2"/>
            </a:pPr>
            <a:endParaRPr sz="2150" dirty="0">
              <a:solidFill>
                <a:prstClr val="black"/>
              </a:solidFill>
              <a:latin typeface="Calibri"/>
              <a:cs typeface="Calibri"/>
            </a:endParaRPr>
          </a:p>
          <a:p>
            <a:pPr marL="14605" algn="l" rtl="0" fontAlgn="base">
              <a:spcBef>
                <a:spcPts val="5"/>
              </a:spcBef>
              <a:spcAft>
                <a:spcPct val="0"/>
              </a:spcAft>
              <a:tabLst>
                <a:tab pos="267335" algn="l"/>
              </a:tabLst>
            </a:pPr>
            <a:r>
              <a:rPr lang="en-US" sz="2700" b="1" spc="-100" dirty="0">
                <a:solidFill>
                  <a:srgbClr val="5B9BD5">
                    <a:lumMod val="75000"/>
                  </a:srgbClr>
                </a:solidFill>
                <a:effectLst>
                  <a:outerShdw blurRad="38100" dist="38100" dir="2700000" algn="tl">
                    <a:srgbClr val="000000">
                      <a:alpha val="43137"/>
                    </a:srgbClr>
                  </a:outerShdw>
                </a:effectLst>
                <a:latin typeface="Calibri"/>
                <a:cs typeface="Calibri"/>
              </a:rPr>
              <a:t>3) </a:t>
            </a:r>
            <a:r>
              <a:rPr sz="2700" b="1" spc="-100" dirty="0">
                <a:solidFill>
                  <a:srgbClr val="5B9BD5">
                    <a:lumMod val="75000"/>
                  </a:srgbClr>
                </a:solidFill>
                <a:effectLst>
                  <a:outerShdw blurRad="38100" dist="38100" dir="2700000" algn="tl">
                    <a:srgbClr val="000000">
                      <a:alpha val="43137"/>
                    </a:srgbClr>
                  </a:outerShdw>
                </a:effectLst>
                <a:latin typeface="Calibri"/>
                <a:cs typeface="Calibri"/>
              </a:rPr>
              <a:t>Required teamwork: </a:t>
            </a:r>
            <a:r>
              <a:rPr sz="2200" spc="-90" dirty="0">
                <a:solidFill>
                  <a:srgbClr val="2E2B1F"/>
                </a:solidFill>
                <a:latin typeface="Calibri"/>
                <a:cs typeface="Calibri"/>
              </a:rPr>
              <a:t>Three</a:t>
            </a:r>
            <a:r>
              <a:rPr sz="2200" spc="-204" dirty="0">
                <a:solidFill>
                  <a:srgbClr val="2E2B1F"/>
                </a:solidFill>
                <a:latin typeface="Calibri"/>
                <a:cs typeface="Calibri"/>
              </a:rPr>
              <a:t> </a:t>
            </a:r>
            <a:r>
              <a:rPr sz="2200" spc="-105" dirty="0">
                <a:solidFill>
                  <a:srgbClr val="2E2B1F"/>
                </a:solidFill>
                <a:latin typeface="Calibri"/>
                <a:cs typeface="Calibri"/>
              </a:rPr>
              <a:t>factors</a:t>
            </a:r>
            <a:r>
              <a:rPr sz="2200" spc="-215" dirty="0">
                <a:solidFill>
                  <a:srgbClr val="2E2B1F"/>
                </a:solidFill>
                <a:latin typeface="Calibri"/>
                <a:cs typeface="Calibri"/>
              </a:rPr>
              <a:t> </a:t>
            </a:r>
            <a:r>
              <a:rPr sz="2200" spc="-90" dirty="0">
                <a:solidFill>
                  <a:srgbClr val="2E2B1F"/>
                </a:solidFill>
                <a:latin typeface="Calibri"/>
                <a:cs typeface="Calibri"/>
              </a:rPr>
              <a:t>usually</a:t>
            </a:r>
            <a:r>
              <a:rPr sz="2200" spc="-229" dirty="0">
                <a:solidFill>
                  <a:srgbClr val="2E2B1F"/>
                </a:solidFill>
                <a:latin typeface="Calibri"/>
                <a:cs typeface="Calibri"/>
              </a:rPr>
              <a:t> </a:t>
            </a:r>
            <a:r>
              <a:rPr sz="2200" spc="-100" dirty="0">
                <a:solidFill>
                  <a:srgbClr val="2E2B1F"/>
                </a:solidFill>
                <a:latin typeface="Calibri"/>
                <a:cs typeface="Calibri"/>
              </a:rPr>
              <a:t>motivate</a:t>
            </a:r>
            <a:r>
              <a:rPr sz="2200" spc="-204" dirty="0">
                <a:solidFill>
                  <a:srgbClr val="2E2B1F"/>
                </a:solidFill>
                <a:latin typeface="Calibri"/>
                <a:cs typeface="Calibri"/>
              </a:rPr>
              <a:t> </a:t>
            </a:r>
            <a:r>
              <a:rPr sz="2200" spc="-70" dirty="0">
                <a:solidFill>
                  <a:srgbClr val="2E2B1F"/>
                </a:solidFill>
                <a:latin typeface="Calibri"/>
                <a:cs typeface="Calibri"/>
              </a:rPr>
              <a:t>the</a:t>
            </a:r>
            <a:r>
              <a:rPr sz="2200" spc="-190" dirty="0">
                <a:solidFill>
                  <a:srgbClr val="2E2B1F"/>
                </a:solidFill>
                <a:latin typeface="Calibri"/>
                <a:cs typeface="Calibri"/>
              </a:rPr>
              <a:t> </a:t>
            </a:r>
            <a:r>
              <a:rPr sz="2200" spc="-100" dirty="0">
                <a:solidFill>
                  <a:srgbClr val="2E2B1F"/>
                </a:solidFill>
                <a:latin typeface="Calibri"/>
                <a:cs typeface="Calibri"/>
              </a:rPr>
              <a:t>establishment</a:t>
            </a:r>
            <a:r>
              <a:rPr sz="2200" spc="-220" dirty="0">
                <a:solidFill>
                  <a:srgbClr val="2E2B1F"/>
                </a:solidFill>
                <a:latin typeface="Calibri"/>
                <a:cs typeface="Calibri"/>
              </a:rPr>
              <a:t> </a:t>
            </a:r>
            <a:r>
              <a:rPr sz="2200" spc="-50" dirty="0">
                <a:solidFill>
                  <a:srgbClr val="2E2B1F"/>
                </a:solidFill>
                <a:latin typeface="Calibri"/>
                <a:cs typeface="Calibri"/>
              </a:rPr>
              <a:t>of</a:t>
            </a:r>
            <a:r>
              <a:rPr sz="2200" spc="-204" dirty="0">
                <a:solidFill>
                  <a:srgbClr val="2E2B1F"/>
                </a:solidFill>
                <a:latin typeface="Calibri"/>
                <a:cs typeface="Calibri"/>
              </a:rPr>
              <a:t> </a:t>
            </a:r>
            <a:r>
              <a:rPr sz="2200" spc="-5" dirty="0">
                <a:solidFill>
                  <a:srgbClr val="2E2B1F"/>
                </a:solidFill>
                <a:latin typeface="Calibri"/>
                <a:cs typeface="Calibri"/>
              </a:rPr>
              <a:t>a</a:t>
            </a:r>
            <a:endParaRPr sz="2200" dirty="0">
              <a:solidFill>
                <a:prstClr val="black"/>
              </a:solidFill>
              <a:latin typeface="Calibri"/>
              <a:cs typeface="Calibri"/>
            </a:endParaRPr>
          </a:p>
          <a:p>
            <a:pPr marL="15240" algn="l" rtl="0" fontAlgn="base">
              <a:spcBef>
                <a:spcPct val="0"/>
              </a:spcBef>
              <a:spcAft>
                <a:spcPct val="0"/>
              </a:spcAft>
            </a:pPr>
            <a:r>
              <a:rPr sz="2200" spc="-95" dirty="0">
                <a:solidFill>
                  <a:srgbClr val="2E2B1F"/>
                </a:solidFill>
                <a:latin typeface="Calibri"/>
                <a:cs typeface="Calibri"/>
              </a:rPr>
              <a:t>project</a:t>
            </a:r>
            <a:r>
              <a:rPr sz="2200" spc="-225" dirty="0">
                <a:solidFill>
                  <a:srgbClr val="2E2B1F"/>
                </a:solidFill>
                <a:latin typeface="Calibri"/>
                <a:cs typeface="Calibri"/>
              </a:rPr>
              <a:t> </a:t>
            </a:r>
            <a:r>
              <a:rPr sz="2200" spc="-85" dirty="0">
                <a:solidFill>
                  <a:srgbClr val="2E2B1F"/>
                </a:solidFill>
                <a:latin typeface="Calibri"/>
                <a:cs typeface="Calibri"/>
              </a:rPr>
              <a:t>team</a:t>
            </a:r>
            <a:r>
              <a:rPr sz="2200" spc="-180" dirty="0">
                <a:solidFill>
                  <a:srgbClr val="2E2B1F"/>
                </a:solidFill>
                <a:latin typeface="Calibri"/>
                <a:cs typeface="Calibri"/>
              </a:rPr>
              <a:t> </a:t>
            </a:r>
            <a:r>
              <a:rPr sz="2200" spc="-100" dirty="0">
                <a:solidFill>
                  <a:srgbClr val="2E2B1F"/>
                </a:solidFill>
                <a:latin typeface="Calibri"/>
                <a:cs typeface="Calibri"/>
              </a:rPr>
              <a:t>rather</a:t>
            </a:r>
            <a:r>
              <a:rPr sz="2200" spc="-210" dirty="0">
                <a:solidFill>
                  <a:srgbClr val="2E2B1F"/>
                </a:solidFill>
                <a:latin typeface="Calibri"/>
                <a:cs typeface="Calibri"/>
              </a:rPr>
              <a:t> </a:t>
            </a:r>
            <a:r>
              <a:rPr sz="2200" spc="-80" dirty="0">
                <a:solidFill>
                  <a:srgbClr val="2E2B1F"/>
                </a:solidFill>
                <a:latin typeface="Calibri"/>
                <a:cs typeface="Calibri"/>
              </a:rPr>
              <a:t>than</a:t>
            </a:r>
            <a:r>
              <a:rPr sz="2200" spc="-204" dirty="0">
                <a:solidFill>
                  <a:srgbClr val="2E2B1F"/>
                </a:solidFill>
                <a:latin typeface="Calibri"/>
                <a:cs typeface="Calibri"/>
              </a:rPr>
              <a:t> </a:t>
            </a:r>
            <a:r>
              <a:rPr sz="2200" spc="-90" dirty="0">
                <a:solidFill>
                  <a:srgbClr val="2E2B1F"/>
                </a:solidFill>
                <a:latin typeface="Calibri"/>
                <a:cs typeface="Calibri"/>
              </a:rPr>
              <a:t>assigning</a:t>
            </a:r>
            <a:r>
              <a:rPr sz="2200" spc="-229" dirty="0">
                <a:solidFill>
                  <a:srgbClr val="2E2B1F"/>
                </a:solidFill>
                <a:latin typeface="Calibri"/>
                <a:cs typeface="Calibri"/>
              </a:rPr>
              <a:t> </a:t>
            </a:r>
            <a:r>
              <a:rPr sz="2200" spc="-70" dirty="0">
                <a:solidFill>
                  <a:srgbClr val="2E2B1F"/>
                </a:solidFill>
                <a:latin typeface="Calibri"/>
                <a:cs typeface="Calibri"/>
              </a:rPr>
              <a:t>the</a:t>
            </a:r>
            <a:r>
              <a:rPr sz="2200" spc="-180" dirty="0">
                <a:solidFill>
                  <a:srgbClr val="2E2B1F"/>
                </a:solidFill>
                <a:latin typeface="Calibri"/>
                <a:cs typeface="Calibri"/>
              </a:rPr>
              <a:t> </a:t>
            </a:r>
            <a:r>
              <a:rPr sz="2200" spc="-95" dirty="0">
                <a:solidFill>
                  <a:srgbClr val="2E2B1F"/>
                </a:solidFill>
                <a:latin typeface="Calibri"/>
                <a:cs typeface="Calibri"/>
              </a:rPr>
              <a:t>project</a:t>
            </a:r>
            <a:r>
              <a:rPr sz="2200" spc="-220" dirty="0">
                <a:solidFill>
                  <a:srgbClr val="2E2B1F"/>
                </a:solidFill>
                <a:latin typeface="Calibri"/>
                <a:cs typeface="Calibri"/>
              </a:rPr>
              <a:t> </a:t>
            </a:r>
            <a:r>
              <a:rPr sz="2200" spc="-70" dirty="0">
                <a:solidFill>
                  <a:srgbClr val="2E2B1F"/>
                </a:solidFill>
                <a:latin typeface="Calibri"/>
                <a:cs typeface="Calibri"/>
              </a:rPr>
              <a:t>to</a:t>
            </a:r>
            <a:r>
              <a:rPr sz="2200" spc="-185" dirty="0">
                <a:solidFill>
                  <a:srgbClr val="2E2B1F"/>
                </a:solidFill>
                <a:latin typeface="Calibri"/>
                <a:cs typeface="Calibri"/>
              </a:rPr>
              <a:t> </a:t>
            </a:r>
            <a:r>
              <a:rPr sz="2200" spc="-70" dirty="0">
                <a:solidFill>
                  <a:srgbClr val="2E2B1F"/>
                </a:solidFill>
                <a:latin typeface="Calibri"/>
                <a:cs typeface="Calibri"/>
              </a:rPr>
              <a:t>one</a:t>
            </a:r>
            <a:r>
              <a:rPr sz="2200" spc="-190" dirty="0">
                <a:solidFill>
                  <a:srgbClr val="2E2B1F"/>
                </a:solidFill>
                <a:latin typeface="Calibri"/>
                <a:cs typeface="Calibri"/>
              </a:rPr>
              <a:t> </a:t>
            </a:r>
            <a:r>
              <a:rPr sz="2200" spc="-105" dirty="0">
                <a:solidFill>
                  <a:srgbClr val="2E2B1F"/>
                </a:solidFill>
                <a:latin typeface="Calibri"/>
                <a:cs typeface="Calibri"/>
              </a:rPr>
              <a:t>professional:</a:t>
            </a:r>
            <a:endParaRPr sz="2200" dirty="0">
              <a:solidFill>
                <a:prstClr val="black"/>
              </a:solidFill>
              <a:latin typeface="Calibri"/>
              <a:cs typeface="Calibri"/>
            </a:endParaRPr>
          </a:p>
          <a:p>
            <a:pPr marL="15240" marR="5080" algn="l" rtl="0" fontAlgn="base">
              <a:lnSpc>
                <a:spcPct val="99800"/>
              </a:lnSpc>
              <a:spcBef>
                <a:spcPts val="15"/>
              </a:spcBef>
              <a:spcAft>
                <a:spcPct val="0"/>
              </a:spcAft>
              <a:buFont typeface="Arial MT"/>
              <a:buChar char="■"/>
              <a:tabLst>
                <a:tab pos="221615" algn="l"/>
              </a:tabLst>
            </a:pPr>
            <a:r>
              <a:rPr sz="2200" spc="-95" dirty="0">
                <a:solidFill>
                  <a:srgbClr val="2E2B1F"/>
                </a:solidFill>
                <a:latin typeface="Calibri"/>
                <a:cs typeface="Calibri"/>
              </a:rPr>
              <a:t>Timetable</a:t>
            </a:r>
            <a:r>
              <a:rPr sz="2200" spc="-210" dirty="0">
                <a:solidFill>
                  <a:srgbClr val="2E2B1F"/>
                </a:solidFill>
                <a:latin typeface="Calibri"/>
                <a:cs typeface="Calibri"/>
              </a:rPr>
              <a:t> </a:t>
            </a:r>
            <a:r>
              <a:rPr sz="2200" spc="-100" dirty="0">
                <a:solidFill>
                  <a:srgbClr val="2E2B1F"/>
                </a:solidFill>
                <a:latin typeface="Calibri"/>
                <a:cs typeface="Calibri"/>
              </a:rPr>
              <a:t>requirements.</a:t>
            </a:r>
            <a:r>
              <a:rPr sz="2200" spc="-229" dirty="0">
                <a:solidFill>
                  <a:srgbClr val="2E2B1F"/>
                </a:solidFill>
                <a:latin typeface="Calibri"/>
                <a:cs typeface="Calibri"/>
              </a:rPr>
              <a:t> </a:t>
            </a:r>
            <a:r>
              <a:rPr sz="2200" spc="-55" dirty="0">
                <a:solidFill>
                  <a:srgbClr val="2E2B1F"/>
                </a:solidFill>
                <a:latin typeface="Calibri"/>
                <a:cs typeface="Calibri"/>
              </a:rPr>
              <a:t>In</a:t>
            </a:r>
            <a:r>
              <a:rPr sz="2200" spc="-200" dirty="0">
                <a:solidFill>
                  <a:srgbClr val="2E2B1F"/>
                </a:solidFill>
                <a:latin typeface="Calibri"/>
                <a:cs typeface="Calibri"/>
              </a:rPr>
              <a:t> </a:t>
            </a:r>
            <a:r>
              <a:rPr sz="2200" spc="-85" dirty="0">
                <a:solidFill>
                  <a:srgbClr val="2E2B1F"/>
                </a:solidFill>
                <a:latin typeface="Calibri"/>
                <a:cs typeface="Calibri"/>
              </a:rPr>
              <a:t>other</a:t>
            </a:r>
            <a:r>
              <a:rPr sz="2200" spc="-204" dirty="0">
                <a:solidFill>
                  <a:srgbClr val="2E2B1F"/>
                </a:solidFill>
                <a:latin typeface="Calibri"/>
                <a:cs typeface="Calibri"/>
              </a:rPr>
              <a:t> </a:t>
            </a:r>
            <a:r>
              <a:rPr sz="2200" spc="-95" dirty="0">
                <a:solidFill>
                  <a:srgbClr val="2E2B1F"/>
                </a:solidFill>
                <a:latin typeface="Calibri"/>
                <a:cs typeface="Calibri"/>
              </a:rPr>
              <a:t>words,</a:t>
            </a:r>
            <a:r>
              <a:rPr sz="2200" spc="-225" dirty="0">
                <a:solidFill>
                  <a:srgbClr val="2E2B1F"/>
                </a:solidFill>
                <a:latin typeface="Calibri"/>
                <a:cs typeface="Calibri"/>
              </a:rPr>
              <a:t> </a:t>
            </a:r>
            <a:r>
              <a:rPr sz="2200" spc="-70" dirty="0">
                <a:solidFill>
                  <a:srgbClr val="2E2B1F"/>
                </a:solidFill>
                <a:latin typeface="Calibri"/>
                <a:cs typeface="Calibri"/>
              </a:rPr>
              <a:t>the</a:t>
            </a:r>
            <a:r>
              <a:rPr sz="2200" spc="-200" dirty="0">
                <a:solidFill>
                  <a:srgbClr val="2E2B1F"/>
                </a:solidFill>
                <a:latin typeface="Calibri"/>
                <a:cs typeface="Calibri"/>
              </a:rPr>
              <a:t> </a:t>
            </a:r>
            <a:r>
              <a:rPr sz="2200" spc="-90" dirty="0">
                <a:solidFill>
                  <a:srgbClr val="2E2B1F"/>
                </a:solidFill>
                <a:latin typeface="Calibri"/>
                <a:cs typeface="Calibri"/>
              </a:rPr>
              <a:t>workload</a:t>
            </a:r>
            <a:r>
              <a:rPr sz="2200" spc="-229" dirty="0">
                <a:solidFill>
                  <a:srgbClr val="2E2B1F"/>
                </a:solidFill>
                <a:latin typeface="Calibri"/>
                <a:cs typeface="Calibri"/>
              </a:rPr>
              <a:t> </a:t>
            </a:r>
            <a:r>
              <a:rPr sz="2200" spc="-105" dirty="0">
                <a:solidFill>
                  <a:srgbClr val="2E2B1F"/>
                </a:solidFill>
                <a:latin typeface="Calibri"/>
                <a:cs typeface="Calibri"/>
              </a:rPr>
              <a:t>undertaken</a:t>
            </a:r>
            <a:r>
              <a:rPr sz="2200" spc="-229" dirty="0">
                <a:solidFill>
                  <a:srgbClr val="2E2B1F"/>
                </a:solidFill>
                <a:latin typeface="Calibri"/>
                <a:cs typeface="Calibri"/>
              </a:rPr>
              <a:t> </a:t>
            </a:r>
            <a:r>
              <a:rPr sz="2200" spc="-85" dirty="0">
                <a:solidFill>
                  <a:srgbClr val="2E2B1F"/>
                </a:solidFill>
                <a:latin typeface="Calibri"/>
                <a:cs typeface="Calibri"/>
              </a:rPr>
              <a:t>during</a:t>
            </a:r>
            <a:r>
              <a:rPr sz="2200" spc="-225" dirty="0">
                <a:solidFill>
                  <a:srgbClr val="2E2B1F"/>
                </a:solidFill>
                <a:latin typeface="Calibri"/>
                <a:cs typeface="Calibri"/>
              </a:rPr>
              <a:t> </a:t>
            </a:r>
            <a:r>
              <a:rPr sz="2200" spc="-70" dirty="0">
                <a:solidFill>
                  <a:srgbClr val="2E2B1F"/>
                </a:solidFill>
                <a:latin typeface="Calibri"/>
                <a:cs typeface="Calibri"/>
              </a:rPr>
              <a:t>the </a:t>
            </a:r>
            <a:r>
              <a:rPr sz="2200" spc="-65" dirty="0">
                <a:solidFill>
                  <a:srgbClr val="2E2B1F"/>
                </a:solidFill>
                <a:latin typeface="Calibri"/>
                <a:cs typeface="Calibri"/>
              </a:rPr>
              <a:t> </a:t>
            </a:r>
            <a:r>
              <a:rPr sz="2200" spc="-95" dirty="0">
                <a:solidFill>
                  <a:srgbClr val="2E2B1F"/>
                </a:solidFill>
                <a:latin typeface="Calibri"/>
                <a:cs typeface="Calibri"/>
              </a:rPr>
              <a:t>project</a:t>
            </a:r>
            <a:r>
              <a:rPr sz="2200" spc="-220" dirty="0">
                <a:solidFill>
                  <a:srgbClr val="2E2B1F"/>
                </a:solidFill>
                <a:latin typeface="Calibri"/>
                <a:cs typeface="Calibri"/>
              </a:rPr>
              <a:t> </a:t>
            </a:r>
            <a:r>
              <a:rPr sz="2200" spc="-85" dirty="0">
                <a:solidFill>
                  <a:srgbClr val="2E2B1F"/>
                </a:solidFill>
                <a:latin typeface="Calibri"/>
                <a:cs typeface="Calibri"/>
              </a:rPr>
              <a:t>period</a:t>
            </a:r>
            <a:r>
              <a:rPr sz="2200" spc="-215" dirty="0">
                <a:solidFill>
                  <a:srgbClr val="2E2B1F"/>
                </a:solidFill>
                <a:latin typeface="Calibri"/>
                <a:cs typeface="Calibri"/>
              </a:rPr>
              <a:t> </a:t>
            </a:r>
            <a:r>
              <a:rPr sz="2200" spc="-100" dirty="0">
                <a:solidFill>
                  <a:srgbClr val="2E2B1F"/>
                </a:solidFill>
                <a:latin typeface="Calibri"/>
                <a:cs typeface="Calibri"/>
              </a:rPr>
              <a:t>requires</a:t>
            </a:r>
            <a:r>
              <a:rPr sz="2200" spc="-225" dirty="0">
                <a:solidFill>
                  <a:srgbClr val="2E2B1F"/>
                </a:solidFill>
                <a:latin typeface="Calibri"/>
                <a:cs typeface="Calibri"/>
              </a:rPr>
              <a:t> </a:t>
            </a:r>
            <a:r>
              <a:rPr sz="2200" spc="-70" dirty="0">
                <a:solidFill>
                  <a:srgbClr val="2E2B1F"/>
                </a:solidFill>
                <a:latin typeface="Calibri"/>
                <a:cs typeface="Calibri"/>
              </a:rPr>
              <a:t>the</a:t>
            </a:r>
            <a:r>
              <a:rPr sz="2200" spc="-175" dirty="0">
                <a:solidFill>
                  <a:srgbClr val="2E2B1F"/>
                </a:solidFill>
                <a:latin typeface="Calibri"/>
                <a:cs typeface="Calibri"/>
              </a:rPr>
              <a:t> </a:t>
            </a:r>
            <a:r>
              <a:rPr sz="2200" spc="-100" dirty="0">
                <a:solidFill>
                  <a:srgbClr val="2E2B1F"/>
                </a:solidFill>
                <a:latin typeface="Calibri"/>
                <a:cs typeface="Calibri"/>
              </a:rPr>
              <a:t>participation</a:t>
            </a:r>
            <a:r>
              <a:rPr sz="2200" spc="-225" dirty="0">
                <a:solidFill>
                  <a:srgbClr val="2E2B1F"/>
                </a:solidFill>
                <a:latin typeface="Calibri"/>
                <a:cs typeface="Calibri"/>
              </a:rPr>
              <a:t> </a:t>
            </a:r>
            <a:r>
              <a:rPr sz="2200" spc="-50" dirty="0">
                <a:solidFill>
                  <a:srgbClr val="2E2B1F"/>
                </a:solidFill>
                <a:latin typeface="Calibri"/>
                <a:cs typeface="Calibri"/>
              </a:rPr>
              <a:t>of</a:t>
            </a:r>
            <a:r>
              <a:rPr sz="2200" spc="-190" dirty="0">
                <a:solidFill>
                  <a:srgbClr val="2E2B1F"/>
                </a:solidFill>
                <a:latin typeface="Calibri"/>
                <a:cs typeface="Calibri"/>
              </a:rPr>
              <a:t> </a:t>
            </a:r>
            <a:r>
              <a:rPr sz="2200" spc="-85" dirty="0">
                <a:solidFill>
                  <a:srgbClr val="2E2B1F"/>
                </a:solidFill>
                <a:latin typeface="Calibri"/>
                <a:cs typeface="Calibri"/>
              </a:rPr>
              <a:t>more</a:t>
            </a:r>
            <a:r>
              <a:rPr sz="2200" spc="-200" dirty="0">
                <a:solidFill>
                  <a:srgbClr val="2E2B1F"/>
                </a:solidFill>
                <a:latin typeface="Calibri"/>
                <a:cs typeface="Calibri"/>
              </a:rPr>
              <a:t> </a:t>
            </a:r>
            <a:r>
              <a:rPr sz="2200" spc="-80" dirty="0">
                <a:solidFill>
                  <a:srgbClr val="2E2B1F"/>
                </a:solidFill>
                <a:latin typeface="Calibri"/>
                <a:cs typeface="Calibri"/>
              </a:rPr>
              <a:t>than</a:t>
            </a:r>
            <a:r>
              <a:rPr sz="2200" spc="-210" dirty="0">
                <a:solidFill>
                  <a:srgbClr val="2E2B1F"/>
                </a:solidFill>
                <a:latin typeface="Calibri"/>
                <a:cs typeface="Calibri"/>
              </a:rPr>
              <a:t> </a:t>
            </a:r>
            <a:r>
              <a:rPr sz="2200" spc="-70" dirty="0">
                <a:solidFill>
                  <a:srgbClr val="2E2B1F"/>
                </a:solidFill>
                <a:latin typeface="Calibri"/>
                <a:cs typeface="Calibri"/>
              </a:rPr>
              <a:t>one</a:t>
            </a:r>
            <a:r>
              <a:rPr sz="2200" spc="-190" dirty="0">
                <a:solidFill>
                  <a:srgbClr val="2E2B1F"/>
                </a:solidFill>
                <a:latin typeface="Calibri"/>
                <a:cs typeface="Calibri"/>
              </a:rPr>
              <a:t> </a:t>
            </a:r>
            <a:r>
              <a:rPr sz="2200" spc="-90" dirty="0">
                <a:solidFill>
                  <a:srgbClr val="2E2B1F"/>
                </a:solidFill>
                <a:latin typeface="Calibri"/>
                <a:cs typeface="Calibri"/>
              </a:rPr>
              <a:t>person</a:t>
            </a:r>
            <a:r>
              <a:rPr sz="2200" spc="-225" dirty="0">
                <a:solidFill>
                  <a:srgbClr val="2E2B1F"/>
                </a:solidFill>
                <a:latin typeface="Calibri"/>
                <a:cs typeface="Calibri"/>
              </a:rPr>
              <a:t> </a:t>
            </a:r>
            <a:r>
              <a:rPr sz="2200" spc="-55" dirty="0">
                <a:solidFill>
                  <a:srgbClr val="2E2B1F"/>
                </a:solidFill>
                <a:latin typeface="Calibri"/>
                <a:cs typeface="Calibri"/>
              </a:rPr>
              <a:t>if</a:t>
            </a:r>
            <a:r>
              <a:rPr sz="2200" spc="-190" dirty="0">
                <a:solidFill>
                  <a:srgbClr val="2E2B1F"/>
                </a:solidFill>
                <a:latin typeface="Calibri"/>
                <a:cs typeface="Calibri"/>
              </a:rPr>
              <a:t> </a:t>
            </a:r>
            <a:r>
              <a:rPr sz="2200" spc="-70" dirty="0">
                <a:solidFill>
                  <a:srgbClr val="2E2B1F"/>
                </a:solidFill>
                <a:latin typeface="Calibri"/>
                <a:cs typeface="Calibri"/>
              </a:rPr>
              <a:t>the</a:t>
            </a:r>
            <a:r>
              <a:rPr sz="2200" spc="-195" dirty="0">
                <a:solidFill>
                  <a:srgbClr val="2E2B1F"/>
                </a:solidFill>
                <a:latin typeface="Calibri"/>
                <a:cs typeface="Calibri"/>
              </a:rPr>
              <a:t> </a:t>
            </a:r>
            <a:r>
              <a:rPr sz="2200" spc="-95" dirty="0">
                <a:solidFill>
                  <a:srgbClr val="2E2B1F"/>
                </a:solidFill>
                <a:latin typeface="Calibri"/>
                <a:cs typeface="Calibri"/>
              </a:rPr>
              <a:t>project</a:t>
            </a:r>
            <a:r>
              <a:rPr sz="2200" spc="-204" dirty="0">
                <a:solidFill>
                  <a:srgbClr val="2E2B1F"/>
                </a:solidFill>
                <a:latin typeface="Calibri"/>
                <a:cs typeface="Calibri"/>
              </a:rPr>
              <a:t> </a:t>
            </a:r>
            <a:r>
              <a:rPr sz="2200" spc="-55" dirty="0">
                <a:solidFill>
                  <a:srgbClr val="2E2B1F"/>
                </a:solidFill>
                <a:latin typeface="Calibri"/>
                <a:cs typeface="Calibri"/>
              </a:rPr>
              <a:t>is </a:t>
            </a:r>
            <a:r>
              <a:rPr sz="2200" spc="-480" dirty="0">
                <a:solidFill>
                  <a:srgbClr val="2E2B1F"/>
                </a:solidFill>
                <a:latin typeface="Calibri"/>
                <a:cs typeface="Calibri"/>
              </a:rPr>
              <a:t> </a:t>
            </a:r>
            <a:r>
              <a:rPr sz="2200" spc="-65" dirty="0">
                <a:solidFill>
                  <a:srgbClr val="2E2B1F"/>
                </a:solidFill>
                <a:latin typeface="Calibri"/>
                <a:cs typeface="Calibri"/>
              </a:rPr>
              <a:t>to</a:t>
            </a:r>
            <a:r>
              <a:rPr sz="2200" spc="-200" dirty="0">
                <a:solidFill>
                  <a:srgbClr val="2E2B1F"/>
                </a:solidFill>
                <a:latin typeface="Calibri"/>
                <a:cs typeface="Calibri"/>
              </a:rPr>
              <a:t> </a:t>
            </a:r>
            <a:r>
              <a:rPr sz="2200" spc="-55" dirty="0">
                <a:solidFill>
                  <a:srgbClr val="2E2B1F"/>
                </a:solidFill>
                <a:latin typeface="Calibri"/>
                <a:cs typeface="Calibri"/>
              </a:rPr>
              <a:t>be</a:t>
            </a:r>
            <a:r>
              <a:rPr sz="2200" spc="-200" dirty="0">
                <a:solidFill>
                  <a:srgbClr val="2E2B1F"/>
                </a:solidFill>
                <a:latin typeface="Calibri"/>
                <a:cs typeface="Calibri"/>
              </a:rPr>
              <a:t> </a:t>
            </a:r>
            <a:r>
              <a:rPr sz="2200" spc="-100" dirty="0">
                <a:solidFill>
                  <a:srgbClr val="2E2B1F"/>
                </a:solidFill>
                <a:latin typeface="Calibri"/>
                <a:cs typeface="Calibri"/>
              </a:rPr>
              <a:t>completed</a:t>
            </a:r>
            <a:r>
              <a:rPr sz="2200" spc="-200" dirty="0">
                <a:solidFill>
                  <a:srgbClr val="2E2B1F"/>
                </a:solidFill>
                <a:latin typeface="Calibri"/>
                <a:cs typeface="Calibri"/>
              </a:rPr>
              <a:t> </a:t>
            </a:r>
            <a:r>
              <a:rPr sz="2200" spc="-50" dirty="0">
                <a:solidFill>
                  <a:srgbClr val="2E2B1F"/>
                </a:solidFill>
                <a:latin typeface="Calibri"/>
                <a:cs typeface="Calibri"/>
              </a:rPr>
              <a:t>on</a:t>
            </a:r>
            <a:r>
              <a:rPr sz="2200" spc="-200" dirty="0">
                <a:solidFill>
                  <a:srgbClr val="2E2B1F"/>
                </a:solidFill>
                <a:latin typeface="Calibri"/>
                <a:cs typeface="Calibri"/>
              </a:rPr>
              <a:t> </a:t>
            </a:r>
            <a:r>
              <a:rPr sz="2200" spc="-85" dirty="0">
                <a:solidFill>
                  <a:srgbClr val="2E2B1F"/>
                </a:solidFill>
                <a:latin typeface="Calibri"/>
                <a:cs typeface="Calibri"/>
              </a:rPr>
              <a:t>time.</a:t>
            </a:r>
            <a:endParaRPr sz="2200" dirty="0">
              <a:solidFill>
                <a:prstClr val="black"/>
              </a:solidFill>
              <a:latin typeface="Calibri"/>
              <a:cs typeface="Calibri"/>
            </a:endParaRPr>
          </a:p>
          <a:p>
            <a:pPr marL="220979" indent="-206375" algn="l" rtl="0" fontAlgn="base">
              <a:spcBef>
                <a:spcPts val="15"/>
              </a:spcBef>
              <a:spcAft>
                <a:spcPct val="0"/>
              </a:spcAft>
              <a:buFont typeface="Arial MT"/>
              <a:buChar char="■"/>
              <a:tabLst>
                <a:tab pos="221615" algn="l"/>
              </a:tabLst>
            </a:pPr>
            <a:r>
              <a:rPr sz="2200" spc="-70" dirty="0">
                <a:solidFill>
                  <a:srgbClr val="2E2B1F"/>
                </a:solidFill>
                <a:latin typeface="Calibri"/>
                <a:cs typeface="Calibri"/>
              </a:rPr>
              <a:t>The</a:t>
            </a:r>
            <a:r>
              <a:rPr sz="2200" spc="-185" dirty="0">
                <a:solidFill>
                  <a:srgbClr val="2E2B1F"/>
                </a:solidFill>
                <a:latin typeface="Calibri"/>
                <a:cs typeface="Calibri"/>
              </a:rPr>
              <a:t> </a:t>
            </a:r>
            <a:r>
              <a:rPr sz="2200" spc="-80" dirty="0">
                <a:solidFill>
                  <a:srgbClr val="2E2B1F"/>
                </a:solidFill>
                <a:latin typeface="Calibri"/>
                <a:cs typeface="Calibri"/>
              </a:rPr>
              <a:t>need</a:t>
            </a:r>
            <a:r>
              <a:rPr sz="2200" spc="-200" dirty="0">
                <a:solidFill>
                  <a:srgbClr val="2E2B1F"/>
                </a:solidFill>
                <a:latin typeface="Calibri"/>
                <a:cs typeface="Calibri"/>
              </a:rPr>
              <a:t> </a:t>
            </a:r>
            <a:r>
              <a:rPr sz="2200" spc="-85" dirty="0">
                <a:solidFill>
                  <a:srgbClr val="2E2B1F"/>
                </a:solidFill>
                <a:latin typeface="Calibri"/>
                <a:cs typeface="Calibri"/>
              </a:rPr>
              <a:t>for</a:t>
            </a:r>
            <a:r>
              <a:rPr sz="2200" spc="-210" dirty="0">
                <a:solidFill>
                  <a:srgbClr val="2E2B1F"/>
                </a:solidFill>
                <a:latin typeface="Calibri"/>
                <a:cs typeface="Calibri"/>
              </a:rPr>
              <a:t> </a:t>
            </a:r>
            <a:r>
              <a:rPr sz="2200" spc="-5" dirty="0">
                <a:solidFill>
                  <a:srgbClr val="2E2B1F"/>
                </a:solidFill>
                <a:latin typeface="Calibri"/>
                <a:cs typeface="Calibri"/>
              </a:rPr>
              <a:t>a</a:t>
            </a:r>
            <a:r>
              <a:rPr sz="2200" spc="-190" dirty="0">
                <a:solidFill>
                  <a:srgbClr val="2E2B1F"/>
                </a:solidFill>
                <a:latin typeface="Calibri"/>
                <a:cs typeface="Calibri"/>
              </a:rPr>
              <a:t> </a:t>
            </a:r>
            <a:r>
              <a:rPr sz="2200" spc="-95" dirty="0">
                <a:solidFill>
                  <a:srgbClr val="2E2B1F"/>
                </a:solidFill>
                <a:latin typeface="Calibri"/>
                <a:cs typeface="Calibri"/>
              </a:rPr>
              <a:t>variety</a:t>
            </a:r>
            <a:r>
              <a:rPr sz="2200" spc="-235" dirty="0">
                <a:solidFill>
                  <a:srgbClr val="2E2B1F"/>
                </a:solidFill>
                <a:latin typeface="Calibri"/>
                <a:cs typeface="Calibri"/>
              </a:rPr>
              <a:t> </a:t>
            </a:r>
            <a:r>
              <a:rPr sz="2200" spc="-50" dirty="0">
                <a:solidFill>
                  <a:srgbClr val="2E2B1F"/>
                </a:solidFill>
                <a:latin typeface="Calibri"/>
                <a:cs typeface="Calibri"/>
              </a:rPr>
              <a:t>of</a:t>
            </a:r>
            <a:r>
              <a:rPr sz="2200" spc="-200" dirty="0">
                <a:solidFill>
                  <a:srgbClr val="2E2B1F"/>
                </a:solidFill>
                <a:latin typeface="Calibri"/>
                <a:cs typeface="Calibri"/>
              </a:rPr>
              <a:t> </a:t>
            </a:r>
            <a:r>
              <a:rPr sz="2200" spc="-100" dirty="0">
                <a:solidFill>
                  <a:srgbClr val="2E2B1F"/>
                </a:solidFill>
                <a:latin typeface="Calibri"/>
                <a:cs typeface="Calibri"/>
              </a:rPr>
              <a:t>specializations</a:t>
            </a:r>
            <a:r>
              <a:rPr sz="2200" spc="-204" dirty="0">
                <a:solidFill>
                  <a:srgbClr val="2E2B1F"/>
                </a:solidFill>
                <a:latin typeface="Calibri"/>
                <a:cs typeface="Calibri"/>
              </a:rPr>
              <a:t> </a:t>
            </a:r>
            <a:r>
              <a:rPr sz="2200" spc="-55" dirty="0">
                <a:solidFill>
                  <a:srgbClr val="2E2B1F"/>
                </a:solidFill>
                <a:latin typeface="Calibri"/>
                <a:cs typeface="Calibri"/>
              </a:rPr>
              <a:t>in</a:t>
            </a:r>
            <a:r>
              <a:rPr sz="2200" spc="-235" dirty="0">
                <a:solidFill>
                  <a:srgbClr val="2E2B1F"/>
                </a:solidFill>
                <a:latin typeface="Calibri"/>
                <a:cs typeface="Calibri"/>
              </a:rPr>
              <a:t> </a:t>
            </a:r>
            <a:r>
              <a:rPr sz="2200" spc="-85" dirty="0">
                <a:solidFill>
                  <a:srgbClr val="2E2B1F"/>
                </a:solidFill>
                <a:latin typeface="Calibri"/>
                <a:cs typeface="Calibri"/>
              </a:rPr>
              <a:t>order</a:t>
            </a:r>
            <a:r>
              <a:rPr sz="2200" spc="-220" dirty="0">
                <a:solidFill>
                  <a:srgbClr val="2E2B1F"/>
                </a:solidFill>
                <a:latin typeface="Calibri"/>
                <a:cs typeface="Calibri"/>
              </a:rPr>
              <a:t> </a:t>
            </a:r>
            <a:r>
              <a:rPr sz="2200" spc="-65" dirty="0">
                <a:solidFill>
                  <a:srgbClr val="2E2B1F"/>
                </a:solidFill>
                <a:latin typeface="Calibri"/>
                <a:cs typeface="Calibri"/>
              </a:rPr>
              <a:t>to</a:t>
            </a:r>
            <a:r>
              <a:rPr sz="2200" spc="-190" dirty="0">
                <a:solidFill>
                  <a:srgbClr val="2E2B1F"/>
                </a:solidFill>
                <a:latin typeface="Calibri"/>
                <a:cs typeface="Calibri"/>
              </a:rPr>
              <a:t> </a:t>
            </a:r>
            <a:r>
              <a:rPr sz="2200" spc="-85" dirty="0">
                <a:solidFill>
                  <a:srgbClr val="2E2B1F"/>
                </a:solidFill>
                <a:latin typeface="Calibri"/>
                <a:cs typeface="Calibri"/>
              </a:rPr>
              <a:t>carry</a:t>
            </a:r>
            <a:r>
              <a:rPr sz="2200" spc="-220" dirty="0">
                <a:solidFill>
                  <a:srgbClr val="2E2B1F"/>
                </a:solidFill>
                <a:latin typeface="Calibri"/>
                <a:cs typeface="Calibri"/>
              </a:rPr>
              <a:t> </a:t>
            </a:r>
            <a:r>
              <a:rPr sz="2200" spc="-70" dirty="0">
                <a:solidFill>
                  <a:srgbClr val="2E2B1F"/>
                </a:solidFill>
                <a:latin typeface="Calibri"/>
                <a:cs typeface="Calibri"/>
              </a:rPr>
              <a:t>out</a:t>
            </a:r>
            <a:r>
              <a:rPr sz="2200" spc="-215" dirty="0">
                <a:solidFill>
                  <a:srgbClr val="2E2B1F"/>
                </a:solidFill>
                <a:latin typeface="Calibri"/>
                <a:cs typeface="Calibri"/>
              </a:rPr>
              <a:t> </a:t>
            </a:r>
            <a:r>
              <a:rPr sz="2200" spc="-70" dirty="0">
                <a:solidFill>
                  <a:srgbClr val="2E2B1F"/>
                </a:solidFill>
                <a:latin typeface="Calibri"/>
                <a:cs typeface="Calibri"/>
              </a:rPr>
              <a:t>the</a:t>
            </a:r>
            <a:r>
              <a:rPr sz="2200" spc="-185" dirty="0">
                <a:solidFill>
                  <a:srgbClr val="2E2B1F"/>
                </a:solidFill>
                <a:latin typeface="Calibri"/>
                <a:cs typeface="Calibri"/>
              </a:rPr>
              <a:t> </a:t>
            </a:r>
            <a:r>
              <a:rPr sz="2200" spc="-95" dirty="0">
                <a:solidFill>
                  <a:srgbClr val="2E2B1F"/>
                </a:solidFill>
                <a:latin typeface="Calibri"/>
                <a:cs typeface="Calibri"/>
              </a:rPr>
              <a:t>project.</a:t>
            </a:r>
            <a:endParaRPr sz="2200" dirty="0">
              <a:solidFill>
                <a:prstClr val="black"/>
              </a:solidFill>
              <a:latin typeface="Calibri"/>
              <a:cs typeface="Calibri"/>
            </a:endParaRPr>
          </a:p>
          <a:p>
            <a:pPr marL="220979" indent="-206375" algn="l" rtl="0" fontAlgn="base">
              <a:lnSpc>
                <a:spcPts val="2635"/>
              </a:lnSpc>
              <a:spcBef>
                <a:spcPct val="0"/>
              </a:spcBef>
              <a:spcAft>
                <a:spcPct val="0"/>
              </a:spcAft>
              <a:buFont typeface="Arial MT"/>
              <a:buChar char="■"/>
              <a:tabLst>
                <a:tab pos="221615" algn="l"/>
              </a:tabLst>
            </a:pPr>
            <a:r>
              <a:rPr sz="2200" spc="-105" dirty="0">
                <a:solidFill>
                  <a:srgbClr val="2E2B1F"/>
                </a:solidFill>
                <a:latin typeface="Calibri"/>
                <a:cs typeface="Calibri"/>
              </a:rPr>
              <a:t>Th</a:t>
            </a:r>
            <a:r>
              <a:rPr sz="2200" spc="-5" dirty="0">
                <a:solidFill>
                  <a:srgbClr val="2E2B1F"/>
                </a:solidFill>
                <a:latin typeface="Calibri"/>
                <a:cs typeface="Calibri"/>
              </a:rPr>
              <a:t>e</a:t>
            </a:r>
            <a:r>
              <a:rPr sz="2200" spc="-190" dirty="0">
                <a:solidFill>
                  <a:srgbClr val="2E2B1F"/>
                </a:solidFill>
                <a:latin typeface="Calibri"/>
                <a:cs typeface="Calibri"/>
              </a:rPr>
              <a:t> </a:t>
            </a:r>
            <a:r>
              <a:rPr sz="2200" spc="-105" dirty="0">
                <a:solidFill>
                  <a:srgbClr val="2E2B1F"/>
                </a:solidFill>
                <a:latin typeface="Calibri"/>
                <a:cs typeface="Calibri"/>
              </a:rPr>
              <a:t>wi</a:t>
            </a:r>
            <a:r>
              <a:rPr sz="2200" spc="-100" dirty="0">
                <a:solidFill>
                  <a:srgbClr val="2E2B1F"/>
                </a:solidFill>
                <a:latin typeface="Calibri"/>
                <a:cs typeface="Calibri"/>
              </a:rPr>
              <a:t>s</a:t>
            </a:r>
            <a:r>
              <a:rPr sz="2200" spc="-5" dirty="0">
                <a:solidFill>
                  <a:srgbClr val="2E2B1F"/>
                </a:solidFill>
                <a:latin typeface="Calibri"/>
                <a:cs typeface="Calibri"/>
              </a:rPr>
              <a:t>h</a:t>
            </a:r>
            <a:r>
              <a:rPr sz="2200" spc="-229" dirty="0">
                <a:solidFill>
                  <a:srgbClr val="2E2B1F"/>
                </a:solidFill>
                <a:latin typeface="Calibri"/>
                <a:cs typeface="Calibri"/>
              </a:rPr>
              <a:t> </a:t>
            </a:r>
            <a:r>
              <a:rPr sz="2200" spc="-135" dirty="0">
                <a:solidFill>
                  <a:srgbClr val="2E2B1F"/>
                </a:solidFill>
                <a:latin typeface="Calibri"/>
                <a:cs typeface="Calibri"/>
              </a:rPr>
              <a:t>t</a:t>
            </a:r>
            <a:r>
              <a:rPr sz="2200" spc="-5" dirty="0">
                <a:solidFill>
                  <a:srgbClr val="2E2B1F"/>
                </a:solidFill>
                <a:latin typeface="Calibri"/>
                <a:cs typeface="Calibri"/>
              </a:rPr>
              <a:t>o</a:t>
            </a:r>
            <a:r>
              <a:rPr sz="2200" spc="-180" dirty="0">
                <a:solidFill>
                  <a:srgbClr val="2E2B1F"/>
                </a:solidFill>
                <a:latin typeface="Calibri"/>
                <a:cs typeface="Calibri"/>
              </a:rPr>
              <a:t> </a:t>
            </a:r>
            <a:r>
              <a:rPr sz="2200" spc="-105" dirty="0">
                <a:solidFill>
                  <a:srgbClr val="2E2B1F"/>
                </a:solidFill>
                <a:latin typeface="Calibri"/>
                <a:cs typeface="Calibri"/>
              </a:rPr>
              <a:t>ben</a:t>
            </a:r>
            <a:r>
              <a:rPr sz="2200" spc="-130" dirty="0">
                <a:solidFill>
                  <a:srgbClr val="2E2B1F"/>
                </a:solidFill>
                <a:latin typeface="Calibri"/>
                <a:cs typeface="Calibri"/>
              </a:rPr>
              <a:t>e</a:t>
            </a:r>
            <a:r>
              <a:rPr sz="2200" spc="-100" dirty="0">
                <a:solidFill>
                  <a:srgbClr val="2E2B1F"/>
                </a:solidFill>
                <a:latin typeface="Calibri"/>
                <a:cs typeface="Calibri"/>
              </a:rPr>
              <a:t>f</a:t>
            </a:r>
            <a:r>
              <a:rPr sz="2200" spc="-105" dirty="0">
                <a:solidFill>
                  <a:srgbClr val="2E2B1F"/>
                </a:solidFill>
                <a:latin typeface="Calibri"/>
                <a:cs typeface="Calibri"/>
              </a:rPr>
              <a:t>i</a:t>
            </a:r>
            <a:r>
              <a:rPr sz="2200" spc="-5" dirty="0">
                <a:solidFill>
                  <a:srgbClr val="2E2B1F"/>
                </a:solidFill>
                <a:latin typeface="Calibri"/>
                <a:cs typeface="Calibri"/>
              </a:rPr>
              <a:t>t</a:t>
            </a:r>
            <a:r>
              <a:rPr sz="2200" spc="-215" dirty="0">
                <a:solidFill>
                  <a:srgbClr val="2E2B1F"/>
                </a:solidFill>
                <a:latin typeface="Calibri"/>
                <a:cs typeface="Calibri"/>
              </a:rPr>
              <a:t> </a:t>
            </a:r>
            <a:r>
              <a:rPr sz="2200" spc="-100" dirty="0">
                <a:solidFill>
                  <a:srgbClr val="2E2B1F"/>
                </a:solidFill>
                <a:latin typeface="Calibri"/>
                <a:cs typeface="Calibri"/>
              </a:rPr>
              <a:t>f</a:t>
            </a:r>
            <a:r>
              <a:rPr sz="2200" spc="-140" dirty="0">
                <a:solidFill>
                  <a:srgbClr val="2E2B1F"/>
                </a:solidFill>
                <a:latin typeface="Calibri"/>
                <a:cs typeface="Calibri"/>
              </a:rPr>
              <a:t>r</a:t>
            </a:r>
            <a:r>
              <a:rPr sz="2200" spc="-100" dirty="0">
                <a:solidFill>
                  <a:srgbClr val="2E2B1F"/>
                </a:solidFill>
                <a:latin typeface="Calibri"/>
                <a:cs typeface="Calibri"/>
              </a:rPr>
              <a:t>o</a:t>
            </a:r>
            <a:r>
              <a:rPr sz="2200" spc="-5" dirty="0">
                <a:solidFill>
                  <a:srgbClr val="2E2B1F"/>
                </a:solidFill>
                <a:latin typeface="Calibri"/>
                <a:cs typeface="Calibri"/>
              </a:rPr>
              <a:t>m</a:t>
            </a:r>
            <a:r>
              <a:rPr sz="2200" spc="-204" dirty="0">
                <a:solidFill>
                  <a:srgbClr val="2E2B1F"/>
                </a:solidFill>
                <a:latin typeface="Calibri"/>
                <a:cs typeface="Calibri"/>
              </a:rPr>
              <a:t> </a:t>
            </a:r>
            <a:r>
              <a:rPr sz="2200" spc="-105" dirty="0">
                <a:solidFill>
                  <a:srgbClr val="2E2B1F"/>
                </a:solidFill>
                <a:latin typeface="Calibri"/>
                <a:cs typeface="Calibri"/>
              </a:rPr>
              <a:t>p</a:t>
            </a:r>
            <a:r>
              <a:rPr sz="2200" spc="-140" dirty="0">
                <a:solidFill>
                  <a:srgbClr val="2E2B1F"/>
                </a:solidFill>
                <a:latin typeface="Calibri"/>
                <a:cs typeface="Calibri"/>
              </a:rPr>
              <a:t>r</a:t>
            </a:r>
            <a:r>
              <a:rPr sz="2200" spc="-100" dirty="0">
                <a:solidFill>
                  <a:srgbClr val="2E2B1F"/>
                </a:solidFill>
                <a:latin typeface="Calibri"/>
                <a:cs typeface="Calibri"/>
              </a:rPr>
              <a:t>o</a:t>
            </a:r>
            <a:r>
              <a:rPr sz="2200" spc="-160" dirty="0">
                <a:solidFill>
                  <a:srgbClr val="2E2B1F"/>
                </a:solidFill>
                <a:latin typeface="Calibri"/>
                <a:cs typeface="Calibri"/>
              </a:rPr>
              <a:t>f</a:t>
            </a:r>
            <a:r>
              <a:rPr sz="2200" spc="-105" dirty="0">
                <a:solidFill>
                  <a:srgbClr val="2E2B1F"/>
                </a:solidFill>
                <a:latin typeface="Calibri"/>
                <a:cs typeface="Calibri"/>
              </a:rPr>
              <a:t>e</a:t>
            </a:r>
            <a:r>
              <a:rPr sz="2200" spc="-100" dirty="0">
                <a:solidFill>
                  <a:srgbClr val="2E2B1F"/>
                </a:solidFill>
                <a:latin typeface="Calibri"/>
                <a:cs typeface="Calibri"/>
              </a:rPr>
              <a:t>ss</a:t>
            </a:r>
            <a:r>
              <a:rPr sz="2200" spc="-105" dirty="0">
                <a:solidFill>
                  <a:srgbClr val="2E2B1F"/>
                </a:solidFill>
                <a:latin typeface="Calibri"/>
                <a:cs typeface="Calibri"/>
              </a:rPr>
              <a:t>i</a:t>
            </a:r>
            <a:r>
              <a:rPr sz="2200" spc="-100" dirty="0">
                <a:solidFill>
                  <a:srgbClr val="2E2B1F"/>
                </a:solidFill>
                <a:latin typeface="Calibri"/>
                <a:cs typeface="Calibri"/>
              </a:rPr>
              <a:t>o</a:t>
            </a:r>
            <a:r>
              <a:rPr sz="2200" spc="-120" dirty="0">
                <a:solidFill>
                  <a:srgbClr val="2E2B1F"/>
                </a:solidFill>
                <a:latin typeface="Calibri"/>
                <a:cs typeface="Calibri"/>
              </a:rPr>
              <a:t>n</a:t>
            </a:r>
            <a:r>
              <a:rPr sz="2200" spc="-100" dirty="0">
                <a:solidFill>
                  <a:srgbClr val="2E2B1F"/>
                </a:solidFill>
                <a:latin typeface="Calibri"/>
                <a:cs typeface="Calibri"/>
              </a:rPr>
              <a:t>a</a:t>
            </a:r>
            <a:r>
              <a:rPr sz="2200" spc="-5" dirty="0">
                <a:solidFill>
                  <a:srgbClr val="2E2B1F"/>
                </a:solidFill>
                <a:latin typeface="Calibri"/>
                <a:cs typeface="Calibri"/>
              </a:rPr>
              <a:t>l</a:t>
            </a:r>
            <a:r>
              <a:rPr sz="2200" spc="-250" dirty="0">
                <a:solidFill>
                  <a:srgbClr val="2E2B1F"/>
                </a:solidFill>
                <a:latin typeface="Calibri"/>
                <a:cs typeface="Calibri"/>
              </a:rPr>
              <a:t> </a:t>
            </a:r>
            <a:r>
              <a:rPr sz="2200" spc="-110" dirty="0">
                <a:solidFill>
                  <a:srgbClr val="2E2B1F"/>
                </a:solidFill>
                <a:latin typeface="Calibri"/>
                <a:cs typeface="Calibri"/>
              </a:rPr>
              <a:t>m</a:t>
            </a:r>
            <a:r>
              <a:rPr sz="2200" spc="-105" dirty="0">
                <a:solidFill>
                  <a:srgbClr val="2E2B1F"/>
                </a:solidFill>
                <a:latin typeface="Calibri"/>
                <a:cs typeface="Calibri"/>
              </a:rPr>
              <a:t>u</a:t>
            </a:r>
            <a:r>
              <a:rPr sz="2200" spc="-110" dirty="0">
                <a:solidFill>
                  <a:srgbClr val="2E2B1F"/>
                </a:solidFill>
                <a:latin typeface="Calibri"/>
                <a:cs typeface="Calibri"/>
              </a:rPr>
              <a:t>t</a:t>
            </a:r>
            <a:r>
              <a:rPr sz="2200" spc="-105" dirty="0">
                <a:solidFill>
                  <a:srgbClr val="2E2B1F"/>
                </a:solidFill>
                <a:latin typeface="Calibri"/>
                <a:cs typeface="Calibri"/>
              </a:rPr>
              <a:t>u</a:t>
            </a:r>
            <a:r>
              <a:rPr sz="2200" spc="-100" dirty="0">
                <a:solidFill>
                  <a:srgbClr val="2E2B1F"/>
                </a:solidFill>
                <a:latin typeface="Calibri"/>
                <a:cs typeface="Calibri"/>
              </a:rPr>
              <a:t>a</a:t>
            </a:r>
            <a:r>
              <a:rPr sz="2200" spc="-5" dirty="0">
                <a:solidFill>
                  <a:srgbClr val="2E2B1F"/>
                </a:solidFill>
                <a:latin typeface="Calibri"/>
                <a:cs typeface="Calibri"/>
              </a:rPr>
              <a:t>l</a:t>
            </a:r>
            <a:r>
              <a:rPr sz="2200" spc="-210" dirty="0">
                <a:solidFill>
                  <a:srgbClr val="2E2B1F"/>
                </a:solidFill>
                <a:latin typeface="Calibri"/>
                <a:cs typeface="Calibri"/>
              </a:rPr>
              <a:t> </a:t>
            </a:r>
            <a:r>
              <a:rPr sz="2200" spc="-100" dirty="0">
                <a:solidFill>
                  <a:srgbClr val="2E2B1F"/>
                </a:solidFill>
                <a:latin typeface="Calibri"/>
                <a:cs typeface="Calibri"/>
              </a:rPr>
              <a:t>s</a:t>
            </a:r>
            <a:r>
              <a:rPr sz="2200" spc="-105" dirty="0">
                <a:solidFill>
                  <a:srgbClr val="2E2B1F"/>
                </a:solidFill>
                <a:latin typeface="Calibri"/>
                <a:cs typeface="Calibri"/>
              </a:rPr>
              <a:t>upp</a:t>
            </a:r>
            <a:r>
              <a:rPr sz="2200" spc="-100" dirty="0">
                <a:solidFill>
                  <a:srgbClr val="2E2B1F"/>
                </a:solidFill>
                <a:latin typeface="Calibri"/>
                <a:cs typeface="Calibri"/>
              </a:rPr>
              <a:t>or</a:t>
            </a:r>
            <a:r>
              <a:rPr sz="2200" spc="-5" dirty="0">
                <a:solidFill>
                  <a:srgbClr val="2E2B1F"/>
                </a:solidFill>
                <a:latin typeface="Calibri"/>
                <a:cs typeface="Calibri"/>
              </a:rPr>
              <a:t>t</a:t>
            </a:r>
            <a:r>
              <a:rPr sz="2200" spc="-240" dirty="0">
                <a:solidFill>
                  <a:srgbClr val="2E2B1F"/>
                </a:solidFill>
                <a:latin typeface="Calibri"/>
                <a:cs typeface="Calibri"/>
              </a:rPr>
              <a:t> </a:t>
            </a:r>
            <a:r>
              <a:rPr sz="2200" spc="-100" dirty="0">
                <a:solidFill>
                  <a:srgbClr val="2E2B1F"/>
                </a:solidFill>
                <a:latin typeface="Calibri"/>
                <a:cs typeface="Calibri"/>
              </a:rPr>
              <a:t>a</a:t>
            </a:r>
            <a:r>
              <a:rPr sz="2200" spc="-105" dirty="0">
                <a:solidFill>
                  <a:srgbClr val="2E2B1F"/>
                </a:solidFill>
                <a:latin typeface="Calibri"/>
                <a:cs typeface="Calibri"/>
              </a:rPr>
              <a:t>n</a:t>
            </a:r>
            <a:r>
              <a:rPr sz="2200" spc="-5" dirty="0">
                <a:solidFill>
                  <a:srgbClr val="2E2B1F"/>
                </a:solidFill>
                <a:latin typeface="Calibri"/>
                <a:cs typeface="Calibri"/>
              </a:rPr>
              <a:t>d</a:t>
            </a:r>
            <a:r>
              <a:rPr sz="2200" spc="-215" dirty="0">
                <a:solidFill>
                  <a:srgbClr val="2E2B1F"/>
                </a:solidFill>
                <a:latin typeface="Calibri"/>
                <a:cs typeface="Calibri"/>
              </a:rPr>
              <a:t> </a:t>
            </a:r>
            <a:r>
              <a:rPr sz="2200" spc="-125" dirty="0">
                <a:solidFill>
                  <a:srgbClr val="2E2B1F"/>
                </a:solidFill>
                <a:latin typeface="Calibri"/>
                <a:cs typeface="Calibri"/>
              </a:rPr>
              <a:t>r</a:t>
            </a:r>
            <a:r>
              <a:rPr sz="2200" spc="-114" dirty="0">
                <a:solidFill>
                  <a:srgbClr val="2E2B1F"/>
                </a:solidFill>
                <a:latin typeface="Calibri"/>
                <a:cs typeface="Calibri"/>
              </a:rPr>
              <a:t>e</a:t>
            </a:r>
            <a:r>
              <a:rPr sz="2200" spc="-100" dirty="0">
                <a:solidFill>
                  <a:srgbClr val="2E2B1F"/>
                </a:solidFill>
                <a:latin typeface="Calibri"/>
                <a:cs typeface="Calibri"/>
              </a:rPr>
              <a:t>v</a:t>
            </a:r>
            <a:r>
              <a:rPr sz="2200" spc="-105" dirty="0">
                <a:solidFill>
                  <a:srgbClr val="2E2B1F"/>
                </a:solidFill>
                <a:latin typeface="Calibri"/>
                <a:cs typeface="Calibri"/>
              </a:rPr>
              <a:t>i</a:t>
            </a:r>
            <a:r>
              <a:rPr sz="2200" spc="-114" dirty="0">
                <a:solidFill>
                  <a:srgbClr val="2E2B1F"/>
                </a:solidFill>
                <a:latin typeface="Calibri"/>
                <a:cs typeface="Calibri"/>
              </a:rPr>
              <a:t>e</a:t>
            </a:r>
            <a:r>
              <a:rPr sz="2200" spc="-5" dirty="0">
                <a:solidFill>
                  <a:srgbClr val="2E2B1F"/>
                </a:solidFill>
                <a:latin typeface="Calibri"/>
                <a:cs typeface="Calibri"/>
              </a:rPr>
              <a:t>w</a:t>
            </a:r>
            <a:r>
              <a:rPr sz="2200" spc="-225" dirty="0">
                <a:solidFill>
                  <a:srgbClr val="2E2B1F"/>
                </a:solidFill>
                <a:latin typeface="Calibri"/>
                <a:cs typeface="Calibri"/>
              </a:rPr>
              <a:t> </a:t>
            </a:r>
            <a:r>
              <a:rPr sz="2200" spc="-150" dirty="0">
                <a:solidFill>
                  <a:srgbClr val="2E2B1F"/>
                </a:solidFill>
                <a:latin typeface="Calibri"/>
                <a:cs typeface="Calibri"/>
              </a:rPr>
              <a:t>f</a:t>
            </a:r>
            <a:r>
              <a:rPr sz="2200" spc="-100" dirty="0">
                <a:solidFill>
                  <a:srgbClr val="2E2B1F"/>
                </a:solidFill>
                <a:latin typeface="Calibri"/>
                <a:cs typeface="Calibri"/>
              </a:rPr>
              <a:t>o</a:t>
            </a:r>
            <a:r>
              <a:rPr sz="2200" spc="-5" dirty="0">
                <a:solidFill>
                  <a:srgbClr val="2E2B1F"/>
                </a:solidFill>
                <a:latin typeface="Calibri"/>
                <a:cs typeface="Calibri"/>
              </a:rPr>
              <a:t>r</a:t>
            </a:r>
            <a:r>
              <a:rPr sz="2200" spc="-210" dirty="0">
                <a:solidFill>
                  <a:srgbClr val="2E2B1F"/>
                </a:solidFill>
                <a:latin typeface="Calibri"/>
                <a:cs typeface="Calibri"/>
              </a:rPr>
              <a:t> </a:t>
            </a:r>
            <a:r>
              <a:rPr sz="2200" spc="-110" dirty="0">
                <a:solidFill>
                  <a:srgbClr val="2E2B1F"/>
                </a:solidFill>
                <a:latin typeface="Calibri"/>
                <a:cs typeface="Calibri"/>
              </a:rPr>
              <a:t>t</a:t>
            </a:r>
            <a:r>
              <a:rPr sz="2200" spc="-105" dirty="0">
                <a:solidFill>
                  <a:srgbClr val="2E2B1F"/>
                </a:solidFill>
                <a:latin typeface="Calibri"/>
                <a:cs typeface="Calibri"/>
              </a:rPr>
              <a:t>h</a:t>
            </a:r>
            <a:r>
              <a:rPr sz="2200" spc="-5" dirty="0">
                <a:solidFill>
                  <a:srgbClr val="2E2B1F"/>
                </a:solidFill>
                <a:latin typeface="Calibri"/>
                <a:cs typeface="Calibri"/>
              </a:rPr>
              <a:t>e</a:t>
            </a:r>
            <a:endParaRPr sz="2200" dirty="0">
              <a:solidFill>
                <a:prstClr val="black"/>
              </a:solidFill>
              <a:latin typeface="Calibri"/>
              <a:cs typeface="Calibri"/>
            </a:endParaRPr>
          </a:p>
          <a:p>
            <a:pPr marL="15240" algn="l" rtl="0" fontAlgn="base">
              <a:lnSpc>
                <a:spcPts val="2635"/>
              </a:lnSpc>
              <a:spcBef>
                <a:spcPct val="0"/>
              </a:spcBef>
              <a:spcAft>
                <a:spcPct val="0"/>
              </a:spcAft>
            </a:pPr>
            <a:r>
              <a:rPr sz="2200" spc="-100" dirty="0">
                <a:solidFill>
                  <a:srgbClr val="2E2B1F"/>
                </a:solidFill>
                <a:latin typeface="Calibri"/>
                <a:cs typeface="Calibri"/>
              </a:rPr>
              <a:t>enhancement</a:t>
            </a:r>
            <a:r>
              <a:rPr sz="2200" spc="-215" dirty="0">
                <a:solidFill>
                  <a:srgbClr val="2E2B1F"/>
                </a:solidFill>
                <a:latin typeface="Calibri"/>
                <a:cs typeface="Calibri"/>
              </a:rPr>
              <a:t> </a:t>
            </a:r>
            <a:r>
              <a:rPr sz="2200" spc="-50" dirty="0">
                <a:solidFill>
                  <a:srgbClr val="2E2B1F"/>
                </a:solidFill>
                <a:latin typeface="Calibri"/>
                <a:cs typeface="Calibri"/>
              </a:rPr>
              <a:t>of</a:t>
            </a:r>
            <a:r>
              <a:rPr sz="2200" spc="-195" dirty="0">
                <a:solidFill>
                  <a:srgbClr val="2E2B1F"/>
                </a:solidFill>
                <a:latin typeface="Calibri"/>
                <a:cs typeface="Calibri"/>
              </a:rPr>
              <a:t> </a:t>
            </a:r>
            <a:r>
              <a:rPr sz="2200" spc="-95" dirty="0">
                <a:solidFill>
                  <a:srgbClr val="2E2B1F"/>
                </a:solidFill>
                <a:latin typeface="Calibri"/>
                <a:cs typeface="Calibri"/>
              </a:rPr>
              <a:t>project</a:t>
            </a:r>
            <a:r>
              <a:rPr sz="2200" spc="-225" dirty="0">
                <a:solidFill>
                  <a:srgbClr val="2E2B1F"/>
                </a:solidFill>
                <a:latin typeface="Calibri"/>
                <a:cs typeface="Calibri"/>
              </a:rPr>
              <a:t> </a:t>
            </a:r>
            <a:r>
              <a:rPr sz="2200" spc="-110" dirty="0">
                <a:solidFill>
                  <a:srgbClr val="2E2B1F"/>
                </a:solidFill>
                <a:latin typeface="Calibri"/>
                <a:cs typeface="Calibri"/>
              </a:rPr>
              <a:t>quality.</a:t>
            </a:r>
            <a:endParaRPr sz="2200" dirty="0">
              <a:solidFill>
                <a:prstClr val="black"/>
              </a:solidFill>
              <a:latin typeface="Calibri"/>
              <a:cs typeface="Calibri"/>
            </a:endParaRPr>
          </a:p>
        </p:txBody>
      </p:sp>
      <p:sp>
        <p:nvSpPr>
          <p:cNvPr id="4" name="Rectangle 3"/>
          <p:cNvSpPr/>
          <p:nvPr/>
        </p:nvSpPr>
        <p:spPr>
          <a:xfrm>
            <a:off x="1631504" y="332656"/>
            <a:ext cx="8856984" cy="1631216"/>
          </a:xfrm>
          <a:prstGeom prst="rect">
            <a:avLst/>
          </a:prstGeom>
        </p:spPr>
        <p:txBody>
          <a:bodyPr wrap="square">
            <a:spAutoFit/>
          </a:bodyPr>
          <a:lstStyle/>
          <a:p>
            <a:pPr marL="15240" marR="125730" indent="-3175" algn="l" rtl="0" fontAlgn="base">
              <a:spcBef>
                <a:spcPts val="95"/>
              </a:spcBef>
              <a:spcAft>
                <a:spcPct val="0"/>
              </a:spcAft>
              <a:buFont typeface="Calibri"/>
              <a:buAutoNum type="arabicParenR" startAt="2"/>
              <a:tabLst>
                <a:tab pos="264160" algn="l"/>
              </a:tabLst>
            </a:pPr>
            <a:r>
              <a:rPr lang="en-US" sz="2800" b="1" spc="-100" dirty="0">
                <a:solidFill>
                  <a:srgbClr val="5B9BD5">
                    <a:lumMod val="75000"/>
                  </a:srgbClr>
                </a:solidFill>
                <a:effectLst>
                  <a:outerShdw blurRad="38100" dist="38100" dir="2700000" algn="tl">
                    <a:srgbClr val="000000">
                      <a:alpha val="43137"/>
                    </a:srgbClr>
                  </a:outerShdw>
                </a:effectLst>
                <a:latin typeface="Calibri"/>
                <a:cs typeface="Calibri"/>
              </a:rPr>
              <a:t> Subjection to customer–supplier relationship: </a:t>
            </a:r>
            <a:r>
              <a:rPr lang="en-US" sz="2400" spc="-70" dirty="0">
                <a:solidFill>
                  <a:srgbClr val="2E2B1F"/>
                </a:solidFill>
                <a:latin typeface="Calibri"/>
                <a:cs typeface="Calibri"/>
              </a:rPr>
              <a:t>The </a:t>
            </a:r>
            <a:r>
              <a:rPr lang="en-US" sz="2400" spc="-95" dirty="0">
                <a:solidFill>
                  <a:srgbClr val="2E2B1F"/>
                </a:solidFill>
                <a:latin typeface="Calibri"/>
                <a:cs typeface="Calibri"/>
              </a:rPr>
              <a:t>project </a:t>
            </a:r>
            <a:r>
              <a:rPr lang="en-US" sz="2400" spc="-85" dirty="0">
                <a:solidFill>
                  <a:srgbClr val="2E2B1F"/>
                </a:solidFill>
                <a:latin typeface="Calibri"/>
                <a:cs typeface="Calibri"/>
              </a:rPr>
              <a:t>team must </a:t>
            </a:r>
            <a:r>
              <a:rPr lang="en-US" sz="2400" spc="-80" dirty="0">
                <a:solidFill>
                  <a:srgbClr val="2E2B1F"/>
                </a:solidFill>
                <a:latin typeface="Calibri"/>
                <a:cs typeface="Calibri"/>
              </a:rPr>
              <a:t> </a:t>
            </a:r>
            <a:r>
              <a:rPr lang="en-US" sz="2400" spc="-105" dirty="0">
                <a:solidFill>
                  <a:srgbClr val="2E2B1F"/>
                </a:solidFill>
                <a:latin typeface="Calibri"/>
                <a:cs typeface="Calibri"/>
              </a:rPr>
              <a:t>cooperate</a:t>
            </a:r>
            <a:r>
              <a:rPr lang="en-US" sz="2400" spc="-204" dirty="0">
                <a:solidFill>
                  <a:srgbClr val="2E2B1F"/>
                </a:solidFill>
                <a:latin typeface="Calibri"/>
                <a:cs typeface="Calibri"/>
              </a:rPr>
              <a:t> </a:t>
            </a:r>
            <a:r>
              <a:rPr lang="en-US" sz="2400" spc="-100" dirty="0">
                <a:solidFill>
                  <a:srgbClr val="2E2B1F"/>
                </a:solidFill>
                <a:latin typeface="Calibri"/>
                <a:cs typeface="Calibri"/>
              </a:rPr>
              <a:t>continuously</a:t>
            </a:r>
            <a:r>
              <a:rPr lang="en-US" sz="2400" spc="-229" dirty="0">
                <a:solidFill>
                  <a:srgbClr val="2E2B1F"/>
                </a:solidFill>
                <a:latin typeface="Calibri"/>
                <a:cs typeface="Calibri"/>
              </a:rPr>
              <a:t> </a:t>
            </a:r>
            <a:r>
              <a:rPr lang="en-US" sz="2400" spc="-80" dirty="0">
                <a:solidFill>
                  <a:srgbClr val="2E2B1F"/>
                </a:solidFill>
                <a:latin typeface="Calibri"/>
                <a:cs typeface="Calibri"/>
              </a:rPr>
              <a:t>with</a:t>
            </a:r>
            <a:r>
              <a:rPr lang="en-US" sz="2400" spc="-210" dirty="0">
                <a:solidFill>
                  <a:srgbClr val="2E2B1F"/>
                </a:solidFill>
                <a:latin typeface="Calibri"/>
                <a:cs typeface="Calibri"/>
              </a:rPr>
              <a:t> </a:t>
            </a:r>
            <a:r>
              <a:rPr lang="en-US" sz="2400" spc="-70" dirty="0">
                <a:solidFill>
                  <a:srgbClr val="2E2B1F"/>
                </a:solidFill>
                <a:latin typeface="Calibri"/>
                <a:cs typeface="Calibri"/>
              </a:rPr>
              <a:t>the</a:t>
            </a:r>
            <a:r>
              <a:rPr lang="en-US" sz="2400" spc="-180" dirty="0">
                <a:solidFill>
                  <a:srgbClr val="2E2B1F"/>
                </a:solidFill>
                <a:latin typeface="Calibri"/>
                <a:cs typeface="Calibri"/>
              </a:rPr>
              <a:t> </a:t>
            </a:r>
            <a:r>
              <a:rPr lang="en-US" sz="2400" spc="-95" dirty="0">
                <a:solidFill>
                  <a:srgbClr val="2E2B1F"/>
                </a:solidFill>
                <a:latin typeface="Calibri"/>
                <a:cs typeface="Calibri"/>
              </a:rPr>
              <a:t>customer:</a:t>
            </a:r>
            <a:r>
              <a:rPr lang="en-US" sz="2400" spc="200" dirty="0">
                <a:solidFill>
                  <a:srgbClr val="2E2B1F"/>
                </a:solidFill>
                <a:latin typeface="Calibri"/>
                <a:cs typeface="Calibri"/>
              </a:rPr>
              <a:t> </a:t>
            </a:r>
            <a:r>
              <a:rPr lang="en-US" sz="2400" spc="-65" dirty="0">
                <a:solidFill>
                  <a:srgbClr val="2E2B1F"/>
                </a:solidFill>
                <a:latin typeface="Calibri"/>
                <a:cs typeface="Calibri"/>
              </a:rPr>
              <a:t>to</a:t>
            </a:r>
            <a:r>
              <a:rPr lang="en-US" sz="2400" spc="-185" dirty="0">
                <a:solidFill>
                  <a:srgbClr val="2E2B1F"/>
                </a:solidFill>
                <a:latin typeface="Calibri"/>
                <a:cs typeface="Calibri"/>
              </a:rPr>
              <a:t> </a:t>
            </a:r>
            <a:r>
              <a:rPr lang="en-US" sz="2400" spc="-95" dirty="0">
                <a:solidFill>
                  <a:srgbClr val="2E2B1F"/>
                </a:solidFill>
                <a:latin typeface="Calibri"/>
                <a:cs typeface="Calibri"/>
              </a:rPr>
              <a:t>consider</a:t>
            </a:r>
            <a:r>
              <a:rPr lang="en-US" sz="2400" spc="-229" dirty="0">
                <a:solidFill>
                  <a:srgbClr val="2E2B1F"/>
                </a:solidFill>
                <a:latin typeface="Calibri"/>
                <a:cs typeface="Calibri"/>
              </a:rPr>
              <a:t> </a:t>
            </a:r>
            <a:r>
              <a:rPr lang="en-US" sz="2400" spc="-70" dirty="0">
                <a:solidFill>
                  <a:srgbClr val="2E2B1F"/>
                </a:solidFill>
                <a:latin typeface="Calibri"/>
                <a:cs typeface="Calibri"/>
              </a:rPr>
              <a:t>his</a:t>
            </a:r>
            <a:r>
              <a:rPr lang="en-US" sz="2400" spc="-200" dirty="0">
                <a:solidFill>
                  <a:srgbClr val="2E2B1F"/>
                </a:solidFill>
                <a:latin typeface="Calibri"/>
                <a:cs typeface="Calibri"/>
              </a:rPr>
              <a:t> </a:t>
            </a:r>
            <a:r>
              <a:rPr lang="en-US" sz="2400" spc="-95" dirty="0">
                <a:solidFill>
                  <a:srgbClr val="2E2B1F"/>
                </a:solidFill>
                <a:latin typeface="Calibri"/>
                <a:cs typeface="Calibri"/>
              </a:rPr>
              <a:t>request</a:t>
            </a:r>
            <a:r>
              <a:rPr lang="en-US" sz="2400" spc="-220" dirty="0">
                <a:solidFill>
                  <a:srgbClr val="2E2B1F"/>
                </a:solidFill>
                <a:latin typeface="Calibri"/>
                <a:cs typeface="Calibri"/>
              </a:rPr>
              <a:t> </a:t>
            </a:r>
            <a:r>
              <a:rPr lang="en-US" sz="2400" spc="-85" dirty="0">
                <a:solidFill>
                  <a:srgbClr val="2E2B1F"/>
                </a:solidFill>
                <a:latin typeface="Calibri"/>
                <a:cs typeface="Calibri"/>
              </a:rPr>
              <a:t>for</a:t>
            </a:r>
            <a:r>
              <a:rPr lang="en-US" sz="2400" spc="-190" dirty="0">
                <a:solidFill>
                  <a:srgbClr val="2E2B1F"/>
                </a:solidFill>
                <a:latin typeface="Calibri"/>
                <a:cs typeface="Calibri"/>
              </a:rPr>
              <a:t> </a:t>
            </a:r>
            <a:r>
              <a:rPr lang="en-US" sz="2400" spc="-95" dirty="0">
                <a:solidFill>
                  <a:srgbClr val="2E2B1F"/>
                </a:solidFill>
                <a:latin typeface="Calibri"/>
                <a:cs typeface="Calibri"/>
              </a:rPr>
              <a:t>changes, </a:t>
            </a:r>
            <a:r>
              <a:rPr lang="en-US" sz="2400" spc="-484" dirty="0">
                <a:solidFill>
                  <a:srgbClr val="2E2B1F"/>
                </a:solidFill>
                <a:latin typeface="Calibri"/>
                <a:cs typeface="Calibri"/>
              </a:rPr>
              <a:t> </a:t>
            </a:r>
            <a:r>
              <a:rPr lang="en-US" sz="2400" spc="-70" dirty="0">
                <a:solidFill>
                  <a:srgbClr val="2E2B1F"/>
                </a:solidFill>
                <a:latin typeface="Calibri"/>
                <a:cs typeface="Calibri"/>
              </a:rPr>
              <a:t>to </a:t>
            </a:r>
            <a:r>
              <a:rPr lang="en-US" sz="2400" spc="-90" dirty="0">
                <a:solidFill>
                  <a:srgbClr val="2E2B1F"/>
                </a:solidFill>
                <a:latin typeface="Calibri"/>
                <a:cs typeface="Calibri"/>
              </a:rPr>
              <a:t>discuss </a:t>
            </a:r>
            <a:r>
              <a:rPr lang="en-US" sz="2400" spc="-70" dirty="0">
                <a:solidFill>
                  <a:srgbClr val="2E2B1F"/>
                </a:solidFill>
                <a:latin typeface="Calibri"/>
                <a:cs typeface="Calibri"/>
              </a:rPr>
              <a:t>his </a:t>
            </a:r>
            <a:r>
              <a:rPr lang="en-US" sz="2400" spc="-95" dirty="0">
                <a:solidFill>
                  <a:srgbClr val="2E2B1F"/>
                </a:solidFill>
                <a:latin typeface="Calibri"/>
                <a:cs typeface="Calibri"/>
              </a:rPr>
              <a:t>criticisms </a:t>
            </a:r>
            <a:r>
              <a:rPr lang="en-US" sz="2400" spc="-80" dirty="0">
                <a:solidFill>
                  <a:srgbClr val="2E2B1F"/>
                </a:solidFill>
                <a:latin typeface="Calibri"/>
                <a:cs typeface="Calibri"/>
              </a:rPr>
              <a:t>about </a:t>
            </a:r>
            <a:r>
              <a:rPr lang="en-US" sz="2400" spc="-70" dirty="0">
                <a:solidFill>
                  <a:srgbClr val="2E2B1F"/>
                </a:solidFill>
                <a:latin typeface="Calibri"/>
                <a:cs typeface="Calibri"/>
              </a:rPr>
              <a:t>the </a:t>
            </a:r>
            <a:r>
              <a:rPr lang="en-US" sz="2400" spc="-95" dirty="0">
                <a:solidFill>
                  <a:srgbClr val="2E2B1F"/>
                </a:solidFill>
                <a:latin typeface="Calibri"/>
                <a:cs typeface="Calibri"/>
              </a:rPr>
              <a:t>various </a:t>
            </a:r>
            <a:r>
              <a:rPr lang="en-US" sz="2400" spc="-90" dirty="0">
                <a:solidFill>
                  <a:srgbClr val="2E2B1F"/>
                </a:solidFill>
                <a:latin typeface="Calibri"/>
                <a:cs typeface="Calibri"/>
              </a:rPr>
              <a:t>aspects </a:t>
            </a:r>
            <a:r>
              <a:rPr lang="en-US" sz="2400" spc="-50" dirty="0">
                <a:solidFill>
                  <a:srgbClr val="2E2B1F"/>
                </a:solidFill>
                <a:latin typeface="Calibri"/>
                <a:cs typeface="Calibri"/>
              </a:rPr>
              <a:t>of </a:t>
            </a:r>
            <a:r>
              <a:rPr lang="en-US" sz="2400" spc="-70" dirty="0">
                <a:solidFill>
                  <a:srgbClr val="2E2B1F"/>
                </a:solidFill>
                <a:latin typeface="Calibri"/>
                <a:cs typeface="Calibri"/>
              </a:rPr>
              <a:t>the </a:t>
            </a:r>
            <a:r>
              <a:rPr lang="en-US" sz="2400" spc="-95" dirty="0">
                <a:solidFill>
                  <a:srgbClr val="2E2B1F"/>
                </a:solidFill>
                <a:latin typeface="Calibri"/>
                <a:cs typeface="Calibri"/>
              </a:rPr>
              <a:t>project, </a:t>
            </a:r>
            <a:r>
              <a:rPr lang="en-US" sz="2400" spc="-70" dirty="0">
                <a:solidFill>
                  <a:srgbClr val="2E2B1F"/>
                </a:solidFill>
                <a:latin typeface="Calibri"/>
                <a:cs typeface="Calibri"/>
              </a:rPr>
              <a:t>and to </a:t>
            </a:r>
            <a:r>
              <a:rPr lang="en-US" sz="2400" spc="-80" dirty="0">
                <a:solidFill>
                  <a:srgbClr val="2E2B1F"/>
                </a:solidFill>
                <a:latin typeface="Calibri"/>
                <a:cs typeface="Calibri"/>
              </a:rPr>
              <a:t>get </a:t>
            </a:r>
            <a:r>
              <a:rPr lang="en-US" sz="2400" spc="-70" dirty="0">
                <a:solidFill>
                  <a:srgbClr val="2E2B1F"/>
                </a:solidFill>
                <a:latin typeface="Calibri"/>
                <a:cs typeface="Calibri"/>
              </a:rPr>
              <a:t>his </a:t>
            </a:r>
            <a:r>
              <a:rPr lang="en-US" sz="2400" spc="-484" dirty="0">
                <a:solidFill>
                  <a:srgbClr val="2E2B1F"/>
                </a:solidFill>
                <a:latin typeface="Calibri"/>
                <a:cs typeface="Calibri"/>
              </a:rPr>
              <a:t> </a:t>
            </a:r>
            <a:r>
              <a:rPr lang="en-US" sz="2400" spc="-100" dirty="0">
                <a:solidFill>
                  <a:srgbClr val="2E2B1F"/>
                </a:solidFill>
                <a:latin typeface="Calibri"/>
                <a:cs typeface="Calibri"/>
              </a:rPr>
              <a:t>approval</a:t>
            </a:r>
            <a:r>
              <a:rPr lang="en-US" sz="2400" spc="-250" dirty="0">
                <a:solidFill>
                  <a:srgbClr val="2E2B1F"/>
                </a:solidFill>
                <a:latin typeface="Calibri"/>
                <a:cs typeface="Calibri"/>
              </a:rPr>
              <a:t> </a:t>
            </a:r>
            <a:r>
              <a:rPr lang="en-US" sz="2400" spc="-85" dirty="0">
                <a:solidFill>
                  <a:srgbClr val="2E2B1F"/>
                </a:solidFill>
                <a:latin typeface="Calibri"/>
                <a:cs typeface="Calibri"/>
              </a:rPr>
              <a:t>for</a:t>
            </a:r>
            <a:r>
              <a:rPr lang="en-US" sz="2400" spc="-210" dirty="0">
                <a:solidFill>
                  <a:srgbClr val="2E2B1F"/>
                </a:solidFill>
                <a:latin typeface="Calibri"/>
                <a:cs typeface="Calibri"/>
              </a:rPr>
              <a:t> </a:t>
            </a:r>
            <a:r>
              <a:rPr lang="en-US" sz="2400" spc="-95" dirty="0">
                <a:solidFill>
                  <a:srgbClr val="2E2B1F"/>
                </a:solidFill>
                <a:latin typeface="Calibri"/>
                <a:cs typeface="Calibri"/>
              </a:rPr>
              <a:t>changes</a:t>
            </a:r>
            <a:r>
              <a:rPr lang="en-US" sz="2400" spc="-204" dirty="0">
                <a:solidFill>
                  <a:srgbClr val="2E2B1F"/>
                </a:solidFill>
                <a:latin typeface="Calibri"/>
                <a:cs typeface="Calibri"/>
              </a:rPr>
              <a:t> </a:t>
            </a:r>
            <a:r>
              <a:rPr lang="en-US" sz="2400" spc="-100" dirty="0">
                <a:solidFill>
                  <a:srgbClr val="2E2B1F"/>
                </a:solidFill>
                <a:latin typeface="Calibri"/>
                <a:cs typeface="Calibri"/>
              </a:rPr>
              <a:t>initiated</a:t>
            </a:r>
            <a:r>
              <a:rPr lang="en-US" sz="2400" spc="-225" dirty="0">
                <a:solidFill>
                  <a:srgbClr val="2E2B1F"/>
                </a:solidFill>
                <a:latin typeface="Calibri"/>
                <a:cs typeface="Calibri"/>
              </a:rPr>
              <a:t> </a:t>
            </a:r>
            <a:r>
              <a:rPr lang="en-US" sz="2400" spc="-60" dirty="0">
                <a:solidFill>
                  <a:srgbClr val="2E2B1F"/>
                </a:solidFill>
                <a:latin typeface="Calibri"/>
                <a:cs typeface="Calibri"/>
              </a:rPr>
              <a:t>by</a:t>
            </a:r>
            <a:r>
              <a:rPr lang="en-US" sz="2400" spc="-200" dirty="0">
                <a:solidFill>
                  <a:srgbClr val="2E2B1F"/>
                </a:solidFill>
                <a:latin typeface="Calibri"/>
                <a:cs typeface="Calibri"/>
              </a:rPr>
              <a:t> </a:t>
            </a:r>
            <a:r>
              <a:rPr lang="en-US" sz="2400" spc="-70" dirty="0">
                <a:solidFill>
                  <a:srgbClr val="2E2B1F"/>
                </a:solidFill>
                <a:latin typeface="Calibri"/>
                <a:cs typeface="Calibri"/>
              </a:rPr>
              <a:t>the</a:t>
            </a:r>
            <a:r>
              <a:rPr lang="en-US" sz="2400" spc="-200" dirty="0">
                <a:solidFill>
                  <a:srgbClr val="2E2B1F"/>
                </a:solidFill>
                <a:latin typeface="Calibri"/>
                <a:cs typeface="Calibri"/>
              </a:rPr>
              <a:t> </a:t>
            </a:r>
            <a:r>
              <a:rPr lang="en-US" sz="2400" spc="-100" dirty="0">
                <a:solidFill>
                  <a:srgbClr val="2E2B1F"/>
                </a:solidFill>
                <a:latin typeface="Calibri"/>
                <a:cs typeface="Calibri"/>
              </a:rPr>
              <a:t>development</a:t>
            </a:r>
            <a:r>
              <a:rPr lang="en-US" sz="2400" spc="-210" dirty="0">
                <a:solidFill>
                  <a:srgbClr val="2E2B1F"/>
                </a:solidFill>
                <a:latin typeface="Calibri"/>
                <a:cs typeface="Calibri"/>
              </a:rPr>
              <a:t> </a:t>
            </a:r>
            <a:r>
              <a:rPr lang="en-US" sz="2400" spc="-90" dirty="0">
                <a:solidFill>
                  <a:srgbClr val="2E2B1F"/>
                </a:solidFill>
                <a:latin typeface="Calibri"/>
                <a:cs typeface="Calibri"/>
              </a:rPr>
              <a:t>team.</a:t>
            </a:r>
            <a:endParaRPr lang="en-US" sz="2400" dirty="0">
              <a:solidFill>
                <a:prstClr val="black"/>
              </a:solidFill>
              <a:latin typeface="Calibri"/>
              <a:cs typeface="Calibri"/>
            </a:endParaRPr>
          </a:p>
        </p:txBody>
      </p:sp>
      <p:pic>
        <p:nvPicPr>
          <p:cNvPr id="5122" name="Picture 2" descr="Customer/supplier relationships and process change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600" y="1963873"/>
            <a:ext cx="5185104" cy="1720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34546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 17"/>
          <p:cNvGraphicFramePr/>
          <p:nvPr/>
        </p:nvGraphicFramePr>
        <p:xfrm>
          <a:off x="2514600" y="371475"/>
          <a:ext cx="7239000" cy="120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7411" name="TextBox 19"/>
          <p:cNvSpPr txBox="1">
            <a:spLocks noChangeArrowheads="1"/>
          </p:cNvSpPr>
          <p:nvPr/>
        </p:nvSpPr>
        <p:spPr bwMode="auto">
          <a:xfrm>
            <a:off x="1676400" y="1524001"/>
            <a:ext cx="8534400" cy="2092881"/>
          </a:xfrm>
          <a:prstGeom prst="rect">
            <a:avLst/>
          </a:prstGeom>
          <a:noFill/>
          <a:ln w="9525">
            <a:noFill/>
            <a:miter lim="800000"/>
            <a:headEnd/>
            <a:tailEnd/>
          </a:ln>
        </p:spPr>
        <p:txBody>
          <a:bodyPr>
            <a:spAutoFit/>
          </a:bodyPr>
          <a:lstStyle/>
          <a:p>
            <a:pPr algn="l" rtl="0" fontAlgn="base">
              <a:spcBef>
                <a:spcPct val="0"/>
              </a:spcBef>
              <a:spcAft>
                <a:spcPct val="0"/>
              </a:spcAft>
            </a:pPr>
            <a:endParaRPr lang="en-US" sz="2000" b="1" dirty="0">
              <a:solidFill>
                <a:srgbClr val="000000"/>
              </a:solidFill>
              <a:latin typeface="Times New Roman" pitchFamily="18" charset="0"/>
              <a:cs typeface="Times New Roman" pitchFamily="18" charset="0"/>
            </a:endParaRPr>
          </a:p>
          <a:p>
            <a:pPr algn="l" rtl="0" fontAlgn="base">
              <a:spcBef>
                <a:spcPct val="0"/>
              </a:spcBef>
              <a:spcAft>
                <a:spcPct val="0"/>
              </a:spcAft>
            </a:pPr>
            <a:r>
              <a:rPr lang="en-US" sz="2000" b="1" dirty="0">
                <a:solidFill>
                  <a:srgbClr val="000000"/>
                </a:solidFill>
                <a:latin typeface="Times New Roman" pitchFamily="18" charset="0"/>
                <a:cs typeface="Times New Roman" pitchFamily="18" charset="0"/>
              </a:rPr>
              <a:t>■ </a:t>
            </a:r>
            <a:r>
              <a:rPr lang="en-US" sz="2200" b="1" dirty="0">
                <a:solidFill>
                  <a:srgbClr val="000000"/>
                </a:solidFill>
                <a:latin typeface="Times New Roman" pitchFamily="18" charset="0"/>
                <a:cs typeface="Times New Roman" pitchFamily="18" charset="0"/>
              </a:rPr>
              <a:t>Costs of control include costs that are spent to prevent and detect software  errors in order to reduce them to an accepted level.</a:t>
            </a:r>
          </a:p>
          <a:p>
            <a:pPr algn="l" rtl="0" fontAlgn="base">
              <a:spcBef>
                <a:spcPct val="0"/>
              </a:spcBef>
              <a:spcAft>
                <a:spcPct val="0"/>
              </a:spcAft>
            </a:pPr>
            <a:endParaRPr lang="en-US" sz="2200" b="1" dirty="0">
              <a:solidFill>
                <a:srgbClr val="000000"/>
              </a:solidFill>
              <a:latin typeface="Times New Roman" pitchFamily="18" charset="0"/>
              <a:cs typeface="Times New Roman" pitchFamily="18" charset="0"/>
            </a:endParaRPr>
          </a:p>
          <a:p>
            <a:pPr algn="l" rtl="0" fontAlgn="base">
              <a:spcBef>
                <a:spcPct val="0"/>
              </a:spcBef>
              <a:spcAft>
                <a:spcPct val="0"/>
              </a:spcAft>
            </a:pPr>
            <a:r>
              <a:rPr lang="en-US" sz="2200" b="1" dirty="0">
                <a:solidFill>
                  <a:srgbClr val="000000"/>
                </a:solidFill>
                <a:latin typeface="Times New Roman" pitchFamily="18" charset="0"/>
                <a:cs typeface="Times New Roman" pitchFamily="18" charset="0"/>
              </a:rPr>
              <a:t>■ Costs of failure of control include costs of failures that occurred because of failure to prevent and detect software errors. </a:t>
            </a:r>
          </a:p>
        </p:txBody>
      </p:sp>
      <p:sp>
        <p:nvSpPr>
          <p:cNvPr id="21" name="Rectangle 20"/>
          <p:cNvSpPr/>
          <p:nvPr/>
        </p:nvSpPr>
        <p:spPr>
          <a:xfrm>
            <a:off x="3733800" y="4876800"/>
            <a:ext cx="1447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fontAlgn="base">
              <a:spcBef>
                <a:spcPct val="0"/>
              </a:spcBef>
              <a:spcAft>
                <a:spcPct val="0"/>
              </a:spcAft>
              <a:defRPr/>
            </a:pPr>
            <a:r>
              <a:rPr lang="en-US" sz="2000" b="1" dirty="0">
                <a:solidFill>
                  <a:srgbClr val="FFFFFF"/>
                </a:solidFill>
                <a:latin typeface="Times New Roman"/>
                <a:cs typeface="Times New Roman"/>
              </a:rPr>
              <a:t>Costs of Software Quality</a:t>
            </a:r>
          </a:p>
        </p:txBody>
      </p:sp>
      <p:sp>
        <p:nvSpPr>
          <p:cNvPr id="22" name="Rectangle 21"/>
          <p:cNvSpPr/>
          <p:nvPr/>
        </p:nvSpPr>
        <p:spPr>
          <a:xfrm>
            <a:off x="6248400" y="3962400"/>
            <a:ext cx="1676400" cy="838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rtl="0" fontAlgn="base">
              <a:spcBef>
                <a:spcPct val="0"/>
              </a:spcBef>
              <a:spcAft>
                <a:spcPct val="0"/>
              </a:spcAft>
              <a:defRPr/>
            </a:pPr>
            <a:r>
              <a:rPr lang="en-US" sz="2000" b="1" dirty="0">
                <a:solidFill>
                  <a:srgbClr val="000000"/>
                </a:solidFill>
                <a:latin typeface="Times New Roman"/>
                <a:cs typeface="Times New Roman"/>
              </a:rPr>
              <a:t>Costs of Control</a:t>
            </a:r>
          </a:p>
        </p:txBody>
      </p:sp>
      <p:sp>
        <p:nvSpPr>
          <p:cNvPr id="23" name="Rectangle 22"/>
          <p:cNvSpPr/>
          <p:nvPr/>
        </p:nvSpPr>
        <p:spPr>
          <a:xfrm>
            <a:off x="6248400" y="5486400"/>
            <a:ext cx="1676400" cy="838200"/>
          </a:xfrm>
          <a:prstGeom prst="rect">
            <a:avLst/>
          </a:prstGeom>
        </p:spPr>
        <p:style>
          <a:lnRef idx="1">
            <a:schemeClr val="accent2"/>
          </a:lnRef>
          <a:fillRef idx="3">
            <a:schemeClr val="accent2"/>
          </a:fillRef>
          <a:effectRef idx="2">
            <a:schemeClr val="accent2"/>
          </a:effectRef>
          <a:fontRef idx="minor">
            <a:schemeClr val="lt1"/>
          </a:fontRef>
        </p:style>
        <p:txBody>
          <a:bodyPr anchor="ctr"/>
          <a:lstStyle/>
          <a:p>
            <a:pPr algn="ctr" rtl="0" fontAlgn="base">
              <a:spcBef>
                <a:spcPct val="0"/>
              </a:spcBef>
              <a:spcAft>
                <a:spcPct val="0"/>
              </a:spcAft>
              <a:defRPr/>
            </a:pPr>
            <a:r>
              <a:rPr lang="en-US" sz="2000" b="1" dirty="0">
                <a:solidFill>
                  <a:srgbClr val="FFFFFF"/>
                </a:solidFill>
                <a:latin typeface="Times New Roman"/>
                <a:cs typeface="Times New Roman"/>
              </a:rPr>
              <a:t>Costs of Failure of Control</a:t>
            </a:r>
          </a:p>
        </p:txBody>
      </p:sp>
      <p:cxnSp>
        <p:nvCxnSpPr>
          <p:cNvPr id="25" name="Straight Arrow Connector 24"/>
          <p:cNvCxnSpPr>
            <a:stCxn id="21" idx="3"/>
            <a:endCxn id="22" idx="1"/>
          </p:cNvCxnSpPr>
          <p:nvPr/>
        </p:nvCxnSpPr>
        <p:spPr>
          <a:xfrm flipV="1">
            <a:off x="5181600" y="4381500"/>
            <a:ext cx="10668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1" idx="3"/>
            <a:endCxn id="23" idx="1"/>
          </p:cNvCxnSpPr>
          <p:nvPr/>
        </p:nvCxnSpPr>
        <p:spPr>
          <a:xfrm>
            <a:off x="5181600" y="5295900"/>
            <a:ext cx="10668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417" name="Slide Number Placeholder 27"/>
          <p:cNvSpPr>
            <a:spLocks noGrp="1"/>
          </p:cNvSpPr>
          <p:nvPr>
            <p:ph type="sldNum" sz="quarter" idx="4294967295"/>
          </p:nvPr>
        </p:nvSpPr>
        <p:spPr bwMode="auto">
          <a:xfrm>
            <a:off x="10171113" y="6408739"/>
            <a:ext cx="366712" cy="365125"/>
          </a:xfrm>
          <a:prstGeom prst="rect">
            <a:avLst/>
          </a:prstGeom>
          <a:noFill/>
          <a:ln>
            <a:miter lim="800000"/>
            <a:headEnd/>
            <a:tailEnd/>
          </a:ln>
        </p:spPr>
        <p:txBody>
          <a:bodyPr wrap="square" lIns="91440" tIns="45720" rIns="91440" bIns="45720" numCol="1" anchorCtr="0" compatLnSpc="1">
            <a:prstTxWarp prst="textNoShape">
              <a:avLst/>
            </a:prstTxWarp>
          </a:bodyPr>
          <a:lstStyle/>
          <a:p>
            <a:pPr algn="l" rtl="0" fontAlgn="base">
              <a:spcBef>
                <a:spcPct val="0"/>
              </a:spcBef>
              <a:spcAft>
                <a:spcPct val="0"/>
              </a:spcAft>
            </a:pPr>
            <a:fld id="{4682398F-6E7A-4AD7-B29D-832B46F8C979}" type="slidenum">
              <a:rPr lang="en-US" sz="2400" b="1">
                <a:solidFill>
                  <a:srgbClr val="000000"/>
                </a:solidFill>
                <a:latin typeface="Arial" pitchFamily="34" charset="0"/>
                <a:cs typeface="Times New Roman" pitchFamily="18" charset="0"/>
              </a:rPr>
              <a:pPr algn="l" rtl="0" fontAlgn="base">
                <a:spcBef>
                  <a:spcPct val="0"/>
                </a:spcBef>
                <a:spcAft>
                  <a:spcPct val="0"/>
                </a:spcAft>
              </a:pPr>
              <a:t>250</a:t>
            </a:fld>
            <a:endParaRPr lang="en-US" sz="2400" b="1">
              <a:solidFill>
                <a:srgbClr val="000000"/>
              </a:solidFill>
              <a:latin typeface="Arial" pitchFamily="34" charset="0"/>
              <a:cs typeface="Times New Roman" pitchFamily="18" charset="0"/>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1919288" y="1700214"/>
            <a:ext cx="8393112" cy="4598987"/>
            <a:chOff x="249" y="1080"/>
            <a:chExt cx="5287" cy="2897"/>
          </a:xfrm>
        </p:grpSpPr>
        <p:sp>
          <p:nvSpPr>
            <p:cNvPr id="196612" name="Rectangle 4"/>
            <p:cNvSpPr>
              <a:spLocks noChangeArrowheads="1"/>
            </p:cNvSpPr>
            <p:nvPr/>
          </p:nvSpPr>
          <p:spPr bwMode="auto">
            <a:xfrm>
              <a:off x="249" y="1080"/>
              <a:ext cx="5287" cy="2897"/>
            </a:xfrm>
            <a:prstGeom prst="rect">
              <a:avLst/>
            </a:prstGeom>
            <a:solidFill>
              <a:srgbClr val="FFFFFF"/>
            </a:solidFill>
            <a:ln w="9525">
              <a:solidFill>
                <a:srgbClr val="000000"/>
              </a:solidFill>
              <a:miter lim="800000"/>
              <a:headEnd/>
              <a:tailEnd/>
            </a:ln>
          </p:spPr>
          <p:txBody>
            <a:bodyP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196613" name="Rectangle 5"/>
            <p:cNvSpPr>
              <a:spLocks noChangeArrowheads="1"/>
            </p:cNvSpPr>
            <p:nvPr/>
          </p:nvSpPr>
          <p:spPr bwMode="auto">
            <a:xfrm>
              <a:off x="399" y="2000"/>
              <a:ext cx="1034" cy="768"/>
            </a:xfrm>
            <a:prstGeom prst="rect">
              <a:avLst/>
            </a:prstGeom>
            <a:solidFill>
              <a:srgbClr val="FFFFCC"/>
            </a:solidFill>
            <a:ln w="9525">
              <a:solidFill>
                <a:srgbClr val="000000"/>
              </a:solidFill>
              <a:miter lim="800000"/>
              <a:headEnd/>
              <a:tailEnd/>
            </a:ln>
          </p:spPr>
          <p:txBody>
            <a:bodyPr/>
            <a:lstStyle/>
            <a:p>
              <a:pPr algn="ctr" rtl="0" eaLnBrk="0" fontAlgn="base" hangingPunct="0">
                <a:spcBef>
                  <a:spcPct val="0"/>
                </a:spcBef>
                <a:spcAft>
                  <a:spcPct val="0"/>
                </a:spcAft>
              </a:pPr>
              <a:r>
                <a:rPr lang="en-US" sz="2000" b="1">
                  <a:solidFill>
                    <a:srgbClr val="000000"/>
                  </a:solidFill>
                  <a:latin typeface="Times New Roman" pitchFamily="18" charset="0"/>
                  <a:cs typeface="Times New Roman" pitchFamily="18" charset="0"/>
                </a:rPr>
                <a:t>Cost of software quality</a:t>
              </a:r>
            </a:p>
          </p:txBody>
        </p:sp>
        <p:sp>
          <p:nvSpPr>
            <p:cNvPr id="196614" name="Text Box 6"/>
            <p:cNvSpPr txBox="1">
              <a:spLocks noChangeArrowheads="1"/>
            </p:cNvSpPr>
            <p:nvPr/>
          </p:nvSpPr>
          <p:spPr bwMode="auto">
            <a:xfrm>
              <a:off x="4224" y="1136"/>
              <a:ext cx="1137" cy="480"/>
            </a:xfrm>
            <a:prstGeom prst="rect">
              <a:avLst/>
            </a:prstGeom>
            <a:solidFill>
              <a:srgbClr val="CCECFF"/>
            </a:solidFill>
            <a:ln w="9525">
              <a:solidFill>
                <a:srgbClr val="000000"/>
              </a:solidFill>
              <a:miter lim="800000"/>
              <a:headEnd/>
              <a:tailEnd/>
            </a:ln>
          </p:spPr>
          <p:txBody>
            <a:bodyPr/>
            <a:lstStyle/>
            <a:p>
              <a:pPr algn="ctr" rtl="0" eaLnBrk="0" fontAlgn="base" hangingPunct="0">
                <a:spcBef>
                  <a:spcPct val="0"/>
                </a:spcBef>
                <a:spcAft>
                  <a:spcPct val="0"/>
                </a:spcAft>
              </a:pPr>
              <a:r>
                <a:rPr lang="en-US" sz="2000" b="1">
                  <a:solidFill>
                    <a:srgbClr val="000000"/>
                  </a:solidFill>
                  <a:latin typeface="Times New Roman" pitchFamily="18" charset="0"/>
                  <a:cs typeface="Times New Roman" pitchFamily="18" charset="0"/>
                </a:rPr>
                <a:t>Prevention costs</a:t>
              </a:r>
            </a:p>
          </p:txBody>
        </p:sp>
        <p:sp>
          <p:nvSpPr>
            <p:cNvPr id="196615" name="Rectangle 7"/>
            <p:cNvSpPr>
              <a:spLocks noChangeArrowheads="1"/>
            </p:cNvSpPr>
            <p:nvPr/>
          </p:nvSpPr>
          <p:spPr bwMode="auto">
            <a:xfrm>
              <a:off x="4224" y="1808"/>
              <a:ext cx="1137" cy="480"/>
            </a:xfrm>
            <a:prstGeom prst="rect">
              <a:avLst/>
            </a:prstGeom>
            <a:solidFill>
              <a:srgbClr val="CCECFF"/>
            </a:solidFill>
            <a:ln w="9525">
              <a:solidFill>
                <a:srgbClr val="000000"/>
              </a:solidFill>
              <a:miter lim="800000"/>
              <a:headEnd/>
              <a:tailEnd/>
            </a:ln>
          </p:spPr>
          <p:txBody>
            <a:bodyPr/>
            <a:lstStyle/>
            <a:p>
              <a:pPr algn="ctr" rtl="0" eaLnBrk="0" fontAlgn="base" hangingPunct="0">
                <a:spcBef>
                  <a:spcPct val="0"/>
                </a:spcBef>
                <a:spcAft>
                  <a:spcPct val="0"/>
                </a:spcAft>
              </a:pPr>
              <a:r>
                <a:rPr lang="en-US" sz="2000" b="1">
                  <a:solidFill>
                    <a:srgbClr val="000000"/>
                  </a:solidFill>
                  <a:latin typeface="Times New Roman" pitchFamily="18" charset="0"/>
                  <a:cs typeface="Times New Roman" pitchFamily="18" charset="0"/>
                </a:rPr>
                <a:t>Appraisal costs</a:t>
              </a:r>
            </a:p>
          </p:txBody>
        </p:sp>
        <p:sp>
          <p:nvSpPr>
            <p:cNvPr id="196616" name="Text Box 8"/>
            <p:cNvSpPr txBox="1">
              <a:spLocks noChangeArrowheads="1"/>
            </p:cNvSpPr>
            <p:nvPr/>
          </p:nvSpPr>
          <p:spPr bwMode="auto">
            <a:xfrm>
              <a:off x="4224" y="2672"/>
              <a:ext cx="1137" cy="480"/>
            </a:xfrm>
            <a:prstGeom prst="rect">
              <a:avLst/>
            </a:prstGeom>
            <a:solidFill>
              <a:srgbClr val="FFCCCC"/>
            </a:solidFill>
            <a:ln w="9525">
              <a:solidFill>
                <a:srgbClr val="000000"/>
              </a:solidFill>
              <a:miter lim="800000"/>
              <a:headEnd/>
              <a:tailEnd/>
            </a:ln>
          </p:spPr>
          <p:txBody>
            <a:bodyPr/>
            <a:lstStyle/>
            <a:p>
              <a:pPr algn="ctr" rtl="0" eaLnBrk="0" fontAlgn="base" hangingPunct="0">
                <a:spcBef>
                  <a:spcPct val="0"/>
                </a:spcBef>
                <a:spcAft>
                  <a:spcPct val="0"/>
                </a:spcAft>
              </a:pPr>
              <a:r>
                <a:rPr lang="en-US" sz="2000" b="1">
                  <a:solidFill>
                    <a:srgbClr val="000000"/>
                  </a:solidFill>
                  <a:latin typeface="Times New Roman" pitchFamily="18" charset="0"/>
                  <a:cs typeface="Times New Roman" pitchFamily="18" charset="0"/>
                </a:rPr>
                <a:t>Internal failure costs</a:t>
              </a:r>
            </a:p>
          </p:txBody>
        </p:sp>
        <p:sp>
          <p:nvSpPr>
            <p:cNvPr id="196617" name="Rectangle 9"/>
            <p:cNvSpPr>
              <a:spLocks noChangeArrowheads="1"/>
            </p:cNvSpPr>
            <p:nvPr/>
          </p:nvSpPr>
          <p:spPr bwMode="auto">
            <a:xfrm>
              <a:off x="4224" y="3440"/>
              <a:ext cx="1137" cy="480"/>
            </a:xfrm>
            <a:prstGeom prst="rect">
              <a:avLst/>
            </a:prstGeom>
            <a:solidFill>
              <a:srgbClr val="FFCCCC"/>
            </a:solidFill>
            <a:ln w="9525">
              <a:solidFill>
                <a:srgbClr val="000000"/>
              </a:solidFill>
              <a:miter lim="800000"/>
              <a:headEnd/>
              <a:tailEnd/>
            </a:ln>
          </p:spPr>
          <p:txBody>
            <a:bodyPr/>
            <a:lstStyle/>
            <a:p>
              <a:pPr algn="ctr" rtl="0" eaLnBrk="0" fontAlgn="base" hangingPunct="0">
                <a:spcBef>
                  <a:spcPct val="0"/>
                </a:spcBef>
                <a:spcAft>
                  <a:spcPct val="0"/>
                </a:spcAft>
              </a:pPr>
              <a:r>
                <a:rPr lang="en-US" sz="2000" b="1">
                  <a:solidFill>
                    <a:srgbClr val="000000"/>
                  </a:solidFill>
                  <a:latin typeface="Times New Roman" pitchFamily="18" charset="0"/>
                  <a:cs typeface="Times New Roman" pitchFamily="18" charset="0"/>
                </a:rPr>
                <a:t>External failure costs</a:t>
              </a:r>
            </a:p>
          </p:txBody>
        </p:sp>
        <p:sp>
          <p:nvSpPr>
            <p:cNvPr id="196618" name="Text Box 10"/>
            <p:cNvSpPr txBox="1">
              <a:spLocks noChangeArrowheads="1"/>
            </p:cNvSpPr>
            <p:nvPr/>
          </p:nvSpPr>
          <p:spPr bwMode="auto">
            <a:xfrm>
              <a:off x="2156" y="1520"/>
              <a:ext cx="1034" cy="576"/>
            </a:xfrm>
            <a:prstGeom prst="rect">
              <a:avLst/>
            </a:prstGeom>
            <a:solidFill>
              <a:srgbClr val="99CCFF"/>
            </a:solidFill>
            <a:ln w="9525">
              <a:solidFill>
                <a:srgbClr val="000000"/>
              </a:solidFill>
              <a:miter lim="800000"/>
              <a:headEnd/>
              <a:tailEnd/>
            </a:ln>
          </p:spPr>
          <p:txBody>
            <a:bodyPr/>
            <a:lstStyle/>
            <a:p>
              <a:pPr algn="ctr" rtl="0" eaLnBrk="0" fontAlgn="base" hangingPunct="0">
                <a:spcBef>
                  <a:spcPct val="0"/>
                </a:spcBef>
                <a:spcAft>
                  <a:spcPct val="0"/>
                </a:spcAft>
              </a:pPr>
              <a:r>
                <a:rPr lang="en-US" sz="2000" b="1">
                  <a:solidFill>
                    <a:srgbClr val="000000"/>
                  </a:solidFill>
                  <a:latin typeface="Times New Roman" pitchFamily="18" charset="0"/>
                  <a:cs typeface="Times New Roman" pitchFamily="18" charset="0"/>
                </a:rPr>
                <a:t>Costs of Control costs</a:t>
              </a:r>
            </a:p>
          </p:txBody>
        </p:sp>
        <p:sp>
          <p:nvSpPr>
            <p:cNvPr id="196619" name="Text Box 11"/>
            <p:cNvSpPr txBox="1">
              <a:spLocks noChangeArrowheads="1"/>
            </p:cNvSpPr>
            <p:nvPr/>
          </p:nvSpPr>
          <p:spPr bwMode="auto">
            <a:xfrm>
              <a:off x="2156" y="2864"/>
              <a:ext cx="1034" cy="528"/>
            </a:xfrm>
            <a:prstGeom prst="rect">
              <a:avLst/>
            </a:prstGeom>
            <a:solidFill>
              <a:srgbClr val="FF9999"/>
            </a:solidFill>
            <a:ln w="9525">
              <a:solidFill>
                <a:srgbClr val="000000"/>
              </a:solidFill>
              <a:miter lim="800000"/>
              <a:headEnd/>
              <a:tailEnd/>
            </a:ln>
          </p:spPr>
          <p:txBody>
            <a:bodyPr/>
            <a:lstStyle/>
            <a:p>
              <a:pPr algn="ctr" rtl="0" eaLnBrk="0" fontAlgn="base" hangingPunct="0">
                <a:lnSpc>
                  <a:spcPct val="80000"/>
                </a:lnSpc>
                <a:spcBef>
                  <a:spcPct val="0"/>
                </a:spcBef>
                <a:spcAft>
                  <a:spcPct val="0"/>
                </a:spcAft>
              </a:pPr>
              <a:r>
                <a:rPr lang="en-US" sz="2000" b="1">
                  <a:solidFill>
                    <a:srgbClr val="000000"/>
                  </a:solidFill>
                  <a:latin typeface="Times New Roman" pitchFamily="18" charset="0"/>
                  <a:cs typeface="Times New Roman" pitchFamily="18" charset="0"/>
                </a:rPr>
                <a:t>Costs of Failure of control costs</a:t>
              </a:r>
            </a:p>
          </p:txBody>
        </p:sp>
        <p:sp>
          <p:nvSpPr>
            <p:cNvPr id="196620" name="Line 12"/>
            <p:cNvSpPr>
              <a:spLocks noChangeShapeType="1"/>
            </p:cNvSpPr>
            <p:nvPr/>
          </p:nvSpPr>
          <p:spPr bwMode="auto">
            <a:xfrm flipV="1">
              <a:off x="1433" y="1808"/>
              <a:ext cx="723" cy="576"/>
            </a:xfrm>
            <a:prstGeom prst="line">
              <a:avLst/>
            </a:prstGeom>
            <a:noFill/>
            <a:ln w="9525">
              <a:solidFill>
                <a:srgbClr val="000000"/>
              </a:solidFill>
              <a:round/>
              <a:headEnd/>
              <a:tailEnd type="triangle" w="med" len="med"/>
            </a:ln>
          </p:spPr>
          <p:txBody>
            <a:bodyP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196621" name="Line 13"/>
            <p:cNvSpPr>
              <a:spLocks noChangeShapeType="1"/>
            </p:cNvSpPr>
            <p:nvPr/>
          </p:nvSpPr>
          <p:spPr bwMode="auto">
            <a:xfrm>
              <a:off x="1433" y="2384"/>
              <a:ext cx="723" cy="864"/>
            </a:xfrm>
            <a:prstGeom prst="line">
              <a:avLst/>
            </a:prstGeom>
            <a:noFill/>
            <a:ln w="9525">
              <a:solidFill>
                <a:srgbClr val="000000"/>
              </a:solidFill>
              <a:round/>
              <a:headEnd/>
              <a:tailEnd type="triangle" w="med" len="med"/>
            </a:ln>
          </p:spPr>
          <p:txBody>
            <a:bodyP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196622" name="Line 14"/>
            <p:cNvSpPr>
              <a:spLocks noChangeShapeType="1"/>
            </p:cNvSpPr>
            <p:nvPr/>
          </p:nvSpPr>
          <p:spPr bwMode="auto">
            <a:xfrm flipV="1">
              <a:off x="3190" y="1424"/>
              <a:ext cx="1034" cy="384"/>
            </a:xfrm>
            <a:prstGeom prst="line">
              <a:avLst/>
            </a:prstGeom>
            <a:noFill/>
            <a:ln w="9525">
              <a:solidFill>
                <a:srgbClr val="000000"/>
              </a:solidFill>
              <a:round/>
              <a:headEnd/>
              <a:tailEnd type="triangle" w="med" len="med"/>
            </a:ln>
          </p:spPr>
          <p:txBody>
            <a:bodyP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196623" name="Line 15"/>
            <p:cNvSpPr>
              <a:spLocks noChangeShapeType="1"/>
            </p:cNvSpPr>
            <p:nvPr/>
          </p:nvSpPr>
          <p:spPr bwMode="auto">
            <a:xfrm>
              <a:off x="3190" y="1808"/>
              <a:ext cx="1034" cy="192"/>
            </a:xfrm>
            <a:prstGeom prst="line">
              <a:avLst/>
            </a:prstGeom>
            <a:noFill/>
            <a:ln w="9525">
              <a:solidFill>
                <a:srgbClr val="000000"/>
              </a:solidFill>
              <a:round/>
              <a:headEnd/>
              <a:tailEnd type="triangle" w="med" len="med"/>
            </a:ln>
          </p:spPr>
          <p:txBody>
            <a:bodyP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196624" name="Line 16"/>
            <p:cNvSpPr>
              <a:spLocks noChangeShapeType="1"/>
            </p:cNvSpPr>
            <p:nvPr/>
          </p:nvSpPr>
          <p:spPr bwMode="auto">
            <a:xfrm flipV="1">
              <a:off x="3190" y="2960"/>
              <a:ext cx="1034" cy="192"/>
            </a:xfrm>
            <a:prstGeom prst="line">
              <a:avLst/>
            </a:prstGeom>
            <a:noFill/>
            <a:ln w="9525">
              <a:solidFill>
                <a:srgbClr val="000000"/>
              </a:solidFill>
              <a:round/>
              <a:headEnd/>
              <a:tailEnd type="triangle" w="med" len="med"/>
            </a:ln>
          </p:spPr>
          <p:txBody>
            <a:bodyP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sp>
          <p:nvSpPr>
            <p:cNvPr id="196625" name="Line 17"/>
            <p:cNvSpPr>
              <a:spLocks noChangeShapeType="1"/>
            </p:cNvSpPr>
            <p:nvPr/>
          </p:nvSpPr>
          <p:spPr bwMode="auto">
            <a:xfrm>
              <a:off x="3190" y="3152"/>
              <a:ext cx="1034" cy="480"/>
            </a:xfrm>
            <a:prstGeom prst="line">
              <a:avLst/>
            </a:prstGeom>
            <a:noFill/>
            <a:ln w="9525">
              <a:solidFill>
                <a:srgbClr val="000000"/>
              </a:solidFill>
              <a:round/>
              <a:headEnd/>
              <a:tailEnd type="triangle" w="med" len="med"/>
            </a:ln>
          </p:spPr>
          <p:txBody>
            <a:bodyPr/>
            <a:lstStyle/>
            <a:p>
              <a:pPr algn="l" rtl="0" fontAlgn="base">
                <a:spcBef>
                  <a:spcPct val="0"/>
                </a:spcBef>
                <a:spcAft>
                  <a:spcPct val="0"/>
                </a:spcAft>
              </a:pPr>
              <a:endParaRPr lang="ar-SA" sz="2400" b="1">
                <a:solidFill>
                  <a:srgbClr val="000000"/>
                </a:solidFill>
                <a:latin typeface="Times New Roman" pitchFamily="18" charset="0"/>
                <a:cs typeface="Times New Roman" pitchFamily="18" charset="0"/>
              </a:endParaRPr>
            </a:p>
          </p:txBody>
        </p:sp>
      </p:grpSp>
      <p:sp>
        <p:nvSpPr>
          <p:cNvPr id="196628" name="WordArt 20"/>
          <p:cNvSpPr>
            <a:spLocks noChangeArrowheads="1" noChangeShapeType="1" noTextEdit="1"/>
          </p:cNvSpPr>
          <p:nvPr/>
        </p:nvSpPr>
        <p:spPr bwMode="auto">
          <a:xfrm>
            <a:off x="3043238" y="371475"/>
            <a:ext cx="6076950" cy="120015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The classic model of</a:t>
            </a:r>
          </a:p>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cost of software quality </a:t>
            </a:r>
            <a:endParaRPr lang="ar-SA" sz="3600" b="1"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Diagram 17"/>
          <p:cNvGraphicFramePr/>
          <p:nvPr/>
        </p:nvGraphicFramePr>
        <p:xfrm>
          <a:off x="2514600" y="371475"/>
          <a:ext cx="7239000" cy="1200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435" name="TextBox 19"/>
          <p:cNvSpPr txBox="1">
            <a:spLocks noChangeArrowheads="1"/>
          </p:cNvSpPr>
          <p:nvPr/>
        </p:nvSpPr>
        <p:spPr bwMode="auto">
          <a:xfrm>
            <a:off x="1676400" y="1524000"/>
            <a:ext cx="853440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rtl="0" eaLnBrk="1" fontAlgn="base" hangingPunct="1">
              <a:spcBef>
                <a:spcPct val="0"/>
              </a:spcBef>
              <a:spcAft>
                <a:spcPct val="0"/>
              </a:spcAft>
            </a:pPr>
            <a:r>
              <a:rPr lang="en-US" sz="2000" b="1" dirty="0">
                <a:solidFill>
                  <a:srgbClr val="000000"/>
                </a:solidFill>
                <a:cs typeface="Times New Roman" pitchFamily="18" charset="0"/>
              </a:rPr>
              <a:t>The model further subdivides these classes into subclasses:</a:t>
            </a:r>
          </a:p>
          <a:p>
            <a:pPr algn="l" rtl="0" eaLnBrk="1" fontAlgn="base" hangingPunct="1">
              <a:spcBef>
                <a:spcPct val="0"/>
              </a:spcBef>
              <a:spcAft>
                <a:spcPct val="0"/>
              </a:spcAft>
            </a:pPr>
            <a:r>
              <a:rPr lang="en-US" sz="1600" b="1" dirty="0">
                <a:solidFill>
                  <a:srgbClr val="000000"/>
                </a:solidFill>
                <a:cs typeface="Times New Roman" pitchFamily="18" charset="0"/>
              </a:rPr>
              <a:t>■ Costs of control :</a:t>
            </a:r>
          </a:p>
          <a:p>
            <a:pPr algn="l" rtl="0" eaLnBrk="1" fontAlgn="base" hangingPunct="1">
              <a:spcBef>
                <a:spcPct val="0"/>
              </a:spcBef>
              <a:spcAft>
                <a:spcPct val="0"/>
              </a:spcAft>
            </a:pPr>
            <a:endParaRPr lang="en-US" sz="1600" b="1" dirty="0">
              <a:solidFill>
                <a:srgbClr val="000000"/>
              </a:solidFill>
              <a:cs typeface="Times New Roman" pitchFamily="18" charset="0"/>
            </a:endParaRPr>
          </a:p>
          <a:p>
            <a:pPr lvl="1" algn="just" rtl="0" eaLnBrk="1" fontAlgn="base" hangingPunct="1">
              <a:spcBef>
                <a:spcPct val="0"/>
              </a:spcBef>
              <a:spcAft>
                <a:spcPct val="0"/>
              </a:spcAft>
            </a:pPr>
            <a:r>
              <a:rPr lang="en-US" sz="1600" b="1" dirty="0">
                <a:solidFill>
                  <a:srgbClr val="000000"/>
                </a:solidFill>
                <a:cs typeface="Times New Roman" pitchFamily="18" charset="0"/>
              </a:rPr>
              <a:t>■ Prevention costs include investments in quality infrastructure and quality activities that are not directed to a specific project or system, being general to the organization.</a:t>
            </a:r>
          </a:p>
          <a:p>
            <a:pPr lvl="1" algn="l" rtl="0" eaLnBrk="1" fontAlgn="base" hangingPunct="1">
              <a:spcBef>
                <a:spcPct val="0"/>
              </a:spcBef>
              <a:spcAft>
                <a:spcPct val="0"/>
              </a:spcAft>
            </a:pPr>
            <a:endParaRPr lang="en-US" sz="1600" b="1" dirty="0">
              <a:solidFill>
                <a:srgbClr val="000000"/>
              </a:solidFill>
              <a:cs typeface="Times New Roman" pitchFamily="18" charset="0"/>
            </a:endParaRPr>
          </a:p>
          <a:p>
            <a:pPr lvl="1" algn="just" rtl="0" eaLnBrk="1" fontAlgn="base" hangingPunct="1">
              <a:spcBef>
                <a:spcPct val="0"/>
              </a:spcBef>
              <a:spcAft>
                <a:spcPct val="0"/>
              </a:spcAft>
            </a:pPr>
            <a:r>
              <a:rPr lang="en-US" sz="1600" b="1" dirty="0">
                <a:solidFill>
                  <a:srgbClr val="000000"/>
                </a:solidFill>
                <a:cs typeface="Times New Roman" pitchFamily="18" charset="0"/>
              </a:rPr>
              <a:t>■ Appraisal costs include the costs of activities performed for a specific project or software system for the purpose of detecting software errors. They are devoted to detection of software errors.</a:t>
            </a:r>
          </a:p>
          <a:p>
            <a:pPr algn="l" rtl="0" eaLnBrk="1" fontAlgn="base" hangingPunct="1">
              <a:spcBef>
                <a:spcPct val="0"/>
              </a:spcBef>
              <a:spcAft>
                <a:spcPct val="0"/>
              </a:spcAft>
            </a:pPr>
            <a:endParaRPr lang="en-US" sz="1600" b="1" dirty="0">
              <a:solidFill>
                <a:srgbClr val="000000"/>
              </a:solidFill>
              <a:cs typeface="Times New Roman" pitchFamily="18" charset="0"/>
            </a:endParaRPr>
          </a:p>
          <a:p>
            <a:pPr algn="l" rtl="0" eaLnBrk="1" fontAlgn="base" hangingPunct="1">
              <a:spcBef>
                <a:spcPct val="0"/>
              </a:spcBef>
              <a:spcAft>
                <a:spcPct val="0"/>
              </a:spcAft>
            </a:pPr>
            <a:r>
              <a:rPr lang="en-US" sz="1600" b="1" dirty="0">
                <a:solidFill>
                  <a:srgbClr val="000000"/>
                </a:solidFill>
                <a:cs typeface="Times New Roman" pitchFamily="18" charset="0"/>
              </a:rPr>
              <a:t>■ Costs of failure of control :</a:t>
            </a:r>
          </a:p>
          <a:p>
            <a:pPr algn="l" rtl="0" eaLnBrk="1" fontAlgn="base" hangingPunct="1">
              <a:spcBef>
                <a:spcPct val="0"/>
              </a:spcBef>
              <a:spcAft>
                <a:spcPct val="0"/>
              </a:spcAft>
            </a:pPr>
            <a:endParaRPr lang="en-US" sz="1600" b="1" dirty="0">
              <a:solidFill>
                <a:srgbClr val="000000"/>
              </a:solidFill>
              <a:cs typeface="Times New Roman" pitchFamily="18" charset="0"/>
            </a:endParaRPr>
          </a:p>
          <a:p>
            <a:pPr lvl="1" algn="just" rtl="0" eaLnBrk="1" fontAlgn="base" hangingPunct="1">
              <a:spcBef>
                <a:spcPct val="0"/>
              </a:spcBef>
              <a:spcAft>
                <a:spcPct val="0"/>
              </a:spcAft>
            </a:pPr>
            <a:r>
              <a:rPr lang="en-US" sz="1600" b="1" dirty="0">
                <a:solidFill>
                  <a:srgbClr val="000000"/>
                </a:solidFill>
                <a:cs typeface="Times New Roman" pitchFamily="18" charset="0"/>
              </a:rPr>
              <a:t>■ Internal failure costs include costs of correcting errors that have been detected by design reviews, software tests and acceptance tests (carried out by the customer) and completed before the software is installed at customer sites.</a:t>
            </a:r>
          </a:p>
          <a:p>
            <a:pPr lvl="1" algn="l" rtl="0" eaLnBrk="1" fontAlgn="base" hangingPunct="1">
              <a:spcBef>
                <a:spcPct val="0"/>
              </a:spcBef>
              <a:spcAft>
                <a:spcPct val="0"/>
              </a:spcAft>
            </a:pPr>
            <a:endParaRPr lang="en-US" sz="1600" b="1" dirty="0">
              <a:solidFill>
                <a:srgbClr val="000000"/>
              </a:solidFill>
              <a:cs typeface="Times New Roman" pitchFamily="18" charset="0"/>
            </a:endParaRPr>
          </a:p>
          <a:p>
            <a:pPr lvl="1" algn="just" rtl="0" eaLnBrk="1" fontAlgn="base" hangingPunct="1">
              <a:spcBef>
                <a:spcPct val="0"/>
              </a:spcBef>
              <a:spcAft>
                <a:spcPct val="0"/>
              </a:spcAft>
            </a:pPr>
            <a:r>
              <a:rPr lang="en-US" sz="1600" b="1" dirty="0">
                <a:solidFill>
                  <a:srgbClr val="000000"/>
                </a:solidFill>
                <a:cs typeface="Times New Roman" pitchFamily="18" charset="0"/>
              </a:rPr>
              <a:t>■ External failure costs include all costs of correcting failures detected by customers or the maintenance team after the software system has been installed.</a:t>
            </a:r>
          </a:p>
          <a:p>
            <a:pPr algn="l" rtl="0" eaLnBrk="1" fontAlgn="base" hangingPunct="1">
              <a:spcBef>
                <a:spcPct val="0"/>
              </a:spcBef>
              <a:spcAft>
                <a:spcPct val="0"/>
              </a:spcAft>
            </a:pPr>
            <a:endParaRPr lang="en-US" sz="2400" b="1" dirty="0">
              <a:solidFill>
                <a:srgbClr val="000000"/>
              </a:solidFill>
              <a:cs typeface="Times New Roman" pitchFamily="18" charset="0"/>
            </a:endParaRPr>
          </a:p>
          <a:p>
            <a:pPr algn="l" rtl="0" eaLnBrk="1" fontAlgn="base" hangingPunct="1">
              <a:spcBef>
                <a:spcPct val="0"/>
              </a:spcBef>
              <a:spcAft>
                <a:spcPct val="0"/>
              </a:spcAft>
            </a:pPr>
            <a:endParaRPr lang="en-US" sz="2400" b="1" dirty="0">
              <a:solidFill>
                <a:srgbClr val="000000"/>
              </a:solidFill>
              <a:cs typeface="Times New Roman" pitchFamily="18" charset="0"/>
            </a:endParaRPr>
          </a:p>
        </p:txBody>
      </p:sp>
      <p:sp>
        <p:nvSpPr>
          <p:cNvPr id="18436" name="Slide Number Placeholder 3"/>
          <p:cNvSpPr>
            <a:spLocks noGrp="1"/>
          </p:cNvSpPr>
          <p:nvPr>
            <p:ph type="sldNum" sz="quarter" idx="4294967295"/>
          </p:nvPr>
        </p:nvSpPr>
        <p:spPr bwMode="auto">
          <a:xfrm>
            <a:off x="10171113" y="6408739"/>
            <a:ext cx="366712"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l" rtl="0" eaLnBrk="1" fontAlgn="base" hangingPunct="1">
              <a:spcBef>
                <a:spcPct val="0"/>
              </a:spcBef>
              <a:spcAft>
                <a:spcPct val="0"/>
              </a:spcAft>
            </a:pPr>
            <a:fld id="{F88ED843-B416-4B13-A93B-D5F6241F7AAA}" type="slidenum">
              <a:rPr lang="en-US" sz="2400" b="1">
                <a:solidFill>
                  <a:srgbClr val="000000"/>
                </a:solidFill>
                <a:cs typeface="Times New Roman" pitchFamily="18" charset="0"/>
              </a:rPr>
              <a:pPr algn="l" rtl="0" eaLnBrk="1" fontAlgn="base" hangingPunct="1">
                <a:spcBef>
                  <a:spcPct val="0"/>
                </a:spcBef>
                <a:spcAft>
                  <a:spcPct val="0"/>
                </a:spcAft>
              </a:pPr>
              <a:t>252</a:t>
            </a:fld>
            <a:endParaRPr lang="en-US" sz="2400" b="1">
              <a:solidFill>
                <a:srgbClr val="000000"/>
              </a:solidFill>
              <a:cs typeface="Times New Roman" pitchFamily="18" charset="0"/>
            </a:endParaRPr>
          </a:p>
        </p:txBody>
      </p:sp>
    </p:spTree>
    <p:extLst>
      <p:ext uri="{BB962C8B-B14F-4D97-AF65-F5344CB8AC3E}">
        <p14:creationId xmlns:p14="http://schemas.microsoft.com/office/powerpoint/2010/main" val="4002589530"/>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quality costs </a:t>
            </a:r>
            <a:endParaRPr lang="ar-SA" dirty="0"/>
          </a:p>
        </p:txBody>
      </p:sp>
      <p:sp>
        <p:nvSpPr>
          <p:cNvPr id="3" name="Content Placeholder 2"/>
          <p:cNvSpPr>
            <a:spLocks noGrp="1"/>
          </p:cNvSpPr>
          <p:nvPr>
            <p:ph idx="1"/>
          </p:nvPr>
        </p:nvSpPr>
        <p:spPr/>
        <p:txBody>
          <a:bodyPr/>
          <a:lstStyle/>
          <a:p>
            <a:pPr marL="457200" indent="-457200" algn="just">
              <a:buFont typeface="Arial" pitchFamily="34" charset="0"/>
              <a:buChar char="•"/>
            </a:pPr>
            <a:r>
              <a:rPr lang="en-US" sz="3600" dirty="0"/>
              <a:t>Prevention and appraisal costs  represent cost of achieving good </a:t>
            </a:r>
            <a:r>
              <a:rPr lang="en-US" sz="3600" b="1" dirty="0"/>
              <a:t>quality</a:t>
            </a:r>
          </a:p>
          <a:p>
            <a:pPr marL="457200" indent="-457200" algn="just">
              <a:buFont typeface="Arial" pitchFamily="34" charset="0"/>
              <a:buChar char="•"/>
            </a:pPr>
            <a:r>
              <a:rPr lang="en-US" sz="3600" dirty="0"/>
              <a:t>Internal and external costs represent cost of </a:t>
            </a:r>
            <a:r>
              <a:rPr lang="en-US" sz="3600" b="1" dirty="0"/>
              <a:t>poor</a:t>
            </a:r>
            <a:r>
              <a:rPr lang="en-US" sz="3600" dirty="0"/>
              <a:t> quality</a:t>
            </a:r>
          </a:p>
          <a:p>
            <a:pPr marL="457200" indent="-457200" algn="just">
              <a:buFont typeface="Arial" pitchFamily="34" charset="0"/>
              <a:buChar char="•"/>
            </a:pPr>
            <a:endParaRPr lang="en-US" sz="3600" dirty="0"/>
          </a:p>
          <a:p>
            <a:pPr marL="0" indent="0" algn="ctr"/>
            <a:r>
              <a:rPr lang="en-US" sz="3600" dirty="0"/>
              <a:t>Why ?</a:t>
            </a:r>
          </a:p>
        </p:txBody>
      </p:sp>
    </p:spTree>
    <p:extLst>
      <p:ext uri="{BB962C8B-B14F-4D97-AF65-F5344CB8AC3E}">
        <p14:creationId xmlns:p14="http://schemas.microsoft.com/office/powerpoint/2010/main" val="404996459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Good and bad quality costs </a:t>
            </a:r>
            <a:endParaRPr lang="ar-SA" dirty="0"/>
          </a:p>
        </p:txBody>
      </p:sp>
      <p:sp>
        <p:nvSpPr>
          <p:cNvPr id="3" name="Content Placeholder 2"/>
          <p:cNvSpPr>
            <a:spLocks noGrp="1"/>
          </p:cNvSpPr>
          <p:nvPr>
            <p:ph idx="1"/>
          </p:nvPr>
        </p:nvSpPr>
        <p:spPr/>
        <p:txBody>
          <a:bodyPr/>
          <a:lstStyle/>
          <a:p>
            <a:pPr marL="457200" indent="-457200" algn="just">
              <a:buFont typeface="Arial" pitchFamily="34" charset="0"/>
              <a:buChar char="•"/>
            </a:pPr>
            <a:r>
              <a:rPr lang="en-US" sz="3600" dirty="0"/>
              <a:t>Reduce bad quality cost by investing in good quality cost</a:t>
            </a:r>
          </a:p>
          <a:p>
            <a:pPr marL="457200" indent="-457200" algn="just">
              <a:buFont typeface="Arial" pitchFamily="34" charset="0"/>
              <a:buChar char="•"/>
            </a:pPr>
            <a:r>
              <a:rPr lang="en-US" sz="3600" dirty="0"/>
              <a:t>Increasing budget for prevention and appraisal costs should reduce the costs of internal and external costs</a:t>
            </a:r>
          </a:p>
          <a:p>
            <a:pPr marL="457200" indent="-457200" algn="just">
              <a:buFont typeface="Arial" pitchFamily="34" charset="0"/>
              <a:buChar char="•"/>
            </a:pPr>
            <a:r>
              <a:rPr lang="en-US" sz="3600" dirty="0"/>
              <a:t>If this does not happen then there are problem </a:t>
            </a:r>
          </a:p>
        </p:txBody>
      </p:sp>
    </p:spTree>
    <p:extLst>
      <p:ext uri="{BB962C8B-B14F-4D97-AF65-F5344CB8AC3E}">
        <p14:creationId xmlns:p14="http://schemas.microsoft.com/office/powerpoint/2010/main" val="328191438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548680"/>
            <a:ext cx="7772400" cy="1143000"/>
          </a:xfrm>
        </p:spPr>
        <p:txBody>
          <a:bodyPr/>
          <a:lstStyle/>
          <a:p>
            <a:r>
              <a:rPr lang="en-US" dirty="0"/>
              <a:t>Example of  good and bad quality</a:t>
            </a:r>
          </a:p>
        </p:txBody>
      </p:sp>
      <p:graphicFrame>
        <p:nvGraphicFramePr>
          <p:cNvPr id="4" name="Content Placeholder 3"/>
          <p:cNvGraphicFramePr>
            <a:graphicFrameLocks noGrp="1"/>
          </p:cNvGraphicFramePr>
          <p:nvPr>
            <p:ph idx="1"/>
          </p:nvPr>
        </p:nvGraphicFramePr>
        <p:xfrm>
          <a:off x="2209800" y="1981200"/>
          <a:ext cx="7772400" cy="2839720"/>
        </p:xfrm>
        <a:graphic>
          <a:graphicData uri="http://schemas.openxmlformats.org/drawingml/2006/table">
            <a:tbl>
              <a:tblPr firstRow="1" bandRow="1">
                <a:tableStyleId>{5C22544A-7EE6-4342-B048-85BDC9FD1C3A}</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370840">
                <a:tc>
                  <a:txBody>
                    <a:bodyPr/>
                    <a:lstStyle/>
                    <a:p>
                      <a:pPr algn="ctr"/>
                      <a:r>
                        <a:rPr lang="en-US" dirty="0"/>
                        <a:t>Step 0</a:t>
                      </a:r>
                    </a:p>
                  </a:txBody>
                  <a:tcPr/>
                </a:tc>
                <a:tc>
                  <a:txBody>
                    <a:bodyPr/>
                    <a:lstStyle/>
                    <a:p>
                      <a:pPr algn="ctr"/>
                      <a:r>
                        <a:rPr lang="en-US" dirty="0"/>
                        <a:t>Step 1</a:t>
                      </a:r>
                    </a:p>
                  </a:txBody>
                  <a:tcPr/>
                </a:tc>
                <a:tc>
                  <a:txBody>
                    <a:bodyPr/>
                    <a:lstStyle/>
                    <a:p>
                      <a:pPr algn="ctr"/>
                      <a:r>
                        <a:rPr lang="en-US" dirty="0"/>
                        <a:t>Step 2</a:t>
                      </a:r>
                    </a:p>
                  </a:txBody>
                  <a:tcPr/>
                </a:tc>
                <a:tc>
                  <a:txBody>
                    <a:bodyPr/>
                    <a:lstStyle/>
                    <a:p>
                      <a:pPr algn="ctr"/>
                      <a:r>
                        <a:rPr lang="en-US" dirty="0"/>
                        <a:t>Step 4</a:t>
                      </a:r>
                    </a:p>
                  </a:txBody>
                  <a:tcPr/>
                </a:tc>
                <a:extLst>
                  <a:ext uri="{0D108BD9-81ED-4DB2-BD59-A6C34878D82A}">
                    <a16:rowId xmlns:a16="http://schemas.microsoft.com/office/drawing/2014/main" val="10000"/>
                  </a:ext>
                </a:extLst>
              </a:tr>
              <a:tr h="370840">
                <a:tc>
                  <a:txBody>
                    <a:bodyPr/>
                    <a:lstStyle/>
                    <a:p>
                      <a:pPr algn="ctr"/>
                      <a:r>
                        <a:rPr lang="en-US" dirty="0"/>
                        <a:t>Good Quality cost of zero riyals</a:t>
                      </a:r>
                    </a:p>
                  </a:txBody>
                  <a:tcPr/>
                </a:tc>
                <a:tc>
                  <a:txBody>
                    <a:bodyPr/>
                    <a:lstStyle/>
                    <a:p>
                      <a:pPr algn="ctr"/>
                      <a:r>
                        <a:rPr lang="en-US" dirty="0"/>
                        <a:t>Good Quality  cost  increased to 50,000 riyals</a:t>
                      </a:r>
                    </a:p>
                  </a:txBody>
                  <a:tcPr/>
                </a:tc>
                <a:tc>
                  <a:txBody>
                    <a:bodyPr/>
                    <a:lstStyle/>
                    <a:p>
                      <a:pPr algn="ctr"/>
                      <a:r>
                        <a:rPr lang="en-US" dirty="0"/>
                        <a:t>Good Quality  cost  increased to 100,000 riyals</a:t>
                      </a:r>
                    </a:p>
                  </a:txBody>
                  <a:tcPr/>
                </a:tc>
                <a:tc>
                  <a:txBody>
                    <a:bodyPr/>
                    <a:lstStyle/>
                    <a:p>
                      <a:pPr algn="ctr"/>
                      <a:r>
                        <a:rPr lang="en-US" dirty="0"/>
                        <a:t>Good Quality  cost  increased to 150,000 riyals</a:t>
                      </a:r>
                    </a:p>
                  </a:txBody>
                  <a:tcPr/>
                </a:tc>
                <a:extLst>
                  <a:ext uri="{0D108BD9-81ED-4DB2-BD59-A6C34878D82A}">
                    <a16:rowId xmlns:a16="http://schemas.microsoft.com/office/drawing/2014/main" val="10001"/>
                  </a:ext>
                </a:extLst>
              </a:tr>
              <a:tr h="370840">
                <a:tc>
                  <a:txBody>
                    <a:bodyPr/>
                    <a:lstStyle/>
                    <a:p>
                      <a:pPr algn="ctr"/>
                      <a:r>
                        <a:rPr lang="en-US" dirty="0"/>
                        <a:t>Bad quality costs of</a:t>
                      </a:r>
                    </a:p>
                    <a:p>
                      <a:pPr algn="ctr"/>
                      <a:r>
                        <a:rPr lang="en-US" dirty="0"/>
                        <a:t>1,000,000</a:t>
                      </a:r>
                      <a:r>
                        <a:rPr lang="en-US" baseline="0" dirty="0"/>
                        <a:t> Riyals </a:t>
                      </a:r>
                      <a:endParaRPr lang="en-US" dirty="0"/>
                    </a:p>
                  </a:txBody>
                  <a:tcPr/>
                </a:tc>
                <a:tc>
                  <a:txBody>
                    <a:bodyPr/>
                    <a:lstStyle/>
                    <a:p>
                      <a:pPr algn="ctr"/>
                      <a:r>
                        <a:rPr lang="en-US" dirty="0"/>
                        <a:t>Bad quality costs decreased</a:t>
                      </a:r>
                      <a:r>
                        <a:rPr lang="en-US" baseline="0" dirty="0"/>
                        <a:t> to</a:t>
                      </a:r>
                      <a:endParaRPr lang="en-US" dirty="0"/>
                    </a:p>
                    <a:p>
                      <a:pPr algn="ctr"/>
                      <a:r>
                        <a:rPr lang="en-US" dirty="0"/>
                        <a:t>900,000 </a:t>
                      </a:r>
                      <a:r>
                        <a:rPr lang="en-US" baseline="0" dirty="0"/>
                        <a:t>Riyals </a:t>
                      </a:r>
                      <a:endParaRPr lang="en-US" dirty="0"/>
                    </a:p>
                  </a:txBody>
                  <a:tcPr/>
                </a:tc>
                <a:tc>
                  <a:txBody>
                    <a:bodyPr/>
                    <a:lstStyle/>
                    <a:p>
                      <a:pPr algn="ctr"/>
                      <a:r>
                        <a:rPr lang="en-US" dirty="0"/>
                        <a:t>Bad quality costs decreased</a:t>
                      </a:r>
                      <a:r>
                        <a:rPr lang="en-US" baseline="0" dirty="0"/>
                        <a:t> to</a:t>
                      </a:r>
                      <a:endParaRPr lang="en-US" dirty="0"/>
                    </a:p>
                    <a:p>
                      <a:pPr algn="ctr"/>
                      <a:r>
                        <a:rPr lang="en-US" dirty="0"/>
                        <a:t>700,000 </a:t>
                      </a:r>
                      <a:r>
                        <a:rPr lang="en-US" baseline="0" dirty="0"/>
                        <a:t>Riyals </a:t>
                      </a:r>
                      <a:endParaRPr lang="en-US" dirty="0"/>
                    </a:p>
                  </a:txBody>
                  <a:tcPr/>
                </a:tc>
                <a:tc>
                  <a:txBody>
                    <a:bodyPr/>
                    <a:lstStyle/>
                    <a:p>
                      <a:pPr algn="ctr"/>
                      <a:r>
                        <a:rPr lang="en-US" dirty="0"/>
                        <a:t>Bad quality costs decreased</a:t>
                      </a:r>
                      <a:r>
                        <a:rPr lang="en-US" baseline="0" dirty="0"/>
                        <a:t> to</a:t>
                      </a:r>
                      <a:endParaRPr lang="en-US" dirty="0"/>
                    </a:p>
                    <a:p>
                      <a:pPr algn="ctr"/>
                      <a:r>
                        <a:rPr lang="en-US" dirty="0"/>
                        <a:t>500,000 </a:t>
                      </a:r>
                      <a:r>
                        <a:rPr lang="en-US" baseline="0" dirty="0"/>
                        <a:t>Riyals </a:t>
                      </a:r>
                      <a:endParaRPr lang="en-US" dirty="0"/>
                    </a:p>
                  </a:txBody>
                  <a:tcPr/>
                </a:tc>
                <a:extLst>
                  <a:ext uri="{0D108BD9-81ED-4DB2-BD59-A6C34878D82A}">
                    <a16:rowId xmlns:a16="http://schemas.microsoft.com/office/drawing/2014/main" val="10002"/>
                  </a:ext>
                </a:extLst>
              </a:tr>
              <a:tr h="370840">
                <a:tc>
                  <a:txBody>
                    <a:bodyPr/>
                    <a:lstStyle/>
                    <a:p>
                      <a:pPr algn="ctr"/>
                      <a:r>
                        <a:rPr lang="en-US" dirty="0"/>
                        <a:t>Total cost of 1,000,000</a:t>
                      </a:r>
                    </a:p>
                  </a:txBody>
                  <a:tcPr/>
                </a:tc>
                <a:tc>
                  <a:txBody>
                    <a:bodyPr/>
                    <a:lstStyle/>
                    <a:p>
                      <a:pPr algn="ctr"/>
                      <a:r>
                        <a:rPr lang="en-US" dirty="0"/>
                        <a:t>Total cost of 950,000</a:t>
                      </a:r>
                    </a:p>
                  </a:txBody>
                  <a:tcPr/>
                </a:tc>
                <a:tc>
                  <a:txBody>
                    <a:bodyPr/>
                    <a:lstStyle/>
                    <a:p>
                      <a:pPr algn="ctr"/>
                      <a:r>
                        <a:rPr lang="en-US" dirty="0"/>
                        <a:t>Total cost of 800,000</a:t>
                      </a:r>
                    </a:p>
                  </a:txBody>
                  <a:tcPr/>
                </a:tc>
                <a:tc>
                  <a:txBody>
                    <a:bodyPr/>
                    <a:lstStyle/>
                    <a:p>
                      <a:pPr algn="ctr"/>
                      <a:r>
                        <a:rPr lang="en-US" dirty="0"/>
                        <a:t>Total cost of 650,000</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420228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ChangeArrowheads="1"/>
          </p:cNvSpPr>
          <p:nvPr>
            <p:ph type="body" idx="1"/>
          </p:nvPr>
        </p:nvSpPr>
        <p:spPr>
          <a:xfrm>
            <a:off x="1933575" y="1277938"/>
            <a:ext cx="8305800" cy="4743450"/>
          </a:xfrm>
          <a:ln w="19050">
            <a:solidFill>
              <a:schemeClr val="tx1"/>
            </a:solidFill>
          </a:ln>
        </p:spPr>
        <p:txBody>
          <a:bodyPr/>
          <a:lstStyle/>
          <a:p>
            <a:pPr marL="900113" indent="-900113">
              <a:lnSpc>
                <a:spcPct val="80000"/>
              </a:lnSpc>
              <a:spcBef>
                <a:spcPct val="0"/>
              </a:spcBef>
              <a:tabLst>
                <a:tab pos="449263" algn="l"/>
              </a:tabLst>
            </a:pPr>
            <a:r>
              <a:rPr lang="en-US" sz="2000"/>
              <a:t> </a:t>
            </a:r>
            <a:r>
              <a:rPr lang="en-US" sz="2800" b="1">
                <a:solidFill>
                  <a:srgbClr val="339966"/>
                </a:solidFill>
              </a:rPr>
              <a:t>a.	</a:t>
            </a:r>
            <a:r>
              <a:rPr lang="en-US" sz="2600" b="1">
                <a:solidFill>
                  <a:srgbClr val="339966"/>
                </a:solidFill>
              </a:rPr>
              <a:t>Investments in development of SQA infrastructure</a:t>
            </a:r>
          </a:p>
          <a:p>
            <a:pPr marL="900113" indent="-900113">
              <a:lnSpc>
                <a:spcPct val="80000"/>
              </a:lnSpc>
              <a:spcBef>
                <a:spcPct val="0"/>
              </a:spcBef>
              <a:tabLst>
                <a:tab pos="449263" algn="l"/>
              </a:tabLst>
            </a:pPr>
            <a:r>
              <a:rPr lang="en-US" sz="2600" b="1">
                <a:solidFill>
                  <a:srgbClr val="339966"/>
                </a:solidFill>
              </a:rPr>
              <a:t>	components</a:t>
            </a:r>
          </a:p>
          <a:p>
            <a:pPr marL="900113" indent="-900113">
              <a:lnSpc>
                <a:spcPct val="80000"/>
              </a:lnSpc>
              <a:tabLst>
                <a:tab pos="449263" algn="l"/>
              </a:tabLst>
            </a:pPr>
            <a:r>
              <a:rPr lang="en-US" sz="2000"/>
              <a:t>	*</a:t>
            </a:r>
            <a:r>
              <a:rPr lang="en-US" sz="2000">
                <a:latin typeface="Symbol" pitchFamily="18" charset="2"/>
              </a:rPr>
              <a:t> </a:t>
            </a:r>
            <a:r>
              <a:rPr lang="en-US" sz="2000"/>
              <a:t>	Procedures and work instructions</a:t>
            </a:r>
          </a:p>
          <a:p>
            <a:pPr marL="900113" indent="-900113">
              <a:lnSpc>
                <a:spcPct val="80000"/>
              </a:lnSpc>
              <a:tabLst>
                <a:tab pos="449263" algn="l"/>
              </a:tabLst>
            </a:pPr>
            <a:r>
              <a:rPr lang="en-US" sz="2000"/>
              <a:t>	*</a:t>
            </a:r>
            <a:r>
              <a:rPr lang="en-US" sz="2000">
                <a:latin typeface="Symbol" pitchFamily="18" charset="2"/>
              </a:rPr>
              <a:t> </a:t>
            </a:r>
            <a:r>
              <a:rPr lang="en-US" sz="2000"/>
              <a:t>	Support devices: templates, checklists etc</a:t>
            </a:r>
          </a:p>
          <a:p>
            <a:pPr marL="900113" indent="-900113">
              <a:lnSpc>
                <a:spcPct val="80000"/>
              </a:lnSpc>
              <a:tabLst>
                <a:tab pos="449263" algn="l"/>
              </a:tabLst>
            </a:pPr>
            <a:r>
              <a:rPr lang="en-US" sz="2000"/>
              <a:t>	*</a:t>
            </a:r>
            <a:r>
              <a:rPr lang="en-US" sz="2000">
                <a:latin typeface="Symbol" pitchFamily="18" charset="2"/>
              </a:rPr>
              <a:t> 	</a:t>
            </a:r>
            <a:r>
              <a:rPr lang="en-US" sz="2000"/>
              <a:t>Software configuration management system</a:t>
            </a:r>
          </a:p>
          <a:p>
            <a:pPr marL="900113" indent="-900113">
              <a:lnSpc>
                <a:spcPct val="80000"/>
              </a:lnSpc>
              <a:tabLst>
                <a:tab pos="449263" algn="l"/>
              </a:tabLst>
            </a:pPr>
            <a:r>
              <a:rPr lang="en-US" sz="2000"/>
              <a:t>	*</a:t>
            </a:r>
            <a:r>
              <a:rPr lang="en-US" sz="2000">
                <a:latin typeface="Symbol" pitchFamily="18" charset="2"/>
              </a:rPr>
              <a:t> 	</a:t>
            </a:r>
            <a:r>
              <a:rPr lang="en-US" sz="2000"/>
              <a:t>Software quality metrics</a:t>
            </a:r>
          </a:p>
          <a:p>
            <a:pPr marL="900113" indent="-900113">
              <a:lnSpc>
                <a:spcPct val="80000"/>
              </a:lnSpc>
              <a:tabLst>
                <a:tab pos="449263" algn="l"/>
              </a:tabLst>
            </a:pPr>
            <a:r>
              <a:rPr lang="en-US" sz="2600" b="1">
                <a:solidFill>
                  <a:srgbClr val="CC6600"/>
                </a:solidFill>
              </a:rPr>
              <a:t>b.	Regular implementation of SQA preventive activities</a:t>
            </a:r>
            <a:r>
              <a:rPr lang="en-US" sz="2600">
                <a:solidFill>
                  <a:srgbClr val="CC6600"/>
                </a:solidFill>
              </a:rPr>
              <a:t>:</a:t>
            </a:r>
            <a:r>
              <a:rPr lang="en-US" sz="2000">
                <a:solidFill>
                  <a:srgbClr val="CC6600"/>
                </a:solidFill>
              </a:rPr>
              <a:t> </a:t>
            </a:r>
          </a:p>
          <a:p>
            <a:pPr marL="900113" indent="-900113">
              <a:lnSpc>
                <a:spcPct val="80000"/>
              </a:lnSpc>
              <a:tabLst>
                <a:tab pos="449263" algn="l"/>
              </a:tabLst>
            </a:pPr>
            <a:r>
              <a:rPr lang="en-US" sz="2000">
                <a:solidFill>
                  <a:srgbClr val="CC6600"/>
                </a:solidFill>
              </a:rPr>
              <a:t>	</a:t>
            </a:r>
            <a:r>
              <a:rPr lang="en-US" sz="2000">
                <a:solidFill>
                  <a:srgbClr val="CC6600"/>
                </a:solidFill>
                <a:latin typeface="Symbol" pitchFamily="18" charset="2"/>
              </a:rPr>
              <a:t>*</a:t>
            </a:r>
            <a:r>
              <a:rPr lang="en-US" sz="2000">
                <a:solidFill>
                  <a:srgbClr val="CC6600"/>
                </a:solidFill>
              </a:rPr>
              <a:t>	Instruction of new employees in SQA subjects      </a:t>
            </a:r>
          </a:p>
          <a:p>
            <a:pPr marL="900113" indent="-900113">
              <a:lnSpc>
                <a:spcPct val="80000"/>
              </a:lnSpc>
              <a:tabLst>
                <a:tab pos="449263" algn="l"/>
              </a:tabLst>
            </a:pPr>
            <a:r>
              <a:rPr lang="en-US" sz="2000"/>
              <a:t>	*</a:t>
            </a:r>
            <a:r>
              <a:rPr lang="en-US" sz="2000">
                <a:latin typeface="Symbol" pitchFamily="18" charset="2"/>
              </a:rPr>
              <a:t> 	</a:t>
            </a:r>
            <a:r>
              <a:rPr lang="en-US" sz="2000"/>
              <a:t>Certification of employees </a:t>
            </a:r>
          </a:p>
          <a:p>
            <a:pPr marL="900113" indent="-900113">
              <a:lnSpc>
                <a:spcPct val="80000"/>
              </a:lnSpc>
              <a:tabLst>
                <a:tab pos="449263" algn="l"/>
              </a:tabLst>
            </a:pPr>
            <a:r>
              <a:rPr lang="en-US" sz="2000"/>
              <a:t>	*	Consultations on SQA issues to team leaders and others </a:t>
            </a:r>
          </a:p>
          <a:p>
            <a:pPr marL="900113" indent="-900113">
              <a:lnSpc>
                <a:spcPct val="80000"/>
              </a:lnSpc>
              <a:tabLst>
                <a:tab pos="449263" algn="l"/>
              </a:tabLst>
            </a:pPr>
            <a:r>
              <a:rPr lang="en-US" sz="2600" b="1">
                <a:solidFill>
                  <a:schemeClr val="accent2"/>
                </a:solidFill>
              </a:rPr>
              <a:t>c.	Control of the SQA system through performance of:</a:t>
            </a:r>
          </a:p>
          <a:p>
            <a:pPr marL="900113" indent="-900113">
              <a:lnSpc>
                <a:spcPct val="80000"/>
              </a:lnSpc>
              <a:tabLst>
                <a:tab pos="449263" algn="l"/>
              </a:tabLst>
            </a:pPr>
            <a:r>
              <a:rPr lang="en-US" sz="2000"/>
              <a:t>	*	Internal quality reviews</a:t>
            </a:r>
          </a:p>
          <a:p>
            <a:pPr marL="900113" indent="-900113">
              <a:lnSpc>
                <a:spcPct val="80000"/>
              </a:lnSpc>
              <a:tabLst>
                <a:tab pos="449263" algn="l"/>
              </a:tabLst>
            </a:pPr>
            <a:r>
              <a:rPr lang="en-US" sz="2000"/>
              <a:t>	*	External quality audits</a:t>
            </a:r>
          </a:p>
          <a:p>
            <a:pPr marL="900113" indent="-900113">
              <a:lnSpc>
                <a:spcPct val="80000"/>
              </a:lnSpc>
              <a:tabLst>
                <a:tab pos="449263" algn="l"/>
              </a:tabLst>
            </a:pPr>
            <a:r>
              <a:rPr lang="en-US" sz="2000"/>
              <a:t>	*	Management quality reviews</a:t>
            </a:r>
          </a:p>
        </p:txBody>
      </p:sp>
      <p:sp>
        <p:nvSpPr>
          <p:cNvPr id="197638" name="WordArt 6"/>
          <p:cNvSpPr>
            <a:spLocks noChangeArrowheads="1" noChangeShapeType="1" noTextEdit="1"/>
          </p:cNvSpPr>
          <p:nvPr/>
        </p:nvSpPr>
        <p:spPr bwMode="auto">
          <a:xfrm>
            <a:off x="3978276" y="587375"/>
            <a:ext cx="4200525" cy="3937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Prevention costs</a:t>
            </a:r>
            <a:endParaRPr lang="ar-SA" sz="3600" b="1"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3" name="Rectangle 3"/>
          <p:cNvSpPr>
            <a:spLocks noGrp="1" noChangeArrowheads="1"/>
          </p:cNvSpPr>
          <p:nvPr>
            <p:ph type="body" idx="1"/>
          </p:nvPr>
        </p:nvSpPr>
        <p:spPr>
          <a:xfrm>
            <a:off x="2057400" y="1454150"/>
            <a:ext cx="8153400" cy="4495800"/>
          </a:xfrm>
          <a:ln w="19050">
            <a:solidFill>
              <a:schemeClr val="tx1"/>
            </a:solidFill>
          </a:ln>
        </p:spPr>
        <p:txBody>
          <a:bodyPr/>
          <a:lstStyle/>
          <a:p>
            <a:pPr>
              <a:lnSpc>
                <a:spcPct val="90000"/>
              </a:lnSpc>
            </a:pPr>
            <a:r>
              <a:rPr lang="en-US" sz="2800"/>
              <a:t> </a:t>
            </a:r>
            <a:r>
              <a:rPr lang="en-US" b="1">
                <a:solidFill>
                  <a:srgbClr val="339966"/>
                </a:solidFill>
              </a:rPr>
              <a:t>(a) Costs of reviews:</a:t>
            </a:r>
          </a:p>
          <a:p>
            <a:pPr>
              <a:lnSpc>
                <a:spcPct val="90000"/>
              </a:lnSpc>
            </a:pPr>
            <a:r>
              <a:rPr lang="en-US" sz="2800"/>
              <a:t>      </a:t>
            </a:r>
            <a:r>
              <a:rPr lang="en-US" sz="2800">
                <a:latin typeface="Symbol" pitchFamily="18" charset="2"/>
              </a:rPr>
              <a:t>       *</a:t>
            </a:r>
            <a:r>
              <a:rPr lang="en-US" sz="2800"/>
              <a:t>  Formal design reviews (DRs)</a:t>
            </a:r>
          </a:p>
          <a:p>
            <a:pPr>
              <a:lnSpc>
                <a:spcPct val="90000"/>
              </a:lnSpc>
            </a:pPr>
            <a:r>
              <a:rPr lang="en-US" sz="2800"/>
              <a:t>         </a:t>
            </a:r>
            <a:r>
              <a:rPr lang="en-US" sz="2800">
                <a:latin typeface="Symbol" pitchFamily="18" charset="2"/>
              </a:rPr>
              <a:t>    *</a:t>
            </a:r>
            <a:r>
              <a:rPr lang="en-US" sz="2800"/>
              <a:t>  Peer reviews (inspections and walkthroughs)</a:t>
            </a:r>
          </a:p>
          <a:p>
            <a:pPr>
              <a:lnSpc>
                <a:spcPct val="90000"/>
              </a:lnSpc>
            </a:pPr>
            <a:r>
              <a:rPr lang="en-US" sz="2800"/>
              <a:t>          </a:t>
            </a:r>
            <a:r>
              <a:rPr lang="en-US" sz="2800">
                <a:latin typeface="Symbol" pitchFamily="18" charset="2"/>
              </a:rPr>
              <a:t>   * </a:t>
            </a:r>
            <a:r>
              <a:rPr lang="en-US" sz="2800"/>
              <a:t> Expert reviews</a:t>
            </a:r>
          </a:p>
          <a:p>
            <a:pPr>
              <a:lnSpc>
                <a:spcPct val="90000"/>
              </a:lnSpc>
            </a:pPr>
            <a:r>
              <a:rPr lang="en-US" sz="2800"/>
              <a:t> </a:t>
            </a:r>
            <a:r>
              <a:rPr lang="en-US" b="1">
                <a:solidFill>
                  <a:schemeClr val="accent2"/>
                </a:solidFill>
              </a:rPr>
              <a:t>(b) Costs of software testing:</a:t>
            </a:r>
          </a:p>
          <a:p>
            <a:pPr>
              <a:lnSpc>
                <a:spcPct val="90000"/>
              </a:lnSpc>
            </a:pPr>
            <a:r>
              <a:rPr lang="en-US" sz="2800"/>
              <a:t>        </a:t>
            </a:r>
            <a:r>
              <a:rPr lang="en-US" sz="2800">
                <a:latin typeface="Symbol" pitchFamily="18" charset="2"/>
              </a:rPr>
              <a:t>     *</a:t>
            </a:r>
            <a:r>
              <a:rPr lang="en-US" sz="2800"/>
              <a:t>  Unit, integration and software system tests</a:t>
            </a:r>
          </a:p>
          <a:p>
            <a:pPr>
              <a:lnSpc>
                <a:spcPct val="90000"/>
              </a:lnSpc>
            </a:pPr>
            <a:r>
              <a:rPr lang="en-US" sz="2800"/>
              <a:t>        </a:t>
            </a:r>
            <a:r>
              <a:rPr lang="en-US" sz="2800">
                <a:latin typeface="Symbol" pitchFamily="18" charset="2"/>
              </a:rPr>
              <a:t>     * </a:t>
            </a:r>
            <a:r>
              <a:rPr lang="en-US" sz="2800"/>
              <a:t> Acceptance tests (carried out by customers)</a:t>
            </a:r>
          </a:p>
          <a:p>
            <a:pPr>
              <a:lnSpc>
                <a:spcPct val="90000"/>
              </a:lnSpc>
            </a:pPr>
            <a:r>
              <a:rPr lang="en-US" sz="2800"/>
              <a:t>  </a:t>
            </a:r>
            <a:r>
              <a:rPr lang="en-US" b="1"/>
              <a:t>(c) Costs of assuring quality of external </a:t>
            </a:r>
            <a:br>
              <a:rPr lang="en-US" b="1"/>
            </a:br>
            <a:r>
              <a:rPr lang="en-US" b="1"/>
              <a:t>    participants</a:t>
            </a:r>
            <a:endParaRPr lang="en-US" sz="2800"/>
          </a:p>
        </p:txBody>
      </p:sp>
      <p:sp>
        <p:nvSpPr>
          <p:cNvPr id="199686" name="WordArt 6"/>
          <p:cNvSpPr>
            <a:spLocks noChangeArrowheads="1" noChangeShapeType="1" noTextEdit="1"/>
          </p:cNvSpPr>
          <p:nvPr/>
        </p:nvSpPr>
        <p:spPr bwMode="auto">
          <a:xfrm>
            <a:off x="4071938" y="679450"/>
            <a:ext cx="4019550" cy="4318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Appraisal costs </a:t>
            </a:r>
            <a:endParaRPr lang="ar-SA" sz="3600" b="1"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r>
              <a:rPr lang="en-US">
                <a:solidFill>
                  <a:schemeClr val="bg1"/>
                </a:solidFill>
              </a:rPr>
              <a:t>Internal failure costs </a:t>
            </a:r>
          </a:p>
        </p:txBody>
      </p:sp>
      <p:sp>
        <p:nvSpPr>
          <p:cNvPr id="200707" name="Rectangle 3"/>
          <p:cNvSpPr>
            <a:spLocks noGrp="1" noChangeArrowheads="1"/>
          </p:cNvSpPr>
          <p:nvPr>
            <p:ph type="body" idx="1"/>
          </p:nvPr>
        </p:nvSpPr>
        <p:spPr>
          <a:xfrm>
            <a:off x="2133600" y="1752600"/>
            <a:ext cx="7772400" cy="3886200"/>
          </a:xfrm>
          <a:ln w="19050">
            <a:solidFill>
              <a:schemeClr val="tx1"/>
            </a:solidFill>
          </a:ln>
        </p:spPr>
        <p:txBody>
          <a:bodyPr/>
          <a:lstStyle/>
          <a:p>
            <a:pPr marL="536575" indent="-536575"/>
            <a:r>
              <a:rPr lang="en-US">
                <a:latin typeface="Symbol" pitchFamily="18" charset="2"/>
              </a:rPr>
              <a:t>*	</a:t>
            </a:r>
            <a:r>
              <a:rPr lang="en-US" b="1">
                <a:solidFill>
                  <a:srgbClr val="339966"/>
                </a:solidFill>
              </a:rPr>
              <a:t>Costs of redesign or design corrections subsequent to design review and test findings</a:t>
            </a:r>
            <a:r>
              <a:rPr lang="en-US"/>
              <a:t>  </a:t>
            </a:r>
          </a:p>
          <a:p>
            <a:pPr marL="536575" indent="-536575"/>
            <a:r>
              <a:rPr lang="en-US">
                <a:latin typeface="Symbol" pitchFamily="18" charset="2"/>
              </a:rPr>
              <a:t>*</a:t>
            </a:r>
            <a:r>
              <a:rPr lang="en-US"/>
              <a:t>	</a:t>
            </a:r>
            <a:r>
              <a:rPr lang="en-US" b="1">
                <a:solidFill>
                  <a:srgbClr val="CC0000"/>
                </a:solidFill>
              </a:rPr>
              <a:t>Costs of re-programming or correcting programs in response to test findings</a:t>
            </a:r>
            <a:r>
              <a:rPr lang="en-US"/>
              <a:t> </a:t>
            </a:r>
          </a:p>
          <a:p>
            <a:pPr marL="536575" indent="-536575"/>
            <a:r>
              <a:rPr lang="en-US"/>
              <a:t>*	</a:t>
            </a:r>
            <a:r>
              <a:rPr lang="en-US" b="1">
                <a:solidFill>
                  <a:schemeClr val="accent2"/>
                </a:solidFill>
              </a:rPr>
              <a:t>Costs of repeated design review and re- testing (regression tests</a:t>
            </a:r>
            <a:r>
              <a:rPr lang="en-US"/>
              <a:t>) </a:t>
            </a:r>
          </a:p>
        </p:txBody>
      </p:sp>
      <p:sp>
        <p:nvSpPr>
          <p:cNvPr id="200710" name="WordArt 6"/>
          <p:cNvSpPr>
            <a:spLocks noChangeArrowheads="1" noChangeShapeType="1" noTextEdit="1"/>
          </p:cNvSpPr>
          <p:nvPr/>
        </p:nvSpPr>
        <p:spPr bwMode="auto">
          <a:xfrm>
            <a:off x="3395663" y="874713"/>
            <a:ext cx="5372100" cy="39370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Internal failure costs </a:t>
            </a:r>
            <a:endParaRPr lang="ar-SA" sz="3600" b="1"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Rectangle 3"/>
          <p:cNvSpPr>
            <a:spLocks noGrp="1" noChangeArrowheads="1"/>
          </p:cNvSpPr>
          <p:nvPr>
            <p:ph type="body" idx="1"/>
          </p:nvPr>
        </p:nvSpPr>
        <p:spPr>
          <a:xfrm>
            <a:off x="1905000" y="1212850"/>
            <a:ext cx="8382000" cy="4953000"/>
          </a:xfrm>
          <a:ln w="19050">
            <a:solidFill>
              <a:schemeClr val="tx1"/>
            </a:solidFill>
          </a:ln>
        </p:spPr>
        <p:txBody>
          <a:bodyPr/>
          <a:lstStyle/>
          <a:p>
            <a:pPr marL="711200" indent="-711200">
              <a:lnSpc>
                <a:spcPct val="90000"/>
              </a:lnSpc>
              <a:tabLst>
                <a:tab pos="363538" algn="l"/>
              </a:tabLst>
            </a:pPr>
            <a:r>
              <a:rPr lang="en-US" sz="2000"/>
              <a:t>Typical external failure costs cover:</a:t>
            </a:r>
          </a:p>
          <a:p>
            <a:pPr marL="711200" indent="-711200">
              <a:lnSpc>
                <a:spcPct val="90000"/>
              </a:lnSpc>
              <a:tabLst>
                <a:tab pos="363538" algn="l"/>
              </a:tabLst>
            </a:pPr>
            <a:r>
              <a:rPr lang="en-US" sz="2000">
                <a:latin typeface="Symbol" pitchFamily="18" charset="2"/>
              </a:rPr>
              <a:t>	*	</a:t>
            </a:r>
            <a:r>
              <a:rPr lang="en-US" sz="2000"/>
              <a:t>Resolution of customer complaints during the warranty period. </a:t>
            </a:r>
          </a:p>
          <a:p>
            <a:pPr marL="711200" indent="-711200">
              <a:lnSpc>
                <a:spcPct val="90000"/>
              </a:lnSpc>
              <a:tabLst>
                <a:tab pos="363538" algn="l"/>
              </a:tabLst>
            </a:pPr>
            <a:r>
              <a:rPr lang="en-US" sz="2000">
                <a:latin typeface="Symbol" pitchFamily="18" charset="2"/>
              </a:rPr>
              <a:t>	*	</a:t>
            </a:r>
            <a:r>
              <a:rPr lang="en-US" sz="2000"/>
              <a:t>Correction of software bugs detected during regular operation. </a:t>
            </a:r>
          </a:p>
          <a:p>
            <a:pPr marL="711200" indent="-711200">
              <a:lnSpc>
                <a:spcPct val="90000"/>
              </a:lnSpc>
              <a:tabLst>
                <a:tab pos="363538" algn="l"/>
              </a:tabLst>
            </a:pPr>
            <a:r>
              <a:rPr lang="en-US" sz="2000">
                <a:latin typeface="Symbol" pitchFamily="18" charset="2"/>
              </a:rPr>
              <a:t>	*	</a:t>
            </a:r>
            <a:r>
              <a:rPr lang="en-US" sz="2000"/>
              <a:t>Correction of software failures after the warranty period is over</a:t>
            </a:r>
            <a:r>
              <a:rPr lang="en-US" sz="2000" b="1"/>
              <a:t> </a:t>
            </a:r>
            <a:r>
              <a:rPr lang="en-US" sz="2000"/>
              <a:t>even if the correction is not covered by the warranty. </a:t>
            </a:r>
          </a:p>
          <a:p>
            <a:pPr marL="711200" indent="-711200">
              <a:lnSpc>
                <a:spcPct val="90000"/>
              </a:lnSpc>
              <a:tabLst>
                <a:tab pos="363538" algn="l"/>
              </a:tabLst>
            </a:pPr>
            <a:r>
              <a:rPr lang="en-US" sz="2000">
                <a:latin typeface="Symbol" pitchFamily="18" charset="2"/>
              </a:rPr>
              <a:t>	*	</a:t>
            </a:r>
            <a:r>
              <a:rPr lang="en-US" sz="2000"/>
              <a:t>Damages paid to customers in case of a severe software failure.</a:t>
            </a:r>
          </a:p>
          <a:p>
            <a:pPr marL="711200" indent="-711200">
              <a:lnSpc>
                <a:spcPct val="90000"/>
              </a:lnSpc>
              <a:tabLst>
                <a:tab pos="363538" algn="l"/>
              </a:tabLst>
            </a:pPr>
            <a:r>
              <a:rPr lang="en-US" sz="2000">
                <a:latin typeface="Symbol" pitchFamily="18" charset="2"/>
              </a:rPr>
              <a:t>	*	</a:t>
            </a:r>
            <a:r>
              <a:rPr lang="en-US" sz="2000"/>
              <a:t>Reimbursement of customer's purchase costs.</a:t>
            </a:r>
          </a:p>
          <a:p>
            <a:pPr marL="711200" indent="-711200">
              <a:lnSpc>
                <a:spcPct val="90000"/>
              </a:lnSpc>
              <a:tabLst>
                <a:tab pos="363538" algn="l"/>
              </a:tabLst>
            </a:pPr>
            <a:r>
              <a:rPr lang="en-US" sz="2000">
                <a:latin typeface="Symbol" pitchFamily="18" charset="2"/>
              </a:rPr>
              <a:t>	*	</a:t>
            </a:r>
            <a:r>
              <a:rPr lang="en-US" sz="2000"/>
              <a:t>Insurance against customer's claims.</a:t>
            </a:r>
          </a:p>
          <a:p>
            <a:pPr marL="711200" indent="-711200">
              <a:lnSpc>
                <a:spcPct val="90000"/>
              </a:lnSpc>
              <a:tabLst>
                <a:tab pos="363538" algn="l"/>
              </a:tabLst>
            </a:pPr>
            <a:r>
              <a:rPr lang="en-US" sz="2000"/>
              <a:t>Typical examples of hidden external failure costs:</a:t>
            </a:r>
          </a:p>
          <a:p>
            <a:pPr marL="711200" indent="-711200">
              <a:lnSpc>
                <a:spcPct val="90000"/>
              </a:lnSpc>
              <a:tabLst>
                <a:tab pos="363538" algn="l"/>
              </a:tabLst>
            </a:pPr>
            <a:r>
              <a:rPr lang="en-US" sz="2000">
                <a:latin typeface="Symbol" pitchFamily="18" charset="2"/>
              </a:rPr>
              <a:t>	*	</a:t>
            </a:r>
            <a:r>
              <a:rPr lang="en-US" sz="2000"/>
              <a:t>Reduction of sales to customers that suffered from  software failures.</a:t>
            </a:r>
          </a:p>
          <a:p>
            <a:pPr marL="711200" indent="-711200">
              <a:lnSpc>
                <a:spcPct val="90000"/>
              </a:lnSpc>
              <a:tabLst>
                <a:tab pos="363538" algn="l"/>
              </a:tabLst>
            </a:pPr>
            <a:r>
              <a:rPr lang="en-US" sz="2000">
                <a:latin typeface="Symbol" pitchFamily="18" charset="2"/>
              </a:rPr>
              <a:t>	*	</a:t>
            </a:r>
            <a:r>
              <a:rPr lang="en-US" sz="2000"/>
              <a:t>Severe reduction of sales motivated by the firm's damaged reputation.</a:t>
            </a:r>
          </a:p>
          <a:p>
            <a:pPr marL="711200" indent="-711200">
              <a:lnSpc>
                <a:spcPct val="90000"/>
              </a:lnSpc>
              <a:tabLst>
                <a:tab pos="363538" algn="l"/>
              </a:tabLst>
            </a:pPr>
            <a:r>
              <a:rPr lang="en-US" sz="2000">
                <a:latin typeface="Symbol" pitchFamily="18" charset="2"/>
              </a:rPr>
              <a:t>	*</a:t>
            </a:r>
            <a:r>
              <a:rPr lang="en-US" sz="2000"/>
              <a:t>	Increased investment in sales promotion to counter the effects of past software failures.</a:t>
            </a:r>
          </a:p>
          <a:p>
            <a:pPr marL="711200" indent="-711200">
              <a:lnSpc>
                <a:spcPct val="90000"/>
              </a:lnSpc>
              <a:tabLst>
                <a:tab pos="363538" algn="l"/>
              </a:tabLst>
            </a:pPr>
            <a:r>
              <a:rPr lang="en-US" sz="2000"/>
              <a:t>	*	Reduced prospects to win a tender or, alternatively, the need to under-price to prevent competitors from winning tenders. </a:t>
            </a:r>
          </a:p>
        </p:txBody>
      </p:sp>
      <p:sp>
        <p:nvSpPr>
          <p:cNvPr id="201734" name="WordArt 6"/>
          <p:cNvSpPr>
            <a:spLocks noChangeArrowheads="1" noChangeShapeType="1" noTextEdit="1"/>
          </p:cNvSpPr>
          <p:nvPr/>
        </p:nvSpPr>
        <p:spPr bwMode="auto">
          <a:xfrm>
            <a:off x="3319463" y="573089"/>
            <a:ext cx="5524500" cy="407987"/>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External failure costs </a:t>
            </a:r>
            <a:endParaRPr lang="ar-SA" sz="3600" b="1"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5520" y="692696"/>
            <a:ext cx="7416824" cy="5729774"/>
          </a:xfrm>
          <a:prstGeom prst="rect">
            <a:avLst/>
          </a:prstGeom>
        </p:spPr>
        <p:txBody>
          <a:bodyPr vert="horz" wrap="square" lIns="0" tIns="12700" rIns="0" bIns="0" rtlCol="0">
            <a:spAutoFit/>
          </a:bodyPr>
          <a:lstStyle/>
          <a:p>
            <a:pPr marL="12700" marR="232410" algn="l" rtl="0" fontAlgn="base">
              <a:spcBef>
                <a:spcPts val="100"/>
              </a:spcBef>
              <a:spcAft>
                <a:spcPct val="0"/>
              </a:spcAft>
            </a:pPr>
            <a:r>
              <a:rPr sz="2800" b="1" spc="-100" dirty="0">
                <a:solidFill>
                  <a:srgbClr val="5B9BD5">
                    <a:lumMod val="75000"/>
                  </a:srgbClr>
                </a:solidFill>
                <a:effectLst>
                  <a:outerShdw blurRad="38100" dist="38100" dir="2700000" algn="tl">
                    <a:srgbClr val="000000">
                      <a:alpha val="43137"/>
                    </a:srgbClr>
                  </a:outerShdw>
                </a:effectLst>
                <a:latin typeface="Calibri"/>
                <a:cs typeface="Calibri"/>
              </a:rPr>
              <a:t>4) Cooperation and coordination with other software teams:  </a:t>
            </a:r>
            <a:r>
              <a:rPr sz="2400" spc="-10" dirty="0">
                <a:solidFill>
                  <a:srgbClr val="2E2B1F"/>
                </a:solidFill>
                <a:latin typeface="Calibri"/>
                <a:cs typeface="Calibri"/>
              </a:rPr>
              <a:t>Cooperation</a:t>
            </a:r>
            <a:r>
              <a:rPr sz="2400" spc="-25" dirty="0">
                <a:solidFill>
                  <a:srgbClr val="2E2B1F"/>
                </a:solidFill>
                <a:latin typeface="Calibri"/>
                <a:cs typeface="Calibri"/>
              </a:rPr>
              <a:t> </a:t>
            </a:r>
            <a:r>
              <a:rPr sz="2400" spc="-15" dirty="0">
                <a:solidFill>
                  <a:srgbClr val="2E2B1F"/>
                </a:solidFill>
                <a:latin typeface="Calibri"/>
                <a:cs typeface="Calibri"/>
              </a:rPr>
              <a:t>may</a:t>
            </a:r>
            <a:r>
              <a:rPr sz="2400" spc="-10" dirty="0">
                <a:solidFill>
                  <a:srgbClr val="2E2B1F"/>
                </a:solidFill>
                <a:latin typeface="Calibri"/>
                <a:cs typeface="Calibri"/>
              </a:rPr>
              <a:t> </a:t>
            </a:r>
            <a:r>
              <a:rPr sz="2400" spc="-5" dirty="0">
                <a:solidFill>
                  <a:srgbClr val="2E2B1F"/>
                </a:solidFill>
                <a:latin typeface="Calibri"/>
                <a:cs typeface="Calibri"/>
              </a:rPr>
              <a:t>be </a:t>
            </a:r>
            <a:r>
              <a:rPr sz="2400" spc="-10" dirty="0">
                <a:solidFill>
                  <a:srgbClr val="2E2B1F"/>
                </a:solidFill>
                <a:latin typeface="Calibri"/>
                <a:cs typeface="Calibri"/>
              </a:rPr>
              <a:t>required</a:t>
            </a:r>
            <a:r>
              <a:rPr sz="2400" spc="5" dirty="0">
                <a:solidFill>
                  <a:srgbClr val="2E2B1F"/>
                </a:solidFill>
                <a:latin typeface="Calibri"/>
                <a:cs typeface="Calibri"/>
              </a:rPr>
              <a:t> </a:t>
            </a:r>
            <a:r>
              <a:rPr sz="2400" dirty="0">
                <a:solidFill>
                  <a:srgbClr val="2E2B1F"/>
                </a:solidFill>
                <a:latin typeface="Calibri"/>
                <a:cs typeface="Calibri"/>
              </a:rPr>
              <a:t>with:</a:t>
            </a:r>
            <a:endParaRPr sz="2400" dirty="0">
              <a:solidFill>
                <a:prstClr val="black"/>
              </a:solidFill>
              <a:latin typeface="Calibri"/>
              <a:cs typeface="Calibri"/>
            </a:endParaRPr>
          </a:p>
          <a:p>
            <a:pPr marL="265430" indent="-253365" algn="l" rtl="0" fontAlgn="base">
              <a:spcBef>
                <a:spcPts val="20"/>
              </a:spcBef>
              <a:spcAft>
                <a:spcPct val="0"/>
              </a:spcAft>
              <a:buFont typeface="Arial MT"/>
              <a:buChar char="■"/>
              <a:tabLst>
                <a:tab pos="266065" algn="l"/>
              </a:tabLst>
            </a:pPr>
            <a:r>
              <a:rPr sz="2400" spc="-5" dirty="0">
                <a:solidFill>
                  <a:srgbClr val="2E2B1F"/>
                </a:solidFill>
                <a:latin typeface="Calibri"/>
                <a:cs typeface="Calibri"/>
              </a:rPr>
              <a:t>Other</a:t>
            </a:r>
            <a:r>
              <a:rPr sz="2400" spc="-10" dirty="0">
                <a:solidFill>
                  <a:srgbClr val="2E2B1F"/>
                </a:solidFill>
                <a:latin typeface="Calibri"/>
                <a:cs typeface="Calibri"/>
              </a:rPr>
              <a:t> </a:t>
            </a:r>
            <a:r>
              <a:rPr sz="2400" spc="-15" dirty="0">
                <a:solidFill>
                  <a:srgbClr val="2E2B1F"/>
                </a:solidFill>
                <a:latin typeface="Calibri"/>
                <a:cs typeface="Calibri"/>
              </a:rPr>
              <a:t>software</a:t>
            </a:r>
            <a:r>
              <a:rPr sz="2400" spc="5" dirty="0">
                <a:solidFill>
                  <a:srgbClr val="2E2B1F"/>
                </a:solidFill>
                <a:latin typeface="Calibri"/>
                <a:cs typeface="Calibri"/>
              </a:rPr>
              <a:t> </a:t>
            </a:r>
            <a:r>
              <a:rPr sz="2400" spc="-10" dirty="0">
                <a:solidFill>
                  <a:srgbClr val="2E2B1F"/>
                </a:solidFill>
                <a:latin typeface="Calibri"/>
                <a:cs typeface="Calibri"/>
              </a:rPr>
              <a:t>development</a:t>
            </a:r>
            <a:r>
              <a:rPr sz="2400" spc="5" dirty="0">
                <a:solidFill>
                  <a:srgbClr val="2E2B1F"/>
                </a:solidFill>
                <a:latin typeface="Calibri"/>
                <a:cs typeface="Calibri"/>
              </a:rPr>
              <a:t> </a:t>
            </a:r>
            <a:r>
              <a:rPr sz="2400" spc="-5" dirty="0">
                <a:solidFill>
                  <a:srgbClr val="2E2B1F"/>
                </a:solidFill>
                <a:latin typeface="Calibri"/>
                <a:cs typeface="Calibri"/>
              </a:rPr>
              <a:t>teams </a:t>
            </a:r>
            <a:r>
              <a:rPr sz="2400" dirty="0">
                <a:solidFill>
                  <a:srgbClr val="2E2B1F"/>
                </a:solidFill>
                <a:latin typeface="Calibri"/>
                <a:cs typeface="Calibri"/>
              </a:rPr>
              <a:t>in</a:t>
            </a:r>
            <a:r>
              <a:rPr sz="2400" spc="5" dirty="0">
                <a:solidFill>
                  <a:srgbClr val="2E2B1F"/>
                </a:solidFill>
                <a:latin typeface="Calibri"/>
                <a:cs typeface="Calibri"/>
              </a:rPr>
              <a:t> </a:t>
            </a:r>
            <a:r>
              <a:rPr sz="2400" dirty="0">
                <a:solidFill>
                  <a:srgbClr val="2E2B1F"/>
                </a:solidFill>
                <a:latin typeface="Calibri"/>
                <a:cs typeface="Calibri"/>
              </a:rPr>
              <a:t>the</a:t>
            </a:r>
            <a:r>
              <a:rPr sz="2400" spc="5" dirty="0">
                <a:solidFill>
                  <a:srgbClr val="2E2B1F"/>
                </a:solidFill>
                <a:latin typeface="Calibri"/>
                <a:cs typeface="Calibri"/>
              </a:rPr>
              <a:t> </a:t>
            </a:r>
            <a:r>
              <a:rPr sz="2400" spc="-5" dirty="0">
                <a:solidFill>
                  <a:srgbClr val="2E2B1F"/>
                </a:solidFill>
                <a:latin typeface="Calibri"/>
                <a:cs typeface="Calibri"/>
              </a:rPr>
              <a:t>same </a:t>
            </a:r>
            <a:r>
              <a:rPr sz="2400" spc="-15" dirty="0">
                <a:solidFill>
                  <a:srgbClr val="2E2B1F"/>
                </a:solidFill>
                <a:latin typeface="Calibri"/>
                <a:cs typeface="Calibri"/>
              </a:rPr>
              <a:t>organization.</a:t>
            </a:r>
            <a:endParaRPr sz="2400" dirty="0">
              <a:solidFill>
                <a:prstClr val="black"/>
              </a:solidFill>
              <a:latin typeface="Calibri"/>
              <a:cs typeface="Calibri"/>
            </a:endParaRPr>
          </a:p>
          <a:p>
            <a:pPr marL="265430" indent="-253365" algn="l" rtl="0" fontAlgn="base">
              <a:spcBef>
                <a:spcPts val="5"/>
              </a:spcBef>
              <a:spcAft>
                <a:spcPct val="0"/>
              </a:spcAft>
              <a:buFont typeface="Arial MT"/>
              <a:buChar char="■"/>
              <a:tabLst>
                <a:tab pos="266065" algn="l"/>
              </a:tabLst>
            </a:pPr>
            <a:r>
              <a:rPr sz="2400" spc="-15" dirty="0">
                <a:solidFill>
                  <a:srgbClr val="2E2B1F"/>
                </a:solidFill>
                <a:latin typeface="Calibri"/>
                <a:cs typeface="Calibri"/>
              </a:rPr>
              <a:t>Hardware</a:t>
            </a:r>
            <a:r>
              <a:rPr sz="2400" spc="-10" dirty="0">
                <a:solidFill>
                  <a:srgbClr val="2E2B1F"/>
                </a:solidFill>
                <a:latin typeface="Calibri"/>
                <a:cs typeface="Calibri"/>
              </a:rPr>
              <a:t> development</a:t>
            </a:r>
            <a:r>
              <a:rPr sz="2400" dirty="0">
                <a:solidFill>
                  <a:srgbClr val="2E2B1F"/>
                </a:solidFill>
                <a:latin typeface="Calibri"/>
                <a:cs typeface="Calibri"/>
              </a:rPr>
              <a:t> </a:t>
            </a:r>
            <a:r>
              <a:rPr sz="2400" spc="-5" dirty="0">
                <a:solidFill>
                  <a:srgbClr val="2E2B1F"/>
                </a:solidFill>
                <a:latin typeface="Calibri"/>
                <a:cs typeface="Calibri"/>
              </a:rPr>
              <a:t>teams</a:t>
            </a:r>
            <a:r>
              <a:rPr sz="2400" spc="-15" dirty="0">
                <a:solidFill>
                  <a:srgbClr val="2E2B1F"/>
                </a:solidFill>
                <a:latin typeface="Calibri"/>
                <a:cs typeface="Calibri"/>
              </a:rPr>
              <a:t> </a:t>
            </a:r>
            <a:r>
              <a:rPr sz="2400" dirty="0">
                <a:solidFill>
                  <a:srgbClr val="2E2B1F"/>
                </a:solidFill>
                <a:latin typeface="Calibri"/>
                <a:cs typeface="Calibri"/>
              </a:rPr>
              <a:t>in the</a:t>
            </a:r>
            <a:r>
              <a:rPr sz="2400" spc="-15" dirty="0">
                <a:solidFill>
                  <a:srgbClr val="2E2B1F"/>
                </a:solidFill>
                <a:latin typeface="Calibri"/>
                <a:cs typeface="Calibri"/>
              </a:rPr>
              <a:t> </a:t>
            </a:r>
            <a:r>
              <a:rPr sz="2400" spc="-5" dirty="0">
                <a:solidFill>
                  <a:srgbClr val="2E2B1F"/>
                </a:solidFill>
                <a:latin typeface="Calibri"/>
                <a:cs typeface="Calibri"/>
              </a:rPr>
              <a:t>same</a:t>
            </a:r>
            <a:r>
              <a:rPr sz="2400" dirty="0">
                <a:solidFill>
                  <a:srgbClr val="2E2B1F"/>
                </a:solidFill>
                <a:latin typeface="Calibri"/>
                <a:cs typeface="Calibri"/>
              </a:rPr>
              <a:t> </a:t>
            </a:r>
            <a:r>
              <a:rPr sz="2400" spc="-15" dirty="0">
                <a:solidFill>
                  <a:srgbClr val="2E2B1F"/>
                </a:solidFill>
                <a:latin typeface="Calibri"/>
                <a:cs typeface="Calibri"/>
              </a:rPr>
              <a:t>organization.</a:t>
            </a:r>
            <a:endParaRPr sz="2400" dirty="0">
              <a:solidFill>
                <a:prstClr val="black"/>
              </a:solidFill>
              <a:latin typeface="Calibri"/>
              <a:cs typeface="Calibri"/>
            </a:endParaRPr>
          </a:p>
          <a:p>
            <a:pPr marL="12700" marR="1103630" algn="l" rtl="0" fontAlgn="base">
              <a:lnSpc>
                <a:spcPts val="2860"/>
              </a:lnSpc>
              <a:spcBef>
                <a:spcPts val="115"/>
              </a:spcBef>
              <a:spcAft>
                <a:spcPct val="0"/>
              </a:spcAft>
              <a:buFont typeface="Arial MT"/>
              <a:buChar char="■"/>
              <a:tabLst>
                <a:tab pos="266065" algn="l"/>
              </a:tabLst>
            </a:pPr>
            <a:r>
              <a:rPr sz="2400" spc="-15" dirty="0">
                <a:solidFill>
                  <a:srgbClr val="2E2B1F"/>
                </a:solidFill>
                <a:latin typeface="Calibri"/>
                <a:cs typeface="Calibri"/>
              </a:rPr>
              <a:t>Software </a:t>
            </a:r>
            <a:r>
              <a:rPr sz="2400" dirty="0">
                <a:solidFill>
                  <a:srgbClr val="2E2B1F"/>
                </a:solidFill>
                <a:latin typeface="Calibri"/>
                <a:cs typeface="Calibri"/>
              </a:rPr>
              <a:t>and </a:t>
            </a:r>
            <a:r>
              <a:rPr sz="2400" spc="-15" dirty="0">
                <a:solidFill>
                  <a:srgbClr val="2E2B1F"/>
                </a:solidFill>
                <a:latin typeface="Calibri"/>
                <a:cs typeface="Calibri"/>
              </a:rPr>
              <a:t>hardware </a:t>
            </a:r>
            <a:r>
              <a:rPr sz="2400" spc="-10" dirty="0">
                <a:solidFill>
                  <a:srgbClr val="2E2B1F"/>
                </a:solidFill>
                <a:latin typeface="Calibri"/>
                <a:cs typeface="Calibri"/>
              </a:rPr>
              <a:t>development </a:t>
            </a:r>
            <a:r>
              <a:rPr sz="2400" spc="-5" dirty="0">
                <a:solidFill>
                  <a:srgbClr val="2E2B1F"/>
                </a:solidFill>
                <a:latin typeface="Calibri"/>
                <a:cs typeface="Calibri"/>
              </a:rPr>
              <a:t>teams of other </a:t>
            </a:r>
            <a:r>
              <a:rPr sz="2400" spc="-530" dirty="0">
                <a:solidFill>
                  <a:srgbClr val="2E2B1F"/>
                </a:solidFill>
                <a:latin typeface="Calibri"/>
                <a:cs typeface="Calibri"/>
              </a:rPr>
              <a:t> </a:t>
            </a:r>
            <a:r>
              <a:rPr sz="2400" spc="-10" dirty="0">
                <a:solidFill>
                  <a:srgbClr val="2E2B1F"/>
                </a:solidFill>
                <a:latin typeface="Calibri"/>
                <a:cs typeface="Calibri"/>
              </a:rPr>
              <a:t>suppliers.</a:t>
            </a:r>
            <a:endParaRPr sz="2400" dirty="0">
              <a:solidFill>
                <a:prstClr val="black"/>
              </a:solidFill>
              <a:latin typeface="Calibri"/>
              <a:cs typeface="Calibri"/>
            </a:endParaRPr>
          </a:p>
          <a:p>
            <a:pPr marL="265430" indent="-253365" algn="l" rtl="0" fontAlgn="base">
              <a:lnSpc>
                <a:spcPts val="2795"/>
              </a:lnSpc>
              <a:spcBef>
                <a:spcPct val="0"/>
              </a:spcBef>
              <a:spcAft>
                <a:spcPct val="0"/>
              </a:spcAft>
              <a:buFont typeface="Arial MT"/>
              <a:buChar char="■"/>
              <a:tabLst>
                <a:tab pos="266065" algn="l"/>
              </a:tabLst>
            </a:pPr>
            <a:r>
              <a:rPr sz="2400" spc="-10" dirty="0">
                <a:solidFill>
                  <a:srgbClr val="2E2B1F"/>
                </a:solidFill>
                <a:latin typeface="Calibri"/>
                <a:cs typeface="Calibri"/>
              </a:rPr>
              <a:t>Customer</a:t>
            </a:r>
            <a:r>
              <a:rPr sz="2400" spc="-30" dirty="0">
                <a:solidFill>
                  <a:srgbClr val="2E2B1F"/>
                </a:solidFill>
                <a:latin typeface="Calibri"/>
                <a:cs typeface="Calibri"/>
              </a:rPr>
              <a:t> </a:t>
            </a:r>
            <a:r>
              <a:rPr sz="2400" spc="-15" dirty="0">
                <a:solidFill>
                  <a:srgbClr val="2E2B1F"/>
                </a:solidFill>
                <a:latin typeface="Calibri"/>
                <a:cs typeface="Calibri"/>
              </a:rPr>
              <a:t>software</a:t>
            </a:r>
            <a:r>
              <a:rPr sz="2400" spc="5" dirty="0">
                <a:solidFill>
                  <a:srgbClr val="2E2B1F"/>
                </a:solidFill>
                <a:latin typeface="Calibri"/>
                <a:cs typeface="Calibri"/>
              </a:rPr>
              <a:t> </a:t>
            </a:r>
            <a:r>
              <a:rPr sz="2400" dirty="0">
                <a:solidFill>
                  <a:srgbClr val="2E2B1F"/>
                </a:solidFill>
                <a:latin typeface="Calibri"/>
                <a:cs typeface="Calibri"/>
              </a:rPr>
              <a:t>and</a:t>
            </a:r>
            <a:r>
              <a:rPr sz="2400" spc="5" dirty="0">
                <a:solidFill>
                  <a:srgbClr val="2E2B1F"/>
                </a:solidFill>
                <a:latin typeface="Calibri"/>
                <a:cs typeface="Calibri"/>
              </a:rPr>
              <a:t> </a:t>
            </a:r>
            <a:r>
              <a:rPr sz="2400" spc="-15" dirty="0">
                <a:solidFill>
                  <a:srgbClr val="2E2B1F"/>
                </a:solidFill>
                <a:latin typeface="Calibri"/>
                <a:cs typeface="Calibri"/>
              </a:rPr>
              <a:t>hardware</a:t>
            </a:r>
            <a:r>
              <a:rPr sz="2400" spc="-5" dirty="0">
                <a:solidFill>
                  <a:srgbClr val="2E2B1F"/>
                </a:solidFill>
                <a:latin typeface="Calibri"/>
                <a:cs typeface="Calibri"/>
              </a:rPr>
              <a:t> </a:t>
            </a:r>
            <a:r>
              <a:rPr sz="2400" spc="-10" dirty="0">
                <a:solidFill>
                  <a:srgbClr val="2E2B1F"/>
                </a:solidFill>
                <a:latin typeface="Calibri"/>
                <a:cs typeface="Calibri"/>
              </a:rPr>
              <a:t>development</a:t>
            </a:r>
            <a:r>
              <a:rPr sz="2400" dirty="0">
                <a:solidFill>
                  <a:srgbClr val="2E2B1F"/>
                </a:solidFill>
                <a:latin typeface="Calibri"/>
                <a:cs typeface="Calibri"/>
              </a:rPr>
              <a:t> </a:t>
            </a:r>
            <a:r>
              <a:rPr sz="2400" spc="-5" dirty="0">
                <a:solidFill>
                  <a:srgbClr val="2E2B1F"/>
                </a:solidFill>
                <a:latin typeface="Calibri"/>
                <a:cs typeface="Calibri"/>
              </a:rPr>
              <a:t>teams </a:t>
            </a:r>
            <a:r>
              <a:rPr sz="2400" spc="-10" dirty="0">
                <a:solidFill>
                  <a:srgbClr val="2E2B1F"/>
                </a:solidFill>
                <a:latin typeface="Calibri"/>
                <a:cs typeface="Calibri"/>
              </a:rPr>
              <a:t>that</a:t>
            </a:r>
            <a:endParaRPr sz="2400" dirty="0">
              <a:solidFill>
                <a:prstClr val="black"/>
              </a:solidFill>
              <a:latin typeface="Calibri"/>
              <a:cs typeface="Calibri"/>
            </a:endParaRPr>
          </a:p>
          <a:p>
            <a:pPr marL="12700" algn="l" rtl="0" fontAlgn="base">
              <a:lnSpc>
                <a:spcPts val="2870"/>
              </a:lnSpc>
              <a:spcBef>
                <a:spcPct val="0"/>
              </a:spcBef>
              <a:spcAft>
                <a:spcPct val="0"/>
              </a:spcAft>
            </a:pPr>
            <a:r>
              <a:rPr sz="2400" spc="-25" dirty="0">
                <a:solidFill>
                  <a:srgbClr val="2E2B1F"/>
                </a:solidFill>
                <a:latin typeface="Calibri"/>
                <a:cs typeface="Calibri"/>
              </a:rPr>
              <a:t>take </a:t>
            </a:r>
            <a:r>
              <a:rPr sz="2400" spc="-5" dirty="0">
                <a:solidFill>
                  <a:srgbClr val="2E2B1F"/>
                </a:solidFill>
                <a:latin typeface="Calibri"/>
                <a:cs typeface="Calibri"/>
              </a:rPr>
              <a:t>part</a:t>
            </a:r>
            <a:r>
              <a:rPr sz="2400" spc="-15" dirty="0">
                <a:solidFill>
                  <a:srgbClr val="2E2B1F"/>
                </a:solidFill>
                <a:latin typeface="Calibri"/>
                <a:cs typeface="Calibri"/>
              </a:rPr>
              <a:t> </a:t>
            </a:r>
            <a:r>
              <a:rPr sz="2400" dirty="0">
                <a:solidFill>
                  <a:srgbClr val="2E2B1F"/>
                </a:solidFill>
                <a:latin typeface="Calibri"/>
                <a:cs typeface="Calibri"/>
              </a:rPr>
              <a:t>in the </a:t>
            </a:r>
            <a:r>
              <a:rPr sz="2400" spc="-15" dirty="0">
                <a:solidFill>
                  <a:srgbClr val="2E2B1F"/>
                </a:solidFill>
                <a:latin typeface="Calibri"/>
                <a:cs typeface="Calibri"/>
              </a:rPr>
              <a:t>project’s</a:t>
            </a:r>
            <a:r>
              <a:rPr sz="2400" spc="-30" dirty="0">
                <a:solidFill>
                  <a:srgbClr val="2E2B1F"/>
                </a:solidFill>
                <a:latin typeface="Calibri"/>
                <a:cs typeface="Calibri"/>
              </a:rPr>
              <a:t> </a:t>
            </a:r>
            <a:r>
              <a:rPr sz="2400" spc="-10" dirty="0">
                <a:solidFill>
                  <a:srgbClr val="2E2B1F"/>
                </a:solidFill>
                <a:latin typeface="Calibri"/>
                <a:cs typeface="Calibri"/>
              </a:rPr>
              <a:t>development.</a:t>
            </a:r>
            <a:endParaRPr sz="2400" dirty="0">
              <a:solidFill>
                <a:prstClr val="black"/>
              </a:solidFill>
              <a:latin typeface="Calibri"/>
              <a:cs typeface="Calibri"/>
            </a:endParaRPr>
          </a:p>
          <a:p>
            <a:pPr algn="l" rtl="0" fontAlgn="base">
              <a:spcBef>
                <a:spcPts val="10"/>
              </a:spcBef>
              <a:spcAft>
                <a:spcPct val="0"/>
              </a:spcAft>
            </a:pPr>
            <a:endParaRPr sz="2350" dirty="0">
              <a:solidFill>
                <a:prstClr val="black"/>
              </a:solidFill>
              <a:latin typeface="Calibri"/>
              <a:cs typeface="Calibri"/>
            </a:endParaRPr>
          </a:p>
          <a:p>
            <a:pPr marL="12700" marR="35560" algn="l" rtl="0" fontAlgn="base">
              <a:spcBef>
                <a:spcPct val="0"/>
              </a:spcBef>
              <a:spcAft>
                <a:spcPct val="0"/>
              </a:spcAft>
            </a:pPr>
            <a:r>
              <a:rPr sz="2800" b="1" spc="-100" dirty="0">
                <a:solidFill>
                  <a:srgbClr val="5B9BD5">
                    <a:lumMod val="75000"/>
                  </a:srgbClr>
                </a:solidFill>
                <a:effectLst>
                  <a:outerShdw blurRad="38100" dist="38100" dir="2700000" algn="tl">
                    <a:srgbClr val="000000">
                      <a:alpha val="43137"/>
                    </a:srgbClr>
                  </a:outerShdw>
                </a:effectLst>
                <a:latin typeface="Calibri"/>
                <a:cs typeface="Calibri"/>
              </a:rPr>
              <a:t>5) Interfaces with other software systems: </a:t>
            </a:r>
            <a:r>
              <a:rPr sz="2400" spc="-15" dirty="0">
                <a:solidFill>
                  <a:prstClr val="black"/>
                </a:solidFill>
                <a:latin typeface="Calibri"/>
                <a:cs typeface="Calibri"/>
              </a:rPr>
              <a:t>Nowadays,</a:t>
            </a:r>
            <a:r>
              <a:rPr sz="2400" spc="-5" dirty="0">
                <a:solidFill>
                  <a:prstClr val="black"/>
                </a:solidFill>
                <a:latin typeface="Calibri"/>
                <a:cs typeface="Calibri"/>
              </a:rPr>
              <a:t> </a:t>
            </a:r>
            <a:r>
              <a:rPr sz="2400" spc="-10" dirty="0">
                <a:solidFill>
                  <a:prstClr val="black"/>
                </a:solidFill>
                <a:latin typeface="Calibri"/>
                <a:cs typeface="Calibri"/>
              </a:rPr>
              <a:t>most </a:t>
            </a:r>
            <a:r>
              <a:rPr sz="2400" spc="-5" dirty="0">
                <a:solidFill>
                  <a:prstClr val="black"/>
                </a:solidFill>
                <a:latin typeface="Calibri"/>
                <a:cs typeface="Calibri"/>
              </a:rPr>
              <a:t> </a:t>
            </a:r>
            <a:r>
              <a:rPr sz="2400" spc="-15" dirty="0">
                <a:solidFill>
                  <a:prstClr val="black"/>
                </a:solidFill>
                <a:latin typeface="Calibri"/>
                <a:cs typeface="Calibri"/>
              </a:rPr>
              <a:t>software </a:t>
            </a:r>
            <a:r>
              <a:rPr sz="2400" spc="-20" dirty="0">
                <a:solidFill>
                  <a:prstClr val="black"/>
                </a:solidFill>
                <a:latin typeface="Calibri"/>
                <a:cs typeface="Calibri"/>
              </a:rPr>
              <a:t>systems </a:t>
            </a:r>
            <a:r>
              <a:rPr sz="2400" dirty="0">
                <a:solidFill>
                  <a:prstClr val="black"/>
                </a:solidFill>
                <a:latin typeface="Calibri"/>
                <a:cs typeface="Calibri"/>
              </a:rPr>
              <a:t>include </a:t>
            </a:r>
            <a:r>
              <a:rPr sz="2400" spc="-10" dirty="0">
                <a:solidFill>
                  <a:prstClr val="black"/>
                </a:solidFill>
                <a:latin typeface="Calibri"/>
                <a:cs typeface="Calibri"/>
              </a:rPr>
              <a:t>interfaces </a:t>
            </a:r>
            <a:r>
              <a:rPr sz="2400" dirty="0">
                <a:solidFill>
                  <a:prstClr val="black"/>
                </a:solidFill>
                <a:latin typeface="Calibri"/>
                <a:cs typeface="Calibri"/>
              </a:rPr>
              <a:t>with </a:t>
            </a:r>
            <a:r>
              <a:rPr sz="2400" spc="-5" dirty="0">
                <a:solidFill>
                  <a:prstClr val="black"/>
                </a:solidFill>
                <a:latin typeface="Calibri"/>
                <a:cs typeface="Calibri"/>
              </a:rPr>
              <a:t>other </a:t>
            </a:r>
            <a:r>
              <a:rPr sz="2400" spc="-10" dirty="0">
                <a:solidFill>
                  <a:prstClr val="black"/>
                </a:solidFill>
                <a:latin typeface="Calibri"/>
                <a:cs typeface="Calibri"/>
              </a:rPr>
              <a:t>software </a:t>
            </a:r>
            <a:r>
              <a:rPr sz="2400" spc="-5" dirty="0">
                <a:solidFill>
                  <a:prstClr val="black"/>
                </a:solidFill>
                <a:latin typeface="Calibri"/>
                <a:cs typeface="Calibri"/>
              </a:rPr>
              <a:t> </a:t>
            </a:r>
            <a:r>
              <a:rPr sz="2400" spc="-10" dirty="0">
                <a:solidFill>
                  <a:prstClr val="black"/>
                </a:solidFill>
                <a:latin typeface="Calibri"/>
                <a:cs typeface="Calibri"/>
              </a:rPr>
              <a:t>packages. </a:t>
            </a:r>
            <a:r>
              <a:rPr sz="2400" spc="-5" dirty="0">
                <a:solidFill>
                  <a:prstClr val="black"/>
                </a:solidFill>
                <a:latin typeface="Calibri"/>
                <a:cs typeface="Calibri"/>
              </a:rPr>
              <a:t>These </a:t>
            </a:r>
            <a:r>
              <a:rPr sz="2400" spc="-10" dirty="0">
                <a:solidFill>
                  <a:prstClr val="black"/>
                </a:solidFill>
                <a:latin typeface="Calibri"/>
                <a:cs typeface="Calibri"/>
              </a:rPr>
              <a:t>interfaces </a:t>
            </a:r>
            <a:r>
              <a:rPr sz="2400" spc="-5" dirty="0">
                <a:solidFill>
                  <a:prstClr val="black"/>
                </a:solidFill>
                <a:latin typeface="Calibri"/>
                <a:cs typeface="Calibri"/>
              </a:rPr>
              <a:t>allow </a:t>
            </a:r>
            <a:r>
              <a:rPr sz="2400" spc="-15" dirty="0">
                <a:solidFill>
                  <a:prstClr val="black"/>
                </a:solidFill>
                <a:latin typeface="Calibri"/>
                <a:cs typeface="Calibri"/>
              </a:rPr>
              <a:t>data </a:t>
            </a:r>
            <a:r>
              <a:rPr sz="2400" dirty="0">
                <a:solidFill>
                  <a:prstClr val="black"/>
                </a:solidFill>
                <a:latin typeface="Calibri"/>
                <a:cs typeface="Calibri"/>
              </a:rPr>
              <a:t>in </a:t>
            </a:r>
            <a:r>
              <a:rPr sz="2400" spc="-5" dirty="0">
                <a:solidFill>
                  <a:prstClr val="black"/>
                </a:solidFill>
                <a:latin typeface="Calibri"/>
                <a:cs typeface="Calibri"/>
              </a:rPr>
              <a:t>electronic </a:t>
            </a:r>
            <a:r>
              <a:rPr sz="2400" spc="-15" dirty="0">
                <a:solidFill>
                  <a:prstClr val="black"/>
                </a:solidFill>
                <a:latin typeface="Calibri"/>
                <a:cs typeface="Calibri"/>
              </a:rPr>
              <a:t>form to </a:t>
            </a:r>
            <a:r>
              <a:rPr sz="2400" spc="-10" dirty="0">
                <a:solidFill>
                  <a:prstClr val="black"/>
                </a:solidFill>
                <a:latin typeface="Calibri"/>
                <a:cs typeface="Calibri"/>
              </a:rPr>
              <a:t>flow </a:t>
            </a:r>
            <a:r>
              <a:rPr sz="2400" spc="-530" dirty="0">
                <a:solidFill>
                  <a:prstClr val="black"/>
                </a:solidFill>
                <a:latin typeface="Calibri"/>
                <a:cs typeface="Calibri"/>
              </a:rPr>
              <a:t> </a:t>
            </a:r>
            <a:r>
              <a:rPr sz="2400" spc="-5" dirty="0">
                <a:solidFill>
                  <a:prstClr val="black"/>
                </a:solidFill>
                <a:latin typeface="Calibri"/>
                <a:cs typeface="Calibri"/>
              </a:rPr>
              <a:t>between</a:t>
            </a:r>
            <a:r>
              <a:rPr sz="2400" spc="-10" dirty="0">
                <a:solidFill>
                  <a:prstClr val="black"/>
                </a:solidFill>
                <a:latin typeface="Calibri"/>
                <a:cs typeface="Calibri"/>
              </a:rPr>
              <a:t> </a:t>
            </a:r>
            <a:r>
              <a:rPr sz="2400" dirty="0">
                <a:solidFill>
                  <a:prstClr val="black"/>
                </a:solidFill>
                <a:latin typeface="Calibri"/>
                <a:cs typeface="Calibri"/>
              </a:rPr>
              <a:t>the</a:t>
            </a:r>
            <a:r>
              <a:rPr sz="2400" spc="-15" dirty="0">
                <a:solidFill>
                  <a:prstClr val="black"/>
                </a:solidFill>
                <a:latin typeface="Calibri"/>
                <a:cs typeface="Calibri"/>
              </a:rPr>
              <a:t> software</a:t>
            </a:r>
            <a:r>
              <a:rPr sz="2400" dirty="0">
                <a:solidFill>
                  <a:prstClr val="black"/>
                </a:solidFill>
                <a:latin typeface="Calibri"/>
                <a:cs typeface="Calibri"/>
              </a:rPr>
              <a:t> </a:t>
            </a:r>
            <a:r>
              <a:rPr sz="2400" spc="-20" dirty="0">
                <a:solidFill>
                  <a:prstClr val="black"/>
                </a:solidFill>
                <a:latin typeface="Calibri"/>
                <a:cs typeface="Calibri"/>
              </a:rPr>
              <a:t>systems.</a:t>
            </a:r>
            <a:endParaRPr sz="2400" dirty="0">
              <a:solidFill>
                <a:prstClr val="black"/>
              </a:solidFill>
              <a:latin typeface="Calibri"/>
              <a:cs typeface="Calibri"/>
            </a:endParaRPr>
          </a:p>
        </p:txBody>
      </p:sp>
      <p:pic>
        <p:nvPicPr>
          <p:cNvPr id="4" name="Picture 4" descr="10 Ways to Build an Effective Team: A Complete Guide For 20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153" y="1413839"/>
            <a:ext cx="3821701" cy="214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036125"/>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3" name="Rectangle 3"/>
          <p:cNvSpPr>
            <a:spLocks noGrp="1" noChangeArrowheads="1"/>
          </p:cNvSpPr>
          <p:nvPr>
            <p:ph type="body" idx="1"/>
          </p:nvPr>
        </p:nvSpPr>
        <p:spPr>
          <a:xfrm>
            <a:off x="2209800" y="2198688"/>
            <a:ext cx="7772400" cy="3535362"/>
          </a:xfrm>
          <a:solidFill>
            <a:srgbClr val="FFFFCC"/>
          </a:solidFill>
          <a:ln>
            <a:solidFill>
              <a:schemeClr val="tx1"/>
            </a:solidFill>
          </a:ln>
        </p:spPr>
        <p:txBody>
          <a:bodyPr/>
          <a:lstStyle/>
          <a:p>
            <a:pPr>
              <a:spcBef>
                <a:spcPct val="30000"/>
              </a:spcBef>
            </a:pPr>
            <a:r>
              <a:rPr lang="en-US" sz="2800" b="1"/>
              <a:t>*	Definition of a cost of software quality model and specification of cost items.</a:t>
            </a:r>
          </a:p>
          <a:p>
            <a:pPr>
              <a:spcBef>
                <a:spcPct val="30000"/>
              </a:spcBef>
            </a:pPr>
            <a:r>
              <a:rPr lang="en-US" sz="2800" b="1"/>
              <a:t>*	Definition of the method of data collection for each cost item.</a:t>
            </a:r>
          </a:p>
          <a:p>
            <a:pPr>
              <a:spcBef>
                <a:spcPct val="30000"/>
              </a:spcBef>
            </a:pPr>
            <a:r>
              <a:rPr lang="en-US" sz="2800" b="1"/>
              <a:t>*	Application of a cost of software quality system, including thorough follow up.</a:t>
            </a:r>
          </a:p>
          <a:p>
            <a:pPr>
              <a:spcBef>
                <a:spcPct val="30000"/>
              </a:spcBef>
            </a:pPr>
            <a:r>
              <a:rPr lang="en-US" sz="2800" b="1"/>
              <a:t>*	Actions taken in response to the findings.</a:t>
            </a:r>
          </a:p>
        </p:txBody>
      </p:sp>
      <p:sp>
        <p:nvSpPr>
          <p:cNvPr id="204806" name="WordArt 6"/>
          <p:cNvSpPr>
            <a:spLocks noChangeArrowheads="1" noChangeShapeType="1" noTextEdit="1"/>
          </p:cNvSpPr>
          <p:nvPr/>
        </p:nvSpPr>
        <p:spPr bwMode="auto">
          <a:xfrm>
            <a:off x="3014664" y="677863"/>
            <a:ext cx="6143625" cy="1166812"/>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Application of a cost of</a:t>
            </a:r>
          </a:p>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software quality system </a:t>
            </a:r>
            <a:endParaRPr lang="ar-SA" sz="3600" b="1"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Rectangle 4"/>
          <p:cNvSpPr>
            <a:spLocks noGrp="1" noChangeArrowheads="1"/>
          </p:cNvSpPr>
          <p:nvPr>
            <p:ph type="body" idx="1"/>
          </p:nvPr>
        </p:nvSpPr>
        <p:spPr>
          <a:xfrm>
            <a:off x="1919288" y="2349500"/>
            <a:ext cx="8393112" cy="3816350"/>
          </a:xfrm>
          <a:noFill/>
          <a:ln w="28575">
            <a:solidFill>
              <a:schemeClr val="tx1"/>
            </a:solidFill>
          </a:ln>
        </p:spPr>
        <p:txBody>
          <a:bodyPr/>
          <a:lstStyle/>
          <a:p>
            <a:pPr marL="261938" indent="-261938">
              <a:spcBef>
                <a:spcPct val="0"/>
              </a:spcBef>
            </a:pPr>
            <a:r>
              <a:rPr lang="en-US" sz="1800" b="1" i="1"/>
              <a:t>General problems</a:t>
            </a:r>
            <a:endParaRPr lang="en-US" sz="1800"/>
          </a:p>
          <a:p>
            <a:pPr marL="261938" indent="-261938">
              <a:spcBef>
                <a:spcPct val="0"/>
              </a:spcBef>
            </a:pPr>
            <a:r>
              <a:rPr lang="en-US" sz="1600"/>
              <a:t>*	Inaccurate and/or incomplete identification and classification of quality costs.</a:t>
            </a:r>
          </a:p>
          <a:p>
            <a:pPr marL="261938" indent="-261938">
              <a:spcBef>
                <a:spcPct val="0"/>
              </a:spcBef>
            </a:pPr>
            <a:r>
              <a:rPr lang="en-US" sz="1600"/>
              <a:t>*	Negligent reporting by team members </a:t>
            </a:r>
          </a:p>
          <a:p>
            <a:pPr marL="261938" indent="-261938">
              <a:spcBef>
                <a:spcPct val="0"/>
              </a:spcBef>
            </a:pPr>
            <a:r>
              <a:rPr lang="en-US" sz="1600"/>
              <a:t>*	Biased reporting of software costs, especially of “censored” internal and external costs.</a:t>
            </a:r>
          </a:p>
          <a:p>
            <a:pPr marL="261938" indent="-261938">
              <a:spcBef>
                <a:spcPct val="0"/>
              </a:spcBef>
            </a:pPr>
            <a:r>
              <a:rPr lang="en-US" sz="1600"/>
              <a:t>*	Biased recording of external failure costs - “camouflaged” compensation of customers for failures. </a:t>
            </a:r>
          </a:p>
          <a:p>
            <a:pPr marL="261938" indent="-261938">
              <a:spcBef>
                <a:spcPct val="50000"/>
              </a:spcBef>
            </a:pPr>
            <a:r>
              <a:rPr lang="en-US" sz="1800" b="1" i="1"/>
              <a:t>Problems arising when collecting data on managerial costs:</a:t>
            </a:r>
          </a:p>
          <a:p>
            <a:pPr marL="261938" indent="-261938">
              <a:spcBef>
                <a:spcPct val="0"/>
              </a:spcBef>
            </a:pPr>
            <a:r>
              <a:rPr lang="en-US" sz="1600"/>
              <a:t>*	Contract review and progress control activities are performed in a “part-time mode”. The reporting of time invested is usually inaccurate and often neglected.</a:t>
            </a:r>
          </a:p>
          <a:p>
            <a:pPr marL="261938" indent="-261938">
              <a:spcBef>
                <a:spcPct val="0"/>
              </a:spcBef>
            </a:pPr>
            <a:r>
              <a:rPr lang="en-US" sz="1600"/>
              <a:t>*	Many participants in these activities are senior staff members who are not required to report use of their time resources.</a:t>
            </a:r>
          </a:p>
          <a:p>
            <a:pPr marL="261938" indent="-261938">
              <a:spcBef>
                <a:spcPct val="0"/>
              </a:spcBef>
            </a:pPr>
            <a:r>
              <a:rPr lang="en-US" sz="1600"/>
              <a:t>*	Difficuties in determination of responsibility for schedule failures.</a:t>
            </a:r>
          </a:p>
          <a:p>
            <a:pPr marL="261938" indent="-261938">
              <a:spcBef>
                <a:spcPct val="0"/>
              </a:spcBef>
            </a:pPr>
            <a:r>
              <a:rPr lang="en-US" sz="1600"/>
              <a:t>*	</a:t>
            </a:r>
            <a:r>
              <a:rPr lang="en-US" sz="1600" i="1"/>
              <a:t>Payment </a:t>
            </a:r>
            <a:r>
              <a:rPr lang="en-US" sz="1600"/>
              <a:t>of overt and formal </a:t>
            </a:r>
            <a:r>
              <a:rPr lang="en-US" sz="1600" i="1"/>
              <a:t>compensation</a:t>
            </a:r>
            <a:r>
              <a:rPr lang="en-US" sz="1600"/>
              <a:t> usually occurs quite some time after the project is completed, and much too late for efficient application of the lessons learned.</a:t>
            </a:r>
          </a:p>
        </p:txBody>
      </p:sp>
      <p:sp>
        <p:nvSpPr>
          <p:cNvPr id="208901" name="WordArt 5"/>
          <p:cNvSpPr>
            <a:spLocks noChangeArrowheads="1" noChangeShapeType="1" noTextEdit="1"/>
          </p:cNvSpPr>
          <p:nvPr/>
        </p:nvSpPr>
        <p:spPr bwMode="auto">
          <a:xfrm>
            <a:off x="2251075" y="461964"/>
            <a:ext cx="7658100" cy="1743075"/>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Problems in the</a:t>
            </a:r>
          </a:p>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application of cost of software</a:t>
            </a:r>
          </a:p>
          <a:p>
            <a:pPr algn="ctr" rtl="0" fontAlgn="base">
              <a:spcBef>
                <a:spcPct val="0"/>
              </a:spcBef>
              <a:spcAft>
                <a:spcPct val="0"/>
              </a:spcAft>
            </a:pPr>
            <a:r>
              <a:rPr lang="en-US" sz="3600" b="1" kern="10">
                <a:ln w="12700">
                  <a:solidFill>
                    <a:srgbClr val="000000"/>
                  </a:solidFill>
                  <a:round/>
                  <a:headEnd/>
                  <a:tailEnd/>
                </a:ln>
                <a:solidFill>
                  <a:srgbClr val="33CC33"/>
                </a:solidFill>
                <a:latin typeface="Arial Black"/>
                <a:cs typeface="Times New Roman" pitchFamily="18" charset="0"/>
              </a:rPr>
              <a:t>quality metrics </a:t>
            </a:r>
            <a:endParaRPr lang="ar-SA" sz="3600" b="1" kern="10">
              <a:ln w="12700">
                <a:solidFill>
                  <a:srgbClr val="000000"/>
                </a:solidFill>
                <a:round/>
                <a:headEnd/>
                <a:tailEnd/>
              </a:ln>
              <a:solidFill>
                <a:srgbClr val="33CC33"/>
              </a:solidFill>
              <a:latin typeface="Arial Black"/>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1504" y="692697"/>
            <a:ext cx="6222730" cy="5103961"/>
          </a:xfrm>
          <a:prstGeom prst="rect">
            <a:avLst/>
          </a:prstGeom>
        </p:spPr>
        <p:txBody>
          <a:bodyPr vert="horz" wrap="square" lIns="0" tIns="12700" rIns="0" bIns="0" rtlCol="0">
            <a:spAutoFit/>
          </a:bodyPr>
          <a:lstStyle/>
          <a:p>
            <a:pPr marL="12700" marR="540385" algn="just" rtl="0" fontAlgn="base">
              <a:spcBef>
                <a:spcPts val="100"/>
              </a:spcBef>
              <a:spcAft>
                <a:spcPct val="0"/>
              </a:spcAft>
            </a:pPr>
            <a:r>
              <a:rPr sz="2800" b="1" spc="-100" dirty="0">
                <a:solidFill>
                  <a:srgbClr val="5B9BD5">
                    <a:lumMod val="75000"/>
                  </a:srgbClr>
                </a:solidFill>
                <a:effectLst>
                  <a:outerShdw blurRad="38100" dist="38100" dir="2700000" algn="tl">
                    <a:srgbClr val="000000">
                      <a:alpha val="43137"/>
                    </a:srgbClr>
                  </a:outerShdw>
                </a:effectLst>
                <a:latin typeface="Calibri"/>
                <a:cs typeface="Calibri"/>
              </a:rPr>
              <a:t>6) The need to continue carrying out the project while the  team members change.</a:t>
            </a:r>
          </a:p>
          <a:p>
            <a:pPr marL="12700" marR="44450" algn="just" rtl="0" fontAlgn="base">
              <a:spcBef>
                <a:spcPts val="1260"/>
              </a:spcBef>
              <a:spcAft>
                <a:spcPct val="0"/>
              </a:spcAft>
            </a:pPr>
            <a:r>
              <a:rPr sz="2400" dirty="0">
                <a:solidFill>
                  <a:srgbClr val="2E2B1F"/>
                </a:solidFill>
                <a:latin typeface="Calibri"/>
                <a:cs typeface="Calibri"/>
              </a:rPr>
              <a:t>It is </a:t>
            </a:r>
            <a:r>
              <a:rPr sz="2400" spc="-10" dirty="0">
                <a:solidFill>
                  <a:srgbClr val="2E2B1F"/>
                </a:solidFill>
                <a:latin typeface="Calibri"/>
                <a:cs typeface="Calibri"/>
              </a:rPr>
              <a:t>quite common </a:t>
            </a:r>
            <a:r>
              <a:rPr sz="2400" spc="-20" dirty="0">
                <a:solidFill>
                  <a:srgbClr val="2E2B1F"/>
                </a:solidFill>
                <a:latin typeface="Calibri"/>
                <a:cs typeface="Calibri"/>
              </a:rPr>
              <a:t>for </a:t>
            </a:r>
            <a:r>
              <a:rPr sz="2400" spc="-10" dirty="0">
                <a:solidFill>
                  <a:srgbClr val="2E2B1F"/>
                </a:solidFill>
                <a:latin typeface="Calibri"/>
                <a:cs typeface="Calibri"/>
              </a:rPr>
              <a:t>team </a:t>
            </a:r>
            <a:r>
              <a:rPr sz="2400" spc="-5" dirty="0">
                <a:solidFill>
                  <a:srgbClr val="2E2B1F"/>
                </a:solidFill>
                <a:latin typeface="Calibri"/>
                <a:cs typeface="Calibri"/>
              </a:rPr>
              <a:t>members </a:t>
            </a:r>
            <a:r>
              <a:rPr sz="2400" spc="-15" dirty="0">
                <a:solidFill>
                  <a:srgbClr val="2E2B1F"/>
                </a:solidFill>
                <a:latin typeface="Calibri"/>
                <a:cs typeface="Calibri"/>
              </a:rPr>
              <a:t>to leave </a:t>
            </a:r>
            <a:r>
              <a:rPr sz="2400" dirty="0">
                <a:solidFill>
                  <a:srgbClr val="2E2B1F"/>
                </a:solidFill>
                <a:latin typeface="Calibri"/>
                <a:cs typeface="Calibri"/>
              </a:rPr>
              <a:t>the </a:t>
            </a:r>
            <a:r>
              <a:rPr sz="2400" spc="-10" dirty="0">
                <a:solidFill>
                  <a:srgbClr val="2E2B1F"/>
                </a:solidFill>
                <a:latin typeface="Calibri"/>
                <a:cs typeface="Calibri"/>
              </a:rPr>
              <a:t>team </a:t>
            </a:r>
            <a:r>
              <a:rPr sz="2400" spc="-5" dirty="0">
                <a:solidFill>
                  <a:srgbClr val="2E2B1F"/>
                </a:solidFill>
                <a:latin typeface="Calibri"/>
                <a:cs typeface="Calibri"/>
              </a:rPr>
              <a:t>during </a:t>
            </a:r>
            <a:r>
              <a:rPr sz="2400" spc="-530" dirty="0">
                <a:solidFill>
                  <a:srgbClr val="2E2B1F"/>
                </a:solidFill>
                <a:latin typeface="Calibri"/>
                <a:cs typeface="Calibri"/>
              </a:rPr>
              <a:t> </a:t>
            </a:r>
            <a:r>
              <a:rPr sz="2400" dirty="0">
                <a:solidFill>
                  <a:srgbClr val="2E2B1F"/>
                </a:solidFill>
                <a:latin typeface="Calibri"/>
                <a:cs typeface="Calibri"/>
              </a:rPr>
              <a:t>the</a:t>
            </a:r>
            <a:r>
              <a:rPr sz="2400" spc="5" dirty="0">
                <a:solidFill>
                  <a:srgbClr val="2E2B1F"/>
                </a:solidFill>
                <a:latin typeface="Calibri"/>
                <a:cs typeface="Calibri"/>
              </a:rPr>
              <a:t> </a:t>
            </a:r>
            <a:r>
              <a:rPr sz="2400" spc="-10" dirty="0">
                <a:solidFill>
                  <a:srgbClr val="2E2B1F"/>
                </a:solidFill>
                <a:latin typeface="Calibri"/>
                <a:cs typeface="Calibri"/>
              </a:rPr>
              <a:t>project</a:t>
            </a:r>
            <a:r>
              <a:rPr sz="2400" spc="-20" dirty="0">
                <a:solidFill>
                  <a:srgbClr val="2E2B1F"/>
                </a:solidFill>
                <a:latin typeface="Calibri"/>
                <a:cs typeface="Calibri"/>
              </a:rPr>
              <a:t> </a:t>
            </a:r>
            <a:r>
              <a:rPr sz="2400" spc="-10" dirty="0">
                <a:solidFill>
                  <a:srgbClr val="2E2B1F"/>
                </a:solidFill>
                <a:latin typeface="Calibri"/>
                <a:cs typeface="Calibri"/>
              </a:rPr>
              <a:t>development</a:t>
            </a:r>
            <a:r>
              <a:rPr sz="2400" spc="10" dirty="0">
                <a:solidFill>
                  <a:srgbClr val="2E2B1F"/>
                </a:solidFill>
                <a:latin typeface="Calibri"/>
                <a:cs typeface="Calibri"/>
              </a:rPr>
              <a:t> </a:t>
            </a:r>
            <a:r>
              <a:rPr sz="2400" spc="-5" dirty="0">
                <a:solidFill>
                  <a:srgbClr val="2E2B1F"/>
                </a:solidFill>
                <a:latin typeface="Calibri"/>
                <a:cs typeface="Calibri"/>
              </a:rPr>
              <a:t>period,</a:t>
            </a:r>
            <a:r>
              <a:rPr sz="2400" spc="5" dirty="0">
                <a:solidFill>
                  <a:srgbClr val="2E2B1F"/>
                </a:solidFill>
                <a:latin typeface="Calibri"/>
                <a:cs typeface="Calibri"/>
              </a:rPr>
              <a:t> </a:t>
            </a:r>
            <a:r>
              <a:rPr sz="2400" spc="-5" dirty="0">
                <a:solidFill>
                  <a:srgbClr val="2E2B1F"/>
                </a:solidFill>
                <a:latin typeface="Calibri"/>
                <a:cs typeface="Calibri"/>
              </a:rPr>
              <a:t>whether owing</a:t>
            </a:r>
            <a:r>
              <a:rPr sz="2400" spc="5" dirty="0">
                <a:solidFill>
                  <a:srgbClr val="2E2B1F"/>
                </a:solidFill>
                <a:latin typeface="Calibri"/>
                <a:cs typeface="Calibri"/>
              </a:rPr>
              <a:t> </a:t>
            </a:r>
            <a:r>
              <a:rPr sz="2400" spc="-15" dirty="0">
                <a:solidFill>
                  <a:srgbClr val="2E2B1F"/>
                </a:solidFill>
                <a:latin typeface="Calibri"/>
                <a:cs typeface="Calibri"/>
              </a:rPr>
              <a:t>to</a:t>
            </a:r>
            <a:r>
              <a:rPr sz="2400" spc="-5" dirty="0">
                <a:solidFill>
                  <a:srgbClr val="2E2B1F"/>
                </a:solidFill>
                <a:latin typeface="Calibri"/>
                <a:cs typeface="Calibri"/>
              </a:rPr>
              <a:t> </a:t>
            </a:r>
            <a:r>
              <a:rPr sz="2400" spc="-10" dirty="0">
                <a:solidFill>
                  <a:srgbClr val="2E2B1F"/>
                </a:solidFill>
                <a:latin typeface="Calibri"/>
                <a:cs typeface="Calibri"/>
              </a:rPr>
              <a:t>promotions </a:t>
            </a:r>
            <a:r>
              <a:rPr sz="2400" spc="-525" dirty="0">
                <a:solidFill>
                  <a:srgbClr val="2E2B1F"/>
                </a:solidFill>
                <a:latin typeface="Calibri"/>
                <a:cs typeface="Calibri"/>
              </a:rPr>
              <a:t> </a:t>
            </a:r>
            <a:r>
              <a:rPr sz="2400" spc="-15" dirty="0">
                <a:solidFill>
                  <a:srgbClr val="2E2B1F"/>
                </a:solidFill>
                <a:latin typeface="Calibri"/>
                <a:cs typeface="Calibri"/>
              </a:rPr>
              <a:t>to </a:t>
            </a:r>
            <a:r>
              <a:rPr sz="2400" spc="-5" dirty="0">
                <a:solidFill>
                  <a:srgbClr val="2E2B1F"/>
                </a:solidFill>
                <a:latin typeface="Calibri"/>
                <a:cs typeface="Calibri"/>
              </a:rPr>
              <a:t>higher </a:t>
            </a:r>
            <a:r>
              <a:rPr sz="2400" spc="-10" dirty="0">
                <a:solidFill>
                  <a:srgbClr val="2E2B1F"/>
                </a:solidFill>
                <a:latin typeface="Calibri"/>
                <a:cs typeface="Calibri"/>
              </a:rPr>
              <a:t>level jobs, </a:t>
            </a:r>
            <a:r>
              <a:rPr sz="2400" dirty="0">
                <a:solidFill>
                  <a:srgbClr val="2E2B1F"/>
                </a:solidFill>
                <a:latin typeface="Calibri"/>
                <a:cs typeface="Calibri"/>
              </a:rPr>
              <a:t>a </a:t>
            </a:r>
            <a:r>
              <a:rPr sz="2400" spc="-10" dirty="0">
                <a:solidFill>
                  <a:srgbClr val="2E2B1F"/>
                </a:solidFill>
                <a:latin typeface="Calibri"/>
                <a:cs typeface="Calibri"/>
              </a:rPr>
              <a:t>switch </a:t>
            </a:r>
            <a:r>
              <a:rPr sz="2400" dirty="0">
                <a:solidFill>
                  <a:srgbClr val="2E2B1F"/>
                </a:solidFill>
                <a:latin typeface="Calibri"/>
                <a:cs typeface="Calibri"/>
              </a:rPr>
              <a:t>in </a:t>
            </a:r>
            <a:r>
              <a:rPr sz="2400" spc="-10" dirty="0">
                <a:solidFill>
                  <a:srgbClr val="2E2B1F"/>
                </a:solidFill>
                <a:latin typeface="Calibri"/>
                <a:cs typeface="Calibri"/>
              </a:rPr>
              <a:t>employers, </a:t>
            </a:r>
            <a:r>
              <a:rPr sz="2400" spc="-20" dirty="0">
                <a:solidFill>
                  <a:srgbClr val="2E2B1F"/>
                </a:solidFill>
                <a:latin typeface="Calibri"/>
                <a:cs typeface="Calibri"/>
              </a:rPr>
              <a:t>transfers </a:t>
            </a:r>
            <a:r>
              <a:rPr sz="2400" spc="-15" dirty="0">
                <a:solidFill>
                  <a:srgbClr val="2E2B1F"/>
                </a:solidFill>
                <a:latin typeface="Calibri"/>
                <a:cs typeface="Calibri"/>
              </a:rPr>
              <a:t>to </a:t>
            </a:r>
            <a:r>
              <a:rPr sz="2400" dirty="0">
                <a:solidFill>
                  <a:srgbClr val="2E2B1F"/>
                </a:solidFill>
                <a:latin typeface="Calibri"/>
                <a:cs typeface="Calibri"/>
              </a:rPr>
              <a:t>another </a:t>
            </a:r>
            <a:r>
              <a:rPr sz="2400" spc="-530" dirty="0">
                <a:solidFill>
                  <a:srgbClr val="2E2B1F"/>
                </a:solidFill>
                <a:latin typeface="Calibri"/>
                <a:cs typeface="Calibri"/>
              </a:rPr>
              <a:t> </a:t>
            </a:r>
            <a:r>
              <a:rPr sz="2400" spc="-35" dirty="0">
                <a:solidFill>
                  <a:srgbClr val="2E2B1F"/>
                </a:solidFill>
                <a:latin typeface="Calibri"/>
                <a:cs typeface="Calibri"/>
              </a:rPr>
              <a:t>city, </a:t>
            </a:r>
            <a:r>
              <a:rPr sz="2400" dirty="0">
                <a:solidFill>
                  <a:srgbClr val="2E2B1F"/>
                </a:solidFill>
                <a:latin typeface="Calibri"/>
                <a:cs typeface="Calibri"/>
              </a:rPr>
              <a:t>and </a:t>
            </a:r>
            <a:r>
              <a:rPr sz="2400" spc="-5" dirty="0">
                <a:solidFill>
                  <a:srgbClr val="2E2B1F"/>
                </a:solidFill>
                <a:latin typeface="Calibri"/>
                <a:cs typeface="Calibri"/>
              </a:rPr>
              <a:t>so </a:t>
            </a:r>
            <a:r>
              <a:rPr sz="2400" spc="-15" dirty="0">
                <a:solidFill>
                  <a:srgbClr val="2E2B1F"/>
                </a:solidFill>
                <a:latin typeface="Calibri"/>
                <a:cs typeface="Calibri"/>
              </a:rPr>
              <a:t>forth. </a:t>
            </a:r>
            <a:r>
              <a:rPr sz="2400" spc="-5" dirty="0">
                <a:solidFill>
                  <a:srgbClr val="2E2B1F"/>
                </a:solidFill>
                <a:latin typeface="Calibri"/>
                <a:cs typeface="Calibri"/>
              </a:rPr>
              <a:t>The team leader </a:t>
            </a:r>
            <a:r>
              <a:rPr sz="2400" dirty="0">
                <a:solidFill>
                  <a:srgbClr val="2E2B1F"/>
                </a:solidFill>
                <a:latin typeface="Calibri"/>
                <a:cs typeface="Calibri"/>
              </a:rPr>
              <a:t>then </a:t>
            </a:r>
            <a:r>
              <a:rPr sz="2400" spc="-5" dirty="0">
                <a:solidFill>
                  <a:srgbClr val="2E2B1F"/>
                </a:solidFill>
                <a:latin typeface="Calibri"/>
                <a:cs typeface="Calibri"/>
              </a:rPr>
              <a:t>has </a:t>
            </a:r>
            <a:r>
              <a:rPr sz="2400" spc="-15" dirty="0">
                <a:solidFill>
                  <a:srgbClr val="2E2B1F"/>
                </a:solidFill>
                <a:latin typeface="Calibri"/>
                <a:cs typeface="Calibri"/>
              </a:rPr>
              <a:t>to </a:t>
            </a:r>
            <a:r>
              <a:rPr sz="2400" spc="-5" dirty="0">
                <a:solidFill>
                  <a:srgbClr val="2E2B1F"/>
                </a:solidFill>
                <a:latin typeface="Calibri"/>
                <a:cs typeface="Calibri"/>
              </a:rPr>
              <a:t>replace </a:t>
            </a:r>
            <a:r>
              <a:rPr sz="2400" dirty="0">
                <a:solidFill>
                  <a:srgbClr val="2E2B1F"/>
                </a:solidFill>
                <a:latin typeface="Calibri"/>
                <a:cs typeface="Calibri"/>
              </a:rPr>
              <a:t>the </a:t>
            </a:r>
            <a:r>
              <a:rPr sz="2400" spc="5" dirty="0">
                <a:solidFill>
                  <a:srgbClr val="2E2B1F"/>
                </a:solidFill>
                <a:latin typeface="Calibri"/>
                <a:cs typeface="Calibri"/>
              </a:rPr>
              <a:t> </a:t>
            </a:r>
            <a:r>
              <a:rPr sz="2400" spc="-5" dirty="0">
                <a:solidFill>
                  <a:srgbClr val="2E2B1F"/>
                </a:solidFill>
                <a:latin typeface="Calibri"/>
                <a:cs typeface="Calibri"/>
              </a:rPr>
              <a:t>departing team member </a:t>
            </a:r>
            <a:r>
              <a:rPr sz="2400" dirty="0">
                <a:solidFill>
                  <a:srgbClr val="2E2B1F"/>
                </a:solidFill>
                <a:latin typeface="Calibri"/>
                <a:cs typeface="Calibri"/>
              </a:rPr>
              <a:t>either </a:t>
            </a:r>
            <a:r>
              <a:rPr sz="2400" spc="-10" dirty="0">
                <a:solidFill>
                  <a:srgbClr val="2E2B1F"/>
                </a:solidFill>
                <a:latin typeface="Calibri"/>
                <a:cs typeface="Calibri"/>
              </a:rPr>
              <a:t>by </a:t>
            </a:r>
            <a:r>
              <a:rPr sz="2400" dirty="0">
                <a:solidFill>
                  <a:srgbClr val="2E2B1F"/>
                </a:solidFill>
                <a:latin typeface="Calibri"/>
                <a:cs typeface="Calibri"/>
              </a:rPr>
              <a:t>another </a:t>
            </a:r>
            <a:r>
              <a:rPr sz="2400" spc="-5" dirty="0">
                <a:solidFill>
                  <a:srgbClr val="2E2B1F"/>
                </a:solidFill>
                <a:latin typeface="Calibri"/>
                <a:cs typeface="Calibri"/>
              </a:rPr>
              <a:t>employee or </a:t>
            </a:r>
            <a:r>
              <a:rPr sz="2400" spc="-10" dirty="0">
                <a:solidFill>
                  <a:srgbClr val="2E2B1F"/>
                </a:solidFill>
                <a:latin typeface="Calibri"/>
                <a:cs typeface="Calibri"/>
              </a:rPr>
              <a:t>by </a:t>
            </a:r>
            <a:r>
              <a:rPr sz="2400" dirty="0">
                <a:solidFill>
                  <a:srgbClr val="2E2B1F"/>
                </a:solidFill>
                <a:latin typeface="Calibri"/>
                <a:cs typeface="Calibri"/>
              </a:rPr>
              <a:t>a </a:t>
            </a:r>
            <a:r>
              <a:rPr sz="2400" spc="5" dirty="0">
                <a:solidFill>
                  <a:srgbClr val="2E2B1F"/>
                </a:solidFill>
                <a:latin typeface="Calibri"/>
                <a:cs typeface="Calibri"/>
              </a:rPr>
              <a:t> </a:t>
            </a:r>
            <a:r>
              <a:rPr sz="2400" spc="-5" dirty="0">
                <a:solidFill>
                  <a:srgbClr val="2E2B1F"/>
                </a:solidFill>
                <a:latin typeface="Calibri"/>
                <a:cs typeface="Calibri"/>
              </a:rPr>
              <a:t>newly</a:t>
            </a:r>
            <a:r>
              <a:rPr sz="2400" spc="-15" dirty="0">
                <a:solidFill>
                  <a:srgbClr val="2E2B1F"/>
                </a:solidFill>
                <a:latin typeface="Calibri"/>
                <a:cs typeface="Calibri"/>
              </a:rPr>
              <a:t> </a:t>
            </a:r>
            <a:r>
              <a:rPr sz="2400" spc="-10" dirty="0">
                <a:solidFill>
                  <a:srgbClr val="2E2B1F"/>
                </a:solidFill>
                <a:latin typeface="Calibri"/>
                <a:cs typeface="Calibri"/>
              </a:rPr>
              <a:t>recruited </a:t>
            </a:r>
            <a:r>
              <a:rPr sz="2400" spc="-5" dirty="0">
                <a:solidFill>
                  <a:srgbClr val="2E2B1F"/>
                </a:solidFill>
                <a:latin typeface="Calibri"/>
                <a:cs typeface="Calibri"/>
              </a:rPr>
              <a:t>employee.</a:t>
            </a:r>
            <a:r>
              <a:rPr sz="2400" spc="-25" dirty="0">
                <a:solidFill>
                  <a:srgbClr val="2E2B1F"/>
                </a:solidFill>
                <a:latin typeface="Calibri"/>
                <a:cs typeface="Calibri"/>
              </a:rPr>
              <a:t> </a:t>
            </a:r>
            <a:r>
              <a:rPr sz="2400" dirty="0">
                <a:solidFill>
                  <a:srgbClr val="2E2B1F"/>
                </a:solidFill>
                <a:latin typeface="Calibri"/>
                <a:cs typeface="Calibri"/>
              </a:rPr>
              <a:t>No</a:t>
            </a:r>
            <a:r>
              <a:rPr sz="2400" spc="-10" dirty="0">
                <a:solidFill>
                  <a:srgbClr val="2E2B1F"/>
                </a:solidFill>
                <a:latin typeface="Calibri"/>
                <a:cs typeface="Calibri"/>
              </a:rPr>
              <a:t> </a:t>
            </a:r>
            <a:r>
              <a:rPr sz="2400" spc="-15" dirty="0">
                <a:solidFill>
                  <a:srgbClr val="2E2B1F"/>
                </a:solidFill>
                <a:latin typeface="Calibri"/>
                <a:cs typeface="Calibri"/>
              </a:rPr>
              <a:t>matter</a:t>
            </a:r>
            <a:r>
              <a:rPr sz="2400" spc="-25" dirty="0">
                <a:solidFill>
                  <a:srgbClr val="2E2B1F"/>
                </a:solidFill>
                <a:latin typeface="Calibri"/>
                <a:cs typeface="Calibri"/>
              </a:rPr>
              <a:t> </a:t>
            </a:r>
            <a:r>
              <a:rPr sz="2400" spc="-10" dirty="0">
                <a:solidFill>
                  <a:srgbClr val="2E2B1F"/>
                </a:solidFill>
                <a:latin typeface="Calibri"/>
                <a:cs typeface="Calibri"/>
              </a:rPr>
              <a:t>how</a:t>
            </a:r>
            <a:r>
              <a:rPr sz="2400" dirty="0">
                <a:solidFill>
                  <a:srgbClr val="2E2B1F"/>
                </a:solidFill>
                <a:latin typeface="Calibri"/>
                <a:cs typeface="Calibri"/>
              </a:rPr>
              <a:t> much</a:t>
            </a:r>
            <a:r>
              <a:rPr sz="2400" spc="-15" dirty="0">
                <a:solidFill>
                  <a:srgbClr val="2E2B1F"/>
                </a:solidFill>
                <a:latin typeface="Calibri"/>
                <a:cs typeface="Calibri"/>
              </a:rPr>
              <a:t> </a:t>
            </a:r>
            <a:r>
              <a:rPr sz="2400" spc="-20" dirty="0">
                <a:solidFill>
                  <a:srgbClr val="2E2B1F"/>
                </a:solidFill>
                <a:latin typeface="Calibri"/>
                <a:cs typeface="Calibri"/>
              </a:rPr>
              <a:t>effort</a:t>
            </a:r>
            <a:r>
              <a:rPr sz="2400" dirty="0">
                <a:solidFill>
                  <a:srgbClr val="2E2B1F"/>
                </a:solidFill>
                <a:latin typeface="Calibri"/>
                <a:cs typeface="Calibri"/>
              </a:rPr>
              <a:t> is</a:t>
            </a:r>
            <a:endParaRPr sz="2400" dirty="0">
              <a:solidFill>
                <a:prstClr val="black"/>
              </a:solidFill>
              <a:latin typeface="Calibri"/>
              <a:cs typeface="Calibri"/>
            </a:endParaRPr>
          </a:p>
          <a:p>
            <a:pPr marL="12700" marR="5080" algn="just" rtl="0" fontAlgn="base">
              <a:spcBef>
                <a:spcPts val="5"/>
              </a:spcBef>
              <a:spcAft>
                <a:spcPct val="0"/>
              </a:spcAft>
            </a:pPr>
            <a:r>
              <a:rPr sz="2400" spc="-15" dirty="0">
                <a:solidFill>
                  <a:srgbClr val="2E2B1F"/>
                </a:solidFill>
                <a:latin typeface="Calibri"/>
                <a:cs typeface="Calibri"/>
              </a:rPr>
              <a:t>invested </a:t>
            </a:r>
            <a:r>
              <a:rPr sz="2400" dirty="0">
                <a:solidFill>
                  <a:srgbClr val="2E2B1F"/>
                </a:solidFill>
                <a:latin typeface="Calibri"/>
                <a:cs typeface="Calibri"/>
              </a:rPr>
              <a:t>in </a:t>
            </a:r>
            <a:r>
              <a:rPr sz="2400" spc="-10" dirty="0">
                <a:solidFill>
                  <a:srgbClr val="2E2B1F"/>
                </a:solidFill>
                <a:latin typeface="Calibri"/>
                <a:cs typeface="Calibri"/>
              </a:rPr>
              <a:t>training </a:t>
            </a:r>
            <a:r>
              <a:rPr sz="2400" dirty="0">
                <a:solidFill>
                  <a:srgbClr val="2E2B1F"/>
                </a:solidFill>
                <a:latin typeface="Calibri"/>
                <a:cs typeface="Calibri"/>
              </a:rPr>
              <a:t>the </a:t>
            </a:r>
            <a:r>
              <a:rPr sz="2400" spc="-5" dirty="0">
                <a:solidFill>
                  <a:srgbClr val="2E2B1F"/>
                </a:solidFill>
                <a:latin typeface="Calibri"/>
                <a:cs typeface="Calibri"/>
              </a:rPr>
              <a:t>new team </a:t>
            </a:r>
            <a:r>
              <a:rPr sz="2400" spc="-30" dirty="0">
                <a:solidFill>
                  <a:srgbClr val="2E2B1F"/>
                </a:solidFill>
                <a:latin typeface="Calibri"/>
                <a:cs typeface="Calibri"/>
              </a:rPr>
              <a:t>member, </a:t>
            </a:r>
            <a:r>
              <a:rPr sz="2400" dirty="0">
                <a:solidFill>
                  <a:srgbClr val="2E2B1F"/>
                </a:solidFill>
                <a:latin typeface="Calibri"/>
                <a:cs typeface="Calibri"/>
              </a:rPr>
              <a:t>“</a:t>
            </a:r>
            <a:r>
              <a:rPr sz="2000" b="1" dirty="0">
                <a:solidFill>
                  <a:srgbClr val="FF0000"/>
                </a:solidFill>
                <a:latin typeface="Calibri"/>
                <a:cs typeface="Calibri"/>
              </a:rPr>
              <a:t>the show </a:t>
            </a:r>
            <a:r>
              <a:rPr sz="2000" b="1" spc="-5" dirty="0">
                <a:solidFill>
                  <a:srgbClr val="FF0000"/>
                </a:solidFill>
                <a:latin typeface="Calibri"/>
                <a:cs typeface="Calibri"/>
              </a:rPr>
              <a:t>must </a:t>
            </a:r>
            <a:r>
              <a:rPr sz="2000" b="1" spc="-15" dirty="0">
                <a:solidFill>
                  <a:srgbClr val="FF0000"/>
                </a:solidFill>
                <a:latin typeface="Calibri"/>
                <a:cs typeface="Calibri"/>
              </a:rPr>
              <a:t>go </a:t>
            </a:r>
            <a:r>
              <a:rPr sz="2000" b="1" spc="-40" dirty="0">
                <a:solidFill>
                  <a:srgbClr val="FF0000"/>
                </a:solidFill>
                <a:latin typeface="Calibri"/>
                <a:cs typeface="Calibri"/>
              </a:rPr>
              <a:t>on</a:t>
            </a:r>
            <a:r>
              <a:rPr sz="1600" spc="-40" dirty="0">
                <a:solidFill>
                  <a:srgbClr val="2E2B1F"/>
                </a:solidFill>
                <a:latin typeface="Calibri"/>
                <a:cs typeface="Calibri"/>
              </a:rPr>
              <a:t>”, </a:t>
            </a:r>
            <a:r>
              <a:rPr sz="1600" spc="-350" dirty="0">
                <a:solidFill>
                  <a:srgbClr val="2E2B1F"/>
                </a:solidFill>
                <a:latin typeface="Calibri"/>
                <a:cs typeface="Calibri"/>
              </a:rPr>
              <a:t> </a:t>
            </a:r>
            <a:r>
              <a:rPr sz="2400" dirty="0">
                <a:solidFill>
                  <a:srgbClr val="2E2B1F"/>
                </a:solidFill>
                <a:latin typeface="Calibri"/>
                <a:cs typeface="Calibri"/>
              </a:rPr>
              <a:t>which means </a:t>
            </a:r>
            <a:r>
              <a:rPr sz="2400" spc="-10" dirty="0">
                <a:solidFill>
                  <a:srgbClr val="2E2B1F"/>
                </a:solidFill>
                <a:latin typeface="Calibri"/>
                <a:cs typeface="Calibri"/>
              </a:rPr>
              <a:t>that </a:t>
            </a:r>
            <a:r>
              <a:rPr sz="2400" dirty="0">
                <a:solidFill>
                  <a:srgbClr val="2E2B1F"/>
                </a:solidFill>
                <a:latin typeface="Calibri"/>
                <a:cs typeface="Calibri"/>
              </a:rPr>
              <a:t>the </a:t>
            </a:r>
            <a:r>
              <a:rPr sz="2400" spc="-5" dirty="0">
                <a:solidFill>
                  <a:srgbClr val="2E2B1F"/>
                </a:solidFill>
                <a:latin typeface="Calibri"/>
                <a:cs typeface="Calibri"/>
              </a:rPr>
              <a:t>original </a:t>
            </a:r>
            <a:r>
              <a:rPr sz="2400" spc="-10" dirty="0">
                <a:solidFill>
                  <a:srgbClr val="2E2B1F"/>
                </a:solidFill>
                <a:latin typeface="Calibri"/>
                <a:cs typeface="Calibri"/>
              </a:rPr>
              <a:t>project </a:t>
            </a:r>
            <a:r>
              <a:rPr sz="2400" spc="-15" dirty="0">
                <a:solidFill>
                  <a:srgbClr val="2E2B1F"/>
                </a:solidFill>
                <a:latin typeface="Calibri"/>
                <a:cs typeface="Calibri"/>
              </a:rPr>
              <a:t>contract </a:t>
            </a:r>
            <a:r>
              <a:rPr sz="2400" spc="-5" dirty="0">
                <a:solidFill>
                  <a:srgbClr val="2E2B1F"/>
                </a:solidFill>
                <a:latin typeface="Calibri"/>
                <a:cs typeface="Calibri"/>
              </a:rPr>
              <a:t>timetable </a:t>
            </a:r>
            <a:r>
              <a:rPr sz="2400" dirty="0">
                <a:solidFill>
                  <a:srgbClr val="2E2B1F"/>
                </a:solidFill>
                <a:latin typeface="Calibri"/>
                <a:cs typeface="Calibri"/>
              </a:rPr>
              <a:t>will </a:t>
            </a:r>
            <a:r>
              <a:rPr sz="2400" spc="5" dirty="0">
                <a:solidFill>
                  <a:srgbClr val="2E2B1F"/>
                </a:solidFill>
                <a:latin typeface="Calibri"/>
                <a:cs typeface="Calibri"/>
              </a:rPr>
              <a:t> </a:t>
            </a:r>
            <a:r>
              <a:rPr sz="2400" spc="-5" dirty="0">
                <a:solidFill>
                  <a:srgbClr val="2E2B1F"/>
                </a:solidFill>
                <a:latin typeface="Calibri"/>
                <a:cs typeface="Calibri"/>
              </a:rPr>
              <a:t>not change.</a:t>
            </a:r>
            <a:endParaRPr sz="2400" dirty="0">
              <a:solidFill>
                <a:prstClr val="black"/>
              </a:solidFill>
              <a:latin typeface="Calibri"/>
              <a:cs typeface="Calibri"/>
            </a:endParaRPr>
          </a:p>
        </p:txBody>
      </p:sp>
      <p:pic>
        <p:nvPicPr>
          <p:cNvPr id="4" name="Picture 3"/>
          <p:cNvPicPr>
            <a:picLocks noChangeAspect="1"/>
          </p:cNvPicPr>
          <p:nvPr/>
        </p:nvPicPr>
        <p:blipFill>
          <a:blip r:embed="rId2"/>
          <a:stretch>
            <a:fillRect/>
          </a:stretch>
        </p:blipFill>
        <p:spPr>
          <a:xfrm>
            <a:off x="7869578" y="2996952"/>
            <a:ext cx="2813767" cy="3861048"/>
          </a:xfrm>
          <a:prstGeom prst="rect">
            <a:avLst/>
          </a:prstGeom>
        </p:spPr>
      </p:pic>
    </p:spTree>
    <p:extLst>
      <p:ext uri="{BB962C8B-B14F-4D97-AF65-F5344CB8AC3E}">
        <p14:creationId xmlns:p14="http://schemas.microsoft.com/office/powerpoint/2010/main" val="3326591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3514" y="19116"/>
            <a:ext cx="6480719" cy="874598"/>
          </a:xfrm>
          <a:prstGeom prst="rect">
            <a:avLst/>
          </a:prstGeom>
        </p:spPr>
        <p:txBody>
          <a:bodyPr vert="horz" wrap="square" lIns="0" tIns="12700" rIns="0" bIns="0" rtlCol="0">
            <a:spAutoFit/>
          </a:bodyPr>
          <a:lstStyle/>
          <a:p>
            <a:pPr marL="12700" marR="5080" algn="l" rtl="0" fontAlgn="base">
              <a:spcBef>
                <a:spcPts val="100"/>
              </a:spcBef>
              <a:spcAft>
                <a:spcPct val="0"/>
              </a:spcAft>
            </a:pPr>
            <a:r>
              <a:rPr sz="2800" b="1" spc="-100" dirty="0">
                <a:solidFill>
                  <a:srgbClr val="5B9BD5">
                    <a:lumMod val="75000"/>
                  </a:srgbClr>
                </a:solidFill>
                <a:effectLst>
                  <a:outerShdw blurRad="38100" dist="38100" dir="2700000" algn="tl">
                    <a:srgbClr val="000000">
                      <a:alpha val="43137"/>
                    </a:srgbClr>
                  </a:outerShdw>
                </a:effectLst>
                <a:latin typeface="Calibri"/>
                <a:cs typeface="Calibri"/>
              </a:rPr>
              <a:t>7) The need to continue carrying out software maintenance  for an extended period</a:t>
            </a:r>
            <a:endParaRPr lang="en-US" sz="2800" b="1" spc="-100" dirty="0">
              <a:solidFill>
                <a:srgbClr val="5B9BD5">
                  <a:lumMod val="75000"/>
                </a:srgbClr>
              </a:solidFill>
              <a:effectLst>
                <a:outerShdw blurRad="38100" dist="38100" dir="2700000" algn="tl">
                  <a:srgbClr val="000000">
                    <a:alpha val="43137"/>
                  </a:srgbClr>
                </a:outerShdw>
              </a:effectLst>
              <a:latin typeface="Calibri"/>
              <a:cs typeface="Calibri"/>
            </a:endParaRPr>
          </a:p>
        </p:txBody>
      </p:sp>
      <p:sp>
        <p:nvSpPr>
          <p:cNvPr id="3" name="object 3"/>
          <p:cNvSpPr txBox="1"/>
          <p:nvPr/>
        </p:nvSpPr>
        <p:spPr>
          <a:xfrm>
            <a:off x="7379626" y="4221089"/>
            <a:ext cx="3060859" cy="1981953"/>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2065" rIns="0" bIns="0" rtlCol="0">
            <a:spAutoFit/>
          </a:bodyPr>
          <a:lstStyle/>
          <a:p>
            <a:pPr marL="12700" marR="5080" algn="l" rtl="0" fontAlgn="base">
              <a:spcBef>
                <a:spcPts val="95"/>
              </a:spcBef>
              <a:spcAft>
                <a:spcPct val="0"/>
              </a:spcAft>
            </a:pPr>
            <a:r>
              <a:rPr sz="1600" spc="-5" dirty="0">
                <a:solidFill>
                  <a:srgbClr val="FF0000"/>
                </a:solidFill>
                <a:latin typeface="Arial MT"/>
                <a:cs typeface="Arial MT"/>
              </a:rPr>
              <a:t>The</a:t>
            </a:r>
            <a:r>
              <a:rPr sz="1600" spc="10" dirty="0">
                <a:solidFill>
                  <a:srgbClr val="FF0000"/>
                </a:solidFill>
                <a:latin typeface="Arial MT"/>
                <a:cs typeface="Arial MT"/>
              </a:rPr>
              <a:t> </a:t>
            </a:r>
            <a:r>
              <a:rPr sz="1600" spc="-5" dirty="0">
                <a:solidFill>
                  <a:srgbClr val="FF0000"/>
                </a:solidFill>
                <a:latin typeface="Arial MT"/>
                <a:cs typeface="Arial MT"/>
              </a:rPr>
              <a:t>environmental</a:t>
            </a:r>
            <a:r>
              <a:rPr sz="1600" dirty="0">
                <a:solidFill>
                  <a:srgbClr val="FF0000"/>
                </a:solidFill>
                <a:latin typeface="Arial MT"/>
                <a:cs typeface="Arial MT"/>
              </a:rPr>
              <a:t> </a:t>
            </a:r>
            <a:r>
              <a:rPr sz="1600" spc="-5" dirty="0">
                <a:solidFill>
                  <a:srgbClr val="FF0000"/>
                </a:solidFill>
                <a:latin typeface="Arial MT"/>
                <a:cs typeface="Arial MT"/>
              </a:rPr>
              <a:t>characteristics create</a:t>
            </a:r>
            <a:r>
              <a:rPr sz="1600" spc="30" dirty="0">
                <a:solidFill>
                  <a:srgbClr val="FF0000"/>
                </a:solidFill>
                <a:latin typeface="Arial MT"/>
                <a:cs typeface="Arial MT"/>
              </a:rPr>
              <a:t> </a:t>
            </a:r>
            <a:r>
              <a:rPr sz="1600" spc="-5" dirty="0">
                <a:solidFill>
                  <a:srgbClr val="FF0000"/>
                </a:solidFill>
                <a:latin typeface="Arial MT"/>
                <a:cs typeface="Arial MT"/>
              </a:rPr>
              <a:t>a</a:t>
            </a:r>
            <a:r>
              <a:rPr sz="1600" dirty="0">
                <a:solidFill>
                  <a:srgbClr val="FF0000"/>
                </a:solidFill>
                <a:latin typeface="Arial MT"/>
                <a:cs typeface="Arial MT"/>
              </a:rPr>
              <a:t> </a:t>
            </a:r>
            <a:r>
              <a:rPr sz="1600" spc="-5" dirty="0">
                <a:solidFill>
                  <a:srgbClr val="FF0000"/>
                </a:solidFill>
                <a:latin typeface="Arial MT"/>
                <a:cs typeface="Arial MT"/>
              </a:rPr>
              <a:t>need</a:t>
            </a:r>
            <a:r>
              <a:rPr sz="1600" dirty="0">
                <a:solidFill>
                  <a:srgbClr val="FF0000"/>
                </a:solidFill>
                <a:latin typeface="Arial MT"/>
                <a:cs typeface="Arial MT"/>
              </a:rPr>
              <a:t> </a:t>
            </a:r>
            <a:r>
              <a:rPr sz="1600" spc="-5" dirty="0">
                <a:solidFill>
                  <a:srgbClr val="FF0000"/>
                </a:solidFill>
                <a:latin typeface="Arial MT"/>
                <a:cs typeface="Arial MT"/>
              </a:rPr>
              <a:t>for</a:t>
            </a:r>
            <a:r>
              <a:rPr sz="1600" spc="20" dirty="0">
                <a:solidFill>
                  <a:srgbClr val="FF0000"/>
                </a:solidFill>
                <a:latin typeface="Arial MT"/>
                <a:cs typeface="Arial MT"/>
              </a:rPr>
              <a:t> </a:t>
            </a:r>
            <a:r>
              <a:rPr sz="1600" spc="-5" dirty="0">
                <a:solidFill>
                  <a:srgbClr val="FF0000"/>
                </a:solidFill>
                <a:latin typeface="Arial MT"/>
                <a:cs typeface="Arial MT"/>
              </a:rPr>
              <a:t>intensive and</a:t>
            </a:r>
            <a:r>
              <a:rPr sz="1600" dirty="0">
                <a:solidFill>
                  <a:srgbClr val="FF0000"/>
                </a:solidFill>
                <a:latin typeface="Arial MT"/>
                <a:cs typeface="Arial MT"/>
              </a:rPr>
              <a:t> </a:t>
            </a:r>
            <a:r>
              <a:rPr sz="1600" spc="-5" dirty="0">
                <a:solidFill>
                  <a:srgbClr val="FF0000"/>
                </a:solidFill>
                <a:latin typeface="Arial MT"/>
                <a:cs typeface="Arial MT"/>
              </a:rPr>
              <a:t>continuous </a:t>
            </a:r>
            <a:r>
              <a:rPr sz="1600" dirty="0">
                <a:solidFill>
                  <a:srgbClr val="FF0000"/>
                </a:solidFill>
                <a:latin typeface="Arial MT"/>
                <a:cs typeface="Arial MT"/>
              </a:rPr>
              <a:t> </a:t>
            </a:r>
            <a:r>
              <a:rPr sz="1600" spc="-5" dirty="0">
                <a:solidFill>
                  <a:srgbClr val="FF0000"/>
                </a:solidFill>
                <a:latin typeface="Arial MT"/>
                <a:cs typeface="Arial MT"/>
              </a:rPr>
              <a:t>managerial</a:t>
            </a:r>
            <a:r>
              <a:rPr sz="1600" spc="15" dirty="0">
                <a:solidFill>
                  <a:srgbClr val="FF0000"/>
                </a:solidFill>
                <a:latin typeface="Arial MT"/>
                <a:cs typeface="Arial MT"/>
              </a:rPr>
              <a:t> </a:t>
            </a:r>
            <a:r>
              <a:rPr sz="1600" spc="-10" dirty="0">
                <a:solidFill>
                  <a:srgbClr val="FF0000"/>
                </a:solidFill>
                <a:latin typeface="Arial MT"/>
                <a:cs typeface="Arial MT"/>
              </a:rPr>
              <a:t>efforts</a:t>
            </a:r>
            <a:r>
              <a:rPr sz="1600" spc="40" dirty="0">
                <a:solidFill>
                  <a:srgbClr val="FF0000"/>
                </a:solidFill>
                <a:latin typeface="Arial MT"/>
                <a:cs typeface="Arial MT"/>
              </a:rPr>
              <a:t> </a:t>
            </a:r>
            <a:r>
              <a:rPr sz="1600" spc="-5" dirty="0">
                <a:solidFill>
                  <a:srgbClr val="FF0000"/>
                </a:solidFill>
                <a:latin typeface="Arial MT"/>
                <a:cs typeface="Arial MT"/>
              </a:rPr>
              <a:t>parallel</a:t>
            </a:r>
            <a:r>
              <a:rPr sz="1600" spc="-10" dirty="0">
                <a:solidFill>
                  <a:srgbClr val="FF0000"/>
                </a:solidFill>
                <a:latin typeface="Arial MT"/>
                <a:cs typeface="Arial MT"/>
              </a:rPr>
              <a:t> </a:t>
            </a:r>
            <a:r>
              <a:rPr sz="1600" spc="-5" dirty="0">
                <a:solidFill>
                  <a:srgbClr val="FF0000"/>
                </a:solidFill>
                <a:latin typeface="Arial MT"/>
                <a:cs typeface="Arial MT"/>
              </a:rPr>
              <a:t>to</a:t>
            </a:r>
            <a:r>
              <a:rPr sz="1600" spc="25" dirty="0">
                <a:solidFill>
                  <a:srgbClr val="FF0000"/>
                </a:solidFill>
                <a:latin typeface="Arial MT"/>
                <a:cs typeface="Arial MT"/>
              </a:rPr>
              <a:t> </a:t>
            </a:r>
            <a:r>
              <a:rPr sz="1600" spc="-5" dirty="0">
                <a:solidFill>
                  <a:srgbClr val="FF0000"/>
                </a:solidFill>
                <a:latin typeface="Arial MT"/>
                <a:cs typeface="Arial MT"/>
              </a:rPr>
              <a:t>the</a:t>
            </a:r>
            <a:r>
              <a:rPr sz="1600" spc="20" dirty="0">
                <a:solidFill>
                  <a:srgbClr val="FF0000"/>
                </a:solidFill>
                <a:latin typeface="Arial MT"/>
                <a:cs typeface="Arial MT"/>
              </a:rPr>
              <a:t> </a:t>
            </a:r>
            <a:r>
              <a:rPr sz="1600" spc="-5" dirty="0">
                <a:solidFill>
                  <a:srgbClr val="FF0000"/>
                </a:solidFill>
                <a:latin typeface="Arial MT"/>
                <a:cs typeface="Arial MT"/>
              </a:rPr>
              <a:t>professional</a:t>
            </a:r>
            <a:r>
              <a:rPr sz="1600" spc="20" dirty="0">
                <a:solidFill>
                  <a:srgbClr val="FF0000"/>
                </a:solidFill>
                <a:latin typeface="Arial MT"/>
                <a:cs typeface="Arial MT"/>
              </a:rPr>
              <a:t> </a:t>
            </a:r>
            <a:r>
              <a:rPr sz="1600" spc="-10" dirty="0">
                <a:solidFill>
                  <a:srgbClr val="FF0000"/>
                </a:solidFill>
                <a:latin typeface="Arial MT"/>
                <a:cs typeface="Arial MT"/>
              </a:rPr>
              <a:t>efforts</a:t>
            </a:r>
            <a:r>
              <a:rPr sz="1600" spc="20" dirty="0">
                <a:solidFill>
                  <a:srgbClr val="FF0000"/>
                </a:solidFill>
                <a:latin typeface="Arial MT"/>
                <a:cs typeface="Arial MT"/>
              </a:rPr>
              <a:t> </a:t>
            </a:r>
            <a:r>
              <a:rPr sz="1600" spc="-5" dirty="0">
                <a:solidFill>
                  <a:srgbClr val="FF0000"/>
                </a:solidFill>
                <a:latin typeface="Arial MT"/>
                <a:cs typeface="Arial MT"/>
              </a:rPr>
              <a:t>that</a:t>
            </a:r>
            <a:r>
              <a:rPr sz="1600" spc="35" dirty="0">
                <a:solidFill>
                  <a:srgbClr val="FF0000"/>
                </a:solidFill>
                <a:latin typeface="Arial MT"/>
                <a:cs typeface="Arial MT"/>
              </a:rPr>
              <a:t> </a:t>
            </a:r>
            <a:r>
              <a:rPr sz="1600" spc="-5" dirty="0">
                <a:solidFill>
                  <a:srgbClr val="FF0000"/>
                </a:solidFill>
                <a:latin typeface="Arial MT"/>
                <a:cs typeface="Arial MT"/>
              </a:rPr>
              <a:t>have</a:t>
            </a:r>
            <a:r>
              <a:rPr sz="1600" spc="5" dirty="0">
                <a:solidFill>
                  <a:srgbClr val="FF0000"/>
                </a:solidFill>
                <a:latin typeface="Arial MT"/>
                <a:cs typeface="Arial MT"/>
              </a:rPr>
              <a:t> </a:t>
            </a:r>
            <a:r>
              <a:rPr sz="1600" spc="-5" dirty="0">
                <a:solidFill>
                  <a:srgbClr val="FF0000"/>
                </a:solidFill>
                <a:latin typeface="Arial MT"/>
                <a:cs typeface="Arial MT"/>
              </a:rPr>
              <a:t>to</a:t>
            </a:r>
            <a:r>
              <a:rPr sz="1600" spc="25" dirty="0">
                <a:solidFill>
                  <a:srgbClr val="FF0000"/>
                </a:solidFill>
                <a:latin typeface="Arial MT"/>
                <a:cs typeface="Arial MT"/>
              </a:rPr>
              <a:t> </a:t>
            </a:r>
            <a:r>
              <a:rPr sz="1600" spc="-5" dirty="0">
                <a:solidFill>
                  <a:srgbClr val="FF0000"/>
                </a:solidFill>
                <a:latin typeface="Arial MT"/>
                <a:cs typeface="Arial MT"/>
              </a:rPr>
              <a:t>be</a:t>
            </a:r>
            <a:r>
              <a:rPr sz="1600" spc="5" dirty="0">
                <a:solidFill>
                  <a:srgbClr val="FF0000"/>
                </a:solidFill>
                <a:latin typeface="Arial MT"/>
                <a:cs typeface="Arial MT"/>
              </a:rPr>
              <a:t> </a:t>
            </a:r>
            <a:r>
              <a:rPr sz="1600" spc="-5" dirty="0">
                <a:solidFill>
                  <a:srgbClr val="FF0000"/>
                </a:solidFill>
                <a:latin typeface="Arial MT"/>
                <a:cs typeface="Arial MT"/>
              </a:rPr>
              <a:t>invested</a:t>
            </a:r>
            <a:r>
              <a:rPr sz="1600" spc="10" dirty="0">
                <a:solidFill>
                  <a:srgbClr val="FF0000"/>
                </a:solidFill>
                <a:latin typeface="Arial MT"/>
                <a:cs typeface="Arial MT"/>
              </a:rPr>
              <a:t> </a:t>
            </a:r>
            <a:r>
              <a:rPr sz="1600" dirty="0">
                <a:solidFill>
                  <a:srgbClr val="FF0000"/>
                </a:solidFill>
                <a:latin typeface="Arial MT"/>
                <a:cs typeface="Arial MT"/>
              </a:rPr>
              <a:t>in</a:t>
            </a:r>
            <a:r>
              <a:rPr sz="1600" spc="-5" dirty="0">
                <a:solidFill>
                  <a:srgbClr val="FF0000"/>
                </a:solidFill>
                <a:latin typeface="Arial MT"/>
                <a:cs typeface="Arial MT"/>
              </a:rPr>
              <a:t> order</a:t>
            </a:r>
            <a:r>
              <a:rPr sz="1600" spc="25" dirty="0">
                <a:solidFill>
                  <a:srgbClr val="FF0000"/>
                </a:solidFill>
                <a:latin typeface="Arial MT"/>
                <a:cs typeface="Arial MT"/>
              </a:rPr>
              <a:t> </a:t>
            </a:r>
            <a:r>
              <a:rPr sz="1600" spc="-5" dirty="0">
                <a:solidFill>
                  <a:srgbClr val="FF0000"/>
                </a:solidFill>
                <a:latin typeface="Arial MT"/>
                <a:cs typeface="Arial MT"/>
              </a:rPr>
              <a:t>to </a:t>
            </a:r>
            <a:r>
              <a:rPr sz="1600" spc="-425" dirty="0">
                <a:solidFill>
                  <a:srgbClr val="FF0000"/>
                </a:solidFill>
                <a:latin typeface="Arial MT"/>
                <a:cs typeface="Arial MT"/>
              </a:rPr>
              <a:t> </a:t>
            </a:r>
            <a:r>
              <a:rPr sz="1600" spc="-5" dirty="0">
                <a:solidFill>
                  <a:srgbClr val="FF0000"/>
                </a:solidFill>
                <a:latin typeface="Arial MT"/>
                <a:cs typeface="Arial MT"/>
              </a:rPr>
              <a:t>assure the</a:t>
            </a:r>
            <a:r>
              <a:rPr sz="1600" spc="10" dirty="0">
                <a:solidFill>
                  <a:srgbClr val="FF0000"/>
                </a:solidFill>
                <a:latin typeface="Arial MT"/>
                <a:cs typeface="Arial MT"/>
              </a:rPr>
              <a:t> </a:t>
            </a:r>
            <a:r>
              <a:rPr sz="1600" spc="-10" dirty="0">
                <a:solidFill>
                  <a:srgbClr val="FF0000"/>
                </a:solidFill>
                <a:latin typeface="Arial MT"/>
                <a:cs typeface="Arial MT"/>
              </a:rPr>
              <a:t>project’s </a:t>
            </a:r>
            <a:r>
              <a:rPr sz="1600" spc="-25" dirty="0">
                <a:solidFill>
                  <a:srgbClr val="FF0000"/>
                </a:solidFill>
                <a:latin typeface="Arial MT"/>
                <a:cs typeface="Arial MT"/>
              </a:rPr>
              <a:t>quality,</a:t>
            </a:r>
            <a:r>
              <a:rPr sz="1600" spc="25" dirty="0">
                <a:solidFill>
                  <a:srgbClr val="FF0000"/>
                </a:solidFill>
                <a:latin typeface="Arial MT"/>
                <a:cs typeface="Arial MT"/>
              </a:rPr>
              <a:t> </a:t>
            </a:r>
            <a:r>
              <a:rPr sz="1600" spc="-5" dirty="0">
                <a:solidFill>
                  <a:srgbClr val="FF0000"/>
                </a:solidFill>
                <a:latin typeface="Arial MT"/>
                <a:cs typeface="Arial MT"/>
              </a:rPr>
              <a:t>in</a:t>
            </a:r>
            <a:r>
              <a:rPr sz="1600" spc="-15" dirty="0">
                <a:solidFill>
                  <a:srgbClr val="FF0000"/>
                </a:solidFill>
                <a:latin typeface="Arial MT"/>
                <a:cs typeface="Arial MT"/>
              </a:rPr>
              <a:t> </a:t>
            </a:r>
            <a:r>
              <a:rPr sz="1600" spc="-10" dirty="0">
                <a:solidFill>
                  <a:srgbClr val="FF0000"/>
                </a:solidFill>
                <a:latin typeface="Arial MT"/>
                <a:cs typeface="Arial MT"/>
              </a:rPr>
              <a:t>other</a:t>
            </a:r>
            <a:r>
              <a:rPr sz="1600" spc="20" dirty="0">
                <a:solidFill>
                  <a:srgbClr val="FF0000"/>
                </a:solidFill>
                <a:latin typeface="Arial MT"/>
                <a:cs typeface="Arial MT"/>
              </a:rPr>
              <a:t> </a:t>
            </a:r>
            <a:r>
              <a:rPr sz="1600" spc="-10" dirty="0">
                <a:solidFill>
                  <a:srgbClr val="FF0000"/>
                </a:solidFill>
                <a:latin typeface="Arial MT"/>
                <a:cs typeface="Arial MT"/>
              </a:rPr>
              <a:t>words</a:t>
            </a:r>
            <a:r>
              <a:rPr sz="1600" spc="25" dirty="0">
                <a:solidFill>
                  <a:srgbClr val="FF0000"/>
                </a:solidFill>
                <a:latin typeface="Arial MT"/>
                <a:cs typeface="Arial MT"/>
              </a:rPr>
              <a:t> </a:t>
            </a:r>
            <a:r>
              <a:rPr sz="1600" spc="-5" dirty="0">
                <a:solidFill>
                  <a:srgbClr val="FF0000"/>
                </a:solidFill>
                <a:latin typeface="Arial MT"/>
                <a:cs typeface="Arial MT"/>
              </a:rPr>
              <a:t>to</a:t>
            </a:r>
            <a:r>
              <a:rPr sz="1600" spc="15" dirty="0">
                <a:solidFill>
                  <a:srgbClr val="FF0000"/>
                </a:solidFill>
                <a:latin typeface="Arial MT"/>
                <a:cs typeface="Arial MT"/>
              </a:rPr>
              <a:t> </a:t>
            </a:r>
            <a:r>
              <a:rPr sz="1600" spc="-5" dirty="0">
                <a:solidFill>
                  <a:srgbClr val="FF0000"/>
                </a:solidFill>
                <a:latin typeface="Arial MT"/>
                <a:cs typeface="Arial MT"/>
              </a:rPr>
              <a:t>assure</a:t>
            </a:r>
            <a:r>
              <a:rPr sz="1600" dirty="0">
                <a:solidFill>
                  <a:srgbClr val="FF0000"/>
                </a:solidFill>
                <a:latin typeface="Arial MT"/>
                <a:cs typeface="Arial MT"/>
              </a:rPr>
              <a:t> </a:t>
            </a:r>
            <a:r>
              <a:rPr sz="1600" spc="-5" dirty="0">
                <a:solidFill>
                  <a:srgbClr val="FF0000"/>
                </a:solidFill>
                <a:latin typeface="Arial MT"/>
                <a:cs typeface="Arial MT"/>
              </a:rPr>
              <a:t>the</a:t>
            </a:r>
            <a:r>
              <a:rPr sz="1600" spc="5" dirty="0">
                <a:solidFill>
                  <a:srgbClr val="FF0000"/>
                </a:solidFill>
                <a:latin typeface="Arial MT"/>
                <a:cs typeface="Arial MT"/>
              </a:rPr>
              <a:t> </a:t>
            </a:r>
            <a:r>
              <a:rPr sz="1600" spc="-10" dirty="0">
                <a:solidFill>
                  <a:srgbClr val="FF0000"/>
                </a:solidFill>
                <a:latin typeface="Arial MT"/>
                <a:cs typeface="Arial MT"/>
              </a:rPr>
              <a:t>project’s</a:t>
            </a:r>
            <a:r>
              <a:rPr sz="1600" spc="-5" dirty="0">
                <a:solidFill>
                  <a:srgbClr val="FF0000"/>
                </a:solidFill>
                <a:latin typeface="Arial MT"/>
                <a:cs typeface="Arial MT"/>
              </a:rPr>
              <a:t> success.</a:t>
            </a:r>
            <a:endParaRPr sz="1600" dirty="0">
              <a:solidFill>
                <a:prstClr val="white"/>
              </a:solidFill>
              <a:latin typeface="Arial MT"/>
              <a:cs typeface="Arial MT"/>
            </a:endParaRPr>
          </a:p>
        </p:txBody>
      </p:sp>
      <p:pic>
        <p:nvPicPr>
          <p:cNvPr id="6146" name="Picture 2" descr="Software Maintenance Overvie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081" y="101437"/>
            <a:ext cx="3971925" cy="3333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60612" y="893715"/>
            <a:ext cx="5571492" cy="4968027"/>
          </a:xfrm>
          <a:prstGeom prst="rect">
            <a:avLst/>
          </a:prstGeom>
        </p:spPr>
        <p:txBody>
          <a:bodyPr wrap="square">
            <a:spAutoFit/>
          </a:bodyPr>
          <a:lstStyle/>
          <a:p>
            <a:pPr marL="12700" marR="5080" algn="l" rtl="0" fontAlgn="base">
              <a:spcBef>
                <a:spcPts val="100"/>
              </a:spcBef>
              <a:spcAft>
                <a:spcPct val="0"/>
              </a:spcAft>
            </a:pPr>
            <a:endParaRPr lang="en-US" sz="2800" b="1" spc="-100" dirty="0">
              <a:solidFill>
                <a:srgbClr val="5B9BD5">
                  <a:lumMod val="75000"/>
                </a:srgbClr>
              </a:solidFill>
              <a:effectLst>
                <a:outerShdw blurRad="38100" dist="38100" dir="2700000" algn="tl">
                  <a:srgbClr val="000000">
                    <a:alpha val="43137"/>
                  </a:srgbClr>
                </a:outerShdw>
              </a:effectLst>
              <a:latin typeface="Calibri"/>
              <a:cs typeface="Calibri"/>
            </a:endParaRPr>
          </a:p>
          <a:p>
            <a:pPr marL="12700" marR="5080" algn="l" rtl="0" fontAlgn="base">
              <a:spcBef>
                <a:spcPts val="100"/>
              </a:spcBef>
              <a:spcAft>
                <a:spcPct val="0"/>
              </a:spcAft>
            </a:pPr>
            <a:r>
              <a:rPr lang="en-US" sz="2400" spc="-15" dirty="0">
                <a:solidFill>
                  <a:srgbClr val="2E2B1F"/>
                </a:solidFill>
                <a:latin typeface="Calibri"/>
                <a:cs typeface="Calibri"/>
              </a:rPr>
              <a:t>Customers</a:t>
            </a:r>
            <a:r>
              <a:rPr lang="en-US" sz="2400" spc="-30" dirty="0">
                <a:solidFill>
                  <a:srgbClr val="2E2B1F"/>
                </a:solidFill>
                <a:latin typeface="Calibri"/>
                <a:cs typeface="Calibri"/>
              </a:rPr>
              <a:t> </a:t>
            </a:r>
            <a:r>
              <a:rPr lang="en-US" sz="2400" dirty="0">
                <a:solidFill>
                  <a:srgbClr val="2E2B1F"/>
                </a:solidFill>
                <a:latin typeface="Calibri"/>
                <a:cs typeface="Calibri"/>
              </a:rPr>
              <a:t>who</a:t>
            </a:r>
            <a:r>
              <a:rPr lang="en-US" sz="2400" spc="-5" dirty="0">
                <a:solidFill>
                  <a:srgbClr val="2E2B1F"/>
                </a:solidFill>
                <a:latin typeface="Calibri"/>
                <a:cs typeface="Calibri"/>
              </a:rPr>
              <a:t> </a:t>
            </a:r>
            <a:r>
              <a:rPr lang="en-US" sz="2400" spc="-10" dirty="0">
                <a:solidFill>
                  <a:srgbClr val="2E2B1F"/>
                </a:solidFill>
                <a:latin typeface="Calibri"/>
                <a:cs typeface="Calibri"/>
              </a:rPr>
              <a:t>develop</a:t>
            </a:r>
            <a:r>
              <a:rPr lang="en-US" sz="2400" spc="5" dirty="0">
                <a:solidFill>
                  <a:srgbClr val="2E2B1F"/>
                </a:solidFill>
                <a:latin typeface="Calibri"/>
                <a:cs typeface="Calibri"/>
              </a:rPr>
              <a:t> </a:t>
            </a:r>
            <a:r>
              <a:rPr lang="en-US" sz="2400" spc="-5" dirty="0">
                <a:solidFill>
                  <a:srgbClr val="2E2B1F"/>
                </a:solidFill>
                <a:latin typeface="Calibri"/>
                <a:cs typeface="Calibri"/>
              </a:rPr>
              <a:t>or</a:t>
            </a:r>
            <a:r>
              <a:rPr lang="en-US" sz="2400" spc="-15" dirty="0">
                <a:solidFill>
                  <a:srgbClr val="2E2B1F"/>
                </a:solidFill>
                <a:latin typeface="Calibri"/>
                <a:cs typeface="Calibri"/>
              </a:rPr>
              <a:t> </a:t>
            </a:r>
            <a:r>
              <a:rPr lang="en-US" sz="2400" spc="-10" dirty="0">
                <a:solidFill>
                  <a:srgbClr val="2E2B1F"/>
                </a:solidFill>
                <a:latin typeface="Calibri"/>
                <a:cs typeface="Calibri"/>
              </a:rPr>
              <a:t>purchase</a:t>
            </a:r>
            <a:r>
              <a:rPr lang="en-US" sz="2400" spc="5" dirty="0">
                <a:solidFill>
                  <a:srgbClr val="2E2B1F"/>
                </a:solidFill>
                <a:latin typeface="Calibri"/>
                <a:cs typeface="Calibri"/>
              </a:rPr>
              <a:t> </a:t>
            </a:r>
            <a:r>
              <a:rPr lang="en-US" sz="2400" dirty="0">
                <a:solidFill>
                  <a:srgbClr val="2E2B1F"/>
                </a:solidFill>
                <a:latin typeface="Calibri"/>
                <a:cs typeface="Calibri"/>
              </a:rPr>
              <a:t>a </a:t>
            </a:r>
            <a:r>
              <a:rPr lang="en-US" sz="2400" spc="5" dirty="0">
                <a:solidFill>
                  <a:srgbClr val="2E2B1F"/>
                </a:solidFill>
                <a:latin typeface="Calibri"/>
                <a:cs typeface="Calibri"/>
              </a:rPr>
              <a:t> </a:t>
            </a:r>
            <a:r>
              <a:rPr lang="en-US" sz="2400" spc="-15" dirty="0">
                <a:solidFill>
                  <a:srgbClr val="2E2B1F"/>
                </a:solidFill>
                <a:latin typeface="Calibri"/>
                <a:cs typeface="Calibri"/>
              </a:rPr>
              <a:t>software</a:t>
            </a:r>
            <a:r>
              <a:rPr lang="en-US" sz="2400" dirty="0">
                <a:solidFill>
                  <a:srgbClr val="2E2B1F"/>
                </a:solidFill>
                <a:latin typeface="Calibri"/>
                <a:cs typeface="Calibri"/>
              </a:rPr>
              <a:t> </a:t>
            </a:r>
            <a:r>
              <a:rPr lang="en-US" sz="2400" spc="-25" dirty="0">
                <a:solidFill>
                  <a:srgbClr val="2E2B1F"/>
                </a:solidFill>
                <a:latin typeface="Calibri"/>
                <a:cs typeface="Calibri"/>
              </a:rPr>
              <a:t>system</a:t>
            </a:r>
            <a:r>
              <a:rPr lang="en-US" sz="2400" spc="-10" dirty="0">
                <a:solidFill>
                  <a:srgbClr val="2E2B1F"/>
                </a:solidFill>
                <a:latin typeface="Calibri"/>
                <a:cs typeface="Calibri"/>
              </a:rPr>
              <a:t> expect</a:t>
            </a:r>
            <a:r>
              <a:rPr lang="en-US" sz="2400" spc="-20" dirty="0">
                <a:solidFill>
                  <a:srgbClr val="2E2B1F"/>
                </a:solidFill>
                <a:latin typeface="Calibri"/>
                <a:cs typeface="Calibri"/>
              </a:rPr>
              <a:t> </a:t>
            </a:r>
            <a:r>
              <a:rPr lang="en-US" sz="2400" spc="-15" dirty="0">
                <a:solidFill>
                  <a:srgbClr val="2E2B1F"/>
                </a:solidFill>
                <a:latin typeface="Calibri"/>
                <a:cs typeface="Calibri"/>
              </a:rPr>
              <a:t>to</a:t>
            </a:r>
            <a:r>
              <a:rPr lang="en-US" sz="2400" spc="-10" dirty="0">
                <a:solidFill>
                  <a:srgbClr val="2E2B1F"/>
                </a:solidFill>
                <a:latin typeface="Calibri"/>
                <a:cs typeface="Calibri"/>
              </a:rPr>
              <a:t> continue</a:t>
            </a:r>
            <a:r>
              <a:rPr lang="en-US" sz="2400" spc="5" dirty="0">
                <a:solidFill>
                  <a:srgbClr val="2E2B1F"/>
                </a:solidFill>
                <a:latin typeface="Calibri"/>
                <a:cs typeface="Calibri"/>
              </a:rPr>
              <a:t> </a:t>
            </a:r>
            <a:r>
              <a:rPr lang="en-US" sz="2400" spc="-5" dirty="0">
                <a:solidFill>
                  <a:srgbClr val="2E2B1F"/>
                </a:solidFill>
                <a:latin typeface="Calibri"/>
                <a:cs typeface="Calibri"/>
              </a:rPr>
              <a:t>utilizing</a:t>
            </a:r>
            <a:r>
              <a:rPr lang="en-US" sz="2400" spc="-20" dirty="0">
                <a:solidFill>
                  <a:srgbClr val="2E2B1F"/>
                </a:solidFill>
                <a:latin typeface="Calibri"/>
                <a:cs typeface="Calibri"/>
              </a:rPr>
              <a:t> </a:t>
            </a:r>
            <a:r>
              <a:rPr lang="en-US" sz="2400" dirty="0">
                <a:solidFill>
                  <a:srgbClr val="2E2B1F"/>
                </a:solidFill>
                <a:latin typeface="Calibri"/>
                <a:cs typeface="Calibri"/>
              </a:rPr>
              <a:t>it</a:t>
            </a:r>
            <a:r>
              <a:rPr lang="en-US" sz="2400" spc="-10" dirty="0">
                <a:solidFill>
                  <a:srgbClr val="2E2B1F"/>
                </a:solidFill>
                <a:latin typeface="Calibri"/>
                <a:cs typeface="Calibri"/>
              </a:rPr>
              <a:t> </a:t>
            </a:r>
            <a:r>
              <a:rPr lang="en-US" sz="2400" spc="-20" dirty="0">
                <a:solidFill>
                  <a:srgbClr val="2E2B1F"/>
                </a:solidFill>
                <a:latin typeface="Calibri"/>
                <a:cs typeface="Calibri"/>
              </a:rPr>
              <a:t>for</a:t>
            </a:r>
            <a:r>
              <a:rPr lang="en-US" sz="2400" spc="-5" dirty="0">
                <a:solidFill>
                  <a:srgbClr val="2E2B1F"/>
                </a:solidFill>
                <a:latin typeface="Calibri"/>
                <a:cs typeface="Calibri"/>
              </a:rPr>
              <a:t> </a:t>
            </a:r>
            <a:r>
              <a:rPr lang="en-US" sz="2400" dirty="0">
                <a:solidFill>
                  <a:srgbClr val="2E2B1F"/>
                </a:solidFill>
                <a:latin typeface="Calibri"/>
                <a:cs typeface="Calibri"/>
              </a:rPr>
              <a:t>a </a:t>
            </a:r>
            <a:r>
              <a:rPr lang="en-US" sz="2400" spc="-5" dirty="0">
                <a:solidFill>
                  <a:srgbClr val="2E2B1F"/>
                </a:solidFill>
                <a:latin typeface="Calibri"/>
                <a:cs typeface="Calibri"/>
              </a:rPr>
              <a:t>long period, </a:t>
            </a:r>
            <a:r>
              <a:rPr lang="en-US" sz="2400" spc="-525" dirty="0">
                <a:solidFill>
                  <a:srgbClr val="2E2B1F"/>
                </a:solidFill>
                <a:latin typeface="Calibri"/>
                <a:cs typeface="Calibri"/>
              </a:rPr>
              <a:t> </a:t>
            </a:r>
            <a:r>
              <a:rPr lang="en-US" sz="2400" spc="-5" dirty="0">
                <a:solidFill>
                  <a:srgbClr val="2E2B1F"/>
                </a:solidFill>
                <a:latin typeface="Calibri"/>
                <a:cs typeface="Calibri"/>
              </a:rPr>
              <a:t>usually </a:t>
            </a:r>
            <a:r>
              <a:rPr lang="en-US" sz="2400" spc="-20" dirty="0">
                <a:solidFill>
                  <a:srgbClr val="2E2B1F"/>
                </a:solidFill>
                <a:latin typeface="Calibri"/>
                <a:cs typeface="Calibri"/>
              </a:rPr>
              <a:t>for </a:t>
            </a:r>
            <a:r>
              <a:rPr lang="en-US" sz="2400" dirty="0">
                <a:solidFill>
                  <a:srgbClr val="2E2B1F"/>
                </a:solidFill>
                <a:latin typeface="Calibri"/>
                <a:cs typeface="Calibri"/>
              </a:rPr>
              <a:t>5–10 </a:t>
            </a:r>
            <a:r>
              <a:rPr lang="en-US" sz="2400" spc="-10" dirty="0">
                <a:solidFill>
                  <a:srgbClr val="2E2B1F"/>
                </a:solidFill>
                <a:latin typeface="Calibri"/>
                <a:cs typeface="Calibri"/>
              </a:rPr>
              <a:t>years. </a:t>
            </a:r>
            <a:r>
              <a:rPr lang="en-US" sz="2400" spc="-5" dirty="0">
                <a:solidFill>
                  <a:srgbClr val="2E2B1F"/>
                </a:solidFill>
                <a:latin typeface="Calibri"/>
                <a:cs typeface="Calibri"/>
              </a:rPr>
              <a:t>During </a:t>
            </a:r>
            <a:r>
              <a:rPr lang="en-US" sz="2400" dirty="0">
                <a:solidFill>
                  <a:srgbClr val="2E2B1F"/>
                </a:solidFill>
                <a:latin typeface="Calibri"/>
                <a:cs typeface="Calibri"/>
              </a:rPr>
              <a:t>the service </a:t>
            </a:r>
            <a:r>
              <a:rPr lang="en-US" sz="2400" spc="-5" dirty="0">
                <a:solidFill>
                  <a:srgbClr val="2E2B1F"/>
                </a:solidFill>
                <a:latin typeface="Calibri"/>
                <a:cs typeface="Calibri"/>
              </a:rPr>
              <a:t>period, </a:t>
            </a:r>
            <a:r>
              <a:rPr lang="en-US" sz="2400" dirty="0">
                <a:solidFill>
                  <a:srgbClr val="2E2B1F"/>
                </a:solidFill>
                <a:latin typeface="Calibri"/>
                <a:cs typeface="Calibri"/>
              </a:rPr>
              <a:t>the </a:t>
            </a:r>
            <a:r>
              <a:rPr lang="en-US" sz="2400" spc="-5" dirty="0">
                <a:solidFill>
                  <a:srgbClr val="2E2B1F"/>
                </a:solidFill>
                <a:latin typeface="Calibri"/>
                <a:cs typeface="Calibri"/>
              </a:rPr>
              <a:t>need </a:t>
            </a:r>
            <a:r>
              <a:rPr lang="en-US" sz="2400" spc="-20" dirty="0">
                <a:solidFill>
                  <a:srgbClr val="2E2B1F"/>
                </a:solidFill>
                <a:latin typeface="Calibri"/>
                <a:cs typeface="Calibri"/>
              </a:rPr>
              <a:t>for </a:t>
            </a:r>
            <a:r>
              <a:rPr lang="en-US" sz="2400" spc="-15" dirty="0">
                <a:solidFill>
                  <a:srgbClr val="2E2B1F"/>
                </a:solidFill>
                <a:latin typeface="Calibri"/>
                <a:cs typeface="Calibri"/>
              </a:rPr>
              <a:t> </a:t>
            </a:r>
            <a:r>
              <a:rPr lang="en-US" sz="2400" spc="-5" dirty="0">
                <a:solidFill>
                  <a:srgbClr val="2E2B1F"/>
                </a:solidFill>
                <a:latin typeface="Calibri"/>
                <a:cs typeface="Calibri"/>
              </a:rPr>
              <a:t>maintenance </a:t>
            </a:r>
            <a:r>
              <a:rPr lang="en-US" sz="2400" dirty="0">
                <a:solidFill>
                  <a:srgbClr val="2E2B1F"/>
                </a:solidFill>
                <a:latin typeface="Calibri"/>
                <a:cs typeface="Calibri"/>
              </a:rPr>
              <a:t>will </a:t>
            </a:r>
            <a:r>
              <a:rPr lang="en-US" sz="2400" spc="-10" dirty="0">
                <a:solidFill>
                  <a:srgbClr val="2E2B1F"/>
                </a:solidFill>
                <a:latin typeface="Calibri"/>
                <a:cs typeface="Calibri"/>
              </a:rPr>
              <a:t>eventually </a:t>
            </a:r>
            <a:r>
              <a:rPr lang="en-US" sz="2400" dirty="0">
                <a:solidFill>
                  <a:srgbClr val="2E2B1F"/>
                </a:solidFill>
                <a:latin typeface="Calibri"/>
                <a:cs typeface="Calibri"/>
              </a:rPr>
              <a:t>arise. </a:t>
            </a:r>
            <a:r>
              <a:rPr lang="en-US" sz="2400" spc="-5" dirty="0">
                <a:solidFill>
                  <a:srgbClr val="2E2B1F"/>
                </a:solidFill>
                <a:latin typeface="Calibri"/>
                <a:cs typeface="Calibri"/>
              </a:rPr>
              <a:t>In </a:t>
            </a:r>
            <a:r>
              <a:rPr lang="en-US" sz="2400" spc="-10" dirty="0">
                <a:solidFill>
                  <a:srgbClr val="2E2B1F"/>
                </a:solidFill>
                <a:latin typeface="Calibri"/>
                <a:cs typeface="Calibri"/>
              </a:rPr>
              <a:t>most </a:t>
            </a:r>
            <a:r>
              <a:rPr lang="en-US" sz="2400" spc="-5" dirty="0">
                <a:solidFill>
                  <a:srgbClr val="2E2B1F"/>
                </a:solidFill>
                <a:latin typeface="Calibri"/>
                <a:cs typeface="Calibri"/>
              </a:rPr>
              <a:t>cases, </a:t>
            </a:r>
            <a:r>
              <a:rPr lang="en-US" sz="2400" dirty="0">
                <a:solidFill>
                  <a:srgbClr val="2E2B1F"/>
                </a:solidFill>
                <a:latin typeface="Calibri"/>
                <a:cs typeface="Calibri"/>
              </a:rPr>
              <a:t>the </a:t>
            </a:r>
            <a:r>
              <a:rPr lang="en-US" sz="2400" spc="-5" dirty="0">
                <a:solidFill>
                  <a:srgbClr val="2E2B1F"/>
                </a:solidFill>
                <a:latin typeface="Calibri"/>
                <a:cs typeface="Calibri"/>
              </a:rPr>
              <a:t>developer </a:t>
            </a:r>
            <a:r>
              <a:rPr lang="en-US" sz="2400" spc="-530" dirty="0">
                <a:solidFill>
                  <a:srgbClr val="2E2B1F"/>
                </a:solidFill>
                <a:latin typeface="Calibri"/>
                <a:cs typeface="Calibri"/>
              </a:rPr>
              <a:t> </a:t>
            </a:r>
            <a:r>
              <a:rPr lang="en-US" sz="2400" dirty="0">
                <a:solidFill>
                  <a:srgbClr val="2E2B1F"/>
                </a:solidFill>
                <a:latin typeface="Calibri"/>
                <a:cs typeface="Calibri"/>
              </a:rPr>
              <a:t>is</a:t>
            </a:r>
            <a:r>
              <a:rPr lang="en-US" sz="2400" spc="-5" dirty="0">
                <a:solidFill>
                  <a:srgbClr val="2E2B1F"/>
                </a:solidFill>
                <a:latin typeface="Calibri"/>
                <a:cs typeface="Calibri"/>
              </a:rPr>
              <a:t> </a:t>
            </a:r>
            <a:r>
              <a:rPr lang="en-US" sz="2400" spc="-10" dirty="0">
                <a:solidFill>
                  <a:srgbClr val="2E2B1F"/>
                </a:solidFill>
                <a:latin typeface="Calibri"/>
                <a:cs typeface="Calibri"/>
              </a:rPr>
              <a:t>required</a:t>
            </a:r>
            <a:r>
              <a:rPr lang="en-US" sz="2400" dirty="0">
                <a:solidFill>
                  <a:srgbClr val="2E2B1F"/>
                </a:solidFill>
                <a:latin typeface="Calibri"/>
                <a:cs typeface="Calibri"/>
              </a:rPr>
              <a:t> </a:t>
            </a:r>
            <a:r>
              <a:rPr lang="en-US" sz="2400" spc="-15" dirty="0">
                <a:solidFill>
                  <a:srgbClr val="2E2B1F"/>
                </a:solidFill>
                <a:latin typeface="Calibri"/>
                <a:cs typeface="Calibri"/>
              </a:rPr>
              <a:t>to</a:t>
            </a:r>
            <a:r>
              <a:rPr lang="en-US" sz="2400" spc="-10" dirty="0">
                <a:solidFill>
                  <a:srgbClr val="2E2B1F"/>
                </a:solidFill>
                <a:latin typeface="Calibri"/>
                <a:cs typeface="Calibri"/>
              </a:rPr>
              <a:t> </a:t>
            </a:r>
            <a:r>
              <a:rPr lang="en-US" sz="2400" spc="-5" dirty="0">
                <a:solidFill>
                  <a:srgbClr val="2E2B1F"/>
                </a:solidFill>
                <a:latin typeface="Calibri"/>
                <a:cs typeface="Calibri"/>
              </a:rPr>
              <a:t>supply </a:t>
            </a:r>
            <a:r>
              <a:rPr lang="en-US" sz="2400" dirty="0">
                <a:solidFill>
                  <a:srgbClr val="2E2B1F"/>
                </a:solidFill>
                <a:latin typeface="Calibri"/>
                <a:cs typeface="Calibri"/>
              </a:rPr>
              <a:t>these services</a:t>
            </a:r>
            <a:r>
              <a:rPr lang="en-US" sz="2400" spc="-15" dirty="0">
                <a:solidFill>
                  <a:srgbClr val="2E2B1F"/>
                </a:solidFill>
                <a:latin typeface="Calibri"/>
                <a:cs typeface="Calibri"/>
              </a:rPr>
              <a:t> </a:t>
            </a:r>
            <a:r>
              <a:rPr lang="en-US" sz="2400" spc="-25" dirty="0">
                <a:solidFill>
                  <a:srgbClr val="2E2B1F"/>
                </a:solidFill>
                <a:latin typeface="Calibri"/>
                <a:cs typeface="Calibri"/>
              </a:rPr>
              <a:t>directly. </a:t>
            </a:r>
            <a:r>
              <a:rPr lang="en-US" sz="2400" spc="-10" dirty="0">
                <a:solidFill>
                  <a:srgbClr val="2E2B1F"/>
                </a:solidFill>
                <a:latin typeface="Calibri"/>
                <a:cs typeface="Calibri"/>
              </a:rPr>
              <a:t>Internal</a:t>
            </a:r>
            <a:endParaRPr lang="en-US" sz="2400" dirty="0">
              <a:solidFill>
                <a:prstClr val="black"/>
              </a:solidFill>
              <a:latin typeface="Calibri"/>
              <a:cs typeface="Calibri"/>
            </a:endParaRPr>
          </a:p>
          <a:p>
            <a:pPr marL="12700" marR="111125" algn="l" rtl="0" fontAlgn="base">
              <a:spcBef>
                <a:spcPct val="0"/>
              </a:spcBef>
              <a:spcAft>
                <a:spcPct val="0"/>
              </a:spcAft>
            </a:pPr>
            <a:r>
              <a:rPr lang="en-US" sz="2400" spc="-40" dirty="0">
                <a:solidFill>
                  <a:srgbClr val="2E2B1F"/>
                </a:solidFill>
                <a:latin typeface="Calibri"/>
                <a:cs typeface="Calibri"/>
              </a:rPr>
              <a:t>“customers”, </a:t>
            </a:r>
            <a:r>
              <a:rPr lang="en-US" sz="2400" dirty="0">
                <a:solidFill>
                  <a:srgbClr val="2E2B1F"/>
                </a:solidFill>
                <a:latin typeface="Calibri"/>
                <a:cs typeface="Calibri"/>
              </a:rPr>
              <a:t>in</a:t>
            </a:r>
            <a:r>
              <a:rPr lang="en-US" sz="2400" spc="5" dirty="0">
                <a:solidFill>
                  <a:srgbClr val="2E2B1F"/>
                </a:solidFill>
                <a:latin typeface="Calibri"/>
                <a:cs typeface="Calibri"/>
              </a:rPr>
              <a:t> </a:t>
            </a:r>
            <a:r>
              <a:rPr lang="en-US" sz="2400" spc="-5" dirty="0">
                <a:solidFill>
                  <a:srgbClr val="2E2B1F"/>
                </a:solidFill>
                <a:latin typeface="Calibri"/>
                <a:cs typeface="Calibri"/>
              </a:rPr>
              <a:t>cases</a:t>
            </a:r>
            <a:r>
              <a:rPr lang="en-US" sz="2400" dirty="0">
                <a:solidFill>
                  <a:srgbClr val="2E2B1F"/>
                </a:solidFill>
                <a:latin typeface="Calibri"/>
                <a:cs typeface="Calibri"/>
              </a:rPr>
              <a:t> </a:t>
            </a:r>
            <a:r>
              <a:rPr lang="en-US" sz="2400" spc="-10" dirty="0">
                <a:solidFill>
                  <a:srgbClr val="2E2B1F"/>
                </a:solidFill>
                <a:latin typeface="Calibri"/>
                <a:cs typeface="Calibri"/>
              </a:rPr>
              <a:t>where</a:t>
            </a:r>
            <a:r>
              <a:rPr lang="en-US" sz="2400" spc="-5" dirty="0">
                <a:solidFill>
                  <a:srgbClr val="2E2B1F"/>
                </a:solidFill>
                <a:latin typeface="Calibri"/>
                <a:cs typeface="Calibri"/>
              </a:rPr>
              <a:t> </a:t>
            </a:r>
            <a:r>
              <a:rPr lang="en-US" sz="2400" dirty="0">
                <a:solidFill>
                  <a:srgbClr val="2E2B1F"/>
                </a:solidFill>
                <a:latin typeface="Calibri"/>
                <a:cs typeface="Calibri"/>
              </a:rPr>
              <a:t>the</a:t>
            </a:r>
            <a:r>
              <a:rPr lang="en-US" sz="2400" spc="5" dirty="0">
                <a:solidFill>
                  <a:srgbClr val="2E2B1F"/>
                </a:solidFill>
                <a:latin typeface="Calibri"/>
                <a:cs typeface="Calibri"/>
              </a:rPr>
              <a:t> </a:t>
            </a:r>
            <a:r>
              <a:rPr lang="en-US" sz="2400" spc="-15" dirty="0">
                <a:solidFill>
                  <a:srgbClr val="2E2B1F"/>
                </a:solidFill>
                <a:latin typeface="Calibri"/>
                <a:cs typeface="Calibri"/>
              </a:rPr>
              <a:t>software</a:t>
            </a:r>
            <a:r>
              <a:rPr lang="en-US" sz="2400" spc="5" dirty="0">
                <a:solidFill>
                  <a:srgbClr val="2E2B1F"/>
                </a:solidFill>
                <a:latin typeface="Calibri"/>
                <a:cs typeface="Calibri"/>
              </a:rPr>
              <a:t> </a:t>
            </a:r>
            <a:r>
              <a:rPr lang="en-US" sz="2400" spc="-5" dirty="0">
                <a:solidFill>
                  <a:srgbClr val="2E2B1F"/>
                </a:solidFill>
                <a:latin typeface="Calibri"/>
                <a:cs typeface="Calibri"/>
              </a:rPr>
              <a:t>has</a:t>
            </a:r>
            <a:r>
              <a:rPr lang="en-US" sz="2400" dirty="0">
                <a:solidFill>
                  <a:srgbClr val="2E2B1F"/>
                </a:solidFill>
                <a:latin typeface="Calibri"/>
                <a:cs typeface="Calibri"/>
              </a:rPr>
              <a:t> </a:t>
            </a:r>
            <a:r>
              <a:rPr lang="en-US" sz="2400" spc="-5" dirty="0">
                <a:solidFill>
                  <a:srgbClr val="2E2B1F"/>
                </a:solidFill>
                <a:latin typeface="Calibri"/>
                <a:cs typeface="Calibri"/>
              </a:rPr>
              <a:t>been</a:t>
            </a:r>
            <a:r>
              <a:rPr lang="en-US" sz="2400" dirty="0">
                <a:solidFill>
                  <a:srgbClr val="2E2B1F"/>
                </a:solidFill>
                <a:latin typeface="Calibri"/>
                <a:cs typeface="Calibri"/>
              </a:rPr>
              <a:t> </a:t>
            </a:r>
            <a:r>
              <a:rPr lang="en-US" sz="2400" spc="-10" dirty="0">
                <a:solidFill>
                  <a:srgbClr val="2E2B1F"/>
                </a:solidFill>
                <a:latin typeface="Calibri"/>
                <a:cs typeface="Calibri"/>
              </a:rPr>
              <a:t>developed </a:t>
            </a:r>
            <a:r>
              <a:rPr lang="en-US" sz="2400" spc="-5" dirty="0">
                <a:solidFill>
                  <a:srgbClr val="2E2B1F"/>
                </a:solidFill>
                <a:latin typeface="Calibri"/>
                <a:cs typeface="Calibri"/>
              </a:rPr>
              <a:t> in-house,</a:t>
            </a:r>
            <a:r>
              <a:rPr lang="en-US" sz="2400" spc="10" dirty="0">
                <a:solidFill>
                  <a:srgbClr val="2E2B1F"/>
                </a:solidFill>
                <a:latin typeface="Calibri"/>
                <a:cs typeface="Calibri"/>
              </a:rPr>
              <a:t> </a:t>
            </a:r>
            <a:r>
              <a:rPr lang="en-US" sz="2400" spc="-10" dirty="0">
                <a:solidFill>
                  <a:srgbClr val="2E2B1F"/>
                </a:solidFill>
                <a:latin typeface="Calibri"/>
                <a:cs typeface="Calibri"/>
              </a:rPr>
              <a:t>share</a:t>
            </a:r>
            <a:r>
              <a:rPr lang="en-US" sz="2400" spc="5" dirty="0">
                <a:solidFill>
                  <a:srgbClr val="2E2B1F"/>
                </a:solidFill>
                <a:latin typeface="Calibri"/>
                <a:cs typeface="Calibri"/>
              </a:rPr>
              <a:t> </a:t>
            </a:r>
            <a:r>
              <a:rPr lang="en-US" sz="2400" dirty="0">
                <a:solidFill>
                  <a:srgbClr val="2E2B1F"/>
                </a:solidFill>
                <a:latin typeface="Calibri"/>
                <a:cs typeface="Calibri"/>
              </a:rPr>
              <a:t>the</a:t>
            </a:r>
            <a:r>
              <a:rPr lang="en-US" sz="2400" spc="5" dirty="0">
                <a:solidFill>
                  <a:srgbClr val="2E2B1F"/>
                </a:solidFill>
                <a:latin typeface="Calibri"/>
                <a:cs typeface="Calibri"/>
              </a:rPr>
              <a:t> </a:t>
            </a:r>
            <a:r>
              <a:rPr lang="en-US" sz="2400" spc="-5" dirty="0">
                <a:solidFill>
                  <a:srgbClr val="2E2B1F"/>
                </a:solidFill>
                <a:latin typeface="Calibri"/>
                <a:cs typeface="Calibri"/>
              </a:rPr>
              <a:t>same</a:t>
            </a:r>
            <a:r>
              <a:rPr lang="en-US" sz="2400" dirty="0">
                <a:solidFill>
                  <a:srgbClr val="2E2B1F"/>
                </a:solidFill>
                <a:latin typeface="Calibri"/>
                <a:cs typeface="Calibri"/>
              </a:rPr>
              <a:t> </a:t>
            </a:r>
            <a:r>
              <a:rPr lang="en-US" sz="2400" spc="-10" dirty="0">
                <a:solidFill>
                  <a:srgbClr val="2E2B1F"/>
                </a:solidFill>
                <a:latin typeface="Calibri"/>
                <a:cs typeface="Calibri"/>
              </a:rPr>
              <a:t>expectation</a:t>
            </a:r>
            <a:r>
              <a:rPr lang="en-US" sz="2400" spc="-20" dirty="0">
                <a:solidFill>
                  <a:srgbClr val="2E2B1F"/>
                </a:solidFill>
                <a:latin typeface="Calibri"/>
                <a:cs typeface="Calibri"/>
              </a:rPr>
              <a:t> </a:t>
            </a:r>
            <a:r>
              <a:rPr lang="en-US" sz="2400" spc="-15" dirty="0">
                <a:solidFill>
                  <a:srgbClr val="2E2B1F"/>
                </a:solidFill>
                <a:latin typeface="Calibri"/>
                <a:cs typeface="Calibri"/>
              </a:rPr>
              <a:t>regarding</a:t>
            </a:r>
            <a:r>
              <a:rPr lang="en-US" sz="2400" spc="5" dirty="0">
                <a:solidFill>
                  <a:srgbClr val="2E2B1F"/>
                </a:solidFill>
                <a:latin typeface="Calibri"/>
                <a:cs typeface="Calibri"/>
              </a:rPr>
              <a:t> </a:t>
            </a:r>
            <a:r>
              <a:rPr lang="en-US" sz="2400" dirty="0">
                <a:solidFill>
                  <a:srgbClr val="2E2B1F"/>
                </a:solidFill>
                <a:latin typeface="Calibri"/>
                <a:cs typeface="Calibri"/>
              </a:rPr>
              <a:t>the</a:t>
            </a:r>
            <a:r>
              <a:rPr lang="en-US" sz="2400" spc="-5" dirty="0">
                <a:solidFill>
                  <a:srgbClr val="2E2B1F"/>
                </a:solidFill>
                <a:latin typeface="Calibri"/>
                <a:cs typeface="Calibri"/>
              </a:rPr>
              <a:t> </a:t>
            </a:r>
            <a:r>
              <a:rPr lang="en-US" sz="2400" spc="-10" dirty="0">
                <a:solidFill>
                  <a:srgbClr val="2E2B1F"/>
                </a:solidFill>
                <a:latin typeface="Calibri"/>
                <a:cs typeface="Calibri"/>
              </a:rPr>
              <a:t>software </a:t>
            </a:r>
            <a:r>
              <a:rPr lang="en-US" sz="2400" spc="-5" dirty="0">
                <a:solidFill>
                  <a:srgbClr val="2E2B1F"/>
                </a:solidFill>
                <a:latin typeface="Calibri"/>
                <a:cs typeface="Calibri"/>
              </a:rPr>
              <a:t> maintenance</a:t>
            </a:r>
            <a:r>
              <a:rPr lang="en-US" sz="2400" spc="-25" dirty="0">
                <a:solidFill>
                  <a:srgbClr val="2E2B1F"/>
                </a:solidFill>
                <a:latin typeface="Calibri"/>
                <a:cs typeface="Calibri"/>
              </a:rPr>
              <a:t> </a:t>
            </a:r>
            <a:r>
              <a:rPr lang="en-US" sz="2400" spc="-5" dirty="0">
                <a:solidFill>
                  <a:srgbClr val="2E2B1F"/>
                </a:solidFill>
                <a:latin typeface="Calibri"/>
                <a:cs typeface="Calibri"/>
              </a:rPr>
              <a:t>during </a:t>
            </a:r>
            <a:r>
              <a:rPr lang="en-US" sz="2400" dirty="0">
                <a:solidFill>
                  <a:srgbClr val="2E2B1F"/>
                </a:solidFill>
                <a:latin typeface="Calibri"/>
                <a:cs typeface="Calibri"/>
              </a:rPr>
              <a:t>the service</a:t>
            </a:r>
            <a:r>
              <a:rPr lang="en-US" sz="2400" spc="-10" dirty="0">
                <a:solidFill>
                  <a:srgbClr val="2E2B1F"/>
                </a:solidFill>
                <a:latin typeface="Calibri"/>
                <a:cs typeface="Calibri"/>
              </a:rPr>
              <a:t> </a:t>
            </a:r>
            <a:r>
              <a:rPr lang="en-US" sz="2400" spc="-5" dirty="0">
                <a:solidFill>
                  <a:srgbClr val="2E2B1F"/>
                </a:solidFill>
                <a:latin typeface="Calibri"/>
                <a:cs typeface="Calibri"/>
              </a:rPr>
              <a:t>period of </a:t>
            </a:r>
            <a:r>
              <a:rPr lang="en-US" sz="2400" dirty="0">
                <a:solidFill>
                  <a:srgbClr val="2E2B1F"/>
                </a:solidFill>
                <a:latin typeface="Calibri"/>
                <a:cs typeface="Calibri"/>
              </a:rPr>
              <a:t>the</a:t>
            </a:r>
            <a:r>
              <a:rPr lang="en-US" sz="2400" spc="-10" dirty="0">
                <a:solidFill>
                  <a:srgbClr val="2E2B1F"/>
                </a:solidFill>
                <a:latin typeface="Calibri"/>
                <a:cs typeface="Calibri"/>
              </a:rPr>
              <a:t> </a:t>
            </a:r>
            <a:r>
              <a:rPr lang="en-US" sz="2400" spc="-15" dirty="0">
                <a:solidFill>
                  <a:srgbClr val="2E2B1F"/>
                </a:solidFill>
                <a:latin typeface="Calibri"/>
                <a:cs typeface="Calibri"/>
              </a:rPr>
              <a:t>software</a:t>
            </a:r>
            <a:r>
              <a:rPr lang="en-US" sz="2400" dirty="0">
                <a:solidFill>
                  <a:srgbClr val="2E2B1F"/>
                </a:solidFill>
                <a:latin typeface="Calibri"/>
                <a:cs typeface="Calibri"/>
              </a:rPr>
              <a:t> </a:t>
            </a:r>
            <a:r>
              <a:rPr lang="en-US" sz="2400" spc="-20" dirty="0">
                <a:solidFill>
                  <a:srgbClr val="2E2B1F"/>
                </a:solidFill>
                <a:latin typeface="Calibri"/>
                <a:cs typeface="Calibri"/>
              </a:rPr>
              <a:t>system.</a:t>
            </a:r>
            <a:endParaRPr lang="en-US" sz="2400" dirty="0">
              <a:solidFill>
                <a:prstClr val="black"/>
              </a:solidFill>
              <a:latin typeface="Calibri"/>
              <a:cs typeface="Calibri"/>
            </a:endParaRPr>
          </a:p>
        </p:txBody>
      </p:sp>
    </p:spTree>
    <p:extLst>
      <p:ext uri="{BB962C8B-B14F-4D97-AF65-F5344CB8AC3E}">
        <p14:creationId xmlns:p14="http://schemas.microsoft.com/office/powerpoint/2010/main" val="244572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
            <a:ext cx="7886700" cy="632867"/>
          </a:xfrm>
        </p:spPr>
        <p:txBody>
          <a:bodyPr>
            <a:normAutofit/>
          </a:bodyPr>
          <a:lstStyle/>
          <a:p>
            <a:r>
              <a:rPr lang="en-US" sz="2400" b="1" dirty="0">
                <a:solidFill>
                  <a:srgbClr val="FF0000"/>
                </a:solidFill>
              </a:rPr>
              <a:t>Software Quality Assurance vs. Software Quality Control</a:t>
            </a:r>
            <a:endParaRPr lang="en-US" sz="2400" dirty="0">
              <a:solidFill>
                <a:srgbClr val="FF0000"/>
              </a:solidFill>
            </a:endParaRPr>
          </a:p>
        </p:txBody>
      </p:sp>
      <p:graphicFrame>
        <p:nvGraphicFramePr>
          <p:cNvPr id="4" name="Content Placeholder 3"/>
          <p:cNvGraphicFramePr>
            <a:graphicFrameLocks noGrp="1"/>
          </p:cNvGraphicFramePr>
          <p:nvPr>
            <p:ph idx="1"/>
          </p:nvPr>
        </p:nvGraphicFramePr>
        <p:xfrm>
          <a:off x="1777802" y="632868"/>
          <a:ext cx="8458200" cy="6027839"/>
        </p:xfrm>
        <a:graphic>
          <a:graphicData uri="http://schemas.openxmlformats.org/drawingml/2006/table">
            <a:tbl>
              <a:tblPr firstRow="1" bandRow="1">
                <a:tableStyleId>{7DF18680-E054-41AD-8BC1-D1AEF772440D}</a:tableStyleId>
              </a:tblPr>
              <a:tblGrid>
                <a:gridCol w="1295400">
                  <a:extLst>
                    <a:ext uri="{9D8B030D-6E8A-4147-A177-3AD203B41FA5}">
                      <a16:colId xmlns:a16="http://schemas.microsoft.com/office/drawing/2014/main" val="20000"/>
                    </a:ext>
                  </a:extLst>
                </a:gridCol>
                <a:gridCol w="4038600">
                  <a:extLst>
                    <a:ext uri="{9D8B030D-6E8A-4147-A177-3AD203B41FA5}">
                      <a16:colId xmlns:a16="http://schemas.microsoft.com/office/drawing/2014/main" val="20001"/>
                    </a:ext>
                  </a:extLst>
                </a:gridCol>
                <a:gridCol w="3124200">
                  <a:extLst>
                    <a:ext uri="{9D8B030D-6E8A-4147-A177-3AD203B41FA5}">
                      <a16:colId xmlns:a16="http://schemas.microsoft.com/office/drawing/2014/main" val="20002"/>
                    </a:ext>
                  </a:extLst>
                </a:gridCol>
              </a:tblGrid>
              <a:tr h="587829">
                <a:tc>
                  <a:txBody>
                    <a:bodyPr/>
                    <a:lstStyle/>
                    <a:p>
                      <a:pPr marL="0" marR="0" algn="just">
                        <a:lnSpc>
                          <a:spcPct val="120000"/>
                        </a:lnSpc>
                        <a:spcBef>
                          <a:spcPts val="0"/>
                        </a:spcBef>
                        <a:spcAft>
                          <a:spcPts val="0"/>
                        </a:spcAft>
                      </a:pPr>
                      <a:r>
                        <a:rPr lang="en-US" sz="1800" dirty="0">
                          <a:effectLst/>
                        </a:rPr>
                        <a:t>Criteria</a:t>
                      </a:r>
                      <a:endParaRPr lang="en-US" sz="1800" i="1" dirty="0">
                        <a:effectLst/>
                        <a:latin typeface="Calibri"/>
                        <a:ea typeface="Times New Roman"/>
                        <a:cs typeface="Times New Roman"/>
                      </a:endParaRPr>
                    </a:p>
                  </a:txBody>
                  <a:tcPr marL="47625" marR="47625" marT="47625" marB="47625" anchor="ctr"/>
                </a:tc>
                <a:tc>
                  <a:txBody>
                    <a:bodyPr/>
                    <a:lstStyle/>
                    <a:p>
                      <a:pPr marL="0" marR="0" algn="just">
                        <a:lnSpc>
                          <a:spcPct val="120000"/>
                        </a:lnSpc>
                        <a:spcBef>
                          <a:spcPts val="0"/>
                        </a:spcBef>
                        <a:spcAft>
                          <a:spcPts val="0"/>
                        </a:spcAft>
                      </a:pPr>
                      <a:r>
                        <a:rPr lang="en-US" sz="1600" dirty="0">
                          <a:effectLst/>
                        </a:rPr>
                        <a:t>Software Quality Assurance (SQA)</a:t>
                      </a:r>
                      <a:endParaRPr lang="en-US" sz="1600" i="1" dirty="0">
                        <a:effectLst/>
                        <a:latin typeface="Calibri"/>
                        <a:ea typeface="Times New Roman"/>
                        <a:cs typeface="Times New Roman"/>
                      </a:endParaRPr>
                    </a:p>
                  </a:txBody>
                  <a:tcPr marL="47625" marR="47625" marT="47625" marB="47625" anchor="ctr"/>
                </a:tc>
                <a:tc>
                  <a:txBody>
                    <a:bodyPr/>
                    <a:lstStyle/>
                    <a:p>
                      <a:pPr marL="0" marR="0" algn="just">
                        <a:lnSpc>
                          <a:spcPct val="120000"/>
                        </a:lnSpc>
                        <a:spcBef>
                          <a:spcPts val="0"/>
                        </a:spcBef>
                        <a:spcAft>
                          <a:spcPts val="0"/>
                        </a:spcAft>
                      </a:pPr>
                      <a:r>
                        <a:rPr lang="en-US" sz="1600" dirty="0">
                          <a:effectLst/>
                        </a:rPr>
                        <a:t>Software Quality Control (SQC)</a:t>
                      </a:r>
                      <a:endParaRPr lang="en-US" sz="1600" i="1" dirty="0">
                        <a:effectLst/>
                        <a:latin typeface="Calibri"/>
                        <a:ea typeface="Times New Roman"/>
                        <a:cs typeface="Times New Roman"/>
                      </a:endParaRPr>
                    </a:p>
                  </a:txBody>
                  <a:tcPr marL="47625" marR="47625" marT="47625" marB="47625" anchor="ctr"/>
                </a:tc>
                <a:extLst>
                  <a:ext uri="{0D108BD9-81ED-4DB2-BD59-A6C34878D82A}">
                    <a16:rowId xmlns:a16="http://schemas.microsoft.com/office/drawing/2014/main" val="10000"/>
                  </a:ext>
                </a:extLst>
              </a:tr>
              <a:tr h="587829">
                <a:tc>
                  <a:txBody>
                    <a:bodyPr/>
                    <a:lstStyle/>
                    <a:p>
                      <a:pPr algn="ctr"/>
                      <a:r>
                        <a:rPr lang="en-US" sz="1800" kern="1200" dirty="0">
                          <a:effectLst/>
                        </a:rPr>
                        <a:t> Definition</a:t>
                      </a:r>
                      <a:endParaRPr lang="en-US" dirty="0"/>
                    </a:p>
                  </a:txBody>
                  <a:tcPr/>
                </a:tc>
                <a:tc>
                  <a:txBody>
                    <a:bodyPr/>
                    <a:lstStyle/>
                    <a:p>
                      <a:r>
                        <a:rPr lang="en-US" sz="1800" kern="1200" dirty="0">
                          <a:effectLst/>
                        </a:rPr>
                        <a:t>SQA is a set of activities for ensuring quality in software engineering processes (that ultimately result in quality in software products). The activities establish and evaluate the processes that produce products.</a:t>
                      </a:r>
                      <a:endParaRPr lang="en-US" dirty="0"/>
                    </a:p>
                  </a:txBody>
                  <a:tcPr/>
                </a:tc>
                <a:tc>
                  <a:txBody>
                    <a:bodyPr/>
                    <a:lstStyle/>
                    <a:p>
                      <a:r>
                        <a:rPr lang="en-US" sz="1800" kern="1200" dirty="0">
                          <a:effectLst/>
                        </a:rPr>
                        <a:t>SQC is a set of activities for ensuring quality in software products. The activities focus on identifying defects in the actual products produced.</a:t>
                      </a:r>
                      <a:endParaRPr lang="en-US" dirty="0"/>
                    </a:p>
                  </a:txBody>
                  <a:tcPr/>
                </a:tc>
                <a:extLst>
                  <a:ext uri="{0D108BD9-81ED-4DB2-BD59-A6C34878D82A}">
                    <a16:rowId xmlns:a16="http://schemas.microsoft.com/office/drawing/2014/main" val="10001"/>
                  </a:ext>
                </a:extLst>
              </a:tr>
              <a:tr h="587829">
                <a:tc>
                  <a:txBody>
                    <a:bodyPr/>
                    <a:lstStyle/>
                    <a:p>
                      <a:pPr marL="0" marR="0" algn="ctr">
                        <a:lnSpc>
                          <a:spcPct val="120000"/>
                        </a:lnSpc>
                        <a:spcBef>
                          <a:spcPts val="0"/>
                        </a:spcBef>
                        <a:spcAft>
                          <a:spcPts val="0"/>
                        </a:spcAft>
                      </a:pPr>
                      <a:r>
                        <a:rPr lang="en-US" sz="1800" dirty="0">
                          <a:effectLst/>
                        </a:rPr>
                        <a:t>Focus</a:t>
                      </a:r>
                      <a:endParaRPr lang="en-US" sz="18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dirty="0">
                          <a:effectLst/>
                        </a:rPr>
                        <a:t> Process focused</a:t>
                      </a:r>
                      <a:endParaRPr lang="en-US" sz="18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dirty="0">
                          <a:effectLst/>
                        </a:rPr>
                        <a:t>Product focused</a:t>
                      </a:r>
                      <a:endParaRPr lang="en-US" sz="18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2"/>
                  </a:ext>
                </a:extLst>
              </a:tr>
              <a:tr h="587829">
                <a:tc>
                  <a:txBody>
                    <a:bodyPr/>
                    <a:lstStyle/>
                    <a:p>
                      <a:pPr marL="0" marR="0" algn="ctr">
                        <a:lnSpc>
                          <a:spcPct val="120000"/>
                        </a:lnSpc>
                        <a:spcBef>
                          <a:spcPts val="0"/>
                        </a:spcBef>
                        <a:spcAft>
                          <a:spcPts val="0"/>
                        </a:spcAft>
                      </a:pPr>
                      <a:r>
                        <a:rPr lang="en-US" sz="1800" dirty="0">
                          <a:effectLst/>
                        </a:rPr>
                        <a:t>Orientation</a:t>
                      </a:r>
                      <a:endParaRPr lang="en-US" sz="18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dirty="0">
                          <a:effectLst/>
                        </a:rPr>
                        <a:t>Prevention oriented</a:t>
                      </a:r>
                      <a:endParaRPr lang="en-US" sz="18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dirty="0">
                          <a:effectLst/>
                        </a:rPr>
                        <a:t>Detection oriented</a:t>
                      </a:r>
                      <a:endParaRPr lang="en-US" sz="18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3"/>
                  </a:ext>
                </a:extLst>
              </a:tr>
              <a:tr h="587829">
                <a:tc>
                  <a:txBody>
                    <a:bodyPr/>
                    <a:lstStyle/>
                    <a:p>
                      <a:pPr marL="0" marR="0" algn="ctr">
                        <a:lnSpc>
                          <a:spcPct val="120000"/>
                        </a:lnSpc>
                        <a:spcBef>
                          <a:spcPts val="0"/>
                        </a:spcBef>
                        <a:spcAft>
                          <a:spcPts val="0"/>
                        </a:spcAft>
                      </a:pPr>
                      <a:r>
                        <a:rPr lang="en-US" sz="1800" dirty="0">
                          <a:effectLst/>
                        </a:rPr>
                        <a:t>Breadth</a:t>
                      </a:r>
                      <a:endParaRPr lang="en-US" sz="18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a:effectLst/>
                        </a:rPr>
                        <a:t>Organization wide</a:t>
                      </a:r>
                      <a:endParaRPr lang="en-US" sz="1800" i="1">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dirty="0">
                          <a:effectLst/>
                        </a:rPr>
                        <a:t>Product/project specific</a:t>
                      </a:r>
                      <a:endParaRPr lang="en-US" sz="18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4"/>
                  </a:ext>
                </a:extLst>
              </a:tr>
              <a:tr h="587829">
                <a:tc>
                  <a:txBody>
                    <a:bodyPr/>
                    <a:lstStyle/>
                    <a:p>
                      <a:pPr marL="0" marR="0" algn="ctr">
                        <a:lnSpc>
                          <a:spcPct val="120000"/>
                        </a:lnSpc>
                        <a:spcBef>
                          <a:spcPts val="0"/>
                        </a:spcBef>
                        <a:spcAft>
                          <a:spcPts val="0"/>
                        </a:spcAft>
                      </a:pPr>
                      <a:r>
                        <a:rPr lang="en-US" sz="1800" dirty="0">
                          <a:effectLst/>
                        </a:rPr>
                        <a:t>Scope</a:t>
                      </a:r>
                      <a:endParaRPr lang="en-US" sz="1800" i="1" dirty="0">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a:effectLst/>
                        </a:rPr>
                        <a:t>Relates to all products that will ever be created by a process</a:t>
                      </a:r>
                      <a:endParaRPr lang="en-US" sz="1800" i="1">
                        <a:effectLst/>
                        <a:latin typeface="Calibri" panose="020F0502020204030204" pitchFamily="34" charset="0"/>
                        <a:ea typeface="Times New Roman"/>
                        <a:cs typeface="Times New Roman"/>
                      </a:endParaRPr>
                    </a:p>
                  </a:txBody>
                  <a:tcPr marL="47625" marR="47625" marT="47625" marB="47625" anchor="ctr"/>
                </a:tc>
                <a:tc>
                  <a:txBody>
                    <a:bodyPr/>
                    <a:lstStyle/>
                    <a:p>
                      <a:pPr marL="0" marR="0" algn="ctr">
                        <a:lnSpc>
                          <a:spcPct val="120000"/>
                        </a:lnSpc>
                        <a:spcBef>
                          <a:spcPts val="0"/>
                        </a:spcBef>
                        <a:spcAft>
                          <a:spcPts val="0"/>
                        </a:spcAft>
                      </a:pPr>
                      <a:r>
                        <a:rPr lang="en-US" sz="1800" dirty="0">
                          <a:effectLst/>
                        </a:rPr>
                        <a:t>Relates to specific product</a:t>
                      </a:r>
                      <a:endParaRPr lang="en-US" sz="1800" i="1" dirty="0">
                        <a:effectLst/>
                        <a:latin typeface="Calibri" panose="020F0502020204030204" pitchFamily="34" charset="0"/>
                        <a:ea typeface="Times New Roman"/>
                        <a:cs typeface="Times New Roman"/>
                      </a:endParaRPr>
                    </a:p>
                  </a:txBody>
                  <a:tcPr marL="47625" marR="47625" marT="47625" marB="47625" anchor="ctr"/>
                </a:tc>
                <a:extLst>
                  <a:ext uri="{0D108BD9-81ED-4DB2-BD59-A6C34878D82A}">
                    <a16:rowId xmlns:a16="http://schemas.microsoft.com/office/drawing/2014/main" val="10005"/>
                  </a:ext>
                </a:extLst>
              </a:tr>
              <a:tr h="587829">
                <a:tc>
                  <a:txBody>
                    <a:bodyPr/>
                    <a:lstStyle/>
                    <a:p>
                      <a:pPr marL="0" marR="0" algn="just">
                        <a:lnSpc>
                          <a:spcPct val="120000"/>
                        </a:lnSpc>
                        <a:spcBef>
                          <a:spcPts val="0"/>
                        </a:spcBef>
                        <a:spcAft>
                          <a:spcPts val="0"/>
                        </a:spcAft>
                      </a:pPr>
                      <a:r>
                        <a:rPr lang="en-US" sz="1600" dirty="0">
                          <a:effectLst/>
                        </a:rPr>
                        <a:t>Activities</a:t>
                      </a:r>
                      <a:endParaRPr lang="en-US" sz="1600" b="1" i="1" dirty="0">
                        <a:effectLst/>
                        <a:latin typeface="+mn-lt"/>
                        <a:ea typeface="Times New Roman"/>
                        <a:cs typeface="Times New Roman"/>
                      </a:endParaRPr>
                    </a:p>
                  </a:txBody>
                  <a:tcPr marL="47625" marR="47625" marT="47625" marB="47625" anchor="ctr"/>
                </a:tc>
                <a:tc>
                  <a:txBody>
                    <a:bodyPr/>
                    <a:lstStyle/>
                    <a:p>
                      <a:pPr marL="117475" marR="0" lvl="0" indent="-117475" algn="just">
                        <a:lnSpc>
                          <a:spcPct val="120000"/>
                        </a:lnSpc>
                        <a:spcBef>
                          <a:spcPts val="0"/>
                        </a:spcBef>
                        <a:spcAft>
                          <a:spcPts val="1000"/>
                        </a:spcAft>
                        <a:buSzPts val="1000"/>
                        <a:buFont typeface="Symbol"/>
                        <a:buChar char=""/>
                      </a:pPr>
                      <a:r>
                        <a:rPr lang="en-US" sz="1600" dirty="0">
                          <a:effectLst/>
                        </a:rPr>
                        <a:t>Process Definition and Implementation</a:t>
                      </a:r>
                    </a:p>
                    <a:p>
                      <a:pPr marL="58738" marR="0" lvl="0" indent="-58738" algn="just">
                        <a:lnSpc>
                          <a:spcPct val="120000"/>
                        </a:lnSpc>
                        <a:spcBef>
                          <a:spcPts val="0"/>
                        </a:spcBef>
                        <a:spcAft>
                          <a:spcPts val="1000"/>
                        </a:spcAft>
                        <a:buSzPts val="1000"/>
                        <a:buFont typeface="Symbol"/>
                        <a:buChar char=""/>
                        <a:tabLst>
                          <a:tab pos="-59690" algn="l"/>
                        </a:tabLst>
                      </a:pPr>
                      <a:r>
                        <a:rPr lang="en-US" sz="1600" dirty="0">
                          <a:effectLst/>
                        </a:rPr>
                        <a:t> Audits</a:t>
                      </a:r>
                    </a:p>
                    <a:p>
                      <a:pPr marL="58738" marR="0" lvl="0" indent="-58738" algn="just">
                        <a:lnSpc>
                          <a:spcPct val="120000"/>
                        </a:lnSpc>
                        <a:spcBef>
                          <a:spcPts val="0"/>
                        </a:spcBef>
                        <a:spcAft>
                          <a:spcPts val="1000"/>
                        </a:spcAft>
                        <a:buSzPts val="1000"/>
                        <a:buFont typeface="Symbol"/>
                        <a:buChar char=""/>
                      </a:pPr>
                      <a:r>
                        <a:rPr lang="en-US" sz="1600" dirty="0">
                          <a:effectLst/>
                        </a:rPr>
                        <a:t> Training</a:t>
                      </a:r>
                      <a:endParaRPr lang="en-US" sz="1600" b="1" i="1" dirty="0">
                        <a:effectLst/>
                        <a:latin typeface="+mn-lt"/>
                        <a:ea typeface="Times New Roman"/>
                        <a:cs typeface="Times New Roman"/>
                      </a:endParaRPr>
                    </a:p>
                  </a:txBody>
                  <a:tcPr marL="47625" marR="47625" marT="47625" marB="47625" anchor="ctr"/>
                </a:tc>
                <a:tc>
                  <a:txBody>
                    <a:bodyPr/>
                    <a:lstStyle/>
                    <a:p>
                      <a:pPr marL="117475" marR="0" lvl="0" indent="-117475" algn="just">
                        <a:lnSpc>
                          <a:spcPct val="120000"/>
                        </a:lnSpc>
                        <a:spcBef>
                          <a:spcPts val="0"/>
                        </a:spcBef>
                        <a:spcAft>
                          <a:spcPts val="1000"/>
                        </a:spcAft>
                        <a:buSzPts val="1000"/>
                        <a:buFont typeface="Symbol"/>
                        <a:buChar char=""/>
                        <a:tabLst>
                          <a:tab pos="457200" algn="l"/>
                        </a:tabLst>
                      </a:pPr>
                      <a:r>
                        <a:rPr lang="en-US" sz="1600" dirty="0">
                          <a:effectLst/>
                        </a:rPr>
                        <a:t>Reviews</a:t>
                      </a:r>
                    </a:p>
                    <a:p>
                      <a:pPr marL="117475" marR="0" lvl="0" indent="-117475" algn="just">
                        <a:lnSpc>
                          <a:spcPct val="120000"/>
                        </a:lnSpc>
                        <a:spcBef>
                          <a:spcPts val="0"/>
                        </a:spcBef>
                        <a:spcAft>
                          <a:spcPts val="1000"/>
                        </a:spcAft>
                        <a:buSzPts val="1000"/>
                        <a:buFont typeface="Symbol"/>
                        <a:buChar char=""/>
                        <a:tabLst>
                          <a:tab pos="457200" algn="l"/>
                        </a:tabLst>
                      </a:pPr>
                      <a:r>
                        <a:rPr lang="en-US" sz="1600" dirty="0">
                          <a:effectLst/>
                        </a:rPr>
                        <a:t>Testing</a:t>
                      </a:r>
                      <a:endParaRPr lang="en-US" sz="1600" b="1" i="1" dirty="0">
                        <a:effectLst/>
                        <a:latin typeface="+mn-lt"/>
                        <a:ea typeface="Times New Roman"/>
                        <a:cs typeface="Times New Roman"/>
                      </a:endParaRPr>
                    </a:p>
                  </a:txBody>
                  <a:tcPr marL="47625" marR="47625" marT="47625" marB="4762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8326488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2423592" y="2132856"/>
            <a:ext cx="6984776" cy="2971800"/>
          </a:xfrm>
        </p:spPr>
        <p:txBody>
          <a:bodyPr>
            <a:normAutofit/>
          </a:bodyPr>
          <a:lstStyle/>
          <a:p>
            <a:pPr>
              <a:buFontTx/>
              <a:buNone/>
            </a:pPr>
            <a:r>
              <a:rPr lang="en-US" sz="2400" dirty="0"/>
              <a:t>Software is:</a:t>
            </a:r>
          </a:p>
          <a:p>
            <a:pPr algn="just">
              <a:buFontTx/>
              <a:buNone/>
            </a:pPr>
            <a:r>
              <a:rPr lang="en-US" sz="2400" dirty="0"/>
              <a:t>Computer programs, procedures, and possibly associated documentation and data pertaining to the operation of a computer system.  </a:t>
            </a:r>
          </a:p>
        </p:txBody>
      </p:sp>
      <p:sp>
        <p:nvSpPr>
          <p:cNvPr id="4105" name="WordArt 9"/>
          <p:cNvSpPr>
            <a:spLocks noChangeArrowheads="1" noChangeShapeType="1" noTextEdit="1"/>
          </p:cNvSpPr>
          <p:nvPr/>
        </p:nvSpPr>
        <p:spPr bwMode="auto">
          <a:xfrm>
            <a:off x="3024630" y="692696"/>
            <a:ext cx="6480720" cy="720080"/>
          </a:xfrm>
          <a:prstGeom prst="rect">
            <a:avLst/>
          </a:prstGeom>
        </p:spPr>
        <p:txBody>
          <a:bodyPr wrap="none" fromWordArt="1">
            <a:prstTxWarp prst="textPlain">
              <a:avLst>
                <a:gd name="adj" fmla="val 50000"/>
              </a:avLst>
            </a:prstTxWarp>
          </a:bodyPr>
          <a:lstStyle/>
          <a:p>
            <a:pPr algn="ctr" rtl="0" fontAlgn="base">
              <a:spcBef>
                <a:spcPct val="0"/>
              </a:spcBef>
              <a:spcAft>
                <a:spcPct val="0"/>
              </a:spcAft>
            </a:pPr>
            <a:r>
              <a:rPr lang="en-US" sz="32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rPr>
              <a:t>Software - IEEE definition</a:t>
            </a:r>
            <a:endParaRPr lang="ar-SA" sz="3200" b="1" kern="10" dirty="0">
              <a:ln w="12700">
                <a:solidFill>
                  <a:srgbClr val="44546A">
                    <a:lumMod val="75000"/>
                  </a:srgbClr>
                </a:solidFill>
                <a:prstDash val="solid"/>
              </a:ln>
              <a:pattFill prst="dkUpDiag">
                <a:fgClr>
                  <a:srgbClr val="44546A"/>
                </a:fgClr>
                <a:bgClr>
                  <a:srgbClr val="44546A">
                    <a:lumMod val="20000"/>
                    <a:lumOff val="80000"/>
                  </a:srgbClr>
                </a:bgClr>
              </a:pattFill>
              <a:effectLst>
                <a:outerShdw dist="38100" dir="2640000" algn="bl" rotWithShape="0">
                  <a:srgbClr val="44546A">
                    <a:lumMod val="75000"/>
                  </a:srgbClr>
                </a:outerShdw>
              </a:effectLst>
              <a:latin typeface="Arial Black"/>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801694" y="620689"/>
            <a:ext cx="7886700" cy="1325563"/>
          </a:xfrm>
        </p:spPr>
        <p:txBody>
          <a:bodyPr/>
          <a:lstStyle/>
          <a:p>
            <a:pPr algn="l" eaLnBrk="1" hangingPunct="1"/>
            <a:r>
              <a:rPr lang="en-US" dirty="0"/>
              <a:t>Patriot Missile System</a:t>
            </a:r>
          </a:p>
        </p:txBody>
      </p:sp>
      <p:sp>
        <p:nvSpPr>
          <p:cNvPr id="14339" name="Rectangle 3"/>
          <p:cNvSpPr>
            <a:spLocks noGrp="1" noChangeArrowheads="1"/>
          </p:cNvSpPr>
          <p:nvPr>
            <p:ph idx="1"/>
          </p:nvPr>
        </p:nvSpPr>
        <p:spPr>
          <a:xfrm>
            <a:off x="1544394" y="2225080"/>
            <a:ext cx="9144000" cy="4632920"/>
          </a:xfrm>
        </p:spPr>
        <p:txBody>
          <a:bodyPr/>
          <a:lstStyle/>
          <a:p>
            <a:pPr eaLnBrk="1" hangingPunct="1"/>
            <a:r>
              <a:rPr lang="en-US" sz="2500" dirty="0"/>
              <a:t>On February 25, 1991, the Patriot missile battery at </a:t>
            </a:r>
            <a:r>
              <a:rPr lang="en-US" sz="2500" dirty="0" err="1"/>
              <a:t>Dharan</a:t>
            </a:r>
            <a:r>
              <a:rPr lang="en-US" sz="2500" dirty="0"/>
              <a:t>, Saudi Arabia had been in operation for 100 hours, by which time </a:t>
            </a:r>
            <a:r>
              <a:rPr lang="en-US" sz="2500" dirty="0">
                <a:solidFill>
                  <a:srgbClr val="FF0000"/>
                </a:solidFill>
              </a:rPr>
              <a:t>the system's internal clock had drifted by one third of a second</a:t>
            </a:r>
            <a:r>
              <a:rPr lang="en-US" sz="2500" dirty="0"/>
              <a:t>. For a target moving as fast as an inbound TBM, this was equivalent to a position error of 600 meters.</a:t>
            </a:r>
          </a:p>
          <a:p>
            <a:pPr eaLnBrk="1" hangingPunct="1"/>
            <a:r>
              <a:rPr lang="en-US" sz="2500" dirty="0"/>
              <a:t>The radar system had successfully detected the Scud and predicted where to look for it next, but because of the time error, looked in the wrong part of the sky and found no missile. With no missile, the initial detection was assumed to be a spurious track and the missile was removed from the system. No interception was attempted, and the missile impacted on a barracks killing 28 soldiers.</a:t>
            </a:r>
          </a:p>
        </p:txBody>
      </p:sp>
      <p:pic>
        <p:nvPicPr>
          <p:cNvPr id="1028" name="Picture 4" descr="Raytheon will participate in Army missile defense radar 'sense-off'"/>
          <p:cNvPicPr>
            <a:picLocks noChangeAspect="1" noChangeArrowheads="1"/>
          </p:cNvPicPr>
          <p:nvPr/>
        </p:nvPicPr>
        <p:blipFill rotWithShape="1">
          <a:blip r:embed="rId2">
            <a:extLst>
              <a:ext uri="{28A0092B-C50C-407E-A947-70E740481C1C}">
                <a14:useLocalDpi xmlns:a14="http://schemas.microsoft.com/office/drawing/2010/main" val="0"/>
              </a:ext>
            </a:extLst>
          </a:blip>
          <a:srcRect t="24055" r="51911"/>
          <a:stretch/>
        </p:blipFill>
        <p:spPr bwMode="auto">
          <a:xfrm>
            <a:off x="7608168" y="0"/>
            <a:ext cx="3034858" cy="2088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028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9536" y="476672"/>
            <a:ext cx="7886700" cy="1052736"/>
          </a:xfrm>
        </p:spPr>
        <p:txBody>
          <a:bodyPr>
            <a:normAutofit/>
          </a:bodyPr>
          <a:lstStyle/>
          <a:p>
            <a:r>
              <a:rPr lang="en-US" sz="3600" b="1" dirty="0">
                <a:solidFill>
                  <a:schemeClr val="accent1">
                    <a:lumMod val="75000"/>
                  </a:schemeClr>
                </a:solidFill>
              </a:rPr>
              <a:t>Denver International Airport </a:t>
            </a:r>
          </a:p>
        </p:txBody>
      </p:sp>
      <p:sp>
        <p:nvSpPr>
          <p:cNvPr id="3" name="Content Placeholder 2"/>
          <p:cNvSpPr>
            <a:spLocks noGrp="1"/>
          </p:cNvSpPr>
          <p:nvPr>
            <p:ph idx="1"/>
          </p:nvPr>
        </p:nvSpPr>
        <p:spPr>
          <a:xfrm>
            <a:off x="1667533" y="1700808"/>
            <a:ext cx="8972937" cy="5760640"/>
          </a:xfrm>
        </p:spPr>
        <p:txBody>
          <a:bodyPr>
            <a:normAutofit/>
          </a:bodyPr>
          <a:lstStyle/>
          <a:p>
            <a:pPr marL="0" indent="0">
              <a:buNone/>
            </a:pPr>
            <a:r>
              <a:rPr lang="en-US" sz="2400" dirty="0"/>
              <a:t>The opening of the new Denver International Airport (DIA) in February 1995 was a day of celebration for Colorado citizens but it was certainly the end of a traumatic period for the information technology industry. DIA was planned to be the largest airport in the United States, to serve 110 000 000 passengers annually by 2020, to handle 1750 flights daily through 200 gates and 12 operating runways. Operations at DIA were delayed by 16 months, mainly due to the failure of the software-based baggage handling system, causing estimated total losses of $2 billion. Moreover, the baggage handling system finally the failure of IT technology at DIA was especially traumatic to the profession, whether due to the scale of the losses or the public interest and criticism it raised. Many SQA professionals, including the author, believe that had appropriate software quality assurance systems been applied to the project at its start, a failure of this scale would not have occurred or, at least, its losses would have been dramatically reduced. </a:t>
            </a:r>
          </a:p>
        </p:txBody>
      </p:sp>
      <p:pic>
        <p:nvPicPr>
          <p:cNvPr id="3074" name="Picture 2" descr="Greater Rochester International Airport Logo on Beha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76496" y="22610"/>
            <a:ext cx="3191504" cy="167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2036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a:extLst>
              <a:ext uri="{FF2B5EF4-FFF2-40B4-BE49-F238E27FC236}">
                <a16:creationId xmlns:a16="http://schemas.microsoft.com/office/drawing/2014/main" id="{F10F6925-2FBC-98F4-63F6-A1DAFF96C1AA}"/>
              </a:ext>
            </a:extLst>
          </p:cNvPr>
          <p:cNvSpPr>
            <a:spLocks noGrp="1" noChangeArrowheads="1"/>
          </p:cNvSpPr>
          <p:nvPr>
            <p:ph type="subTitle" idx="1"/>
          </p:nvPr>
        </p:nvSpPr>
        <p:spPr bwMode="auto">
          <a:xfrm>
            <a:off x="2362200" y="3276600"/>
            <a:ext cx="7391400" cy="1873250"/>
          </a:xfrm>
        </p:spPr>
        <p:txBody>
          <a:bodyPr wrap="square" numCol="1" anchor="t" anchorCtr="0" compatLnSpc="1">
            <a:prstTxWarp prst="textNoShape">
              <a:avLst/>
            </a:prstTxWarp>
          </a:bodyPr>
          <a:lstStyle/>
          <a:p>
            <a:r>
              <a:rPr lang="en-US" altLang="en-US" sz="4200"/>
              <a:t>Software Quality Factors</a:t>
            </a:r>
          </a:p>
          <a:p>
            <a:endParaRPr lang="en-US" altLang="en-US" sz="4200"/>
          </a:p>
        </p:txBody>
      </p:sp>
      <p:sp>
        <p:nvSpPr>
          <p:cNvPr id="5" name="Rectangle 4">
            <a:extLst>
              <a:ext uri="{FF2B5EF4-FFF2-40B4-BE49-F238E27FC236}">
                <a16:creationId xmlns:a16="http://schemas.microsoft.com/office/drawing/2014/main" id="{6AD1A802-43AE-09A5-360B-5B3AA13D528F}"/>
              </a:ext>
            </a:extLst>
          </p:cNvPr>
          <p:cNvSpPr/>
          <p:nvPr/>
        </p:nvSpPr>
        <p:spPr>
          <a:xfrm>
            <a:off x="1828800" y="2057400"/>
            <a:ext cx="8458200" cy="1570038"/>
          </a:xfrm>
          <a:prstGeom prst="rect">
            <a:avLst/>
          </a:prstGeom>
        </p:spPr>
        <p:txBody>
          <a:bodyPr>
            <a:spAutoFit/>
          </a:bodyPr>
          <a:lstStyle/>
          <a:p>
            <a:pPr algn="l" rtl="0" eaLnBrk="0" fontAlgn="base" hangingPunct="0">
              <a:spcBef>
                <a:spcPct val="0"/>
              </a:spcBef>
              <a:spcAft>
                <a:spcPct val="0"/>
              </a:spcAft>
              <a:defRPr/>
            </a:pPr>
            <a:r>
              <a:rPr lang="en-US" altLang="zh-CN" sz="48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Arial" panose="020B0604020202020204" pitchFamily="34" charset="0"/>
              </a:rPr>
              <a:t>Software Quality assurance (SQA) </a:t>
            </a:r>
            <a:br>
              <a:rPr lang="en-US" altLang="zh-CN" sz="48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Arial" panose="020B0604020202020204" pitchFamily="34" charset="0"/>
              </a:rPr>
            </a:br>
            <a:r>
              <a:rPr lang="en-US" altLang="zh-CN" sz="4800" b="1" dirty="0">
                <a:solidFill>
                  <a:srgbClr val="0070C0"/>
                </a:solidFill>
                <a:effectLst>
                  <a:outerShdw blurRad="38100" dist="38100" dir="2700000" algn="tl">
                    <a:srgbClr val="000000">
                      <a:alpha val="43137"/>
                    </a:srgbClr>
                  </a:outerShdw>
                </a:effectLst>
                <a:latin typeface="Calibri Light" panose="020F0302020204030204"/>
                <a:ea typeface="宋体" pitchFamily="2" charset="-122"/>
                <a:cs typeface="Arial" panose="020B0604020202020204" pitchFamily="34" charset="0"/>
              </a:rPr>
              <a:t> </a:t>
            </a:r>
            <a:endParaRPr lang="en-US" sz="2000" b="1" dirty="0">
              <a:solidFill>
                <a:srgbClr val="0070C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615D3CC1-E983-4434-1388-0C309DC4C061}"/>
              </a:ext>
            </a:extLst>
          </p:cNvPr>
          <p:cNvSpPr>
            <a:spLocks noChangeArrowheads="1"/>
          </p:cNvSpPr>
          <p:nvPr/>
        </p:nvSpPr>
        <p:spPr bwMode="auto">
          <a:xfrm>
            <a:off x="1774825" y="765176"/>
            <a:ext cx="8713788"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eaLnBrk="0" fontAlgn="base" hangingPunct="0">
              <a:spcBef>
                <a:spcPct val="0"/>
              </a:spcBef>
              <a:spcAft>
                <a:spcPct val="0"/>
              </a:spcAft>
            </a:pPr>
            <a:r>
              <a:rPr lang="en-US" altLang="ar-JO" sz="3200">
                <a:solidFill>
                  <a:prstClr val="black"/>
                </a:solidFill>
              </a:rPr>
              <a:t>“Our new sales information system seems okay, the invoices are correct, the inventory records are correct, the discounts granted to our clients exactly follow our very complicated discount policy, </a:t>
            </a:r>
            <a:r>
              <a:rPr lang="en-US" altLang="ar-JO" sz="3200" b="1">
                <a:solidFill>
                  <a:srgbClr val="FF0000"/>
                </a:solidFill>
              </a:rPr>
              <a:t>BUT </a:t>
            </a:r>
            <a:r>
              <a:rPr lang="en-US" altLang="ar-JO" sz="3200">
                <a:solidFill>
                  <a:prstClr val="black"/>
                </a:solidFill>
              </a:rPr>
              <a:t>our new sales information system frequently fails, usually at least twice a day, each time for twenty minutes or more. Yesterday it took an hour and half before we could get back to work . . . . Imagine how embarrassing it is to store managers . . . . Softbest, the software house that developed our computerized sales system, claims no responsibility . . . .”</a:t>
            </a:r>
            <a:endParaRPr lang="ar-SA" altLang="ar-JO" sz="3200">
              <a:solidFill>
                <a:prstClr val="black"/>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4CE9DB88-A5E3-1517-52A7-E1EFADD0E9B9}"/>
              </a:ext>
            </a:extLst>
          </p:cNvPr>
          <p:cNvSpPr>
            <a:spLocks noChangeArrowheads="1"/>
          </p:cNvSpPr>
          <p:nvPr/>
        </p:nvSpPr>
        <p:spPr bwMode="auto">
          <a:xfrm>
            <a:off x="1524001" y="908050"/>
            <a:ext cx="8964613" cy="609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eaLnBrk="0" fontAlgn="base" hangingPunct="0">
              <a:spcBef>
                <a:spcPct val="0"/>
              </a:spcBef>
              <a:spcAft>
                <a:spcPct val="0"/>
              </a:spcAft>
            </a:pPr>
            <a:r>
              <a:rPr lang="en-US" altLang="ar-JO" sz="3000">
                <a:solidFill>
                  <a:srgbClr val="7030A0"/>
                </a:solidFill>
              </a:rPr>
              <a:t>“Believe it or not, our software package ‘Blackboard’ for school teachers, launched just three months ago, is already installed in 187 schools. The development team just returned from a week in Hawaii, their vacation bonus. </a:t>
            </a:r>
            <a:r>
              <a:rPr lang="en-US" altLang="ar-JO" sz="3000" b="1">
                <a:solidFill>
                  <a:srgbClr val="FF0000"/>
                </a:solidFill>
              </a:rPr>
              <a:t>But</a:t>
            </a:r>
            <a:r>
              <a:rPr lang="en-US" altLang="ar-JO" sz="3000" b="1">
                <a:solidFill>
                  <a:srgbClr val="7030A0"/>
                </a:solidFill>
              </a:rPr>
              <a:t> </a:t>
            </a:r>
            <a:r>
              <a:rPr lang="en-US" altLang="ar-JO" sz="3000">
                <a:solidFill>
                  <a:srgbClr val="7030A0"/>
                </a:solidFill>
              </a:rPr>
              <a:t>we have been suddenly receiving daily complaints from the ‘Blackboard’ maintenance team. They claim that the lack of failure detection features in the software, in addition to the poor programmer’s manual, have caused them to invest more than the time estimated to deal with bugs or adding minor software changes that were agreed as part of purchasing contracts with clients.”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2E2A4D65-3F3F-3620-5DBC-D3E27274987E}"/>
              </a:ext>
            </a:extLst>
          </p:cNvPr>
          <p:cNvSpPr>
            <a:spLocks noChangeArrowheads="1"/>
          </p:cNvSpPr>
          <p:nvPr/>
        </p:nvSpPr>
        <p:spPr bwMode="auto">
          <a:xfrm>
            <a:off x="1703388" y="908051"/>
            <a:ext cx="8964612"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rtl="0" eaLnBrk="0" fontAlgn="base" hangingPunct="0">
              <a:spcBef>
                <a:spcPct val="0"/>
              </a:spcBef>
              <a:spcAft>
                <a:spcPct val="0"/>
              </a:spcAft>
            </a:pPr>
            <a:r>
              <a:rPr lang="en-US" altLang="ar-JO" sz="3000">
                <a:solidFill>
                  <a:srgbClr val="002060"/>
                </a:solidFill>
              </a:rPr>
              <a:t>“The new version of our loan contract software is really accurate. We have already processed 1200 customer requests, and checked each of the output contracts. There were no errors. </a:t>
            </a:r>
            <a:r>
              <a:rPr lang="en-US" altLang="ar-JO" sz="3000" b="1">
                <a:solidFill>
                  <a:srgbClr val="FF0000"/>
                </a:solidFill>
              </a:rPr>
              <a:t>But</a:t>
            </a:r>
            <a:r>
              <a:rPr lang="en-US" altLang="ar-JO" sz="3000" b="1">
                <a:solidFill>
                  <a:srgbClr val="002060"/>
                </a:solidFill>
              </a:rPr>
              <a:t> </a:t>
            </a:r>
            <a:r>
              <a:rPr lang="en-US" altLang="ar-JO" sz="3000">
                <a:solidFill>
                  <a:srgbClr val="002060"/>
                </a:solidFill>
              </a:rPr>
              <a:t>we did face a severe unexpected problem – training a new staff member to use this software takes about two weeks. This is a real problem in customer departments suffering from high employee turnover . . . . The project team says that as they were not required to deal with training issues in time, an additional two to three months of work will be required to solve the problem.”</a:t>
            </a:r>
            <a:endParaRPr lang="ar-SA" altLang="ar-JO" sz="3000">
              <a:solidFill>
                <a:srgbClr val="00206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61F56D8-2759-F265-EEFD-10D303130782}"/>
              </a:ext>
            </a:extLst>
          </p:cNvPr>
          <p:cNvSpPr>
            <a:spLocks noGrp="1" noChangeArrowheads="1"/>
          </p:cNvSpPr>
          <p:nvPr>
            <p:ph type="title"/>
          </p:nvPr>
        </p:nvSpPr>
        <p:spPr/>
        <p:txBody>
          <a:bodyPr/>
          <a:lstStyle/>
          <a:p>
            <a:r>
              <a:rPr lang="en-US" altLang="en-US" sz="4000">
                <a:solidFill>
                  <a:srgbClr val="FF0000"/>
                </a:solidFill>
              </a:rPr>
              <a:t>The need for comprehensive software quality requirements</a:t>
            </a:r>
          </a:p>
        </p:txBody>
      </p:sp>
      <p:sp>
        <p:nvSpPr>
          <p:cNvPr id="6147" name="Rectangle 3">
            <a:extLst>
              <a:ext uri="{FF2B5EF4-FFF2-40B4-BE49-F238E27FC236}">
                <a16:creationId xmlns:a16="http://schemas.microsoft.com/office/drawing/2014/main" id="{8768DC75-0275-B547-48C9-9A672BF301D8}"/>
              </a:ext>
            </a:extLst>
          </p:cNvPr>
          <p:cNvSpPr>
            <a:spLocks noGrp="1" noChangeArrowheads="1"/>
          </p:cNvSpPr>
          <p:nvPr>
            <p:ph idx="1"/>
          </p:nvPr>
        </p:nvSpPr>
        <p:spPr bwMode="auto">
          <a:xfrm>
            <a:off x="1905000" y="1905000"/>
            <a:ext cx="8305800" cy="4114800"/>
          </a:xfrm>
        </p:spPr>
        <p:txBody>
          <a:bodyPr wrap="square" numCol="1" anchor="t" anchorCtr="0" compatLnSpc="1">
            <a:prstTxWarp prst="textNoShape">
              <a:avLst/>
            </a:prstTxWarp>
          </a:bodyPr>
          <a:lstStyle/>
          <a:p>
            <a:r>
              <a:rPr lang="en-US" altLang="en-US"/>
              <a:t>Our Sales IS seems v. good , </a:t>
            </a:r>
            <a:r>
              <a:rPr lang="en-US" altLang="en-US" b="1">
                <a:solidFill>
                  <a:srgbClr val="FF0000"/>
                </a:solidFill>
              </a:rPr>
              <a:t>but</a:t>
            </a:r>
            <a:r>
              <a:rPr lang="en-US" altLang="en-US">
                <a:solidFill>
                  <a:srgbClr val="FF0000"/>
                </a:solidFill>
              </a:rPr>
              <a:t> </a:t>
            </a:r>
            <a:r>
              <a:rPr lang="en-US" altLang="en-US"/>
              <a:t>it is frequently fails, at least twice a day for 20 minutes or more.( SW house claims no responsibility….</a:t>
            </a:r>
          </a:p>
          <a:p>
            <a:r>
              <a:rPr lang="en-US" altLang="en-US"/>
              <a:t>Local product contains a SW and every thing is ok, </a:t>
            </a:r>
            <a:r>
              <a:rPr lang="en-US" altLang="en-US" b="1">
                <a:solidFill>
                  <a:srgbClr val="FF0000"/>
                </a:solidFill>
              </a:rPr>
              <a:t>but</a:t>
            </a:r>
            <a:r>
              <a:rPr lang="en-US" altLang="en-US"/>
              <a:t>, when we began planning the development of a European version, almost all the  design and programming will be new.</a:t>
            </a:r>
          </a:p>
          <a:p>
            <a:endParaRPr lang="en-US" altLang="en-US" b="1">
              <a:solidFill>
                <a:srgbClr val="00B0F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9D7FC53-1316-B8AE-62BF-30C7E013316B}"/>
              </a:ext>
            </a:extLst>
          </p:cNvPr>
          <p:cNvSpPr>
            <a:spLocks noGrp="1" noChangeArrowheads="1"/>
          </p:cNvSpPr>
          <p:nvPr>
            <p:ph type="title"/>
          </p:nvPr>
        </p:nvSpPr>
        <p:spPr/>
        <p:txBody>
          <a:bodyPr/>
          <a:lstStyle/>
          <a:p>
            <a:r>
              <a:rPr lang="en-US" altLang="en-US" sz="4000">
                <a:solidFill>
                  <a:srgbClr val="FF0000"/>
                </a:solidFill>
              </a:rPr>
              <a:t>The need for comprehensive software quality requirements</a:t>
            </a:r>
          </a:p>
        </p:txBody>
      </p:sp>
      <p:sp>
        <p:nvSpPr>
          <p:cNvPr id="7171" name="Rectangle 3">
            <a:extLst>
              <a:ext uri="{FF2B5EF4-FFF2-40B4-BE49-F238E27FC236}">
                <a16:creationId xmlns:a16="http://schemas.microsoft.com/office/drawing/2014/main" id="{A992F8B2-9875-6F2F-590C-2418B9C99FCE}"/>
              </a:ext>
            </a:extLst>
          </p:cNvPr>
          <p:cNvSpPr>
            <a:spLocks noGrp="1" noChangeArrowheads="1"/>
          </p:cNvSpPr>
          <p:nvPr>
            <p:ph idx="1"/>
          </p:nvPr>
        </p:nvSpPr>
        <p:spPr bwMode="auto">
          <a:xfrm>
            <a:off x="1905000" y="1905000"/>
            <a:ext cx="8305800" cy="4114800"/>
          </a:xfrm>
        </p:spPr>
        <p:txBody>
          <a:bodyPr wrap="square" numCol="1" anchor="t" anchorCtr="0" compatLnSpc="1">
            <a:prstTxWarp prst="textNoShape">
              <a:avLst/>
            </a:prstTxWarp>
          </a:bodyPr>
          <a:lstStyle/>
          <a:p>
            <a:r>
              <a:rPr lang="en-US" altLang="en-US"/>
              <a:t>There are some characteristic common to all these “</a:t>
            </a:r>
            <a:r>
              <a:rPr lang="en-US" altLang="en-US" b="1">
                <a:solidFill>
                  <a:srgbClr val="FF0000"/>
                </a:solidFill>
              </a:rPr>
              <a:t>but’s</a:t>
            </a:r>
            <a:r>
              <a:rPr lang="en-US" altLang="en-US"/>
              <a:t>”:</a:t>
            </a:r>
          </a:p>
          <a:p>
            <a:pPr>
              <a:buFont typeface="Wingdings" panose="05000000000000000000" pitchFamily="2" charset="2"/>
              <a:buNone/>
            </a:pPr>
            <a:r>
              <a:rPr lang="en-US" altLang="en-US"/>
              <a:t>■ All the software projects satisfactorily </a:t>
            </a:r>
            <a:r>
              <a:rPr lang="en-US" altLang="en-US">
                <a:solidFill>
                  <a:srgbClr val="FF0000"/>
                </a:solidFill>
              </a:rPr>
              <a:t>fulfilled the basic requirements for correct calculations</a:t>
            </a:r>
            <a:r>
              <a:rPr lang="en-US" altLang="en-US"/>
              <a:t> (correct inventory figures, correct average class’s score, correct loan interest, etc.).</a:t>
            </a:r>
          </a:p>
          <a:p>
            <a:pPr>
              <a:buFont typeface="Wingdings" panose="05000000000000000000" pitchFamily="2" charset="2"/>
              <a:buNone/>
            </a:pPr>
            <a:r>
              <a:rPr lang="en-US" altLang="en-US"/>
              <a:t>■ All the software projects </a:t>
            </a:r>
            <a:r>
              <a:rPr lang="en-US" altLang="en-US">
                <a:solidFill>
                  <a:srgbClr val="FF0000"/>
                </a:solidFill>
              </a:rPr>
              <a:t>suffered from poor performance </a:t>
            </a:r>
            <a:r>
              <a:rPr lang="en-US" altLang="en-US"/>
              <a:t>in important areas such as maintenance, reliability, software reuse, or training.</a:t>
            </a:r>
          </a:p>
          <a:p>
            <a:pPr>
              <a:buFont typeface="Wingdings" panose="05000000000000000000" pitchFamily="2" charset="2"/>
              <a:buNone/>
            </a:pPr>
            <a:r>
              <a:rPr lang="en-US" altLang="en-US"/>
              <a:t>■ The cause for the poor performance of the developed software projects in these areas was the </a:t>
            </a:r>
            <a:r>
              <a:rPr lang="en-US" altLang="en-US" b="1">
                <a:solidFill>
                  <a:srgbClr val="FF0000"/>
                </a:solidFill>
              </a:rPr>
              <a:t>lack of predefined requirements to cover these important aspects of the software’s functionality</a:t>
            </a:r>
            <a:r>
              <a:rPr lang="en-US" altLang="en-US"/>
              <a:t>.</a:t>
            </a:r>
          </a:p>
          <a:p>
            <a:pPr>
              <a:buFont typeface="Wingdings" panose="05000000000000000000" pitchFamily="2" charset="2"/>
              <a:buNone/>
            </a:pPr>
            <a:r>
              <a:rPr lang="en-US" altLang="en-US" b="1">
                <a:solidFill>
                  <a:srgbClr val="00B0F0"/>
                </a:solidFill>
              </a:rPr>
              <a:t>The requirements document is one of the most important elements for achieving software quality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401C6F6-21B3-F35D-C5D8-55EE9E5104AC}"/>
              </a:ext>
            </a:extLst>
          </p:cNvPr>
          <p:cNvSpPr>
            <a:spLocks noGrp="1" noChangeArrowheads="1"/>
          </p:cNvSpPr>
          <p:nvPr>
            <p:ph type="title"/>
          </p:nvPr>
        </p:nvSpPr>
        <p:spPr/>
        <p:txBody>
          <a:bodyPr/>
          <a:lstStyle/>
          <a:p>
            <a:r>
              <a:rPr lang="en-US" altLang="en-US" sz="4000">
                <a:solidFill>
                  <a:srgbClr val="FF0000"/>
                </a:solidFill>
              </a:rPr>
              <a:t>The need for comprehensive software quality requirements</a:t>
            </a:r>
          </a:p>
        </p:txBody>
      </p:sp>
      <p:sp>
        <p:nvSpPr>
          <p:cNvPr id="8195" name="Rectangle 3">
            <a:extLst>
              <a:ext uri="{FF2B5EF4-FFF2-40B4-BE49-F238E27FC236}">
                <a16:creationId xmlns:a16="http://schemas.microsoft.com/office/drawing/2014/main" id="{77B83B07-E71F-4409-4AEA-6AD286D25310}"/>
              </a:ext>
            </a:extLst>
          </p:cNvPr>
          <p:cNvSpPr>
            <a:spLocks noGrp="1" noChangeArrowheads="1"/>
          </p:cNvSpPr>
          <p:nvPr>
            <p:ph idx="1"/>
          </p:nvPr>
        </p:nvSpPr>
        <p:spPr bwMode="auto">
          <a:xfrm>
            <a:off x="1905000" y="1905000"/>
            <a:ext cx="8610600" cy="4038600"/>
          </a:xfrm>
        </p:spPr>
        <p:txBody>
          <a:bodyPr wrap="square" numCol="1" anchor="t" anchorCtr="0" compatLnSpc="1">
            <a:prstTxWarp prst="textNoShape">
              <a:avLst/>
            </a:prstTxWarp>
          </a:bodyPr>
          <a:lstStyle/>
          <a:p>
            <a:r>
              <a:rPr lang="en-US" altLang="en-US"/>
              <a:t>There is a need for a comprehensive definition of requirements that will cover all attributes of software and aspects of the use of software, including </a:t>
            </a:r>
            <a:r>
              <a:rPr lang="en-US" altLang="en-US" b="1"/>
              <a:t>usability aspects, reusability aspects, maintainability aspects, and so forth</a:t>
            </a:r>
            <a:r>
              <a:rPr lang="en-US" altLang="en-US"/>
              <a:t> in order to assure the full satisfaction of the users.</a:t>
            </a:r>
          </a:p>
          <a:p>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E2E3E622-4FB4-DCA8-F12B-83BDD69EF5DB}"/>
              </a:ext>
            </a:extLst>
          </p:cNvPr>
          <p:cNvSpPr>
            <a:spLocks noGrp="1" noChangeArrowheads="1"/>
          </p:cNvSpPr>
          <p:nvPr>
            <p:ph type="title"/>
          </p:nvPr>
        </p:nvSpPr>
        <p:spPr/>
        <p:txBody>
          <a:bodyPr/>
          <a:lstStyle/>
          <a:p>
            <a:r>
              <a:rPr lang="en-US" altLang="en-US" sz="3600">
                <a:solidFill>
                  <a:srgbClr val="FF0000"/>
                </a:solidFill>
                <a:latin typeface="Arial" panose="020B0604020202020204" pitchFamily="34" charset="0"/>
              </a:rPr>
              <a:t>Quality factors </a:t>
            </a:r>
          </a:p>
        </p:txBody>
      </p:sp>
      <p:sp>
        <p:nvSpPr>
          <p:cNvPr id="9219" name="Rectangle 3">
            <a:extLst>
              <a:ext uri="{FF2B5EF4-FFF2-40B4-BE49-F238E27FC236}">
                <a16:creationId xmlns:a16="http://schemas.microsoft.com/office/drawing/2014/main" id="{3F93415F-BCFC-21F2-235A-3ABC2EDDC3B8}"/>
              </a:ext>
            </a:extLst>
          </p:cNvPr>
          <p:cNvSpPr>
            <a:spLocks noGrp="1" noChangeArrowheads="1"/>
          </p:cNvSpPr>
          <p:nvPr>
            <p:ph idx="1"/>
          </p:nvPr>
        </p:nvSpPr>
        <p:spPr bwMode="auto">
          <a:xfrm>
            <a:off x="1905000" y="1676400"/>
            <a:ext cx="8534400" cy="4343400"/>
          </a:xfrm>
        </p:spPr>
        <p:txBody>
          <a:bodyPr wrap="square" numCol="1" anchor="t" anchorCtr="0" compatLnSpc="1">
            <a:prstTxWarp prst="textNoShape">
              <a:avLst/>
            </a:prstTxWarp>
          </a:bodyPr>
          <a:lstStyle/>
          <a:p>
            <a:pPr>
              <a:buFont typeface="Wingdings" panose="05000000000000000000" pitchFamily="2" charset="2"/>
              <a:buNone/>
            </a:pPr>
            <a:br>
              <a:rPr lang="en-US" altLang="en-US" sz="2400"/>
            </a:br>
            <a:r>
              <a:rPr lang="en-US" altLang="en-US" sz="2400"/>
              <a:t>The great variety of issues related to the various attributes of software and its use and maintenance, as defined in software requirements documents, can be classified into groups called </a:t>
            </a:r>
            <a:r>
              <a:rPr lang="en-US" altLang="en-US" sz="2400" b="1" i="1" u="sng"/>
              <a:t>quality factors.</a:t>
            </a:r>
            <a:r>
              <a:rPr lang="en-US" altLang="en-US" sz="2400"/>
              <a:t> </a:t>
            </a:r>
          </a:p>
          <a:p>
            <a:r>
              <a:rPr lang="en-US" altLang="en-US" sz="2700"/>
              <a:t>The team responsible for defining the software requirements of a software system </a:t>
            </a:r>
            <a:r>
              <a:rPr lang="en-US" altLang="en-US" sz="2700">
                <a:solidFill>
                  <a:srgbClr val="FF0000"/>
                </a:solidFill>
              </a:rPr>
              <a:t>is expected to examine the need </a:t>
            </a:r>
            <a:r>
              <a:rPr lang="en-US" altLang="en-US" sz="2700"/>
              <a:t>to </a:t>
            </a:r>
            <a:r>
              <a:rPr lang="en-US" altLang="en-US" sz="2700" b="1"/>
              <a:t>define the requirements that belong to each factor</a:t>
            </a:r>
          </a:p>
          <a:p>
            <a:pPr>
              <a:buFont typeface="Wingdings" panose="05000000000000000000" pitchFamily="2" charset="2"/>
              <a:buNone/>
            </a:pPr>
            <a:endParaRPr lang="en-US" altLang="en-US"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8229600" cy="1143000"/>
          </a:xfrm>
        </p:spPr>
        <p:txBody>
          <a:bodyPr>
            <a:normAutofit/>
          </a:bodyPr>
          <a:lstStyle/>
          <a:p>
            <a:pPr>
              <a:defRPr/>
            </a:pPr>
            <a:r>
              <a:rPr lang="en-US" dirty="0">
                <a:latin typeface="+mn-lt"/>
              </a:rPr>
              <a:t>What is quality ?</a:t>
            </a:r>
          </a:p>
        </p:txBody>
      </p:sp>
      <p:sp>
        <p:nvSpPr>
          <p:cNvPr id="3" name="Content Placeholder 2"/>
          <p:cNvSpPr>
            <a:spLocks noGrp="1"/>
          </p:cNvSpPr>
          <p:nvPr>
            <p:ph idx="1"/>
          </p:nvPr>
        </p:nvSpPr>
        <p:spPr>
          <a:xfrm>
            <a:off x="1798637" y="1333500"/>
            <a:ext cx="5410200" cy="4943085"/>
          </a:xfrm>
        </p:spPr>
        <p:txBody>
          <a:bodyPr>
            <a:normAutofit/>
          </a:bodyPr>
          <a:lstStyle/>
          <a:p>
            <a:pPr marL="274320" indent="-274320">
              <a:buClr>
                <a:schemeClr val="accent3"/>
              </a:buClr>
              <a:buNone/>
              <a:defRPr/>
            </a:pPr>
            <a:r>
              <a:rPr lang="en-US" b="1" dirty="0">
                <a:solidFill>
                  <a:srgbClr val="FF0000"/>
                </a:solidFill>
              </a:rPr>
              <a:t>Quality popular view:</a:t>
            </a:r>
          </a:p>
          <a:p>
            <a:pPr marL="640080" lvl="1" indent="-246888">
              <a:buNone/>
              <a:defRPr/>
            </a:pPr>
            <a:r>
              <a:rPr lang="en-US" dirty="0"/>
              <a:t>– Something “good” but not quantifiable</a:t>
            </a:r>
          </a:p>
          <a:p>
            <a:pPr marL="640080" lvl="1" indent="-246888">
              <a:buNone/>
              <a:defRPr/>
            </a:pPr>
            <a:r>
              <a:rPr lang="en-US" dirty="0"/>
              <a:t>– Something luxury and classy</a:t>
            </a:r>
          </a:p>
          <a:p>
            <a:pPr marL="274320" indent="-274320">
              <a:buClr>
                <a:schemeClr val="accent3"/>
              </a:buClr>
              <a:buNone/>
              <a:defRPr/>
            </a:pPr>
            <a:endParaRPr lang="en-US" dirty="0"/>
          </a:p>
          <a:p>
            <a:pPr marL="274320" indent="-274320">
              <a:buClr>
                <a:schemeClr val="accent3"/>
              </a:buClr>
              <a:buNone/>
              <a:defRPr/>
            </a:pPr>
            <a:r>
              <a:rPr lang="en-US" b="1" dirty="0">
                <a:solidFill>
                  <a:srgbClr val="FF0000"/>
                </a:solidFill>
              </a:rPr>
              <a:t>Quality professional view:</a:t>
            </a:r>
          </a:p>
          <a:p>
            <a:pPr marL="640080" lvl="1" indent="-246888">
              <a:buNone/>
              <a:defRPr/>
            </a:pPr>
            <a:r>
              <a:rPr lang="en-US" dirty="0"/>
              <a:t>– Conformance to requirement</a:t>
            </a:r>
          </a:p>
          <a:p>
            <a:pPr marL="640080" lvl="1" indent="-246888">
              <a:buNone/>
              <a:defRPr/>
            </a:pPr>
            <a:r>
              <a:rPr lang="en-US" dirty="0"/>
              <a:t>(Crosby, 1979)</a:t>
            </a:r>
          </a:p>
          <a:p>
            <a:pPr lvl="2" indent="-246888">
              <a:buFont typeface="Wingdings 2"/>
              <a:buChar char=""/>
              <a:defRPr/>
            </a:pPr>
            <a:r>
              <a:rPr lang="en-US" dirty="0"/>
              <a:t>The requirements are clearly stated and the product must conform to it</a:t>
            </a:r>
          </a:p>
          <a:p>
            <a:pPr lvl="2" indent="-246888">
              <a:buFont typeface="Wingdings 2"/>
              <a:buChar char=""/>
              <a:defRPr/>
            </a:pPr>
            <a:r>
              <a:rPr lang="en-US" dirty="0"/>
              <a:t>Any deviation from the requirements is regarded as a defect</a:t>
            </a:r>
          </a:p>
          <a:p>
            <a:pPr lvl="2" indent="-246888">
              <a:buFont typeface="Wingdings 2"/>
              <a:buChar char=""/>
              <a:defRPr/>
            </a:pPr>
            <a:r>
              <a:rPr lang="en-US" sz="1700" dirty="0"/>
              <a:t> </a:t>
            </a:r>
            <a:r>
              <a:rPr lang="en-US" dirty="0"/>
              <a:t>A good quality product </a:t>
            </a:r>
            <a:r>
              <a:rPr lang="en-US" b="1" dirty="0"/>
              <a:t>contains fewer defects</a:t>
            </a:r>
          </a:p>
          <a:p>
            <a:pPr lvl="2" indent="-246888">
              <a:buFont typeface="Wingdings 2"/>
              <a:buChar char=""/>
              <a:defRPr/>
            </a:pPr>
            <a:endParaRPr lang="en-US" dirty="0"/>
          </a:p>
          <a:p>
            <a:pPr marL="640080" lvl="1" indent="-246888">
              <a:buNone/>
              <a:defRPr/>
            </a:pPr>
            <a:r>
              <a:rPr lang="en-US" dirty="0"/>
              <a:t>– Fitness for use (</a:t>
            </a:r>
            <a:r>
              <a:rPr lang="en-US" dirty="0" err="1"/>
              <a:t>Juran</a:t>
            </a:r>
            <a:r>
              <a:rPr lang="en-US" dirty="0"/>
              <a:t>, 1970):</a:t>
            </a:r>
          </a:p>
          <a:p>
            <a:pPr lvl="2" indent="-246888">
              <a:buFont typeface="Wingdings 2"/>
              <a:buChar char=""/>
              <a:defRPr/>
            </a:pPr>
            <a:r>
              <a:rPr lang="en-US" dirty="0"/>
              <a:t>Fit to user expectations: meet user’s needs</a:t>
            </a:r>
          </a:p>
          <a:p>
            <a:pPr lvl="2" indent="-246888">
              <a:buFont typeface="Wingdings 2"/>
              <a:buChar char=""/>
              <a:defRPr/>
            </a:pPr>
            <a:r>
              <a:rPr lang="en-US" dirty="0"/>
              <a:t>A good quality product </a:t>
            </a:r>
            <a:r>
              <a:rPr lang="en-US" b="1" dirty="0"/>
              <a:t>provides better user satisfaction</a:t>
            </a:r>
            <a:endParaRPr lang="en-US" dirty="0"/>
          </a:p>
        </p:txBody>
      </p:sp>
      <p:sp>
        <p:nvSpPr>
          <p:cNvPr id="6148" name="Slide Number Placeholder 3"/>
          <p:cNvSpPr>
            <a:spLocks noGrp="1"/>
          </p:cNvSpPr>
          <p:nvPr>
            <p:ph type="sldNum" sz="quarter" idx="12"/>
          </p:nvPr>
        </p:nvSpPr>
        <p:spPr>
          <a:xfrm>
            <a:off x="8077200" y="6245225"/>
            <a:ext cx="2133600" cy="476250"/>
          </a:xfrm>
          <a:prstGeom prst="rect">
            <a:avLst/>
          </a:prstGeom>
          <a:noFill/>
        </p:spPr>
        <p:txBody>
          <a:bodyPr/>
          <a:lstStyle/>
          <a:p>
            <a:pPr rtl="0" fontAlgn="base">
              <a:spcBef>
                <a:spcPct val="0"/>
              </a:spcBef>
              <a:spcAft>
                <a:spcPct val="0"/>
              </a:spcAft>
            </a:pPr>
            <a:fld id="{748B4C32-E80A-4B3D-BD6E-2719A1E16F22}" type="slidenum">
              <a:rPr lang="en-US">
                <a:solidFill>
                  <a:prstClr val="black">
                    <a:tint val="75000"/>
                  </a:prstClr>
                </a:solidFill>
                <a:latin typeface="Times New Roman" pitchFamily="18" charset="0"/>
                <a:cs typeface="Times New Roman" pitchFamily="18" charset="0"/>
              </a:rPr>
              <a:pPr rtl="0" fontAlgn="base">
                <a:spcBef>
                  <a:spcPct val="0"/>
                </a:spcBef>
                <a:spcAft>
                  <a:spcPct val="0"/>
                </a:spcAft>
              </a:pPr>
              <a:t>4</a:t>
            </a:fld>
            <a:endParaRPr lang="en-US">
              <a:solidFill>
                <a:prstClr val="black">
                  <a:tint val="75000"/>
                </a:prstClr>
              </a:solidFill>
              <a:latin typeface="Times New Roman" pitchFamily="18" charset="0"/>
              <a:cs typeface="Times New Roman" pitchFamily="18" charset="0"/>
            </a:endParaRPr>
          </a:p>
        </p:txBody>
      </p:sp>
      <p:pic>
        <p:nvPicPr>
          <p:cNvPr id="6149" name="Picture 6" descr="IS_C_F-Sport-c.jpg"/>
          <p:cNvPicPr>
            <a:picLocks noChangeAspect="1"/>
          </p:cNvPicPr>
          <p:nvPr/>
        </p:nvPicPr>
        <p:blipFill>
          <a:blip r:embed="rId2" cstate="print"/>
          <a:srcRect/>
          <a:stretch>
            <a:fillRect/>
          </a:stretch>
        </p:blipFill>
        <p:spPr bwMode="auto">
          <a:xfrm>
            <a:off x="7391401" y="1295400"/>
            <a:ext cx="3052763" cy="2438400"/>
          </a:xfrm>
          <a:prstGeom prst="rect">
            <a:avLst/>
          </a:prstGeom>
          <a:noFill/>
          <a:ln w="9525">
            <a:noFill/>
            <a:miter lim="800000"/>
            <a:headEnd/>
            <a:tailEnd/>
          </a:ln>
        </p:spPr>
      </p:pic>
      <p:pic>
        <p:nvPicPr>
          <p:cNvPr id="6150" name="Picture 7" descr="myhorse.jpg"/>
          <p:cNvPicPr>
            <a:picLocks noChangeAspect="1"/>
          </p:cNvPicPr>
          <p:nvPr/>
        </p:nvPicPr>
        <p:blipFill>
          <a:blip r:embed="rId3" cstate="print"/>
          <a:srcRect/>
          <a:stretch>
            <a:fillRect/>
          </a:stretch>
        </p:blipFill>
        <p:spPr bwMode="auto">
          <a:xfrm>
            <a:off x="7407099" y="3906447"/>
            <a:ext cx="2870200" cy="237013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4EA0042-CAA0-8C84-D838-6BB0512066A6}"/>
              </a:ext>
            </a:extLst>
          </p:cNvPr>
          <p:cNvSpPr>
            <a:spLocks noGrp="1" noChangeArrowheads="1"/>
          </p:cNvSpPr>
          <p:nvPr>
            <p:ph type="title"/>
          </p:nvPr>
        </p:nvSpPr>
        <p:spPr/>
        <p:txBody>
          <a:bodyPr rtlCol="0">
            <a:normAutofit/>
          </a:bodyPr>
          <a:lstStyle/>
          <a:p>
            <a:pPr fontAlgn="auto">
              <a:spcAft>
                <a:spcPts val="0"/>
              </a:spcAft>
              <a:defRPr/>
            </a:pPr>
            <a:r>
              <a:rPr lang="en-US" altLang="en-US" sz="3600">
                <a:solidFill>
                  <a:srgbClr val="FF0000"/>
                </a:solidFill>
                <a:latin typeface="Arial" panose="020B0604020202020204" pitchFamily="34" charset="0"/>
              </a:rPr>
              <a:t>Classification of software requirements into software quality factors.</a:t>
            </a:r>
          </a:p>
        </p:txBody>
      </p:sp>
      <p:sp>
        <p:nvSpPr>
          <p:cNvPr id="8195" name="Rectangle 3">
            <a:extLst>
              <a:ext uri="{FF2B5EF4-FFF2-40B4-BE49-F238E27FC236}">
                <a16:creationId xmlns:a16="http://schemas.microsoft.com/office/drawing/2014/main" id="{79A1151B-33E3-4081-96DD-00BB297C7831}"/>
              </a:ext>
            </a:extLst>
          </p:cNvPr>
          <p:cNvSpPr>
            <a:spLocks noGrp="1" noChangeArrowheads="1"/>
          </p:cNvSpPr>
          <p:nvPr>
            <p:ph idx="1"/>
          </p:nvPr>
        </p:nvSpPr>
        <p:spPr>
          <a:xfrm>
            <a:off x="1752600" y="1828800"/>
            <a:ext cx="8839200" cy="4648200"/>
          </a:xfrm>
        </p:spPr>
        <p:txBody>
          <a:bodyPr>
            <a:normAutofit lnSpcReduction="10000"/>
          </a:bodyPr>
          <a:lstStyle/>
          <a:p>
            <a:pPr fontAlgn="auto">
              <a:spcAft>
                <a:spcPts val="0"/>
              </a:spcAft>
              <a:buNone/>
              <a:defRPr/>
            </a:pPr>
            <a:r>
              <a:rPr lang="en-US" altLang="en-US" sz="2300" dirty="0"/>
              <a:t> McCall’s factor model classifies all software requirements into 11 software quality factors. The 11 factors are grouped into three categories as follows:</a:t>
            </a:r>
          </a:p>
          <a:p>
            <a:pPr fontAlgn="auto">
              <a:spcAft>
                <a:spcPts val="0"/>
              </a:spcAft>
              <a:buNone/>
              <a:defRPr/>
            </a:pPr>
            <a:br>
              <a:rPr lang="en-US" altLang="en-US" sz="2300" dirty="0"/>
            </a:br>
            <a:r>
              <a:rPr lang="en-US" altLang="en-US" sz="2300" b="1" u="sng" dirty="0"/>
              <a:t>1- Products operation factors: </a:t>
            </a:r>
            <a:r>
              <a:rPr lang="en-US" altLang="en-US" sz="2300" dirty="0"/>
              <a:t>(</a:t>
            </a:r>
            <a:r>
              <a:rPr lang="en-US" altLang="en-US" sz="2400" dirty="0">
                <a:solidFill>
                  <a:srgbClr val="FF0000"/>
                </a:solidFill>
              </a:rPr>
              <a:t>daily operation of the software</a:t>
            </a:r>
            <a:r>
              <a:rPr lang="en-US" altLang="en-US" sz="2400" dirty="0"/>
              <a:t>)</a:t>
            </a:r>
            <a:endParaRPr lang="en-US" altLang="en-US" sz="2300" dirty="0"/>
          </a:p>
          <a:p>
            <a:pPr fontAlgn="auto">
              <a:spcAft>
                <a:spcPts val="0"/>
              </a:spcAft>
              <a:buNone/>
              <a:defRPr/>
            </a:pPr>
            <a:r>
              <a:rPr lang="en-US" altLang="en-US" sz="2300" dirty="0"/>
              <a:t> Correctness, Reliability, Efficiency, Integrity, Usability.</a:t>
            </a:r>
          </a:p>
          <a:p>
            <a:pPr fontAlgn="auto">
              <a:spcAft>
                <a:spcPts val="0"/>
              </a:spcAft>
              <a:buNone/>
              <a:defRPr/>
            </a:pPr>
            <a:br>
              <a:rPr lang="en-US" altLang="en-US" sz="2300" dirty="0"/>
            </a:br>
            <a:r>
              <a:rPr lang="en-US" altLang="en-US" sz="2300" b="1" u="sng" dirty="0"/>
              <a:t>2- Product revision factors: (</a:t>
            </a:r>
            <a:r>
              <a:rPr lang="en-US" altLang="en-US" sz="2300" dirty="0">
                <a:solidFill>
                  <a:srgbClr val="FF0000"/>
                </a:solidFill>
              </a:rPr>
              <a:t>maintenance activates</a:t>
            </a:r>
            <a:r>
              <a:rPr lang="en-US" altLang="en-US" sz="2300" dirty="0"/>
              <a:t>)</a:t>
            </a:r>
          </a:p>
          <a:p>
            <a:pPr fontAlgn="auto">
              <a:spcAft>
                <a:spcPts val="0"/>
              </a:spcAft>
              <a:buNone/>
              <a:defRPr/>
            </a:pPr>
            <a:r>
              <a:rPr lang="en-US" altLang="en-US" sz="2300" dirty="0"/>
              <a:t> Maintainability, Flexibility, Testability.</a:t>
            </a:r>
          </a:p>
          <a:p>
            <a:pPr fontAlgn="auto">
              <a:spcAft>
                <a:spcPts val="0"/>
              </a:spcAft>
              <a:buNone/>
              <a:defRPr/>
            </a:pPr>
            <a:br>
              <a:rPr lang="en-US" altLang="en-US" sz="2300" dirty="0"/>
            </a:br>
            <a:r>
              <a:rPr lang="en-US" altLang="en-US" sz="2300" b="1" u="sng" dirty="0"/>
              <a:t>3- Product transition factors: </a:t>
            </a:r>
            <a:r>
              <a:rPr lang="en-US" altLang="en-US" sz="2300" dirty="0"/>
              <a:t>(</a:t>
            </a:r>
            <a:r>
              <a:rPr lang="en-US" altLang="en-US" sz="2300" dirty="0">
                <a:solidFill>
                  <a:srgbClr val="FF0000"/>
                </a:solidFill>
              </a:rPr>
              <a:t>software adaptation to other environments and it’s interaction with other software systems</a:t>
            </a:r>
            <a:r>
              <a:rPr lang="en-US" altLang="en-US" sz="2300" dirty="0"/>
              <a:t>)</a:t>
            </a:r>
          </a:p>
          <a:p>
            <a:pPr fontAlgn="auto">
              <a:spcAft>
                <a:spcPts val="0"/>
              </a:spcAft>
              <a:buNone/>
              <a:defRPr/>
            </a:pPr>
            <a:r>
              <a:rPr lang="en-US" altLang="en-US" sz="2300" dirty="0"/>
              <a:t> Portability, Reusability, Interoperability.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moms 001">
            <a:extLst>
              <a:ext uri="{FF2B5EF4-FFF2-40B4-BE49-F238E27FC236}">
                <a16:creationId xmlns:a16="http://schemas.microsoft.com/office/drawing/2014/main" id="{53049817-C245-5847-7D70-3A24EDB7F1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0"/>
            <a:ext cx="9372600" cy="771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29596C1-7AA9-2934-EFF0-A79027C74060}"/>
              </a:ext>
            </a:extLst>
          </p:cNvPr>
          <p:cNvSpPr>
            <a:spLocks noGrp="1" noChangeArrowheads="1"/>
          </p:cNvSpPr>
          <p:nvPr>
            <p:ph type="title"/>
          </p:nvPr>
        </p:nvSpPr>
        <p:spPr/>
        <p:txBody>
          <a:bodyPr/>
          <a:lstStyle/>
          <a:p>
            <a:r>
              <a:rPr lang="en-US" altLang="en-US" sz="3600">
                <a:solidFill>
                  <a:srgbClr val="FF0000"/>
                </a:solidFill>
                <a:latin typeface="Arial" panose="020B0604020202020204" pitchFamily="34" charset="0"/>
              </a:rPr>
              <a:t>Product operation software quality factors</a:t>
            </a:r>
          </a:p>
        </p:txBody>
      </p:sp>
      <p:sp>
        <p:nvSpPr>
          <p:cNvPr id="10243" name="Rectangle 3">
            <a:extLst>
              <a:ext uri="{FF2B5EF4-FFF2-40B4-BE49-F238E27FC236}">
                <a16:creationId xmlns:a16="http://schemas.microsoft.com/office/drawing/2014/main" id="{E2BE8D3A-3AF5-7E3F-9D7C-60749E2A51F3}"/>
              </a:ext>
            </a:extLst>
          </p:cNvPr>
          <p:cNvSpPr>
            <a:spLocks noGrp="1" noChangeArrowheads="1"/>
          </p:cNvSpPr>
          <p:nvPr>
            <p:ph idx="1"/>
          </p:nvPr>
        </p:nvSpPr>
        <p:spPr/>
        <p:txBody>
          <a:bodyPr/>
          <a:lstStyle/>
          <a:p>
            <a:pPr fontAlgn="auto">
              <a:spcAft>
                <a:spcPts val="0"/>
              </a:spcAft>
              <a:buNone/>
              <a:defRPr/>
            </a:pPr>
            <a:r>
              <a:rPr lang="en-US" sz="2800" dirty="0"/>
              <a:t>Deals with requirements that directly affect the daily operation of the software.</a:t>
            </a:r>
            <a:br>
              <a:rPr lang="en-US" sz="2800" dirty="0"/>
            </a:br>
            <a:endParaRPr lang="en-US" sz="2800" dirty="0"/>
          </a:p>
          <a:p>
            <a:pPr marL="0" indent="0" fontAlgn="auto">
              <a:spcAft>
                <a:spcPts val="0"/>
              </a:spcAft>
              <a:buNone/>
              <a:defRPr/>
            </a:pPr>
            <a:r>
              <a:rPr lang="en-US" sz="2800" i="1" u="sng" dirty="0">
                <a:solidFill>
                  <a:srgbClr val="FF0000"/>
                </a:solidFill>
              </a:rPr>
              <a:t>Correctness</a:t>
            </a:r>
            <a:r>
              <a:rPr lang="en-US" sz="2800" i="1" u="sng" dirty="0"/>
              <a:t>:</a:t>
            </a:r>
            <a:r>
              <a:rPr lang="en-US" sz="2800" dirty="0"/>
              <a:t> </a:t>
            </a:r>
          </a:p>
          <a:p>
            <a:pPr fontAlgn="auto">
              <a:spcAft>
                <a:spcPts val="0"/>
              </a:spcAft>
              <a:defRPr/>
            </a:pPr>
            <a:r>
              <a:rPr lang="en-US" sz="2800" dirty="0"/>
              <a:t>Correctness requirements are defined in a list of the software system’s required outputs</a:t>
            </a:r>
          </a:p>
          <a:p>
            <a:pPr fontAlgn="auto">
              <a:spcAft>
                <a:spcPts val="0"/>
              </a:spcAft>
              <a:defRPr/>
            </a:pPr>
            <a:r>
              <a:rPr lang="en-US" sz="2800" dirty="0"/>
              <a:t>How many errors there are in the software?</a:t>
            </a:r>
            <a:endParaRPr lang="en-US" sz="2000" dirty="0"/>
          </a:p>
          <a:p>
            <a:pPr fontAlgn="auto">
              <a:spcAft>
                <a:spcPts val="0"/>
              </a:spcAft>
              <a:buNone/>
              <a:defRPr/>
            </a:pPr>
            <a:endParaRPr lang="en-US" sz="2800" i="1" u="sng"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A76D8F4E-3F88-8499-46F5-E9482BEE88AC}"/>
              </a:ext>
            </a:extLst>
          </p:cNvPr>
          <p:cNvSpPr>
            <a:spLocks noGrp="1" noChangeArrowheads="1"/>
          </p:cNvSpPr>
          <p:nvPr>
            <p:ph type="title"/>
          </p:nvPr>
        </p:nvSpPr>
        <p:spPr/>
        <p:txBody>
          <a:bodyPr/>
          <a:lstStyle/>
          <a:p>
            <a:r>
              <a:rPr lang="en-US" altLang="en-US" sz="4000">
                <a:solidFill>
                  <a:srgbClr val="FF0000"/>
                </a:solidFill>
              </a:rPr>
              <a:t>Correctness</a:t>
            </a:r>
          </a:p>
        </p:txBody>
      </p:sp>
      <p:sp>
        <p:nvSpPr>
          <p:cNvPr id="13315" name="Rectangle 3">
            <a:extLst>
              <a:ext uri="{FF2B5EF4-FFF2-40B4-BE49-F238E27FC236}">
                <a16:creationId xmlns:a16="http://schemas.microsoft.com/office/drawing/2014/main" id="{9EBA2A3F-C294-CF82-8AA1-3D157C999E47}"/>
              </a:ext>
            </a:extLst>
          </p:cNvPr>
          <p:cNvSpPr>
            <a:spLocks noGrp="1" noChangeArrowheads="1"/>
          </p:cNvSpPr>
          <p:nvPr>
            <p:ph idx="1"/>
          </p:nvPr>
        </p:nvSpPr>
        <p:spPr bwMode="auto">
          <a:xfrm>
            <a:off x="1828800" y="1752600"/>
            <a:ext cx="8610600" cy="4267200"/>
          </a:xfrm>
        </p:spPr>
        <p:txBody>
          <a:bodyPr wrap="square" numCol="1" anchor="t" anchorCtr="0" compatLnSpc="1">
            <a:prstTxWarp prst="textNoShape">
              <a:avLst/>
            </a:prstTxWarp>
          </a:bodyPr>
          <a:lstStyle/>
          <a:p>
            <a:pPr>
              <a:lnSpc>
                <a:spcPct val="80000"/>
              </a:lnSpc>
              <a:buFont typeface="Wingdings" panose="05000000000000000000" pitchFamily="2" charset="2"/>
              <a:buNone/>
            </a:pPr>
            <a:r>
              <a:rPr lang="en-US" altLang="en-US" sz="2000"/>
              <a:t>Output specifications are usually multidimensional; some common dimensions include:</a:t>
            </a:r>
            <a:endParaRPr lang="en-US" altLang="en-US" sz="1600"/>
          </a:p>
          <a:p>
            <a:pPr>
              <a:lnSpc>
                <a:spcPct val="80000"/>
              </a:lnSpc>
            </a:pPr>
            <a:r>
              <a:rPr lang="en-US" altLang="en-US">
                <a:solidFill>
                  <a:srgbClr val="D4325C"/>
                </a:solidFill>
              </a:rPr>
              <a:t>The output mission</a:t>
            </a:r>
            <a:r>
              <a:rPr lang="en-US" altLang="en-US"/>
              <a:t> (e.g., sales invoice printout, and red alarms when temperature rises above 250°F).</a:t>
            </a:r>
          </a:p>
          <a:p>
            <a:pPr>
              <a:lnSpc>
                <a:spcPct val="80000"/>
              </a:lnSpc>
            </a:pPr>
            <a:r>
              <a:rPr lang="en-US" altLang="en-US">
                <a:solidFill>
                  <a:srgbClr val="D4325C"/>
                </a:solidFill>
              </a:rPr>
              <a:t>The required accuracy of those outputs</a:t>
            </a:r>
            <a:r>
              <a:rPr lang="en-US" altLang="en-US"/>
              <a:t> that can be adversely affected by inaccurate data or inaccurate calculations.</a:t>
            </a:r>
          </a:p>
          <a:p>
            <a:pPr>
              <a:lnSpc>
                <a:spcPct val="80000"/>
              </a:lnSpc>
            </a:pPr>
            <a:r>
              <a:rPr lang="en-US" altLang="en-US">
                <a:solidFill>
                  <a:srgbClr val="D4325C"/>
                </a:solidFill>
              </a:rPr>
              <a:t>The completeness of the output information</a:t>
            </a:r>
            <a:r>
              <a:rPr lang="en-US" altLang="en-US"/>
              <a:t>, which can be adversely affected by incomplete data.</a:t>
            </a:r>
          </a:p>
          <a:p>
            <a:pPr>
              <a:lnSpc>
                <a:spcPct val="80000"/>
              </a:lnSpc>
            </a:pPr>
            <a:r>
              <a:rPr lang="en-US" altLang="en-US">
                <a:solidFill>
                  <a:srgbClr val="D4325C"/>
                </a:solidFill>
              </a:rPr>
              <a:t>The up-to-dateness of the information</a:t>
            </a:r>
            <a:r>
              <a:rPr lang="en-US" altLang="en-US"/>
              <a:t> (defined as the time between the event and its consideration by the software system).</a:t>
            </a:r>
          </a:p>
          <a:p>
            <a:pPr>
              <a:lnSpc>
                <a:spcPct val="80000"/>
              </a:lnSpc>
            </a:pPr>
            <a:r>
              <a:rPr lang="en-US" altLang="en-US">
                <a:solidFill>
                  <a:srgbClr val="D4325C"/>
                </a:solidFill>
              </a:rPr>
              <a:t>The availability of the information</a:t>
            </a:r>
            <a:r>
              <a:rPr lang="en-US" altLang="en-US"/>
              <a:t> (the reaction time, defined as the time needed to obtain the requested information or as the requested reaction time).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C51AC788-8288-0068-797C-8BE1761E66D0}"/>
              </a:ext>
            </a:extLst>
          </p:cNvPr>
          <p:cNvSpPr>
            <a:spLocks noGrp="1"/>
          </p:cNvSpPr>
          <p:nvPr>
            <p:ph type="title"/>
          </p:nvPr>
        </p:nvSpPr>
        <p:spPr/>
        <p:txBody>
          <a:bodyPr/>
          <a:lstStyle/>
          <a:p>
            <a:r>
              <a:rPr lang="en-US" altLang="en-US"/>
              <a:t>Correctness Example </a:t>
            </a:r>
            <a:br>
              <a:rPr lang="en-US" altLang="en-US"/>
            </a:br>
            <a:r>
              <a:rPr lang="en-US" altLang="en-US"/>
              <a:t>(club membership info system)</a:t>
            </a:r>
          </a:p>
        </p:txBody>
      </p:sp>
      <p:sp>
        <p:nvSpPr>
          <p:cNvPr id="14339" name="Content Placeholder 2">
            <a:extLst>
              <a:ext uri="{FF2B5EF4-FFF2-40B4-BE49-F238E27FC236}">
                <a16:creationId xmlns:a16="http://schemas.microsoft.com/office/drawing/2014/main" id="{EBF6DF9E-0725-3DEC-8B58-BE89BA983416}"/>
              </a:ext>
            </a:extLst>
          </p:cNvPr>
          <p:cNvSpPr>
            <a:spLocks noGrp="1"/>
          </p:cNvSpPr>
          <p:nvPr>
            <p:ph idx="1"/>
          </p:nvPr>
        </p:nvSpPr>
        <p:spPr bwMode="auto"/>
        <p:txBody>
          <a:bodyPr wrap="square" numCol="1" anchor="t" anchorCtr="0" compatLnSpc="1">
            <a:prstTxWarp prst="textNoShape">
              <a:avLst/>
            </a:prstTxWarp>
          </a:bodyPr>
          <a:lstStyle/>
          <a:p>
            <a:r>
              <a:rPr lang="en-US" altLang="en-US" sz="2200"/>
              <a:t>1.    </a:t>
            </a:r>
            <a:r>
              <a:rPr lang="en-US" altLang="en-US" sz="2200" b="1"/>
              <a:t>Output</a:t>
            </a:r>
            <a:r>
              <a:rPr lang="en-US" altLang="en-US" sz="2200"/>
              <a:t> </a:t>
            </a:r>
            <a:r>
              <a:rPr lang="en-US" altLang="en-US" sz="2200" b="1"/>
              <a:t>mission</a:t>
            </a:r>
            <a:r>
              <a:rPr lang="en-US" altLang="en-US" sz="2200"/>
              <a:t>: list of 11reports, 4 standard letters, 3 interactive queries.</a:t>
            </a:r>
          </a:p>
          <a:p>
            <a:r>
              <a:rPr lang="en-US" altLang="en-US" sz="2200"/>
              <a:t>2.    </a:t>
            </a:r>
            <a:r>
              <a:rPr lang="en-US" altLang="en-US" sz="2200" b="1"/>
              <a:t>Required</a:t>
            </a:r>
            <a:r>
              <a:rPr lang="en-US" altLang="en-US" sz="2200"/>
              <a:t> </a:t>
            </a:r>
            <a:r>
              <a:rPr lang="en-US" altLang="en-US" sz="2200" b="1"/>
              <a:t>accuracy</a:t>
            </a:r>
            <a:r>
              <a:rPr lang="en-US" altLang="en-US" sz="2200"/>
              <a:t>: prob of a non-accurate output &lt;1%.</a:t>
            </a:r>
          </a:p>
          <a:p>
            <a:r>
              <a:rPr lang="en-US" altLang="en-US" sz="2200"/>
              <a:t>3.    </a:t>
            </a:r>
            <a:r>
              <a:rPr lang="en-US" altLang="en-US" sz="2200" b="1"/>
              <a:t>Completeness</a:t>
            </a:r>
            <a:r>
              <a:rPr lang="en-US" altLang="en-US" sz="2200"/>
              <a:t>: prob of missing data about a member, attendance, payments etc &lt; 1%.</a:t>
            </a:r>
          </a:p>
          <a:p>
            <a:r>
              <a:rPr lang="en-US" altLang="en-US" sz="2200"/>
              <a:t>4.    </a:t>
            </a:r>
            <a:r>
              <a:rPr lang="en-US" altLang="en-US" sz="2200" b="1"/>
              <a:t>Up-to-dateness</a:t>
            </a:r>
            <a:r>
              <a:rPr lang="en-US" altLang="en-US" sz="2200"/>
              <a:t>: no more than 2 days for info about event participation to be valid</a:t>
            </a:r>
          </a:p>
          <a:p>
            <a:r>
              <a:rPr lang="en-US" altLang="en-US" sz="2200"/>
              <a:t>5.    </a:t>
            </a:r>
            <a:r>
              <a:rPr lang="en-US" altLang="en-US" sz="2200" b="1"/>
              <a:t>Availability</a:t>
            </a:r>
            <a:r>
              <a:rPr lang="en-US" altLang="en-US" sz="2200"/>
              <a:t>: reaction time to queries &lt; 2 seconds, to reports &lt; 4 hours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EFEE4910-77DE-5AED-A12E-70052B6DE269}"/>
              </a:ext>
            </a:extLst>
          </p:cNvPr>
          <p:cNvSpPr>
            <a:spLocks noGrp="1" noChangeArrowheads="1"/>
          </p:cNvSpPr>
          <p:nvPr>
            <p:ph type="title"/>
          </p:nvPr>
        </p:nvSpPr>
        <p:spPr/>
        <p:txBody>
          <a:bodyPr/>
          <a:lstStyle/>
          <a:p>
            <a:r>
              <a:rPr lang="en-US" altLang="en-US" sz="3600">
                <a:solidFill>
                  <a:srgbClr val="FF0000"/>
                </a:solidFill>
                <a:latin typeface="Arial" panose="020B0604020202020204" pitchFamily="34" charset="0"/>
              </a:rPr>
              <a:t>Product operation software quality factors</a:t>
            </a:r>
          </a:p>
        </p:txBody>
      </p:sp>
      <p:sp>
        <p:nvSpPr>
          <p:cNvPr id="15363" name="Rectangle 3">
            <a:extLst>
              <a:ext uri="{FF2B5EF4-FFF2-40B4-BE49-F238E27FC236}">
                <a16:creationId xmlns:a16="http://schemas.microsoft.com/office/drawing/2014/main" id="{B03A3065-7E27-BF2A-4312-F8E17FD19F45}"/>
              </a:ext>
            </a:extLst>
          </p:cNvPr>
          <p:cNvSpPr>
            <a:spLocks noGrp="1" noChangeArrowheads="1"/>
          </p:cNvSpPr>
          <p:nvPr>
            <p:ph idx="1"/>
          </p:nvPr>
        </p:nvSpPr>
        <p:spPr bwMode="auto">
          <a:xfrm>
            <a:off x="1828800" y="1828800"/>
            <a:ext cx="8610600" cy="4038600"/>
          </a:xfrm>
        </p:spPr>
        <p:txBody>
          <a:bodyPr wrap="square" numCol="1" anchor="t" anchorCtr="0" compatLnSpc="1">
            <a:prstTxWarp prst="textNoShape">
              <a:avLst/>
            </a:prstTxWarp>
          </a:bodyPr>
          <a:lstStyle/>
          <a:p>
            <a:r>
              <a:rPr lang="en-US" altLang="en-US" sz="2800" i="1" u="sng">
                <a:solidFill>
                  <a:srgbClr val="FF0000"/>
                </a:solidFill>
              </a:rPr>
              <a:t>Reliability</a:t>
            </a:r>
            <a:r>
              <a:rPr lang="en-US" altLang="en-US" sz="2800" i="1" u="sng"/>
              <a:t>:</a:t>
            </a:r>
            <a:br>
              <a:rPr lang="en-US" altLang="en-US" sz="2800" i="1" u="sng"/>
            </a:br>
            <a:r>
              <a:rPr lang="en-US" altLang="en-US" sz="2800"/>
              <a:t>Reliability requirements deal with </a:t>
            </a:r>
            <a:r>
              <a:rPr lang="en-US" altLang="en-US" sz="2800">
                <a:solidFill>
                  <a:srgbClr val="FF0000"/>
                </a:solidFill>
              </a:rPr>
              <a:t>failures</a:t>
            </a:r>
            <a:r>
              <a:rPr lang="en-US" altLang="en-US" sz="2800"/>
              <a:t> to provide services. They determine the </a:t>
            </a:r>
            <a:r>
              <a:rPr lang="en-US" altLang="en-US" sz="2800">
                <a:solidFill>
                  <a:srgbClr val="FF0000"/>
                </a:solidFill>
              </a:rPr>
              <a:t>maximum allowed SW system failure rate</a:t>
            </a:r>
            <a:r>
              <a:rPr lang="en-US" altLang="en-US" sz="2800"/>
              <a:t>, and can refer to entire system or one of its function. </a:t>
            </a:r>
            <a:br>
              <a:rPr lang="en-US" altLang="en-US" sz="2800"/>
            </a:br>
            <a:r>
              <a:rPr lang="en-US" altLang="en-US" sz="2800" i="1"/>
              <a:t> </a:t>
            </a:r>
          </a:p>
          <a:p>
            <a:pPr>
              <a:buFont typeface="Wingdings" panose="05000000000000000000" pitchFamily="2" charset="2"/>
              <a:buNone/>
            </a:pPr>
            <a:r>
              <a:rPr lang="en-US" altLang="en-US" sz="2800" i="1"/>
              <a:t>E.g. </a:t>
            </a:r>
            <a:r>
              <a:rPr lang="en-US" altLang="en-US" sz="2200"/>
              <a:t>The failure frequency of a heart-monitoring unit that will operate in a hospital’s intensive care ward </a:t>
            </a:r>
            <a:r>
              <a:rPr lang="en-US" altLang="en-US" sz="2200">
                <a:solidFill>
                  <a:srgbClr val="FF0000"/>
                </a:solidFill>
              </a:rPr>
              <a:t>is required to be less than one in 20 years</a:t>
            </a:r>
            <a:r>
              <a:rPr lang="en-US" altLang="en-US" sz="2200"/>
              <a:t>. Its heart attack detection function is required to have </a:t>
            </a:r>
            <a:r>
              <a:rPr lang="en-US" altLang="en-US" sz="2200">
                <a:solidFill>
                  <a:srgbClr val="FF0000"/>
                </a:solidFill>
              </a:rPr>
              <a:t>a failure rate of less than one per million cases</a:t>
            </a:r>
            <a:r>
              <a:rPr lang="en-US" altLang="en-US" sz="2200"/>
              <a:t>.</a:t>
            </a:r>
          </a:p>
          <a:p>
            <a:pPr>
              <a:buFont typeface="Wingdings" panose="05000000000000000000" pitchFamily="2" charset="2"/>
              <a:buNone/>
            </a:pPr>
            <a:endParaRPr lang="en-US" altLang="en-US"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DC14E75C-7D48-F71B-B359-DFBB0F18B4A2}"/>
              </a:ext>
            </a:extLst>
          </p:cNvPr>
          <p:cNvSpPr>
            <a:spLocks noGrp="1" noChangeArrowheads="1"/>
          </p:cNvSpPr>
          <p:nvPr>
            <p:ph type="title"/>
          </p:nvPr>
        </p:nvSpPr>
        <p:spPr/>
        <p:txBody>
          <a:bodyPr/>
          <a:lstStyle/>
          <a:p>
            <a:r>
              <a:rPr lang="en-US" altLang="en-US" sz="3600">
                <a:solidFill>
                  <a:srgbClr val="FF0000"/>
                </a:solidFill>
                <a:latin typeface="Arial" panose="020B0604020202020204" pitchFamily="34" charset="0"/>
              </a:rPr>
              <a:t>Product operation software quality factors</a:t>
            </a:r>
          </a:p>
        </p:txBody>
      </p:sp>
      <p:sp>
        <p:nvSpPr>
          <p:cNvPr id="16387" name="Rectangle 3">
            <a:extLst>
              <a:ext uri="{FF2B5EF4-FFF2-40B4-BE49-F238E27FC236}">
                <a16:creationId xmlns:a16="http://schemas.microsoft.com/office/drawing/2014/main" id="{5BA1904D-AE89-B510-B911-32F89E8539C4}"/>
              </a:ext>
            </a:extLst>
          </p:cNvPr>
          <p:cNvSpPr>
            <a:spLocks noGrp="1" noChangeArrowheads="1"/>
          </p:cNvSpPr>
          <p:nvPr>
            <p:ph idx="1"/>
          </p:nvPr>
        </p:nvSpPr>
        <p:spPr bwMode="auto">
          <a:xfrm>
            <a:off x="2057400" y="1828800"/>
            <a:ext cx="8229600" cy="4114800"/>
          </a:xfrm>
        </p:spPr>
        <p:txBody>
          <a:bodyPr wrap="square" numCol="1" anchor="t" anchorCtr="0" compatLnSpc="1">
            <a:prstTxWarp prst="textNoShape">
              <a:avLst/>
            </a:prstTxWarp>
          </a:bodyPr>
          <a:lstStyle/>
          <a:p>
            <a:pPr>
              <a:buFont typeface="Wingdings" panose="05000000000000000000" pitchFamily="2" charset="2"/>
              <a:buNone/>
            </a:pPr>
            <a:r>
              <a:rPr lang="en-US" altLang="en-US" sz="2800" i="1" u="sng">
                <a:solidFill>
                  <a:srgbClr val="FF0000"/>
                </a:solidFill>
              </a:rPr>
              <a:t>Efficiency</a:t>
            </a:r>
            <a:r>
              <a:rPr lang="en-US" altLang="en-US" sz="2800" i="1" u="sng"/>
              <a:t>:</a:t>
            </a:r>
            <a:br>
              <a:rPr lang="en-US" altLang="en-US" sz="2800"/>
            </a:br>
            <a:r>
              <a:rPr lang="en-US" altLang="en-US" sz="2800"/>
              <a:t>Efficiency requirements deal with the </a:t>
            </a:r>
            <a:r>
              <a:rPr lang="en-US" altLang="en-US" sz="2800">
                <a:solidFill>
                  <a:srgbClr val="FF0000"/>
                </a:solidFill>
              </a:rPr>
              <a:t>hardware resources</a:t>
            </a:r>
            <a:r>
              <a:rPr lang="en-US" altLang="en-US" sz="2800"/>
              <a:t> needed to perform all the functions of the software system in conformance to all other requirements. </a:t>
            </a:r>
          </a:p>
          <a:p>
            <a:pPr>
              <a:buFont typeface="Wingdings" panose="05000000000000000000" pitchFamily="2" charset="2"/>
              <a:buNone/>
            </a:pPr>
            <a:r>
              <a:rPr lang="en-US" altLang="en-US" sz="2800"/>
              <a:t>Ex. </a:t>
            </a:r>
          </a:p>
          <a:p>
            <a:r>
              <a:rPr lang="en-US" altLang="en-US" sz="2800"/>
              <a:t>Processing power (MIPS, MHz)</a:t>
            </a:r>
          </a:p>
          <a:p>
            <a:r>
              <a:rPr lang="en-US" altLang="en-US" sz="2800"/>
              <a:t>Storage capacity (GBytes, TBytes)</a:t>
            </a:r>
          </a:p>
          <a:p>
            <a:r>
              <a:rPr lang="en-US" altLang="en-US" sz="2800"/>
              <a:t>Data communication capabilities (MBPS, GBPS)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a:extLst>
              <a:ext uri="{FF2B5EF4-FFF2-40B4-BE49-F238E27FC236}">
                <a16:creationId xmlns:a16="http://schemas.microsoft.com/office/drawing/2014/main" id="{B3353E9E-C8D5-FD31-1739-6714683673E4}"/>
              </a:ext>
            </a:extLst>
          </p:cNvPr>
          <p:cNvSpPr>
            <a:spLocks noGrp="1" noChangeArrowheads="1"/>
          </p:cNvSpPr>
          <p:nvPr>
            <p:ph type="title"/>
          </p:nvPr>
        </p:nvSpPr>
        <p:spPr/>
        <p:txBody>
          <a:bodyPr/>
          <a:lstStyle/>
          <a:p>
            <a:r>
              <a:rPr lang="en-US" altLang="en-US" sz="3600">
                <a:solidFill>
                  <a:srgbClr val="FF0000"/>
                </a:solidFill>
                <a:latin typeface="Arial" panose="020B0604020202020204" pitchFamily="34" charset="0"/>
              </a:rPr>
              <a:t>Product operation software quality factors</a:t>
            </a:r>
          </a:p>
        </p:txBody>
      </p:sp>
      <p:sp>
        <p:nvSpPr>
          <p:cNvPr id="17411" name="Rectangle 3">
            <a:extLst>
              <a:ext uri="{FF2B5EF4-FFF2-40B4-BE49-F238E27FC236}">
                <a16:creationId xmlns:a16="http://schemas.microsoft.com/office/drawing/2014/main" id="{5C0F1E1B-51C6-141A-F945-EF0F14ECEE40}"/>
              </a:ext>
            </a:extLst>
          </p:cNvPr>
          <p:cNvSpPr>
            <a:spLocks noGrp="1" noChangeArrowheads="1"/>
          </p:cNvSpPr>
          <p:nvPr>
            <p:ph idx="1"/>
          </p:nvPr>
        </p:nvSpPr>
        <p:spPr bwMode="auto">
          <a:xfrm>
            <a:off x="2057400" y="1981200"/>
            <a:ext cx="7772400" cy="4038600"/>
          </a:xfrm>
        </p:spPr>
        <p:txBody>
          <a:bodyPr wrap="square" numCol="1" anchor="t" anchorCtr="0" compatLnSpc="1">
            <a:prstTxWarp prst="textNoShape">
              <a:avLst/>
            </a:prstTxWarp>
          </a:bodyPr>
          <a:lstStyle/>
          <a:p>
            <a:pPr>
              <a:buFont typeface="Wingdings" panose="05000000000000000000" pitchFamily="2" charset="2"/>
              <a:buNone/>
            </a:pPr>
            <a:r>
              <a:rPr lang="en-US" altLang="en-US" sz="2800" i="1" u="sng">
                <a:solidFill>
                  <a:srgbClr val="FF0000"/>
                </a:solidFill>
              </a:rPr>
              <a:t>Integrity</a:t>
            </a:r>
            <a:r>
              <a:rPr lang="en-US" altLang="en-US" sz="2800" i="1" u="sng"/>
              <a:t>:</a:t>
            </a:r>
            <a:br>
              <a:rPr lang="en-US" altLang="en-US" sz="2800"/>
            </a:br>
            <a:r>
              <a:rPr lang="en-US" altLang="en-US" sz="2800"/>
              <a:t>Integrity requirements deal with the software system </a:t>
            </a:r>
            <a:r>
              <a:rPr lang="en-US" altLang="en-US" sz="2800">
                <a:solidFill>
                  <a:srgbClr val="FF0000"/>
                </a:solidFill>
              </a:rPr>
              <a:t>security</a:t>
            </a:r>
            <a:r>
              <a:rPr lang="en-US" altLang="en-US" sz="2800"/>
              <a:t>. That is requirements to prevent unauthorized access.</a:t>
            </a:r>
          </a:p>
          <a:p>
            <a:pPr>
              <a:buFont typeface="Wingdings" panose="05000000000000000000" pitchFamily="2" charset="2"/>
              <a:buNone/>
            </a:pPr>
            <a:r>
              <a:rPr lang="en-US" altLang="en-US" sz="2800"/>
              <a:t> Ex. “read only” permit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1E4C084-3447-2342-6667-0864C16B6145}"/>
              </a:ext>
            </a:extLst>
          </p:cNvPr>
          <p:cNvSpPr>
            <a:spLocks noGrp="1"/>
          </p:cNvSpPr>
          <p:nvPr>
            <p:ph type="title"/>
          </p:nvPr>
        </p:nvSpPr>
        <p:spPr/>
        <p:txBody>
          <a:bodyPr/>
          <a:lstStyle/>
          <a:p>
            <a:r>
              <a:rPr lang="en-US" altLang="en-US" sz="3600">
                <a:solidFill>
                  <a:srgbClr val="FF0000"/>
                </a:solidFill>
                <a:latin typeface="Arial" panose="020B0604020202020204" pitchFamily="34" charset="0"/>
              </a:rPr>
              <a:t>Product</a:t>
            </a:r>
            <a:r>
              <a:rPr lang="en-US" altLang="en-US">
                <a:solidFill>
                  <a:srgbClr val="FF0000"/>
                </a:solidFill>
                <a:latin typeface="Arial" panose="020B0604020202020204" pitchFamily="34" charset="0"/>
              </a:rPr>
              <a:t> </a:t>
            </a:r>
            <a:r>
              <a:rPr lang="en-US" altLang="en-US" sz="3600">
                <a:solidFill>
                  <a:srgbClr val="FF0000"/>
                </a:solidFill>
                <a:latin typeface="Arial" panose="020B0604020202020204" pitchFamily="34" charset="0"/>
              </a:rPr>
              <a:t>operation software quality factors</a:t>
            </a:r>
          </a:p>
        </p:txBody>
      </p:sp>
      <p:sp>
        <p:nvSpPr>
          <p:cNvPr id="18435" name="Content Placeholder 2">
            <a:extLst>
              <a:ext uri="{FF2B5EF4-FFF2-40B4-BE49-F238E27FC236}">
                <a16:creationId xmlns:a16="http://schemas.microsoft.com/office/drawing/2014/main" id="{16741650-A2A7-3E74-A2E2-478CD4489A17}"/>
              </a:ext>
            </a:extLst>
          </p:cNvPr>
          <p:cNvSpPr>
            <a:spLocks noGrp="1"/>
          </p:cNvSpPr>
          <p:nvPr>
            <p:ph idx="1"/>
          </p:nvPr>
        </p:nvSpPr>
        <p:spPr bwMode="auto"/>
        <p:txBody>
          <a:bodyPr wrap="square" numCol="1" anchor="t" anchorCtr="0" compatLnSpc="1">
            <a:prstTxWarp prst="textNoShape">
              <a:avLst/>
            </a:prstTxWarp>
          </a:bodyPr>
          <a:lstStyle/>
          <a:p>
            <a:r>
              <a:rPr lang="en-US" altLang="en-US" sz="3200" i="1" u="sng">
                <a:solidFill>
                  <a:srgbClr val="FF0000"/>
                </a:solidFill>
              </a:rPr>
              <a:t>Usability</a:t>
            </a:r>
            <a:r>
              <a:rPr lang="en-US" altLang="en-US" sz="3200" i="1" u="sng"/>
              <a:t>:</a:t>
            </a:r>
            <a:br>
              <a:rPr lang="en-US" altLang="en-US" sz="3200" i="1" u="sng"/>
            </a:br>
            <a:r>
              <a:rPr lang="en-US" altLang="en-US" sz="3200"/>
              <a:t>Usability requirements deal with the scope of </a:t>
            </a:r>
            <a:r>
              <a:rPr lang="en-US" altLang="en-US" sz="3200">
                <a:solidFill>
                  <a:srgbClr val="FF0000"/>
                </a:solidFill>
              </a:rPr>
              <a:t>staff needed to train a new employee and to operate the software system. </a:t>
            </a:r>
          </a:p>
          <a:p>
            <a:r>
              <a:rPr lang="en-US" altLang="en-US"/>
              <a:t>Eg Help Desk requirements</a:t>
            </a:r>
          </a:p>
          <a:p>
            <a:pPr>
              <a:buFont typeface="Wingdings" panose="05000000000000000000" pitchFamily="2" charset="2"/>
              <a:buChar char="§"/>
            </a:pPr>
            <a:r>
              <a:rPr lang="en-US" altLang="en-US"/>
              <a:t>Two days to train new staff</a:t>
            </a:r>
          </a:p>
          <a:p>
            <a:pPr>
              <a:buFont typeface="Wingdings" panose="05000000000000000000" pitchFamily="2" charset="2"/>
              <a:buChar char="§"/>
            </a:pPr>
            <a:r>
              <a:rPr lang="en-US" altLang="en-US"/>
              <a:t>One staff to handle 60 calls per day</a:t>
            </a:r>
          </a:p>
          <a:p>
            <a:pPr>
              <a:buFont typeface="Wingdings" panose="05000000000000000000" pitchFamily="2" charset="2"/>
              <a:buChar char="§"/>
            </a:pP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48E8D64-08F2-22EF-9711-83A37BC21E6B}"/>
              </a:ext>
            </a:extLst>
          </p:cNvPr>
          <p:cNvSpPr>
            <a:spLocks noGrp="1" noChangeArrowheads="1"/>
          </p:cNvSpPr>
          <p:nvPr>
            <p:ph type="title"/>
          </p:nvPr>
        </p:nvSpPr>
        <p:spPr>
          <a:xfrm>
            <a:off x="1905000" y="473075"/>
            <a:ext cx="8458200" cy="1143000"/>
          </a:xfrm>
        </p:spPr>
        <p:txBody>
          <a:bodyPr/>
          <a:lstStyle/>
          <a:p>
            <a:r>
              <a:rPr lang="en-US" altLang="en-US" sz="3600">
                <a:solidFill>
                  <a:srgbClr val="FF0000"/>
                </a:solidFill>
                <a:latin typeface="Arial" panose="020B0604020202020204" pitchFamily="34" charset="0"/>
              </a:rPr>
              <a:t>Product revision software quality factors:</a:t>
            </a:r>
          </a:p>
        </p:txBody>
      </p:sp>
      <p:sp>
        <p:nvSpPr>
          <p:cNvPr id="16387" name="Rectangle 3">
            <a:extLst>
              <a:ext uri="{FF2B5EF4-FFF2-40B4-BE49-F238E27FC236}">
                <a16:creationId xmlns:a16="http://schemas.microsoft.com/office/drawing/2014/main" id="{EA760CAD-4096-4506-EE64-4BFD71674854}"/>
              </a:ext>
            </a:extLst>
          </p:cNvPr>
          <p:cNvSpPr>
            <a:spLocks noGrp="1" noChangeArrowheads="1"/>
          </p:cNvSpPr>
          <p:nvPr>
            <p:ph idx="1"/>
          </p:nvPr>
        </p:nvSpPr>
        <p:spPr>
          <a:xfrm>
            <a:off x="1752600" y="1752600"/>
            <a:ext cx="8763000" cy="4038600"/>
          </a:xfrm>
        </p:spPr>
        <p:txBody>
          <a:bodyPr/>
          <a:lstStyle/>
          <a:p>
            <a:pPr marL="0" indent="0" fontAlgn="auto">
              <a:spcAft>
                <a:spcPts val="0"/>
              </a:spcAft>
              <a:buNone/>
              <a:defRPr/>
            </a:pPr>
            <a:r>
              <a:rPr lang="en-US" sz="2800" dirty="0"/>
              <a:t>Deal with those requirements that affect the complete</a:t>
            </a:r>
            <a:r>
              <a:rPr lang="en-US" sz="2800" b="1" dirty="0"/>
              <a:t> </a:t>
            </a:r>
            <a:r>
              <a:rPr lang="en-US" sz="2800" dirty="0"/>
              <a:t>range of </a:t>
            </a:r>
            <a:r>
              <a:rPr lang="en-US" sz="2800" dirty="0">
                <a:solidFill>
                  <a:schemeClr val="tx2">
                    <a:lumMod val="60000"/>
                    <a:lumOff val="40000"/>
                  </a:schemeClr>
                </a:solidFill>
              </a:rPr>
              <a:t>software maintenance </a:t>
            </a:r>
            <a:r>
              <a:rPr lang="en-US" sz="2800" dirty="0"/>
              <a:t>activities:</a:t>
            </a:r>
          </a:p>
          <a:p>
            <a:pPr fontAlgn="auto">
              <a:spcAft>
                <a:spcPts val="0"/>
              </a:spcAft>
              <a:defRPr/>
            </a:pPr>
            <a:r>
              <a:rPr lang="en-US" sz="2400" dirty="0">
                <a:solidFill>
                  <a:srgbClr val="00B050"/>
                </a:solidFill>
              </a:rPr>
              <a:t>Corrective maintenance:</a:t>
            </a:r>
            <a:r>
              <a:rPr lang="en-US" sz="2400" dirty="0"/>
              <a:t> correction of software faults and failures.</a:t>
            </a:r>
            <a:br>
              <a:rPr lang="en-US" sz="2400" dirty="0"/>
            </a:br>
            <a:r>
              <a:rPr lang="en-US" sz="2400" dirty="0">
                <a:solidFill>
                  <a:srgbClr val="00B050"/>
                </a:solidFill>
              </a:rPr>
              <a:t>Adaptive maintenance: </a:t>
            </a:r>
            <a:r>
              <a:rPr lang="en-US" sz="2400" dirty="0"/>
              <a:t>adapting the current software to additional circumstances and customers without changing the software.</a:t>
            </a:r>
            <a:br>
              <a:rPr lang="en-US" sz="2400" dirty="0"/>
            </a:br>
            <a:r>
              <a:rPr lang="en-US" sz="2400" dirty="0">
                <a:solidFill>
                  <a:srgbClr val="00B050"/>
                </a:solidFill>
              </a:rPr>
              <a:t>Perfective maintenance:</a:t>
            </a:r>
            <a:r>
              <a:rPr lang="en-US" sz="2400" dirty="0"/>
              <a:t> enhancement and improvement of existing software with respect to locally limited issues.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9144" y="2623393"/>
            <a:ext cx="2600672" cy="1956048"/>
          </a:xfrm>
        </p:spPr>
        <p:txBody>
          <a:bodyPr>
            <a:noAutofit/>
          </a:bodyPr>
          <a:lstStyle/>
          <a:p>
            <a:pPr>
              <a:buClr>
                <a:schemeClr val="accent3"/>
              </a:buClr>
              <a:buFont typeface="Wingdings" panose="05000000000000000000" pitchFamily="2" charset="2"/>
              <a:buChar char="§"/>
              <a:defRPr/>
            </a:pPr>
            <a:r>
              <a:rPr lang="en-US" sz="2000" dirty="0"/>
              <a:t>What you see of high quality others do not see it like that.</a:t>
            </a:r>
          </a:p>
          <a:p>
            <a:pPr>
              <a:buClr>
                <a:schemeClr val="accent3"/>
              </a:buClr>
              <a:buFont typeface="Wingdings" panose="05000000000000000000" pitchFamily="2" charset="2"/>
              <a:buChar char="§"/>
              <a:defRPr/>
            </a:pPr>
            <a:r>
              <a:rPr lang="en-US" sz="2000" dirty="0"/>
              <a:t>It depends on your requirements.</a:t>
            </a:r>
          </a:p>
          <a:p>
            <a:pPr>
              <a:buClr>
                <a:schemeClr val="accent3"/>
              </a:buClr>
              <a:buFont typeface="Wingdings" panose="05000000000000000000" pitchFamily="2" charset="2"/>
              <a:buChar char="§"/>
              <a:defRPr/>
            </a:pPr>
            <a:r>
              <a:rPr lang="en-US" sz="2000" dirty="0"/>
              <a:t>For example a university perfect registration system is not necessarily suitable to a schools.</a:t>
            </a:r>
          </a:p>
        </p:txBody>
      </p:sp>
      <p:sp>
        <p:nvSpPr>
          <p:cNvPr id="6148" name="Slide Number Placeholder 3"/>
          <p:cNvSpPr>
            <a:spLocks noGrp="1"/>
          </p:cNvSpPr>
          <p:nvPr>
            <p:ph type="sldNum" sz="quarter" idx="12"/>
          </p:nvPr>
        </p:nvSpPr>
        <p:spPr>
          <a:xfrm>
            <a:off x="8077200" y="6245225"/>
            <a:ext cx="2133600" cy="476250"/>
          </a:xfrm>
          <a:prstGeom prst="rect">
            <a:avLst/>
          </a:prstGeom>
          <a:noFill/>
        </p:spPr>
        <p:txBody>
          <a:bodyPr/>
          <a:lstStyle/>
          <a:p>
            <a:pPr rtl="0" fontAlgn="base">
              <a:spcBef>
                <a:spcPct val="0"/>
              </a:spcBef>
              <a:spcAft>
                <a:spcPct val="0"/>
              </a:spcAft>
            </a:pPr>
            <a:fld id="{748B4C32-E80A-4B3D-BD6E-2719A1E16F22}" type="slidenum">
              <a:rPr lang="en-US">
                <a:solidFill>
                  <a:prstClr val="black">
                    <a:tint val="75000"/>
                  </a:prstClr>
                </a:solidFill>
                <a:latin typeface="Times New Roman" pitchFamily="18" charset="0"/>
                <a:cs typeface="Times New Roman" pitchFamily="18" charset="0"/>
              </a:rPr>
              <a:pPr rtl="0" fontAlgn="base">
                <a:spcBef>
                  <a:spcPct val="0"/>
                </a:spcBef>
                <a:spcAft>
                  <a:spcPct val="0"/>
                </a:spcAft>
              </a:pPr>
              <a:t>5</a:t>
            </a:fld>
            <a:endParaRPr lang="en-US">
              <a:solidFill>
                <a:prstClr val="black">
                  <a:tint val="75000"/>
                </a:prstClr>
              </a:solidFill>
              <a:latin typeface="Times New Roman" pitchFamily="18" charset="0"/>
              <a:cs typeface="Times New Roman" pitchFamily="18" charset="0"/>
            </a:endParaRPr>
          </a:p>
        </p:txBody>
      </p:sp>
      <p:sp>
        <p:nvSpPr>
          <p:cNvPr id="4" name="Title 3"/>
          <p:cNvSpPr>
            <a:spLocks noGrp="1"/>
          </p:cNvSpPr>
          <p:nvPr>
            <p:ph type="title"/>
          </p:nvPr>
        </p:nvSpPr>
        <p:spPr/>
        <p:txBody>
          <a:bodyPr/>
          <a:lstStyle/>
          <a:p>
            <a:endParaRPr lang="en-US"/>
          </a:p>
        </p:txBody>
      </p:sp>
      <p:pic>
        <p:nvPicPr>
          <p:cNvPr id="1028" name="Picture 4" descr="https://pmo.its.uconn.edu/wp-content/uploads/sites/2518/2021/02/Quality-Banner-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182" y="-5502"/>
            <a:ext cx="8629306" cy="197167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pmo.its.uconn.edu/wp-content/uploads/sites/2518/2021/02/Definition-of-Qualit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9816" y="2564905"/>
            <a:ext cx="5905500"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3100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9655224-2AAE-E19F-0FE6-89A41BBD2E31}"/>
              </a:ext>
            </a:extLst>
          </p:cNvPr>
          <p:cNvSpPr>
            <a:spLocks noGrp="1" noChangeArrowheads="1"/>
          </p:cNvSpPr>
          <p:nvPr>
            <p:ph type="title"/>
          </p:nvPr>
        </p:nvSpPr>
        <p:spPr>
          <a:xfrm>
            <a:off x="1828800" y="473075"/>
            <a:ext cx="8534400" cy="1143000"/>
          </a:xfrm>
        </p:spPr>
        <p:txBody>
          <a:bodyPr/>
          <a:lstStyle/>
          <a:p>
            <a:r>
              <a:rPr lang="en-US" altLang="en-US" sz="3600">
                <a:solidFill>
                  <a:srgbClr val="FF0000"/>
                </a:solidFill>
                <a:latin typeface="Arial" panose="020B0604020202020204" pitchFamily="34" charset="0"/>
              </a:rPr>
              <a:t>Product revision software quality factors:</a:t>
            </a:r>
          </a:p>
        </p:txBody>
      </p:sp>
      <p:sp>
        <p:nvSpPr>
          <p:cNvPr id="17411" name="Rectangle 3">
            <a:extLst>
              <a:ext uri="{FF2B5EF4-FFF2-40B4-BE49-F238E27FC236}">
                <a16:creationId xmlns:a16="http://schemas.microsoft.com/office/drawing/2014/main" id="{2E9BA94D-5F94-7DBB-A53F-1CCA5A4EC9D3}"/>
              </a:ext>
            </a:extLst>
          </p:cNvPr>
          <p:cNvSpPr>
            <a:spLocks noGrp="1" noChangeArrowheads="1"/>
          </p:cNvSpPr>
          <p:nvPr>
            <p:ph idx="1"/>
          </p:nvPr>
        </p:nvSpPr>
        <p:spPr>
          <a:xfrm>
            <a:off x="1752600" y="1752600"/>
            <a:ext cx="8610600" cy="4114800"/>
          </a:xfrm>
        </p:spPr>
        <p:txBody>
          <a:bodyPr/>
          <a:lstStyle/>
          <a:p>
            <a:pPr fontAlgn="auto">
              <a:spcAft>
                <a:spcPts val="0"/>
              </a:spcAft>
              <a:buNone/>
              <a:defRPr/>
            </a:pPr>
            <a:r>
              <a:rPr lang="en-US" sz="2800" dirty="0"/>
              <a:t>The three quality factors comprise the product revision category are:</a:t>
            </a:r>
            <a:br>
              <a:rPr lang="en-US" sz="2800" dirty="0"/>
            </a:br>
            <a:r>
              <a:rPr lang="en-US" sz="2800" i="1" u="sng" dirty="0">
                <a:solidFill>
                  <a:srgbClr val="FF0000"/>
                </a:solidFill>
              </a:rPr>
              <a:t>Maintainability</a:t>
            </a:r>
            <a:r>
              <a:rPr lang="en-US" sz="2800" i="1" u="sng" dirty="0">
                <a:solidFill>
                  <a:schemeClr val="tx2">
                    <a:lumMod val="60000"/>
                    <a:lumOff val="40000"/>
                  </a:schemeClr>
                </a:solidFill>
              </a:rPr>
              <a:t>:</a:t>
            </a:r>
            <a:br>
              <a:rPr lang="en-US" sz="2800" i="1" u="sng" dirty="0"/>
            </a:br>
            <a:r>
              <a:rPr lang="en-US" sz="2800" dirty="0"/>
              <a:t>Maintainability requirements determine the </a:t>
            </a:r>
            <a:r>
              <a:rPr lang="en-US" sz="2800" dirty="0">
                <a:solidFill>
                  <a:srgbClr val="FF0000"/>
                </a:solidFill>
              </a:rPr>
              <a:t>efforts</a:t>
            </a:r>
            <a:r>
              <a:rPr lang="en-US" sz="2800" dirty="0"/>
              <a:t> that will be needed by users and maintenance personnel </a:t>
            </a:r>
            <a:r>
              <a:rPr lang="en-US" sz="2800" dirty="0">
                <a:solidFill>
                  <a:schemeClr val="tx2">
                    <a:lumMod val="60000"/>
                    <a:lumOff val="40000"/>
                  </a:schemeClr>
                </a:solidFill>
              </a:rPr>
              <a:t>to identify the reasons for software failures, to correct the failures, and to verify the success of the corrections</a:t>
            </a:r>
            <a:r>
              <a:rPr lang="en-US" sz="2800" dirty="0"/>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7F67E6B-EC9E-669F-E352-D3DC7127B55C}"/>
              </a:ext>
            </a:extLst>
          </p:cNvPr>
          <p:cNvSpPr>
            <a:spLocks noGrp="1" noChangeArrowheads="1"/>
          </p:cNvSpPr>
          <p:nvPr>
            <p:ph type="title"/>
          </p:nvPr>
        </p:nvSpPr>
        <p:spPr>
          <a:xfrm>
            <a:off x="1828800" y="473075"/>
            <a:ext cx="8534400" cy="1143000"/>
          </a:xfrm>
        </p:spPr>
        <p:txBody>
          <a:bodyPr/>
          <a:lstStyle/>
          <a:p>
            <a:r>
              <a:rPr lang="en-US" altLang="en-US" sz="3600">
                <a:solidFill>
                  <a:srgbClr val="FF0000"/>
                </a:solidFill>
                <a:latin typeface="Arial" panose="020B0604020202020204" pitchFamily="34" charset="0"/>
              </a:rPr>
              <a:t>Product revision software quality factors:</a:t>
            </a:r>
          </a:p>
        </p:txBody>
      </p:sp>
      <p:sp>
        <p:nvSpPr>
          <p:cNvPr id="21507" name="Rectangle 3">
            <a:extLst>
              <a:ext uri="{FF2B5EF4-FFF2-40B4-BE49-F238E27FC236}">
                <a16:creationId xmlns:a16="http://schemas.microsoft.com/office/drawing/2014/main" id="{C8108F69-AF79-BFD1-680F-EC71D361DDEA}"/>
              </a:ext>
            </a:extLst>
          </p:cNvPr>
          <p:cNvSpPr>
            <a:spLocks noGrp="1" noChangeArrowheads="1"/>
          </p:cNvSpPr>
          <p:nvPr>
            <p:ph idx="1"/>
          </p:nvPr>
        </p:nvSpPr>
        <p:spPr bwMode="auto">
          <a:xfrm>
            <a:off x="1905000" y="1828800"/>
            <a:ext cx="8534400" cy="4038600"/>
          </a:xfrm>
        </p:spPr>
        <p:txBody>
          <a:bodyPr wrap="square" numCol="1" anchor="t" anchorCtr="0" compatLnSpc="1">
            <a:prstTxWarp prst="textNoShape">
              <a:avLst/>
            </a:prstTxWarp>
          </a:bodyPr>
          <a:lstStyle/>
          <a:p>
            <a:pPr>
              <a:buFont typeface="Wingdings" panose="05000000000000000000" pitchFamily="2" charset="2"/>
              <a:buNone/>
            </a:pPr>
            <a:r>
              <a:rPr lang="en-US" altLang="en-US" sz="2800"/>
              <a:t>This factor’s requirements refer to </a:t>
            </a:r>
            <a:br>
              <a:rPr lang="en-US" altLang="en-US" sz="2800"/>
            </a:br>
            <a:r>
              <a:rPr lang="en-US" altLang="en-US" sz="2800"/>
              <a:t>1- The modular structure of software</a:t>
            </a:r>
            <a:br>
              <a:rPr lang="en-US" altLang="en-US" sz="2800"/>
            </a:br>
            <a:r>
              <a:rPr lang="en-US" altLang="en-US" sz="2800"/>
              <a:t>2- The internal program documentation</a:t>
            </a:r>
            <a:br>
              <a:rPr lang="en-US" altLang="en-US" sz="2800"/>
            </a:br>
            <a:r>
              <a:rPr lang="en-US" altLang="en-US" sz="2800"/>
              <a:t>3- The programmer’s manual.</a:t>
            </a:r>
            <a:br>
              <a:rPr lang="en-US" altLang="en-US" sz="2800"/>
            </a:br>
            <a:endParaRPr lang="en-US" altLang="en-US" sz="2800"/>
          </a:p>
          <a:p>
            <a:pPr>
              <a:buFont typeface="Wingdings" panose="05000000000000000000" pitchFamily="2" charset="2"/>
              <a:buNone/>
            </a:pPr>
            <a:r>
              <a:rPr lang="en-US" altLang="en-US" sz="2800">
                <a:solidFill>
                  <a:srgbClr val="FF0000"/>
                </a:solidFill>
              </a:rPr>
              <a:t>Examples</a:t>
            </a:r>
            <a:r>
              <a:rPr lang="en-US" altLang="en-US" sz="2800"/>
              <a:t>: </a:t>
            </a:r>
            <a:br>
              <a:rPr lang="en-US" altLang="en-US" sz="2800"/>
            </a:br>
            <a:r>
              <a:rPr lang="en-US" altLang="en-US" sz="2800"/>
              <a:t>a- The size of a software module will not exceed 30 statements</a:t>
            </a:r>
            <a:br>
              <a:rPr lang="en-US" altLang="en-US" sz="2800"/>
            </a:br>
            <a:r>
              <a:rPr lang="en-US" altLang="en-US" sz="2800"/>
              <a:t>b- The programmer will adhere to the company coding standards and guidelines.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6CC28A73-6905-01E9-5817-15F62F1FEC3D}"/>
              </a:ext>
            </a:extLst>
          </p:cNvPr>
          <p:cNvSpPr>
            <a:spLocks noGrp="1" noChangeArrowheads="1"/>
          </p:cNvSpPr>
          <p:nvPr>
            <p:ph type="title"/>
          </p:nvPr>
        </p:nvSpPr>
        <p:spPr>
          <a:xfrm>
            <a:off x="1905000" y="473075"/>
            <a:ext cx="8458200" cy="1143000"/>
          </a:xfrm>
        </p:spPr>
        <p:txBody>
          <a:bodyPr/>
          <a:lstStyle/>
          <a:p>
            <a:r>
              <a:rPr lang="en-US" altLang="en-US" sz="3600">
                <a:solidFill>
                  <a:srgbClr val="FF0000"/>
                </a:solidFill>
                <a:latin typeface="Arial" panose="020B0604020202020204" pitchFamily="34" charset="0"/>
              </a:rPr>
              <a:t>Product revision software quality factors:</a:t>
            </a:r>
          </a:p>
        </p:txBody>
      </p:sp>
      <p:sp>
        <p:nvSpPr>
          <p:cNvPr id="19458" name="Rectangle 3">
            <a:extLst>
              <a:ext uri="{FF2B5EF4-FFF2-40B4-BE49-F238E27FC236}">
                <a16:creationId xmlns:a16="http://schemas.microsoft.com/office/drawing/2014/main" id="{E4B8802B-8D00-2247-98D2-6F5825AB5CC7}"/>
              </a:ext>
            </a:extLst>
          </p:cNvPr>
          <p:cNvSpPr>
            <a:spLocks noGrp="1" noChangeArrowheads="1"/>
          </p:cNvSpPr>
          <p:nvPr>
            <p:ph idx="1"/>
          </p:nvPr>
        </p:nvSpPr>
        <p:spPr>
          <a:xfrm>
            <a:off x="1981200" y="1752600"/>
            <a:ext cx="8001000" cy="4419600"/>
          </a:xfrm>
        </p:spPr>
        <p:txBody>
          <a:bodyPr/>
          <a:lstStyle/>
          <a:p>
            <a:pPr marL="0" indent="0" fontAlgn="auto">
              <a:spcAft>
                <a:spcPts val="0"/>
              </a:spcAft>
              <a:buNone/>
              <a:defRPr/>
            </a:pPr>
            <a:r>
              <a:rPr lang="en-US" sz="2700" i="1" u="sng" dirty="0">
                <a:solidFill>
                  <a:srgbClr val="FF0000"/>
                </a:solidFill>
              </a:rPr>
              <a:t>Flexibility</a:t>
            </a:r>
            <a:r>
              <a:rPr lang="en-US" sz="2700" i="1" u="sng" dirty="0"/>
              <a:t>: </a:t>
            </a:r>
            <a:br>
              <a:rPr lang="en-US" sz="2700" i="1" u="sng" dirty="0"/>
            </a:br>
            <a:r>
              <a:rPr lang="en-US" sz="2700" dirty="0"/>
              <a:t>The capabilities and efforts required to support </a:t>
            </a:r>
            <a:r>
              <a:rPr lang="en-US" sz="2700" dirty="0">
                <a:solidFill>
                  <a:schemeClr val="tx2">
                    <a:lumMod val="60000"/>
                    <a:lumOff val="40000"/>
                  </a:schemeClr>
                </a:solidFill>
              </a:rPr>
              <a:t>adaptive maintenance </a:t>
            </a:r>
            <a:r>
              <a:rPr lang="en-US" sz="2700" dirty="0"/>
              <a:t>activities are covered by the flexibility requirements. </a:t>
            </a:r>
          </a:p>
          <a:p>
            <a:pPr fontAlgn="auto">
              <a:spcAft>
                <a:spcPts val="0"/>
              </a:spcAft>
              <a:defRPr/>
            </a:pPr>
            <a:r>
              <a:rPr lang="en-US" sz="2700" dirty="0"/>
              <a:t>These include the </a:t>
            </a:r>
            <a:r>
              <a:rPr lang="en-US" sz="2700" dirty="0">
                <a:solidFill>
                  <a:schemeClr val="tx2">
                    <a:lumMod val="60000"/>
                    <a:lumOff val="40000"/>
                  </a:schemeClr>
                </a:solidFill>
              </a:rPr>
              <a:t>resources</a:t>
            </a:r>
            <a:r>
              <a:rPr lang="en-US" sz="2700" dirty="0"/>
              <a:t> (in man-days) required to adopt a software to a varieties of customers of the same trade and of various extents of activities.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3571DDF3-44C2-6A43-54DC-246F68D593D1}"/>
              </a:ext>
            </a:extLst>
          </p:cNvPr>
          <p:cNvSpPr>
            <a:spLocks noGrp="1" noChangeArrowheads="1"/>
          </p:cNvSpPr>
          <p:nvPr>
            <p:ph type="title"/>
          </p:nvPr>
        </p:nvSpPr>
        <p:spPr>
          <a:xfrm>
            <a:off x="1905000" y="473075"/>
            <a:ext cx="8458200" cy="1143000"/>
          </a:xfrm>
        </p:spPr>
        <p:txBody>
          <a:bodyPr/>
          <a:lstStyle/>
          <a:p>
            <a:r>
              <a:rPr lang="en-US" altLang="en-US" sz="3600">
                <a:solidFill>
                  <a:srgbClr val="FF0000"/>
                </a:solidFill>
                <a:latin typeface="Arial" panose="020B0604020202020204" pitchFamily="34" charset="0"/>
              </a:rPr>
              <a:t>Product revision software quality factors:</a:t>
            </a:r>
          </a:p>
        </p:txBody>
      </p:sp>
      <p:sp>
        <p:nvSpPr>
          <p:cNvPr id="20482" name="Rectangle 2">
            <a:extLst>
              <a:ext uri="{FF2B5EF4-FFF2-40B4-BE49-F238E27FC236}">
                <a16:creationId xmlns:a16="http://schemas.microsoft.com/office/drawing/2014/main" id="{071A54E0-60FF-5180-5818-787811A8C669}"/>
              </a:ext>
            </a:extLst>
          </p:cNvPr>
          <p:cNvSpPr>
            <a:spLocks noGrp="1" noChangeArrowheads="1"/>
          </p:cNvSpPr>
          <p:nvPr>
            <p:ph idx="1"/>
          </p:nvPr>
        </p:nvSpPr>
        <p:spPr>
          <a:xfrm>
            <a:off x="1981200" y="1828800"/>
            <a:ext cx="8001000" cy="3886200"/>
          </a:xfrm>
        </p:spPr>
        <p:txBody>
          <a:bodyPr/>
          <a:lstStyle/>
          <a:p>
            <a:pPr fontAlgn="auto">
              <a:spcAft>
                <a:spcPts val="0"/>
              </a:spcAft>
              <a:buNone/>
              <a:defRPr/>
            </a:pPr>
            <a:endParaRPr lang="en-US" sz="2800" dirty="0"/>
          </a:p>
          <a:p>
            <a:pPr fontAlgn="auto">
              <a:spcAft>
                <a:spcPts val="0"/>
              </a:spcAft>
              <a:buNone/>
              <a:defRPr/>
            </a:pPr>
            <a:r>
              <a:rPr lang="en-US" sz="2800" dirty="0"/>
              <a:t>The flexibility requirements also support </a:t>
            </a:r>
            <a:r>
              <a:rPr lang="en-US" sz="2800" dirty="0">
                <a:solidFill>
                  <a:schemeClr val="tx2">
                    <a:lumMod val="60000"/>
                    <a:lumOff val="40000"/>
                  </a:schemeClr>
                </a:solidFill>
              </a:rPr>
              <a:t>perfective maintenance </a:t>
            </a:r>
            <a:r>
              <a:rPr lang="en-US" sz="2800" dirty="0"/>
              <a:t>activities, such as changes and additions to the software in order to improve its service and to adapt it to changes in the technical or commercial environment. </a:t>
            </a:r>
          </a:p>
          <a:p>
            <a:pPr fontAlgn="auto">
              <a:spcAft>
                <a:spcPts val="0"/>
              </a:spcAft>
              <a:buNone/>
              <a:defRPr/>
            </a:pPr>
            <a:endParaRPr lang="en-US" sz="2800" dirty="0"/>
          </a:p>
          <a:p>
            <a:pPr fontAlgn="auto">
              <a:spcAft>
                <a:spcPts val="0"/>
              </a:spcAft>
              <a:buNone/>
              <a:defRPr/>
            </a:pPr>
            <a:endParaRPr lang="en-US" sz="2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a:extLst>
              <a:ext uri="{FF2B5EF4-FFF2-40B4-BE49-F238E27FC236}">
                <a16:creationId xmlns:a16="http://schemas.microsoft.com/office/drawing/2014/main" id="{1EB638DC-CA0E-46BC-D457-5C2F3AE9FB84}"/>
              </a:ext>
            </a:extLst>
          </p:cNvPr>
          <p:cNvSpPr>
            <a:spLocks noGrp="1" noChangeArrowheads="1"/>
          </p:cNvSpPr>
          <p:nvPr>
            <p:ph type="title"/>
          </p:nvPr>
        </p:nvSpPr>
        <p:spPr>
          <a:xfrm>
            <a:off x="1828800" y="473075"/>
            <a:ext cx="8458200" cy="1143000"/>
          </a:xfrm>
        </p:spPr>
        <p:txBody>
          <a:bodyPr/>
          <a:lstStyle/>
          <a:p>
            <a:r>
              <a:rPr lang="en-US" altLang="en-US" sz="3600">
                <a:solidFill>
                  <a:srgbClr val="FF0000"/>
                </a:solidFill>
                <a:latin typeface="Arial" panose="020B0604020202020204" pitchFamily="34" charset="0"/>
              </a:rPr>
              <a:t>Product revision software quality factors:</a:t>
            </a:r>
          </a:p>
        </p:txBody>
      </p:sp>
      <p:sp>
        <p:nvSpPr>
          <p:cNvPr id="24579" name="Rectangle 3">
            <a:extLst>
              <a:ext uri="{FF2B5EF4-FFF2-40B4-BE49-F238E27FC236}">
                <a16:creationId xmlns:a16="http://schemas.microsoft.com/office/drawing/2014/main" id="{E71399D2-FDC2-7CC2-CFE5-BC0F687D6DC7}"/>
              </a:ext>
            </a:extLst>
          </p:cNvPr>
          <p:cNvSpPr>
            <a:spLocks noGrp="1" noChangeArrowheads="1"/>
          </p:cNvSpPr>
          <p:nvPr>
            <p:ph idx="1"/>
          </p:nvPr>
        </p:nvSpPr>
        <p:spPr bwMode="auto">
          <a:xfrm>
            <a:off x="1752600" y="1828800"/>
            <a:ext cx="8610600" cy="4343400"/>
          </a:xfrm>
        </p:spPr>
        <p:txBody>
          <a:bodyPr wrap="square" numCol="1" anchor="t" anchorCtr="0" compatLnSpc="1">
            <a:prstTxWarp prst="textNoShape">
              <a:avLst/>
            </a:prstTxWarp>
          </a:bodyPr>
          <a:lstStyle/>
          <a:p>
            <a:pPr>
              <a:lnSpc>
                <a:spcPct val="80000"/>
              </a:lnSpc>
              <a:buFont typeface="Wingdings" panose="05000000000000000000" pitchFamily="2" charset="2"/>
              <a:buNone/>
            </a:pPr>
            <a:r>
              <a:rPr lang="en-US" altLang="en-US" sz="2800"/>
              <a:t>As  example TSS (teacher support SW.) calculation of final grades, pupil achievements…etc   </a:t>
            </a:r>
            <a:br>
              <a:rPr lang="en-US" altLang="en-US" sz="2800"/>
            </a:br>
            <a:endParaRPr lang="en-US" altLang="en-US" sz="2800">
              <a:solidFill>
                <a:srgbClr val="D4325C"/>
              </a:solidFill>
            </a:endParaRPr>
          </a:p>
          <a:p>
            <a:pPr>
              <a:lnSpc>
                <a:spcPct val="80000"/>
              </a:lnSpc>
            </a:pPr>
            <a:r>
              <a:rPr lang="en-US" altLang="en-US" sz="2800"/>
              <a:t>The SW specifications of TSS include the following flexibility requirements:</a:t>
            </a:r>
          </a:p>
          <a:p>
            <a:pPr>
              <a:lnSpc>
                <a:spcPct val="80000"/>
              </a:lnSpc>
              <a:buFont typeface="Wingdings" panose="05000000000000000000" pitchFamily="2" charset="2"/>
              <a:buNone/>
            </a:pPr>
            <a:r>
              <a:rPr lang="en-US" altLang="en-US" sz="2800"/>
              <a:t>a) The SW should be suitable for all teachers of all subjects and all school levels</a:t>
            </a:r>
          </a:p>
          <a:p>
            <a:pPr>
              <a:lnSpc>
                <a:spcPct val="80000"/>
              </a:lnSpc>
              <a:buFont typeface="Wingdings" panose="05000000000000000000" pitchFamily="2" charset="2"/>
              <a:buNone/>
            </a:pPr>
            <a:r>
              <a:rPr lang="en-US" altLang="en-US" sz="2800"/>
              <a:t>b) Non-professionals should be able to create new types of reports according to schoolteacher’s requirements.   </a:t>
            </a:r>
          </a:p>
          <a:p>
            <a:pPr>
              <a:lnSpc>
                <a:spcPct val="80000"/>
              </a:lnSpc>
              <a:buFont typeface="Wingdings" panose="05000000000000000000" pitchFamily="2" charset="2"/>
              <a:buNone/>
            </a:pPr>
            <a:endParaRPr lang="en-US" altLang="en-US" sz="2800" u="sng"/>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6AE1BC4F-AC2C-E80E-E47D-E590D8E4B1D4}"/>
              </a:ext>
            </a:extLst>
          </p:cNvPr>
          <p:cNvSpPr>
            <a:spLocks noGrp="1" noChangeArrowheads="1"/>
          </p:cNvSpPr>
          <p:nvPr>
            <p:ph type="title"/>
          </p:nvPr>
        </p:nvSpPr>
        <p:spPr>
          <a:xfrm>
            <a:off x="1828800" y="473075"/>
            <a:ext cx="8458200" cy="1143000"/>
          </a:xfrm>
        </p:spPr>
        <p:txBody>
          <a:bodyPr/>
          <a:lstStyle/>
          <a:p>
            <a:r>
              <a:rPr lang="en-US" altLang="en-US" sz="3600">
                <a:solidFill>
                  <a:srgbClr val="FF0000"/>
                </a:solidFill>
                <a:latin typeface="Arial" panose="020B0604020202020204" pitchFamily="34" charset="0"/>
              </a:rPr>
              <a:t>Product revision software quality factors:</a:t>
            </a:r>
          </a:p>
        </p:txBody>
      </p:sp>
      <p:sp>
        <p:nvSpPr>
          <p:cNvPr id="22530" name="Rectangle 2">
            <a:extLst>
              <a:ext uri="{FF2B5EF4-FFF2-40B4-BE49-F238E27FC236}">
                <a16:creationId xmlns:a16="http://schemas.microsoft.com/office/drawing/2014/main" id="{C44B3BDE-472B-8C1B-EBF8-169F501FD1B0}"/>
              </a:ext>
            </a:extLst>
          </p:cNvPr>
          <p:cNvSpPr>
            <a:spLocks noGrp="1" noChangeArrowheads="1"/>
          </p:cNvSpPr>
          <p:nvPr>
            <p:ph idx="1"/>
          </p:nvPr>
        </p:nvSpPr>
        <p:spPr>
          <a:xfrm>
            <a:off x="1828800" y="1295400"/>
            <a:ext cx="8610600" cy="4343400"/>
          </a:xfrm>
        </p:spPr>
        <p:txBody>
          <a:bodyPr>
            <a:normAutofit lnSpcReduction="10000"/>
          </a:bodyPr>
          <a:lstStyle/>
          <a:p>
            <a:pPr fontAlgn="auto">
              <a:lnSpc>
                <a:spcPct val="80000"/>
              </a:lnSpc>
              <a:spcAft>
                <a:spcPts val="0"/>
              </a:spcAft>
              <a:buNone/>
              <a:defRPr/>
            </a:pPr>
            <a:endParaRPr lang="en-US" sz="2500" u="sng" dirty="0">
              <a:solidFill>
                <a:srgbClr val="D4325C"/>
              </a:solidFill>
            </a:endParaRPr>
          </a:p>
          <a:p>
            <a:pPr fontAlgn="auto">
              <a:lnSpc>
                <a:spcPct val="80000"/>
              </a:lnSpc>
              <a:spcAft>
                <a:spcPts val="0"/>
              </a:spcAft>
              <a:buNone/>
              <a:defRPr/>
            </a:pPr>
            <a:r>
              <a:rPr lang="en-US" sz="2500" i="1" u="sng" dirty="0">
                <a:solidFill>
                  <a:srgbClr val="FF0000"/>
                </a:solidFill>
              </a:rPr>
              <a:t>Testability</a:t>
            </a:r>
            <a:r>
              <a:rPr lang="en-US" sz="2500" i="1" u="sng" dirty="0"/>
              <a:t>:</a:t>
            </a:r>
            <a:br>
              <a:rPr lang="en-US" sz="2500" i="1" u="sng" dirty="0"/>
            </a:br>
            <a:r>
              <a:rPr lang="en-US" sz="2500" dirty="0"/>
              <a:t>Testability requirements deal with the </a:t>
            </a:r>
            <a:r>
              <a:rPr lang="en-US" sz="2500" dirty="0">
                <a:solidFill>
                  <a:schemeClr val="tx2">
                    <a:lumMod val="60000"/>
                    <a:lumOff val="40000"/>
                  </a:schemeClr>
                </a:solidFill>
              </a:rPr>
              <a:t>testing</a:t>
            </a:r>
            <a:r>
              <a:rPr lang="en-US" sz="2500" dirty="0"/>
              <a:t> of an </a:t>
            </a:r>
            <a:r>
              <a:rPr lang="en-US" sz="2500" dirty="0">
                <a:solidFill>
                  <a:schemeClr val="tx2">
                    <a:lumMod val="60000"/>
                    <a:lumOff val="40000"/>
                  </a:schemeClr>
                </a:solidFill>
              </a:rPr>
              <a:t>information</a:t>
            </a:r>
            <a:r>
              <a:rPr lang="en-US" sz="2500" dirty="0"/>
              <a:t> </a:t>
            </a:r>
            <a:r>
              <a:rPr lang="en-US" sz="2500" dirty="0">
                <a:solidFill>
                  <a:schemeClr val="tx2">
                    <a:lumMod val="60000"/>
                    <a:lumOff val="40000"/>
                  </a:schemeClr>
                </a:solidFill>
              </a:rPr>
              <a:t>system</a:t>
            </a:r>
            <a:r>
              <a:rPr lang="en-US" sz="2500" dirty="0"/>
              <a:t> as well as with its </a:t>
            </a:r>
            <a:r>
              <a:rPr lang="en-US" sz="2500" dirty="0">
                <a:solidFill>
                  <a:schemeClr val="tx2">
                    <a:lumMod val="60000"/>
                    <a:lumOff val="40000"/>
                  </a:schemeClr>
                </a:solidFill>
              </a:rPr>
              <a:t>operation</a:t>
            </a:r>
            <a:r>
              <a:rPr lang="en-US" sz="2500" dirty="0"/>
              <a:t>. </a:t>
            </a:r>
          </a:p>
          <a:p>
            <a:pPr fontAlgn="auto">
              <a:lnSpc>
                <a:spcPct val="80000"/>
              </a:lnSpc>
              <a:spcAft>
                <a:spcPts val="0"/>
              </a:spcAft>
              <a:defRPr/>
            </a:pPr>
            <a:r>
              <a:rPr lang="en-US" sz="2500" dirty="0"/>
              <a:t>Testability requirements  </a:t>
            </a:r>
            <a:r>
              <a:rPr lang="en-US" sz="2500" dirty="0">
                <a:solidFill>
                  <a:schemeClr val="tx2">
                    <a:lumMod val="60000"/>
                    <a:lumOff val="40000"/>
                  </a:schemeClr>
                </a:solidFill>
              </a:rPr>
              <a:t>for the ease of testing </a:t>
            </a:r>
            <a:r>
              <a:rPr lang="en-US" sz="2500" dirty="0"/>
              <a:t>are related to special features in the programs that help the tester, for instance by providing predefined immediate results and </a:t>
            </a:r>
            <a:r>
              <a:rPr lang="en-US" sz="2500" dirty="0">
                <a:solidFill>
                  <a:schemeClr val="tx2">
                    <a:lumMod val="60000"/>
                    <a:lumOff val="40000"/>
                  </a:schemeClr>
                </a:solidFill>
              </a:rPr>
              <a:t>log files</a:t>
            </a:r>
            <a:r>
              <a:rPr lang="en-US" sz="2500" dirty="0"/>
              <a:t>. </a:t>
            </a:r>
          </a:p>
          <a:p>
            <a:pPr fontAlgn="auto">
              <a:spcAft>
                <a:spcPts val="0"/>
              </a:spcAft>
              <a:defRPr/>
            </a:pPr>
            <a:r>
              <a:rPr lang="en-US" sz="2500" dirty="0"/>
              <a:t>Testability requirements related to </a:t>
            </a:r>
            <a:r>
              <a:rPr lang="en-US" sz="2500" dirty="0">
                <a:solidFill>
                  <a:schemeClr val="tx2">
                    <a:lumMod val="60000"/>
                    <a:lumOff val="40000"/>
                  </a:schemeClr>
                </a:solidFill>
              </a:rPr>
              <a:t>software operation </a:t>
            </a:r>
            <a:r>
              <a:rPr lang="en-US" sz="2500" dirty="0"/>
              <a:t>include automatic diagnostics performed by the software system </a:t>
            </a:r>
            <a:r>
              <a:rPr lang="en-US" sz="2500" dirty="0">
                <a:solidFill>
                  <a:schemeClr val="tx2">
                    <a:lumMod val="60000"/>
                    <a:lumOff val="40000"/>
                  </a:schemeClr>
                </a:solidFill>
              </a:rPr>
              <a:t>prior to starting the system</a:t>
            </a:r>
            <a:r>
              <a:rPr lang="en-US" sz="2500" dirty="0"/>
              <a:t>, to find out whether all components of the software system are in working order and to obtain a report about the detected faults.</a:t>
            </a:r>
          </a:p>
          <a:p>
            <a:pPr fontAlgn="auto">
              <a:lnSpc>
                <a:spcPct val="80000"/>
              </a:lnSpc>
              <a:spcAft>
                <a:spcPts val="0"/>
              </a:spcAft>
              <a:defRPr/>
            </a:pPr>
            <a:endParaRPr lang="en-US" sz="25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BD136F1-08C1-4397-0FAD-0B8491594814}"/>
              </a:ext>
            </a:extLst>
          </p:cNvPr>
          <p:cNvSpPr>
            <a:spLocks noGrp="1"/>
          </p:cNvSpPr>
          <p:nvPr>
            <p:ph type="title"/>
          </p:nvPr>
        </p:nvSpPr>
        <p:spPr/>
        <p:txBody>
          <a:bodyPr/>
          <a:lstStyle/>
          <a:p>
            <a:r>
              <a:rPr lang="en-US" altLang="en-US" sz="3200">
                <a:solidFill>
                  <a:srgbClr val="FF0000"/>
                </a:solidFill>
                <a:latin typeface="Arial" panose="020B0604020202020204" pitchFamily="34" charset="0"/>
              </a:rPr>
              <a:t>Product revision software quality factors:</a:t>
            </a:r>
            <a:endParaRPr lang="en-US" altLang="en-US" sz="3200"/>
          </a:p>
        </p:txBody>
      </p:sp>
      <p:sp>
        <p:nvSpPr>
          <p:cNvPr id="23555" name="Content Placeholder 2">
            <a:extLst>
              <a:ext uri="{FF2B5EF4-FFF2-40B4-BE49-F238E27FC236}">
                <a16:creationId xmlns:a16="http://schemas.microsoft.com/office/drawing/2014/main" id="{3269C562-0B8E-872C-2DF3-49297A6FA303}"/>
              </a:ext>
            </a:extLst>
          </p:cNvPr>
          <p:cNvSpPr>
            <a:spLocks noGrp="1"/>
          </p:cNvSpPr>
          <p:nvPr>
            <p:ph idx="1"/>
          </p:nvPr>
        </p:nvSpPr>
        <p:spPr/>
        <p:txBody>
          <a:bodyPr/>
          <a:lstStyle/>
          <a:p>
            <a:pPr fontAlgn="auto">
              <a:spcAft>
                <a:spcPts val="0"/>
              </a:spcAft>
              <a:defRPr/>
            </a:pPr>
            <a:r>
              <a:rPr lang="en-US" sz="2400" dirty="0"/>
              <a:t>Example</a:t>
            </a:r>
          </a:p>
          <a:p>
            <a:pPr algn="just" fontAlgn="auto">
              <a:lnSpc>
                <a:spcPct val="80000"/>
              </a:lnSpc>
              <a:spcAft>
                <a:spcPts val="0"/>
              </a:spcAft>
              <a:buNone/>
              <a:defRPr/>
            </a:pPr>
            <a:r>
              <a:rPr lang="en-US" sz="2400" dirty="0"/>
              <a:t>An industrial computerized control unit is programmed to calculate various measures of production status, report the performance level of the machinery, and operate a warning signal in predefined situations. </a:t>
            </a:r>
          </a:p>
          <a:p>
            <a:pPr algn="just" fontAlgn="auto">
              <a:lnSpc>
                <a:spcPct val="80000"/>
              </a:lnSpc>
              <a:spcAft>
                <a:spcPts val="0"/>
              </a:spcAft>
              <a:buNone/>
              <a:defRPr/>
            </a:pPr>
            <a:r>
              <a:rPr lang="en-US" sz="2400" dirty="0"/>
              <a:t>One testability requirement demanded was to develop a </a:t>
            </a:r>
            <a:r>
              <a:rPr lang="en-US" sz="2400" dirty="0">
                <a:solidFill>
                  <a:schemeClr val="tx2">
                    <a:lumMod val="60000"/>
                    <a:lumOff val="40000"/>
                  </a:schemeClr>
                </a:solidFill>
              </a:rPr>
              <a:t>set of standard test</a:t>
            </a:r>
            <a:r>
              <a:rPr lang="en-US" sz="2400" dirty="0"/>
              <a:t> </a:t>
            </a:r>
            <a:r>
              <a:rPr lang="en-US" sz="2400" dirty="0">
                <a:solidFill>
                  <a:schemeClr val="tx2">
                    <a:lumMod val="60000"/>
                    <a:lumOff val="40000"/>
                  </a:schemeClr>
                </a:solidFill>
              </a:rPr>
              <a:t>data</a:t>
            </a:r>
            <a:r>
              <a:rPr lang="en-US" sz="2400" dirty="0"/>
              <a:t> with known system expected correct reactions in each stage. This standard test data is to </a:t>
            </a:r>
            <a:r>
              <a:rPr lang="en-US" sz="2400" dirty="0">
                <a:solidFill>
                  <a:schemeClr val="tx2">
                    <a:lumMod val="60000"/>
                    <a:lumOff val="40000"/>
                  </a:schemeClr>
                </a:solidFill>
              </a:rPr>
              <a:t>be run every morning, before production begins</a:t>
            </a:r>
            <a:r>
              <a:rPr lang="en-US" sz="2400" dirty="0"/>
              <a:t>, to check whether the computerized unit reacts properly.</a:t>
            </a:r>
          </a:p>
          <a:p>
            <a:pPr marL="0" indent="0" fontAlgn="auto">
              <a:spcAft>
                <a:spcPts val="0"/>
              </a:spcAft>
              <a:buNone/>
              <a:defRPr/>
            </a:pPr>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53ECF88-3637-1375-33D3-9C02372D22E3}"/>
              </a:ext>
            </a:extLst>
          </p:cNvPr>
          <p:cNvSpPr>
            <a:spLocks noGrp="1" noChangeArrowheads="1"/>
          </p:cNvSpPr>
          <p:nvPr>
            <p:ph type="title"/>
          </p:nvPr>
        </p:nvSpPr>
        <p:spPr>
          <a:xfrm>
            <a:off x="2057400" y="473075"/>
            <a:ext cx="8305800" cy="1143000"/>
          </a:xfrm>
        </p:spPr>
        <p:txBody>
          <a:bodyPr/>
          <a:lstStyle/>
          <a:p>
            <a:br>
              <a:rPr lang="en-US" altLang="en-US" sz="3600">
                <a:solidFill>
                  <a:srgbClr val="FF0000"/>
                </a:solidFill>
              </a:rPr>
            </a:br>
            <a:r>
              <a:rPr lang="en-US" altLang="en-US" sz="3600">
                <a:solidFill>
                  <a:srgbClr val="FF0000"/>
                </a:solidFill>
              </a:rPr>
              <a:t>Product Transition software quality factors:</a:t>
            </a:r>
          </a:p>
        </p:txBody>
      </p:sp>
      <p:sp>
        <p:nvSpPr>
          <p:cNvPr id="24579" name="Rectangle 3">
            <a:extLst>
              <a:ext uri="{FF2B5EF4-FFF2-40B4-BE49-F238E27FC236}">
                <a16:creationId xmlns:a16="http://schemas.microsoft.com/office/drawing/2014/main" id="{9123EA87-494C-1164-C591-4038F578FB3C}"/>
              </a:ext>
            </a:extLst>
          </p:cNvPr>
          <p:cNvSpPr>
            <a:spLocks noGrp="1" noChangeArrowheads="1"/>
          </p:cNvSpPr>
          <p:nvPr>
            <p:ph idx="1"/>
          </p:nvPr>
        </p:nvSpPr>
        <p:spPr>
          <a:xfrm>
            <a:off x="1905000" y="1828800"/>
            <a:ext cx="8534400" cy="4038600"/>
          </a:xfrm>
        </p:spPr>
        <p:txBody>
          <a:bodyPr/>
          <a:lstStyle/>
          <a:p>
            <a:pPr marL="0" indent="0" fontAlgn="auto">
              <a:spcAft>
                <a:spcPts val="0"/>
              </a:spcAft>
              <a:buNone/>
              <a:defRPr/>
            </a:pPr>
            <a:r>
              <a:rPr lang="en-US" sz="2500" dirty="0"/>
              <a:t>Factors that deals with the </a:t>
            </a:r>
            <a:r>
              <a:rPr lang="en-US" sz="2500" dirty="0">
                <a:solidFill>
                  <a:schemeClr val="tx2">
                    <a:lumMod val="60000"/>
                    <a:lumOff val="40000"/>
                  </a:schemeClr>
                </a:solidFill>
              </a:rPr>
              <a:t>adaptation of software </a:t>
            </a:r>
            <a:r>
              <a:rPr lang="en-US" sz="2500" dirty="0">
                <a:solidFill>
                  <a:srgbClr val="FF0000"/>
                </a:solidFill>
              </a:rPr>
              <a:t>to other environments</a:t>
            </a:r>
            <a:r>
              <a:rPr lang="en-US" sz="2500" dirty="0"/>
              <a:t> and it’s</a:t>
            </a:r>
            <a:r>
              <a:rPr lang="en-US" sz="2500" dirty="0">
                <a:solidFill>
                  <a:schemeClr val="tx2">
                    <a:lumMod val="60000"/>
                    <a:lumOff val="40000"/>
                  </a:schemeClr>
                </a:solidFill>
              </a:rPr>
              <a:t> interaction with other software systems </a:t>
            </a:r>
            <a:br>
              <a:rPr lang="en-US" sz="2500" dirty="0"/>
            </a:br>
            <a:r>
              <a:rPr lang="en-US" sz="2500" i="1" u="sng" dirty="0">
                <a:solidFill>
                  <a:srgbClr val="FF0000"/>
                </a:solidFill>
              </a:rPr>
              <a:t>Portability</a:t>
            </a:r>
            <a:r>
              <a:rPr lang="en-US" sz="2500" i="1" u="sng" dirty="0"/>
              <a:t>:</a:t>
            </a:r>
            <a:br>
              <a:rPr lang="en-US" sz="2500" dirty="0"/>
            </a:br>
            <a:r>
              <a:rPr lang="en-US" sz="2500" dirty="0"/>
              <a:t>Portability requirements tend to the </a:t>
            </a:r>
            <a:r>
              <a:rPr lang="en-US" sz="2500" dirty="0">
                <a:solidFill>
                  <a:srgbClr val="FF0000"/>
                </a:solidFill>
              </a:rPr>
              <a:t>adaptation</a:t>
            </a:r>
            <a:r>
              <a:rPr lang="en-US" sz="2500" dirty="0"/>
              <a:t> of a software system to </a:t>
            </a:r>
            <a:r>
              <a:rPr lang="en-US" sz="2500" dirty="0">
                <a:solidFill>
                  <a:srgbClr val="FF0000"/>
                </a:solidFill>
              </a:rPr>
              <a:t>other environments </a:t>
            </a:r>
            <a:r>
              <a:rPr lang="en-US" sz="2500" dirty="0"/>
              <a:t>consisting of </a:t>
            </a:r>
            <a:r>
              <a:rPr lang="en-US" sz="2500" dirty="0">
                <a:solidFill>
                  <a:srgbClr val="FF0000"/>
                </a:solidFill>
              </a:rPr>
              <a:t>different hardware, different operating systems</a:t>
            </a:r>
            <a:r>
              <a:rPr lang="en-US" sz="2500" dirty="0"/>
              <a:t>, and so forth. It make possible to use the software in different SW and HW simultaneously. </a:t>
            </a:r>
            <a:br>
              <a:rPr lang="en-US" sz="2500" dirty="0"/>
            </a:br>
            <a:r>
              <a:rPr lang="en-US" sz="2300" i="1" dirty="0">
                <a:solidFill>
                  <a:srgbClr val="FF0000"/>
                </a:solidFill>
              </a:rPr>
              <a:t>Example </a:t>
            </a:r>
            <a:r>
              <a:rPr lang="en-US" sz="2300" i="1" dirty="0"/>
              <a:t>:</a:t>
            </a:r>
            <a:r>
              <a:rPr lang="en-US" sz="2300" dirty="0"/>
              <a:t>A software package which designed and programmed to operate in a Windows 7 environment is required to allow low-cost transfer to Linux and Windows NT environments</a:t>
            </a:r>
            <a:r>
              <a:rPr lang="en-US" sz="3200" dirty="0"/>
              <a:t>.</a:t>
            </a:r>
          </a:p>
          <a:p>
            <a:pPr fontAlgn="auto">
              <a:spcAft>
                <a:spcPts val="0"/>
              </a:spcAft>
              <a:buNone/>
              <a:defRPr/>
            </a:pPr>
            <a:endParaRPr lang="en-US" sz="25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BCCF54B-2949-8662-0616-5197FD776445}"/>
              </a:ext>
            </a:extLst>
          </p:cNvPr>
          <p:cNvSpPr>
            <a:spLocks noGrp="1" noChangeArrowheads="1"/>
          </p:cNvSpPr>
          <p:nvPr>
            <p:ph type="title"/>
          </p:nvPr>
        </p:nvSpPr>
        <p:spPr>
          <a:xfrm>
            <a:off x="2057400" y="473075"/>
            <a:ext cx="8305800" cy="1143000"/>
          </a:xfrm>
        </p:spPr>
        <p:txBody>
          <a:bodyPr/>
          <a:lstStyle/>
          <a:p>
            <a:br>
              <a:rPr lang="en-US" altLang="en-US" sz="3600">
                <a:solidFill>
                  <a:srgbClr val="FF0000"/>
                </a:solidFill>
              </a:rPr>
            </a:br>
            <a:r>
              <a:rPr lang="en-US" altLang="en-US" sz="3600">
                <a:solidFill>
                  <a:srgbClr val="FF0000"/>
                </a:solidFill>
              </a:rPr>
              <a:t>Product Transition software quality factors:</a:t>
            </a:r>
          </a:p>
        </p:txBody>
      </p:sp>
      <p:sp>
        <p:nvSpPr>
          <p:cNvPr id="28675" name="Rectangle 3">
            <a:extLst>
              <a:ext uri="{FF2B5EF4-FFF2-40B4-BE49-F238E27FC236}">
                <a16:creationId xmlns:a16="http://schemas.microsoft.com/office/drawing/2014/main" id="{4505887E-819E-5545-C5E1-B789E5ACB966}"/>
              </a:ext>
            </a:extLst>
          </p:cNvPr>
          <p:cNvSpPr>
            <a:spLocks noGrp="1" noChangeArrowheads="1"/>
          </p:cNvSpPr>
          <p:nvPr>
            <p:ph idx="1"/>
          </p:nvPr>
        </p:nvSpPr>
        <p:spPr bwMode="auto">
          <a:xfrm>
            <a:off x="1828800" y="1905000"/>
            <a:ext cx="8534400" cy="4038600"/>
          </a:xfrm>
        </p:spPr>
        <p:txBody>
          <a:bodyPr wrap="square" numCol="1" anchor="t" anchorCtr="0" compatLnSpc="1">
            <a:prstTxWarp prst="textNoShape">
              <a:avLst/>
            </a:prstTxWarp>
          </a:bodyPr>
          <a:lstStyle/>
          <a:p>
            <a:pPr>
              <a:buFont typeface="Wingdings" panose="05000000000000000000" pitchFamily="2" charset="2"/>
              <a:buNone/>
            </a:pPr>
            <a:r>
              <a:rPr lang="en-US" altLang="en-US" sz="2500" i="1" u="sng">
                <a:solidFill>
                  <a:srgbClr val="FF0000"/>
                </a:solidFill>
              </a:rPr>
              <a:t>Reusability</a:t>
            </a:r>
            <a:r>
              <a:rPr lang="en-US" altLang="en-US" sz="2500" i="1" u="sng"/>
              <a:t>:</a:t>
            </a:r>
            <a:br>
              <a:rPr lang="en-US" altLang="en-US" sz="2500" i="1" u="sng"/>
            </a:br>
            <a:r>
              <a:rPr lang="en-US" altLang="en-US" sz="2500"/>
              <a:t>Reusability requirements deal with the </a:t>
            </a:r>
            <a:r>
              <a:rPr lang="en-US" altLang="en-US" sz="2500">
                <a:solidFill>
                  <a:srgbClr val="FF0000"/>
                </a:solidFill>
              </a:rPr>
              <a:t>use</a:t>
            </a:r>
            <a:r>
              <a:rPr lang="en-US" altLang="en-US" sz="2500"/>
              <a:t> of software </a:t>
            </a:r>
            <a:r>
              <a:rPr lang="en-US" altLang="en-US" sz="2500">
                <a:solidFill>
                  <a:srgbClr val="FF0000"/>
                </a:solidFill>
              </a:rPr>
              <a:t>modules</a:t>
            </a:r>
            <a:r>
              <a:rPr lang="en-US" altLang="en-US" sz="2500"/>
              <a:t> originally designed for one project </a:t>
            </a:r>
            <a:r>
              <a:rPr lang="en-US" altLang="en-US" sz="2500">
                <a:solidFill>
                  <a:srgbClr val="FF0000"/>
                </a:solidFill>
              </a:rPr>
              <a:t>in a new software project </a:t>
            </a:r>
            <a:r>
              <a:rPr lang="en-US" altLang="en-US" sz="2500"/>
              <a:t>currently being developed. </a:t>
            </a:r>
          </a:p>
          <a:p>
            <a:r>
              <a:rPr lang="en-US" altLang="en-US" sz="2500"/>
              <a:t>The reuse of SW is expected to </a:t>
            </a:r>
            <a:r>
              <a:rPr lang="en-US" altLang="en-US" sz="2500">
                <a:solidFill>
                  <a:srgbClr val="FF0000"/>
                </a:solidFill>
              </a:rPr>
              <a:t>save development resources</a:t>
            </a:r>
            <a:r>
              <a:rPr lang="en-US" altLang="en-US" sz="2500"/>
              <a:t>, </a:t>
            </a:r>
            <a:r>
              <a:rPr lang="en-US" altLang="en-US" sz="2500">
                <a:solidFill>
                  <a:srgbClr val="FF0000"/>
                </a:solidFill>
              </a:rPr>
              <a:t>shorten the development period </a:t>
            </a:r>
            <a:r>
              <a:rPr lang="en-US" altLang="en-US" sz="2500"/>
              <a:t>and </a:t>
            </a:r>
            <a:r>
              <a:rPr lang="en-US" altLang="en-US" sz="2500">
                <a:solidFill>
                  <a:srgbClr val="FF0000"/>
                </a:solidFill>
              </a:rPr>
              <a:t>provide higher quality modules</a:t>
            </a:r>
            <a:r>
              <a:rPr lang="en-US" altLang="en-US" sz="2500"/>
              <a:t>. These benefits based on the  assumption that the most of the SW faults have already been detected and solved</a:t>
            </a:r>
          </a:p>
          <a:p>
            <a:pPr>
              <a:buFont typeface="Wingdings" panose="05000000000000000000" pitchFamily="2" charset="2"/>
              <a:buNone/>
            </a:pPr>
            <a:endParaRPr lang="en-US" altLang="en-US" sz="25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AF24240E-B32A-1EAD-F2C5-47749100B8FF}"/>
              </a:ext>
            </a:extLst>
          </p:cNvPr>
          <p:cNvSpPr>
            <a:spLocks noGrp="1" noChangeArrowheads="1"/>
          </p:cNvSpPr>
          <p:nvPr>
            <p:ph type="title"/>
          </p:nvPr>
        </p:nvSpPr>
        <p:spPr>
          <a:xfrm>
            <a:off x="1981200" y="473075"/>
            <a:ext cx="8610600" cy="1143000"/>
          </a:xfrm>
        </p:spPr>
        <p:txBody>
          <a:bodyPr/>
          <a:lstStyle/>
          <a:p>
            <a:r>
              <a:rPr lang="en-US" altLang="en-US" sz="3600">
                <a:solidFill>
                  <a:srgbClr val="FF0000"/>
                </a:solidFill>
              </a:rPr>
              <a:t>Product Transition software quality factors:</a:t>
            </a:r>
          </a:p>
        </p:txBody>
      </p:sp>
      <p:sp>
        <p:nvSpPr>
          <p:cNvPr id="29699" name="Rectangle 3">
            <a:extLst>
              <a:ext uri="{FF2B5EF4-FFF2-40B4-BE49-F238E27FC236}">
                <a16:creationId xmlns:a16="http://schemas.microsoft.com/office/drawing/2014/main" id="{2430D513-1077-423C-1250-79533D6E0344}"/>
              </a:ext>
            </a:extLst>
          </p:cNvPr>
          <p:cNvSpPr>
            <a:spLocks noGrp="1" noChangeArrowheads="1"/>
          </p:cNvSpPr>
          <p:nvPr>
            <p:ph idx="1"/>
          </p:nvPr>
        </p:nvSpPr>
        <p:spPr bwMode="auto">
          <a:xfrm>
            <a:off x="1828800" y="1600200"/>
            <a:ext cx="8534400" cy="4572000"/>
          </a:xfrm>
        </p:spPr>
        <p:txBody>
          <a:bodyPr wrap="square" numCol="1" anchor="t" anchorCtr="0" compatLnSpc="1">
            <a:prstTxWarp prst="textNoShape">
              <a:avLst/>
            </a:prstTxWarp>
          </a:bodyPr>
          <a:lstStyle/>
          <a:p>
            <a:pPr>
              <a:buFont typeface="Wingdings" panose="05000000000000000000" pitchFamily="2" charset="2"/>
              <a:buNone/>
            </a:pPr>
            <a:r>
              <a:rPr lang="en-US" altLang="en-US" sz="2500" i="1" u="sng">
                <a:solidFill>
                  <a:srgbClr val="FF0000"/>
                </a:solidFill>
              </a:rPr>
              <a:t>Interoperability</a:t>
            </a:r>
            <a:r>
              <a:rPr lang="en-US" altLang="en-US" sz="2500" i="1" u="sng"/>
              <a:t>:</a:t>
            </a:r>
            <a:br>
              <a:rPr lang="en-US" altLang="en-US" sz="2500" i="1" u="sng"/>
            </a:br>
            <a:r>
              <a:rPr lang="en-US" altLang="en-US" sz="2500"/>
              <a:t>Interoperability requirements focus on </a:t>
            </a:r>
            <a:r>
              <a:rPr lang="en-US" altLang="en-US" sz="2500">
                <a:solidFill>
                  <a:srgbClr val="FF0000"/>
                </a:solidFill>
              </a:rPr>
              <a:t>creating interfaces with other software systems </a:t>
            </a:r>
            <a:r>
              <a:rPr lang="en-US" altLang="en-US" sz="2500"/>
              <a:t>or with other equipment firmware. Interoperability requirements can specify the names of the software or firmware for which interface is required. The can also specify the output structure accepted as standard in a specific industry or applications area.  </a:t>
            </a:r>
          </a:p>
          <a:p>
            <a:r>
              <a:rPr lang="en-US" altLang="en-US" sz="2200" i="1">
                <a:solidFill>
                  <a:srgbClr val="FF0000"/>
                </a:solidFill>
              </a:rPr>
              <a:t>Example: </a:t>
            </a:r>
            <a:r>
              <a:rPr lang="en-US" altLang="en-US" sz="2200"/>
              <a:t>The firmware of a medical laboratory’s equipment is required to process its results (output) according to a standard data structure that can then serve as input for a number of standard laboratory information systems.</a:t>
            </a:r>
          </a:p>
          <a:p>
            <a:pPr>
              <a:buFont typeface="Wingdings" panose="05000000000000000000" pitchFamily="2" charset="2"/>
              <a:buNone/>
            </a:pPr>
            <a:endParaRPr lang="en-US" altLang="en-US"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913" y="0"/>
            <a:ext cx="8229600" cy="1143000"/>
          </a:xfrm>
        </p:spPr>
        <p:txBody>
          <a:bodyPr>
            <a:normAutofit/>
          </a:bodyPr>
          <a:lstStyle/>
          <a:p>
            <a:pPr>
              <a:defRPr/>
            </a:pP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mn-lt"/>
              </a:rPr>
              <a:t>ISO Definition of Quality</a:t>
            </a:r>
          </a:p>
        </p:txBody>
      </p:sp>
      <p:sp>
        <p:nvSpPr>
          <p:cNvPr id="7171" name="Content Placeholder 2"/>
          <p:cNvSpPr>
            <a:spLocks noGrp="1"/>
          </p:cNvSpPr>
          <p:nvPr>
            <p:ph idx="1"/>
          </p:nvPr>
        </p:nvSpPr>
        <p:spPr>
          <a:xfrm>
            <a:off x="1888944" y="980729"/>
            <a:ext cx="8599544" cy="1993231"/>
          </a:xfrm>
          <a:ln>
            <a:solidFill>
              <a:schemeClr val="accent1"/>
            </a:solidFill>
          </a:ln>
          <a:effectLst>
            <a:glow rad="101600">
              <a:schemeClr val="accent5">
                <a:satMod val="175000"/>
                <a:alpha val="40000"/>
              </a:schemeClr>
            </a:glow>
          </a:effectLst>
        </p:spPr>
        <p:txBody>
          <a:bodyPr/>
          <a:lstStyle/>
          <a:p>
            <a:pPr>
              <a:buFont typeface="Wingdings 2" pitchFamily="18" charset="2"/>
              <a:buNone/>
            </a:pPr>
            <a:r>
              <a:rPr lang="en-US" b="1" dirty="0"/>
              <a:t>ISO 8402 definition</a:t>
            </a:r>
          </a:p>
          <a:p>
            <a:pPr>
              <a:buFont typeface="Wingdings 2" pitchFamily="18" charset="2"/>
              <a:buNone/>
            </a:pPr>
            <a:r>
              <a:rPr lang="en-US" b="1" dirty="0"/>
              <a:t>of QUALITY:</a:t>
            </a:r>
          </a:p>
          <a:p>
            <a:pPr>
              <a:buFont typeface="Wingdings 2" pitchFamily="18" charset="2"/>
              <a:buNone/>
            </a:pPr>
            <a:endParaRPr lang="en-US" b="1" dirty="0"/>
          </a:p>
          <a:p>
            <a:pPr>
              <a:buFont typeface="Wingdings 2" pitchFamily="18" charset="2"/>
              <a:buNone/>
            </a:pPr>
            <a:r>
              <a:rPr lang="en-US" sz="2400" i="1" dirty="0"/>
              <a:t>The totality of features and characteristics of a product  or a service that bear on its ability to satisfy stated  or implied needs</a:t>
            </a:r>
            <a:endParaRPr lang="en-US" sz="2400" dirty="0"/>
          </a:p>
        </p:txBody>
      </p:sp>
      <p:sp>
        <p:nvSpPr>
          <p:cNvPr id="7172" name="Slide Number Placeholder 3"/>
          <p:cNvSpPr>
            <a:spLocks noGrp="1"/>
          </p:cNvSpPr>
          <p:nvPr>
            <p:ph type="sldNum" sz="quarter" idx="12"/>
          </p:nvPr>
        </p:nvSpPr>
        <p:spPr>
          <a:xfrm>
            <a:off x="8077200" y="6245225"/>
            <a:ext cx="2133600" cy="476250"/>
          </a:xfrm>
          <a:prstGeom prst="rect">
            <a:avLst/>
          </a:prstGeom>
          <a:noFill/>
        </p:spPr>
        <p:txBody>
          <a:bodyPr/>
          <a:lstStyle/>
          <a:p>
            <a:pPr rtl="0" fontAlgn="base">
              <a:spcBef>
                <a:spcPct val="0"/>
              </a:spcBef>
              <a:spcAft>
                <a:spcPct val="0"/>
              </a:spcAft>
            </a:pPr>
            <a:fld id="{D48E545A-0FF9-44EE-8158-5FFA0EF02A72}" type="slidenum">
              <a:rPr lang="en-US">
                <a:solidFill>
                  <a:prstClr val="black">
                    <a:tint val="75000"/>
                  </a:prstClr>
                </a:solidFill>
                <a:latin typeface="Times New Roman" pitchFamily="18" charset="0"/>
                <a:cs typeface="Times New Roman" pitchFamily="18" charset="0"/>
              </a:rPr>
              <a:pPr rtl="0" fontAlgn="base">
                <a:spcBef>
                  <a:spcPct val="0"/>
                </a:spcBef>
                <a:spcAft>
                  <a:spcPct val="0"/>
                </a:spcAft>
              </a:pPr>
              <a:t>6</a:t>
            </a:fld>
            <a:endParaRPr lang="en-US">
              <a:solidFill>
                <a:prstClr val="black">
                  <a:tint val="75000"/>
                </a:prstClr>
              </a:solidFill>
              <a:latin typeface="Times New Roman" pitchFamily="18" charset="0"/>
              <a:cs typeface="Times New Roman" pitchFamily="18" charset="0"/>
            </a:endParaRPr>
          </a:p>
        </p:txBody>
      </p:sp>
      <p:sp>
        <p:nvSpPr>
          <p:cNvPr id="6" name="TextBox 5"/>
          <p:cNvSpPr txBox="1"/>
          <p:nvPr/>
        </p:nvSpPr>
        <p:spPr>
          <a:xfrm>
            <a:off x="1883798" y="3074068"/>
            <a:ext cx="3780155" cy="3662541"/>
          </a:xfrm>
          <a:prstGeom prst="rect">
            <a:avLst/>
          </a:prstGeom>
          <a:noFill/>
          <a:ln>
            <a:solidFill>
              <a:schemeClr val="accent1">
                <a:lumMod val="75000"/>
              </a:schemeClr>
            </a:solidFill>
          </a:ln>
          <a:effectLst>
            <a:glow rad="101600">
              <a:schemeClr val="accent5">
                <a:satMod val="175000"/>
                <a:alpha val="40000"/>
              </a:schemeClr>
            </a:glow>
          </a:effectLst>
        </p:spPr>
        <p:txBody>
          <a:bodyPr wrap="square">
            <a:spAutoFit/>
          </a:bodyPr>
          <a:lstStyle/>
          <a:p>
            <a:pPr algn="l" rtl="0">
              <a:defRPr/>
            </a:pPr>
            <a:r>
              <a:rPr lang="en-US" sz="2600" b="1" dirty="0">
                <a:solidFill>
                  <a:prstClr val="black"/>
                </a:solidFill>
                <a:latin typeface="Calibri" panose="020F0502020204030204"/>
                <a:cs typeface="Times New Roman" pitchFamily="18" charset="0"/>
              </a:rPr>
              <a:t>ISO 9216 Model:</a:t>
            </a:r>
          </a:p>
          <a:p>
            <a:pPr algn="l" rtl="0">
              <a:defRPr/>
            </a:pPr>
            <a:r>
              <a:rPr lang="en-US" sz="2600" dirty="0">
                <a:solidFill>
                  <a:prstClr val="black"/>
                </a:solidFill>
                <a:latin typeface="Comic Sans MS" pitchFamily="66" charset="0"/>
                <a:cs typeface="Times New Roman" pitchFamily="18" charset="0"/>
              </a:rPr>
              <a:t>Quality characteristics</a:t>
            </a:r>
            <a:endParaRPr lang="en-US" sz="2600" dirty="0">
              <a:solidFill>
                <a:prstClr val="black"/>
              </a:solidFill>
              <a:latin typeface="Calibri" panose="020F0502020204030204"/>
              <a:cs typeface="Times New Roman" pitchFamily="18" charset="0"/>
            </a:endParaRPr>
          </a:p>
          <a:p>
            <a:pPr marL="514350" indent="-514350" algn="l" rtl="0">
              <a:buFont typeface="+mj-lt"/>
              <a:buAutoNum type="arabicPeriod"/>
              <a:defRPr/>
            </a:pPr>
            <a:r>
              <a:rPr lang="en-US" sz="2600" dirty="0">
                <a:solidFill>
                  <a:prstClr val="black"/>
                </a:solidFill>
                <a:latin typeface="Calibri" panose="020F0502020204030204"/>
                <a:cs typeface="Times New Roman" pitchFamily="18" charset="0"/>
              </a:rPr>
              <a:t>Functionality</a:t>
            </a:r>
          </a:p>
          <a:p>
            <a:pPr marL="514350" indent="-514350" algn="l" rtl="0">
              <a:buFont typeface="+mj-lt"/>
              <a:buAutoNum type="arabicPeriod"/>
              <a:defRPr/>
            </a:pPr>
            <a:r>
              <a:rPr lang="en-US" sz="2600" dirty="0">
                <a:solidFill>
                  <a:prstClr val="black"/>
                </a:solidFill>
                <a:latin typeface="Calibri" panose="020F0502020204030204"/>
                <a:cs typeface="Times New Roman" pitchFamily="18" charset="0"/>
              </a:rPr>
              <a:t>Reliability</a:t>
            </a:r>
          </a:p>
          <a:p>
            <a:pPr marL="514350" indent="-514350" algn="l" rtl="0">
              <a:buFont typeface="+mj-lt"/>
              <a:buAutoNum type="arabicPeriod"/>
              <a:defRPr/>
            </a:pPr>
            <a:r>
              <a:rPr lang="en-US" sz="2600" dirty="0">
                <a:solidFill>
                  <a:prstClr val="black"/>
                </a:solidFill>
                <a:latin typeface="Calibri" panose="020F0502020204030204"/>
                <a:cs typeface="Times New Roman" pitchFamily="18" charset="0"/>
              </a:rPr>
              <a:t>Usability</a:t>
            </a:r>
          </a:p>
          <a:p>
            <a:pPr marL="514350" indent="-514350" algn="l" rtl="0">
              <a:buFont typeface="+mj-lt"/>
              <a:buAutoNum type="arabicPeriod"/>
              <a:defRPr/>
            </a:pPr>
            <a:r>
              <a:rPr lang="en-US" sz="2600" dirty="0">
                <a:solidFill>
                  <a:prstClr val="black"/>
                </a:solidFill>
                <a:latin typeface="Calibri" panose="020F0502020204030204"/>
                <a:cs typeface="Times New Roman" pitchFamily="18" charset="0"/>
              </a:rPr>
              <a:t>Efficiency</a:t>
            </a:r>
          </a:p>
          <a:p>
            <a:pPr marL="514350" indent="-514350" algn="l" rtl="0">
              <a:buFont typeface="+mj-lt"/>
              <a:buAutoNum type="arabicPeriod"/>
              <a:defRPr/>
            </a:pPr>
            <a:r>
              <a:rPr lang="en-US" sz="2600" dirty="0">
                <a:solidFill>
                  <a:prstClr val="black"/>
                </a:solidFill>
                <a:latin typeface="Calibri" panose="020F0502020204030204"/>
                <a:cs typeface="Times New Roman" pitchFamily="18" charset="0"/>
              </a:rPr>
              <a:t>Maintainability</a:t>
            </a:r>
          </a:p>
          <a:p>
            <a:pPr marL="514350" indent="-514350" algn="l" rtl="0">
              <a:buFont typeface="+mj-lt"/>
              <a:buAutoNum type="arabicPeriod"/>
              <a:defRPr/>
            </a:pPr>
            <a:r>
              <a:rPr lang="en-US" sz="2600" dirty="0">
                <a:solidFill>
                  <a:prstClr val="black"/>
                </a:solidFill>
                <a:latin typeface="Calibri" panose="020F0502020204030204"/>
                <a:cs typeface="Times New Roman" pitchFamily="18" charset="0"/>
              </a:rPr>
              <a:t>Portability</a:t>
            </a:r>
          </a:p>
          <a:p>
            <a:pPr algn="l" rtl="0">
              <a:defRPr/>
            </a:pPr>
            <a:endParaRPr lang="en-US" sz="2400" dirty="0">
              <a:solidFill>
                <a:prstClr val="black"/>
              </a:solidFill>
              <a:latin typeface="Calibri" panose="020F0502020204030204"/>
              <a:cs typeface="Times New Roman" pitchFamily="18" charset="0"/>
            </a:endParaRPr>
          </a:p>
        </p:txBody>
      </p:sp>
      <p:pic>
        <p:nvPicPr>
          <p:cNvPr id="3" name="Picture 2"/>
          <p:cNvPicPr>
            <a:picLocks noChangeAspect="1"/>
          </p:cNvPicPr>
          <p:nvPr/>
        </p:nvPicPr>
        <p:blipFill rotWithShape="1">
          <a:blip r:embed="rId2"/>
          <a:srcRect l="13724" r="14655"/>
          <a:stretch/>
        </p:blipFill>
        <p:spPr>
          <a:xfrm>
            <a:off x="8601922" y="1084455"/>
            <a:ext cx="1165386" cy="974025"/>
          </a:xfrm>
          <a:prstGeom prst="rect">
            <a:avLst/>
          </a:prstGeom>
        </p:spPr>
      </p:pic>
      <p:pic>
        <p:nvPicPr>
          <p:cNvPr id="8" name="Picture 2" descr="https://www.researchgate.net/profile/Mihai-Doinea/publication/228728142/figure/fig1/AS:302008989962244@1449015962339/McCall-Quality-Characteristics-Model_W6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3" y="3100349"/>
            <a:ext cx="4989735" cy="3609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22B41FE-6B5A-0D20-589E-7CB192AB7F52}"/>
              </a:ext>
            </a:extLst>
          </p:cNvPr>
          <p:cNvSpPr>
            <a:spLocks noGrp="1" noChangeArrowheads="1"/>
          </p:cNvSpPr>
          <p:nvPr>
            <p:ph type="ctrTitle"/>
          </p:nvPr>
        </p:nvSpPr>
        <p:spPr>
          <a:xfrm>
            <a:off x="2286000" y="1143001"/>
            <a:ext cx="7772400" cy="1470025"/>
          </a:xfrm>
        </p:spPr>
        <p:txBody>
          <a:bodyPr/>
          <a:lstStyle/>
          <a:p>
            <a:pPr eaLnBrk="1" hangingPunct="1"/>
            <a:r>
              <a:rPr lang="en-US" altLang="zh-CN">
                <a:ea typeface="宋体" panose="02010600030101010101" pitchFamily="2" charset="-122"/>
              </a:rPr>
              <a:t>Software Quality assurance (SQA) </a:t>
            </a:r>
            <a:br>
              <a:rPr lang="en-US" altLang="zh-CN">
                <a:ea typeface="宋体" panose="02010600030101010101" pitchFamily="2" charset="-122"/>
              </a:rPr>
            </a:br>
            <a:r>
              <a:rPr lang="en-US" altLang="zh-CN">
                <a:ea typeface="宋体" panose="02010600030101010101" pitchFamily="2" charset="-122"/>
              </a:rPr>
              <a:t> </a:t>
            </a:r>
            <a:endParaRPr lang="en-US" altLang="en-US"/>
          </a:p>
        </p:txBody>
      </p:sp>
      <p:sp>
        <p:nvSpPr>
          <p:cNvPr id="3075" name="Rectangle 3">
            <a:extLst>
              <a:ext uri="{FF2B5EF4-FFF2-40B4-BE49-F238E27FC236}">
                <a16:creationId xmlns:a16="http://schemas.microsoft.com/office/drawing/2014/main" id="{4BAD4025-F939-F671-BA93-CAD89FA456CE}"/>
              </a:ext>
            </a:extLst>
          </p:cNvPr>
          <p:cNvSpPr>
            <a:spLocks noGrp="1" noChangeArrowheads="1"/>
          </p:cNvSpPr>
          <p:nvPr>
            <p:ph type="subTitle" idx="1"/>
          </p:nvPr>
        </p:nvSpPr>
        <p:spPr>
          <a:xfrm>
            <a:off x="2895600" y="3962400"/>
            <a:ext cx="6629400" cy="2438400"/>
          </a:xfrm>
        </p:spPr>
        <p:txBody>
          <a:bodyPr/>
          <a:lstStyle/>
          <a:p>
            <a:pPr eaLnBrk="1" hangingPunct="1"/>
            <a:r>
              <a:rPr lang="en-US" altLang="zh-CN">
                <a:cs typeface="等线" panose="02010600030101010101" pitchFamily="2" charset="-122"/>
              </a:rPr>
              <a:t>  </a:t>
            </a:r>
            <a:endParaRPr lang="en-US" altLang="en-US"/>
          </a:p>
          <a:p>
            <a:pPr eaLnBrk="1" hangingPunct="1"/>
            <a:endParaRPr lang="en-US" altLang="zh-CN">
              <a:cs typeface="等线" panose="02010600030101010101" pitchFamily="2" charset="-122"/>
            </a:endParaRPr>
          </a:p>
          <a:p>
            <a:pPr eaLnBrk="1" hangingPunct="1"/>
            <a:r>
              <a:rPr lang="en-US" altLang="zh-CN">
                <a:cs typeface="等线" panose="02010600030101010101" pitchFamily="2" charset="-122"/>
              </a:rPr>
              <a:t>Dr Khalid Alnafjan</a:t>
            </a:r>
          </a:p>
          <a:p>
            <a:pPr eaLnBrk="1" hangingPunct="1"/>
            <a:r>
              <a:rPr lang="en-US" altLang="zh-CN">
                <a:cs typeface="等线" panose="02010600030101010101" pitchFamily="2" charset="-122"/>
              </a:rPr>
              <a:t>kalnafjan@ksu.edu.sa</a:t>
            </a:r>
            <a:endParaRPr lang="en-US" altLang="en-US"/>
          </a:p>
        </p:txBody>
      </p:sp>
      <p:sp>
        <p:nvSpPr>
          <p:cNvPr id="6" name="Rectangle 5">
            <a:extLst>
              <a:ext uri="{FF2B5EF4-FFF2-40B4-BE49-F238E27FC236}">
                <a16:creationId xmlns:a16="http://schemas.microsoft.com/office/drawing/2014/main" id="{25383ACA-606A-3ECA-FDEF-33FB8BFC14BC}"/>
              </a:ext>
            </a:extLst>
          </p:cNvPr>
          <p:cNvSpPr/>
          <p:nvPr/>
        </p:nvSpPr>
        <p:spPr>
          <a:xfrm>
            <a:off x="2968727" y="3176256"/>
            <a:ext cx="6406947" cy="769441"/>
          </a:xfrm>
          <a:prstGeom prst="rect">
            <a:avLst/>
          </a:prstGeom>
          <a:noFill/>
        </p:spPr>
        <p:txBody>
          <a:bodyPr wrap="none">
            <a:spAutoFit/>
          </a:bodyPr>
          <a:lstStyle/>
          <a:p>
            <a:pPr algn="ctr" rtl="0" fontAlgn="base">
              <a:spcBef>
                <a:spcPct val="0"/>
              </a:spcBef>
              <a:spcAft>
                <a:spcPct val="0"/>
              </a:spcAft>
              <a:defRPr/>
            </a:pPr>
            <a:r>
              <a:rPr lang="en-US" sz="4400" b="1" spc="50" dirty="0">
                <a:ln w="12700" cmpd="sng">
                  <a:solidFill>
                    <a:srgbClr val="70AD47">
                      <a:satMod val="120000"/>
                      <a:shade val="80000"/>
                    </a:srgbClr>
                  </a:solidFill>
                  <a:prstDash val="solid"/>
                </a:ln>
                <a:solidFill>
                  <a:srgbClr val="70AD47">
                    <a:tint val="1000"/>
                  </a:srgbClr>
                </a:solidFill>
                <a:effectLst>
                  <a:glow rad="53100">
                    <a:srgbClr val="70AD47">
                      <a:satMod val="180000"/>
                      <a:alpha val="30000"/>
                    </a:srgbClr>
                  </a:glow>
                </a:effectLst>
                <a:latin typeface="Times New Roman" panose="02020603050405020304" pitchFamily="18" charset="0"/>
                <a:cs typeface="Times New Roman" panose="02020603050405020304" pitchFamily="18" charset="0"/>
              </a:rPr>
              <a:t>Software Quality Factors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2B2B2BF-30FC-1A27-E190-02EA1F2E9BD2}"/>
              </a:ext>
            </a:extLst>
          </p:cNvPr>
          <p:cNvSpPr>
            <a:spLocks noChangeArrowheads="1"/>
          </p:cNvSpPr>
          <p:nvPr/>
        </p:nvSpPr>
        <p:spPr bwMode="auto">
          <a:xfrm>
            <a:off x="1905000" y="1600200"/>
            <a:ext cx="7924800" cy="4495800"/>
          </a:xfrm>
          <a:prstGeom prst="rect">
            <a:avLst/>
          </a:prstGeom>
          <a:noFill/>
          <a:ln w="76200" cmpd="tri">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l" rtl="0" fontAlgn="base">
              <a:spcBef>
                <a:spcPct val="20000"/>
              </a:spcBef>
              <a:spcAft>
                <a:spcPct val="0"/>
              </a:spcAft>
              <a:buFontTx/>
              <a:buChar char="•"/>
            </a:pPr>
            <a:r>
              <a:rPr lang="en-US" altLang="en-US" b="1">
                <a:solidFill>
                  <a:srgbClr val="FF0066"/>
                </a:solidFill>
              </a:rPr>
              <a:t>The need for comprehensive software quality requirements</a:t>
            </a:r>
          </a:p>
          <a:p>
            <a:pPr algn="l" rtl="0" fontAlgn="base">
              <a:spcBef>
                <a:spcPct val="20000"/>
              </a:spcBef>
              <a:spcAft>
                <a:spcPct val="0"/>
              </a:spcAft>
              <a:buFontTx/>
              <a:buChar char="•"/>
            </a:pPr>
            <a:r>
              <a:rPr lang="en-US" altLang="en-US" b="1">
                <a:solidFill>
                  <a:srgbClr val="5B9BD5"/>
                </a:solidFill>
              </a:rPr>
              <a:t>Classification of requirements into software quality factors</a:t>
            </a:r>
          </a:p>
          <a:p>
            <a:pPr algn="l" rtl="0" fontAlgn="base">
              <a:spcBef>
                <a:spcPct val="20000"/>
              </a:spcBef>
              <a:spcAft>
                <a:spcPct val="0"/>
              </a:spcAft>
              <a:buFontTx/>
              <a:buChar char="•"/>
            </a:pPr>
            <a:r>
              <a:rPr lang="en-US" altLang="en-US" b="1">
                <a:solidFill>
                  <a:srgbClr val="ED7D31"/>
                </a:solidFill>
              </a:rPr>
              <a:t>Product operation factors</a:t>
            </a:r>
          </a:p>
          <a:p>
            <a:pPr algn="l" rtl="0" fontAlgn="base">
              <a:spcBef>
                <a:spcPct val="20000"/>
              </a:spcBef>
              <a:spcAft>
                <a:spcPct val="0"/>
              </a:spcAft>
              <a:buFontTx/>
              <a:buChar char="•"/>
            </a:pPr>
            <a:r>
              <a:rPr lang="en-US" altLang="en-US" b="1">
                <a:solidFill>
                  <a:srgbClr val="CC0000"/>
                </a:solidFill>
              </a:rPr>
              <a:t>Product revision factors</a:t>
            </a:r>
          </a:p>
          <a:p>
            <a:pPr algn="l" rtl="0" fontAlgn="base">
              <a:spcBef>
                <a:spcPct val="20000"/>
              </a:spcBef>
              <a:spcAft>
                <a:spcPct val="0"/>
              </a:spcAft>
              <a:buFontTx/>
              <a:buChar char="•"/>
            </a:pPr>
            <a:r>
              <a:rPr lang="en-US" altLang="en-US" b="1">
                <a:solidFill>
                  <a:srgbClr val="800080"/>
                </a:solidFill>
              </a:rPr>
              <a:t>Product transition factors</a:t>
            </a:r>
          </a:p>
          <a:p>
            <a:pPr algn="l" rtl="0" fontAlgn="base">
              <a:spcBef>
                <a:spcPct val="20000"/>
              </a:spcBef>
              <a:spcAft>
                <a:spcPct val="0"/>
              </a:spcAft>
              <a:buFontTx/>
              <a:buChar char="•"/>
            </a:pPr>
            <a:r>
              <a:rPr lang="en-US" altLang="en-US" b="1">
                <a:solidFill>
                  <a:srgbClr val="FF9900"/>
                </a:solidFill>
              </a:rPr>
              <a:t>Alternative models of software quality factors</a:t>
            </a:r>
          </a:p>
          <a:p>
            <a:pPr algn="l" rtl="0" fontAlgn="base">
              <a:spcBef>
                <a:spcPct val="20000"/>
              </a:spcBef>
              <a:spcAft>
                <a:spcPct val="0"/>
              </a:spcAft>
              <a:buFontTx/>
              <a:buChar char="•"/>
            </a:pPr>
            <a:r>
              <a:rPr lang="en-US" altLang="en-US" b="1">
                <a:solidFill>
                  <a:srgbClr val="336699"/>
                </a:solidFill>
              </a:rPr>
              <a:t>Who is interested in defining quality requirements?</a:t>
            </a:r>
          </a:p>
          <a:p>
            <a:pPr algn="l" rtl="0" fontAlgn="base">
              <a:spcBef>
                <a:spcPct val="20000"/>
              </a:spcBef>
              <a:spcAft>
                <a:spcPct val="0"/>
              </a:spcAft>
              <a:buFontTx/>
              <a:buChar char="•"/>
            </a:pPr>
            <a:r>
              <a:rPr lang="en-US" altLang="en-US" b="1">
                <a:solidFill>
                  <a:srgbClr val="00CC00"/>
                </a:solidFill>
              </a:rPr>
              <a:t>Software compliance with quality factors</a:t>
            </a:r>
            <a:endParaRPr lang="en-US" altLang="en-US" b="1">
              <a:solidFill>
                <a:srgbClr val="5B9BD5"/>
              </a:solidFill>
            </a:endParaRPr>
          </a:p>
        </p:txBody>
      </p:sp>
      <p:sp>
        <p:nvSpPr>
          <p:cNvPr id="4099" name="WordArt 4">
            <a:extLst>
              <a:ext uri="{FF2B5EF4-FFF2-40B4-BE49-F238E27FC236}">
                <a16:creationId xmlns:a16="http://schemas.microsoft.com/office/drawing/2014/main" id="{E2A7379C-99B0-BA79-5EFD-533698EC2B2E}"/>
              </a:ext>
            </a:extLst>
          </p:cNvPr>
          <p:cNvSpPr>
            <a:spLocks noChangeArrowheads="1" noChangeShapeType="1" noTextEdit="1"/>
          </p:cNvSpPr>
          <p:nvPr/>
        </p:nvSpPr>
        <p:spPr bwMode="auto">
          <a:xfrm>
            <a:off x="4938713" y="361950"/>
            <a:ext cx="2286000" cy="381000"/>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endParaRPr lang="ar-JO" sz="3600" kern="10">
              <a:ln w="12700">
                <a:solidFill>
                  <a:srgbClr val="3333CC"/>
                </a:solidFill>
                <a:round/>
                <a:headEnd/>
                <a:tailEnd/>
              </a:ln>
              <a:solidFill>
                <a:srgbClr val="B2B2B2">
                  <a:alpha val="50195"/>
                </a:srgbClr>
              </a:solidFill>
              <a:effectLst>
                <a:outerShdw dist="45791" dir="2021404" algn="ctr" rotWithShape="0">
                  <a:srgbClr val="9999FF"/>
                </a:outerShdw>
              </a:effectLst>
              <a:latin typeface="Times New Roman" panose="02020603050405020304" pitchFamily="18" charset="0"/>
              <a:cs typeface="Times New Roman" panose="02020603050405020304" pitchFamily="18" charset="0"/>
            </a:endParaRPr>
          </a:p>
        </p:txBody>
      </p:sp>
      <p:sp>
        <p:nvSpPr>
          <p:cNvPr id="4100" name="WordArt 9">
            <a:extLst>
              <a:ext uri="{FF2B5EF4-FFF2-40B4-BE49-F238E27FC236}">
                <a16:creationId xmlns:a16="http://schemas.microsoft.com/office/drawing/2014/main" id="{D175375F-D1AE-A5D5-718E-935E514B9DAD}"/>
              </a:ext>
            </a:extLst>
          </p:cNvPr>
          <p:cNvSpPr>
            <a:spLocks noChangeArrowheads="1" noChangeShapeType="1" noTextEdit="1"/>
          </p:cNvSpPr>
          <p:nvPr/>
        </p:nvSpPr>
        <p:spPr bwMode="auto">
          <a:xfrm>
            <a:off x="3062289" y="981075"/>
            <a:ext cx="6029325" cy="503238"/>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Software quality factors</a:t>
            </a:r>
            <a:endParaRPr lang="ar-JO"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Placeholder 4">
            <a:extLst>
              <a:ext uri="{FF2B5EF4-FFF2-40B4-BE49-F238E27FC236}">
                <a16:creationId xmlns:a16="http://schemas.microsoft.com/office/drawing/2014/main" id="{119DF2FD-4485-8991-C222-9C381255F198}"/>
              </a:ext>
            </a:extLst>
          </p:cNvPr>
          <p:cNvSpPr>
            <a:spLocks noGrp="1"/>
          </p:cNvSpPr>
          <p:nvPr>
            <p:ph type="body" idx="1"/>
          </p:nvPr>
        </p:nvSpPr>
        <p:spPr>
          <a:xfrm>
            <a:off x="2279650" y="908051"/>
            <a:ext cx="7772400" cy="3673475"/>
          </a:xfrm>
        </p:spPr>
        <p:txBody>
          <a:bodyPr/>
          <a:lstStyle/>
          <a:p>
            <a:pPr eaLnBrk="1" hangingPunct="1"/>
            <a:r>
              <a:rPr lang="en-US" altLang="en-US" sz="5800">
                <a:solidFill>
                  <a:srgbClr val="00B050"/>
                </a:solidFill>
              </a:rPr>
              <a:t>We need what is called </a:t>
            </a:r>
            <a:r>
              <a:rPr lang="en-US" altLang="en-US" sz="5800" b="1">
                <a:solidFill>
                  <a:srgbClr val="FF0000"/>
                </a:solidFill>
              </a:rPr>
              <a:t>software quality factors </a:t>
            </a:r>
            <a:r>
              <a:rPr lang="en-US" altLang="en-US" sz="5800">
                <a:solidFill>
                  <a:srgbClr val="00B050"/>
                </a:solidFill>
              </a:rPr>
              <a:t>that is included in requirements document</a:t>
            </a:r>
            <a:endParaRPr lang="ar-SA" altLang="en-US" sz="5800">
              <a:solidFill>
                <a:srgbClr val="00B05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a:extLst>
              <a:ext uri="{FF2B5EF4-FFF2-40B4-BE49-F238E27FC236}">
                <a16:creationId xmlns:a16="http://schemas.microsoft.com/office/drawing/2014/main" id="{C6002363-C61D-998E-AAB2-AA792ED83348}"/>
              </a:ext>
            </a:extLst>
          </p:cNvPr>
          <p:cNvSpPr>
            <a:spLocks noChangeArrowheads="1"/>
          </p:cNvSpPr>
          <p:nvPr/>
        </p:nvSpPr>
        <p:spPr bwMode="auto">
          <a:xfrm>
            <a:off x="1703388" y="1268413"/>
            <a:ext cx="8964612" cy="766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just" rtl="0" fontAlgn="base">
              <a:spcBef>
                <a:spcPct val="0"/>
              </a:spcBef>
              <a:spcAft>
                <a:spcPct val="0"/>
              </a:spcAft>
            </a:pPr>
            <a:r>
              <a:rPr lang="en-US" altLang="en-US" sz="4800">
                <a:solidFill>
                  <a:srgbClr val="FF0000"/>
                </a:solidFill>
              </a:rPr>
              <a:t>There are different software quality factors and models.</a:t>
            </a:r>
          </a:p>
          <a:p>
            <a:pPr algn="just" rtl="0" fontAlgn="base">
              <a:spcBef>
                <a:spcPct val="0"/>
              </a:spcBef>
              <a:spcAft>
                <a:spcPct val="0"/>
              </a:spcAft>
            </a:pPr>
            <a:r>
              <a:rPr lang="en-US" altLang="en-US" sz="4800">
                <a:solidFill>
                  <a:srgbClr val="FF0000"/>
                </a:solidFill>
              </a:rPr>
              <a:t>The classic software quality factory model is </a:t>
            </a:r>
            <a:endParaRPr lang="en-US" altLang="en-US" sz="4800">
              <a:solidFill>
                <a:prstClr val="black"/>
              </a:solidFill>
            </a:endParaRPr>
          </a:p>
          <a:p>
            <a:pPr algn="ctr" rtl="0" fontAlgn="base">
              <a:spcBef>
                <a:spcPct val="0"/>
              </a:spcBef>
              <a:spcAft>
                <a:spcPct val="0"/>
              </a:spcAft>
            </a:pPr>
            <a:r>
              <a:rPr lang="en-US" altLang="en-US" sz="6600">
                <a:solidFill>
                  <a:srgbClr val="7030A0"/>
                </a:solidFill>
              </a:rPr>
              <a:t>McCall software quality factor</a:t>
            </a:r>
          </a:p>
          <a:p>
            <a:pPr algn="just" rtl="0" fontAlgn="base">
              <a:spcBef>
                <a:spcPct val="0"/>
              </a:spcBef>
              <a:spcAft>
                <a:spcPct val="0"/>
              </a:spcAft>
            </a:pPr>
            <a:endParaRPr lang="en-US" altLang="en-US" sz="2800">
              <a:solidFill>
                <a:prstClr val="black"/>
              </a:solidFill>
            </a:endParaRPr>
          </a:p>
          <a:p>
            <a:pPr algn="just" rtl="0" fontAlgn="base">
              <a:spcBef>
                <a:spcPct val="0"/>
              </a:spcBef>
              <a:spcAft>
                <a:spcPct val="0"/>
              </a:spcAft>
            </a:pPr>
            <a:endParaRPr lang="en-US" altLang="en-US" sz="2800">
              <a:solidFill>
                <a:prstClr val="black"/>
              </a:solidFill>
            </a:endParaRPr>
          </a:p>
          <a:p>
            <a:pPr algn="just" rtl="0" fontAlgn="base">
              <a:spcBef>
                <a:spcPct val="0"/>
              </a:spcBef>
              <a:spcAft>
                <a:spcPct val="0"/>
              </a:spcAft>
            </a:pPr>
            <a:endParaRPr lang="en-US" altLang="en-US" sz="2800">
              <a:solidFill>
                <a:prstClr val="black"/>
              </a:solidFill>
            </a:endParaRPr>
          </a:p>
          <a:p>
            <a:pPr algn="just" rtl="0" fontAlgn="base">
              <a:spcBef>
                <a:spcPct val="0"/>
              </a:spcBef>
              <a:spcAft>
                <a:spcPct val="0"/>
              </a:spcAft>
            </a:pPr>
            <a:endParaRPr lang="en-US" altLang="en-US" sz="2800">
              <a:solidFill>
                <a:prstClr val="black"/>
              </a:solidFill>
            </a:endParaRPr>
          </a:p>
          <a:p>
            <a:pPr algn="just" rtl="0" fontAlgn="base">
              <a:spcBef>
                <a:spcPct val="0"/>
              </a:spcBef>
              <a:spcAft>
                <a:spcPct val="0"/>
              </a:spcAft>
            </a:pPr>
            <a:endParaRPr lang="en-US" altLang="en-US" sz="2800">
              <a:solidFill>
                <a:prstClr val="black"/>
              </a:solidFill>
            </a:endParaRPr>
          </a:p>
          <a:p>
            <a:pPr algn="just" rtl="0" fontAlgn="base">
              <a:spcBef>
                <a:spcPct val="0"/>
              </a:spcBef>
              <a:spcAft>
                <a:spcPct val="0"/>
              </a:spcAft>
            </a:pPr>
            <a:endParaRPr lang="ar-SA" altLang="en-US" sz="2800">
              <a:solidFill>
                <a:prstClr val="black"/>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08F4B7DD-E0BF-CEB1-FADA-AC03D1AC27DF}"/>
              </a:ext>
            </a:extLst>
          </p:cNvPr>
          <p:cNvSpPr>
            <a:spLocks noChangeArrowheads="1"/>
          </p:cNvSpPr>
          <p:nvPr/>
        </p:nvSpPr>
        <p:spPr bwMode="auto">
          <a:xfrm>
            <a:off x="4038600" y="2667000"/>
            <a:ext cx="4953000" cy="762000"/>
          </a:xfrm>
          <a:prstGeom prst="rect">
            <a:avLst/>
          </a:prstGeom>
          <a:solidFill>
            <a:srgbClr val="FFCC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sz="3200">
                <a:solidFill>
                  <a:prstClr val="black"/>
                </a:solidFill>
              </a:rPr>
              <a:t>Software quality factors</a:t>
            </a:r>
          </a:p>
        </p:txBody>
      </p:sp>
      <p:sp>
        <p:nvSpPr>
          <p:cNvPr id="7171" name="Rectangle 5">
            <a:extLst>
              <a:ext uri="{FF2B5EF4-FFF2-40B4-BE49-F238E27FC236}">
                <a16:creationId xmlns:a16="http://schemas.microsoft.com/office/drawing/2014/main" id="{0B43B778-730F-B278-3656-2B161AD097DB}"/>
              </a:ext>
            </a:extLst>
          </p:cNvPr>
          <p:cNvSpPr>
            <a:spLocks noChangeArrowheads="1"/>
          </p:cNvSpPr>
          <p:nvPr/>
        </p:nvSpPr>
        <p:spPr bwMode="auto">
          <a:xfrm>
            <a:off x="1981200" y="4038600"/>
            <a:ext cx="3886200" cy="533400"/>
          </a:xfrm>
          <a:prstGeom prst="rect">
            <a:avLst/>
          </a:prstGeom>
          <a:solidFill>
            <a:srgbClr val="99FF99"/>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b="1">
                <a:solidFill>
                  <a:prstClr val="black"/>
                </a:solidFill>
              </a:rPr>
              <a:t>Product operation factors</a:t>
            </a:r>
          </a:p>
        </p:txBody>
      </p:sp>
      <p:sp>
        <p:nvSpPr>
          <p:cNvPr id="7172" name="Rectangle 6">
            <a:extLst>
              <a:ext uri="{FF2B5EF4-FFF2-40B4-BE49-F238E27FC236}">
                <a16:creationId xmlns:a16="http://schemas.microsoft.com/office/drawing/2014/main" id="{29D644D6-660A-1BEC-1578-6A98DD80DE10}"/>
              </a:ext>
            </a:extLst>
          </p:cNvPr>
          <p:cNvSpPr>
            <a:spLocks noChangeArrowheads="1"/>
          </p:cNvSpPr>
          <p:nvPr/>
        </p:nvSpPr>
        <p:spPr bwMode="auto">
          <a:xfrm>
            <a:off x="3886200" y="4724400"/>
            <a:ext cx="3886200" cy="457200"/>
          </a:xfrm>
          <a:prstGeom prst="rect">
            <a:avLst/>
          </a:prstGeom>
          <a:solidFill>
            <a:srgbClr val="FFFFCC"/>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b="1">
                <a:solidFill>
                  <a:prstClr val="black"/>
                </a:solidFill>
              </a:rPr>
              <a:t>Product revision factors</a:t>
            </a:r>
          </a:p>
        </p:txBody>
      </p:sp>
      <p:sp>
        <p:nvSpPr>
          <p:cNvPr id="7173" name="Rectangle 7">
            <a:extLst>
              <a:ext uri="{FF2B5EF4-FFF2-40B4-BE49-F238E27FC236}">
                <a16:creationId xmlns:a16="http://schemas.microsoft.com/office/drawing/2014/main" id="{0F0A00C5-E0C5-E732-8A35-E91D1314ED1B}"/>
              </a:ext>
            </a:extLst>
          </p:cNvPr>
          <p:cNvSpPr>
            <a:spLocks noChangeArrowheads="1"/>
          </p:cNvSpPr>
          <p:nvPr/>
        </p:nvSpPr>
        <p:spPr bwMode="auto">
          <a:xfrm>
            <a:off x="6324600" y="5334000"/>
            <a:ext cx="3886200" cy="457200"/>
          </a:xfrm>
          <a:prstGeom prst="rect">
            <a:avLst/>
          </a:prstGeom>
          <a:solidFill>
            <a:srgbClr val="66FFFF"/>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algn="ctr" rtl="0" fontAlgn="base">
              <a:spcBef>
                <a:spcPct val="0"/>
              </a:spcBef>
              <a:spcAft>
                <a:spcPct val="0"/>
              </a:spcAft>
            </a:pPr>
            <a:r>
              <a:rPr lang="en-US" altLang="en-US" b="1">
                <a:solidFill>
                  <a:prstClr val="black"/>
                </a:solidFill>
              </a:rPr>
              <a:t>Product transition factors</a:t>
            </a:r>
          </a:p>
        </p:txBody>
      </p:sp>
      <p:sp>
        <p:nvSpPr>
          <p:cNvPr id="7174" name="Line 8">
            <a:extLst>
              <a:ext uri="{FF2B5EF4-FFF2-40B4-BE49-F238E27FC236}">
                <a16:creationId xmlns:a16="http://schemas.microsoft.com/office/drawing/2014/main" id="{235296CA-09DD-41D6-515D-B06E95306EC5}"/>
              </a:ext>
            </a:extLst>
          </p:cNvPr>
          <p:cNvSpPr>
            <a:spLocks noChangeShapeType="1"/>
          </p:cNvSpPr>
          <p:nvPr/>
        </p:nvSpPr>
        <p:spPr bwMode="auto">
          <a:xfrm>
            <a:off x="4876800" y="34290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ar-JO" sz="2400">
              <a:solidFill>
                <a:prstClr val="black"/>
              </a:solidFill>
              <a:latin typeface="Times New Roman" panose="02020603050405020304" pitchFamily="18" charset="0"/>
              <a:cs typeface="Times New Roman" panose="02020603050405020304" pitchFamily="18" charset="0"/>
            </a:endParaRPr>
          </a:p>
        </p:txBody>
      </p:sp>
      <p:sp>
        <p:nvSpPr>
          <p:cNvPr id="7175" name="Line 9">
            <a:extLst>
              <a:ext uri="{FF2B5EF4-FFF2-40B4-BE49-F238E27FC236}">
                <a16:creationId xmlns:a16="http://schemas.microsoft.com/office/drawing/2014/main" id="{4A76E5D8-F653-CBA4-62C0-CF5470AC1F86}"/>
              </a:ext>
            </a:extLst>
          </p:cNvPr>
          <p:cNvSpPr>
            <a:spLocks noChangeShapeType="1"/>
          </p:cNvSpPr>
          <p:nvPr/>
        </p:nvSpPr>
        <p:spPr bwMode="auto">
          <a:xfrm>
            <a:off x="8153400" y="3429000"/>
            <a:ext cx="0" cy="1905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ar-JO" sz="2400">
              <a:solidFill>
                <a:prstClr val="black"/>
              </a:solidFill>
              <a:latin typeface="Times New Roman" panose="02020603050405020304" pitchFamily="18" charset="0"/>
              <a:cs typeface="Times New Roman" panose="02020603050405020304" pitchFamily="18" charset="0"/>
            </a:endParaRPr>
          </a:p>
        </p:txBody>
      </p:sp>
      <p:sp>
        <p:nvSpPr>
          <p:cNvPr id="7176" name="Line 10">
            <a:extLst>
              <a:ext uri="{FF2B5EF4-FFF2-40B4-BE49-F238E27FC236}">
                <a16:creationId xmlns:a16="http://schemas.microsoft.com/office/drawing/2014/main" id="{87DC26AD-EEDF-8BBB-B363-7F535A40E91E}"/>
              </a:ext>
            </a:extLst>
          </p:cNvPr>
          <p:cNvSpPr>
            <a:spLocks noChangeShapeType="1"/>
          </p:cNvSpPr>
          <p:nvPr/>
        </p:nvSpPr>
        <p:spPr bwMode="auto">
          <a:xfrm>
            <a:off x="6400800" y="3429000"/>
            <a:ext cx="0" cy="1295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algn="l" rtl="0" eaLnBrk="0" fontAlgn="base" hangingPunct="0">
              <a:spcBef>
                <a:spcPct val="0"/>
              </a:spcBef>
              <a:spcAft>
                <a:spcPct val="0"/>
              </a:spcAft>
            </a:pPr>
            <a:endParaRPr lang="ar-JO" sz="2400">
              <a:solidFill>
                <a:prstClr val="black"/>
              </a:solidFill>
              <a:latin typeface="Times New Roman" panose="02020603050405020304" pitchFamily="18" charset="0"/>
              <a:cs typeface="Times New Roman" panose="02020603050405020304" pitchFamily="18" charset="0"/>
            </a:endParaRPr>
          </a:p>
        </p:txBody>
      </p:sp>
      <p:sp>
        <p:nvSpPr>
          <p:cNvPr id="7177" name="WordArt 12">
            <a:extLst>
              <a:ext uri="{FF2B5EF4-FFF2-40B4-BE49-F238E27FC236}">
                <a16:creationId xmlns:a16="http://schemas.microsoft.com/office/drawing/2014/main" id="{65F5137F-1594-B761-125A-308D675C1E03}"/>
              </a:ext>
            </a:extLst>
          </p:cNvPr>
          <p:cNvSpPr>
            <a:spLocks noChangeArrowheads="1" noChangeShapeType="1" noTextEdit="1"/>
          </p:cNvSpPr>
          <p:nvPr/>
        </p:nvSpPr>
        <p:spPr bwMode="auto">
          <a:xfrm>
            <a:off x="2940051" y="981076"/>
            <a:ext cx="6296025" cy="1152525"/>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McCall's software quality</a:t>
            </a:r>
          </a:p>
          <a:p>
            <a:pPr algn="ctr" rtl="0" eaLnBrk="0" fontAlgn="base" hangingPunct="0">
              <a:spcBef>
                <a:spcPct val="0"/>
              </a:spcBef>
              <a:spcAft>
                <a:spcPct val="0"/>
              </a:spcAft>
            </a:pPr>
            <a:r>
              <a:rPr lang="en-US"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factors model</a:t>
            </a:r>
            <a:endParaRPr lang="ar-JO"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WordArt 54">
            <a:extLst>
              <a:ext uri="{FF2B5EF4-FFF2-40B4-BE49-F238E27FC236}">
                <a16:creationId xmlns:a16="http://schemas.microsoft.com/office/drawing/2014/main" id="{CA0E62F5-FAD8-4A5A-579E-BD58EBA7B40A}"/>
              </a:ext>
            </a:extLst>
          </p:cNvPr>
          <p:cNvSpPr>
            <a:spLocks noChangeArrowheads="1" noChangeShapeType="1" noTextEdit="1"/>
          </p:cNvSpPr>
          <p:nvPr/>
        </p:nvSpPr>
        <p:spPr bwMode="auto">
          <a:xfrm>
            <a:off x="2854325" y="908051"/>
            <a:ext cx="6457950" cy="360363"/>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McCalls factor model tree</a:t>
            </a:r>
            <a:endParaRPr lang="ar-JO"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endParaRPr>
          </a:p>
        </p:txBody>
      </p:sp>
      <p:pic>
        <p:nvPicPr>
          <p:cNvPr id="8195" name="Picture 56" descr="3">
            <a:extLst>
              <a:ext uri="{FF2B5EF4-FFF2-40B4-BE49-F238E27FC236}">
                <a16:creationId xmlns:a16="http://schemas.microsoft.com/office/drawing/2014/main" id="{D969A42B-92B3-DE66-6223-52439797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26" y="1411289"/>
            <a:ext cx="4697413"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CBF111D0-7921-52C8-885F-A5B81716A7C7}"/>
              </a:ext>
            </a:extLst>
          </p:cNvPr>
          <p:cNvSpPr>
            <a:spLocks noGrp="1"/>
          </p:cNvSpPr>
          <p:nvPr>
            <p:ph type="title"/>
          </p:nvPr>
        </p:nvSpPr>
        <p:spPr/>
        <p:txBody>
          <a:bodyPr/>
          <a:lstStyle/>
          <a:p>
            <a:pPr eaLnBrk="1" hangingPunct="1"/>
            <a:r>
              <a:rPr lang="en-US" altLang="en-US"/>
              <a:t>Software quality factors</a:t>
            </a:r>
          </a:p>
        </p:txBody>
      </p:sp>
      <p:pic>
        <p:nvPicPr>
          <p:cNvPr id="9219" name="Picture 2">
            <a:extLst>
              <a:ext uri="{FF2B5EF4-FFF2-40B4-BE49-F238E27FC236}">
                <a16:creationId xmlns:a16="http://schemas.microsoft.com/office/drawing/2014/main" id="{C6EB930F-3ABF-D784-0E8C-46F04A30B0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5075" y="2300289"/>
            <a:ext cx="7181850" cy="3400425"/>
          </a:xfr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31E5570-A16C-9792-940D-6D2F7B69F177}"/>
              </a:ext>
            </a:extLst>
          </p:cNvPr>
          <p:cNvSpPr>
            <a:spLocks noGrp="1" noChangeArrowheads="1"/>
          </p:cNvSpPr>
          <p:nvPr>
            <p:ph type="title"/>
          </p:nvPr>
        </p:nvSpPr>
        <p:spPr>
          <a:xfrm>
            <a:off x="2351088" y="836613"/>
            <a:ext cx="7772400" cy="1143000"/>
          </a:xfrm>
        </p:spPr>
        <p:txBody>
          <a:bodyPr/>
          <a:lstStyle/>
          <a:p>
            <a:pPr eaLnBrk="1" hangingPunct="1"/>
            <a:r>
              <a:rPr lang="en-US" altLang="en-US" sz="3600"/>
              <a:t>How Does McCall factors improve quality</a:t>
            </a:r>
          </a:p>
        </p:txBody>
      </p:sp>
      <p:sp>
        <p:nvSpPr>
          <p:cNvPr id="12291" name="Rectangle 3">
            <a:extLst>
              <a:ext uri="{FF2B5EF4-FFF2-40B4-BE49-F238E27FC236}">
                <a16:creationId xmlns:a16="http://schemas.microsoft.com/office/drawing/2014/main" id="{1CC36110-33CC-9E08-0D55-B58EF962D439}"/>
              </a:ext>
            </a:extLst>
          </p:cNvPr>
          <p:cNvSpPr>
            <a:spLocks noGrp="1" noChangeArrowheads="1"/>
          </p:cNvSpPr>
          <p:nvPr>
            <p:ph idx="1"/>
          </p:nvPr>
        </p:nvSpPr>
        <p:spPr>
          <a:xfrm>
            <a:off x="2362200" y="1752600"/>
            <a:ext cx="7543800" cy="4484688"/>
          </a:xfrm>
        </p:spPr>
        <p:txBody>
          <a:bodyPr/>
          <a:lstStyle/>
          <a:p>
            <a:pPr marL="619125" indent="-619125" eaLnBrk="1" hangingPunct="1">
              <a:buNone/>
            </a:pPr>
            <a:endParaRPr lang="en-US" altLang="en-US" sz="1600">
              <a:solidFill>
                <a:schemeClr val="accent2"/>
              </a:solidFill>
            </a:endParaRPr>
          </a:p>
          <a:p>
            <a:pPr marL="619125" indent="-619125" algn="just" eaLnBrk="1" hangingPunct="1"/>
            <a:r>
              <a:rPr lang="en-US" altLang="en-US"/>
              <a:t>McCall quality factors could be used as a reference when preparing requirements document. Most, if not all, of those factors should be covered explicitly in the software requirements document.</a:t>
            </a:r>
          </a:p>
          <a:p>
            <a:pPr marL="619125" indent="-619125" eaLnBrk="1" hangingPunct="1"/>
            <a:r>
              <a:rPr lang="en-US" altLang="en-US"/>
              <a:t>Measuring those factors tell us where we need improvement. We can use quality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1C151FE-D2A3-2878-FDF1-38601AB68566}"/>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27651" name="Rectangle 4">
            <a:extLst>
              <a:ext uri="{FF2B5EF4-FFF2-40B4-BE49-F238E27FC236}">
                <a16:creationId xmlns:a16="http://schemas.microsoft.com/office/drawing/2014/main" id="{7CB1B251-79AF-D06D-4382-0208D5C7F68E}"/>
              </a:ext>
            </a:extLst>
          </p:cNvPr>
          <p:cNvSpPr>
            <a:spLocks noGrp="1" noChangeArrowheads="1"/>
          </p:cNvSpPr>
          <p:nvPr>
            <p:ph idx="1"/>
          </p:nvPr>
        </p:nvSpPr>
        <p:spPr>
          <a:xfrm>
            <a:off x="2057400" y="1676400"/>
            <a:ext cx="8153400" cy="4038600"/>
          </a:xfrm>
        </p:spPr>
        <p:txBody>
          <a:bodyPr rtlCol="0">
            <a:normAutofit lnSpcReduction="10000"/>
          </a:bodyPr>
          <a:lstStyle/>
          <a:p>
            <a:pPr marL="0" indent="0" eaLnBrk="1" fontAlgn="auto" hangingPunct="1">
              <a:spcAft>
                <a:spcPts val="0"/>
              </a:spcAft>
              <a:buNone/>
              <a:defRPr/>
            </a:pPr>
            <a:r>
              <a:rPr lang="en-US" sz="2600" dirty="0"/>
              <a:t>Two factor models, appearing during late 1988s, considered to be alternatives to </a:t>
            </a:r>
            <a:r>
              <a:rPr lang="en-US" sz="2600" dirty="0" err="1"/>
              <a:t>Mccall</a:t>
            </a:r>
            <a:r>
              <a:rPr lang="en-US" sz="2600" dirty="0"/>
              <a:t> classic factor model:</a:t>
            </a:r>
            <a:br>
              <a:rPr lang="en-US" sz="2800" dirty="0"/>
            </a:br>
            <a:r>
              <a:rPr lang="en-US" sz="2800" dirty="0"/>
              <a:t>1-</a:t>
            </a:r>
            <a:r>
              <a:rPr lang="en-US" sz="2400" dirty="0"/>
              <a:t>The Evans and </a:t>
            </a:r>
            <a:r>
              <a:rPr lang="en-US" sz="2400" dirty="0" err="1"/>
              <a:t>Marciniak</a:t>
            </a:r>
            <a:r>
              <a:rPr lang="en-US" sz="2400" dirty="0"/>
              <a:t> factor model 1987.</a:t>
            </a:r>
            <a:br>
              <a:rPr lang="en-US" sz="2400" dirty="0"/>
            </a:br>
            <a:r>
              <a:rPr lang="en-US" sz="2400" dirty="0"/>
              <a:t>2-The </a:t>
            </a:r>
            <a:r>
              <a:rPr lang="en-US" sz="2400" dirty="0" err="1"/>
              <a:t>Deutsh</a:t>
            </a:r>
            <a:r>
              <a:rPr lang="en-US" sz="2400" dirty="0"/>
              <a:t> and Willis factor model 1988. </a:t>
            </a:r>
            <a:br>
              <a:rPr lang="en-US" sz="2800" dirty="0"/>
            </a:br>
            <a:r>
              <a:rPr lang="en-US" sz="2600" dirty="0"/>
              <a:t>A formal comparison of the factor models reveals:</a:t>
            </a:r>
          </a:p>
          <a:p>
            <a:pPr eaLnBrk="1" fontAlgn="auto" hangingPunct="1">
              <a:spcAft>
                <a:spcPts val="0"/>
              </a:spcAft>
              <a:buNone/>
              <a:defRPr/>
            </a:pPr>
            <a:r>
              <a:rPr lang="en-US" sz="1600" dirty="0"/>
              <a:t>■ </a:t>
            </a:r>
            <a:r>
              <a:rPr lang="en-US" sz="2000" dirty="0"/>
              <a:t>Both alternative models exclude only one of McCall’s 11 factors, namely the testability factor.</a:t>
            </a:r>
          </a:p>
          <a:p>
            <a:pPr eaLnBrk="1" fontAlgn="auto" hangingPunct="1">
              <a:spcAft>
                <a:spcPts val="0"/>
              </a:spcAft>
              <a:buNone/>
              <a:defRPr/>
            </a:pPr>
            <a:r>
              <a:rPr lang="en-US" sz="2000" dirty="0"/>
              <a:t>■ The Evans and </a:t>
            </a:r>
            <a:r>
              <a:rPr lang="en-US" sz="2000" dirty="0" err="1"/>
              <a:t>Marciniak</a:t>
            </a:r>
            <a:r>
              <a:rPr lang="en-US" sz="2000" dirty="0"/>
              <a:t> factor model consists of 12 factors that are classified into three categories.</a:t>
            </a:r>
          </a:p>
          <a:p>
            <a:pPr eaLnBrk="1" fontAlgn="auto" hangingPunct="1">
              <a:spcAft>
                <a:spcPts val="0"/>
              </a:spcAft>
              <a:buNone/>
              <a:defRPr/>
            </a:pPr>
            <a:r>
              <a:rPr lang="en-US" sz="2000" dirty="0"/>
              <a:t>■ The Deutsch and Willis factor model consists of 15 factors that are classified into four categories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7483E46-3C14-629C-222B-09D318202634}"/>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12291" name="Rectangle 3">
            <a:extLst>
              <a:ext uri="{FF2B5EF4-FFF2-40B4-BE49-F238E27FC236}">
                <a16:creationId xmlns:a16="http://schemas.microsoft.com/office/drawing/2014/main" id="{738B4854-93C1-5478-53BB-B042D236A655}"/>
              </a:ext>
            </a:extLst>
          </p:cNvPr>
          <p:cNvSpPr>
            <a:spLocks noGrp="1" noChangeArrowheads="1"/>
          </p:cNvSpPr>
          <p:nvPr>
            <p:ph idx="1"/>
          </p:nvPr>
        </p:nvSpPr>
        <p:spPr>
          <a:xfrm>
            <a:off x="1905000" y="1828800"/>
            <a:ext cx="8534400" cy="4191000"/>
          </a:xfrm>
        </p:spPr>
        <p:txBody>
          <a:bodyPr/>
          <a:lstStyle/>
          <a:p>
            <a:pPr eaLnBrk="1" hangingPunct="1">
              <a:buFont typeface="Wingdings" panose="05000000000000000000" pitchFamily="2" charset="2"/>
              <a:buNone/>
            </a:pPr>
            <a:r>
              <a:rPr lang="en-US" altLang="en-US" sz="2800"/>
              <a:t>Five new factors were suggested by the two alternative factor models:</a:t>
            </a:r>
            <a:br>
              <a:rPr lang="en-US" altLang="en-US" sz="2800"/>
            </a:br>
            <a:r>
              <a:rPr lang="en-US" altLang="en-US" sz="2800"/>
              <a:t>1-Verifiability.(by both)</a:t>
            </a:r>
            <a:br>
              <a:rPr lang="en-US" altLang="en-US" sz="2800"/>
            </a:br>
            <a:r>
              <a:rPr lang="en-US" altLang="en-US" sz="2800"/>
              <a:t>2- Expandability. (by both)</a:t>
            </a:r>
            <a:br>
              <a:rPr lang="en-US" altLang="en-US" sz="2800"/>
            </a:br>
            <a:r>
              <a:rPr lang="en-US" altLang="en-US" sz="2800"/>
              <a:t>3- Safety. (by Deutsh and willis)</a:t>
            </a:r>
            <a:br>
              <a:rPr lang="en-US" altLang="en-US" sz="2800"/>
            </a:br>
            <a:r>
              <a:rPr lang="en-US" altLang="en-US" sz="2800"/>
              <a:t>4- Manageability. (by Deutsh and willis) </a:t>
            </a:r>
            <a:br>
              <a:rPr lang="en-US" altLang="en-US" sz="2800"/>
            </a:br>
            <a:r>
              <a:rPr lang="en-US" altLang="en-US" sz="2800"/>
              <a:t>5- Survivability. (by Deutsh and willis)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Other definition and concept</a:t>
            </a:r>
            <a:endParaRPr lang="ar-SA"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3" name="Content Placeholder 2"/>
          <p:cNvSpPr>
            <a:spLocks noGrp="1"/>
          </p:cNvSpPr>
          <p:nvPr>
            <p:ph idx="1"/>
          </p:nvPr>
        </p:nvSpPr>
        <p:spPr>
          <a:xfrm>
            <a:off x="1991544" y="1669907"/>
            <a:ext cx="7886700" cy="4351338"/>
          </a:xfrm>
        </p:spPr>
        <p:txBody>
          <a:bodyPr/>
          <a:lstStyle/>
          <a:p>
            <a:pPr>
              <a:buNone/>
            </a:pPr>
            <a:r>
              <a:rPr lang="en-US" sz="3600" dirty="0"/>
              <a:t>• Four Absolutes:</a:t>
            </a:r>
          </a:p>
          <a:p>
            <a:pPr>
              <a:buNone/>
            </a:pPr>
            <a:endParaRPr lang="en-US" sz="3600" dirty="0"/>
          </a:p>
          <a:p>
            <a:pPr>
              <a:buNone/>
            </a:pPr>
            <a:r>
              <a:rPr lang="en-US" sz="2800" dirty="0"/>
              <a:t>– Quality Means Conformance to Requirements. Both functional and non functional</a:t>
            </a:r>
          </a:p>
          <a:p>
            <a:pPr>
              <a:buNone/>
            </a:pPr>
            <a:r>
              <a:rPr lang="en-US" sz="2800" dirty="0"/>
              <a:t> - Quality Comes from Prevention</a:t>
            </a:r>
          </a:p>
          <a:p>
            <a:pPr>
              <a:buNone/>
            </a:pPr>
            <a:r>
              <a:rPr lang="en-US" sz="2800" dirty="0"/>
              <a:t>- Quality is never ending improvement</a:t>
            </a:r>
          </a:p>
          <a:p>
            <a:pPr>
              <a:buNone/>
            </a:pPr>
            <a:r>
              <a:rPr lang="en-US" sz="2800" dirty="0"/>
              <a:t>– Quality is Zero Defects</a:t>
            </a:r>
          </a:p>
          <a:p>
            <a:pPr>
              <a:buNone/>
            </a:pPr>
            <a:endParaRPr lang="en-US" sz="2800" dirty="0"/>
          </a:p>
          <a:p>
            <a:pPr>
              <a:buNone/>
            </a:pPr>
            <a:endParaRPr lang="en-US" sz="2800" dirty="0"/>
          </a:p>
          <a:p>
            <a:pPr>
              <a:buNone/>
            </a:pPr>
            <a:endParaRPr lang="en-US" sz="2800" dirty="0"/>
          </a:p>
        </p:txBody>
      </p:sp>
      <p:pic>
        <p:nvPicPr>
          <p:cNvPr id="4" name="Picture 3"/>
          <p:cNvPicPr>
            <a:picLocks noChangeAspect="1"/>
          </p:cNvPicPr>
          <p:nvPr/>
        </p:nvPicPr>
        <p:blipFill>
          <a:blip r:embed="rId2"/>
          <a:stretch>
            <a:fillRect/>
          </a:stretch>
        </p:blipFill>
        <p:spPr>
          <a:xfrm>
            <a:off x="8635987" y="4293097"/>
            <a:ext cx="2009775" cy="200977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6B84B90-2224-59F6-ECBC-42B4869078C1}"/>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13315" name="Rectangle 3">
            <a:extLst>
              <a:ext uri="{FF2B5EF4-FFF2-40B4-BE49-F238E27FC236}">
                <a16:creationId xmlns:a16="http://schemas.microsoft.com/office/drawing/2014/main" id="{A0C3B791-F282-F002-CA76-F2052FA08C9A}"/>
              </a:ext>
            </a:extLst>
          </p:cNvPr>
          <p:cNvSpPr>
            <a:spLocks noGrp="1" noChangeArrowheads="1"/>
          </p:cNvSpPr>
          <p:nvPr>
            <p:ph idx="1"/>
          </p:nvPr>
        </p:nvSpPr>
        <p:spPr>
          <a:xfrm>
            <a:off x="1905000" y="1828800"/>
            <a:ext cx="8458200" cy="4038600"/>
          </a:xfrm>
        </p:spPr>
        <p:txBody>
          <a:bodyPr/>
          <a:lstStyle/>
          <a:p>
            <a:pPr eaLnBrk="1" hangingPunct="1">
              <a:buFont typeface="Wingdings" panose="05000000000000000000" pitchFamily="2" charset="2"/>
              <a:buNone/>
            </a:pPr>
            <a:r>
              <a:rPr lang="en-US" altLang="en-US" sz="2500" b="1" i="1" u="sng">
                <a:solidFill>
                  <a:srgbClr val="FF0000"/>
                </a:solidFill>
              </a:rPr>
              <a:t>Verifiability</a:t>
            </a:r>
            <a:r>
              <a:rPr lang="en-US" altLang="en-US" sz="2500" b="1" i="1" u="sng"/>
              <a:t>:</a:t>
            </a:r>
            <a:br>
              <a:rPr lang="en-US" altLang="en-US" sz="2500" b="1" u="sng"/>
            </a:br>
            <a:r>
              <a:rPr lang="en-US" altLang="en-US" sz="2500"/>
              <a:t>Verifiability requirements </a:t>
            </a:r>
            <a:r>
              <a:rPr lang="en-US" altLang="en-US" sz="2500">
                <a:solidFill>
                  <a:srgbClr val="FF0000"/>
                </a:solidFill>
              </a:rPr>
              <a:t>define design and programming features</a:t>
            </a:r>
            <a:r>
              <a:rPr lang="en-US" altLang="en-US" sz="2500"/>
              <a:t> that enable efficient verification of the design and programming. Most verifiability requirements refer to modularity, to simplicity, and to adherence to documentation and programming guideline.</a:t>
            </a:r>
            <a:br>
              <a:rPr lang="en-US" altLang="en-US" sz="2500"/>
            </a:br>
            <a:endParaRPr lang="en-US" altLang="en-US" sz="25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E2020A4-F385-9E96-0D1D-6C5F0AF29645}"/>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14339" name="Rectangle 3">
            <a:extLst>
              <a:ext uri="{FF2B5EF4-FFF2-40B4-BE49-F238E27FC236}">
                <a16:creationId xmlns:a16="http://schemas.microsoft.com/office/drawing/2014/main" id="{B1261B2D-DC9F-F298-7CE1-165EFB13EE16}"/>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800" b="1" u="sng">
                <a:solidFill>
                  <a:srgbClr val="FF0000"/>
                </a:solidFill>
              </a:rPr>
              <a:t>Expandability</a:t>
            </a:r>
            <a:r>
              <a:rPr lang="en-US" altLang="en-US" sz="2800" b="1" u="sng"/>
              <a:t>:</a:t>
            </a:r>
            <a:br>
              <a:rPr lang="en-US" altLang="en-US" sz="2800" b="1" u="sng"/>
            </a:br>
            <a:r>
              <a:rPr lang="en-US" altLang="en-US" sz="2800"/>
              <a:t>Expandability requirements refer to future efforts that will be needed </a:t>
            </a:r>
            <a:r>
              <a:rPr lang="en-US" altLang="en-US" sz="2800">
                <a:solidFill>
                  <a:srgbClr val="FF0000"/>
                </a:solidFill>
              </a:rPr>
              <a:t>to serve large populations, improve service, or add new applications in order to improve usability</a:t>
            </a:r>
            <a:r>
              <a:rPr lang="en-US" altLang="en-US" sz="2800"/>
              <a:t>. </a:t>
            </a:r>
          </a:p>
          <a:p>
            <a:pPr eaLnBrk="1" hangingPunct="1"/>
            <a:r>
              <a:rPr lang="en-US" altLang="en-US" sz="2800"/>
              <a:t>The majority of these requirements </a:t>
            </a:r>
            <a:r>
              <a:rPr lang="en-US" altLang="en-US" sz="2800">
                <a:solidFill>
                  <a:srgbClr val="FF0000"/>
                </a:solidFill>
              </a:rPr>
              <a:t>are covered by McCall`s flexibility factor</a:t>
            </a:r>
            <a:r>
              <a:rPr lang="en-US" altLang="en-US" sz="2800"/>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D384A4F-CB9E-26A5-4E3F-B6F1D8D36016}"/>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15363" name="Rectangle 3">
            <a:extLst>
              <a:ext uri="{FF2B5EF4-FFF2-40B4-BE49-F238E27FC236}">
                <a16:creationId xmlns:a16="http://schemas.microsoft.com/office/drawing/2014/main" id="{DBA8CF33-9B72-6FF6-AD77-1FDDD30D21AD}"/>
              </a:ext>
            </a:extLst>
          </p:cNvPr>
          <p:cNvSpPr>
            <a:spLocks noGrp="1" noChangeArrowheads="1"/>
          </p:cNvSpPr>
          <p:nvPr>
            <p:ph idx="1"/>
          </p:nvPr>
        </p:nvSpPr>
        <p:spPr>
          <a:xfrm>
            <a:off x="1905000" y="1981200"/>
            <a:ext cx="8610600" cy="4038600"/>
          </a:xfrm>
        </p:spPr>
        <p:txBody>
          <a:bodyPr/>
          <a:lstStyle/>
          <a:p>
            <a:pPr eaLnBrk="1" hangingPunct="1">
              <a:buFont typeface="Wingdings" panose="05000000000000000000" pitchFamily="2" charset="2"/>
              <a:buNone/>
            </a:pPr>
            <a:r>
              <a:rPr lang="en-US" altLang="en-US" sz="2700" b="1" i="1" u="sng">
                <a:solidFill>
                  <a:srgbClr val="FF0000"/>
                </a:solidFill>
              </a:rPr>
              <a:t>Safety</a:t>
            </a:r>
            <a:r>
              <a:rPr lang="en-US" altLang="en-US" sz="2700" b="1" i="1" u="sng"/>
              <a:t>:</a:t>
            </a:r>
            <a:br>
              <a:rPr lang="en-US" altLang="en-US" sz="2700" b="1" i="1" u="sng"/>
            </a:br>
            <a:r>
              <a:rPr lang="en-US" altLang="en-US" sz="2700"/>
              <a:t>Safety requirements are meant to eliminate conditions dangerous to operators of equipment as a result of errors in process control software. These errors can result in inappropriate reactions to dangerous situations or to the failure to provide alarm signals when the dangerous conditions to be detected by the software arise.</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A2C0A46-AF1D-DB92-FF42-43AF2825D1CD}"/>
              </a:ext>
            </a:extLst>
          </p:cNvPr>
          <p:cNvSpPr>
            <a:spLocks noGrp="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endParaRPr lang="en-US" altLang="en-US" sz="3600"/>
          </a:p>
        </p:txBody>
      </p:sp>
      <p:sp>
        <p:nvSpPr>
          <p:cNvPr id="16387" name="Content Placeholder 2">
            <a:extLst>
              <a:ext uri="{FF2B5EF4-FFF2-40B4-BE49-F238E27FC236}">
                <a16:creationId xmlns:a16="http://schemas.microsoft.com/office/drawing/2014/main" id="{B5BC883C-5948-322A-D74B-BBE84DF08918}"/>
              </a:ext>
            </a:extLst>
          </p:cNvPr>
          <p:cNvSpPr>
            <a:spLocks noGrp="1"/>
          </p:cNvSpPr>
          <p:nvPr>
            <p:ph idx="1"/>
          </p:nvPr>
        </p:nvSpPr>
        <p:spPr>
          <a:xfrm>
            <a:off x="2057400" y="1676400"/>
            <a:ext cx="8153400" cy="4038600"/>
          </a:xfrm>
        </p:spPr>
        <p:txBody>
          <a:bodyPr/>
          <a:lstStyle/>
          <a:p>
            <a:pPr eaLnBrk="1" hangingPunct="1"/>
            <a:r>
              <a:rPr lang="en-US" altLang="en-US" sz="2700" b="1" i="1" u="sng">
                <a:solidFill>
                  <a:srgbClr val="FF0000"/>
                </a:solidFill>
              </a:rPr>
              <a:t>Safety Example </a:t>
            </a:r>
          </a:p>
          <a:p>
            <a:pPr eaLnBrk="1" hangingPunct="1"/>
            <a:r>
              <a:rPr lang="en-US" altLang="en-US" sz="2700"/>
              <a:t>In a chemical plant, a computerized system controls the flow of acid according to pressure and temperature changes occurring during production. </a:t>
            </a:r>
          </a:p>
          <a:p>
            <a:pPr eaLnBrk="1" hangingPunct="1"/>
            <a:r>
              <a:rPr lang="en-US" altLang="en-US" sz="2700"/>
              <a:t>The safety requirements refer to the system’s computerized reactions in cases of dangerous situations and also specify what kinds of alarms are needed in each case.</a:t>
            </a:r>
          </a:p>
          <a:p>
            <a:pPr eaLnBrk="1" hangingPunct="1"/>
            <a:endParaRPr lang="en-US" altLang="en-US" sz="27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674D0AB-C84F-8B19-A279-DB727DB95CF0}"/>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17411" name="Rectangle 3">
            <a:extLst>
              <a:ext uri="{FF2B5EF4-FFF2-40B4-BE49-F238E27FC236}">
                <a16:creationId xmlns:a16="http://schemas.microsoft.com/office/drawing/2014/main" id="{BE22AE8B-FB5B-0A56-1E78-608765E83616}"/>
              </a:ext>
            </a:extLst>
          </p:cNvPr>
          <p:cNvSpPr>
            <a:spLocks noGrp="1" noChangeArrowheads="1"/>
          </p:cNvSpPr>
          <p:nvPr>
            <p:ph idx="1"/>
          </p:nvPr>
        </p:nvSpPr>
        <p:spPr>
          <a:xfrm>
            <a:off x="1828800" y="1752600"/>
            <a:ext cx="8686800" cy="4038600"/>
          </a:xfrm>
        </p:spPr>
        <p:txBody>
          <a:bodyPr/>
          <a:lstStyle/>
          <a:p>
            <a:pPr eaLnBrk="1" hangingPunct="1">
              <a:buFont typeface="Wingdings" panose="05000000000000000000" pitchFamily="2" charset="2"/>
              <a:buNone/>
            </a:pPr>
            <a:r>
              <a:rPr lang="en-US" altLang="en-US" sz="2400" b="1" i="1" u="sng">
                <a:solidFill>
                  <a:srgbClr val="FF0000"/>
                </a:solidFill>
              </a:rPr>
              <a:t>Manageability</a:t>
            </a:r>
            <a:r>
              <a:rPr lang="en-US" altLang="en-US" sz="2400" i="1" u="sng"/>
              <a:t>:</a:t>
            </a:r>
            <a:br>
              <a:rPr lang="en-US" altLang="en-US" sz="2400" u="sng"/>
            </a:br>
            <a:r>
              <a:rPr lang="en-US" altLang="en-US" sz="2400"/>
              <a:t>Manageability requirements refer to the administrative tools that support software modification during the software development and maintenance periods, such as configuration management, software change procedures.</a:t>
            </a:r>
          </a:p>
          <a:p>
            <a:pPr eaLnBrk="1" hangingPunct="1">
              <a:buFont typeface="Wingdings" panose="05000000000000000000" pitchFamily="2" charset="2"/>
              <a:buNone/>
            </a:pPr>
            <a:r>
              <a:rPr lang="en-US" altLang="en-US" sz="2200" i="1"/>
              <a:t>Example : </a:t>
            </a:r>
            <a:r>
              <a:rPr lang="en-US" altLang="en-US" sz="2200"/>
              <a:t>“Chemilog” is a software system that automatically logs the flows of chemicals into various containers to allow for later analysis of the efficiency of production units. The  development and issue of new versions and releases of “Chemilog” are controlled by the Software Development Board, whose members act according to the company’s software modifications procedure.</a:t>
            </a:r>
          </a:p>
          <a:p>
            <a:pPr eaLnBrk="1" hangingPunct="1">
              <a:buFont typeface="Wingdings" panose="05000000000000000000" pitchFamily="2" charset="2"/>
              <a:buNone/>
            </a:pPr>
            <a:endParaRPr lang="en-US" altLang="en-US" sz="24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6C4CE73-4686-FE40-1245-5ADBD57B1825}"/>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18435" name="Rectangle 3">
            <a:extLst>
              <a:ext uri="{FF2B5EF4-FFF2-40B4-BE49-F238E27FC236}">
                <a16:creationId xmlns:a16="http://schemas.microsoft.com/office/drawing/2014/main" id="{D32F66BC-7F3C-6C81-C9E6-CBD0DCB38F5E}"/>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800" b="1" i="1" u="sng">
                <a:solidFill>
                  <a:srgbClr val="FF0000"/>
                </a:solidFill>
              </a:rPr>
              <a:t>Survivability</a:t>
            </a:r>
            <a:endParaRPr lang="en-US" altLang="en-US" sz="2800" i="1">
              <a:solidFill>
                <a:srgbClr val="FF0000"/>
              </a:solidFill>
            </a:endParaRPr>
          </a:p>
          <a:p>
            <a:pPr eaLnBrk="1" hangingPunct="1">
              <a:buFont typeface="Wingdings" panose="05000000000000000000" pitchFamily="2" charset="2"/>
              <a:buNone/>
            </a:pPr>
            <a:r>
              <a:rPr lang="en-US" altLang="en-US" sz="2800"/>
              <a:t>Survivability requirements refer to the continuity of service.  Defined as:</a:t>
            </a:r>
            <a:br>
              <a:rPr lang="en-US" altLang="en-US" sz="2800"/>
            </a:br>
            <a:r>
              <a:rPr lang="en-US" altLang="en-US" sz="2800"/>
              <a:t>-  the minimum time allowed between failures of the system</a:t>
            </a:r>
            <a:br>
              <a:rPr lang="en-US" altLang="en-US" sz="2800"/>
            </a:br>
            <a:r>
              <a:rPr lang="en-US" altLang="en-US" sz="2800"/>
              <a:t>-  the maximum time permitted for recovery of service, </a:t>
            </a:r>
          </a:p>
          <a:p>
            <a:pPr eaLnBrk="1" hangingPunct="1">
              <a:buFont typeface="Wingdings" panose="05000000000000000000" pitchFamily="2" charset="2"/>
              <a:buNone/>
            </a:pPr>
            <a:r>
              <a:rPr lang="en-US" altLang="en-US" sz="2800"/>
              <a:t>two factors that pertain to service continuity.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56D51A5-FE22-855E-DAD2-D9DD29A3270E}"/>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Alternative models of software quality factors:</a:t>
            </a:r>
          </a:p>
        </p:txBody>
      </p:sp>
      <p:sp>
        <p:nvSpPr>
          <p:cNvPr id="19459" name="Rectangle 3">
            <a:extLst>
              <a:ext uri="{FF2B5EF4-FFF2-40B4-BE49-F238E27FC236}">
                <a16:creationId xmlns:a16="http://schemas.microsoft.com/office/drawing/2014/main" id="{EA4810AB-312D-7D27-A96B-0F6B12D16160}"/>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700"/>
              <a:t>By comparing the contents of the factor models we fined that:</a:t>
            </a:r>
            <a:br>
              <a:rPr lang="en-US" altLang="en-US" sz="2700"/>
            </a:br>
            <a:r>
              <a:rPr lang="en-US" altLang="en-US" sz="2700"/>
              <a:t>- Expandability and Survivability actually resemble Flexibility and Reliability.</a:t>
            </a:r>
            <a:br>
              <a:rPr lang="en-US" altLang="en-US" sz="2700"/>
            </a:br>
            <a:r>
              <a:rPr lang="en-US" altLang="en-US" sz="2700"/>
              <a:t>- Testability can be considered as one element in Maintainability factor.</a:t>
            </a:r>
            <a:br>
              <a:rPr lang="en-US" altLang="en-US" sz="2700"/>
            </a:br>
            <a:br>
              <a:rPr lang="en-US" altLang="en-US" sz="2700"/>
            </a:br>
            <a:r>
              <a:rPr lang="en-US" altLang="en-US" sz="2700"/>
              <a:t>Therefore the alternative factor models add only three new factors to McCall`s model :  Verifiability, Safety, and Manageability.</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30B13D76-9F21-87CD-5233-440293D05FE7}"/>
              </a:ext>
            </a:extLst>
          </p:cNvPr>
          <p:cNvSpPr>
            <a:spLocks noGrp="1"/>
          </p:cNvSpPr>
          <p:nvPr>
            <p:ph type="title"/>
          </p:nvPr>
        </p:nvSpPr>
        <p:spPr>
          <a:xfrm>
            <a:off x="1828800" y="-228600"/>
            <a:ext cx="8839200" cy="1143000"/>
          </a:xfrm>
        </p:spPr>
        <p:txBody>
          <a:bodyPr/>
          <a:lstStyle/>
          <a:p>
            <a:pPr eaLnBrk="1" hangingPunct="1"/>
            <a:r>
              <a:rPr lang="en-US" altLang="en-US" sz="4000"/>
              <a:t>Structure of the alternative factor models</a:t>
            </a:r>
          </a:p>
        </p:txBody>
      </p:sp>
      <p:pic>
        <p:nvPicPr>
          <p:cNvPr id="20483" name="Picture 4">
            <a:extLst>
              <a:ext uri="{FF2B5EF4-FFF2-40B4-BE49-F238E27FC236}">
                <a16:creationId xmlns:a16="http://schemas.microsoft.com/office/drawing/2014/main" id="{E6DAB392-5959-5CF8-2A4A-8F383E42F4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28800" y="914400"/>
            <a:ext cx="8534400" cy="5181600"/>
          </a:xfrm>
          <a:noFill/>
        </p:spPr>
      </p:pic>
      <p:pic>
        <p:nvPicPr>
          <p:cNvPr id="20484" name="Picture 2">
            <a:extLst>
              <a:ext uri="{FF2B5EF4-FFF2-40B4-BE49-F238E27FC236}">
                <a16:creationId xmlns:a16="http://schemas.microsoft.com/office/drawing/2014/main" id="{47BEFEF7-4D3E-2B71-3427-746D06D3E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7414" y="2962275"/>
            <a:ext cx="2571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28B069B8-7C76-FC1D-1E5B-C3C75133E1EA}"/>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Who is interested in the definition of quality requirements?</a:t>
            </a:r>
          </a:p>
        </p:txBody>
      </p:sp>
      <p:sp>
        <p:nvSpPr>
          <p:cNvPr id="21507" name="Rectangle 4">
            <a:extLst>
              <a:ext uri="{FF2B5EF4-FFF2-40B4-BE49-F238E27FC236}">
                <a16:creationId xmlns:a16="http://schemas.microsoft.com/office/drawing/2014/main" id="{43D236C9-7336-F7D6-DDD1-A08366863675}"/>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r>
              <a:rPr lang="en-US" altLang="en-US" sz="2800"/>
              <a:t>1- The client: The requirements document he prepares does indeed serve as a fundamental  protection against low quality </a:t>
            </a:r>
          </a:p>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r>
              <a:rPr lang="en-US" altLang="en-US" sz="2800"/>
              <a:t>2- The software developer: add requirements represent his own interest. </a:t>
            </a:r>
            <a:br>
              <a:rPr lang="en-US" altLang="en-US" sz="2800"/>
            </a:br>
            <a:endParaRPr lang="en-US" altLang="en-US" sz="2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C28BBB73-ED5F-A00D-8BE5-94C30866B1D9}"/>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Who is interested in the definition of quality requirements?</a:t>
            </a:r>
          </a:p>
        </p:txBody>
      </p:sp>
      <p:sp>
        <p:nvSpPr>
          <p:cNvPr id="22531" name="Rectangle 3">
            <a:extLst>
              <a:ext uri="{FF2B5EF4-FFF2-40B4-BE49-F238E27FC236}">
                <a16:creationId xmlns:a16="http://schemas.microsoft.com/office/drawing/2014/main" id="{296BC5D7-B743-07F2-D7D8-14885A70B8A4}"/>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800" b="1" u="sng"/>
              <a:t>Examples:</a:t>
            </a:r>
            <a:br>
              <a:rPr lang="en-US" altLang="en-US" sz="2800" b="1" u="sng"/>
            </a:br>
            <a:r>
              <a:rPr lang="en-US" altLang="en-US" sz="2800"/>
              <a:t>(1) </a:t>
            </a:r>
            <a:r>
              <a:rPr lang="en-US" altLang="en-US" sz="2800" b="1"/>
              <a:t>Reusability requirements</a:t>
            </a:r>
            <a:r>
              <a:rPr lang="en-US" altLang="en-US" sz="2800"/>
              <a:t>. In cases where the client anticipates development in near future of an additional software system having strong similarities to the present software, the client will himself initiate reusability requirements .In other cases, the client is interested in reusing parts of software systems that were developed earlier in a new system.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Benefits of software quality</a:t>
            </a:r>
          </a:p>
        </p:txBody>
      </p:sp>
      <p:sp>
        <p:nvSpPr>
          <p:cNvPr id="3" name="Content Placeholder 2"/>
          <p:cNvSpPr>
            <a:spLocks noGrp="1"/>
          </p:cNvSpPr>
          <p:nvPr>
            <p:ph idx="1"/>
          </p:nvPr>
        </p:nvSpPr>
        <p:spPr/>
        <p:txBody>
          <a:bodyPr/>
          <a:lstStyle/>
          <a:p>
            <a:r>
              <a:rPr lang="en-US" sz="2800" dirty="0">
                <a:solidFill>
                  <a:srgbClr val="FF0000"/>
                </a:solidFill>
              </a:rPr>
              <a:t>Decreased number of defects </a:t>
            </a:r>
            <a:r>
              <a:rPr lang="en-US" sz="2800" dirty="0"/>
              <a:t>and errors in software</a:t>
            </a:r>
          </a:p>
          <a:p>
            <a:r>
              <a:rPr lang="en-US" sz="2800" dirty="0">
                <a:solidFill>
                  <a:srgbClr val="FF0000"/>
                </a:solidFill>
              </a:rPr>
              <a:t>Less rework </a:t>
            </a:r>
            <a:r>
              <a:rPr lang="en-US" sz="2800" dirty="0"/>
              <a:t>as a result of less software defects</a:t>
            </a:r>
          </a:p>
          <a:p>
            <a:r>
              <a:rPr lang="en-US" sz="2800" dirty="0">
                <a:solidFill>
                  <a:srgbClr val="FF0000"/>
                </a:solidFill>
              </a:rPr>
              <a:t>Reduced</a:t>
            </a:r>
            <a:r>
              <a:rPr lang="en-US" sz="2800" dirty="0"/>
              <a:t> development and maintenance </a:t>
            </a:r>
            <a:r>
              <a:rPr lang="en-US" sz="2800" dirty="0">
                <a:solidFill>
                  <a:srgbClr val="FF0000"/>
                </a:solidFill>
              </a:rPr>
              <a:t>cost</a:t>
            </a:r>
          </a:p>
          <a:p>
            <a:r>
              <a:rPr lang="en-US" sz="2800" dirty="0"/>
              <a:t>Increased software </a:t>
            </a:r>
            <a:r>
              <a:rPr lang="en-US" sz="2800" dirty="0">
                <a:solidFill>
                  <a:srgbClr val="FF0000"/>
                </a:solidFill>
              </a:rPr>
              <a:t>reliability</a:t>
            </a:r>
          </a:p>
          <a:p>
            <a:r>
              <a:rPr lang="en-US" sz="2800" dirty="0"/>
              <a:t>Increased customer </a:t>
            </a:r>
            <a:r>
              <a:rPr lang="en-US" sz="2800" dirty="0">
                <a:solidFill>
                  <a:srgbClr val="FF0000"/>
                </a:solidFill>
              </a:rPr>
              <a:t>satisfaction</a:t>
            </a:r>
          </a:p>
          <a:p>
            <a:r>
              <a:rPr lang="en-US" sz="2800" dirty="0"/>
              <a:t>Happier software practitioners</a:t>
            </a:r>
          </a:p>
        </p:txBody>
      </p:sp>
    </p:spTree>
    <p:extLst>
      <p:ext uri="{BB962C8B-B14F-4D97-AF65-F5344CB8AC3E}">
        <p14:creationId xmlns:p14="http://schemas.microsoft.com/office/powerpoint/2010/main" val="7328802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F97BF44-C647-3C57-D83F-B574EBB05229}"/>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Who is interested in the definition of quality requirements?</a:t>
            </a:r>
          </a:p>
        </p:txBody>
      </p:sp>
      <p:sp>
        <p:nvSpPr>
          <p:cNvPr id="23555" name="Rectangle 3">
            <a:extLst>
              <a:ext uri="{FF2B5EF4-FFF2-40B4-BE49-F238E27FC236}">
                <a16:creationId xmlns:a16="http://schemas.microsoft.com/office/drawing/2014/main" id="{3F00F5C6-EB98-674E-F09D-F7407E57D1EA}"/>
              </a:ext>
            </a:extLst>
          </p:cNvPr>
          <p:cNvSpPr>
            <a:spLocks noGrp="1" noChangeArrowheads="1"/>
          </p:cNvSpPr>
          <p:nvPr>
            <p:ph idx="1"/>
          </p:nvPr>
        </p:nvSpPr>
        <p:spPr/>
        <p:txBody>
          <a:bodyPr/>
          <a:lstStyle/>
          <a:p>
            <a:pPr eaLnBrk="1" hangingPunct="1">
              <a:buFont typeface="Wingdings" panose="05000000000000000000" pitchFamily="2" charset="2"/>
              <a:buNone/>
            </a:pPr>
            <a:br>
              <a:rPr lang="en-US" altLang="en-US" sz="2800" b="1" u="sng"/>
            </a:br>
            <a:r>
              <a:rPr lang="en-US" altLang="en-US" sz="2800"/>
              <a:t>The developer, </a:t>
            </a:r>
            <a:r>
              <a:rPr lang="en-US" altLang="en-US" sz="2800">
                <a:solidFill>
                  <a:srgbClr val="FF0000"/>
                </a:solidFill>
              </a:rPr>
              <a:t>who serves a great variety of clients</a:t>
            </a:r>
            <a:r>
              <a:rPr lang="en-US" altLang="en-US" sz="2800"/>
              <a:t>, will recognize the potential benefits of reuse, and will enter reusability into the list of requirements to be fulfilled by the project team.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85A1BA3-BAD1-187B-4DB6-AFFF11BBD880}"/>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Who is interested in the definition of quality requirements?</a:t>
            </a:r>
          </a:p>
        </p:txBody>
      </p:sp>
      <p:sp>
        <p:nvSpPr>
          <p:cNvPr id="24579" name="Rectangle 3">
            <a:extLst>
              <a:ext uri="{FF2B5EF4-FFF2-40B4-BE49-F238E27FC236}">
                <a16:creationId xmlns:a16="http://schemas.microsoft.com/office/drawing/2014/main" id="{25A4735E-B56B-3810-296E-5AAE9D4BDE05}"/>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800"/>
              <a:t>(2) </a:t>
            </a:r>
            <a:r>
              <a:rPr lang="en-US" altLang="en-US" sz="2800" b="1"/>
              <a:t>Verifiability requirements</a:t>
            </a:r>
            <a:r>
              <a:rPr lang="en-US" altLang="en-US" sz="2800"/>
              <a:t>. These requirements are meant to improve the design reviews and software tests carried out during software development. Their aim is to save development resources and they are, therefore, of interest to developers. The client, however, is usually uninterested in placing requirements that deal with the internal activities of the developer team.</a:t>
            </a:r>
            <a:br>
              <a:rPr lang="en-US" altLang="en-US" sz="2800"/>
            </a:br>
            <a:endParaRPr lang="en-US" altLang="en-US" sz="2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E138679-8000-7442-BF73-06CDBC6FE6B3}"/>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Who is interested in the definition of quality requirements?</a:t>
            </a:r>
          </a:p>
        </p:txBody>
      </p:sp>
      <p:sp>
        <p:nvSpPr>
          <p:cNvPr id="25603" name="Rectangle 3">
            <a:extLst>
              <a:ext uri="{FF2B5EF4-FFF2-40B4-BE49-F238E27FC236}">
                <a16:creationId xmlns:a16="http://schemas.microsoft.com/office/drawing/2014/main" id="{509D0F65-501D-0811-16B1-DEB8B61D2D87}"/>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r>
              <a:rPr lang="en-US" altLang="en-US" sz="2800"/>
              <a:t>The following list of quality factors usually interest the developer whereas they may raise very little interest on the part of the client:</a:t>
            </a:r>
            <a:br>
              <a:rPr lang="en-US" altLang="en-US" sz="2800"/>
            </a:br>
            <a:r>
              <a:rPr lang="en-US" altLang="en-US" sz="2800"/>
              <a:t>1- Portability</a:t>
            </a:r>
            <a:br>
              <a:rPr lang="en-US" altLang="en-US" sz="2800"/>
            </a:br>
            <a:r>
              <a:rPr lang="en-US" altLang="en-US" sz="2800"/>
              <a:t>2- Reusability</a:t>
            </a:r>
            <a:br>
              <a:rPr lang="en-US" altLang="en-US" sz="2800"/>
            </a:br>
            <a:r>
              <a:rPr lang="en-US" altLang="en-US" sz="2800"/>
              <a:t>3- Verifiability.</a:t>
            </a:r>
            <a:br>
              <a:rPr lang="en-US" altLang="en-US" sz="2800"/>
            </a:br>
            <a:endParaRPr lang="en-US" altLang="en-US" sz="2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22F4E81-8002-6761-5DC7-3CBE30F85FA9}"/>
              </a:ext>
            </a:extLst>
          </p:cNvPr>
          <p:cNvSpPr>
            <a:spLocks noGrp="1" noChangeArrowheads="1"/>
          </p:cNvSpPr>
          <p:nvPr>
            <p:ph type="title"/>
          </p:nvPr>
        </p:nvSpPr>
        <p:spPr/>
        <p:txBody>
          <a:bodyPr/>
          <a:lstStyle/>
          <a:p>
            <a:pPr eaLnBrk="1" hangingPunct="1"/>
            <a:r>
              <a:rPr lang="en-US" altLang="en-US" sz="3600">
                <a:solidFill>
                  <a:srgbClr val="FF0000"/>
                </a:solidFill>
                <a:latin typeface="Arial" panose="020B0604020202020204" pitchFamily="34" charset="0"/>
              </a:rPr>
              <a:t>Who is interested in the definition of quality requirements?</a:t>
            </a:r>
          </a:p>
        </p:txBody>
      </p:sp>
      <p:sp>
        <p:nvSpPr>
          <p:cNvPr id="26627" name="Rectangle 3">
            <a:extLst>
              <a:ext uri="{FF2B5EF4-FFF2-40B4-BE49-F238E27FC236}">
                <a16:creationId xmlns:a16="http://schemas.microsoft.com/office/drawing/2014/main" id="{F84356A7-78FE-E58B-39C3-AA78CA7BF7EA}"/>
              </a:ext>
            </a:extLst>
          </p:cNvPr>
          <p:cNvSpPr>
            <a:spLocks noGrp="1" noChangeArrowheads="1"/>
          </p:cNvSpPr>
          <p:nvPr>
            <p:ph idx="1"/>
          </p:nvPr>
        </p:nvSpPr>
        <p:spPr/>
        <p:txBody>
          <a:bodyPr/>
          <a:lstStyle/>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r>
              <a:rPr lang="en-US" altLang="en-US" sz="2800"/>
              <a:t>So, The project might be carried out  according to two requirements documents:</a:t>
            </a:r>
          </a:p>
          <a:p>
            <a:pPr eaLnBrk="1" hangingPunct="1">
              <a:buFont typeface="Wingdings" panose="05000000000000000000" pitchFamily="2" charset="2"/>
              <a:buNone/>
            </a:pPr>
            <a:br>
              <a:rPr lang="en-US" altLang="en-US" sz="2800"/>
            </a:br>
            <a:r>
              <a:rPr lang="en-US" altLang="en-US" sz="2800"/>
              <a:t>1- the client's requirements document</a:t>
            </a:r>
            <a:br>
              <a:rPr lang="en-US" altLang="en-US" sz="2800"/>
            </a:br>
            <a:r>
              <a:rPr lang="en-US" altLang="en-US" sz="2800"/>
              <a:t>2- The developer's additional requirements document.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3B833F9-4189-BC8E-347D-0E9DE019F743}"/>
              </a:ext>
            </a:extLst>
          </p:cNvPr>
          <p:cNvSpPr>
            <a:spLocks noGrp="1"/>
          </p:cNvSpPr>
          <p:nvPr>
            <p:ph type="title"/>
          </p:nvPr>
        </p:nvSpPr>
        <p:spPr/>
        <p:txBody>
          <a:bodyPr/>
          <a:lstStyle/>
          <a:p>
            <a:pPr eaLnBrk="1" hangingPunct="1"/>
            <a:r>
              <a:rPr lang="en-US" altLang="en-US">
                <a:solidFill>
                  <a:srgbClr val="FF0000"/>
                </a:solidFill>
              </a:rPr>
              <a:t>Software compliance with quality factors</a:t>
            </a:r>
          </a:p>
        </p:txBody>
      </p:sp>
      <p:sp>
        <p:nvSpPr>
          <p:cNvPr id="27651" name="Content Placeholder 2">
            <a:extLst>
              <a:ext uri="{FF2B5EF4-FFF2-40B4-BE49-F238E27FC236}">
                <a16:creationId xmlns:a16="http://schemas.microsoft.com/office/drawing/2014/main" id="{A5EA3603-5A78-0127-54DF-931A66A35A87}"/>
              </a:ext>
            </a:extLst>
          </p:cNvPr>
          <p:cNvSpPr>
            <a:spLocks noGrp="1"/>
          </p:cNvSpPr>
          <p:nvPr>
            <p:ph idx="1"/>
          </p:nvPr>
        </p:nvSpPr>
        <p:spPr>
          <a:xfrm>
            <a:off x="2057400" y="1752600"/>
            <a:ext cx="8153400" cy="4038600"/>
          </a:xfrm>
        </p:spPr>
        <p:txBody>
          <a:bodyPr/>
          <a:lstStyle/>
          <a:p>
            <a:pPr eaLnBrk="1" hangingPunct="1"/>
            <a:r>
              <a:rPr lang="en-US" altLang="en-US" sz="2800"/>
              <a:t>Throughout the software development process, the extent to which the process complies with the requirements of the various quality factors is examined by </a:t>
            </a:r>
            <a:r>
              <a:rPr lang="en-US" altLang="en-US" sz="2800">
                <a:solidFill>
                  <a:srgbClr val="FF0000"/>
                </a:solidFill>
              </a:rPr>
              <a:t>design reviews, software inspections, software tests</a:t>
            </a:r>
            <a:r>
              <a:rPr lang="en-US" altLang="en-US" sz="2800"/>
              <a:t>, and so forth.</a:t>
            </a:r>
          </a:p>
          <a:p>
            <a:pPr eaLnBrk="1" hangingPunct="1"/>
            <a:endParaRPr lang="en-US" altLang="en-US" sz="28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C910329-925F-4B3D-C322-6458E1AEC01B}"/>
              </a:ext>
            </a:extLst>
          </p:cNvPr>
          <p:cNvSpPr>
            <a:spLocks noGrp="1" noChangeArrowheads="1"/>
          </p:cNvSpPr>
          <p:nvPr>
            <p:ph type="title"/>
          </p:nvPr>
        </p:nvSpPr>
        <p:spPr/>
        <p:txBody>
          <a:bodyPr/>
          <a:lstStyle/>
          <a:p>
            <a:pPr eaLnBrk="1" hangingPunct="1"/>
            <a:r>
              <a:rPr lang="en-US" altLang="en-US"/>
              <a:t>Example</a:t>
            </a:r>
          </a:p>
        </p:txBody>
      </p:sp>
      <p:sp>
        <p:nvSpPr>
          <p:cNvPr id="28675" name="Rectangle 3">
            <a:extLst>
              <a:ext uri="{FF2B5EF4-FFF2-40B4-BE49-F238E27FC236}">
                <a16:creationId xmlns:a16="http://schemas.microsoft.com/office/drawing/2014/main" id="{4F8E1E41-1E20-22A3-1559-EE9E985752B5}"/>
              </a:ext>
            </a:extLst>
          </p:cNvPr>
          <p:cNvSpPr>
            <a:spLocks noGrp="1" noChangeArrowheads="1"/>
          </p:cNvSpPr>
          <p:nvPr>
            <p:ph idx="1"/>
          </p:nvPr>
        </p:nvSpPr>
        <p:spPr/>
        <p:txBody>
          <a:bodyPr/>
          <a:lstStyle/>
          <a:p>
            <a:pPr eaLnBrk="1" hangingPunct="1"/>
            <a:r>
              <a:rPr lang="en-US" altLang="en-US"/>
              <a:t>The software requirement document for the tender for development of “Super-lab,” a software system for managing a hospital laboratory, consists of chapters according to the required quality factors as follows: correctness, reliability, efficiency, integrity, usability, maintainability, flexibility, testability, portability, reusability and interoperability </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WordArt 268">
            <a:extLst>
              <a:ext uri="{FF2B5EF4-FFF2-40B4-BE49-F238E27FC236}">
                <a16:creationId xmlns:a16="http://schemas.microsoft.com/office/drawing/2014/main" id="{D51A132C-585C-61A0-F936-991615CD67AB}"/>
              </a:ext>
            </a:extLst>
          </p:cNvPr>
          <p:cNvSpPr>
            <a:spLocks noChangeArrowheads="1" noChangeShapeType="1" noTextEdit="1"/>
          </p:cNvSpPr>
          <p:nvPr/>
        </p:nvSpPr>
        <p:spPr bwMode="auto">
          <a:xfrm>
            <a:off x="3216276" y="361951"/>
            <a:ext cx="5724525" cy="1050925"/>
          </a:xfrm>
          <a:prstGeom prst="rect">
            <a:avLst/>
          </a:prstGeom>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McCall's factor model</a:t>
            </a:r>
          </a:p>
          <a:p>
            <a:pPr algn="ctr" rtl="0" eaLnBrk="0" fontAlgn="base" hangingPunct="0">
              <a:spcBef>
                <a:spcPct val="0"/>
              </a:spcBef>
              <a:spcAft>
                <a:spcPct val="0"/>
              </a:spcAft>
            </a:pPr>
            <a:r>
              <a:rPr lang="en-US"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rPr>
              <a:t>and alternative models</a:t>
            </a:r>
            <a:endParaRPr lang="ar-JO" sz="3600" kern="10">
              <a:ln w="12700">
                <a:solidFill>
                  <a:srgbClr val="000000"/>
                </a:solidFill>
                <a:round/>
                <a:headEnd/>
                <a:tailEnd/>
              </a:ln>
              <a:solidFill>
                <a:srgbClr val="33CC33"/>
              </a:solidFill>
              <a:latin typeface="Arial Black" panose="020B0A04020102020204" pitchFamily="34" charset="0"/>
              <a:cs typeface="Times New Roman" panose="02020603050405020304" pitchFamily="18" charset="0"/>
            </a:endParaRPr>
          </a:p>
        </p:txBody>
      </p:sp>
      <p:pic>
        <p:nvPicPr>
          <p:cNvPr id="29699" name="Picture 269" descr="oht03">
            <a:extLst>
              <a:ext uri="{FF2B5EF4-FFF2-40B4-BE49-F238E27FC236}">
                <a16:creationId xmlns:a16="http://schemas.microsoft.com/office/drawing/2014/main" id="{03DCD506-EBDA-5FDA-46C1-D5D9A1E0AD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993" t="8032" r="2534" b="8009"/>
          <a:stretch>
            <a:fillRect/>
          </a:stretch>
        </p:blipFill>
        <p:spPr bwMode="auto">
          <a:xfrm>
            <a:off x="2562225" y="1547813"/>
            <a:ext cx="7048500" cy="474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7B5D559A-5B8B-0DF7-1BC9-3CD303F8BFA7}"/>
              </a:ext>
            </a:extLst>
          </p:cNvPr>
          <p:cNvSpPr>
            <a:spLocks noGrp="1"/>
          </p:cNvSpPr>
          <p:nvPr>
            <p:ph type="title"/>
          </p:nvPr>
        </p:nvSpPr>
        <p:spPr/>
        <p:txBody>
          <a:bodyPr/>
          <a:lstStyle/>
          <a:p>
            <a:pPr eaLnBrk="1" hangingPunct="1"/>
            <a:r>
              <a:rPr lang="en-US" altLang="en-US">
                <a:latin typeface="Andalus" panose="02020603050405020304" pitchFamily="18" charset="-78"/>
                <a:cs typeface="Andalus" panose="02020603050405020304" pitchFamily="18" charset="-78"/>
              </a:rPr>
              <a:t>Criteria for evaluation of software quality</a:t>
            </a:r>
          </a:p>
        </p:txBody>
      </p:sp>
      <p:sp>
        <p:nvSpPr>
          <p:cNvPr id="30723" name="Content Placeholder 2">
            <a:extLst>
              <a:ext uri="{FF2B5EF4-FFF2-40B4-BE49-F238E27FC236}">
                <a16:creationId xmlns:a16="http://schemas.microsoft.com/office/drawing/2014/main" id="{C9CCD974-3F46-AB08-754B-A681EA429E09}"/>
              </a:ext>
            </a:extLst>
          </p:cNvPr>
          <p:cNvSpPr>
            <a:spLocks noGrp="1"/>
          </p:cNvSpPr>
          <p:nvPr>
            <p:ph idx="1"/>
          </p:nvPr>
        </p:nvSpPr>
        <p:spPr>
          <a:xfrm>
            <a:off x="2209800" y="1773238"/>
            <a:ext cx="7772400" cy="4322762"/>
          </a:xfrm>
        </p:spPr>
        <p:txBody>
          <a:bodyPr/>
          <a:lstStyle/>
          <a:p>
            <a:pPr eaLnBrk="1" hangingPunct="1">
              <a:buFontTx/>
              <a:buNone/>
            </a:pPr>
            <a:r>
              <a:rPr lang="en-US" altLang="en-US" sz="2800"/>
              <a:t>Examples:</a:t>
            </a:r>
          </a:p>
          <a:p>
            <a:pPr eaLnBrk="1" hangingPunct="1"/>
            <a:r>
              <a:rPr lang="en-US" altLang="en-US" sz="2800">
                <a:solidFill>
                  <a:srgbClr val="C00000"/>
                </a:solidFill>
              </a:rPr>
              <a:t>Flight software that flies on a single mission satellite will not be concerned with portability but may be very concerned with reliability.</a:t>
            </a:r>
            <a:endParaRPr lang="en-US" altLang="en-US" sz="2800"/>
          </a:p>
          <a:p>
            <a:pPr eaLnBrk="1" hangingPunct="1"/>
            <a:r>
              <a:rPr lang="en-US" altLang="en-US" sz="2800">
                <a:solidFill>
                  <a:srgbClr val="00B050"/>
                </a:solidFill>
              </a:rPr>
              <a:t>A software system that remains on the ground may be concerned with portability and not very concerned by reliability.</a:t>
            </a:r>
          </a:p>
          <a:p>
            <a:pPr eaLnBrk="1" hangingPunct="1"/>
            <a:endParaRPr lang="en-US" altLang="en-US"/>
          </a:p>
          <a:p>
            <a:pPr eaLnBrk="1" hangingPunct="1"/>
            <a:endParaRPr lang="en-US" altLang="en-US"/>
          </a:p>
        </p:txBody>
      </p:sp>
      <p:sp>
        <p:nvSpPr>
          <p:cNvPr id="15364" name="Slide Number Placeholder 3">
            <a:extLst>
              <a:ext uri="{FF2B5EF4-FFF2-40B4-BE49-F238E27FC236}">
                <a16:creationId xmlns:a16="http://schemas.microsoft.com/office/drawing/2014/main" id="{EF12659F-9B97-2014-12C2-C1F6C7273F8D}"/>
              </a:ext>
            </a:extLst>
          </p:cNvPr>
          <p:cNvSpPr>
            <a:spLocks noGrp="1"/>
          </p:cNvSpPr>
          <p:nvPr>
            <p:ph type="sldNum" sz="quarter" idx="12"/>
          </p:nvPr>
        </p:nvSpPr>
        <p:spPr>
          <a:xfrm>
            <a:off x="8077200" y="6356351"/>
            <a:ext cx="2133600" cy="365125"/>
          </a:xfrm>
        </p:spPr>
        <p:txBody>
          <a:bodyPr/>
          <a:lstStyle>
            <a:lvl1pPr>
              <a:defRPr sz="2400">
                <a:solidFill>
                  <a:schemeClr val="tx1"/>
                </a:solidFill>
                <a:latin typeface="Times New Roman" panose="02020603050405020304" pitchFamily="18" charset="0"/>
                <a:cs typeface="Times New Roman" panose="02020603050405020304" pitchFamily="18" charset="0"/>
              </a:defRPr>
            </a:lvl1pPr>
            <a:lvl2pPr marL="742950" indent="-285750">
              <a:defRPr sz="2400">
                <a:solidFill>
                  <a:schemeClr val="tx1"/>
                </a:solidFill>
                <a:latin typeface="Times New Roman" panose="02020603050405020304" pitchFamily="18" charset="0"/>
                <a:cs typeface="Times New Roman" panose="02020603050405020304" pitchFamily="18" charset="0"/>
              </a:defRPr>
            </a:lvl2pPr>
            <a:lvl3pPr marL="1143000" indent="-228600">
              <a:defRPr sz="2400">
                <a:solidFill>
                  <a:schemeClr val="tx1"/>
                </a:solidFill>
                <a:latin typeface="Times New Roman" panose="02020603050405020304" pitchFamily="18" charset="0"/>
                <a:cs typeface="Times New Roman" panose="02020603050405020304" pitchFamily="18" charset="0"/>
              </a:defRPr>
            </a:lvl3pPr>
            <a:lvl4pPr marL="1600200" indent="-228600">
              <a:defRPr sz="2400">
                <a:solidFill>
                  <a:schemeClr val="tx1"/>
                </a:solidFill>
                <a:latin typeface="Times New Roman" panose="02020603050405020304" pitchFamily="18" charset="0"/>
                <a:cs typeface="Times New Roman" panose="02020603050405020304" pitchFamily="18" charset="0"/>
              </a:defRPr>
            </a:lvl4pPr>
            <a:lvl5pPr marL="2057400" indent="-228600">
              <a:defRPr sz="2400">
                <a:solidFill>
                  <a:schemeClr val="tx1"/>
                </a:solidFill>
                <a:latin typeface="Times New Roman" panose="02020603050405020304" pitchFamily="18" charset="0"/>
                <a:cs typeface="Times New Roman" panose="02020603050405020304" pitchFamily="18" charset="0"/>
              </a:defRPr>
            </a:lvl5pPr>
            <a:lvl6pPr marL="25146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6pPr>
            <a:lvl7pPr marL="29718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7pPr>
            <a:lvl8pPr marL="34290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8pPr>
            <a:lvl9pPr marL="3886200" indent="-228600" algn="l" rtl="0" eaLnBrk="0" fontAlgn="base" hangingPunct="0">
              <a:spcBef>
                <a:spcPct val="0"/>
              </a:spcBef>
              <a:spcAft>
                <a:spcPct val="0"/>
              </a:spcAft>
              <a:defRPr sz="2400">
                <a:solidFill>
                  <a:schemeClr val="tx1"/>
                </a:solidFill>
                <a:latin typeface="Times New Roman" panose="02020603050405020304" pitchFamily="18" charset="0"/>
                <a:cs typeface="Times New Roman" panose="02020603050405020304" pitchFamily="18" charset="0"/>
              </a:defRPr>
            </a:lvl9pPr>
          </a:lstStyle>
          <a:p>
            <a:pPr rtl="0" fontAlgn="base">
              <a:spcBef>
                <a:spcPct val="0"/>
              </a:spcBef>
              <a:spcAft>
                <a:spcPct val="0"/>
              </a:spcAft>
            </a:pPr>
            <a:fld id="{732024B4-AD6C-4ECA-924A-8A98062156F0}" type="slidenum">
              <a:rPr lang="en-US" altLang="ar-JO" sz="900">
                <a:solidFill>
                  <a:srgbClr val="898989"/>
                </a:solidFill>
                <a:latin typeface="Arial" panose="020B0604020202020204" pitchFamily="34" charset="0"/>
              </a:rPr>
              <a:pPr rtl="0" fontAlgn="base">
                <a:spcBef>
                  <a:spcPct val="0"/>
                </a:spcBef>
                <a:spcAft>
                  <a:spcPct val="0"/>
                </a:spcAft>
              </a:pPr>
              <a:t>87</a:t>
            </a:fld>
            <a:endParaRPr lang="en-US" altLang="ar-JO" sz="900">
              <a:solidFill>
                <a:srgbClr val="898989"/>
              </a:solidFill>
              <a:latin typeface="Arial" panose="020B0604020202020204" pitchFamily="34"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B005940-E7D2-4BCD-DBC3-4232C3A7EECB}"/>
              </a:ext>
            </a:extLst>
          </p:cNvPr>
          <p:cNvSpPr>
            <a:spLocks noGrp="1"/>
          </p:cNvSpPr>
          <p:nvPr>
            <p:ph type="title"/>
          </p:nvPr>
        </p:nvSpPr>
        <p:spPr/>
        <p:txBody>
          <a:bodyPr/>
          <a:lstStyle/>
          <a:p>
            <a:pPr eaLnBrk="1" hangingPunct="1"/>
            <a:r>
              <a:rPr lang="en-US" altLang="en-US"/>
              <a:t>Software quality factors in requirements document</a:t>
            </a:r>
            <a:endParaRPr lang="ar-SA" altLang="en-US"/>
          </a:p>
        </p:txBody>
      </p:sp>
      <p:sp>
        <p:nvSpPr>
          <p:cNvPr id="3" name="Content Placeholder 2">
            <a:extLst>
              <a:ext uri="{FF2B5EF4-FFF2-40B4-BE49-F238E27FC236}">
                <a16:creationId xmlns:a16="http://schemas.microsoft.com/office/drawing/2014/main" id="{2EED3031-CF49-45A7-A4B1-970AF7E21D9C}"/>
              </a:ext>
            </a:extLst>
          </p:cNvPr>
          <p:cNvSpPr>
            <a:spLocks noGrp="1"/>
          </p:cNvSpPr>
          <p:nvPr>
            <p:ph idx="1"/>
          </p:nvPr>
        </p:nvSpPr>
        <p:spPr/>
        <p:txBody>
          <a:bodyPr rtlCol="0">
            <a:normAutofit/>
          </a:bodyPr>
          <a:lstStyle/>
          <a:p>
            <a:pPr algn="ctr" eaLnBrk="1" fontAlgn="auto" hangingPunct="1">
              <a:spcAft>
                <a:spcPts val="0"/>
              </a:spcAft>
              <a:buNone/>
              <a:defRPr/>
            </a:pPr>
            <a:endParaRPr lang="en-US" sz="2000" dirty="0"/>
          </a:p>
          <a:p>
            <a:pPr eaLnBrk="1" fontAlgn="auto" hangingPunct="1">
              <a:spcAft>
                <a:spcPts val="0"/>
              </a:spcAft>
              <a:buNone/>
              <a:defRPr/>
            </a:pPr>
            <a:r>
              <a:rPr lang="en-US" sz="2000" dirty="0"/>
              <a:t>Correctness</a:t>
            </a:r>
          </a:p>
          <a:p>
            <a:pPr eaLnBrk="1" fontAlgn="auto" hangingPunct="1">
              <a:spcAft>
                <a:spcPts val="0"/>
              </a:spcAft>
              <a:defRPr/>
            </a:pPr>
            <a:r>
              <a:rPr lang="en-US" sz="2000" dirty="0"/>
              <a:t>Employees salaries should not be late   </a:t>
            </a:r>
            <a:r>
              <a:rPr lang="en-US" sz="2000" dirty="0">
                <a:solidFill>
                  <a:srgbClr val="FF0000"/>
                </a:solidFill>
              </a:rPr>
              <a:t>(Wrong)</a:t>
            </a:r>
          </a:p>
          <a:p>
            <a:pPr eaLnBrk="1" fontAlgn="auto" hangingPunct="1">
              <a:spcAft>
                <a:spcPts val="0"/>
              </a:spcAft>
              <a:defRPr/>
            </a:pPr>
            <a:r>
              <a:rPr lang="en-US" sz="2000" dirty="0"/>
              <a:t>Employees salaries should be calculated accurately and must be ready  five days before the end of the month  </a:t>
            </a:r>
            <a:r>
              <a:rPr lang="en-US" sz="2000" dirty="0">
                <a:solidFill>
                  <a:srgbClr val="339933"/>
                </a:solidFill>
              </a:rPr>
              <a:t>(Correct)</a:t>
            </a:r>
          </a:p>
          <a:p>
            <a:pPr eaLnBrk="1" fontAlgn="auto" hangingPunct="1">
              <a:spcAft>
                <a:spcPts val="0"/>
              </a:spcAft>
              <a:defRPr/>
            </a:pPr>
            <a:endParaRPr lang="en-US" sz="2000" dirty="0"/>
          </a:p>
          <a:p>
            <a:pPr marL="0" indent="0" eaLnBrk="1" fontAlgn="auto" hangingPunct="1">
              <a:spcAft>
                <a:spcPts val="0"/>
              </a:spcAft>
              <a:buNone/>
              <a:defRPr/>
            </a:pPr>
            <a:r>
              <a:rPr lang="en-US" sz="2000" dirty="0"/>
              <a:t>Reliability</a:t>
            </a:r>
          </a:p>
          <a:p>
            <a:pPr eaLnBrk="1" fontAlgn="auto" hangingPunct="1">
              <a:spcAft>
                <a:spcPts val="0"/>
              </a:spcAft>
              <a:defRPr/>
            </a:pPr>
            <a:r>
              <a:rPr lang="en-US" sz="2000" dirty="0"/>
              <a:t>The system should be working as much time as possible </a:t>
            </a:r>
            <a:r>
              <a:rPr lang="en-US" sz="2000" dirty="0">
                <a:solidFill>
                  <a:srgbClr val="FF0000"/>
                </a:solidFill>
              </a:rPr>
              <a:t>(Wrong)</a:t>
            </a:r>
          </a:p>
          <a:p>
            <a:pPr eaLnBrk="1" fontAlgn="auto" hangingPunct="1">
              <a:spcAft>
                <a:spcPts val="0"/>
              </a:spcAft>
              <a:defRPr/>
            </a:pPr>
            <a:r>
              <a:rPr lang="en-US" sz="2000" dirty="0"/>
              <a:t>The system should not be in failure status during working hours (9 to 4).  Total time of  failure status should not exceed 20 minutes per month.   </a:t>
            </a:r>
            <a:r>
              <a:rPr lang="en-US" sz="2000" dirty="0">
                <a:solidFill>
                  <a:srgbClr val="33CC33"/>
                </a:solidFill>
              </a:rPr>
              <a:t>(Correct)</a:t>
            </a:r>
            <a:endParaRPr lang="ar-SA" sz="2000" dirty="0">
              <a:solidFill>
                <a:srgbClr val="33CC33"/>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50541772-4EF0-C094-0AB0-1942B7C51396}"/>
              </a:ext>
            </a:extLst>
          </p:cNvPr>
          <p:cNvSpPr>
            <a:spLocks noGrp="1"/>
          </p:cNvSpPr>
          <p:nvPr>
            <p:ph type="title"/>
          </p:nvPr>
        </p:nvSpPr>
        <p:spPr/>
        <p:txBody>
          <a:bodyPr/>
          <a:lstStyle/>
          <a:p>
            <a:pPr eaLnBrk="1" hangingPunct="1"/>
            <a:r>
              <a:rPr lang="en-US" altLang="en-US"/>
              <a:t>Software quality factors in requirements document</a:t>
            </a:r>
            <a:endParaRPr lang="ar-SA" altLang="en-US"/>
          </a:p>
        </p:txBody>
      </p:sp>
      <p:sp>
        <p:nvSpPr>
          <p:cNvPr id="3" name="Content Placeholder 2">
            <a:extLst>
              <a:ext uri="{FF2B5EF4-FFF2-40B4-BE49-F238E27FC236}">
                <a16:creationId xmlns:a16="http://schemas.microsoft.com/office/drawing/2014/main" id="{DF552E4F-6C5F-C024-6774-E62A9E8CF46C}"/>
              </a:ext>
            </a:extLst>
          </p:cNvPr>
          <p:cNvSpPr>
            <a:spLocks noGrp="1"/>
          </p:cNvSpPr>
          <p:nvPr>
            <p:ph idx="1"/>
          </p:nvPr>
        </p:nvSpPr>
        <p:spPr/>
        <p:txBody>
          <a:bodyPr rtlCol="0">
            <a:normAutofit/>
          </a:bodyPr>
          <a:lstStyle/>
          <a:p>
            <a:pPr algn="ctr" eaLnBrk="1" fontAlgn="auto" hangingPunct="1">
              <a:spcAft>
                <a:spcPts val="0"/>
              </a:spcAft>
              <a:buNone/>
              <a:defRPr/>
            </a:pPr>
            <a:endParaRPr lang="en-US" sz="2000" dirty="0"/>
          </a:p>
          <a:p>
            <a:pPr eaLnBrk="1" fontAlgn="auto" hangingPunct="1">
              <a:spcAft>
                <a:spcPts val="0"/>
              </a:spcAft>
              <a:buNone/>
              <a:defRPr/>
            </a:pPr>
            <a:r>
              <a:rPr lang="en-US" sz="2000" dirty="0"/>
              <a:t>Efficiency</a:t>
            </a:r>
          </a:p>
          <a:p>
            <a:pPr eaLnBrk="1" fontAlgn="auto" hangingPunct="1">
              <a:spcAft>
                <a:spcPts val="0"/>
              </a:spcAft>
              <a:defRPr/>
            </a:pPr>
            <a:r>
              <a:rPr lang="en-US" sz="2000" dirty="0"/>
              <a:t>The GPS application should use as little as possible of mobile phone battery  </a:t>
            </a:r>
            <a:r>
              <a:rPr lang="en-US" sz="2000" dirty="0">
                <a:solidFill>
                  <a:srgbClr val="FF0000"/>
                </a:solidFill>
              </a:rPr>
              <a:t>(Wrong)</a:t>
            </a:r>
          </a:p>
          <a:p>
            <a:pPr eaLnBrk="1" fontAlgn="auto" hangingPunct="1">
              <a:spcAft>
                <a:spcPts val="0"/>
              </a:spcAft>
              <a:defRPr/>
            </a:pPr>
            <a:r>
              <a:rPr lang="en-US" sz="2000" dirty="0"/>
              <a:t>The GPS application should not use more than 10% of battery power in two hours time  </a:t>
            </a:r>
            <a:r>
              <a:rPr lang="en-US" sz="2000" dirty="0">
                <a:solidFill>
                  <a:srgbClr val="339933"/>
                </a:solidFill>
              </a:rPr>
              <a:t>(Correct)</a:t>
            </a:r>
          </a:p>
          <a:p>
            <a:pPr eaLnBrk="1" fontAlgn="auto" hangingPunct="1">
              <a:spcAft>
                <a:spcPts val="0"/>
              </a:spcAft>
              <a:defRPr/>
            </a:pPr>
            <a:endParaRPr lang="en-US" sz="2000" dirty="0"/>
          </a:p>
          <a:p>
            <a:pPr marL="0" indent="0" eaLnBrk="1" fontAlgn="auto" hangingPunct="1">
              <a:spcAft>
                <a:spcPts val="0"/>
              </a:spcAft>
              <a:buNone/>
              <a:defRPr/>
            </a:pPr>
            <a:r>
              <a:rPr lang="en-US" sz="2000" dirty="0"/>
              <a:t>Integrity</a:t>
            </a:r>
          </a:p>
          <a:p>
            <a:pPr eaLnBrk="1" fontAlgn="auto" hangingPunct="1">
              <a:spcAft>
                <a:spcPts val="0"/>
              </a:spcAft>
              <a:defRPr/>
            </a:pPr>
            <a:r>
              <a:rPr lang="en-US" sz="2000" dirty="0"/>
              <a:t>Students should be allowed to access their final marks</a:t>
            </a:r>
            <a:r>
              <a:rPr lang="en-US" sz="2000" dirty="0">
                <a:solidFill>
                  <a:srgbClr val="FF0000"/>
                </a:solidFill>
              </a:rPr>
              <a:t>(Wrong)</a:t>
            </a:r>
          </a:p>
          <a:p>
            <a:pPr eaLnBrk="1" fontAlgn="auto" hangingPunct="1">
              <a:spcAft>
                <a:spcPts val="0"/>
              </a:spcAft>
              <a:defRPr/>
            </a:pPr>
            <a:r>
              <a:rPr lang="en-US" sz="2000" dirty="0"/>
              <a:t>Students should be allowed to view their final marks. They should not be able to make any changes </a:t>
            </a:r>
            <a:r>
              <a:rPr lang="en-US" sz="2000" dirty="0">
                <a:solidFill>
                  <a:srgbClr val="339933"/>
                </a:solidFill>
              </a:rPr>
              <a:t>(Correct)</a:t>
            </a:r>
            <a:endParaRPr lang="ar-SA" sz="2000" dirty="0">
              <a:solidFill>
                <a:srgbClr val="339933"/>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Software Engineers and quality</a:t>
            </a:r>
          </a:p>
        </p:txBody>
      </p:sp>
      <p:sp>
        <p:nvSpPr>
          <p:cNvPr id="3" name="Content Placeholder 2"/>
          <p:cNvSpPr>
            <a:spLocks noGrp="1"/>
          </p:cNvSpPr>
          <p:nvPr>
            <p:ph idx="1"/>
          </p:nvPr>
        </p:nvSpPr>
        <p:spPr/>
        <p:txBody>
          <a:bodyPr/>
          <a:lstStyle/>
          <a:p>
            <a:r>
              <a:rPr lang="en-US" altLang="en-US" sz="2800" dirty="0">
                <a:cs typeface="Arial" charset="0"/>
              </a:rPr>
              <a:t>Software engineers strive to control the</a:t>
            </a:r>
          </a:p>
          <a:p>
            <a:pPr lvl="1"/>
            <a:r>
              <a:rPr lang="en-US" altLang="en-US" sz="2400" dirty="0">
                <a:cs typeface="Arial" charset="0"/>
              </a:rPr>
              <a:t> </a:t>
            </a:r>
            <a:r>
              <a:rPr lang="en-US" altLang="en-US" sz="2400" b="1" dirty="0">
                <a:solidFill>
                  <a:srgbClr val="FF0000"/>
                </a:solidFill>
                <a:cs typeface="Arial" charset="0"/>
              </a:rPr>
              <a:t>process applied</a:t>
            </a:r>
            <a:r>
              <a:rPr lang="en-US" altLang="en-US" sz="2400" b="1" dirty="0">
                <a:cs typeface="Arial" charset="0"/>
              </a:rPr>
              <a:t>: </a:t>
            </a:r>
            <a:r>
              <a:rPr lang="en-US" altLang="en-US" sz="2400" dirty="0">
                <a:cs typeface="Arial" charset="0"/>
              </a:rPr>
              <a:t>What is the best process (</a:t>
            </a:r>
            <a:r>
              <a:rPr lang="en-US" altLang="en-US" sz="2400" dirty="0" err="1">
                <a:cs typeface="Arial" charset="0"/>
              </a:rPr>
              <a:t>i.e</a:t>
            </a:r>
            <a:r>
              <a:rPr lang="en-US" altLang="en-US" sz="2400" dirty="0">
                <a:cs typeface="Arial" charset="0"/>
              </a:rPr>
              <a:t> SDLC) to be used for the development of software</a:t>
            </a:r>
          </a:p>
          <a:p>
            <a:pPr lvl="1"/>
            <a:r>
              <a:rPr lang="en-US" altLang="en-US" sz="2400" b="1" dirty="0">
                <a:solidFill>
                  <a:srgbClr val="FF0000"/>
                </a:solidFill>
                <a:cs typeface="Arial" charset="0"/>
              </a:rPr>
              <a:t>resources expended</a:t>
            </a:r>
            <a:r>
              <a:rPr lang="en-US" altLang="en-US" sz="2400" b="1" dirty="0">
                <a:cs typeface="Arial" charset="0"/>
              </a:rPr>
              <a:t>: </a:t>
            </a:r>
            <a:r>
              <a:rPr lang="en-US" altLang="en-US" sz="2400" dirty="0">
                <a:cs typeface="Arial" charset="0"/>
              </a:rPr>
              <a:t>Make sure software development is finished in expected time and also using the estimated budget</a:t>
            </a:r>
          </a:p>
          <a:p>
            <a:pPr lvl="1"/>
            <a:r>
              <a:rPr lang="en-US" altLang="en-US" sz="2400" b="1" dirty="0">
                <a:solidFill>
                  <a:srgbClr val="FF0000"/>
                </a:solidFill>
                <a:cs typeface="Arial" charset="0"/>
              </a:rPr>
              <a:t>end product quality attributes</a:t>
            </a:r>
            <a:r>
              <a:rPr lang="en-US" altLang="en-US" sz="2400" b="1" dirty="0">
                <a:cs typeface="Arial" charset="0"/>
              </a:rPr>
              <a:t>: </a:t>
            </a:r>
            <a:r>
              <a:rPr lang="en-US" altLang="en-US" sz="2400" dirty="0">
                <a:cs typeface="Arial" charset="0"/>
              </a:rPr>
              <a:t>Make sure that the software it self is of a high quality and contains all features and requirements (functional and non functional)</a:t>
            </a:r>
            <a:endParaRPr lang="en-US" altLang="en-US" sz="2400" dirty="0">
              <a:cs typeface="Times New Roman" charset="0"/>
            </a:endParaRPr>
          </a:p>
          <a:p>
            <a:pPr marL="0" indent="0">
              <a:buNone/>
            </a:pPr>
            <a:endParaRPr lang="en-US" dirty="0"/>
          </a:p>
        </p:txBody>
      </p:sp>
    </p:spTree>
    <p:extLst>
      <p:ext uri="{BB962C8B-B14F-4D97-AF65-F5344CB8AC3E}">
        <p14:creationId xmlns:p14="http://schemas.microsoft.com/office/powerpoint/2010/main" val="38072759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6186E1A-F68B-8F7A-B361-A44B8FDF0B26}"/>
              </a:ext>
            </a:extLst>
          </p:cNvPr>
          <p:cNvSpPr>
            <a:spLocks noGrp="1"/>
          </p:cNvSpPr>
          <p:nvPr>
            <p:ph type="title"/>
          </p:nvPr>
        </p:nvSpPr>
        <p:spPr/>
        <p:txBody>
          <a:bodyPr/>
          <a:lstStyle/>
          <a:p>
            <a:pPr eaLnBrk="1" hangingPunct="1"/>
            <a:r>
              <a:rPr lang="en-US" altLang="en-US"/>
              <a:t>Software quality factors in requirements document</a:t>
            </a:r>
            <a:endParaRPr lang="ar-SA" altLang="en-US"/>
          </a:p>
        </p:txBody>
      </p:sp>
      <p:sp>
        <p:nvSpPr>
          <p:cNvPr id="3" name="Content Placeholder 2">
            <a:extLst>
              <a:ext uri="{FF2B5EF4-FFF2-40B4-BE49-F238E27FC236}">
                <a16:creationId xmlns:a16="http://schemas.microsoft.com/office/drawing/2014/main" id="{C46B17CD-5972-6E26-F333-170E8963E657}"/>
              </a:ext>
            </a:extLst>
          </p:cNvPr>
          <p:cNvSpPr>
            <a:spLocks noGrp="1"/>
          </p:cNvSpPr>
          <p:nvPr>
            <p:ph idx="1"/>
          </p:nvPr>
        </p:nvSpPr>
        <p:spPr/>
        <p:txBody>
          <a:bodyPr rtlCol="0">
            <a:normAutofit/>
          </a:bodyPr>
          <a:lstStyle/>
          <a:p>
            <a:pPr algn="ctr" eaLnBrk="1" fontAlgn="auto" hangingPunct="1">
              <a:spcAft>
                <a:spcPts val="0"/>
              </a:spcAft>
              <a:buNone/>
              <a:defRPr/>
            </a:pPr>
            <a:endParaRPr lang="en-US" sz="2000" dirty="0"/>
          </a:p>
          <a:p>
            <a:pPr eaLnBrk="1" fontAlgn="auto" hangingPunct="1">
              <a:spcAft>
                <a:spcPts val="0"/>
              </a:spcAft>
              <a:buNone/>
              <a:defRPr/>
            </a:pPr>
            <a:r>
              <a:rPr lang="en-US" sz="2000" dirty="0"/>
              <a:t>Usability</a:t>
            </a:r>
          </a:p>
          <a:p>
            <a:pPr eaLnBrk="1" fontAlgn="auto" hangingPunct="1">
              <a:spcAft>
                <a:spcPts val="0"/>
              </a:spcAft>
              <a:defRPr/>
            </a:pPr>
            <a:r>
              <a:rPr lang="en-US" sz="2000" dirty="0"/>
              <a:t>The billing system should be easy to use (Wrong)</a:t>
            </a:r>
          </a:p>
          <a:p>
            <a:pPr eaLnBrk="1" fontAlgn="auto" hangingPunct="1">
              <a:spcAft>
                <a:spcPts val="0"/>
              </a:spcAft>
              <a:defRPr/>
            </a:pPr>
            <a:r>
              <a:rPr lang="en-US" sz="2000" dirty="0"/>
              <a:t>Billing staff should be able to learn the most important five functions of the billing system in 3 working hours.</a:t>
            </a:r>
          </a:p>
          <a:p>
            <a:pPr marL="0" indent="0" eaLnBrk="1" fontAlgn="auto" hangingPunct="1">
              <a:spcAft>
                <a:spcPts val="0"/>
              </a:spcAft>
              <a:buNone/>
              <a:defRPr/>
            </a:pP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a:extLst>
              <a:ext uri="{FF2B5EF4-FFF2-40B4-BE49-F238E27FC236}">
                <a16:creationId xmlns:a16="http://schemas.microsoft.com/office/drawing/2014/main" id="{C1C37527-80E8-2CD3-2CF1-ED70DCEDFCA8}"/>
              </a:ext>
            </a:extLst>
          </p:cNvPr>
          <p:cNvSpPr>
            <a:spLocks noGrp="1"/>
          </p:cNvSpPr>
          <p:nvPr>
            <p:ph idx="1"/>
          </p:nvPr>
        </p:nvSpPr>
        <p:spPr/>
        <p:txBody>
          <a:bodyPr/>
          <a:lstStyle/>
          <a:p>
            <a:pPr algn="ctr" eaLnBrk="1" hangingPunct="1">
              <a:buFont typeface="Arial" panose="020B0604020202020204" pitchFamily="34" charset="0"/>
              <a:buNone/>
            </a:pPr>
            <a:r>
              <a:rPr lang="en-US" altLang="en-US" sz="5400"/>
              <a:t>See Chapter 3 Summary and try  to answer some questions</a:t>
            </a:r>
            <a:endParaRPr lang="ar-SA" altLang="en-US" sz="54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128AD94-FA2E-FA99-7EAA-7CD6DA1FD6B2}"/>
              </a:ext>
            </a:extLst>
          </p:cNvPr>
          <p:cNvSpPr>
            <a:spLocks noGrp="1" noChangeArrowheads="1"/>
          </p:cNvSpPr>
          <p:nvPr>
            <p:ph type="ctrTitle"/>
          </p:nvPr>
        </p:nvSpPr>
        <p:spPr/>
        <p:txBody>
          <a:bodyPr/>
          <a:lstStyle/>
          <a:p>
            <a:pPr eaLnBrk="1" hangingPunct="1"/>
            <a:r>
              <a:rPr lang="en-US" altLang="en-US" sz="9000"/>
              <a:t>Chapter 4</a:t>
            </a:r>
          </a:p>
        </p:txBody>
      </p:sp>
      <p:sp>
        <p:nvSpPr>
          <p:cNvPr id="3075" name="Rectangle 4">
            <a:extLst>
              <a:ext uri="{FF2B5EF4-FFF2-40B4-BE49-F238E27FC236}">
                <a16:creationId xmlns:a16="http://schemas.microsoft.com/office/drawing/2014/main" id="{E2128A22-C2A5-C8C0-CB9F-44FB7CF26CF6}"/>
              </a:ext>
            </a:extLst>
          </p:cNvPr>
          <p:cNvSpPr>
            <a:spLocks noGrp="1" noChangeArrowheads="1"/>
          </p:cNvSpPr>
          <p:nvPr>
            <p:ph type="subTitle" idx="1"/>
          </p:nvPr>
        </p:nvSpPr>
        <p:spPr>
          <a:xfrm>
            <a:off x="2438400" y="3733800"/>
            <a:ext cx="7391400" cy="1873250"/>
          </a:xfrm>
        </p:spPr>
        <p:txBody>
          <a:bodyPr/>
          <a:lstStyle/>
          <a:p>
            <a:pPr eaLnBrk="1" hangingPunct="1"/>
            <a:r>
              <a:rPr lang="en-US" altLang="en-US" sz="4200"/>
              <a:t>The Components of The </a:t>
            </a:r>
            <a:br>
              <a:rPr lang="en-US" altLang="en-US" sz="4200"/>
            </a:br>
            <a:r>
              <a:rPr lang="en-US" altLang="en-US" sz="4200"/>
              <a:t>Software Quality Assurance </a:t>
            </a:r>
            <a:br>
              <a:rPr lang="en-US" altLang="en-US" sz="4200"/>
            </a:br>
            <a:r>
              <a:rPr lang="en-US" altLang="en-US" sz="4200"/>
              <a:t>System- Overview</a:t>
            </a:r>
          </a:p>
        </p:txBody>
      </p:sp>
      <p:sp>
        <p:nvSpPr>
          <p:cNvPr id="3076" name="Rectangle 10">
            <a:extLst>
              <a:ext uri="{FF2B5EF4-FFF2-40B4-BE49-F238E27FC236}">
                <a16:creationId xmlns:a16="http://schemas.microsoft.com/office/drawing/2014/main" id="{815153F4-4A8B-FEFB-F44B-896673A1F0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117918A-28E5-484D-8E84-409059890237}" type="slidenum">
              <a:rPr lang="ar-SA" altLang="en-US" sz="1000">
                <a:solidFill>
                  <a:prstClr val="black"/>
                </a:solidFill>
              </a:rPr>
              <a:pPr rtl="0" eaLnBrk="0" fontAlgn="base" hangingPunct="0">
                <a:spcBef>
                  <a:spcPct val="0"/>
                </a:spcBef>
                <a:spcAft>
                  <a:spcPct val="0"/>
                </a:spcAft>
              </a:pPr>
              <a:t>92</a:t>
            </a:fld>
            <a:endParaRPr lang="en-US" altLang="en-US" sz="1000">
              <a:solidFill>
                <a:prstClr val="black"/>
              </a:solidFill>
            </a:endParaRPr>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6E74EFE-64DE-BBDB-2F3D-63CDF7C84A02}"/>
              </a:ext>
            </a:extLst>
          </p:cNvPr>
          <p:cNvSpPr>
            <a:spLocks noGrp="1" noChangeArrowheads="1"/>
          </p:cNvSpPr>
          <p:nvPr>
            <p:ph type="title"/>
          </p:nvPr>
        </p:nvSpPr>
        <p:spPr/>
        <p:txBody>
          <a:bodyPr/>
          <a:lstStyle/>
          <a:p>
            <a:pPr eaLnBrk="1" hangingPunct="1"/>
            <a:br>
              <a:rPr lang="en-US" altLang="en-US" sz="3600">
                <a:latin typeface="Arial" panose="020B0604020202020204" pitchFamily="34" charset="0"/>
              </a:rPr>
            </a:br>
            <a:r>
              <a:rPr lang="en-US" altLang="en-US" sz="3600">
                <a:latin typeface="Arial" panose="020B0604020202020204" pitchFamily="34" charset="0"/>
              </a:rPr>
              <a:t> Introduction</a:t>
            </a:r>
          </a:p>
        </p:txBody>
      </p:sp>
      <p:sp>
        <p:nvSpPr>
          <p:cNvPr id="4099" name="Rectangle 3">
            <a:extLst>
              <a:ext uri="{FF2B5EF4-FFF2-40B4-BE49-F238E27FC236}">
                <a16:creationId xmlns:a16="http://schemas.microsoft.com/office/drawing/2014/main" id="{15A406F4-7B28-3220-FFF5-BB6DBCA40F8E}"/>
              </a:ext>
            </a:extLst>
          </p:cNvPr>
          <p:cNvSpPr>
            <a:spLocks noGrp="1" noChangeArrowheads="1"/>
          </p:cNvSpPr>
          <p:nvPr>
            <p:ph idx="1"/>
          </p:nvPr>
        </p:nvSpPr>
        <p:spPr/>
        <p:txBody>
          <a:bodyPr/>
          <a:lstStyle/>
          <a:p>
            <a:pPr eaLnBrk="1" hangingPunct="1">
              <a:buFont typeface="Wingdings" panose="05000000000000000000" pitchFamily="2" charset="2"/>
              <a:buNone/>
            </a:pPr>
            <a:r>
              <a:rPr lang="en-US" altLang="en-US" sz="2800"/>
              <a:t>This chapter is dedicated to an overview of the wide range of SQA components.</a:t>
            </a:r>
            <a:br>
              <a:rPr lang="en-US" altLang="en-US" sz="2800"/>
            </a:br>
            <a:endParaRPr lang="en-US" altLang="en-US" sz="2800"/>
          </a:p>
          <a:p>
            <a:pPr eaLnBrk="1" hangingPunct="1">
              <a:buFont typeface="Wingdings" panose="05000000000000000000" pitchFamily="2" charset="2"/>
              <a:buNone/>
            </a:pPr>
            <a:r>
              <a:rPr lang="en-US" altLang="en-US" sz="2800"/>
              <a:t>it will allow you to obtain some preliminary understanding about the important role of each component, and about the entire range of components,</a:t>
            </a:r>
          </a:p>
        </p:txBody>
      </p:sp>
      <p:sp>
        <p:nvSpPr>
          <p:cNvPr id="4100" name="Slide Number Placeholder 5">
            <a:extLst>
              <a:ext uri="{FF2B5EF4-FFF2-40B4-BE49-F238E27FC236}">
                <a16:creationId xmlns:a16="http://schemas.microsoft.com/office/drawing/2014/main" id="{6E25DE58-C024-8FFC-3FF0-3EB7CDA6BB8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3E1D9DB-52CB-4C4C-8596-CB08CF2602E3}" type="slidenum">
              <a:rPr lang="ar-SA" altLang="en-US" sz="1000">
                <a:solidFill>
                  <a:prstClr val="black"/>
                </a:solidFill>
              </a:rPr>
              <a:pPr rtl="0" eaLnBrk="0" fontAlgn="base" hangingPunct="0">
                <a:spcBef>
                  <a:spcPct val="0"/>
                </a:spcBef>
                <a:spcAft>
                  <a:spcPct val="0"/>
                </a:spcAft>
              </a:pPr>
              <a:t>93</a:t>
            </a:fld>
            <a:endParaRPr lang="en-US" altLang="en-US" sz="1000">
              <a:solidFill>
                <a:prstClr val="black"/>
              </a:solidFill>
            </a:endParaRPr>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A48C783-8469-BA92-9979-88DADD5C3BD8}"/>
              </a:ext>
            </a:extLst>
          </p:cNvPr>
          <p:cNvSpPr>
            <a:spLocks noChangeArrowheads="1"/>
          </p:cNvSpPr>
          <p:nvPr/>
        </p:nvSpPr>
        <p:spPr bwMode="auto">
          <a:xfrm>
            <a:off x="1905000" y="2417763"/>
            <a:ext cx="8534400" cy="3675062"/>
          </a:xfrm>
          <a:prstGeom prst="rect">
            <a:avLst/>
          </a:prstGeom>
          <a:noFill/>
          <a:ln>
            <a:noFill/>
          </a:ln>
        </p:spPr>
        <p:style>
          <a:lnRef idx="0">
            <a:scrgbClr r="0" g="0" b="0"/>
          </a:lnRef>
          <a:fillRef idx="0">
            <a:scrgbClr r="0" g="0" b="0"/>
          </a:fillRef>
          <a:effectRef idx="0">
            <a:scrgbClr r="0" g="0" b="0"/>
          </a:effectRef>
          <a:fontRef idx="minor">
            <a:schemeClr val="dk1"/>
          </a:fontRef>
        </p:style>
        <p:txBody>
          <a:bodyPr/>
          <a:lstStyle/>
          <a:p>
            <a:pPr marL="342900" indent="-342900" algn="l" rtl="0" eaLnBrk="0" fontAlgn="base" hangingPunct="0">
              <a:spcBef>
                <a:spcPct val="20000"/>
              </a:spcBef>
              <a:spcAft>
                <a:spcPct val="0"/>
              </a:spcAft>
              <a:buFontTx/>
              <a:buChar char="•"/>
              <a:defRPr/>
            </a:pPr>
            <a:r>
              <a:rPr lang="en-US" sz="2200" b="1" dirty="0">
                <a:solidFill>
                  <a:srgbClr val="FF0066"/>
                </a:solidFill>
                <a:latin typeface="Calibri" panose="020F0502020204030204"/>
              </a:rPr>
              <a:t>Pre-project components</a:t>
            </a:r>
          </a:p>
          <a:p>
            <a:pPr marL="342900" indent="-342900" algn="l" rtl="0" eaLnBrk="0" fontAlgn="base" hangingPunct="0">
              <a:spcBef>
                <a:spcPct val="20000"/>
              </a:spcBef>
              <a:spcAft>
                <a:spcPct val="0"/>
              </a:spcAft>
              <a:buFontTx/>
              <a:buChar char="•"/>
              <a:defRPr/>
            </a:pPr>
            <a:r>
              <a:rPr lang="en-US" sz="2200" b="1" dirty="0">
                <a:solidFill>
                  <a:srgbClr val="008080"/>
                </a:solidFill>
                <a:latin typeface="Calibri" panose="020F0502020204030204"/>
              </a:rPr>
              <a:t>Software project life cycle components</a:t>
            </a:r>
          </a:p>
          <a:p>
            <a:pPr marL="342900" indent="-342900" algn="l" rtl="0" eaLnBrk="0" fontAlgn="base" hangingPunct="0">
              <a:spcBef>
                <a:spcPct val="20000"/>
              </a:spcBef>
              <a:spcAft>
                <a:spcPct val="0"/>
              </a:spcAft>
              <a:buFontTx/>
              <a:buChar char="•"/>
              <a:defRPr/>
            </a:pPr>
            <a:r>
              <a:rPr lang="en-US" sz="2200" b="1" dirty="0">
                <a:solidFill>
                  <a:srgbClr val="ED7D31"/>
                </a:solidFill>
                <a:latin typeface="Calibri" panose="020F0502020204030204"/>
              </a:rPr>
              <a:t>Infrastructure components for error prevention and improvements</a:t>
            </a:r>
          </a:p>
          <a:p>
            <a:pPr marL="342900" indent="-342900" algn="l" rtl="0" eaLnBrk="0" fontAlgn="base" hangingPunct="0">
              <a:spcBef>
                <a:spcPct val="20000"/>
              </a:spcBef>
              <a:spcAft>
                <a:spcPct val="0"/>
              </a:spcAft>
              <a:buFontTx/>
              <a:buChar char="•"/>
              <a:defRPr/>
            </a:pPr>
            <a:r>
              <a:rPr lang="en-US" sz="2200" b="1" dirty="0">
                <a:solidFill>
                  <a:srgbClr val="CC0000"/>
                </a:solidFill>
                <a:latin typeface="Calibri" panose="020F0502020204030204"/>
              </a:rPr>
              <a:t>Management SQA components</a:t>
            </a:r>
          </a:p>
          <a:p>
            <a:pPr marL="342900" indent="-342900" algn="l" rtl="0" eaLnBrk="0" fontAlgn="base" hangingPunct="0">
              <a:spcBef>
                <a:spcPct val="20000"/>
              </a:spcBef>
              <a:spcAft>
                <a:spcPct val="0"/>
              </a:spcAft>
              <a:buFontTx/>
              <a:buChar char="•"/>
              <a:defRPr/>
            </a:pPr>
            <a:r>
              <a:rPr lang="en-US" sz="2200" b="1" dirty="0">
                <a:solidFill>
                  <a:srgbClr val="800080"/>
                </a:solidFill>
                <a:latin typeface="Calibri" panose="020F0502020204030204"/>
              </a:rPr>
              <a:t>SQA standards, system certification and assessment components</a:t>
            </a:r>
          </a:p>
          <a:p>
            <a:pPr marL="342900" indent="-342900" algn="l" rtl="0" eaLnBrk="0" fontAlgn="base" hangingPunct="0">
              <a:spcBef>
                <a:spcPct val="20000"/>
              </a:spcBef>
              <a:spcAft>
                <a:spcPct val="0"/>
              </a:spcAft>
              <a:buFontTx/>
              <a:buChar char="•"/>
              <a:defRPr/>
            </a:pPr>
            <a:r>
              <a:rPr lang="en-US" sz="2200" b="1" dirty="0">
                <a:solidFill>
                  <a:srgbClr val="FF9900"/>
                </a:solidFill>
                <a:latin typeface="Calibri" panose="020F0502020204030204"/>
              </a:rPr>
              <a:t>Organizing for SQA – the human components</a:t>
            </a:r>
            <a:endParaRPr lang="en-US" sz="1600" b="1" dirty="0">
              <a:solidFill>
                <a:srgbClr val="FF9900"/>
              </a:solidFill>
              <a:latin typeface="Calibri" panose="020F0502020204030204"/>
            </a:endParaRPr>
          </a:p>
        </p:txBody>
      </p:sp>
      <p:sp>
        <p:nvSpPr>
          <p:cNvPr id="5123" name="WordArt 10">
            <a:extLst>
              <a:ext uri="{FF2B5EF4-FFF2-40B4-BE49-F238E27FC236}">
                <a16:creationId xmlns:a16="http://schemas.microsoft.com/office/drawing/2014/main" id="{37E566BA-5C9F-47B2-EC72-79D7C76D1B81}"/>
              </a:ext>
            </a:extLst>
          </p:cNvPr>
          <p:cNvSpPr>
            <a:spLocks noChangeArrowheads="1" noChangeShapeType="1" noTextEdit="1"/>
          </p:cNvSpPr>
          <p:nvPr/>
        </p:nvSpPr>
        <p:spPr bwMode="auto">
          <a:xfrm>
            <a:off x="2195514" y="533401"/>
            <a:ext cx="7953375" cy="11525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rtl="0" eaLnBrk="0" fontAlgn="base" hangingPunct="0">
              <a:spcBef>
                <a:spcPct val="0"/>
              </a:spcBef>
              <a:spcAft>
                <a:spcPct val="0"/>
              </a:spcAft>
            </a:pPr>
            <a:r>
              <a:rPr lang="en-US" sz="3600" kern="10">
                <a:solidFill>
                  <a:prstClr val="black"/>
                </a:solidFill>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Components of software quality</a:t>
            </a:r>
          </a:p>
          <a:p>
            <a:pPr algn="ctr" rtl="0" eaLnBrk="0" fontAlgn="base" hangingPunct="0">
              <a:spcBef>
                <a:spcPct val="0"/>
              </a:spcBef>
              <a:spcAft>
                <a:spcPct val="0"/>
              </a:spcAft>
            </a:pPr>
            <a:r>
              <a:rPr lang="en-US" sz="3600" kern="10">
                <a:solidFill>
                  <a:prstClr val="black"/>
                </a:solidFill>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rPr>
              <a:t>assurance system overview</a:t>
            </a:r>
            <a:endParaRPr lang="ar-JO" sz="3600" kern="10">
              <a:solidFill>
                <a:prstClr val="black"/>
              </a:solidFill>
              <a:effectLst>
                <a:outerShdw blurRad="38100" dist="38100" dir="2700000" algn="tl" rotWithShape="0">
                  <a:srgbClr val="000000">
                    <a:alpha val="43137"/>
                  </a:srgbClr>
                </a:outerShdw>
              </a:effectLst>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6D38BB-335B-85F3-D071-925AD1E3C714}"/>
              </a:ext>
            </a:extLst>
          </p:cNvPr>
          <p:cNvSpPr>
            <a:spLocks noGrp="1"/>
          </p:cNvSpPr>
          <p:nvPr>
            <p:ph type="title"/>
          </p:nvPr>
        </p:nvSpPr>
        <p:spPr/>
        <p:txBody>
          <a:bodyPr/>
          <a:lstStyle/>
          <a:p>
            <a:pPr eaLnBrk="1" hangingPunct="1"/>
            <a:r>
              <a:rPr lang="en-US" altLang="en-US"/>
              <a:t>The SQA system – an SQA architecture</a:t>
            </a:r>
          </a:p>
        </p:txBody>
      </p:sp>
      <p:sp>
        <p:nvSpPr>
          <p:cNvPr id="6147" name="Content Placeholder 2">
            <a:extLst>
              <a:ext uri="{FF2B5EF4-FFF2-40B4-BE49-F238E27FC236}">
                <a16:creationId xmlns:a16="http://schemas.microsoft.com/office/drawing/2014/main" id="{46D256B1-4DDD-1CEF-7282-4FECA6CADB56}"/>
              </a:ext>
            </a:extLst>
          </p:cNvPr>
          <p:cNvSpPr>
            <a:spLocks noGrp="1"/>
          </p:cNvSpPr>
          <p:nvPr>
            <p:ph idx="1"/>
          </p:nvPr>
        </p:nvSpPr>
        <p:spPr>
          <a:xfrm>
            <a:off x="2057400" y="1905000"/>
            <a:ext cx="8153400" cy="4038600"/>
          </a:xfrm>
        </p:spPr>
        <p:txBody>
          <a:bodyPr/>
          <a:lstStyle/>
          <a:p>
            <a:pPr eaLnBrk="1" hangingPunct="1"/>
            <a:r>
              <a:rPr lang="en-US" altLang="en-US" sz="2800"/>
              <a:t>An SQA system always combines a wide range of SQA components, all of which are employed to challenge the multitude of sources of software errors and to </a:t>
            </a:r>
            <a:r>
              <a:rPr lang="en-US" altLang="en-US" sz="2800">
                <a:solidFill>
                  <a:srgbClr val="FF0000"/>
                </a:solidFill>
              </a:rPr>
              <a:t>achieve an acceptable level of software quality</a:t>
            </a:r>
          </a:p>
          <a:p>
            <a:pPr eaLnBrk="1" hangingPunct="1"/>
            <a:r>
              <a:rPr lang="en-US" altLang="en-US" sz="2800"/>
              <a:t>The environment in which software development and maintenance is undertaken directly influences the SQA components</a:t>
            </a:r>
          </a:p>
          <a:p>
            <a:pPr eaLnBrk="1" hangingPunct="1"/>
            <a:endParaRPr lang="en-US" altLang="en-US" sz="2800"/>
          </a:p>
        </p:txBody>
      </p:sp>
      <p:sp>
        <p:nvSpPr>
          <p:cNvPr id="6148" name="Slide Number Placeholder 3">
            <a:extLst>
              <a:ext uri="{FF2B5EF4-FFF2-40B4-BE49-F238E27FC236}">
                <a16:creationId xmlns:a16="http://schemas.microsoft.com/office/drawing/2014/main" id="{759E688D-4E3A-013A-9F9D-0F2A4025CB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E199B61C-5AA3-4BEF-98BE-F22A557AD2C7}" type="slidenum">
              <a:rPr lang="ar-SA" altLang="en-US" sz="1000">
                <a:solidFill>
                  <a:prstClr val="black"/>
                </a:solidFill>
              </a:rPr>
              <a:pPr rtl="0" eaLnBrk="0" fontAlgn="base" hangingPunct="0">
                <a:spcBef>
                  <a:spcPct val="0"/>
                </a:spcBef>
                <a:spcAft>
                  <a:spcPct val="0"/>
                </a:spcAft>
              </a:pPr>
              <a:t>95</a:t>
            </a:fld>
            <a:endParaRPr lang="en-US" altLang="en-US" sz="1000">
              <a:solidFill>
                <a:prstClr val="black"/>
              </a:solidFill>
            </a:endParaRPr>
          </a:p>
        </p:txBody>
      </p:sp>
      <p:pic>
        <p:nvPicPr>
          <p:cNvPr id="6149" name="Picture 1">
            <a:extLst>
              <a:ext uri="{FF2B5EF4-FFF2-40B4-BE49-F238E27FC236}">
                <a16:creationId xmlns:a16="http://schemas.microsoft.com/office/drawing/2014/main" id="{6DDB30A5-B682-4C13-B48B-E6E13167FE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4370389"/>
            <a:ext cx="21145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0182D939-F1AA-26E2-CB46-A5B15F07DE1C}"/>
              </a:ext>
            </a:extLst>
          </p:cNvPr>
          <p:cNvSpPr>
            <a:spLocks noGrp="1" noChangeArrowheads="1"/>
          </p:cNvSpPr>
          <p:nvPr>
            <p:ph type="title"/>
          </p:nvPr>
        </p:nvSpPr>
        <p:spPr>
          <a:xfrm>
            <a:off x="1828800" y="473075"/>
            <a:ext cx="8534400" cy="1143000"/>
          </a:xfrm>
        </p:spPr>
        <p:txBody>
          <a:bodyPr/>
          <a:lstStyle/>
          <a:p>
            <a:pPr eaLnBrk="1" hangingPunct="1"/>
            <a:r>
              <a:rPr lang="en-US" altLang="en-US" sz="3600" u="sng">
                <a:latin typeface="Arial" panose="020B0604020202020204" pitchFamily="34" charset="0"/>
              </a:rPr>
              <a:t>The SQA system- a SQA architecture</a:t>
            </a:r>
            <a:endParaRPr lang="en-US" altLang="en-US" sz="3600">
              <a:latin typeface="Arial" panose="020B0604020202020204" pitchFamily="34" charset="0"/>
            </a:endParaRPr>
          </a:p>
        </p:txBody>
      </p:sp>
      <p:sp>
        <p:nvSpPr>
          <p:cNvPr id="87043" name="Rectangle 3">
            <a:extLst>
              <a:ext uri="{FF2B5EF4-FFF2-40B4-BE49-F238E27FC236}">
                <a16:creationId xmlns:a16="http://schemas.microsoft.com/office/drawing/2014/main" id="{7868A459-09C8-CBF6-D1FF-399CFA54FAFD}"/>
              </a:ext>
            </a:extLst>
          </p:cNvPr>
          <p:cNvSpPr>
            <a:spLocks noGrp="1" noChangeArrowheads="1"/>
          </p:cNvSpPr>
          <p:nvPr>
            <p:ph idx="1"/>
          </p:nvPr>
        </p:nvSpPr>
        <p:spPr>
          <a:xfrm>
            <a:off x="1828800" y="1828800"/>
            <a:ext cx="8610600" cy="4038600"/>
          </a:xfrm>
        </p:spPr>
        <p:txBody>
          <a:bodyPr rtlCol="0">
            <a:normAutofit/>
          </a:bodyPr>
          <a:lstStyle/>
          <a:p>
            <a:pPr eaLnBrk="1" fontAlgn="auto" hangingPunct="1">
              <a:spcAft>
                <a:spcPts val="0"/>
              </a:spcAft>
              <a:buNone/>
              <a:defRPr/>
            </a:pPr>
            <a:r>
              <a:rPr lang="en-US" sz="2600" dirty="0"/>
              <a:t>SQA system components can be classified into six classes:</a:t>
            </a:r>
            <a:br>
              <a:rPr lang="en-US" sz="2600" dirty="0"/>
            </a:br>
            <a:r>
              <a:rPr lang="en-US" sz="2600" u="sng" dirty="0">
                <a:solidFill>
                  <a:schemeClr val="accent1">
                    <a:lumMod val="75000"/>
                  </a:schemeClr>
                </a:solidFill>
                <a:effectLst>
                  <a:outerShdw blurRad="38100" dist="38100" dir="2700000" algn="tl">
                    <a:srgbClr val="000000">
                      <a:alpha val="43137"/>
                    </a:srgbClr>
                  </a:outerShdw>
                </a:effectLst>
              </a:rPr>
              <a:t>1- </a:t>
            </a:r>
            <a:r>
              <a:rPr lang="en-US" sz="2600" b="1" u="sng" dirty="0">
                <a:solidFill>
                  <a:schemeClr val="accent1">
                    <a:lumMod val="75000"/>
                  </a:schemeClr>
                </a:solidFill>
                <a:effectLst>
                  <a:outerShdw blurRad="38100" dist="38100" dir="2700000" algn="tl">
                    <a:srgbClr val="000000">
                      <a:alpha val="43137"/>
                    </a:srgbClr>
                  </a:outerShdw>
                </a:effectLst>
              </a:rPr>
              <a:t>Pre-Project Components</a:t>
            </a:r>
            <a:r>
              <a:rPr lang="en-US" sz="2600" u="sng" dirty="0">
                <a:solidFill>
                  <a:schemeClr val="accent1">
                    <a:lumMod val="75000"/>
                  </a:schemeClr>
                </a:solidFill>
                <a:effectLst>
                  <a:outerShdw blurRad="38100" dist="38100" dir="2700000" algn="tl">
                    <a:srgbClr val="000000">
                      <a:alpha val="43137"/>
                    </a:srgbClr>
                  </a:outerShdw>
                </a:effectLst>
              </a:rPr>
              <a:t>.: </a:t>
            </a:r>
            <a:r>
              <a:rPr lang="en-US" sz="2600" dirty="0"/>
              <a:t>To</a:t>
            </a:r>
            <a:r>
              <a:rPr lang="en-US" sz="2800" b="1" dirty="0"/>
              <a:t> assure that </a:t>
            </a:r>
          </a:p>
          <a:p>
            <a:pPr marL="514350" indent="-514350" eaLnBrk="1" fontAlgn="auto" hangingPunct="1">
              <a:spcAft>
                <a:spcPts val="0"/>
              </a:spcAft>
              <a:buFont typeface="Wingdings" panose="05000000000000000000" pitchFamily="2" charset="2"/>
              <a:buAutoNum type="alphaLcParenBoth"/>
              <a:defRPr/>
            </a:pPr>
            <a:r>
              <a:rPr lang="en-US" sz="2800" dirty="0"/>
              <a:t>the project commitments have been adequately defined considering the </a:t>
            </a:r>
            <a:r>
              <a:rPr lang="en-US" sz="2800" dirty="0">
                <a:solidFill>
                  <a:srgbClr val="FF0000"/>
                </a:solidFill>
              </a:rPr>
              <a:t>resources</a:t>
            </a:r>
            <a:r>
              <a:rPr lang="en-US" sz="2800" dirty="0"/>
              <a:t> required, the </a:t>
            </a:r>
            <a:r>
              <a:rPr lang="en-US" sz="2800" dirty="0">
                <a:solidFill>
                  <a:srgbClr val="FF0000"/>
                </a:solidFill>
              </a:rPr>
              <a:t>schedule</a:t>
            </a:r>
            <a:r>
              <a:rPr lang="en-US" sz="2800" dirty="0"/>
              <a:t> and </a:t>
            </a:r>
            <a:r>
              <a:rPr lang="en-US" sz="2800" dirty="0">
                <a:solidFill>
                  <a:srgbClr val="FF0000"/>
                </a:solidFill>
              </a:rPr>
              <a:t>budget</a:t>
            </a:r>
            <a:r>
              <a:rPr lang="en-US" sz="2800" dirty="0"/>
              <a:t>.</a:t>
            </a:r>
          </a:p>
          <a:p>
            <a:pPr marL="514350" indent="-514350" eaLnBrk="1" fontAlgn="auto" hangingPunct="1">
              <a:spcAft>
                <a:spcPts val="0"/>
              </a:spcAft>
              <a:buFont typeface="Wingdings" panose="05000000000000000000" pitchFamily="2" charset="2"/>
              <a:buAutoNum type="alphaLcParenBoth"/>
              <a:defRPr/>
            </a:pPr>
            <a:r>
              <a:rPr lang="en-US" sz="2800" dirty="0"/>
              <a:t>the development and quality plans have been correctly determined</a:t>
            </a:r>
          </a:p>
          <a:p>
            <a:pPr marL="514350" indent="-514350" eaLnBrk="1" fontAlgn="auto" hangingPunct="1">
              <a:spcAft>
                <a:spcPts val="0"/>
              </a:spcAft>
              <a:buFont typeface="Wingdings" panose="05000000000000000000" pitchFamily="2" charset="2"/>
              <a:buAutoNum type="alphaLcParenBoth"/>
              <a:defRPr/>
            </a:pPr>
            <a:endParaRPr lang="en-US" sz="2800" dirty="0"/>
          </a:p>
          <a:p>
            <a:pPr eaLnBrk="1" fontAlgn="auto" hangingPunct="1">
              <a:spcAft>
                <a:spcPts val="0"/>
              </a:spcAft>
              <a:buNone/>
              <a:defRPr/>
            </a:pPr>
            <a:endParaRPr lang="en-US" sz="2800" b="1" dirty="0"/>
          </a:p>
        </p:txBody>
      </p:sp>
      <p:sp>
        <p:nvSpPr>
          <p:cNvPr id="7172" name="Slide Number Placeholder 5">
            <a:extLst>
              <a:ext uri="{FF2B5EF4-FFF2-40B4-BE49-F238E27FC236}">
                <a16:creationId xmlns:a16="http://schemas.microsoft.com/office/drawing/2014/main" id="{FC724FEC-328D-1EC7-F4F3-AD5CE2F75B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AD7DE14B-FD45-406B-8C77-71FC5E59D1D4}" type="slidenum">
              <a:rPr lang="ar-SA" altLang="en-US" sz="1000">
                <a:solidFill>
                  <a:prstClr val="black"/>
                </a:solidFill>
              </a:rPr>
              <a:pPr rtl="0" eaLnBrk="0" fontAlgn="base" hangingPunct="0">
                <a:spcBef>
                  <a:spcPct val="0"/>
                </a:spcBef>
                <a:spcAft>
                  <a:spcPct val="0"/>
                </a:spcAft>
              </a:pPr>
              <a:t>96</a:t>
            </a:fld>
            <a:endParaRPr lang="en-US" altLang="en-US" sz="1000">
              <a:solidFill>
                <a:prstClr val="black"/>
              </a:solidFill>
            </a:endParaRPr>
          </a:p>
        </p:txBody>
      </p:sp>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76D8AEC5-F12A-3428-C816-4E351C73F3C1}"/>
              </a:ext>
            </a:extLst>
          </p:cNvPr>
          <p:cNvSpPr>
            <a:spLocks noGrp="1"/>
          </p:cNvSpPr>
          <p:nvPr>
            <p:ph type="title"/>
          </p:nvPr>
        </p:nvSpPr>
        <p:spPr>
          <a:xfrm>
            <a:off x="2152650" y="6351"/>
            <a:ext cx="7886700" cy="1325563"/>
          </a:xfrm>
        </p:spPr>
        <p:txBody>
          <a:bodyPr/>
          <a:lstStyle/>
          <a:p>
            <a:pPr eaLnBrk="1" hangingPunct="1">
              <a:defRPr/>
            </a:pPr>
            <a:r>
              <a:rPr lang="en-US" altLang="en-US" b="1" dirty="0">
                <a:effectLst>
                  <a:outerShdw blurRad="38100" dist="38100" dir="2700000" algn="tl">
                    <a:srgbClr val="000000">
                      <a:alpha val="43137"/>
                    </a:srgbClr>
                  </a:outerShdw>
                </a:effectLst>
              </a:rPr>
              <a:t>SQA system components</a:t>
            </a:r>
          </a:p>
        </p:txBody>
      </p:sp>
      <p:sp>
        <p:nvSpPr>
          <p:cNvPr id="9219" name="Content Placeholder 2">
            <a:extLst>
              <a:ext uri="{FF2B5EF4-FFF2-40B4-BE49-F238E27FC236}">
                <a16:creationId xmlns:a16="http://schemas.microsoft.com/office/drawing/2014/main" id="{C885D39D-02C5-38D8-6DAF-0244704BC2D4}"/>
              </a:ext>
            </a:extLst>
          </p:cNvPr>
          <p:cNvSpPr>
            <a:spLocks noGrp="1"/>
          </p:cNvSpPr>
          <p:nvPr>
            <p:ph idx="1"/>
          </p:nvPr>
        </p:nvSpPr>
        <p:spPr>
          <a:xfrm>
            <a:off x="2152650" y="990601"/>
            <a:ext cx="8382000" cy="5730875"/>
          </a:xfrm>
        </p:spPr>
        <p:txBody>
          <a:bodyPr rtlCol="0">
            <a:normAutofit/>
          </a:bodyPr>
          <a:lstStyle/>
          <a:p>
            <a:pPr eaLnBrk="1" hangingPunct="1">
              <a:buFont typeface="Wingdings" panose="05000000000000000000" pitchFamily="2" charset="2"/>
              <a:buNone/>
              <a:defRPr/>
            </a:pPr>
            <a:r>
              <a:rPr lang="en-US" altLang="en-US" sz="2400" b="1" u="sng" dirty="0">
                <a:solidFill>
                  <a:schemeClr val="accent1">
                    <a:lumMod val="75000"/>
                  </a:schemeClr>
                </a:solidFill>
                <a:effectLst>
                  <a:outerShdw blurRad="38100" dist="38100" dir="2700000" algn="tl">
                    <a:srgbClr val="000000">
                      <a:alpha val="43137"/>
                    </a:srgbClr>
                  </a:outerShdw>
                </a:effectLst>
              </a:rPr>
              <a:t>2. Components of project life cycle activities assessment. </a:t>
            </a:r>
            <a:r>
              <a:rPr lang="en-US" altLang="en-US" sz="2400" dirty="0"/>
              <a:t>The project life cycle is composed of two stages: </a:t>
            </a:r>
          </a:p>
          <a:p>
            <a:pPr eaLnBrk="1" hangingPunct="1">
              <a:defRPr/>
            </a:pPr>
            <a:r>
              <a:rPr lang="en-US" altLang="en-US" sz="2400" dirty="0"/>
              <a:t>the development life cycle stage and the </a:t>
            </a:r>
            <a:r>
              <a:rPr lang="en-US" altLang="en-US" sz="2400" dirty="0">
                <a:solidFill>
                  <a:srgbClr val="FF0000"/>
                </a:solidFill>
              </a:rPr>
              <a:t>operation–maintenance stage.</a:t>
            </a:r>
          </a:p>
          <a:p>
            <a:pPr eaLnBrk="1" hangingPunct="1">
              <a:defRPr/>
            </a:pPr>
            <a:r>
              <a:rPr lang="en-US" altLang="en-US" sz="2400" dirty="0"/>
              <a:t>The development life cycle stage components </a:t>
            </a:r>
            <a:r>
              <a:rPr lang="en-US" altLang="en-US" sz="2400" dirty="0">
                <a:solidFill>
                  <a:srgbClr val="FF0000"/>
                </a:solidFill>
              </a:rPr>
              <a:t>detect design and programming errors. </a:t>
            </a:r>
          </a:p>
          <a:p>
            <a:pPr eaLnBrk="1" hangingPunct="1">
              <a:defRPr/>
            </a:pPr>
            <a:r>
              <a:rPr lang="en-US" altLang="en-US" sz="2400" dirty="0"/>
              <a:t>Its components are divided into the four sub-classes:</a:t>
            </a:r>
          </a:p>
          <a:p>
            <a:pPr eaLnBrk="1" hangingPunct="1">
              <a:buFont typeface="Wingdings" panose="05000000000000000000" pitchFamily="2" charset="2"/>
              <a:buNone/>
              <a:defRPr/>
            </a:pPr>
            <a:r>
              <a:rPr lang="en-US" altLang="en-US" sz="2400" dirty="0"/>
              <a:t>– </a:t>
            </a:r>
            <a:r>
              <a:rPr lang="en-US" altLang="en-US" sz="2000" dirty="0"/>
              <a:t>Reviews</a:t>
            </a:r>
          </a:p>
          <a:p>
            <a:pPr eaLnBrk="1" hangingPunct="1">
              <a:buFont typeface="Wingdings" panose="05000000000000000000" pitchFamily="2" charset="2"/>
              <a:buNone/>
              <a:defRPr/>
            </a:pPr>
            <a:r>
              <a:rPr lang="en-US" altLang="en-US" sz="2000" dirty="0"/>
              <a:t>– Expert opinions</a:t>
            </a:r>
          </a:p>
          <a:p>
            <a:pPr eaLnBrk="1" hangingPunct="1">
              <a:buFont typeface="Wingdings" panose="05000000000000000000" pitchFamily="2" charset="2"/>
              <a:buNone/>
              <a:defRPr/>
            </a:pPr>
            <a:r>
              <a:rPr lang="en-US" altLang="en-US" sz="2000" dirty="0"/>
              <a:t>– Software testing</a:t>
            </a:r>
          </a:p>
          <a:p>
            <a:pPr eaLnBrk="1" hangingPunct="1">
              <a:buFont typeface="Wingdings" panose="05000000000000000000" pitchFamily="2" charset="2"/>
              <a:buNone/>
              <a:defRPr/>
            </a:pPr>
            <a:r>
              <a:rPr lang="en-US" altLang="en-US" sz="2000" dirty="0"/>
              <a:t>– Assurance of the quality of the subcontractors` work</a:t>
            </a:r>
            <a:r>
              <a:rPr lang="en-US" altLang="en-US" sz="1800" dirty="0"/>
              <a:t>.</a:t>
            </a:r>
          </a:p>
          <a:p>
            <a:pPr eaLnBrk="1" hangingPunct="1">
              <a:buFont typeface="Arial" panose="020B0604020202020204" pitchFamily="34" charset="0"/>
              <a:buNone/>
              <a:defRPr/>
            </a:pPr>
            <a:r>
              <a:rPr lang="en-US" altLang="en-US" sz="2400" b="1" dirty="0">
                <a:solidFill>
                  <a:srgbClr val="FF0000"/>
                </a:solidFill>
              </a:rPr>
              <a:t>The SQA components used during the operation–maintenance phase </a:t>
            </a:r>
            <a:r>
              <a:rPr lang="en-US" altLang="en-US" sz="2400" dirty="0"/>
              <a:t>include specialized maintenance components as well as development life cycle components, which are applied mainly for functionality improving maintenance tasks</a:t>
            </a:r>
          </a:p>
          <a:p>
            <a:pPr eaLnBrk="1" hangingPunct="1">
              <a:buFont typeface="Wingdings" panose="05000000000000000000" pitchFamily="2" charset="2"/>
              <a:buNone/>
              <a:defRPr/>
            </a:pPr>
            <a:endParaRPr lang="en-US" altLang="en-US" sz="1800" dirty="0"/>
          </a:p>
          <a:p>
            <a:pPr eaLnBrk="1" hangingPunct="1">
              <a:buFont typeface="Wingdings" panose="05000000000000000000" pitchFamily="2" charset="2"/>
              <a:buNone/>
              <a:defRPr/>
            </a:pPr>
            <a:endParaRPr lang="en-US" altLang="en-US" sz="2400" dirty="0"/>
          </a:p>
          <a:p>
            <a:pPr eaLnBrk="1" hangingPunct="1">
              <a:buFont typeface="Wingdings" panose="05000000000000000000" pitchFamily="2" charset="2"/>
              <a:buNone/>
              <a:defRPr/>
            </a:pPr>
            <a:endParaRPr lang="en-US" altLang="en-US" sz="2400" dirty="0"/>
          </a:p>
          <a:p>
            <a:pPr eaLnBrk="1" hangingPunct="1">
              <a:buFont typeface="Wingdings" panose="05000000000000000000" pitchFamily="2" charset="2"/>
              <a:buNone/>
              <a:defRPr/>
            </a:pPr>
            <a:endParaRPr lang="en-US" altLang="en-US" sz="2400" dirty="0"/>
          </a:p>
          <a:p>
            <a:pPr eaLnBrk="1" hangingPunct="1">
              <a:defRPr/>
            </a:pPr>
            <a:endParaRPr lang="en-US" altLang="en-US" sz="2400" dirty="0"/>
          </a:p>
        </p:txBody>
      </p:sp>
      <p:sp>
        <p:nvSpPr>
          <p:cNvPr id="9220" name="Slide Number Placeholder 3">
            <a:extLst>
              <a:ext uri="{FF2B5EF4-FFF2-40B4-BE49-F238E27FC236}">
                <a16:creationId xmlns:a16="http://schemas.microsoft.com/office/drawing/2014/main" id="{D6F4941F-8DE6-50FB-0B0E-5340B2BE7FD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C39F4615-FC2D-4A02-ADA3-5AE55DC8115A}" type="slidenum">
              <a:rPr lang="ar-SA" altLang="en-US" sz="1000">
                <a:solidFill>
                  <a:prstClr val="black"/>
                </a:solidFill>
              </a:rPr>
              <a:pPr rtl="0" eaLnBrk="0" fontAlgn="base" hangingPunct="0">
                <a:spcBef>
                  <a:spcPct val="0"/>
                </a:spcBef>
                <a:spcAft>
                  <a:spcPct val="0"/>
                </a:spcAft>
              </a:pPr>
              <a:t>97</a:t>
            </a:fld>
            <a:endParaRPr lang="en-US" altLang="en-US" sz="1000">
              <a:solidFill>
                <a:prstClr val="black"/>
              </a:solidFill>
            </a:endParaRPr>
          </a:p>
        </p:txBody>
      </p:sp>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F95194AF-A5C7-F71A-87B1-784174E8D561}"/>
              </a:ext>
            </a:extLst>
          </p:cNvPr>
          <p:cNvSpPr>
            <a:spLocks noGrp="1"/>
          </p:cNvSpPr>
          <p:nvPr>
            <p:ph type="title"/>
          </p:nvPr>
        </p:nvSpPr>
        <p:spPr>
          <a:xfrm>
            <a:off x="2138363" y="409576"/>
            <a:ext cx="7886700" cy="1325563"/>
          </a:xfrm>
        </p:spPr>
        <p:txBody>
          <a:bodyPr/>
          <a:lstStyle/>
          <a:p>
            <a:pPr eaLnBrk="1" hangingPunct="1">
              <a:defRPr/>
            </a:pPr>
            <a:r>
              <a:rPr lang="en-US" altLang="en-US" u="sng" dirty="0">
                <a:effectLst>
                  <a:outerShdw blurRad="38100" dist="38100" dir="2700000" algn="tl">
                    <a:srgbClr val="000000">
                      <a:alpha val="43137"/>
                    </a:srgbClr>
                  </a:outerShdw>
                </a:effectLst>
              </a:rPr>
              <a:t>SQA system components</a:t>
            </a:r>
          </a:p>
        </p:txBody>
      </p:sp>
      <p:sp>
        <p:nvSpPr>
          <p:cNvPr id="10243" name="Content Placeholder 2">
            <a:extLst>
              <a:ext uri="{FF2B5EF4-FFF2-40B4-BE49-F238E27FC236}">
                <a16:creationId xmlns:a16="http://schemas.microsoft.com/office/drawing/2014/main" id="{28D6B487-B7DA-04DF-E8C9-23A6F4A38EA4}"/>
              </a:ext>
            </a:extLst>
          </p:cNvPr>
          <p:cNvSpPr>
            <a:spLocks noGrp="1"/>
          </p:cNvSpPr>
          <p:nvPr>
            <p:ph idx="1"/>
          </p:nvPr>
        </p:nvSpPr>
        <p:spPr/>
        <p:txBody>
          <a:bodyPr rtlCol="0">
            <a:normAutofit/>
          </a:bodyPr>
          <a:lstStyle/>
          <a:p>
            <a:pPr eaLnBrk="1" hangingPunct="1">
              <a:buFont typeface="Wingdings" panose="05000000000000000000" pitchFamily="2" charset="2"/>
              <a:buNone/>
              <a:defRPr/>
            </a:pPr>
            <a:r>
              <a:rPr lang="en-US" altLang="en-US" sz="2800" dirty="0"/>
              <a:t>3.</a:t>
            </a:r>
            <a:r>
              <a:rPr lang="en-US" altLang="en-US" sz="2800" b="1" dirty="0"/>
              <a:t> </a:t>
            </a:r>
            <a:r>
              <a:rPr lang="en-US" altLang="en-US" sz="2800" b="1" u="sng" dirty="0">
                <a:solidFill>
                  <a:schemeClr val="accent1">
                    <a:lumMod val="75000"/>
                  </a:schemeClr>
                </a:solidFill>
                <a:effectLst>
                  <a:outerShdw blurRad="38100" dist="38100" dir="2700000" algn="tl">
                    <a:srgbClr val="000000">
                      <a:alpha val="43137"/>
                    </a:srgbClr>
                  </a:outerShdw>
                </a:effectLst>
              </a:rPr>
              <a:t>Components of infrastructure error prevention and improvement </a:t>
            </a:r>
            <a:r>
              <a:rPr lang="en-US" altLang="en-US" sz="2800" b="1" dirty="0"/>
              <a:t>: </a:t>
            </a:r>
            <a:r>
              <a:rPr lang="en-US" altLang="en-US" sz="2800" dirty="0"/>
              <a:t>which are applied throughout the entire organization, </a:t>
            </a:r>
            <a:r>
              <a:rPr lang="en-US" altLang="en-US" sz="2800" dirty="0">
                <a:solidFill>
                  <a:srgbClr val="FF0000"/>
                </a:solidFill>
              </a:rPr>
              <a:t>to eliminate or at least reduce the rate of errors</a:t>
            </a:r>
            <a:r>
              <a:rPr lang="en-US" altLang="en-US" sz="2800" dirty="0"/>
              <a:t>.</a:t>
            </a:r>
          </a:p>
          <a:p>
            <a:pPr eaLnBrk="1" hangingPunct="1">
              <a:buFont typeface="Arial" panose="020B0604020202020204" pitchFamily="34" charset="0"/>
              <a:buNone/>
              <a:defRPr/>
            </a:pPr>
            <a:r>
              <a:rPr lang="en-US" sz="2800" dirty="0"/>
              <a:t>4. </a:t>
            </a:r>
            <a:r>
              <a:rPr lang="en-US" sz="2800" b="1" u="sng" dirty="0">
                <a:solidFill>
                  <a:schemeClr val="accent1">
                    <a:lumMod val="75000"/>
                  </a:schemeClr>
                </a:solidFill>
                <a:effectLst>
                  <a:outerShdw blurRad="38100" dist="38100" dir="2700000" algn="tl">
                    <a:srgbClr val="000000">
                      <a:alpha val="43137"/>
                    </a:srgbClr>
                  </a:outerShdw>
                </a:effectLst>
              </a:rPr>
              <a:t>Components of software quality management </a:t>
            </a:r>
            <a:br>
              <a:rPr lang="en-US" sz="2800" b="1" dirty="0"/>
            </a:br>
            <a:r>
              <a:rPr lang="en-US" sz="2800" dirty="0"/>
              <a:t>the objective of this components is </a:t>
            </a:r>
            <a:r>
              <a:rPr lang="en-US" sz="2800" dirty="0">
                <a:solidFill>
                  <a:srgbClr val="FF0000"/>
                </a:solidFill>
              </a:rPr>
              <a:t>to define managerial support actions that mainly prevent or minimize schedule and budget failures and their outcomes</a:t>
            </a:r>
            <a:r>
              <a:rPr lang="en-US" sz="2800" dirty="0"/>
              <a:t>.</a:t>
            </a:r>
          </a:p>
          <a:p>
            <a:pPr eaLnBrk="1" hangingPunct="1">
              <a:buFont typeface="Wingdings" panose="05000000000000000000" pitchFamily="2" charset="2"/>
              <a:buNone/>
              <a:defRPr/>
            </a:pPr>
            <a:endParaRPr lang="en-US" altLang="en-US" sz="2800" dirty="0"/>
          </a:p>
          <a:p>
            <a:pPr eaLnBrk="1" hangingPunct="1">
              <a:buFont typeface="Wingdings" panose="05000000000000000000" pitchFamily="2" charset="2"/>
              <a:buNone/>
              <a:defRPr/>
            </a:pPr>
            <a:endParaRPr lang="en-US" altLang="en-US" sz="2800" b="1" dirty="0"/>
          </a:p>
          <a:p>
            <a:pPr eaLnBrk="1" hangingPunct="1">
              <a:buFont typeface="Wingdings" panose="05000000000000000000" pitchFamily="2" charset="2"/>
              <a:buNone/>
              <a:defRPr/>
            </a:pPr>
            <a:endParaRPr lang="en-US" altLang="en-US" sz="2800" dirty="0"/>
          </a:p>
        </p:txBody>
      </p:sp>
      <p:sp>
        <p:nvSpPr>
          <p:cNvPr id="10244" name="Slide Number Placeholder 3">
            <a:extLst>
              <a:ext uri="{FF2B5EF4-FFF2-40B4-BE49-F238E27FC236}">
                <a16:creationId xmlns:a16="http://schemas.microsoft.com/office/drawing/2014/main" id="{A38658EE-A85F-E7C6-146E-A64FF964B5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29583F0B-3AC0-41DC-A392-37AF4DFEF465}" type="slidenum">
              <a:rPr lang="ar-SA" altLang="en-US" sz="1000">
                <a:solidFill>
                  <a:prstClr val="black"/>
                </a:solidFill>
              </a:rPr>
              <a:pPr rtl="0" eaLnBrk="0" fontAlgn="base" hangingPunct="0">
                <a:spcBef>
                  <a:spcPct val="0"/>
                </a:spcBef>
                <a:spcAft>
                  <a:spcPct val="0"/>
                </a:spcAft>
              </a:pPr>
              <a:t>98</a:t>
            </a:fld>
            <a:endParaRPr lang="en-US" altLang="en-US" sz="1000">
              <a:solidFill>
                <a:prstClr val="black"/>
              </a:solidFill>
            </a:endParaRPr>
          </a:p>
        </p:txBody>
      </p:sp>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B56B02BB-CD81-BD7A-6EC8-DCE8F19D9DFD}"/>
              </a:ext>
            </a:extLst>
          </p:cNvPr>
          <p:cNvSpPr>
            <a:spLocks noGrp="1"/>
          </p:cNvSpPr>
          <p:nvPr>
            <p:ph type="title"/>
          </p:nvPr>
        </p:nvSpPr>
        <p:spPr/>
        <p:txBody>
          <a:bodyPr/>
          <a:lstStyle/>
          <a:p>
            <a:pPr eaLnBrk="1" hangingPunct="1">
              <a:defRPr/>
            </a:pPr>
            <a:r>
              <a:rPr lang="en-US" altLang="en-US" b="1" u="sng" dirty="0">
                <a:effectLst>
                  <a:outerShdw blurRad="38100" dist="38100" dir="2700000" algn="tl">
                    <a:srgbClr val="000000">
                      <a:alpha val="43137"/>
                    </a:srgbClr>
                  </a:outerShdw>
                </a:effectLst>
              </a:rPr>
              <a:t>SQA system components</a:t>
            </a:r>
            <a:endParaRPr lang="en-US" altLang="en-US" u="sng" dirty="0"/>
          </a:p>
        </p:txBody>
      </p:sp>
      <p:sp>
        <p:nvSpPr>
          <p:cNvPr id="9219" name="Content Placeholder 2">
            <a:extLst>
              <a:ext uri="{FF2B5EF4-FFF2-40B4-BE49-F238E27FC236}">
                <a16:creationId xmlns:a16="http://schemas.microsoft.com/office/drawing/2014/main" id="{BF3D0D01-45EE-B703-89BF-B901BB7E437B}"/>
              </a:ext>
            </a:extLst>
          </p:cNvPr>
          <p:cNvSpPr>
            <a:spLocks noGrp="1"/>
          </p:cNvSpPr>
          <p:nvPr>
            <p:ph idx="1"/>
          </p:nvPr>
        </p:nvSpPr>
        <p:spPr>
          <a:xfrm>
            <a:off x="1828800" y="1676400"/>
            <a:ext cx="8458200" cy="4038600"/>
          </a:xfrm>
        </p:spPr>
        <p:txBody>
          <a:bodyPr rtlCol="0">
            <a:normAutofit/>
          </a:bodyPr>
          <a:lstStyle/>
          <a:p>
            <a:pPr eaLnBrk="1" fontAlgn="auto" hangingPunct="1">
              <a:spcAft>
                <a:spcPts val="0"/>
              </a:spcAft>
              <a:buNone/>
              <a:defRPr/>
            </a:pPr>
            <a:r>
              <a:rPr lang="en-US" sz="2800" b="1" u="sng" dirty="0">
                <a:solidFill>
                  <a:schemeClr val="accent1">
                    <a:lumMod val="75000"/>
                  </a:schemeClr>
                </a:solidFill>
                <a:effectLst>
                  <a:outerShdw blurRad="38100" dist="38100" dir="2700000" algn="tl">
                    <a:srgbClr val="000000">
                      <a:alpha val="43137"/>
                    </a:srgbClr>
                  </a:outerShdw>
                </a:effectLst>
              </a:rPr>
              <a:t>5. Components of standardization, certification, and SQA system assessment: </a:t>
            </a:r>
          </a:p>
          <a:p>
            <a:pPr eaLnBrk="1" fontAlgn="auto" hangingPunct="1">
              <a:spcAft>
                <a:spcPts val="0"/>
              </a:spcAft>
              <a:buNone/>
              <a:defRPr/>
            </a:pPr>
            <a:r>
              <a:rPr lang="en-US" sz="2400" dirty="0"/>
              <a:t>These components </a:t>
            </a:r>
            <a:r>
              <a:rPr lang="en-US" sz="2400" dirty="0">
                <a:solidFill>
                  <a:srgbClr val="FF0000"/>
                </a:solidFill>
              </a:rPr>
              <a:t>implement international professional and managerial standards within the organization</a:t>
            </a:r>
            <a:r>
              <a:rPr lang="en-US" sz="2400" dirty="0"/>
              <a:t>. </a:t>
            </a:r>
          </a:p>
          <a:p>
            <a:pPr eaLnBrk="1" fontAlgn="auto" hangingPunct="1">
              <a:spcAft>
                <a:spcPts val="0"/>
              </a:spcAft>
              <a:buNone/>
              <a:defRPr/>
            </a:pPr>
            <a:r>
              <a:rPr lang="en-US" sz="2400" dirty="0">
                <a:solidFill>
                  <a:srgbClr val="FF0000"/>
                </a:solidFill>
              </a:rPr>
              <a:t>The main objectives of this class are :</a:t>
            </a:r>
          </a:p>
          <a:p>
            <a:pPr marL="457200" indent="-457200" eaLnBrk="1" fontAlgn="auto" hangingPunct="1">
              <a:spcAft>
                <a:spcPts val="0"/>
              </a:spcAft>
              <a:buFont typeface="Wingdings" panose="05000000000000000000" pitchFamily="2" charset="2"/>
              <a:buAutoNum type="alphaLcParenBoth"/>
              <a:defRPr/>
            </a:pPr>
            <a:r>
              <a:rPr lang="en-US" sz="2400" dirty="0"/>
              <a:t>Utilization of international professional knowledge, </a:t>
            </a:r>
          </a:p>
          <a:p>
            <a:pPr marL="457200" indent="-457200" eaLnBrk="1" fontAlgn="auto" hangingPunct="1">
              <a:spcAft>
                <a:spcPts val="0"/>
              </a:spcAft>
              <a:buFont typeface="Wingdings" panose="05000000000000000000" pitchFamily="2" charset="2"/>
              <a:buAutoNum type="alphaLcParenBoth"/>
              <a:defRPr/>
            </a:pPr>
            <a:r>
              <a:rPr lang="en-US" sz="2400" dirty="0"/>
              <a:t>Improvement of coordination of the organizational quality systems with other organizations. </a:t>
            </a:r>
          </a:p>
          <a:p>
            <a:pPr marL="457200" indent="-457200" eaLnBrk="1" fontAlgn="auto" hangingPunct="1">
              <a:spcAft>
                <a:spcPts val="0"/>
              </a:spcAft>
              <a:buFont typeface="Wingdings" panose="05000000000000000000" pitchFamily="2" charset="2"/>
              <a:buAutoNum type="alphaLcParenBoth"/>
              <a:defRPr/>
            </a:pPr>
            <a:r>
              <a:rPr lang="en-US" sz="2400" dirty="0"/>
              <a:t>Assessment of the achievements of quality systems according to a common scale.</a:t>
            </a:r>
          </a:p>
          <a:p>
            <a:pPr eaLnBrk="1" fontAlgn="auto" hangingPunct="1">
              <a:spcAft>
                <a:spcPts val="0"/>
              </a:spcAft>
              <a:buNone/>
              <a:defRPr/>
            </a:pPr>
            <a:endParaRPr lang="en-US" sz="2000" b="1" dirty="0"/>
          </a:p>
          <a:p>
            <a:pPr eaLnBrk="1" fontAlgn="auto" hangingPunct="1">
              <a:spcAft>
                <a:spcPts val="0"/>
              </a:spcAft>
              <a:buNone/>
              <a:defRPr/>
            </a:pPr>
            <a:endParaRPr lang="en-US" sz="2000" b="1" dirty="0"/>
          </a:p>
          <a:p>
            <a:pPr eaLnBrk="1" fontAlgn="auto" hangingPunct="1">
              <a:spcAft>
                <a:spcPts val="0"/>
              </a:spcAft>
              <a:defRPr/>
            </a:pPr>
            <a:endParaRPr lang="en-US" sz="2000" dirty="0"/>
          </a:p>
        </p:txBody>
      </p:sp>
      <p:sp>
        <p:nvSpPr>
          <p:cNvPr id="11268" name="Slide Number Placeholder 3">
            <a:extLst>
              <a:ext uri="{FF2B5EF4-FFF2-40B4-BE49-F238E27FC236}">
                <a16:creationId xmlns:a16="http://schemas.microsoft.com/office/drawing/2014/main" id="{9BBABF92-39BA-12A9-055A-FEBB2CCF6C9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0" fontAlgn="base" hangingPunct="0">
              <a:spcBef>
                <a:spcPct val="0"/>
              </a:spcBef>
              <a:spcAft>
                <a:spcPct val="0"/>
              </a:spcAft>
            </a:pPr>
            <a:fld id="{3EF872C1-CBDD-4307-9CC1-400C32DAA957}" type="slidenum">
              <a:rPr lang="ar-SA" altLang="en-US" sz="1000">
                <a:solidFill>
                  <a:prstClr val="black"/>
                </a:solidFill>
              </a:rPr>
              <a:pPr rtl="0" eaLnBrk="0" fontAlgn="base" hangingPunct="0">
                <a:spcBef>
                  <a:spcPct val="0"/>
                </a:spcBef>
                <a:spcAft>
                  <a:spcPct val="0"/>
                </a:spcAft>
              </a:pPr>
              <a:t>99</a:t>
            </a:fld>
            <a:endParaRPr lang="en-US" altLang="en-US" sz="1000">
              <a:solidFill>
                <a:prstClr val="black"/>
              </a:solidFill>
            </a:endParaRPr>
          </a:p>
        </p:txBody>
      </p:sp>
    </p:spTree>
  </p:cSld>
  <p:clrMapOvr>
    <a:masterClrMapping/>
  </p:clrMapOvr>
  <p:transition>
    <p:fade/>
  </p:transition>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16534</Words>
  <Application>Microsoft Office PowerPoint</Application>
  <PresentationFormat>شاشة عريضة</PresentationFormat>
  <Paragraphs>1770</Paragraphs>
  <Slides>261</Slides>
  <Notes>6</Notes>
  <HiddenSlides>0</HiddenSlides>
  <MMClips>0</MMClips>
  <ScaleCrop>false</ScaleCrop>
  <HeadingPairs>
    <vt:vector size="8" baseType="variant">
      <vt:variant>
        <vt:lpstr>الخطوط المستخدمة</vt:lpstr>
      </vt:variant>
      <vt:variant>
        <vt:i4>21</vt:i4>
      </vt:variant>
      <vt:variant>
        <vt:lpstr>نسق</vt:lpstr>
      </vt:variant>
      <vt:variant>
        <vt:i4>8</vt:i4>
      </vt:variant>
      <vt:variant>
        <vt:lpstr>خوادم OLE مضمنة</vt:lpstr>
      </vt:variant>
      <vt:variant>
        <vt:i4>1</vt:i4>
      </vt:variant>
      <vt:variant>
        <vt:lpstr>عناوين الشرائح</vt:lpstr>
      </vt:variant>
      <vt:variant>
        <vt:i4>261</vt:i4>
      </vt:variant>
    </vt:vector>
  </HeadingPairs>
  <TitlesOfParts>
    <vt:vector size="291" baseType="lpstr">
      <vt:lpstr>等线</vt:lpstr>
      <vt:lpstr>宋体</vt:lpstr>
      <vt:lpstr>Andalus</vt:lpstr>
      <vt:lpstr>Aptos</vt:lpstr>
      <vt:lpstr>Aptos Display</vt:lpstr>
      <vt:lpstr>Arial</vt:lpstr>
      <vt:lpstr>Arial Black</vt:lpstr>
      <vt:lpstr>Arial MT</vt:lpstr>
      <vt:lpstr>Calibri</vt:lpstr>
      <vt:lpstr>Calibri Light</vt:lpstr>
      <vt:lpstr>Comic Sans MS</vt:lpstr>
      <vt:lpstr>MetaBoldLF-Roman</vt:lpstr>
      <vt:lpstr>MetaNormalLF-Roman</vt:lpstr>
      <vt:lpstr>Sabon-Roman</vt:lpstr>
      <vt:lpstr>Symbol</vt:lpstr>
      <vt:lpstr>Times New Roman</vt:lpstr>
      <vt:lpstr>Verdana</vt:lpstr>
      <vt:lpstr>Wingdings</vt:lpstr>
      <vt:lpstr>Wingdings 2</vt:lpstr>
      <vt:lpstr>Wingdings 3</vt:lpstr>
      <vt:lpstr>ZapfDingbats</vt:lpstr>
      <vt:lpstr>نسق Office</vt:lpstr>
      <vt:lpstr>Office Theme</vt:lpstr>
      <vt:lpstr>1_Office Theme</vt:lpstr>
      <vt:lpstr>2_Office Theme</vt:lpstr>
      <vt:lpstr>3_Office Theme</vt:lpstr>
      <vt:lpstr>4_Office Theme</vt:lpstr>
      <vt:lpstr>5_Office Theme</vt:lpstr>
      <vt:lpstr>Default Design</vt:lpstr>
      <vt:lpstr>Chart</vt:lpstr>
      <vt:lpstr>Software Quality assurance (SQA)   </vt:lpstr>
      <vt:lpstr>عرض تقديمي في PowerPoint</vt:lpstr>
      <vt:lpstr>عرض تقديمي في PowerPoint</vt:lpstr>
      <vt:lpstr>What is quality ?</vt:lpstr>
      <vt:lpstr>عرض تقديمي في PowerPoint</vt:lpstr>
      <vt:lpstr>ISO Definition of Quality</vt:lpstr>
      <vt:lpstr>Other definition and concept</vt:lpstr>
      <vt:lpstr>Benefits of software quality</vt:lpstr>
      <vt:lpstr>Software Engineers and quality</vt:lpstr>
      <vt:lpstr>عرض تقديمي في PowerPoint</vt:lpstr>
      <vt:lpstr>عرض تقديمي في PowerPoint</vt:lpstr>
      <vt:lpstr>عرض تقديمي في PowerPoint</vt:lpstr>
      <vt:lpstr>عرض تقديمي في PowerPoint</vt:lpstr>
      <vt:lpstr>عرض تقديمي في PowerPoint</vt:lpstr>
      <vt:lpstr>Software quality perspectives</vt:lpstr>
      <vt:lpstr>Software quality should be considered in:</vt:lpstr>
      <vt:lpstr>Prevention Versus Detection </vt:lpstr>
      <vt:lpstr>عرض تقديمي في PowerPoint</vt:lpstr>
      <vt:lpstr>Software Quality assurance (SQA)   </vt:lpstr>
      <vt:lpstr>عرض تقديمي في PowerPoint</vt:lpstr>
      <vt:lpstr>Factors affecting defect detection in software products  vs. other industrial products</vt:lpstr>
      <vt:lpstr>عرض تقديمي في PowerPoint</vt:lpstr>
      <vt:lpstr>Software developed by many individuals and in  different situations fulfills a variety of needs: </vt:lpstr>
      <vt:lpstr>عرض تقديمي في PowerPoint</vt:lpstr>
      <vt:lpstr>عرض تقديمي في PowerPoint</vt:lpstr>
      <vt:lpstr>عرض تقديمي في PowerPoint</vt:lpstr>
      <vt:lpstr>عرض تقديمي في PowerPoint</vt:lpstr>
      <vt:lpstr>عرض تقديمي في PowerPoint</vt:lpstr>
      <vt:lpstr>Software Quality Assurance vs. Software Quality Control</vt:lpstr>
      <vt:lpstr>Patriot Missile System</vt:lpstr>
      <vt:lpstr>Denver International Airport </vt:lpstr>
      <vt:lpstr>عرض تقديمي في PowerPoint</vt:lpstr>
      <vt:lpstr>عرض تقديمي في PowerPoint</vt:lpstr>
      <vt:lpstr>عرض تقديمي في PowerPoint</vt:lpstr>
      <vt:lpstr>عرض تقديمي في PowerPoint</vt:lpstr>
      <vt:lpstr>The need for comprehensive software quality requirements</vt:lpstr>
      <vt:lpstr>The need for comprehensive software quality requirements</vt:lpstr>
      <vt:lpstr>The need for comprehensive software quality requirements</vt:lpstr>
      <vt:lpstr>Quality factors </vt:lpstr>
      <vt:lpstr>Classification of software requirements into software quality factors.</vt:lpstr>
      <vt:lpstr>عرض تقديمي في PowerPoint</vt:lpstr>
      <vt:lpstr>Product operation software quality factors</vt:lpstr>
      <vt:lpstr>Correctness</vt:lpstr>
      <vt:lpstr>Correctness Example  (club membership info system)</vt:lpstr>
      <vt:lpstr>Product operation software quality factors</vt:lpstr>
      <vt:lpstr>Product operation software quality factors</vt:lpstr>
      <vt:lpstr>Product operation software quality factors</vt:lpstr>
      <vt:lpstr>Product operation software quality factors</vt:lpstr>
      <vt:lpstr>Product revision software quality factors:</vt:lpstr>
      <vt:lpstr>Product revision software quality factors:</vt:lpstr>
      <vt:lpstr>Product revision software quality factors:</vt:lpstr>
      <vt:lpstr>Product revision software quality factors:</vt:lpstr>
      <vt:lpstr>Product revision software quality factors:</vt:lpstr>
      <vt:lpstr>Product revision software quality factors:</vt:lpstr>
      <vt:lpstr>Product revision software quality factors:</vt:lpstr>
      <vt:lpstr>Product revision software quality factors:</vt:lpstr>
      <vt:lpstr> Product Transition software quality factors:</vt:lpstr>
      <vt:lpstr> Product Transition software quality factors:</vt:lpstr>
      <vt:lpstr>Product Transition software quality factors:</vt:lpstr>
      <vt:lpstr>Software Quality assurance (SQA)   </vt:lpstr>
      <vt:lpstr>عرض تقديمي في PowerPoint</vt:lpstr>
      <vt:lpstr>عرض تقديمي في PowerPoint</vt:lpstr>
      <vt:lpstr>عرض تقديمي في PowerPoint</vt:lpstr>
      <vt:lpstr>عرض تقديمي في PowerPoint</vt:lpstr>
      <vt:lpstr>عرض تقديمي في PowerPoint</vt:lpstr>
      <vt:lpstr>Software quality factors</vt:lpstr>
      <vt:lpstr>How Does McCall factors improve quality</vt:lpstr>
      <vt:lpstr>Alternative models of software quality factors:</vt:lpstr>
      <vt:lpstr>Alternative models of software quality factors:</vt:lpstr>
      <vt:lpstr>Alternative models of software quality factors:</vt:lpstr>
      <vt:lpstr>Alternative models of software quality factors:</vt:lpstr>
      <vt:lpstr>Alternative models of software quality factors:</vt:lpstr>
      <vt:lpstr>Alternative models of software quality factors:</vt:lpstr>
      <vt:lpstr>Alternative models of software quality factors:</vt:lpstr>
      <vt:lpstr>Alternative models of software quality factors:</vt:lpstr>
      <vt:lpstr>Alternative models of software quality factors:</vt:lpstr>
      <vt:lpstr>Structure of the alternative factor models</vt:lpstr>
      <vt:lpstr>Who is interested in the definition of quality requirements?</vt:lpstr>
      <vt:lpstr>Who is interested in the definition of quality requirements?</vt:lpstr>
      <vt:lpstr>Who is interested in the definition of quality requirements?</vt:lpstr>
      <vt:lpstr>Who is interested in the definition of quality requirements?</vt:lpstr>
      <vt:lpstr>Who is interested in the definition of quality requirements?</vt:lpstr>
      <vt:lpstr>Who is interested in the definition of quality requirements?</vt:lpstr>
      <vt:lpstr>Software compliance with quality factors</vt:lpstr>
      <vt:lpstr>Example</vt:lpstr>
      <vt:lpstr>عرض تقديمي في PowerPoint</vt:lpstr>
      <vt:lpstr>Criteria for evaluation of software quality</vt:lpstr>
      <vt:lpstr>Software quality factors in requirements document</vt:lpstr>
      <vt:lpstr>Software quality factors in requirements document</vt:lpstr>
      <vt:lpstr>Software quality factors in requirements document</vt:lpstr>
      <vt:lpstr>عرض تقديمي في PowerPoint</vt:lpstr>
      <vt:lpstr>Chapter 4</vt:lpstr>
      <vt:lpstr>  Introduction</vt:lpstr>
      <vt:lpstr>عرض تقديمي في PowerPoint</vt:lpstr>
      <vt:lpstr>The SQA system – an SQA architecture</vt:lpstr>
      <vt:lpstr>The SQA system- a SQA architecture</vt:lpstr>
      <vt:lpstr>SQA system components</vt:lpstr>
      <vt:lpstr>SQA system components</vt:lpstr>
      <vt:lpstr>SQA system components</vt:lpstr>
      <vt:lpstr>SQA system components</vt:lpstr>
      <vt:lpstr>The SQA System Overview</vt:lpstr>
      <vt:lpstr>1. Pre-Project Components</vt:lpstr>
      <vt:lpstr> Contract review</vt:lpstr>
      <vt:lpstr> Contract review </vt:lpstr>
      <vt:lpstr>Who performs a contract review ?</vt:lpstr>
      <vt:lpstr> Development and quality plans</vt:lpstr>
      <vt:lpstr> Development and quality plans</vt:lpstr>
      <vt:lpstr>Quality requirements</vt:lpstr>
      <vt:lpstr>2. Software project life cycle components</vt:lpstr>
      <vt:lpstr>Software project life cycle components</vt:lpstr>
      <vt:lpstr> Reviews</vt:lpstr>
      <vt:lpstr> Formal design reviews (DRs)</vt:lpstr>
      <vt:lpstr> Formal design reviews (DRs)</vt:lpstr>
      <vt:lpstr> Formal design reviews (DRs)</vt:lpstr>
      <vt:lpstr> Formal design reviews (DRs)</vt:lpstr>
      <vt:lpstr> Formal design reviews (DRs)</vt:lpstr>
      <vt:lpstr> Peer review</vt:lpstr>
      <vt:lpstr> Expert opinions </vt:lpstr>
      <vt:lpstr> Expert opinions </vt:lpstr>
      <vt:lpstr>Chapter 4</vt:lpstr>
      <vt:lpstr>The SQA System Overview</vt:lpstr>
      <vt:lpstr> Peer review</vt:lpstr>
      <vt:lpstr> Expert opinions </vt:lpstr>
      <vt:lpstr> Expert opinions </vt:lpstr>
      <vt:lpstr> Software testing</vt:lpstr>
      <vt:lpstr>Software testing</vt:lpstr>
      <vt:lpstr>Software testing</vt:lpstr>
      <vt:lpstr>Software maintenance components</vt:lpstr>
      <vt:lpstr>Software maintenance components</vt:lpstr>
      <vt:lpstr>Software maintenance components</vt:lpstr>
      <vt:lpstr>Software maintenance components</vt:lpstr>
      <vt:lpstr> Assurance of the quality of the external participant`s work</vt:lpstr>
      <vt:lpstr> 3. Infrastructure components for error prevention and improvement:</vt:lpstr>
      <vt:lpstr>1- Procedures and work instructions</vt:lpstr>
      <vt:lpstr>2-Supporting quality devices</vt:lpstr>
      <vt:lpstr>3-Staff training, retraining, and certification</vt:lpstr>
      <vt:lpstr>4-Preventive and corrective actions</vt:lpstr>
      <vt:lpstr>5-Configuration management</vt:lpstr>
      <vt:lpstr>Configuration management</vt:lpstr>
      <vt:lpstr>Configuration management</vt:lpstr>
      <vt:lpstr>6-Documentation control</vt:lpstr>
      <vt:lpstr>6-Documentation control</vt:lpstr>
      <vt:lpstr> 4. Management SQA components</vt:lpstr>
      <vt:lpstr>Project progress control</vt:lpstr>
      <vt:lpstr>Software quality metrics</vt:lpstr>
      <vt:lpstr>Software quality costs</vt:lpstr>
      <vt:lpstr> 5. SQA standards, system certification, and assessment components</vt:lpstr>
      <vt:lpstr>Quality management standards</vt:lpstr>
      <vt:lpstr>Project process standards</vt:lpstr>
      <vt:lpstr> 6. Organizing for SQA – the human components (SQA base)</vt:lpstr>
      <vt:lpstr>SQA base Objectives</vt:lpstr>
      <vt:lpstr> Management's role in SQA</vt:lpstr>
      <vt:lpstr>The SQA unit</vt:lpstr>
      <vt:lpstr>The SQA unit</vt:lpstr>
      <vt:lpstr> SQA trustees, committees and forums</vt:lpstr>
      <vt:lpstr> SQA trustees, committees and forums</vt:lpstr>
      <vt:lpstr> SQA trustees, committees and forums</vt:lpstr>
      <vt:lpstr>Considerations guiding construction of an organization’s SQA system</vt:lpstr>
      <vt:lpstr>Considerations guiding construction of an organization’s SQA system</vt:lpstr>
      <vt:lpstr>Considerations guiding construction of an organization’s SQA system</vt:lpstr>
      <vt:lpstr>Software Quality assurance (SQA)   SWE 333</vt:lpstr>
      <vt:lpstr>Introduction </vt:lpstr>
      <vt:lpstr>عرض تقديمي في PowerPoint</vt:lpstr>
      <vt:lpstr>The elements comprising a development plan </vt:lpstr>
      <vt:lpstr>Quality Plan</vt:lpstr>
      <vt:lpstr>عرض تقديمي في PowerPoint</vt:lpstr>
      <vt:lpstr>Quality goals</vt:lpstr>
      <vt:lpstr>Quality goal example</vt:lpstr>
      <vt:lpstr>2.Review activities</vt:lpstr>
      <vt:lpstr>3. Software tests</vt:lpstr>
      <vt:lpstr>4. Planned acceptance tests for externally developed software</vt:lpstr>
      <vt:lpstr>5. Configuration management</vt:lpstr>
      <vt:lpstr>Your Project</vt:lpstr>
      <vt:lpstr>The objectives of development and quality plans. </vt:lpstr>
      <vt:lpstr>The major software risk items. </vt:lpstr>
      <vt:lpstr>عرض تقديمي في PowerPoint</vt:lpstr>
      <vt:lpstr>The process of software risk management. </vt:lpstr>
      <vt:lpstr>The benefits of preparing development and quality plans for small projects </vt:lpstr>
      <vt:lpstr>the benefits of preparing development and quality plans for internal projects.  </vt:lpstr>
      <vt:lpstr>Quality Control and Quality assurance</vt:lpstr>
      <vt:lpstr>Quality Control</vt:lpstr>
      <vt:lpstr>Quality Control</vt:lpstr>
      <vt:lpstr>Quality Control </vt:lpstr>
      <vt:lpstr>Reviews</vt:lpstr>
      <vt:lpstr>عرض تقديمي في PowerPoint</vt:lpstr>
      <vt:lpstr>Quality Control Review types </vt:lpstr>
      <vt:lpstr>Walkthrough</vt:lpstr>
      <vt:lpstr>Inspection</vt:lpstr>
      <vt:lpstr>Inspection</vt:lpstr>
      <vt:lpstr>Inspection and walkthrough</vt:lpstr>
      <vt:lpstr>Checklists</vt:lpstr>
      <vt:lpstr>Quality Control walkthrough and Checklist</vt:lpstr>
      <vt:lpstr>Quality Control  Checklist for reviewing java code</vt:lpstr>
      <vt:lpstr>Quality Control  Checklist for reviewing software design</vt:lpstr>
      <vt:lpstr>Software Quality assurance (SQA)   SWE 333</vt:lpstr>
      <vt:lpstr>If you can’t measure it, you can’t manage it Tom DeMarco, 1982 </vt:lpstr>
      <vt:lpstr>Measurement, Measures, Metrics</vt:lpstr>
      <vt:lpstr>What to measure</vt:lpstr>
      <vt:lpstr>What to measure</vt:lpstr>
      <vt:lpstr>Process Metrics</vt:lpstr>
      <vt:lpstr>Project Metrics</vt:lpstr>
      <vt:lpstr>Product metrics</vt:lpstr>
      <vt:lpstr>Why do we measure?</vt:lpstr>
      <vt:lpstr>Why Do We Measure?</vt:lpstr>
      <vt:lpstr>Examples of  Metrics Usage</vt:lpstr>
      <vt:lpstr>عرض تقديمي في PowerPoint</vt:lpstr>
      <vt:lpstr>عرض تقديمي في PowerPoint</vt:lpstr>
      <vt:lpstr>عرض تقديمي في PowerPoint</vt:lpstr>
      <vt:lpstr>Process metrics categories</vt:lpstr>
      <vt:lpstr>Is KLOC enough ?</vt:lpstr>
      <vt:lpstr>An example</vt:lpstr>
      <vt:lpstr>An example</vt:lpstr>
      <vt:lpstr>عرض تقديمي في PowerPoint</vt:lpstr>
      <vt:lpstr>عرض تقديمي في PowerPoint</vt:lpstr>
      <vt:lpstr>عرض تقديمي في PowerPoint</vt:lpstr>
      <vt:lpstr>Time Table Metric Example</vt:lpstr>
      <vt:lpstr>Time Table Metric Example</vt:lpstr>
      <vt:lpstr>عرض تقديمي في PowerPoint</vt:lpstr>
      <vt:lpstr>Error removal effectiveness metrics</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Examples of metrics</vt:lpstr>
      <vt:lpstr>Examples of metrics</vt:lpstr>
      <vt:lpstr>Examples of metrics</vt:lpstr>
      <vt:lpstr>Examples of metrics</vt:lpstr>
      <vt:lpstr>Examples of metrics</vt:lpstr>
      <vt:lpstr>An example</vt:lpstr>
      <vt:lpstr>Other Metrics</vt:lpstr>
      <vt:lpstr>Other Metrics</vt:lpstr>
      <vt:lpstr>Examples..continued</vt:lpstr>
      <vt:lpstr>Examples..continued</vt:lpstr>
      <vt:lpstr>Exercise</vt:lpstr>
      <vt:lpstr>ADMC Exercise </vt:lpstr>
      <vt:lpstr>Software Quality assurance (SQA) </vt:lpstr>
      <vt:lpstr>عرض تقديمي في PowerPoint</vt:lpstr>
      <vt:lpstr>Why do we need Cost Model</vt:lpstr>
      <vt:lpstr>Why do we need Cost Model</vt:lpstr>
      <vt:lpstr>Actual Cost of Software Quality</vt:lpstr>
      <vt:lpstr>Cost of Software Quality</vt:lpstr>
      <vt:lpstr>Cost of Software Quality</vt:lpstr>
      <vt:lpstr>عرض تقديمي في PowerPoint</vt:lpstr>
      <vt:lpstr>عرض تقديمي في PowerPoint</vt:lpstr>
      <vt:lpstr>عرض تقديمي في PowerPoint</vt:lpstr>
      <vt:lpstr>Good and bad  quality costs </vt:lpstr>
      <vt:lpstr>Good and bad quality costs </vt:lpstr>
      <vt:lpstr>Example of  good and bad quality</vt:lpstr>
      <vt:lpstr>عرض تقديمي في PowerPoint</vt:lpstr>
      <vt:lpstr>عرض تقديمي في PowerPoint</vt:lpstr>
      <vt:lpstr>Internal failure costs </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feras Saleem</dc:creator>
  <cp:lastModifiedBy>feras Saleem</cp:lastModifiedBy>
  <cp:revision>1</cp:revision>
  <dcterms:created xsi:type="dcterms:W3CDTF">2024-07-22T19:29:32Z</dcterms:created>
  <dcterms:modified xsi:type="dcterms:W3CDTF">2024-07-22T19:33:02Z</dcterms:modified>
</cp:coreProperties>
</file>