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5" r:id="rId1"/>
  </p:sldMasterIdLst>
  <p:notesMasterIdLst>
    <p:notesMasterId r:id="rId39"/>
  </p:notesMasterIdLst>
  <p:sldIdLst>
    <p:sldId id="312" r:id="rId2"/>
    <p:sldId id="258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>
        <p:scale>
          <a:sx n="80" d="100"/>
          <a:sy n="80" d="100"/>
        </p:scale>
        <p:origin x="-155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AF3294-BF4B-4811-87AE-FFE77412C4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71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DECA8-061F-4889-B726-2D72DBC3A207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99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12761-C1EA-4498-8AD2-A350F0D74F78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41E3-2479-43B0-962C-EBE2B86E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5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02A22-D186-4C79-A46C-FAA4F6DC23BE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648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A684A0-BE3D-4042-9992-18D7854C8A68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2302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06E6A-A7BB-434D-AFE8-FE036601B05A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86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357E9-430D-447D-A782-079B3D8ACFA7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624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55999-A15F-480E-98CE-D46338203A67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189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D55D48-5C3E-4494-8C34-97425BE8CE5C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1CE-C223-484F-ABFB-BA86256C9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647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A88A0-6864-491D-B6C9-B5043A8F534F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15BF-7838-41FA-9739-A7CB8E1D20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6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AA3B36-6F1E-450C-BCB2-5DBC97B687A1}" type="datetime1">
              <a:rPr lang="en-US" smtClean="0"/>
              <a:pPr>
                <a:defRPr/>
              </a:pPr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1C1-DC65-466B-A45F-30FD991CA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44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D9B714-7B9E-4D73-891D-26C131BA3875}" type="datetime1">
              <a:rPr lang="en-US" smtClean="0"/>
              <a:pPr>
                <a:defRPr/>
              </a:pPr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85A-EC02-4D48-A2CD-557FB6DCF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059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02CB22-C88D-4E32-82DF-770AF7203A71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15E-270E-4F0E-9B63-5E511F8D6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933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5D9EA-572C-4E86-AEE5-7B841A103A59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A42C-0CD1-4D43-9108-B11CF34C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8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6C52A2-1A2D-4424-95C0-E55B17DB5FC0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BB59-456B-45ED-B27E-F7FAE960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21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AB6A11-CD40-49E9-A82C-4EDEBC49B7D1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FF30-0F4A-4B05-965F-CBCCF2AA15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81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F4BB7-0A71-46FD-AAF7-C0B8521E9B70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184F-578B-4ED9-84F5-23F82C1A5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0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25D7F2-158E-4570-A0BC-2A4FCEA9575E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053-6282-4397-8B48-E9D75A96B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1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62F8D1-9F15-4310-A566-D4E60F70A77C}" type="datetime1">
              <a:rPr lang="en-US" smtClean="0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3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2000250"/>
            <a:ext cx="7772400" cy="1143000"/>
          </a:xfr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  <a:t>Discrete Mathematical</a:t>
            </a:r>
            <a:b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</a:b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  <a:t>Chapter 1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41E3-2479-43B0-962C-EBE2B86EA3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10400" cy="762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“</a:t>
            </a:r>
            <a:r>
              <a:rPr lang="en-US" sz="3200" dirty="0">
                <a:solidFill>
                  <a:schemeClr val="accent5"/>
                </a:solidFill>
              </a:rPr>
              <a:t>Today is January 27  </a:t>
            </a:r>
            <a:r>
              <a:rPr lang="en-US" sz="3200" b="1" i="1" dirty="0">
                <a:solidFill>
                  <a:srgbClr val="0070C0"/>
                </a:solidFill>
              </a:rPr>
              <a:t>and</a:t>
            </a:r>
            <a:r>
              <a:rPr lang="en-US" sz="3200" dirty="0">
                <a:solidFill>
                  <a:schemeClr val="accent5"/>
                </a:solidFill>
              </a:rPr>
              <a:t>  99 &lt; 5.”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598C09BC-E63A-4F61-AF97-813708128586}" type="slidenum">
              <a:rPr lang="en-CA"/>
              <a:pPr/>
              <a:t>10</a:t>
            </a:fld>
            <a:endParaRPr lang="en-CA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22098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715000" y="2209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57200" y="3276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715000" y="3276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truth value </a:t>
            </a:r>
          </a:p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of the proposition?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5715000" y="4953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  <p:bldP spid="58372" grpId="0" build="p" bldLvl="2" autoUpdateAnimBg="0"/>
      <p:bldP spid="58373" grpId="0" build="p" bldLvl="2" autoUpdateAnimBg="0"/>
      <p:bldP spid="58374" grpId="0" build="p" bldLvl="2" autoUpdateAnimBg="0"/>
      <p:bldP spid="58375" grpId="0" build="p" bldLvl="2" autoUpdateAnimBg="0"/>
      <p:bldP spid="58377" grpId="0" autoUpdateAnimBg="0"/>
      <p:bldP spid="58378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“Please do not fall asleep.”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2C6C5F94-3AC7-45C8-93C7-4C5601CC1DA9}" type="slidenum">
              <a:rPr lang="en-CA"/>
              <a:pPr/>
              <a:t>11</a:t>
            </a:fld>
            <a:endParaRPr lang="en-CA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22098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715000" y="2209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57200" y="4038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715000" y="4038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57200" y="48768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Only statements can be propositions.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57200" y="29718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It’s a request.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bldLvl="2" autoUpdateAnimBg="0"/>
      <p:bldP spid="59396" grpId="0" build="p" bldLvl="2" autoUpdateAnimBg="0"/>
      <p:bldP spid="59397" grpId="0" build="p" bldLvl="2" autoUpdateAnimBg="0"/>
      <p:bldP spid="59398" grpId="0" build="p" bldLvl="2" autoUpdateAnimBg="0"/>
      <p:bldP spid="59399" grpId="0" build="p" bldLvl="2" autoUpdateAnimBg="0"/>
      <p:bldP spid="59400" grpId="0" autoUpdateAnimBg="0"/>
      <p:bldP spid="594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162800" cy="12954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“If the moon is made of cheese,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then I will be rich.”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9A91ACF-9C35-409E-AEEB-78BF1BA01286}" type="slidenum">
              <a:rPr lang="en-CA"/>
              <a:pPr/>
              <a:t>12</a:t>
            </a:fld>
            <a:endParaRPr lang="en-CA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57200" y="27432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715000" y="27432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57200" y="35814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5715000" y="35814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57200" y="4572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truth value </a:t>
            </a:r>
          </a:p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of the proposition?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572000" y="4953000"/>
            <a:ext cx="297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probably true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  <p:bldP spid="60420" grpId="0" build="p" bldLvl="2" autoUpdateAnimBg="0"/>
      <p:bldP spid="60421" grpId="0" build="p" bldLvl="2" autoUpdateAnimBg="0"/>
      <p:bldP spid="60422" grpId="0" build="p" bldLvl="2" autoUpdateAnimBg="0"/>
      <p:bldP spid="60423" grpId="0" build="p" bldLvl="2" autoUpdateAnimBg="0"/>
      <p:bldP spid="60424" grpId="0" autoUpdateAnimBg="0"/>
      <p:bldP spid="6042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762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FFFF"/>
                </a:solidFill>
              </a:rPr>
              <a:t>“</a:t>
            </a:r>
            <a:r>
              <a:rPr lang="en-US" sz="3200" dirty="0">
                <a:solidFill>
                  <a:srgbClr val="0070C0"/>
                </a:solidFill>
              </a:rPr>
              <a:t>x &lt; y </a:t>
            </a:r>
            <a:r>
              <a:rPr lang="en-US" sz="3200" b="1" dirty="0">
                <a:solidFill>
                  <a:srgbClr val="FF0000"/>
                </a:solidFill>
              </a:rPr>
              <a:t>if and only if </a:t>
            </a:r>
            <a:r>
              <a:rPr lang="en-US" sz="3200" dirty="0">
                <a:solidFill>
                  <a:srgbClr val="0070C0"/>
                </a:solidFill>
              </a:rPr>
              <a:t>y &gt; x</a:t>
            </a:r>
            <a:r>
              <a:rPr lang="en-US" sz="3200" dirty="0">
                <a:solidFill>
                  <a:srgbClr val="00FFFF"/>
                </a:solidFill>
              </a:rPr>
              <a:t>.”</a:t>
            </a:r>
            <a:endParaRPr lang="en-US" sz="28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12FE9D5F-B706-4966-BC7B-9EDF4939BB82}" type="slidenum">
              <a:rPr lang="en-CA"/>
              <a:pPr/>
              <a:t>13</a:t>
            </a:fld>
            <a:endParaRPr lang="en-CA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57200" y="19050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715000" y="1905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57200" y="2514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715000" y="2514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57200" y="48768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truth value </a:t>
            </a:r>
          </a:p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of the proposition?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715000" y="54102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57200" y="3124200"/>
            <a:ext cx="5562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… because its truth value  does not depend on specific values of x and y.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 autoUpdateAnimBg="0"/>
      <p:bldP spid="61444" grpId="0" build="p" bldLvl="2" autoUpdateAnimBg="0"/>
      <p:bldP spid="61445" grpId="0" build="p" bldLvl="2" autoUpdateAnimBg="0"/>
      <p:bldP spid="61446" grpId="0" build="p" bldLvl="2" autoUpdateAnimBg="0"/>
      <p:bldP spid="61447" grpId="0" build="p" bldLvl="2" autoUpdateAnimBg="0"/>
      <p:bldP spid="61448" grpId="0" autoUpdateAnimBg="0"/>
      <p:bldP spid="61449" grpId="0" build="p" bldLvl="2" autoUpdateAnimBg="0"/>
      <p:bldP spid="61450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58200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3200" dirty="0"/>
              <a:t>As we have seen in the previous examples, one or more propositions can be combined to form a single </a:t>
            </a:r>
            <a:r>
              <a:rPr lang="en-US" sz="3200" dirty="0">
                <a:solidFill>
                  <a:srgbClr val="00FFFF"/>
                </a:solidFill>
              </a:rPr>
              <a:t>compound proposition</a:t>
            </a:r>
            <a:r>
              <a:rPr lang="en-US" sz="3200" dirty="0"/>
              <a:t>.</a:t>
            </a:r>
          </a:p>
          <a:p>
            <a:pPr marL="0" indent="0">
              <a:lnSpc>
                <a:spcPct val="90000"/>
              </a:lnSpc>
            </a:pPr>
            <a:endParaRPr lang="en-US" sz="3200" dirty="0"/>
          </a:p>
          <a:p>
            <a:pPr marL="0" indent="0" algn="just">
              <a:lnSpc>
                <a:spcPct val="90000"/>
              </a:lnSpc>
            </a:pPr>
            <a:r>
              <a:rPr lang="en-US" sz="3200" dirty="0"/>
              <a:t>We formalize this by denoting propositions with letters such as </a:t>
            </a:r>
            <a:r>
              <a:rPr lang="en-US" sz="3200" dirty="0">
                <a:solidFill>
                  <a:srgbClr val="00FFFF"/>
                </a:solidFill>
              </a:rPr>
              <a:t>p, q, r, </a:t>
            </a:r>
            <a:r>
              <a:rPr lang="en-US" sz="3200" dirty="0" smtClean="0">
                <a:solidFill>
                  <a:srgbClr val="00FFFF"/>
                </a:solidFill>
              </a:rPr>
              <a:t>s,c,..</a:t>
            </a:r>
            <a:r>
              <a:rPr lang="en-US" sz="3200" dirty="0" smtClean="0"/>
              <a:t> </a:t>
            </a:r>
            <a:r>
              <a:rPr lang="en-US" sz="3200" dirty="0"/>
              <a:t>and introducing several </a:t>
            </a:r>
            <a:r>
              <a:rPr lang="en-US" sz="3200" dirty="0">
                <a:solidFill>
                  <a:srgbClr val="00FFFF"/>
                </a:solidFill>
              </a:rPr>
              <a:t>logical operators or logical connectives</a:t>
            </a:r>
            <a:r>
              <a:rPr lang="en-US" sz="3200" dirty="0"/>
              <a:t>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14A14B47-E8FB-489B-BAF7-EAF939276A56}" type="slidenum">
              <a:rPr lang="en-CA"/>
              <a:pPr/>
              <a:t>14</a:t>
            </a:fld>
            <a:endParaRPr lang="en-CA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Combining Propositions</a:t>
            </a:r>
            <a:endParaRPr lang="en-CA" sz="4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ct val="25000"/>
              </a:spcBef>
              <a:spcAft>
                <a:spcPct val="40000"/>
              </a:spcAft>
            </a:pPr>
            <a:r>
              <a:rPr lang="en-US" sz="2800" dirty="0"/>
              <a:t>We will examine the following logical operators: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 dirty="0"/>
              <a:t> Negation </a:t>
            </a:r>
            <a:r>
              <a:rPr lang="en-US" sz="2800" b="1" dirty="0">
                <a:solidFill>
                  <a:srgbClr val="7030A0"/>
                </a:solidFill>
              </a:rPr>
              <a:t>	(NOT,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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 dirty="0"/>
              <a:t> Conjunction </a:t>
            </a:r>
            <a:r>
              <a:rPr lang="en-US" sz="2800" dirty="0">
                <a:solidFill>
                  <a:srgbClr val="7030A0"/>
                </a:solidFill>
              </a:rPr>
              <a:t>	(AND,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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 dirty="0"/>
              <a:t> Disjunction 	</a:t>
            </a:r>
            <a:r>
              <a:rPr lang="en-US" sz="2800" dirty="0">
                <a:solidFill>
                  <a:srgbClr val="7030A0"/>
                </a:solidFill>
              </a:rPr>
              <a:t>(OR,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 dirty="0"/>
              <a:t> Exclusive-or 	</a:t>
            </a:r>
            <a:r>
              <a:rPr lang="en-US" sz="2800" dirty="0">
                <a:solidFill>
                  <a:srgbClr val="7030A0"/>
                </a:solidFill>
              </a:rPr>
              <a:t>(XOR,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 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buFontTx/>
              <a:buChar char="•"/>
            </a:pPr>
            <a:r>
              <a:rPr lang="en-US" sz="2800" dirty="0"/>
              <a:t> Implication      </a:t>
            </a:r>
            <a:r>
              <a:rPr lang="en-US" sz="2800" dirty="0">
                <a:solidFill>
                  <a:srgbClr val="7030A0"/>
                </a:solidFill>
              </a:rPr>
              <a:t>(if – then,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 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  <a:spcAft>
                <a:spcPct val="40000"/>
              </a:spcAft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Biconditional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7030A0"/>
                </a:solidFill>
              </a:rPr>
              <a:t>	(if and only if, </a:t>
            </a: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 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ct val="25000"/>
              </a:spcBef>
            </a:pPr>
            <a:r>
              <a:rPr lang="en-US" sz="2800" dirty="0"/>
              <a:t>Truth tables can be used to show how these operators can combine propositions to compound propositions.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7434B013-A4D9-49F9-8618-E5BF0A072697}" type="slidenum">
              <a:rPr lang="en-CA"/>
              <a:pPr/>
              <a:t>15</a:t>
            </a:fld>
            <a:endParaRPr lang="en-CA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Logical Operators (Connectives)</a:t>
            </a:r>
            <a:endParaRPr lang="en-CA" sz="4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6553200" cy="8382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/>
              <a:t>Unary Operator, Symbol:  </a:t>
            </a:r>
            <a:r>
              <a:rPr lang="en-US" sz="4000" b="1" dirty="0">
                <a:sym typeface="Symbol" pitchFamily="18" charset="2"/>
              </a:rPr>
              <a:t></a:t>
            </a:r>
            <a:endParaRPr lang="en-US" sz="4000" b="1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D04BBC86-2885-4957-B521-F419980EAF48}" type="slidenum">
              <a:rPr lang="en-CA"/>
              <a:pPr/>
              <a:t>16</a:t>
            </a:fld>
            <a:endParaRPr lang="en-CA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Negation (NOT)</a:t>
            </a:r>
            <a:endParaRPr lang="en-CA"/>
          </a:p>
        </p:txBody>
      </p:sp>
      <p:graphicFrame>
        <p:nvGraphicFramePr>
          <p:cNvPr id="13492" name="Group 180"/>
          <p:cNvGraphicFramePr>
            <a:graphicFrameLocks noGrp="1"/>
          </p:cNvGraphicFramePr>
          <p:nvPr/>
        </p:nvGraphicFramePr>
        <p:xfrm>
          <a:off x="1905000" y="2667000"/>
          <a:ext cx="5334000" cy="2743200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4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</a:t>
                      </a:r>
                      <a:endParaRPr kumimoji="0" lang="en-CA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true (T)</a:t>
                      </a:r>
                      <a:endParaRPr kumimoji="0" lang="en-CA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false (F)</a:t>
                      </a:r>
                      <a:endParaRPr kumimoji="0" lang="en-CA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false (F)</a:t>
                      </a:r>
                      <a:endParaRPr kumimoji="0" lang="en-CA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true (T)</a:t>
                      </a:r>
                      <a:endParaRPr kumimoji="0" lang="en-CA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7543800" cy="838200"/>
          </a:xfrm>
        </p:spPr>
        <p:txBody>
          <a:bodyPr/>
          <a:lstStyle/>
          <a:p>
            <a:pPr algn="ctr"/>
            <a:r>
              <a:rPr lang="en-US" sz="4000" dirty="0"/>
              <a:t>Binary Operator, Symbol:  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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D1C31643-8712-4AB6-B605-03DDCEC8440A}" type="slidenum">
              <a:rPr lang="en-CA"/>
              <a:pPr/>
              <a:t>17</a:t>
            </a:fld>
            <a:endParaRPr lang="en-CA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Conjunction (AND)</a:t>
            </a:r>
            <a:endParaRPr lang="en-CA" dirty="0"/>
          </a:p>
        </p:txBody>
      </p:sp>
      <p:graphicFrame>
        <p:nvGraphicFramePr>
          <p:cNvPr id="19703" name="Group 247"/>
          <p:cNvGraphicFramePr>
            <a:graphicFrameLocks noGrp="1"/>
          </p:cNvGraphicFramePr>
          <p:nvPr/>
        </p:nvGraphicFramePr>
        <p:xfrm>
          <a:off x="2209800" y="2438400"/>
          <a:ext cx="5334000" cy="3257551"/>
        </p:xfrm>
        <a:graphic>
          <a:graphicData uri="http://schemas.openxmlformats.org/drawingml/2006/table">
            <a:tbl>
              <a:tblPr/>
              <a:tblGrid>
                <a:gridCol w="1778000"/>
                <a:gridCol w="1778000"/>
                <a:gridCol w="17780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 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838200"/>
          </a:xfrm>
        </p:spPr>
        <p:txBody>
          <a:bodyPr/>
          <a:lstStyle/>
          <a:p>
            <a:pPr algn="ctr"/>
            <a:r>
              <a:rPr lang="en-US" sz="4000"/>
              <a:t>Binary Operator, Symbol:  </a:t>
            </a:r>
            <a:r>
              <a:rPr lang="en-US" sz="4000" b="1">
                <a:sym typeface="Symbol" pitchFamily="18" charset="2"/>
              </a:rPr>
              <a:t></a:t>
            </a:r>
            <a:endParaRPr lang="en-US" sz="4000" b="1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02318B9C-6F50-4B0D-AB4A-06D0CD7461EC}" type="slidenum">
              <a:rPr lang="en-CA"/>
              <a:pPr/>
              <a:t>18</a:t>
            </a:fld>
            <a:endParaRPr lang="en-CA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Disjunction (OR)</a:t>
            </a:r>
            <a:endParaRPr lang="en-CA"/>
          </a:p>
        </p:txBody>
      </p:sp>
      <p:graphicFrame>
        <p:nvGraphicFramePr>
          <p:cNvPr id="24607" name="Group 31"/>
          <p:cNvGraphicFramePr>
            <a:graphicFrameLocks noGrp="1"/>
          </p:cNvGraphicFramePr>
          <p:nvPr/>
        </p:nvGraphicFramePr>
        <p:xfrm>
          <a:off x="2209800" y="2457450"/>
          <a:ext cx="4724400" cy="3257551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0104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Binary Operator, Symbol:  </a:t>
            </a:r>
            <a:r>
              <a:rPr lang="en-US" sz="4000" b="1" dirty="0">
                <a:solidFill>
                  <a:schemeClr val="accent4"/>
                </a:solidFill>
                <a:sym typeface="Symbol" pitchFamily="18" charset="2"/>
              </a:rPr>
              <a:t></a:t>
            </a:r>
            <a:endParaRPr lang="en-US" sz="4000" b="1" dirty="0">
              <a:solidFill>
                <a:schemeClr val="accent4"/>
              </a:solidFill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73162DB-304E-4405-A8BB-9E74E7E1A15C}" type="slidenum">
              <a:rPr lang="en-CA"/>
              <a:pPr/>
              <a:t>19</a:t>
            </a:fld>
            <a:endParaRPr lang="en-CA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Exclusive Or (XOR)</a:t>
            </a:r>
            <a:endParaRPr lang="en-CA"/>
          </a:p>
        </p:txBody>
      </p:sp>
      <p:graphicFrame>
        <p:nvGraphicFramePr>
          <p:cNvPr id="25634" name="Group 34"/>
          <p:cNvGraphicFramePr>
            <a:graphicFrameLocks noGrp="1"/>
          </p:cNvGraphicFramePr>
          <p:nvPr/>
        </p:nvGraphicFramePr>
        <p:xfrm>
          <a:off x="2209800" y="2457450"/>
          <a:ext cx="4724400" cy="3257551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557338"/>
            <a:ext cx="6600825" cy="2262187"/>
          </a:xfrm>
        </p:spPr>
        <p:txBody>
          <a:bodyPr/>
          <a:lstStyle/>
          <a:p>
            <a:pPr algn="ctr"/>
            <a:r>
              <a:rPr lang="en-US" dirty="0" smtClean="0"/>
              <a:t>Let’s get started </a:t>
            </a:r>
            <a:r>
              <a:rPr lang="en-US" smtClean="0"/>
              <a:t>with...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41E3-2479-43B0-962C-EBE2B86EA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6934200" cy="8382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/>
              <a:t>Binary Operator, Symbol:  </a:t>
            </a:r>
            <a:r>
              <a:rPr lang="en-US" sz="4000" b="1" dirty="0">
                <a:sym typeface="Symbol" pitchFamily="18" charset="2"/>
              </a:rPr>
              <a:t></a:t>
            </a:r>
            <a:endParaRPr lang="en-US" sz="4000" b="1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26BF16F0-B4BC-43A3-B124-D720018D000B}" type="slidenum">
              <a:rPr lang="en-CA"/>
              <a:pPr/>
              <a:t>20</a:t>
            </a:fld>
            <a:endParaRPr lang="en-CA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Implication (if - then)</a:t>
            </a:r>
            <a:endParaRPr lang="en-CA"/>
          </a:p>
        </p:txBody>
      </p:sp>
      <p:graphicFrame>
        <p:nvGraphicFramePr>
          <p:cNvPr id="27679" name="Group 31"/>
          <p:cNvGraphicFramePr>
            <a:graphicFrameLocks noGrp="1"/>
          </p:cNvGraphicFramePr>
          <p:nvPr/>
        </p:nvGraphicFramePr>
        <p:xfrm>
          <a:off x="2209800" y="2457450"/>
          <a:ext cx="4724400" cy="3257551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7010400" cy="838200"/>
          </a:xfrm>
        </p:spPr>
        <p:txBody>
          <a:bodyPr>
            <a:normAutofit fontScale="92500"/>
          </a:bodyPr>
          <a:lstStyle/>
          <a:p>
            <a:pPr algn="ctr"/>
            <a:r>
              <a:rPr lang="en-US" sz="4000" dirty="0"/>
              <a:t>Binary Operator, Symbol:  </a:t>
            </a:r>
            <a:r>
              <a:rPr lang="en-US" sz="4000" b="1" dirty="0">
                <a:sym typeface="Symbol" pitchFamily="18" charset="2"/>
              </a:rPr>
              <a:t></a:t>
            </a:r>
            <a:endParaRPr lang="en-US" sz="4000" b="1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AF6D28A-B2E9-4D94-9891-99ECB96B2B19}" type="slidenum">
              <a:rPr lang="en-CA"/>
              <a:pPr/>
              <a:t>21</a:t>
            </a:fld>
            <a:endParaRPr lang="en-CA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Biconditional (if and only if)</a:t>
            </a:r>
            <a:endParaRPr lang="en-CA"/>
          </a:p>
        </p:txBody>
      </p:sp>
      <p:graphicFrame>
        <p:nvGraphicFramePr>
          <p:cNvPr id="26655" name="Group 31"/>
          <p:cNvGraphicFramePr>
            <a:graphicFrameLocks noGrp="1"/>
          </p:cNvGraphicFramePr>
          <p:nvPr/>
        </p:nvGraphicFramePr>
        <p:xfrm>
          <a:off x="2209800" y="2457450"/>
          <a:ext cx="4724400" cy="3257551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0104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Statements and operators can be combined in any way to form new statements.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23206EBC-E016-415B-A564-0C497A868CC6}" type="slidenum">
              <a:rPr lang="en-CA"/>
              <a:pPr/>
              <a:t>22</a:t>
            </a:fld>
            <a:endParaRPr lang="en-CA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Statements and Operators</a:t>
            </a:r>
            <a:endParaRPr lang="en-CA"/>
          </a:p>
        </p:txBody>
      </p:sp>
      <p:graphicFrame>
        <p:nvGraphicFramePr>
          <p:cNvPr id="29758" name="Group 62"/>
          <p:cNvGraphicFramePr>
            <a:graphicFrameLocks noGrp="1"/>
          </p:cNvGraphicFramePr>
          <p:nvPr/>
        </p:nvGraphicFramePr>
        <p:xfrm>
          <a:off x="685799" y="2438400"/>
          <a:ext cx="6934200" cy="3257551"/>
        </p:xfrm>
        <a:graphic>
          <a:graphicData uri="http://schemas.openxmlformats.org/drawingml/2006/table">
            <a:tbl>
              <a:tblPr/>
              <a:tblGrid>
                <a:gridCol w="1167175"/>
                <a:gridCol w="1167175"/>
                <a:gridCol w="1167175"/>
                <a:gridCol w="1167175"/>
                <a:gridCol w="2265500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P)(</a:t>
                      </a:r>
                      <a:r>
                        <a:rPr kumimoji="0" lang="en-CA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Q)</a:t>
                      </a:r>
                      <a:endParaRPr kumimoji="0" lang="en-C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696200" cy="838200"/>
          </a:xfrm>
        </p:spPr>
        <p:txBody>
          <a:bodyPr>
            <a:normAutofit/>
          </a:bodyPr>
          <a:lstStyle/>
          <a:p>
            <a:pPr algn="ctr"/>
            <a:r>
              <a:rPr lang="en-US" sz="2400"/>
              <a:t>Statements and operators can be combined in any way to form new statements.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77291722-2BCD-4723-9FE8-35790CF07597}" type="slidenum">
              <a:rPr lang="en-CA"/>
              <a:pPr/>
              <a:t>23</a:t>
            </a:fld>
            <a:endParaRPr lang="en-CA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Statements and Operations</a:t>
            </a:r>
            <a:endParaRPr lang="en-CA"/>
          </a:p>
        </p:txBody>
      </p:sp>
      <p:graphicFrame>
        <p:nvGraphicFramePr>
          <p:cNvPr id="30768" name="Group 48"/>
          <p:cNvGraphicFramePr>
            <a:graphicFrameLocks noGrp="1"/>
          </p:cNvGraphicFramePr>
          <p:nvPr/>
        </p:nvGraphicFramePr>
        <p:xfrm>
          <a:off x="304801" y="2438400"/>
          <a:ext cx="7543798" cy="3235326"/>
        </p:xfrm>
        <a:graphic>
          <a:graphicData uri="http://schemas.openxmlformats.org/drawingml/2006/table">
            <a:tbl>
              <a:tblPr/>
              <a:tblGrid>
                <a:gridCol w="1169428"/>
                <a:gridCol w="1169428"/>
                <a:gridCol w="1169428"/>
                <a:gridCol w="1765640"/>
                <a:gridCol w="2269874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Q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Q)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CA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P)(</a:t>
                      </a:r>
                      <a:r>
                        <a:rPr kumimoji="0" lang="en-CA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Q)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/>
          <a:lstStyle/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/>
              <a:t>To take discrete mathematics, you must have taken calculus or a course in computer science.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/>
              <a:t>When you buy a new car from Acme Motor Company, you get $2000 back in cash or a 2% car loan.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/>
              <a:t>School is closed if more than 2 feet of snow falls or if the wind chill is below -100.</a:t>
            </a:r>
            <a:endParaRPr lang="en-US" dirty="0">
              <a:sym typeface="Symbol" pitchFamily="18" charset="2"/>
            </a:endParaRPr>
          </a:p>
          <a:p>
            <a:pPr lvl="1"/>
            <a:endParaRPr lang="en-US" sz="24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AF775DD3-4F02-475A-9DD6-132409BA579C}" type="slidenum">
              <a:rPr lang="en-CA"/>
              <a:pPr/>
              <a:t>24</a:t>
            </a:fld>
            <a:endParaRPr lang="en-CA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Exercises</a:t>
            </a:r>
            <a:endParaRPr lang="en-CA" sz="4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38400"/>
            <a:ext cx="8153400" cy="3733800"/>
          </a:xfrm>
        </p:spPr>
        <p:txBody>
          <a:bodyPr/>
          <a:lstStyle/>
          <a:p>
            <a:pPr lvl="1">
              <a:spcAft>
                <a:spcPct val="25000"/>
              </a:spcAft>
            </a:pPr>
            <a:r>
              <a:rPr lang="en-US" sz="2400" dirty="0"/>
              <a:t>P: take discrete mathematics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Q: take calculus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R: take a course in computer science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P </a:t>
            </a:r>
            <a:r>
              <a:rPr lang="en-US" sz="2800" b="1" dirty="0">
                <a:solidFill>
                  <a:srgbClr val="0070C0"/>
                </a:solidFill>
                <a:sym typeface="Symbol" pitchFamily="18" charset="2"/>
              </a:rPr>
              <a:t> Q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 R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>
                <a:sym typeface="Symbol" pitchFamily="18" charset="2"/>
              </a:rPr>
              <a:t>Problem with proposition R</a:t>
            </a:r>
          </a:p>
          <a:p>
            <a:pPr lvl="1">
              <a:spcAft>
                <a:spcPct val="25000"/>
              </a:spcAft>
            </a:pPr>
            <a:r>
              <a:rPr lang="en-US" sz="2400" dirty="0">
                <a:sym typeface="Symbol" pitchFamily="18" charset="2"/>
              </a:rPr>
              <a:t>What if I want to represent “take CMSC201”?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6A8550AA-F48F-4C16-986E-993DCA203D47}" type="slidenum">
              <a:rPr lang="en-CA"/>
              <a:pPr/>
              <a:t>25</a:t>
            </a:fld>
            <a:endParaRPr lang="en-CA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Exercises</a:t>
            </a:r>
            <a:endParaRPr lang="en-CA" sz="400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457200" y="1295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 take discrete mathematics, you must have taken calculus or a course in computer science.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 autoUpdateAnimBg="0"/>
      <p:bldP spid="48947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8153400" cy="3733800"/>
          </a:xfrm>
        </p:spPr>
        <p:txBody>
          <a:bodyPr/>
          <a:lstStyle/>
          <a:p>
            <a:pPr lvl="1">
              <a:spcAft>
                <a:spcPct val="25000"/>
              </a:spcAft>
            </a:pPr>
            <a:r>
              <a:rPr lang="en-US" sz="2400" dirty="0"/>
              <a:t>P: buy a car from Acme Motor Company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Q: get $2000 cash back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R: get a 2% car loan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>
                <a:sym typeface="Symbol" pitchFamily="18" charset="2"/>
              </a:rPr>
              <a:t>P </a:t>
            </a:r>
            <a:r>
              <a:rPr lang="en-US" sz="2800" b="1" dirty="0">
                <a:sym typeface="Symbol" pitchFamily="18" charset="2"/>
              </a:rPr>
              <a:t> Q </a:t>
            </a:r>
            <a:r>
              <a:rPr lang="en-US" b="1" dirty="0">
                <a:sym typeface="Symbol" pitchFamily="18" charset="2"/>
              </a:rPr>
              <a:t></a:t>
            </a:r>
            <a:r>
              <a:rPr lang="en-US" sz="2800" dirty="0">
                <a:sym typeface="Symbol" pitchFamily="18" charset="2"/>
              </a:rPr>
              <a:t> R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>
                <a:sym typeface="Symbol" pitchFamily="18" charset="2"/>
              </a:rPr>
              <a:t>Why use XOR here? – example of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ambiguity of natural languages</a:t>
            </a:r>
            <a:endParaRPr lang="en-US" sz="32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AEA139AE-AFB0-4D53-A504-25F1982FD26A}" type="slidenum">
              <a:rPr lang="en-CA"/>
              <a:pPr/>
              <a:t>26</a:t>
            </a:fld>
            <a:endParaRPr lang="en-CA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Exercises</a:t>
            </a:r>
            <a:endParaRPr lang="en-CA" sz="4000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457200" y="1066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When you buy a new car from Acme Motor Company, you get $2000 back in cash or a 2% car loan.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build="p" autoUpdateAnimBg="0"/>
      <p:bldP spid="49766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8153400" cy="3733800"/>
          </a:xfrm>
        </p:spPr>
        <p:txBody>
          <a:bodyPr/>
          <a:lstStyle/>
          <a:p>
            <a:pPr lvl="1">
              <a:spcAft>
                <a:spcPct val="25000"/>
              </a:spcAft>
            </a:pPr>
            <a:r>
              <a:rPr lang="en-US" sz="2400" dirty="0"/>
              <a:t>P: School is closed 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Q: 2 feet of snow falls</a:t>
            </a:r>
          </a:p>
          <a:p>
            <a:pPr lvl="1">
              <a:spcAft>
                <a:spcPct val="25000"/>
              </a:spcAft>
            </a:pPr>
            <a:r>
              <a:rPr lang="en-US" sz="2400" dirty="0"/>
              <a:t>R: wind chill is below -100</a:t>
            </a:r>
          </a:p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</a:t>
            </a:r>
            <a:r>
              <a:rPr lang="en-US" sz="2800" dirty="0">
                <a:sym typeface="Symbol" pitchFamily="18" charset="2"/>
              </a:rPr>
              <a:t> R </a:t>
            </a:r>
            <a:r>
              <a:rPr lang="en-US" sz="2800" b="1" dirty="0">
                <a:sym typeface="Symbol" pitchFamily="18" charset="2"/>
              </a:rPr>
              <a:t></a:t>
            </a:r>
            <a:r>
              <a:rPr lang="en-US" sz="2800" dirty="0">
                <a:sym typeface="Symbol" pitchFamily="18" charset="2"/>
              </a:rPr>
              <a:t> P</a:t>
            </a:r>
          </a:p>
          <a:p>
            <a:pPr marL="230188" indent="-230188">
              <a:buFontTx/>
              <a:buChar char="•"/>
            </a:pPr>
            <a:r>
              <a:rPr lang="en-US" sz="2800" dirty="0">
                <a:sym typeface="Symbol" pitchFamily="18" charset="2"/>
              </a:rPr>
              <a:t>Precedence among operators:</a:t>
            </a:r>
          </a:p>
          <a:p>
            <a:pPr marL="230188" indent="-230188">
              <a:spcBef>
                <a:spcPct val="0"/>
              </a:spcBef>
              <a:spcAft>
                <a:spcPct val="25000"/>
              </a:spcAft>
            </a:pPr>
            <a:r>
              <a:rPr lang="en-CA" sz="2800" dirty="0">
                <a:sym typeface="Symbol" pitchFamily="18" charset="2"/>
              </a:rPr>
              <a:t>		</a:t>
            </a:r>
            <a:r>
              <a:rPr lang="en-CA" sz="3200" dirty="0">
                <a:sym typeface="Symbol" pitchFamily="18" charset="2"/>
              </a:rPr>
              <a:t>, </a:t>
            </a:r>
            <a:r>
              <a:rPr lang="en-US" sz="3200" dirty="0">
                <a:sym typeface="Symbol" pitchFamily="18" charset="2"/>
              </a:rPr>
              <a:t>, , </a:t>
            </a:r>
            <a:r>
              <a:rPr lang="en-US" sz="3200" b="1" dirty="0">
                <a:sym typeface="Symbol" pitchFamily="18" charset="2"/>
              </a:rPr>
              <a:t>, 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0F44BDF-3C09-4178-AF4B-414AD908EF0E}" type="slidenum">
              <a:rPr lang="en-CA"/>
              <a:pPr/>
              <a:t>27</a:t>
            </a:fld>
            <a:endParaRPr lang="en-CA"/>
          </a:p>
        </p:txBody>
      </p:sp>
      <p:sp>
        <p:nvSpPr>
          <p:cNvPr id="498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Exercises</a:t>
            </a:r>
            <a:endParaRPr lang="en-CA" sz="4000"/>
          </a:p>
        </p:txBody>
      </p:sp>
      <p:sp>
        <p:nvSpPr>
          <p:cNvPr id="498692" name="Rectangle 1028"/>
          <p:cNvSpPr>
            <a:spLocks noChangeArrowheads="1"/>
          </p:cNvSpPr>
          <p:nvPr/>
        </p:nvSpPr>
        <p:spPr bwMode="auto">
          <a:xfrm>
            <a:off x="457200" y="12192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School is closed if more than 2 feet of snow falls or if the wind chill is below -100.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 autoUpdateAnimBg="0"/>
      <p:bldP spid="498692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7" name="Rectangle 53"/>
          <p:cNvSpPr>
            <a:spLocks noGrp="1" noChangeArrowheads="1"/>
          </p:cNvSpPr>
          <p:nvPr>
            <p:ph idx="1"/>
          </p:nvPr>
        </p:nvSpPr>
        <p:spPr>
          <a:xfrm>
            <a:off x="228600" y="4876800"/>
            <a:ext cx="8610600" cy="990600"/>
          </a:xfrm>
          <a:noFill/>
          <a:ln/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  <a:spcBef>
                <a:spcPct val="25000"/>
              </a:spcBef>
            </a:pPr>
            <a:r>
              <a:rPr lang="en-US" sz="2400">
                <a:sym typeface="Symbol" pitchFamily="18" charset="2"/>
              </a:rPr>
              <a:t>The statements 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/>
              <a:t>P</a:t>
            </a:r>
            <a:r>
              <a:rPr lang="en-US" sz="2400">
                <a:sym typeface="Symbol" pitchFamily="18" charset="2"/>
              </a:rPr>
              <a:t>Q) and (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P)  (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Q) are </a:t>
            </a:r>
            <a:r>
              <a:rPr lang="en-US" sz="2400">
                <a:solidFill>
                  <a:srgbClr val="00FFFF"/>
                </a:solidFill>
                <a:sym typeface="Symbol" pitchFamily="18" charset="2"/>
              </a:rPr>
              <a:t>logically equivalent</a:t>
            </a:r>
            <a:r>
              <a:rPr lang="en-US" sz="2400">
                <a:sym typeface="Symbol" pitchFamily="18" charset="2"/>
              </a:rPr>
              <a:t>, since they have the same truth table, or put it in another way, 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/>
              <a:t>P</a:t>
            </a:r>
            <a:r>
              <a:rPr lang="en-US" sz="2400">
                <a:sym typeface="Symbol" pitchFamily="18" charset="2"/>
              </a:rPr>
              <a:t>Q) </a:t>
            </a:r>
            <a:r>
              <a:rPr lang="en-US" sz="2400" b="1">
                <a:sym typeface="Symbol" pitchFamily="18" charset="2"/>
              </a:rPr>
              <a:t></a:t>
            </a:r>
            <a:r>
              <a:rPr lang="en-US" sz="2400">
                <a:sym typeface="Symbol" pitchFamily="18" charset="2"/>
              </a:rPr>
              <a:t>(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P)  (</a:t>
            </a:r>
            <a:r>
              <a:rPr lang="en-CA" sz="2400">
                <a:sym typeface="Symbol" pitchFamily="18" charset="2"/>
              </a:rPr>
              <a:t></a:t>
            </a:r>
            <a:r>
              <a:rPr lang="en-US" sz="2400">
                <a:sym typeface="Symbol" pitchFamily="18" charset="2"/>
              </a:rPr>
              <a:t>Q) is always true.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A7B39F90-8DD8-49C5-956D-51C7776BBA35}" type="slidenum">
              <a:rPr lang="en-CA"/>
              <a:pPr/>
              <a:t>28</a:t>
            </a:fld>
            <a:endParaRPr lang="en-CA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Equivalent Statements</a:t>
            </a:r>
            <a:endParaRPr lang="en-CA" dirty="0"/>
          </a:p>
        </p:txBody>
      </p:sp>
      <p:graphicFrame>
        <p:nvGraphicFramePr>
          <p:cNvPr id="31803" name="Group 59"/>
          <p:cNvGraphicFramePr>
            <a:graphicFrameLocks noGrp="1"/>
          </p:cNvGraphicFramePr>
          <p:nvPr/>
        </p:nvGraphicFramePr>
        <p:xfrm>
          <a:off x="457200" y="1371600"/>
          <a:ext cx="8458200" cy="3257551"/>
        </p:xfrm>
        <a:graphic>
          <a:graphicData uri="http://schemas.openxmlformats.org/drawingml/2006/table">
            <a:tbl>
              <a:tblPr/>
              <a:tblGrid>
                <a:gridCol w="1150938"/>
                <a:gridCol w="1150937"/>
                <a:gridCol w="1344613"/>
                <a:gridCol w="1708150"/>
                <a:gridCol w="3103562"/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Q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Q)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P)(</a:t>
                      </a: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Q)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Q)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(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P)(</a:t>
                      </a:r>
                      <a:r>
                        <a:rPr kumimoji="0" lang="en-C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sym typeface="Symbol" pitchFamily="18" charset="2"/>
                        </a:rPr>
                        <a:t>Q)</a:t>
                      </a:r>
                      <a:endPara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F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</a:rPr>
                        <a:t>T</a:t>
                      </a:r>
                      <a:endParaRPr kumimoji="0" lang="en-CA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620000" cy="4495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A tautology is a statement that is always </a:t>
            </a:r>
            <a:r>
              <a:rPr lang="en-US" sz="2400" b="1" u="sng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Examples: 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R(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R)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Q)  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P)(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Q)</a:t>
            </a:r>
          </a:p>
          <a:p>
            <a:pPr algn="just">
              <a:lnSpc>
                <a:spcPct val="90000"/>
              </a:lnSpc>
              <a:spcBef>
                <a:spcPct val="45000"/>
              </a:spcBef>
            </a:pPr>
            <a:r>
              <a:rPr lang="en-US" sz="2400" dirty="0"/>
              <a:t>A contradiction is a statement that is always </a:t>
            </a:r>
            <a:r>
              <a:rPr lang="en-US" sz="2400" b="1" u="sng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Examples: 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R(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R)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P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 Q)   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P)  (</a:t>
            </a:r>
            <a:r>
              <a:rPr lang="en-CA" sz="2400" b="1" dirty="0">
                <a:solidFill>
                  <a:srgbClr val="0070C0"/>
                </a:solidFill>
                <a:sym typeface="Symbol" pitchFamily="18" charset="2"/>
              </a:rPr>
              <a:t>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Q))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</a:pPr>
            <a:r>
              <a:rPr lang="en-US" sz="2400" dirty="0">
                <a:sym typeface="Symbol" pitchFamily="18" charset="2"/>
              </a:rPr>
              <a:t>The negation of any tautology is a contradiction, and the negation of any contradiction is a tautology.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sz="2400" dirty="0">
              <a:solidFill>
                <a:srgbClr val="00FFFF"/>
              </a:solidFill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A70254AB-3A44-4B16-92F4-63EDB1188116}" type="slidenum">
              <a:rPr lang="en-CA"/>
              <a:pPr/>
              <a:t>29</a:t>
            </a:fld>
            <a:endParaRPr lang="en-CA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Tautologies and Contradictions</a:t>
            </a:r>
            <a:endParaRPr lang="en-CA" sz="4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algn="just"/>
            <a:r>
              <a:rPr lang="en-US" dirty="0" smtClean="0"/>
              <a:t>Discrete mathematics is fundamental in algorithm design, cryptography, graph theory, logic, sets, and computability, and it is a collection of techniques and algorithms relevant to all sorts of things you often need to do when programming.</a:t>
            </a:r>
          </a:p>
          <a:p>
            <a:pPr algn="just"/>
            <a:r>
              <a:rPr lang="en-US" dirty="0" smtClean="0"/>
              <a:t>Discrete mathematics has applications to compilers, software engineering, architecture, data bases, algorithms, data structures, and operating systems.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Discrete mathematics can be applied in the following fields: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E623219-AA4D-4048-BAEB-024B1139ED15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ctr"/>
            <a:r>
              <a:rPr b="1" i="1" smtClean="0">
                <a:solidFill>
                  <a:srgbClr val="0070C0"/>
                </a:solidFill>
              </a:rPr>
              <a:t>Discrete Mathmatics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4724400"/>
          </a:xfrm>
        </p:spPr>
        <p:txBody>
          <a:bodyPr/>
          <a:lstStyle/>
          <a:p>
            <a:pPr marL="230188" indent="-230188"/>
            <a:r>
              <a:rPr lang="en-US" sz="3200" dirty="0"/>
              <a:t>Definition: two propositional statements </a:t>
            </a:r>
            <a:r>
              <a:rPr lang="en-US" sz="3200" dirty="0">
                <a:solidFill>
                  <a:srgbClr val="C00000"/>
                </a:solidFill>
              </a:rPr>
              <a:t>S1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C00000"/>
                </a:solidFill>
              </a:rPr>
              <a:t>S2</a:t>
            </a:r>
            <a:r>
              <a:rPr lang="en-US" sz="3200" dirty="0"/>
              <a:t> are said to be (logically) equivalent, denoted </a:t>
            </a:r>
            <a:r>
              <a:rPr lang="en-US" sz="3200" dirty="0">
                <a:solidFill>
                  <a:srgbClr val="C00000"/>
                </a:solidFill>
              </a:rPr>
              <a:t>S1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F0"/>
                </a:solidFill>
                <a:sym typeface="Symbol" pitchFamily="18" charset="2"/>
              </a:rPr>
              <a:t>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S2</a:t>
            </a:r>
            <a:r>
              <a:rPr lang="en-US" sz="3200" dirty="0"/>
              <a:t> if</a:t>
            </a:r>
          </a:p>
          <a:p>
            <a:pPr marL="919163" lvl="1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They have the same truth table, or</a:t>
            </a:r>
          </a:p>
          <a:p>
            <a:pPr marL="919163" lvl="1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S1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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S2 is a tautology</a:t>
            </a:r>
          </a:p>
          <a:p>
            <a:pPr marL="230188" indent="-230188"/>
            <a:r>
              <a:rPr lang="en-US" sz="3200" dirty="0"/>
              <a:t>Equivalence can be established by</a:t>
            </a:r>
          </a:p>
          <a:p>
            <a:pPr marL="919163" lvl="1"/>
            <a:r>
              <a:rPr lang="en-US" sz="2400" dirty="0">
                <a:solidFill>
                  <a:srgbClr val="0070C0"/>
                </a:solidFill>
              </a:rPr>
              <a:t>Constructing truth tables</a:t>
            </a:r>
          </a:p>
          <a:p>
            <a:pPr marL="919163" lvl="1"/>
            <a:r>
              <a:rPr lang="en-US" sz="2400" dirty="0">
                <a:solidFill>
                  <a:srgbClr val="0070C0"/>
                </a:solidFill>
              </a:rPr>
              <a:t>Using equivalence </a:t>
            </a:r>
            <a:r>
              <a:rPr lang="en-US" sz="2400" dirty="0" smtClean="0">
                <a:solidFill>
                  <a:srgbClr val="0070C0"/>
                </a:solidFill>
              </a:rPr>
              <a:t>laws</a:t>
            </a:r>
            <a:endParaRPr lang="en-US" sz="2400" dirty="0">
              <a:solidFill>
                <a:srgbClr val="0070C0"/>
              </a:solidFill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7A12DFEE-DCCC-4E6D-AD2B-E0B63DB44342}" type="slidenum">
              <a:rPr lang="en-CA"/>
              <a:pPr/>
              <a:t>30</a:t>
            </a:fld>
            <a:endParaRPr lang="en-CA"/>
          </a:p>
        </p:txBody>
      </p:sp>
      <p:sp>
        <p:nvSpPr>
          <p:cNvPr id="486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Equivalence</a:t>
            </a:r>
            <a:endParaRPr lang="en-CA" sz="4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763000" cy="4724400"/>
          </a:xfrm>
        </p:spPr>
        <p:txBody>
          <a:bodyPr>
            <a:normAutofit lnSpcReduction="10000"/>
          </a:bodyPr>
          <a:lstStyle/>
          <a:p>
            <a:pPr marL="230188" indent="-230188"/>
            <a:r>
              <a:rPr lang="en-US" sz="2800" dirty="0"/>
              <a:t>Equivalence laws</a:t>
            </a:r>
          </a:p>
          <a:p>
            <a:pPr marL="577850" lvl="1" indent="-233363"/>
            <a:r>
              <a:rPr lang="en-US" sz="2400" dirty="0"/>
              <a:t>Identity laws, 		</a:t>
            </a:r>
            <a:r>
              <a:rPr lang="en-US" sz="2400" dirty="0">
                <a:solidFill>
                  <a:srgbClr val="00FFFF"/>
                </a:solidFill>
              </a:rPr>
              <a:t>P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 T 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  P,</a:t>
            </a:r>
            <a:r>
              <a:rPr lang="en-US" sz="2000" dirty="0">
                <a:sym typeface="Symbol" pitchFamily="18" charset="2"/>
              </a:rPr>
              <a:t> </a:t>
            </a:r>
            <a:endParaRPr lang="en-US" sz="2400" dirty="0"/>
          </a:p>
          <a:p>
            <a:pPr marL="577850" lvl="1" indent="-233363"/>
            <a:r>
              <a:rPr lang="en-US" sz="2400" dirty="0"/>
              <a:t>Domination laws, 	</a:t>
            </a:r>
            <a:r>
              <a:rPr lang="en-US" sz="2400" dirty="0">
                <a:solidFill>
                  <a:srgbClr val="00FFFF"/>
                </a:solidFill>
              </a:rPr>
              <a:t>P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 F 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  F,</a:t>
            </a:r>
            <a:r>
              <a:rPr lang="en-US" sz="2000" dirty="0">
                <a:sym typeface="Symbol" pitchFamily="18" charset="2"/>
              </a:rPr>
              <a:t> </a:t>
            </a:r>
            <a:endParaRPr lang="en-US" sz="2400" dirty="0"/>
          </a:p>
          <a:p>
            <a:pPr marL="577850" lvl="1" indent="-233363"/>
            <a:r>
              <a:rPr lang="en-US" sz="2400" dirty="0"/>
              <a:t>Idempotent laws, 	</a:t>
            </a:r>
            <a:r>
              <a:rPr lang="en-US" sz="2400" dirty="0">
                <a:solidFill>
                  <a:srgbClr val="00FFFF"/>
                </a:solidFill>
              </a:rPr>
              <a:t>P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 P 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  P,</a:t>
            </a:r>
            <a:r>
              <a:rPr lang="en-US" sz="2000" dirty="0">
                <a:sym typeface="Symbol" pitchFamily="18" charset="2"/>
              </a:rPr>
              <a:t> </a:t>
            </a:r>
            <a:endParaRPr lang="en-US" sz="2400" dirty="0"/>
          </a:p>
          <a:p>
            <a:pPr marL="577850" lvl="1" indent="-233363"/>
            <a:r>
              <a:rPr lang="en-US" sz="2400" dirty="0"/>
              <a:t>Double negation law, 	</a:t>
            </a:r>
            <a:r>
              <a:rPr lang="en-CA" sz="2400" dirty="0">
                <a:solidFill>
                  <a:srgbClr val="00FFFF"/>
                </a:solidFill>
                <a:sym typeface="Symbol" pitchFamily="18" charset="2"/>
              </a:rPr>
              <a:t>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(</a:t>
            </a:r>
            <a:r>
              <a:rPr lang="en-CA" sz="2400" dirty="0">
                <a:solidFill>
                  <a:srgbClr val="00FFFF"/>
                </a:solidFill>
                <a:sym typeface="Symbol" pitchFamily="18" charset="2"/>
              </a:rPr>
              <a:t> P</a:t>
            </a:r>
            <a:r>
              <a:rPr lang="en-US" sz="2400" dirty="0">
                <a:solidFill>
                  <a:srgbClr val="00FFFF"/>
                </a:solidFill>
              </a:rPr>
              <a:t>) 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  P</a:t>
            </a:r>
            <a:endParaRPr lang="en-US" sz="2400" dirty="0"/>
          </a:p>
          <a:p>
            <a:pPr marL="577850" lvl="1" indent="-233363"/>
            <a:r>
              <a:rPr lang="en-US" sz="2400" dirty="0"/>
              <a:t>Commutative laws, 	</a:t>
            </a:r>
            <a:r>
              <a:rPr lang="en-US" sz="2400" dirty="0">
                <a:solidFill>
                  <a:srgbClr val="00FFFF"/>
                </a:solidFill>
              </a:rPr>
              <a:t>P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 Q 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  Q </a:t>
            </a:r>
            <a:r>
              <a:rPr lang="en-US" sz="2400" dirty="0">
                <a:solidFill>
                  <a:srgbClr val="00FFFF"/>
                </a:solidFill>
                <a:sym typeface="Symbol" pitchFamily="18" charset="2"/>
              </a:rPr>
              <a:t></a:t>
            </a:r>
            <a:r>
              <a:rPr lang="en-US" sz="2000" dirty="0">
                <a:solidFill>
                  <a:srgbClr val="00FFFF"/>
                </a:solidFill>
                <a:sym typeface="Symbol" pitchFamily="18" charset="2"/>
              </a:rPr>
              <a:t> P,</a:t>
            </a:r>
            <a:r>
              <a:rPr lang="en-US" sz="2000" dirty="0">
                <a:sym typeface="Symbol" pitchFamily="18" charset="2"/>
              </a:rPr>
              <a:t> </a:t>
            </a:r>
            <a:endParaRPr lang="en-US" sz="2400" dirty="0"/>
          </a:p>
          <a:p>
            <a:pPr marL="577850" lvl="1" indent="-233363"/>
            <a:r>
              <a:rPr lang="en-US" sz="2400" dirty="0"/>
              <a:t>Associative laws, 	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 (Q  R)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  (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P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 Q)  R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,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577850" lvl="1" indent="-233363"/>
            <a:r>
              <a:rPr lang="en-US" sz="2400" dirty="0"/>
              <a:t>Distributive laws,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	P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 (Q  R)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  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 Q)  (P  R)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sym typeface="Symbol" pitchFamily="18" charset="2"/>
              </a:rPr>
              <a:t>,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marL="577850" lvl="1" indent="-233363"/>
            <a:r>
              <a:rPr lang="en-US" sz="2400" dirty="0"/>
              <a:t>De Morgan’s laws, 	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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(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Q)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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 (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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P)  (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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Q)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77850" lvl="1" indent="-233363"/>
            <a:r>
              <a:rPr lang="en-US" sz="2400" dirty="0">
                <a:solidFill>
                  <a:srgbClr val="FF3300"/>
                </a:solidFill>
              </a:rPr>
              <a:t>Law with implication	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 Q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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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Symbol" pitchFamily="18" charset="2"/>
              </a:rPr>
              <a:t>P  Q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577850" lvl="1" indent="-233363"/>
            <a:endParaRPr lang="en-US" sz="2000" dirty="0">
              <a:solidFill>
                <a:srgbClr val="FF3300"/>
              </a:solidFill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7508746D-42BF-44BE-9F37-CE8C76A223D2}" type="slidenum">
              <a:rPr lang="en-CA"/>
              <a:pPr/>
              <a:t>31</a:t>
            </a:fld>
            <a:endParaRPr lang="en-CA"/>
          </a:p>
        </p:txBody>
      </p:sp>
      <p:sp>
        <p:nvSpPr>
          <p:cNvPr id="488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002060"/>
                </a:solidFill>
              </a:rPr>
              <a:t>Equivalence</a:t>
            </a:r>
            <a:endParaRPr lang="en-CA" sz="4000" b="1" u="sng" dirty="0">
              <a:solidFill>
                <a:srgbClr val="00206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7848600" cy="4724400"/>
          </a:xfrm>
        </p:spPr>
        <p:txBody>
          <a:bodyPr/>
          <a:lstStyle/>
          <a:p>
            <a:pPr marL="230188" indent="-230188">
              <a:spcAft>
                <a:spcPct val="25000"/>
              </a:spcAft>
              <a:buFontTx/>
              <a:buChar char="•"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00FFFF"/>
                </a:solidFill>
              </a:rPr>
              <a:t>P 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 Q 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CA" sz="2800" dirty="0">
                <a:solidFill>
                  <a:srgbClr val="00FFFF"/>
                </a:solidFill>
                <a:sym typeface="Symbol" pitchFamily="18" charset="2"/>
              </a:rPr>
              <a:t> </a:t>
            </a:r>
            <a:r>
              <a:rPr lang="en-US" sz="2800" dirty="0">
                <a:solidFill>
                  <a:srgbClr val="00FFFF"/>
                </a:solidFill>
                <a:sym typeface="Symbol" pitchFamily="18" charset="2"/>
              </a:rPr>
              <a:t>P  Q</a:t>
            </a:r>
            <a:r>
              <a:rPr lang="en-US" sz="2800" dirty="0"/>
              <a:t>:  by truth table   </a:t>
            </a:r>
          </a:p>
          <a:p>
            <a:pPr marL="230188" indent="-230188">
              <a:buFontTx/>
              <a:buChar char="•"/>
            </a:pPr>
            <a:r>
              <a:rPr lang="en-US" sz="2800" dirty="0">
                <a:sym typeface="Symbol" pitchFamily="18" charset="2"/>
              </a:rPr>
              <a:t>Show that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P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 Q)  (P  R)  P  (Q  R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): </a:t>
            </a:r>
            <a:r>
              <a:rPr lang="en-US" sz="2800" dirty="0">
                <a:sym typeface="Symbol" pitchFamily="18" charset="2"/>
              </a:rPr>
              <a:t>by equivalence laws </a:t>
            </a:r>
            <a:r>
              <a:rPr lang="en-US" sz="2800" dirty="0" smtClean="0">
                <a:sym typeface="Symbol" pitchFamily="18" charset="2"/>
              </a:rPr>
              <a:t>:</a:t>
            </a:r>
            <a:r>
              <a:rPr lang="en-US" sz="3200" dirty="0" smtClean="0">
                <a:sym typeface="Symbol" pitchFamily="18" charset="2"/>
              </a:rPr>
              <a:t> </a:t>
            </a:r>
            <a:endParaRPr lang="en-US" sz="3200" dirty="0">
              <a:sym typeface="Symbol" pitchFamily="18" charset="2"/>
            </a:endParaRPr>
          </a:p>
          <a:p>
            <a:pPr marL="230188" indent="-230188"/>
            <a:endParaRPr lang="en-US" sz="900" dirty="0">
              <a:sym typeface="Symbol" pitchFamily="18" charset="2"/>
            </a:endParaRPr>
          </a:p>
          <a:p>
            <a:pPr lvl="1"/>
            <a:r>
              <a:rPr lang="en-US" sz="2400" dirty="0">
                <a:sym typeface="Symbol" pitchFamily="18" charset="2"/>
              </a:rPr>
              <a:t>Law with implication on both sides</a:t>
            </a:r>
          </a:p>
          <a:p>
            <a:pPr lvl="1"/>
            <a:r>
              <a:rPr lang="en-US" sz="2400" dirty="0">
                <a:sym typeface="Symbol" pitchFamily="18" charset="2"/>
              </a:rPr>
              <a:t>Distribution law on LHS</a:t>
            </a:r>
          </a:p>
          <a:p>
            <a:pPr lvl="1"/>
            <a:endParaRPr lang="en-US" sz="2400" dirty="0">
              <a:sym typeface="Symbol" pitchFamily="18" charset="2"/>
            </a:endParaRPr>
          </a:p>
          <a:p>
            <a:pPr lvl="1"/>
            <a:endParaRPr lang="en-US" sz="24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BE39918E-036D-4CDF-A7C9-F91570DAEFF0}" type="slidenum">
              <a:rPr lang="en-CA"/>
              <a:pPr/>
              <a:t>32</a:t>
            </a:fld>
            <a:endParaRPr lang="en-CA"/>
          </a:p>
        </p:txBody>
      </p:sp>
      <p:sp>
        <p:nvSpPr>
          <p:cNvPr id="4874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/>
              <a:t>Exercises</a:t>
            </a:r>
            <a:endParaRPr lang="en-CA" sz="40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153400" cy="5181600"/>
          </a:xfrm>
        </p:spPr>
        <p:txBody>
          <a:bodyPr>
            <a:normAutofit/>
          </a:bodyPr>
          <a:lstStyle/>
          <a:p>
            <a:pPr marL="0" indent="230188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lang="en-US" sz="3200" dirty="0"/>
              <a:t>Proposition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Statement, Truth value,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Proposition, Propositional symbol, Open proposition</a:t>
            </a:r>
          </a:p>
          <a:p>
            <a:pPr marL="0" indent="230188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lang="en-US" sz="3200" dirty="0"/>
              <a:t>Operators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Define by truth tables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Composite propositions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Tautology and contradiction</a:t>
            </a:r>
          </a:p>
          <a:p>
            <a:pPr marL="0" indent="230188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lang="en-US" sz="3200" dirty="0"/>
              <a:t>Equivalence of propositional statements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Definition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Proving equivalence (by truth table or equivalence laws)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83FB78EF-BD00-466E-B317-1F0D801C0082}" type="slidenum">
              <a:rPr lang="en-CA"/>
              <a:pPr/>
              <a:t>33</a:t>
            </a:fld>
            <a:endParaRPr lang="en-CA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Summary</a:t>
            </a:r>
            <a:endParaRPr lang="en-CA" sz="4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E623219-AA4D-4048-BAEB-024B1139ED15}" type="slidenum">
              <a:rPr lang="en-CA" smtClean="0"/>
              <a:pPr/>
              <a:t>34</a:t>
            </a:fld>
            <a:endParaRPr lang="en-C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B0F5-8072-4415-9E9D-11A92E7BC53A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7543800" cy="48768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compound proposition is </a:t>
            </a:r>
            <a:r>
              <a:rPr lang="en-US" sz="36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satisfiable</a:t>
            </a:r>
            <a:r>
              <a:rPr lang="en-US" sz="3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if there is an assignment of truth values to its variables that make it true. When no such assignments exist, the compound proposition is </a:t>
            </a:r>
            <a:r>
              <a:rPr lang="en-US" sz="36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unsatisfiable</a:t>
            </a:r>
            <a:r>
              <a:rPr lang="en-US" sz="36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compound proposition is </a:t>
            </a:r>
            <a:r>
              <a:rPr lang="en-US" sz="36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unsatisfiable</a:t>
            </a:r>
            <a:r>
              <a:rPr lang="en-US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if and only if </a:t>
            </a:r>
            <a:r>
              <a:rPr lang="en-US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its negation is a tautology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E623219-AA4D-4048-BAEB-024B1139ED15}" type="slidenum">
              <a:rPr lang="en-CA" smtClean="0"/>
              <a:pPr/>
              <a:t>36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/>
            </a:r>
            <a:br>
              <a:rPr smtClean="0"/>
            </a:br>
            <a:r>
              <a:rPr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Propositional Satisfiability 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CE623219-AA4D-4048-BAEB-024B1139ED15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/>
            </a:r>
            <a:br>
              <a:rPr smtClean="0"/>
            </a:br>
            <a:r>
              <a:rPr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Questions on Propositional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Discrete Mathematics - Dr. Faisal Alzyoud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B0F5-8072-4415-9E9D-11A92E7BC53A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915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itchFamily="34" charset="0"/>
              <a:ea typeface="Times New Roman" pitchFamily="18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Graphs(collections of nodes and edges).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Examples: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How do you find the quickest way across town? How can you drive around a neighborhood to deliver papers, making sure you drive on each road exactly once?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How much water can a complicated pipeline deliver to all the homes connected to it?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What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s the bottleneck for fed-ex delivering packages all over the world?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egoe UI" pitchFamily="34" charset="0"/>
              <a:ea typeface="Times New Roman" pitchFamily="18" charset="0"/>
              <a:cs typeface="Segoe U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All of the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above examples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 can be solved with graph theory.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B0F5-8072-4415-9E9D-11A92E7BC53A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228600" y="228601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>
              <a:spcBef>
                <a:spcPct val="0"/>
              </a:spcBef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sz="3000" b="1" dirty="0" smtClean="0">
                <a:solidFill>
                  <a:srgbClr val="333333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 Complexity theory: given three ways of solving a problem, which one will work faster? This is harder to figure out than it sounds.</a:t>
            </a:r>
            <a:endParaRPr lang="en-US" sz="3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hangingPunct="0">
              <a:spcBef>
                <a:spcPct val="0"/>
              </a:spcBef>
              <a:buFont typeface="Wingdings" pitchFamily="2" charset="2"/>
              <a:buChar char="q"/>
              <a:tabLst>
                <a:tab pos="457200" algn="l"/>
              </a:tabLst>
            </a:pPr>
            <a:r>
              <a:rPr lang="en-US" sz="3000" b="1" dirty="0" smtClean="0">
                <a:solidFill>
                  <a:srgbClr val="333333"/>
                </a:solidFill>
                <a:latin typeface="Segoe UI" pitchFamily="34" charset="0"/>
                <a:ea typeface="Times New Roman" pitchFamily="18" charset="0"/>
                <a:cs typeface="Segoe UI" pitchFamily="34" charset="0"/>
              </a:rPr>
              <a:t>Classification Problems, where you need to classify objects and check for their membership: is it a type of duck? a dog? how many creatures are in each category? Set theory give you a way to work with this sort of question.</a:t>
            </a:r>
            <a:endParaRPr lang="en-US" sz="3000" b="1" dirty="0" smtClean="0">
              <a:solidFill>
                <a:srgbClr val="333333"/>
              </a:solidFill>
              <a:latin typeface="Segoe UI" pitchFamily="34" charset="0"/>
              <a:cs typeface="Segoe UI" pitchFamily="34" charset="0"/>
            </a:endParaRPr>
          </a:p>
          <a:p>
            <a:pPr lvl="0" algn="just" eaLnBrk="0" hangingPunct="0">
              <a:spcBef>
                <a:spcPct val="0"/>
              </a:spcBef>
              <a:buFont typeface="Wingdings" pitchFamily="2" charset="2"/>
              <a:buChar char="v"/>
              <a:tabLst>
                <a:tab pos="457200" algn="l"/>
              </a:tabLst>
            </a:pPr>
            <a:r>
              <a:rPr lang="en-US" sz="3000" dirty="0" smtClean="0"/>
              <a:t>There’s a lot more to it, but this is some of the highlights applications of discrete mathematics</a:t>
            </a:r>
            <a:endParaRPr lang="en-US" sz="3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Why  we need logic?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It is essential for </a:t>
            </a:r>
            <a:r>
              <a:rPr lang="en-US" sz="2800" dirty="0"/>
              <a:t>mathematical reasoning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It is important </a:t>
            </a:r>
            <a:r>
              <a:rPr lang="en-US" sz="2800" dirty="0"/>
              <a:t>for program design</a:t>
            </a:r>
          </a:p>
          <a:p>
            <a:pPr>
              <a:lnSpc>
                <a:spcPct val="90000"/>
              </a:lnSpc>
              <a:spcAft>
                <a:spcPct val="80000"/>
              </a:spcAft>
              <a:buFontTx/>
              <a:buChar char="•"/>
            </a:pPr>
            <a:r>
              <a:rPr lang="en-US" sz="2800" dirty="0" smtClean="0"/>
              <a:t>It is used </a:t>
            </a:r>
            <a:r>
              <a:rPr lang="en-US" sz="2800" dirty="0"/>
              <a:t>for designing electronic </a:t>
            </a:r>
            <a:r>
              <a:rPr lang="en-US" sz="2800" dirty="0" smtClean="0"/>
              <a:t>circuitry</a:t>
            </a:r>
          </a:p>
          <a:p>
            <a:pPr>
              <a:lnSpc>
                <a:spcPct val="90000"/>
              </a:lnSpc>
              <a:spcAft>
                <a:spcPct val="80000"/>
              </a:spcAft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Proposition is a declarative sentence that is either true or false </a:t>
            </a:r>
            <a:r>
              <a:rPr lang="en-US" sz="2800" dirty="0" smtClean="0"/>
              <a:t>(not both).</a:t>
            </a:r>
            <a:endParaRPr lang="en-US" sz="28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(Propositional )</a:t>
            </a:r>
            <a:r>
              <a:rPr lang="en-US" sz="2800" dirty="0"/>
              <a:t>Logic is a system based on </a:t>
            </a:r>
            <a:r>
              <a:rPr lang="en-US" sz="2800" dirty="0">
                <a:solidFill>
                  <a:srgbClr val="00FFFF"/>
                </a:solidFill>
              </a:rPr>
              <a:t>propositions</a:t>
            </a:r>
            <a:r>
              <a:rPr lang="en-US" sz="2800" dirty="0"/>
              <a:t>.</a:t>
            </a:r>
            <a:endParaRPr lang="en-US" sz="2800" dirty="0">
              <a:solidFill>
                <a:srgbClr val="00FFFF"/>
              </a:solidFill>
            </a:endParaRPr>
          </a:p>
          <a:p>
            <a:pPr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say that the </a:t>
            </a:r>
            <a:r>
              <a:rPr lang="en-US" sz="2800" dirty="0">
                <a:solidFill>
                  <a:srgbClr val="00FFFF"/>
                </a:solidFill>
              </a:rPr>
              <a:t>truth value</a:t>
            </a:r>
            <a:r>
              <a:rPr lang="en-US" sz="2800" dirty="0"/>
              <a:t> of a proposition is either true (</a:t>
            </a:r>
            <a:r>
              <a:rPr lang="en-US" sz="2800" dirty="0">
                <a:solidFill>
                  <a:srgbClr val="00FFFF"/>
                </a:solidFill>
              </a:rPr>
              <a:t>T</a:t>
            </a:r>
            <a:r>
              <a:rPr lang="en-US" sz="2800" dirty="0"/>
              <a:t>) or false (</a:t>
            </a:r>
            <a:r>
              <a:rPr lang="en-US" sz="2800" dirty="0">
                <a:solidFill>
                  <a:srgbClr val="00FFFF"/>
                </a:solidFill>
              </a:rPr>
              <a:t>F</a:t>
            </a:r>
            <a:r>
              <a:rPr lang="en-US" sz="2800" dirty="0"/>
              <a:t>).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sz="2800" dirty="0"/>
              <a:t>Corresponds to </a:t>
            </a:r>
            <a:r>
              <a:rPr lang="en-US" sz="2800" dirty="0">
                <a:solidFill>
                  <a:srgbClr val="00FFFF"/>
                </a:solidFill>
              </a:rPr>
              <a:t>1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FFFF"/>
                </a:solidFill>
              </a:rPr>
              <a:t>0</a:t>
            </a:r>
            <a:r>
              <a:rPr lang="en-US" sz="2800" dirty="0"/>
              <a:t> in digital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F060B492-16C9-46C8-888F-B415B167B450}" type="slidenum">
              <a:rPr lang="en-CA"/>
              <a:pPr/>
              <a:t>6</a:t>
            </a:fld>
            <a:endParaRPr lang="en-CA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Logic</a:t>
            </a:r>
            <a:endParaRPr lang="en-CA" b="1" dirty="0">
              <a:solidFill>
                <a:srgbClr val="00B0F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“Elephants are bigger than mice.”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D4747757-1EBA-47BE-8BE5-D9A4F6E9811F}" type="slidenum">
              <a:rPr lang="en-CA"/>
              <a:pPr/>
              <a:t>7</a:t>
            </a:fld>
            <a:endParaRPr lang="en-CA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34200" cy="685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Statement/Proposition Game</a:t>
            </a:r>
            <a:endParaRPr lang="en-CA" sz="3600" dirty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7200" y="2514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715000" y="2514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57200" y="34290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150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truth value 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of the proposition?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715000" y="4953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5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2" autoUpdateAnimBg="0"/>
      <p:bldP spid="55300" grpId="0" build="p" bldLvl="2" autoUpdateAnimBg="0"/>
      <p:bldP spid="55301" grpId="0" build="p" bldLvl="2" autoUpdateAnimBg="0"/>
      <p:bldP spid="55302" grpId="0" build="p" bldLvl="2" autoUpdateAnimBg="0"/>
      <p:bldP spid="55303" grpId="0" build="p" bldLvl="2" autoUpdateAnimBg="0"/>
      <p:bldP spid="55304" grpId="0" autoUpdateAnimBg="0"/>
      <p:bldP spid="5530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“520 &lt; 111”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9838A917-935F-4AE2-8D0E-34288E79512F}" type="slidenum">
              <a:rPr lang="en-CA"/>
              <a:pPr/>
              <a:t>8</a:t>
            </a:fld>
            <a:endParaRPr lang="en-CA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57200" y="2514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715000" y="25146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57200" y="34290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715000" y="3429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57200" y="44196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truth value </a:t>
            </a:r>
          </a:p>
          <a:p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of the proposition?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715000" y="49530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  <p:bldP spid="56324" grpId="0" build="p" bldLvl="2" autoUpdateAnimBg="0"/>
      <p:bldP spid="56325" grpId="0" build="p" bldLvl="2" autoUpdateAnimBg="0"/>
      <p:bldP spid="56326" grpId="0" build="p" bldLvl="2" autoUpdateAnimBg="0"/>
      <p:bldP spid="56327" grpId="0" build="p" bldLvl="2" autoUpdateAnimBg="0"/>
      <p:bldP spid="56328" grpId="0" autoUpdateAnimBg="0"/>
      <p:bldP spid="56329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762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“y &gt; 5”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</p:spPr>
        <p:txBody>
          <a:bodyPr/>
          <a:lstStyle/>
          <a:p>
            <a:fld id="{0D5FFB05-94B7-4219-BFF4-547D239DE694}" type="slidenum">
              <a:rPr lang="en-CA"/>
              <a:pPr/>
              <a:t>9</a:t>
            </a:fld>
            <a:endParaRPr lang="en-CA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/>
              <a:t>The Statement/Proposition Game</a:t>
            </a:r>
            <a:endParaRPr lang="en-CA" sz="36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200" y="22098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statement?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715000" y="2209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57200" y="29718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Is this a proposition?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715000" y="2971800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57200" y="38100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Its truth value depends on the value of y, but this value is not specified.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We call this type of statement a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propositional function </a:t>
            </a: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open sentence.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Discrete Mathematics - Dr. Faisal </a:t>
            </a:r>
            <a:r>
              <a:rPr lang="en-US" dirty="0" err="1" smtClean="0"/>
              <a:t>Alzyoud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bldLvl="2" autoUpdateAnimBg="0"/>
      <p:bldP spid="57348" grpId="0" build="p" bldLvl="2" autoUpdateAnimBg="0"/>
      <p:bldP spid="57349" grpId="0" build="p" bldLvl="2" autoUpdateAnimBg="0"/>
      <p:bldP spid="57350" grpId="0" build="p" bldLvl="2" autoUpdateAnimBg="0"/>
      <p:bldP spid="57351" grpId="0" build="p" bldLvl="2" autoUpdateAnimBg="0"/>
      <p:bldP spid="57352" grpId="0" autoUpdateAnimBg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1884</Words>
  <Application>Microsoft Office PowerPoint</Application>
  <PresentationFormat>On-screen Show (4:3)</PresentationFormat>
  <Paragraphs>429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Facet</vt:lpstr>
      <vt:lpstr>Discrete Mathematical Chapter 1</vt:lpstr>
      <vt:lpstr>Let’s get started with...</vt:lpstr>
      <vt:lpstr>Discrete Mathmatics</vt:lpstr>
      <vt:lpstr>Slide 4</vt:lpstr>
      <vt:lpstr>Slide 5</vt:lpstr>
      <vt:lpstr>Logic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The Statement/Proposition Game</vt:lpstr>
      <vt:lpstr>Combining Propositions</vt:lpstr>
      <vt:lpstr>Logical Operators (Connectives)</vt:lpstr>
      <vt:lpstr>Negation (NOT)</vt:lpstr>
      <vt:lpstr>Conjunction (AND)</vt:lpstr>
      <vt:lpstr>Disjunction (OR)</vt:lpstr>
      <vt:lpstr>Exclusive Or (XOR)</vt:lpstr>
      <vt:lpstr>Implication (if - then)</vt:lpstr>
      <vt:lpstr>Biconditional (if and only if)</vt:lpstr>
      <vt:lpstr>Statements and Operators</vt:lpstr>
      <vt:lpstr>Statements and Operations</vt:lpstr>
      <vt:lpstr>Exercises</vt:lpstr>
      <vt:lpstr>Exercises</vt:lpstr>
      <vt:lpstr>Exercises</vt:lpstr>
      <vt:lpstr>Exercises</vt:lpstr>
      <vt:lpstr>Equivalent Statements</vt:lpstr>
      <vt:lpstr>Tautologies and Contradictions</vt:lpstr>
      <vt:lpstr>Equivalence</vt:lpstr>
      <vt:lpstr>Equivalence</vt:lpstr>
      <vt:lpstr>Exercises</vt:lpstr>
      <vt:lpstr>Summary</vt:lpstr>
      <vt:lpstr>Slide 34</vt:lpstr>
      <vt:lpstr>Slide 35</vt:lpstr>
      <vt:lpstr> Propositional Satisfiability </vt:lpstr>
      <vt:lpstr> Questions on Propositional </vt:lpstr>
    </vt:vector>
  </TitlesOfParts>
  <Company>Cinda Heeren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Mathematical الرياضيات المتقطعة</dc:title>
  <dc:creator>Dr. Nawaf Ali</dc:creator>
  <cp:lastModifiedBy>user</cp:lastModifiedBy>
  <cp:revision>250</cp:revision>
  <dcterms:created xsi:type="dcterms:W3CDTF">2005-08-25T03:39:22Z</dcterms:created>
  <dcterms:modified xsi:type="dcterms:W3CDTF">2021-03-23T07:53:21Z</dcterms:modified>
</cp:coreProperties>
</file>