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55" r:id="rId1"/>
  </p:sldMasterIdLst>
  <p:notesMasterIdLst>
    <p:notesMasterId r:id="rId22"/>
  </p:notesMasterIdLst>
  <p:sldIdLst>
    <p:sldId id="312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4" r:id="rId14"/>
    <p:sldId id="275" r:id="rId15"/>
    <p:sldId id="276" r:id="rId16"/>
    <p:sldId id="314" r:id="rId17"/>
    <p:sldId id="315" r:id="rId18"/>
    <p:sldId id="319" r:id="rId19"/>
    <p:sldId id="316" r:id="rId20"/>
    <p:sldId id="318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7"/>
    <p:restoredTop sz="90929"/>
  </p:normalViewPr>
  <p:slideViewPr>
    <p:cSldViewPr>
      <p:cViewPr varScale="1">
        <p:scale>
          <a:sx n="83" d="100"/>
          <a:sy n="83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AF3294-BF4B-4811-87AE-FFE77412C4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4712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ＭＳ Ｐゴシック" pitchFamily="1" charset="-128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1DECA8-061F-4889-B726-2D72DBC3A207}" type="slidenum">
              <a:rPr lang="en-US"/>
              <a:pPr/>
              <a:t>1</a:t>
            </a:fld>
            <a:endParaRPr lang="en-US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39937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عنصر نائب لصورة الشريحة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عنصر نائب للملاحظات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ar-SA" smtClean="0">
              <a:latin typeface="Arial" charset="0"/>
            </a:endParaRPr>
          </a:p>
        </p:txBody>
      </p:sp>
      <p:sp>
        <p:nvSpPr>
          <p:cNvPr id="34820" name="عنصر نائب لرقم الشريحة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EA007F-744F-4C7F-B2A5-231CFF744DAA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697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B44DB84-9E2B-4006-A9B2-D02D335328F9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D41E3-2479-43B0-962C-EBE2B86EA3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15354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E43499-E3EE-44E1-8134-6B923EC90C34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5212-16C8-4F2E-A8CA-3CFDA9686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648083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E43499-E3EE-44E1-8134-6B923EC90C34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5212-16C8-4F2E-A8CA-3CFDA9686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82302091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E43499-E3EE-44E1-8134-6B923EC90C34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5212-16C8-4F2E-A8CA-3CFDA9686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869713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E43499-E3EE-44E1-8134-6B923EC90C34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5212-16C8-4F2E-A8CA-3CFDA96865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5624506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E43499-E3EE-44E1-8134-6B923EC90C34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35212-16C8-4F2E-A8CA-3CFDA9686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0189307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86E1B3-F35D-4929-A657-DBEC39CD2397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051CE-C223-484F-ABFB-BA86256C9C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64773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CC0F75-6D0B-4404-8BC2-7D95D1BF5B15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A15BF-7838-41FA-9739-A7CB8E1D20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2636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E73B04-181C-418C-9BFF-EB103EE13D88}" type="datetime3">
              <a:rPr lang="en-US" smtClean="0"/>
              <a:pPr>
                <a:defRPr/>
              </a:pPr>
              <a:t>1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891C1-DC65-466B-A45F-30FD991CA3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449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102EE6-5DA8-4C9C-9C55-5051A3E1DB80}" type="datetime3">
              <a:rPr lang="en-US" smtClean="0"/>
              <a:pPr>
                <a:defRPr/>
              </a:pPr>
              <a:t>1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BB85A-EC02-4D48-A2CD-557FB6DCFB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0596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A23374E-624F-4275-A961-1D15E948402F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4A15E-270E-4F0E-9B63-5E511F8D66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69331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79302B-E54B-478A-A2E6-A03B87FB726D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DA42C-0CD1-4D43-9108-B11CF34CD68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02836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44C29-09D5-4C30-92C8-B55C696DC6B7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FBB59-456B-45ED-B27E-F7FAE96035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1521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71ADBF-9210-4CFD-B058-CE78BA7A4558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FF30-0F4A-4B05-965F-CBCCF2AA15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8123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5868A3-840D-40B6-A444-2F078AA03580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A184F-578B-4ED9-84F5-23F82C1A535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5104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C4479-88C0-483C-84B1-F73D86CE49DD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D0053-6282-4397-8B48-E9D75A96B1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00121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8E43499-E3EE-44E1-8134-6B923EC90C34}" type="datetime3">
              <a:rPr lang="en-US" smtClean="0"/>
              <a:pPr>
                <a:defRPr/>
              </a:pPr>
              <a:t>1 April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535212-16C8-4F2E-A8CA-3CFDA96865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773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  <p:sldLayoutId id="2147484067" r:id="rId12"/>
    <p:sldLayoutId id="2147484068" r:id="rId13"/>
    <p:sldLayoutId id="2147484069" r:id="rId14"/>
    <p:sldLayoutId id="2147484070" r:id="rId15"/>
    <p:sldLayoutId id="2147484071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28688" y="2000250"/>
            <a:ext cx="7772400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Helvetica" pitchFamily="1" charset="0"/>
              </a:rPr>
              <a:t>Discrete Mathematical</a:t>
            </a:r>
            <a:b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Helvetica" pitchFamily="1" charset="0"/>
              </a:rPr>
            </a:br>
            <a:r>
              <a:rPr lang="en-US" sz="3200" dirty="0" smtClean="0">
                <a:solidFill>
                  <a:schemeClr val="accent6">
                    <a:lumMod val="50000"/>
                  </a:schemeClr>
                </a:solidFill>
                <a:latin typeface="Helvetica" pitchFamily="1" charset="0"/>
              </a:rPr>
              <a:t>Chapter 2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Universal quantifiers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43063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Represented by an upside-down A: </a:t>
            </a:r>
            <a:r>
              <a:rPr lang="en-US" smtClean="0">
                <a:sym typeface="Symbol" pitchFamily="18" charset="2"/>
              </a:rPr>
              <a:t></a:t>
            </a:r>
            <a:endParaRPr lang="en-US" smtClean="0"/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It means “for all”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Let P(x) = x+1 &gt; x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We can state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x P(x)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English translation: “for all values of x, P(x) is true”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English translation: “for all values of x, x+1&gt;x is true”</a:t>
            </a:r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29701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CED8A06-B176-48B8-A109-E9A6E6E4D935}" type="slidenum">
              <a:rPr lang="en-US" sz="1400">
                <a:solidFill>
                  <a:schemeClr val="tx1"/>
                </a:solidFill>
              </a:rPr>
              <a:pPr/>
              <a:t>10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28575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Universal quantifiers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2875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But is that always true?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x P(x)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Let x = the character ‘a’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Is ‘a’+1 &gt; ‘a’?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Let x = the state of Virginia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Is Virginia+1 &gt; Virginia?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You need to specify your universe!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What values x can represent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Called the “domain” or “universe of discourse”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0725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86016809-AFE0-4F6E-9249-D1DE3B455180}" type="slidenum">
              <a:rPr lang="en-US" sz="1400">
                <a:solidFill>
                  <a:schemeClr val="tx1"/>
                </a:solidFill>
              </a:rPr>
              <a:pPr/>
              <a:t>11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8588" y="398463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70C0"/>
                </a:solidFill>
              </a:rPr>
              <a:t>Universal</a:t>
            </a:r>
            <a:r>
              <a:rPr lang="en-US" smtClean="0"/>
              <a:t> quantifiers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76288" y="1268413"/>
            <a:ext cx="8229600" cy="5257800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Let the universe be the real numbers.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Then, x P(x) is true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Symbol" pitchFamily="18" charset="2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Let P(x) = x/2 &lt; x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Not true for the negative numbers!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Thus, x P(x) is false</a:t>
            </a:r>
          </a:p>
          <a:p>
            <a:pPr lvl="2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When the domain is all the real numbers</a:t>
            </a:r>
          </a:p>
          <a:p>
            <a:pPr lvl="1"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  <a:sym typeface="Symbol" pitchFamily="18" charset="2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In order to prove that a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universal quantification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 is </a:t>
            </a:r>
            <a:r>
              <a:rPr lang="en-US" sz="2800" dirty="0" smtClean="0">
                <a:solidFill>
                  <a:srgbClr val="0070C0"/>
                </a:solidFill>
                <a:sym typeface="Symbol" pitchFamily="18" charset="2"/>
              </a:rPr>
              <a:t>true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, it must be shown </a:t>
            </a:r>
            <a:r>
              <a:rPr lang="en-US" sz="2800" dirty="0" smtClean="0">
                <a:solidFill>
                  <a:srgbClr val="0070C0"/>
                </a:solidFill>
                <a:sym typeface="Symbol" pitchFamily="18" charset="2"/>
              </a:rPr>
              <a:t>for ALL cases</a:t>
            </a: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In order to prove that a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  <a:sym typeface="Symbol" pitchFamily="18" charset="2"/>
              </a:rPr>
              <a:t>universal quantification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 is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false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, it must be shown to be false </a:t>
            </a:r>
            <a:r>
              <a:rPr lang="en-US" sz="2800" dirty="0" smtClean="0">
                <a:solidFill>
                  <a:srgbClr val="FF0000"/>
                </a:solidFill>
                <a:sym typeface="Symbol" pitchFamily="18" charset="2"/>
              </a:rPr>
              <a:t>for only ONE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 case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1749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EB734D4-8CE0-41BD-A9B6-0600631A5E01}" type="slidenum">
              <a:rPr lang="en-US" sz="1400">
                <a:solidFill>
                  <a:schemeClr val="tx1"/>
                </a:solidFill>
              </a:rPr>
              <a:pPr/>
              <a:t>12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238" y="184150"/>
            <a:ext cx="77724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Existential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quantification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1392238" y="1557338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Represented by an backwards E: </a:t>
            </a:r>
            <a:r>
              <a:rPr lang="en-US" smtClean="0">
                <a:sym typeface="Symbol" pitchFamily="18" charset="2"/>
              </a:rPr>
              <a:t>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It means “there exists”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Let P(x) = x+1 &gt; x</a:t>
            </a:r>
          </a:p>
          <a:p>
            <a:pPr eaLnBrk="1" hangingPunct="1">
              <a:lnSpc>
                <a:spcPct val="90000"/>
              </a:lnSpc>
            </a:pPr>
            <a:endParaRPr lang="en-US" smtClean="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We can state the following: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x P(x)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English translation: “there exists (a value of) x such that P(x) is true”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ym typeface="Symbol" pitchFamily="18" charset="2"/>
              </a:rPr>
              <a:t>English translation: “for at least one value of x, x+1&gt;x is true”</a:t>
            </a:r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2773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73DCB24-4C61-4C66-AFD4-95116AAB6939}" type="slidenum">
              <a:rPr lang="en-US" sz="1400">
                <a:solidFill>
                  <a:schemeClr val="tx1"/>
                </a:solidFill>
              </a:rPr>
              <a:pPr/>
              <a:t>13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85750"/>
            <a:ext cx="7772400" cy="10715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Existential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quantification 2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85875"/>
            <a:ext cx="7772400" cy="4452938"/>
          </a:xfrm>
        </p:spPr>
        <p:txBody>
          <a:bodyPr/>
          <a:lstStyle/>
          <a:p>
            <a:pPr eaLnBrk="1" hangingPunct="1"/>
            <a:r>
              <a:rPr lang="en-US" smtClean="0"/>
              <a:t>Note that you still have to specify your universe</a:t>
            </a:r>
          </a:p>
          <a:p>
            <a:pPr lvl="1" eaLnBrk="1" hangingPunct="1"/>
            <a:r>
              <a:rPr lang="en-US" smtClean="0"/>
              <a:t>If the universe we are talking about is all the states in the US, then </a:t>
            </a:r>
            <a:r>
              <a:rPr lang="en-US" smtClean="0">
                <a:sym typeface="Symbol" pitchFamily="18" charset="2"/>
              </a:rPr>
              <a:t>x P(x) is not true</a:t>
            </a:r>
          </a:p>
          <a:p>
            <a:pPr eaLnBrk="1" hangingPunct="1"/>
            <a:r>
              <a:rPr lang="en-US" smtClean="0">
                <a:sym typeface="Symbol" pitchFamily="18" charset="2"/>
              </a:rPr>
              <a:t>Let P(x) = x+1 &lt; x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There is no numerical value x for which x+1&lt;x</a:t>
            </a:r>
          </a:p>
          <a:p>
            <a:pPr lvl="1" eaLnBrk="1" hangingPunct="1"/>
            <a:r>
              <a:rPr lang="en-US" smtClean="0">
                <a:sym typeface="Symbol" pitchFamily="18" charset="2"/>
              </a:rPr>
              <a:t>Thus, x P(x) is false</a:t>
            </a:r>
            <a:endParaRPr lang="en-US" smtClean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3797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09E119F-0017-4155-86BF-1D0A595291DE}" type="slidenum">
              <a:rPr lang="en-US" sz="1400">
                <a:solidFill>
                  <a:schemeClr val="tx1"/>
                </a:solidFill>
              </a:rPr>
              <a:pPr/>
              <a:t>14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Existential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quantification 3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Let P(x) = x+1 &gt; x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There is a numerical value for which x+1&gt;x</a:t>
            </a:r>
          </a:p>
          <a:p>
            <a:pPr lvl="2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In fact, it’s true for all of the values of x!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Symbol" pitchFamily="18" charset="2"/>
              </a:rPr>
              <a:t>Thus, x P(x) is true</a:t>
            </a: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order to show an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existential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quantification is </a:t>
            </a:r>
            <a:r>
              <a:rPr lang="en-US" sz="2800" dirty="0" smtClean="0">
                <a:solidFill>
                  <a:srgbClr val="002060"/>
                </a:solidFill>
              </a:rPr>
              <a:t>true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you only have to find </a:t>
            </a:r>
            <a:r>
              <a:rPr lang="en-US" sz="2800" dirty="0" smtClean="0">
                <a:solidFill>
                  <a:srgbClr val="002060"/>
                </a:solidFill>
              </a:rPr>
              <a:t>ONE value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 order to show an </a:t>
            </a:r>
            <a:r>
              <a:rPr lang="en-US" sz="2800" dirty="0" smtClean="0">
                <a:solidFill>
                  <a:schemeClr val="accent5">
                    <a:lumMod val="50000"/>
                  </a:schemeClr>
                </a:solidFill>
              </a:rPr>
              <a:t>existential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quantification is </a:t>
            </a:r>
            <a:r>
              <a:rPr lang="en-US" sz="2800" dirty="0" smtClean="0">
                <a:solidFill>
                  <a:srgbClr val="FF0000"/>
                </a:solidFill>
              </a:rPr>
              <a:t>false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you have to show it’s false</a:t>
            </a:r>
            <a:r>
              <a:rPr lang="en-US" sz="2800" dirty="0" smtClean="0">
                <a:solidFill>
                  <a:srgbClr val="FF0000"/>
                </a:solidFill>
              </a:rPr>
              <a:t> for ALL values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5845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D841E9-2688-4CDC-906A-1D64A524D9A8}" type="slidenum">
              <a:rPr lang="en-US" sz="1400">
                <a:solidFill>
                  <a:schemeClr val="tx1"/>
                </a:solidFill>
              </a:rPr>
              <a:pPr/>
              <a:t>15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Examples</a:t>
            </a:r>
            <a:endParaRPr lang="ar-SA" smtClean="0"/>
          </a:p>
        </p:txBody>
      </p:sp>
      <p:pic>
        <p:nvPicPr>
          <p:cNvPr id="3686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57250" y="2143125"/>
            <a:ext cx="7037388" cy="3176588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6869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F201E88C-DF7D-4807-81A5-69BA622908DC}" type="slidenum">
              <a:rPr lang="en-US" sz="1400">
                <a:solidFill>
                  <a:schemeClr val="tx1"/>
                </a:solidFill>
              </a:rPr>
              <a:pPr/>
              <a:t>16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7891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95D88E8-2F62-4E43-8979-E508CAF3FFE6}" type="slidenum">
              <a:rPr lang="en-US" sz="1400">
                <a:solidFill>
                  <a:schemeClr val="tx1"/>
                </a:solidFill>
              </a:rPr>
              <a:pPr/>
              <a:t>17</a:t>
            </a:fld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3789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2362200"/>
            <a:ext cx="8077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8FF30-0F4A-4B05-965F-CBCCF2AA153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9" y="685800"/>
            <a:ext cx="7872412" cy="502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عنوان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  <a:endParaRPr lang="ar-SA" smtClean="0"/>
          </a:p>
        </p:txBody>
      </p:sp>
      <p:pic>
        <p:nvPicPr>
          <p:cNvPr id="3891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428625" y="2500313"/>
            <a:ext cx="8482013" cy="2416175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8917" name="عنصر نائب لرقم الشريحة 2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C29D07-2553-4F99-BD78-6E797AD1CC9E}" type="slidenum">
              <a:rPr lang="en-US" sz="1400">
                <a:solidFill>
                  <a:schemeClr val="tx1"/>
                </a:solidFill>
              </a:rPr>
              <a:pPr/>
              <a:t>19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1557338"/>
            <a:ext cx="6600825" cy="2262187"/>
          </a:xfrm>
        </p:spPr>
        <p:txBody>
          <a:bodyPr/>
          <a:lstStyle/>
          <a:p>
            <a:pPr eaLnBrk="1" hangingPunct="1"/>
            <a:r>
              <a:rPr lang="en-US" smtClean="0"/>
              <a:t>Predicates and Quantifiers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</a:t>
            </a:r>
            <a:endParaRPr lang="ar-SA" smtClean="0"/>
          </a:p>
        </p:txBody>
      </p:sp>
      <p:pic>
        <p:nvPicPr>
          <p:cNvPr id="3993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809625" y="1928813"/>
            <a:ext cx="6772275" cy="1285875"/>
          </a:xfr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39941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00D7A9C-A43C-4A77-86A9-646D84FDCE17}" type="slidenum">
              <a:rPr lang="en-US" sz="1400">
                <a:solidFill>
                  <a:schemeClr val="tx1"/>
                </a:solidFill>
              </a:rPr>
              <a:pPr/>
              <a:t>20</a:t>
            </a:fld>
            <a:endParaRPr lang="en-US" sz="1400">
              <a:solidFill>
                <a:schemeClr val="tx1"/>
              </a:solidFill>
            </a:endParaRPr>
          </a:p>
        </p:txBody>
      </p:sp>
      <p:pic>
        <p:nvPicPr>
          <p:cNvPr id="3994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8" y="3810000"/>
            <a:ext cx="8472487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Terminology review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Proposition: a statement that is either true or false</a:t>
            </a:r>
          </a:p>
          <a:p>
            <a:pPr lvl="1" eaLnBrk="1" hangingPunct="1"/>
            <a:r>
              <a:rPr lang="en-US" smtClean="0"/>
              <a:t>Must always be one or the other!</a:t>
            </a:r>
          </a:p>
          <a:p>
            <a:pPr lvl="1" eaLnBrk="1" hangingPunct="1"/>
            <a:r>
              <a:rPr lang="en-US" smtClean="0"/>
              <a:t>Example: “The sky is red”</a:t>
            </a:r>
          </a:p>
          <a:p>
            <a:pPr lvl="1" eaLnBrk="1" hangingPunct="1"/>
            <a:r>
              <a:rPr lang="en-US" smtClean="0"/>
              <a:t>Not a proposition: x + 3 &gt; 4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Boolean variable: A variable (usually p, q, r, etc.) that represents a proposition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22533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C6CBB86-F487-4BCD-B9AA-F46A0544FB7E}" type="slidenum">
              <a:rPr lang="en-US" sz="1400">
                <a:solidFill>
                  <a:schemeClr val="tx1"/>
                </a:solidFill>
              </a:rPr>
              <a:pPr/>
              <a:t>3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Propositional functions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Consider P(x) = x &lt; 5</a:t>
            </a:r>
          </a:p>
          <a:p>
            <a:pPr lvl="1" eaLnBrk="1" hangingPunct="1"/>
            <a:r>
              <a:rPr lang="en-US" smtClean="0"/>
              <a:t>P(x) has no truth values (x is not given a value)</a:t>
            </a:r>
          </a:p>
          <a:p>
            <a:pPr lvl="1" eaLnBrk="1" hangingPunct="1"/>
            <a:r>
              <a:rPr lang="en-US" smtClean="0"/>
              <a:t>P(1) is true</a:t>
            </a:r>
          </a:p>
          <a:p>
            <a:pPr lvl="2" eaLnBrk="1" hangingPunct="1"/>
            <a:r>
              <a:rPr lang="en-US" smtClean="0"/>
              <a:t>The proposition 1&lt;5 is true</a:t>
            </a:r>
          </a:p>
          <a:p>
            <a:pPr lvl="1" eaLnBrk="1" hangingPunct="1"/>
            <a:r>
              <a:rPr lang="en-US" smtClean="0"/>
              <a:t>P(10) is false</a:t>
            </a:r>
          </a:p>
          <a:p>
            <a:pPr lvl="2" eaLnBrk="1" hangingPunct="1"/>
            <a:r>
              <a:rPr lang="en-US" smtClean="0"/>
              <a:t>The proposition 10&lt;5 is false</a:t>
            </a:r>
          </a:p>
          <a:p>
            <a:pPr eaLnBrk="1" hangingPunct="1"/>
            <a:r>
              <a:rPr lang="en-US" smtClean="0"/>
              <a:t>Thus, P(x) will create a proposition when given a value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23557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2D8CCED-65BD-47FC-A29A-6401B7D1D7B2}" type="slidenum">
              <a:rPr lang="en-US" sz="1400">
                <a:solidFill>
                  <a:schemeClr val="tx1"/>
                </a:solidFill>
              </a:rPr>
              <a:pPr/>
              <a:t>4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Propositional functions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Let P(x) = “x is a multiple of 5”</a:t>
            </a:r>
          </a:p>
          <a:p>
            <a:pPr lvl="1" eaLnBrk="1" hangingPunct="1"/>
            <a:r>
              <a:rPr lang="en-US" smtClean="0"/>
              <a:t>For what values of x is P(x) true?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Let P(x) = x+1 &gt; x</a:t>
            </a:r>
          </a:p>
          <a:p>
            <a:pPr lvl="1" eaLnBrk="1" hangingPunct="1"/>
            <a:r>
              <a:rPr lang="en-US" smtClean="0"/>
              <a:t>For what values of x is P(x) true?</a:t>
            </a:r>
          </a:p>
          <a:p>
            <a:pPr lvl="1" eaLnBrk="1" hangingPunct="1"/>
            <a:endParaRPr lang="en-US" smtClean="0"/>
          </a:p>
          <a:p>
            <a:pPr eaLnBrk="1" hangingPunct="1"/>
            <a:r>
              <a:rPr lang="en-US" smtClean="0"/>
              <a:t>Let P(x) = x + 3</a:t>
            </a:r>
          </a:p>
          <a:p>
            <a:pPr lvl="1" eaLnBrk="1" hangingPunct="1"/>
            <a:r>
              <a:rPr lang="en-US" smtClean="0"/>
              <a:t>For what values of x is P(x) true?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24581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DCB5781-BEEA-404D-BEBA-619921288610}" type="slidenum">
              <a:rPr lang="en-US" sz="1400">
                <a:solidFill>
                  <a:schemeClr val="tx1"/>
                </a:solidFill>
              </a:rPr>
              <a:pPr/>
              <a:t>5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Anatomy of a propositional function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itchFamily="1" charset="2"/>
              <a:buNone/>
            </a:pPr>
            <a:endParaRPr lang="en-US" smtClean="0"/>
          </a:p>
          <a:p>
            <a:pPr algn="ctr" eaLnBrk="1" hangingPunct="1">
              <a:buFont typeface="Wingdings" pitchFamily="1" charset="2"/>
              <a:buNone/>
            </a:pPr>
            <a:r>
              <a:rPr lang="en-US" smtClean="0"/>
              <a:t>P(x) = x + 5 &gt; x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25605" name="عنصر نائب لرقم الشريحة 9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8F3CD7A-34F9-4A7A-BEFA-2E1BC6BDBF4E}" type="slidenum">
              <a:rPr lang="en-US" sz="1400">
                <a:solidFill>
                  <a:schemeClr val="tx1"/>
                </a:solidFill>
              </a:rPr>
              <a:pPr/>
              <a:t>6</a:t>
            </a:fld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268" name="AutoShape 4"/>
          <p:cNvSpPr>
            <a:spLocks/>
          </p:cNvSpPr>
          <p:nvPr/>
        </p:nvSpPr>
        <p:spPr bwMode="auto">
          <a:xfrm rot="-5400000">
            <a:off x="4876800" y="2505075"/>
            <a:ext cx="533400" cy="1600200"/>
          </a:xfrm>
          <a:prstGeom prst="lef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193925" y="3919538"/>
            <a:ext cx="98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variable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572000" y="3490913"/>
            <a:ext cx="1123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predicate</a:t>
            </a:r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 flipV="1">
            <a:off x="2643188" y="3248025"/>
            <a:ext cx="838200" cy="609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 animBg="1"/>
      <p:bldP spid="11269" grpId="0"/>
      <p:bldP spid="11270" grpId="0"/>
      <p:bldP spid="1127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Propositional functions 3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mtClean="0"/>
              <a:t>Functions with multiple variables:</a:t>
            </a:r>
          </a:p>
          <a:p>
            <a:pPr lvl="1" eaLnBrk="1" hangingPunct="1"/>
            <a:endParaRPr lang="en-US" smtClean="0"/>
          </a:p>
          <a:p>
            <a:pPr lvl="1" eaLnBrk="1" hangingPunct="1"/>
            <a:r>
              <a:rPr lang="en-US" smtClean="0"/>
              <a:t>P(x,y) = x + y == 0</a:t>
            </a:r>
          </a:p>
          <a:p>
            <a:pPr lvl="2" eaLnBrk="1" hangingPunct="1"/>
            <a:r>
              <a:rPr lang="en-US" smtClean="0"/>
              <a:t>P(1,2) is false, P(1,-1) is true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P(x,y,z) = x + y == z</a:t>
            </a:r>
          </a:p>
          <a:p>
            <a:pPr lvl="2" eaLnBrk="1" hangingPunct="1"/>
            <a:r>
              <a:rPr lang="en-US" smtClean="0"/>
              <a:t>P(3,4,5) is false, P(1,2,3) is true</a:t>
            </a:r>
          </a:p>
          <a:p>
            <a:pPr lvl="2" eaLnBrk="1" hangingPunct="1"/>
            <a:endParaRPr lang="en-US" smtClean="0"/>
          </a:p>
          <a:p>
            <a:pPr lvl="1" eaLnBrk="1" hangingPunct="1"/>
            <a:r>
              <a:rPr lang="en-US" smtClean="0"/>
              <a:t>P(x</a:t>
            </a:r>
            <a:r>
              <a:rPr lang="en-US" baseline="-25000" smtClean="0"/>
              <a:t>1</a:t>
            </a:r>
            <a:r>
              <a:rPr lang="en-US" smtClean="0"/>
              <a:t>,x</a:t>
            </a:r>
            <a:r>
              <a:rPr lang="en-US" baseline="-25000" smtClean="0"/>
              <a:t>2</a:t>
            </a:r>
            <a:r>
              <a:rPr lang="en-US" smtClean="0"/>
              <a:t>,x</a:t>
            </a:r>
            <a:r>
              <a:rPr lang="en-US" baseline="-25000" smtClean="0"/>
              <a:t>3</a:t>
            </a:r>
            <a:r>
              <a:rPr lang="en-US" smtClean="0"/>
              <a:t> … x</a:t>
            </a:r>
            <a:r>
              <a:rPr lang="en-US" baseline="-25000" smtClean="0"/>
              <a:t>n</a:t>
            </a:r>
            <a:r>
              <a:rPr lang="en-US" smtClean="0"/>
              <a:t>) = …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26629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ACC5B5C2-3D13-4124-95AE-2428C7EC8047}" type="slidenum">
              <a:rPr lang="en-US" sz="1400">
                <a:solidFill>
                  <a:schemeClr val="tx1"/>
                </a:solidFill>
              </a:rPr>
              <a:pPr/>
              <a:t>7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So, why do we care about quantifiers?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Many things (in this course and beyond) are specified using quantifiers</a:t>
            </a:r>
          </a:p>
          <a:p>
            <a:pPr lvl="1" eaLnBrk="1" hangingPunct="1"/>
            <a:r>
              <a:rPr lang="en-US" smtClean="0"/>
              <a:t>In some cases, it’s a more accurate way to describe things than Boolean propositions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27653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675B70E-AAB9-40F9-A6E6-10B1ABD5256F}" type="slidenum">
              <a:rPr lang="en-US" sz="1400">
                <a:solidFill>
                  <a:schemeClr val="tx1"/>
                </a:solidFill>
              </a:rPr>
              <a:pPr/>
              <a:t>8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Quantifiers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quantifier is “an operator that limits the variables of a proposition”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Two types:</a:t>
            </a:r>
          </a:p>
          <a:p>
            <a:pPr lvl="1" eaLnBrk="1" hangingPunct="1"/>
            <a:r>
              <a:rPr lang="en-US" smtClean="0"/>
              <a:t>Universal</a:t>
            </a:r>
          </a:p>
          <a:p>
            <a:pPr lvl="1" eaLnBrk="1" hangingPunct="1"/>
            <a:r>
              <a:rPr lang="en-US" smtClean="0"/>
              <a:t>Existential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Discrete Mathematics - Dr. Faisal Alzyoud</a:t>
            </a:r>
            <a:endParaRPr lang="en-US"/>
          </a:p>
        </p:txBody>
      </p:sp>
      <p:sp>
        <p:nvSpPr>
          <p:cNvPr id="28677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1DC64564-1AAA-43BD-A64A-E868DA6FE0EF}" type="slidenum">
              <a:rPr lang="en-US" sz="1400">
                <a:solidFill>
                  <a:schemeClr val="tx1"/>
                </a:solidFill>
              </a:rPr>
              <a:pPr/>
              <a:t>9</a:t>
            </a:fld>
            <a:endParaRPr 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سمة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1724</TotalTime>
  <Words>857</Words>
  <Application>Microsoft Office PowerPoint</Application>
  <PresentationFormat>On-screen Show (4:3)</PresentationFormat>
  <Paragraphs>144</Paragraphs>
  <Slides>20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Facet</vt:lpstr>
      <vt:lpstr>Discrete Mathematical Chapter 2</vt:lpstr>
      <vt:lpstr>Predicates and Quantifiers</vt:lpstr>
      <vt:lpstr>Terminology review</vt:lpstr>
      <vt:lpstr>Propositional functions</vt:lpstr>
      <vt:lpstr>Propositional functions</vt:lpstr>
      <vt:lpstr>Anatomy of a propositional function</vt:lpstr>
      <vt:lpstr>Propositional functions 3</vt:lpstr>
      <vt:lpstr>So, why do we care about quantifiers?</vt:lpstr>
      <vt:lpstr>Quantifiers</vt:lpstr>
      <vt:lpstr>Universal quantifiers</vt:lpstr>
      <vt:lpstr>Universal quantifiers</vt:lpstr>
      <vt:lpstr>Universal quantifiers</vt:lpstr>
      <vt:lpstr>Existential quantification</vt:lpstr>
      <vt:lpstr>Existential quantification 2</vt:lpstr>
      <vt:lpstr>Existential quantification 3</vt:lpstr>
      <vt:lpstr>Examples</vt:lpstr>
      <vt:lpstr>Slide 17</vt:lpstr>
      <vt:lpstr>Slide 18</vt:lpstr>
      <vt:lpstr>Example</vt:lpstr>
      <vt:lpstr>Example</vt:lpstr>
    </vt:vector>
  </TitlesOfParts>
  <Company>Cinda Heeren User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Mathematical الرياضيات المتقطعة</dc:title>
  <dc:creator>Dr. Nawaf Ali</dc:creator>
  <cp:lastModifiedBy>user</cp:lastModifiedBy>
  <cp:revision>219</cp:revision>
  <dcterms:created xsi:type="dcterms:W3CDTF">2005-08-25T03:39:22Z</dcterms:created>
  <dcterms:modified xsi:type="dcterms:W3CDTF">2021-04-01T06:31:44Z</dcterms:modified>
</cp:coreProperties>
</file>