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0" r:id="rId1"/>
  </p:sldMasterIdLst>
  <p:notesMasterIdLst>
    <p:notesMasterId r:id="rId29"/>
  </p:notesMasterIdLst>
  <p:handoutMasterIdLst>
    <p:handoutMasterId r:id="rId30"/>
  </p:handoutMasterIdLst>
  <p:sldIdLst>
    <p:sldId id="381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6" r:id="rId10"/>
    <p:sldId id="357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29C"/>
    <a:srgbClr val="98A7B3"/>
    <a:srgbClr val="FF8000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43" autoAdjust="0"/>
    <p:restoredTop sz="94563" autoAdjust="0"/>
  </p:normalViewPr>
  <p:slideViewPr>
    <p:cSldViewPr snapToGrid="0">
      <p:cViewPr varScale="1">
        <p:scale>
          <a:sx n="86" d="100"/>
          <a:sy n="86" d="100"/>
        </p:scale>
        <p:origin x="-18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129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4C9CD-1BE7-48CE-B6D4-DD1877391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91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40AF35-2023-4DBB-833F-D8670B043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527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6D05B-9878-4A61-9438-1A7748169F73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101179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BD173-3722-4D50-861E-38F92FAD18E1}" type="slidenum">
              <a:rPr lang="en-US"/>
              <a:pPr/>
              <a:t>10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36675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1CD7E-0392-4892-93AA-7FC090BED22A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1565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5F036-0ACA-4EA8-833F-5DF4F4DB7E7B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039464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22090-75E4-42DA-BD6A-0547CB8E53DB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26255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79AF2-9445-48EA-9BD6-1AF144AAFF27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60225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6BB8A-576A-4CE2-8FAB-1D559924554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182366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D0D49-0081-4C33-84D9-EF5935626009}" type="slidenum">
              <a:rPr lang="en-US"/>
              <a:pPr/>
              <a:t>16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764648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5B7B3-E0D2-4D21-B6F6-837C4D03721F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1313404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30C6E-52BE-441E-9F00-F02F509F8203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207446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1616D-4EF3-448A-B399-FA0DD8DE575B}" type="slidenum">
              <a:rPr lang="en-US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424702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600F0-B581-41ED-AB95-049F2AC8F260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2211854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55FA1-E697-48EB-B844-EA94A10582D5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777923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AAFB9-3EB4-460F-9DCD-C68AA191E4CE}" type="slidenum">
              <a:rPr lang="en-US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67376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DA5FF-2757-419E-B448-476FC632BBD0}" type="slidenum">
              <a:rPr lang="en-US"/>
              <a:pPr/>
              <a:t>22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247805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49E02-B2BD-46F8-AF80-9DA6FCB4527C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6335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BDED1-C25D-40D7-B187-0825D3A6F8B3}" type="slidenum">
              <a:rPr lang="en-US"/>
              <a:pPr/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9810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0DB4C-903D-4DD0-83E6-10F51B6DFAE9}" type="slidenum">
              <a:rPr lang="en-US"/>
              <a:pPr/>
              <a:t>25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426888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4EF09-19D8-409B-9C48-74B1DADEA7B4}" type="slidenum">
              <a:rPr lang="en-US"/>
              <a:pPr/>
              <a:t>26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266004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8DCD6-6862-4294-84F1-EBF76834D610}" type="slidenum">
              <a:rPr lang="en-US"/>
              <a:pPr/>
              <a:t>27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12454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4BA07-AD72-4A1A-AECF-9CB76E59C7B2}" type="slidenum">
              <a:rPr lang="en-US"/>
              <a:pPr/>
              <a:t>3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99882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F36-0349-4C5A-9D98-2E66D9C809EE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4062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5F482-5942-4612-BD26-82EB8C15E723}" type="slidenum">
              <a:rPr lang="en-US"/>
              <a:pPr/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2168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5822D-0114-4D41-A23F-3FAEE0782202}" type="slidenum">
              <a:rPr lang="en-US"/>
              <a:pPr/>
              <a:t>6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316258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2D19C-365B-4884-A25A-619F2999AEBD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71276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FB7D-28E2-4E92-9021-01AEED70D86F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223618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3ED6C-7EBA-4276-9F4C-336BC19B8393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  <p:extLst>
      <p:ext uri="{BB962C8B-B14F-4D97-AF65-F5344CB8AC3E}">
        <p14:creationId xmlns="" xmlns:p14="http://schemas.microsoft.com/office/powerpoint/2010/main" val="28582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104861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47989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780352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19022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1077236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10413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826537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998908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75383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0738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064314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31348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140339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32519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707513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0203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grpSp>
        <p:nvGrpSpPr>
          <p:cNvPr id="18" name="Group 2"/>
          <p:cNvGrpSpPr>
            <a:grpSpLocks/>
          </p:cNvGrpSpPr>
          <p:nvPr userDrawn="1"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19" name="Rectangle 3"/>
            <p:cNvSpPr>
              <a:spLocks noChangeArrowheads="1"/>
            </p:cNvSpPr>
            <p:nvPr userDrawn="1"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ar-SA" sz="1800">
                <a:latin typeface="Arial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 userDrawn="1"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ar-SA" sz="1800">
                <a:latin typeface="Arial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ar-SA" sz="1800">
                <a:latin typeface="Arial" pitchFamily="34" charset="0"/>
              </a:endParaRPr>
            </a:p>
          </p:txBody>
        </p:sp>
        <p:grpSp>
          <p:nvGrpSpPr>
            <p:cNvPr id="22" name="Group 6"/>
            <p:cNvGrpSpPr>
              <a:grpSpLocks/>
            </p:cNvGrpSpPr>
            <p:nvPr userDrawn="1"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34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55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64" name="Group 9"/>
                  <p:cNvGrpSpPr>
                    <a:grpSpLocks/>
                  </p:cNvGrpSpPr>
                  <p:nvPr userDrawn="1"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71" name="Freeform 10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2172" y="323"/>
                      <a:ext cx="1234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 11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1715" y="381"/>
                      <a:ext cx="865" cy="2065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" name="Oval 1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66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2658" y="745"/>
                    <a:ext cx="262" cy="524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2726" y="1588"/>
                    <a:ext cx="398" cy="349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2473" y="1923"/>
                    <a:ext cx="146" cy="567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910" y="1588"/>
                    <a:ext cx="389" cy="247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2094" y="934"/>
                    <a:ext cx="233" cy="378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56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7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8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9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0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1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2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3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5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36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7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8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9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0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2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6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7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0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1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2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3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4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26" name="Freeform 49" descr="kimonopat1"/>
            <p:cNvSpPr>
              <a:spLocks/>
            </p:cNvSpPr>
            <p:nvPr userDrawn="1"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9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0" descr="kimonopat1"/>
            <p:cNvSpPr>
              <a:spLocks/>
            </p:cNvSpPr>
            <p:nvPr userDrawn="1"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9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31" name="Rectangle 54"/>
            <p:cNvSpPr>
              <a:spLocks noChangeArrowheads="1"/>
            </p:cNvSpPr>
            <p:nvPr userDrawn="1"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kumimoji="1" lang="ar-SA" sz="1800">
                <a:latin typeface="Arial" charset="0"/>
              </a:endParaRPr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33" name="AutoShape 56"/>
            <p:cNvSpPr>
              <a:spLocks noChangeArrowheads="1"/>
            </p:cNvSpPr>
            <p:nvPr userDrawn="1"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4259 w 21600"/>
                <a:gd name="T1" fmla="*/ 71 h 21600"/>
                <a:gd name="T2" fmla="*/ 2160 w 21600"/>
                <a:gd name="T3" fmla="*/ 142 h 21600"/>
                <a:gd name="T4" fmla="*/ 61 w 21600"/>
                <a:gd name="T5" fmla="*/ 71 h 21600"/>
                <a:gd name="T6" fmla="*/ 216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503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2000250"/>
            <a:ext cx="7772400" cy="75565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bg1"/>
                </a:solidFill>
              </a:rPr>
              <a:t/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>Discrete Mathematical</a:t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>The Set Theory</a:t>
            </a:r>
            <a:br>
              <a:rPr lang="en-US" sz="4800" smtClean="0">
                <a:solidFill>
                  <a:schemeClr val="bg1"/>
                </a:solidFill>
              </a:rPr>
            </a:br>
            <a:endParaRPr lang="en-US" sz="480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4F2D-E210-47C1-981C-D4B358920E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Power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If S is a set, then 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power set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S is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= { x : x  S }.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04800" y="2667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S = {a},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0" y="1981200"/>
            <a:ext cx="1600200" cy="609600"/>
            <a:chOff x="288" y="3168"/>
            <a:chExt cx="4428" cy="768"/>
          </a:xfrm>
        </p:grpSpPr>
        <p:sp>
          <p:nvSpPr>
            <p:cNvPr id="23577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78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aka P(S)</a:t>
              </a:r>
            </a:p>
          </p:txBody>
        </p:sp>
      </p:grp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304800" y="31242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S = {a,b}, 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04800" y="3657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S = , </a:t>
            </a: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04800" y="4191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S = {,{}},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0" y="2362200"/>
            <a:ext cx="2667000" cy="1555750"/>
            <a:chOff x="288" y="3168"/>
            <a:chExt cx="4428" cy="768"/>
          </a:xfrm>
        </p:grpSpPr>
        <p:sp>
          <p:nvSpPr>
            <p:cNvPr id="23575" name="Oval 12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76" name="Text Box 13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We say, “P(S) is the set of all subsets of S.”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05000" y="2590800"/>
            <a:ext cx="2438400" cy="685800"/>
            <a:chOff x="288" y="3168"/>
            <a:chExt cx="4428" cy="768"/>
          </a:xfrm>
        </p:grpSpPr>
        <p:sp>
          <p:nvSpPr>
            <p:cNvPr id="23573" name="Oval 1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74" name="Text Box 1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{, {a}}.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09800" y="3048000"/>
            <a:ext cx="3505200" cy="685800"/>
            <a:chOff x="288" y="3168"/>
            <a:chExt cx="4428" cy="768"/>
          </a:xfrm>
        </p:grpSpPr>
        <p:sp>
          <p:nvSpPr>
            <p:cNvPr id="23571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72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{, {a}, {b}, {a,b}}.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752600" y="3581400"/>
            <a:ext cx="1752600" cy="685800"/>
            <a:chOff x="288" y="3168"/>
            <a:chExt cx="4428" cy="768"/>
          </a:xfrm>
        </p:grpSpPr>
        <p:sp>
          <p:nvSpPr>
            <p:cNvPr id="23569" name="Oval 2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70" name="Text Box 2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{}.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14600" y="4114800"/>
            <a:ext cx="4876800" cy="685800"/>
            <a:chOff x="288" y="3168"/>
            <a:chExt cx="4428" cy="768"/>
          </a:xfrm>
        </p:grpSpPr>
        <p:sp>
          <p:nvSpPr>
            <p:cNvPr id="23567" name="Oval 2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8" name="Text Box 25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baseline="30000">
                  <a:latin typeface="Comic Sans MS" pitchFamily="66" charset="0"/>
                  <a:sym typeface="Symbol" pitchFamily="18" charset="2"/>
                </a:rPr>
                <a:t>S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{, {}, {{}}, {,{}}}.</a:t>
              </a:r>
            </a:p>
          </p:txBody>
        </p:sp>
      </p:grpSp>
      <p:sp>
        <p:nvSpPr>
          <p:cNvPr id="143386" name="Rectangle 26"/>
          <p:cNvSpPr>
            <a:spLocks noChangeArrowheads="1"/>
          </p:cNvSpPr>
          <p:nvPr/>
        </p:nvSpPr>
        <p:spPr bwMode="auto">
          <a:xfrm>
            <a:off x="304800" y="5257800"/>
            <a:ext cx="76200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Fact: if S is finite, |2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S</a:t>
            </a:r>
            <a:r>
              <a:rPr lang="en-US">
                <a:latin typeface="Comic Sans MS" pitchFamily="66" charset="0"/>
                <a:sym typeface="Symbol" pitchFamily="18" charset="2"/>
              </a:rPr>
              <a:t>| = 2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|S|</a:t>
            </a:r>
            <a:r>
              <a:rPr lang="en-US">
                <a:latin typeface="Comic Sans MS" pitchFamily="66" charset="0"/>
                <a:sym typeface="Symbol" pitchFamily="18" charset="2"/>
              </a:rPr>
              <a:t>. 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(if |S| = n, |2</a:t>
            </a:r>
            <a:r>
              <a:rPr lang="en-US" sz="2000" baseline="30000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| = 2</a:t>
            </a:r>
            <a:r>
              <a:rPr lang="en-US" sz="2000" baseline="30000"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1400">
                <a:solidFill>
                  <a:srgbClr val="0070C0"/>
                </a:solidFill>
                <a:latin typeface="Comic Sans MS" pitchFamily="66" charset="0"/>
                <a:sym typeface="Symbol" pitchFamily="18" charset="2"/>
              </a:rPr>
              <a:t>aka = </a:t>
            </a:r>
            <a:r>
              <a:rPr lang="en-US" sz="1400">
                <a:solidFill>
                  <a:srgbClr val="0070C0"/>
                </a:solidFill>
              </a:rPr>
              <a:t>also known as</a:t>
            </a:r>
            <a:endParaRPr lang="en-US" sz="1400">
              <a:solidFill>
                <a:srgbClr val="0070C0"/>
              </a:solidFill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8" grpId="0" autoUpdateAnimBg="0"/>
      <p:bldP spid="143369" grpId="0" autoUpdateAnimBg="0"/>
      <p:bldP spid="143370" grpId="0" autoUpdateAnimBg="0"/>
      <p:bldP spid="1433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Cartesian Product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Cartesian Product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two sets A and B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x B = { &lt;a,b&gt; : a  A  b  B}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304800" y="26670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A = {Charlie, Lucy, Linus}, and B = {Brown, VanPelt}, then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0" y="5638800"/>
            <a:ext cx="4495800" cy="609600"/>
            <a:chOff x="288" y="3168"/>
            <a:chExt cx="4428" cy="768"/>
          </a:xfrm>
        </p:grpSpPr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Comic Sans MS" pitchFamily="66" charset="0"/>
                </a:rPr>
                <a:t>A,B finite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 |</a:t>
              </a:r>
              <a:r>
                <a:rPr lang="en-US" dirty="0" err="1">
                  <a:latin typeface="Comic Sans MS" pitchFamily="66" charset="0"/>
                  <a:sym typeface="Symbol" pitchFamily="18" charset="2"/>
                </a:rPr>
                <a:t>AxB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| = ?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04800" y="50292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latin typeface="Comic Sans MS" pitchFamily="66" charset="0"/>
                <a:sym typeface="Symbol" pitchFamily="18" charset="2"/>
              </a:rPr>
              <a:t> x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latin typeface="Comic Sans MS" pitchFamily="66" charset="0"/>
                <a:sym typeface="Symbol" pitchFamily="18" charset="2"/>
              </a:rPr>
              <a:t> x … x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n</a:t>
            </a:r>
            <a:r>
              <a:rPr lang="en-US">
                <a:latin typeface="Comic Sans MS" pitchFamily="66" charset="0"/>
                <a:sym typeface="Symbol" pitchFamily="18" charset="2"/>
              </a:rPr>
              <a:t> = {&lt;a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latin typeface="Comic Sans MS" pitchFamily="66" charset="0"/>
                <a:sym typeface="Symbol" pitchFamily="18" charset="2"/>
              </a:rPr>
              <a:t>,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latin typeface="Comic Sans MS" pitchFamily="66" charset="0"/>
                <a:sym typeface="Symbol" pitchFamily="18" charset="2"/>
              </a:rPr>
              <a:t>,…,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n</a:t>
            </a:r>
            <a:r>
              <a:rPr lang="en-US">
                <a:latin typeface="Comic Sans MS" pitchFamily="66" charset="0"/>
                <a:sym typeface="Symbol" pitchFamily="18" charset="2"/>
              </a:rPr>
              <a:t>&gt;: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latin typeface="Comic Sans MS" pitchFamily="66" charset="0"/>
                <a:sym typeface="Symbol" pitchFamily="18" charset="2"/>
              </a:rPr>
              <a:t> 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>
                <a:latin typeface="Comic Sans MS" pitchFamily="66" charset="0"/>
                <a:sym typeface="Symbol" pitchFamily="18" charset="2"/>
              </a:rPr>
              <a:t>,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latin typeface="Comic Sans MS" pitchFamily="66" charset="0"/>
                <a:sym typeface="Symbol" pitchFamily="18" charset="2"/>
              </a:rPr>
              <a:t> 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>
                <a:latin typeface="Comic Sans MS" pitchFamily="66" charset="0"/>
                <a:sym typeface="Symbol" pitchFamily="18" charset="2"/>
              </a:rPr>
              <a:t>, …,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n</a:t>
            </a:r>
            <a:r>
              <a:rPr lang="en-US">
                <a:latin typeface="Comic Sans MS" pitchFamily="66" charset="0"/>
                <a:sym typeface="Symbol" pitchFamily="18" charset="2"/>
              </a:rPr>
              <a:t>  A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n</a:t>
            </a:r>
            <a:r>
              <a:rPr lang="en-US">
                <a:latin typeface="Comic Sans MS" pitchFamily="66" charset="0"/>
                <a:sym typeface="Symbol" pitchFamily="18" charset="2"/>
              </a:rPr>
              <a:t>}</a:t>
            </a:r>
            <a:r>
              <a:rPr lang="en-US">
                <a:latin typeface="Chalkboard" pitchFamily="1" charset="0"/>
                <a:sym typeface="Symbol" pitchFamily="18" charset="2"/>
              </a:rPr>
              <a:t> 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304800" y="35814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A x B = {&lt;Charlie, Brown&gt;, &lt;Lucy, Brown&gt;, &lt;Linus, Brown&gt;, &lt;Charlie, VanPelt&gt;, &lt;Lucy, VanPelt&gt;, &lt;Linus, VanPelt&gt;}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  <p:bldP spid="166920" grpId="0" autoUpdateAnimBg="0"/>
      <p:bldP spid="1669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union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two sets A and B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 B = { x : x  A v x  B}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04800" y="26670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If A = {Charlie, Lucy, 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Linus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}, and B = {Lucy, </a:t>
            </a:r>
            <a:r>
              <a:rPr lang="en-US" dirty="0" err="1">
                <a:latin typeface="Comic Sans MS" pitchFamily="66" charset="0"/>
                <a:sym typeface="Symbol" pitchFamily="18" charset="2"/>
              </a:rPr>
              <a:t>Desi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}, then</a:t>
            </a:r>
            <a:endParaRPr lang="en-US" dirty="0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04800" y="35814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A  B = {Charlie, Lucy, Linus, Desi}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4419600"/>
            <a:ext cx="2438400" cy="1524000"/>
            <a:chOff x="1728" y="2784"/>
            <a:chExt cx="1536" cy="960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728" y="2784"/>
              <a:ext cx="1536" cy="960"/>
              <a:chOff x="1728" y="2784"/>
              <a:chExt cx="1536" cy="960"/>
            </a:xfrm>
          </p:grpSpPr>
          <p:grpSp>
            <p:nvGrpSpPr>
              <p:cNvPr id="27657" name="Group 9"/>
              <p:cNvGrpSpPr>
                <a:grpSpLocks/>
              </p:cNvGrpSpPr>
              <p:nvPr/>
            </p:nvGrpSpPr>
            <p:grpSpPr bwMode="auto">
              <a:xfrm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27659" name="Group 10"/>
                <p:cNvGrpSpPr>
                  <a:grpSpLocks/>
                </p:cNvGrpSpPr>
                <p:nvPr/>
              </p:nvGrpSpPr>
              <p:grpSpPr bwMode="auto">
                <a:xfrm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276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32"/>
                    <a:ext cx="1536" cy="9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28"/>
                    <a:ext cx="768" cy="76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64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</a:pPr>
                    <a:r>
                      <a:rPr lang="en-US">
                        <a:latin typeface="Chalkboard" pitchFamily="1" charset="0"/>
                        <a:sym typeface="Symbol" pitchFamily="18" charset="2"/>
                      </a:rPr>
                      <a:t>A</a:t>
                    </a:r>
                  </a:p>
                </p:txBody>
              </p:sp>
              <p:sp>
                <p:nvSpPr>
                  <p:cNvPr id="276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5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120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6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04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ar-SA"/>
                  </a:p>
                </p:txBody>
              </p:sp>
              <p:sp>
                <p:nvSpPr>
                  <p:cNvPr id="2767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976"/>
                    <a:ext cx="288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342900" indent="-342900">
                      <a:lnSpc>
                        <a:spcPct val="90000"/>
                      </a:lnSpc>
                    </a:pPr>
                    <a:r>
                      <a:rPr lang="en-US">
                        <a:latin typeface="Chalkboard" pitchFamily="1" charset="0"/>
                        <a:sym typeface="Symbol" pitchFamily="18" charset="2"/>
                      </a:rPr>
                      <a:t>B</a:t>
                    </a:r>
                  </a:p>
                </p:txBody>
              </p:sp>
            </p:grpSp>
            <p:sp>
              <p:nvSpPr>
                <p:cNvPr id="27660" name="Oval 21"/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768" cy="76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</p:grpSp>
          <p:sp>
            <p:nvSpPr>
              <p:cNvPr id="27658" name="Oval 22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528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utoUpdateAnimBg="0"/>
      <p:bldP spid="1679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intersection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of two sets A and B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A  B = { x : x  A  x  B}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304800" y="26670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A = {Charlie, Lucy, Linus}, and B = {Lucy, Desi}, then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304800" y="35814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A  B = {Lucy}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4419600"/>
            <a:ext cx="2438400" cy="1524000"/>
            <a:chOff x="1728" y="2784"/>
            <a:chExt cx="1536" cy="960"/>
          </a:xfrm>
        </p:grpSpPr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halkboard" pitchFamily="1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2544" y="32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2448" y="3120"/>
              <a:ext cx="192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496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2544" y="30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2496" y="31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11" name="Oval 15"/>
            <p:cNvSpPr>
              <a:spLocks noChangeArrowheads="1"/>
            </p:cNvSpPr>
            <p:nvPr/>
          </p:nvSpPr>
          <p:spPr bwMode="auto">
            <a:xfrm>
              <a:off x="2496" y="325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halkboard" pitchFamily="1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utoUpdateAnimBg="0"/>
      <p:bldP spid="1689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intersection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two sets A and B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 B = { x : x  A  x  B}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" y="26670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If A = {x : x is a US president}, and B = {x : x is deceased}, then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4800" y="35814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A  B = {x : x is a deceased US president}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4419600"/>
            <a:ext cx="24384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971800" y="4572000"/>
            <a:ext cx="12192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267200" y="47879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latin typeface="Chalkboard" pitchFamily="1" charset="0"/>
                <a:sym typeface="Symbol" pitchFamily="18" charset="2"/>
              </a:rPr>
              <a:t>A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038600" y="5181600"/>
            <a:ext cx="92075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3886200" y="4953000"/>
            <a:ext cx="3048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962400" y="5334000"/>
            <a:ext cx="92075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038600" y="4876800"/>
            <a:ext cx="92075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3962400" y="5029200"/>
            <a:ext cx="92075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3962400" y="5168900"/>
            <a:ext cx="92075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124200" y="46482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latin typeface="Chalkboard" pitchFamily="1" charset="0"/>
                <a:sym typeface="Symbol" pitchFamily="18" charset="2"/>
              </a:rPr>
              <a:t>B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886200" y="4800600"/>
            <a:ext cx="8382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intersection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two sets A and B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 B = { x : x  A  x  B}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" y="26670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A = {x : x is a US president}, and B = {x : x is in this room}, then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" y="35814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A  B = {x : x is a US president in this room} = 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4419600"/>
            <a:ext cx="2438400" cy="1524000"/>
            <a:chOff x="1728" y="2784"/>
            <a:chExt cx="1536" cy="960"/>
          </a:xfrm>
        </p:grpSpPr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3803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halkboard" pitchFamily="1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halkboard" pitchFamily="1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33806" name="Oval 11"/>
            <p:cNvSpPr>
              <a:spLocks noChangeArrowheads="1"/>
            </p:cNvSpPr>
            <p:nvPr/>
          </p:nvSpPr>
          <p:spPr bwMode="auto">
            <a:xfrm>
              <a:off x="2688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410200" y="4191000"/>
            <a:ext cx="2895600" cy="1981200"/>
            <a:chOff x="288" y="3168"/>
            <a:chExt cx="4428" cy="768"/>
          </a:xfrm>
        </p:grpSpPr>
        <p:sp>
          <p:nvSpPr>
            <p:cNvPr id="33800" name="Oval 13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288" y="3264"/>
              <a:ext cx="4387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Comic Sans MS" pitchFamily="66" charset="0"/>
                </a:rPr>
                <a:t>Sets whose intersection is empty are called </a:t>
              </a:r>
              <a:r>
                <a:rPr lang="en-US" i="1" dirty="0">
                  <a:latin typeface="Comic Sans MS" pitchFamily="66" charset="0"/>
                </a:rPr>
                <a:t>disjoint</a:t>
              </a:r>
              <a:r>
                <a:rPr lang="en-US" dirty="0">
                  <a:latin typeface="Comic Sans MS" pitchFamily="66" charset="0"/>
                </a:rPr>
                <a:t> sets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79713" y="4378325"/>
            <a:ext cx="2438400" cy="1524000"/>
            <a:chOff x="1728" y="2784"/>
            <a:chExt cx="1536" cy="960"/>
          </a:xfrm>
        </p:grpSpPr>
        <p:sp>
          <p:nvSpPr>
            <p:cNvPr id="25" name="Rectangle 9" descr="Light upward diagonal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pattFill prst="ltUpDiag">
              <a:fgClr>
                <a:sysClr val="windowText" lastClr="000000"/>
              </a:fgClr>
              <a:bgClr>
                <a:sysClr val="window" lastClr="FFFFFF"/>
              </a:bgClr>
            </a:pattFill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halkboard" pitchFamily="1" charset="0"/>
                  <a:sym typeface="Symbol" pitchFamily="18" charset="2"/>
                </a:rPr>
                <a:t>A</a:t>
              </a:r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complement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a set A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= { x : x  A}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04800" y="2667000"/>
            <a:ext cx="533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If A = {x : x is bored}, then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04800" y="35814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A = {x : x is not bored}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446088" y="3657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2909888" y="205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733800" y="358140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= 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19800" y="4876800"/>
            <a:ext cx="1371600" cy="1524000"/>
            <a:chOff x="3792" y="3072"/>
            <a:chExt cx="864" cy="960"/>
          </a:xfrm>
        </p:grpSpPr>
        <p:grpSp>
          <p:nvGrpSpPr>
            <p:cNvPr id="35852" name="Group 14"/>
            <p:cNvGrpSpPr>
              <a:grpSpLocks/>
            </p:cNvGrpSpPr>
            <p:nvPr/>
          </p:nvGrpSpPr>
          <p:grpSpPr bwMode="auto">
            <a:xfrm>
              <a:off x="3792" y="3072"/>
              <a:ext cx="864" cy="960"/>
              <a:chOff x="288" y="3168"/>
              <a:chExt cx="4428" cy="768"/>
            </a:xfrm>
          </p:grpSpPr>
          <p:sp>
            <p:nvSpPr>
              <p:cNvPr id="35855" name="Oval 15"/>
              <p:cNvSpPr>
                <a:spLocks noChangeArrowheads="1"/>
              </p:cNvSpPr>
              <p:nvPr/>
            </p:nvSpPr>
            <p:spPr bwMode="auto">
              <a:xfrm>
                <a:off x="288" y="3168"/>
                <a:ext cx="4428" cy="76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6" name="Text Box 16"/>
              <p:cNvSpPr txBox="1">
                <a:spLocks noChangeArrowheads="1"/>
              </p:cNvSpPr>
              <p:nvPr/>
            </p:nvSpPr>
            <p:spPr bwMode="auto">
              <a:xfrm>
                <a:off x="288" y="3264"/>
                <a:ext cx="4387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buFont typeface="Symbol" pitchFamily="18" charset="2"/>
                  <a:buChar char="Æ"/>
                </a:pPr>
                <a:r>
                  <a:rPr lang="en-US">
                    <a:latin typeface="Chalkboard" pitchFamily="1" charset="0"/>
                    <a:sym typeface="Symbol" pitchFamily="18" charset="2"/>
                  </a:rPr>
                  <a:t>= U and </a:t>
                </a:r>
              </a:p>
              <a:p>
                <a:pPr algn="ctr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lang="en-US">
                    <a:latin typeface="Chalkboard" pitchFamily="1" charset="0"/>
                    <a:sym typeface="Symbol" pitchFamily="18" charset="2"/>
                  </a:rPr>
                  <a:t>U = </a:t>
                </a:r>
              </a:p>
            </p:txBody>
          </p:sp>
        </p:grpSp>
        <p:sp>
          <p:nvSpPr>
            <p:cNvPr id="35853" name="Line 17"/>
            <p:cNvSpPr>
              <a:spLocks noChangeShapeType="1"/>
            </p:cNvSpPr>
            <p:nvPr/>
          </p:nvSpPr>
          <p:spPr bwMode="auto">
            <a:xfrm>
              <a:off x="3960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8"/>
            <p:cNvSpPr>
              <a:spLocks noChangeShapeType="1"/>
            </p:cNvSpPr>
            <p:nvPr/>
          </p:nvSpPr>
          <p:spPr bwMode="auto">
            <a:xfrm>
              <a:off x="4008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2743200" y="43434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4" grpId="0" autoUpdateAnimBg="0"/>
      <p:bldP spid="1720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set difference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, A - B, is: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59286" y="1322024"/>
            <a:ext cx="3591500" cy="2941504"/>
            <a:chOff x="1728" y="2784"/>
            <a:chExt cx="1536" cy="1008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1728" y="2832"/>
              <a:ext cx="1536" cy="9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88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lang="en-US">
                  <a:sym typeface="Symbol" pitchFamily="18" charset="2"/>
                </a:rPr>
                <a:t>U</a:t>
              </a:r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2208" y="3168"/>
              <a:ext cx="528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69" name="Oval 10" descr="Light upward diagonal"/>
            <p:cNvSpPr>
              <a:spLocks noChangeArrowheads="1"/>
            </p:cNvSpPr>
            <p:nvPr/>
          </p:nvSpPr>
          <p:spPr bwMode="auto">
            <a:xfrm>
              <a:off x="2544" y="2976"/>
              <a:ext cx="528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2208" y="3264"/>
              <a:ext cx="24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>
                <a:lnSpc>
                  <a:spcPct val="90000"/>
                </a:lnSpc>
                <a:defRPr/>
              </a:pPr>
              <a:r>
                <a:rPr lang="en-US">
                  <a:sym typeface="Symbol" pitchFamily="18" charset="2"/>
                </a:rPr>
                <a:t>B</a:t>
              </a:r>
            </a:p>
          </p:txBody>
        </p:sp>
        <p:sp>
          <p:nvSpPr>
            <p:cNvPr id="19470" name="AutoShape 11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lightningBol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71" name="AutoShape 12"/>
            <p:cNvSpPr>
              <a:spLocks noChangeArrowheads="1"/>
            </p:cNvSpPr>
            <p:nvPr/>
          </p:nvSpPr>
          <p:spPr bwMode="auto">
            <a:xfrm>
              <a:off x="2880" y="3120"/>
              <a:ext cx="144" cy="144"/>
            </a:xfrm>
            <a:prstGeom prst="lightningBol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72" name="AutoShape 13"/>
            <p:cNvSpPr>
              <a:spLocks noChangeArrowheads="1"/>
            </p:cNvSpPr>
            <p:nvPr/>
          </p:nvSpPr>
          <p:spPr bwMode="auto">
            <a:xfrm>
              <a:off x="2688" y="3072"/>
              <a:ext cx="144" cy="144"/>
            </a:xfrm>
            <a:prstGeom prst="lightningBol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2438" y="2902"/>
              <a:ext cx="24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>
                <a:lnSpc>
                  <a:spcPct val="90000"/>
                </a:lnSpc>
                <a:defRPr/>
              </a:pPr>
              <a:r>
                <a:rPr lang="en-US" dirty="0">
                  <a:sym typeface="Symbol" pitchFamily="18" charset="2"/>
                </a:rPr>
                <a:t>A</a:t>
              </a:r>
            </a:p>
          </p:txBody>
        </p:sp>
      </p:grp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1371600" y="42672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A - B = { x : x  A  x  B }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1371600" y="48006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A - B = A  B </a:t>
            </a:r>
          </a:p>
        </p:txBody>
      </p:sp>
      <p:sp>
        <p:nvSpPr>
          <p:cNvPr id="20487" name="Line 16"/>
          <p:cNvSpPr>
            <a:spLocks noChangeShapeType="1"/>
          </p:cNvSpPr>
          <p:nvPr/>
        </p:nvSpPr>
        <p:spPr bwMode="auto">
          <a:xfrm>
            <a:off x="3149600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utoUpdateAnimBg="0"/>
      <p:bldP spid="173071" grpId="0"/>
      <p:bldP spid="204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Theory -</a:t>
            </a:r>
            <a:r>
              <a:rPr lang="en-US" sz="2400" smtClean="0"/>
              <a:t>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The </a:t>
            </a: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symmetric difference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, A  B, is: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A  B = { x : (x  A  x  B) v (x  B  x  A)}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38549" y="2922224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= (A - B) U (B - A)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62600" y="609600"/>
            <a:ext cx="2133600" cy="1449388"/>
            <a:chOff x="288" y="3168"/>
            <a:chExt cx="4428" cy="768"/>
          </a:xfrm>
        </p:grpSpPr>
        <p:sp>
          <p:nvSpPr>
            <p:cNvPr id="39955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9956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Symbol" pitchFamily="18" charset="2"/>
                <a:buNone/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like “exclusive or”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21166" y="3714520"/>
            <a:ext cx="2438400" cy="1600200"/>
            <a:chOff x="1728" y="2736"/>
            <a:chExt cx="1536" cy="1008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543" y="298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halkboard" pitchFamily="1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728" y="273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halkboard" pitchFamily="1" charset="0"/>
                  <a:sym typeface="Symbol" pitchFamily="18" charset="2"/>
                </a:rPr>
                <a:t>U</a:t>
              </a:r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2208" y="3120"/>
              <a:ext cx="528" cy="528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208" y="32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ysClr val="windowText" lastClr="000000"/>
                  </a:solidFill>
                  <a:latin typeface="Chalkboard" pitchFamily="1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40" name="Oval 14" descr="Light upward diagonal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15"/>
            <p:cNvSpPr>
              <a:spLocks noChangeArrowheads="1"/>
            </p:cNvSpPr>
            <p:nvPr/>
          </p:nvSpPr>
          <p:spPr bwMode="auto">
            <a:xfrm>
              <a:off x="2784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16"/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17"/>
            <p:cNvSpPr>
              <a:spLocks noChangeArrowheads="1"/>
            </p:cNvSpPr>
            <p:nvPr/>
          </p:nvSpPr>
          <p:spPr bwMode="auto">
            <a:xfrm>
              <a:off x="2688" y="302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18"/>
            <p:cNvSpPr>
              <a:spLocks noChangeArrowheads="1"/>
            </p:cNvSpPr>
            <p:nvPr/>
          </p:nvSpPr>
          <p:spPr bwMode="auto">
            <a:xfrm>
              <a:off x="2352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AutoShape 19"/>
            <p:cNvSpPr>
              <a:spLocks noChangeArrowheads="1"/>
            </p:cNvSpPr>
            <p:nvPr/>
          </p:nvSpPr>
          <p:spPr bwMode="auto">
            <a:xfrm>
              <a:off x="2304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AutoShape 20"/>
            <p:cNvSpPr>
              <a:spLocks noChangeArrowheads="1"/>
            </p:cNvSpPr>
            <p:nvPr/>
          </p:nvSpPr>
          <p:spPr bwMode="auto">
            <a:xfrm>
              <a:off x="2448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ar-SA" sz="1800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 B = { x : (x  A  x  B) v (x  B  x  A)}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19900" y="2734936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Comic Sans MS" pitchFamily="66" charset="0"/>
                <a:sym typeface="Symbol" pitchFamily="18" charset="2"/>
              </a:rPr>
              <a:t>= (A - B) U (B - A)</a:t>
            </a:r>
            <a:endParaRPr lang="en-US" dirty="0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3200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Proof: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95400" y="3200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>
                <a:latin typeface="Comic Sans MS" pitchFamily="66" charset="0"/>
                <a:sym typeface="Symbol" pitchFamily="18" charset="2"/>
              </a:rPr>
              <a:t>{ x : (x  A  x  B) v (x  B  x  A)}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600200" y="36576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latin typeface="Comic Sans MS" pitchFamily="66" charset="0"/>
                <a:sym typeface="Symbol" pitchFamily="18" charset="2"/>
              </a:rPr>
              <a:t>= { x : (x  A - B) v (x  B - A)}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1600200" y="4191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latin typeface="Comic Sans MS" pitchFamily="66" charset="0"/>
                <a:sym typeface="Symbol" pitchFamily="18" charset="2"/>
              </a:rPr>
              <a:t>= { x : x  ((A - B) U (B - A))}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1600200" y="4724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>
                <a:latin typeface="Comic Sans MS" pitchFamily="66" charset="0"/>
                <a:sym typeface="Symbol" pitchFamily="18" charset="2"/>
              </a:rPr>
              <a:t>= (A - B) U (B -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utoUpdateAnimBg="0"/>
      <p:bldP spid="175112" grpId="0" autoUpdateAnimBg="0"/>
      <p:bldP spid="1751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7356475" cy="42687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A </a:t>
            </a:r>
            <a:r>
              <a:rPr lang="en-US" sz="2000" i="1" smtClean="0">
                <a:latin typeface="Comic Sans MS" pitchFamily="66" charset="0"/>
                <a:sym typeface="Symbol" pitchFamily="18" charset="2"/>
              </a:rPr>
              <a:t>set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 is an unordered collection of elements.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sz="200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Some examples: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sz="200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3} is the set containing “1” and “2” and “3.”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{1, 1, 2, 3, 3} = {1, 2, 3} since repetition is irrelevant.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3} = {3, 2, 1} since sets are unordered.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3, …} is a way we denote an infinite set (in this case, the natural numbers).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8" charset="2"/>
              </a:rPr>
              <a:t> = {} is the empty set, or the set containing no elements.</a:t>
            </a:r>
            <a:endParaRPr lang="en-US" sz="18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5181600"/>
            <a:ext cx="3733800" cy="609600"/>
            <a:chOff x="288" y="3168"/>
            <a:chExt cx="4428" cy="768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3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Note:   {}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410681" cy="1320800"/>
          </a:xfrm>
        </p:spPr>
        <p:txBody>
          <a:bodyPr/>
          <a:lstStyle/>
          <a:p>
            <a:pPr eaLnBrk="1" hangingPunct="1"/>
            <a:r>
              <a:rPr lang="en-US" dirty="0" smtClean="0"/>
              <a:t>  Set Theory - Famous  </a:t>
            </a:r>
            <a:r>
              <a:rPr lang="en-US" dirty="0" smtClean="0">
                <a:sym typeface="Symbol" pitchFamily="18" charset="2"/>
              </a:rPr>
              <a:t>Identities</a:t>
            </a:r>
            <a:r>
              <a:rPr lang="en-US" dirty="0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smtClean="0">
                <a:latin typeface="Comic Sans MS" pitchFamily="66" charset="0"/>
                <a:sym typeface="Symbol" pitchFamily="18" charset="2"/>
              </a:rPr>
              <a:t>Identity</a:t>
            </a: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smtClean="0">
                <a:latin typeface="Comic Sans MS" pitchFamily="66" charset="0"/>
                <a:sym typeface="Symbol" pitchFamily="18" charset="2"/>
              </a:rPr>
              <a:t>Domination</a:t>
            </a: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smtClean="0">
                <a:latin typeface="Comic Sans MS" pitchFamily="66" charset="0"/>
                <a:sym typeface="Symbol" pitchFamily="18" charset="2"/>
              </a:rPr>
              <a:t>Idempotent</a:t>
            </a:r>
            <a:endParaRPr lang="en-US" sz="280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657600" y="2590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ar-SA">
              <a:latin typeface="Chalkboard" pitchFamily="1" charset="0"/>
            </a:endParaRPr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743200" y="1600200"/>
            <a:ext cx="2286000" cy="838200"/>
            <a:chOff x="2304" y="1248"/>
            <a:chExt cx="1248" cy="528"/>
          </a:xfrm>
        </p:grpSpPr>
        <p:sp>
          <p:nvSpPr>
            <p:cNvPr id="44049" name="Text Box 8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U = A</a:t>
              </a:r>
            </a:p>
          </p:txBody>
        </p:sp>
        <p:sp>
          <p:nvSpPr>
            <p:cNvPr id="44050" name="Text Box 9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</a:rPr>
                <a:t>U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 = A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2743200" y="2971800"/>
            <a:ext cx="1981200" cy="838200"/>
            <a:chOff x="2304" y="1248"/>
            <a:chExt cx="1248" cy="528"/>
          </a:xfrm>
        </p:grpSpPr>
        <p:sp>
          <p:nvSpPr>
            <p:cNvPr id="44047" name="Text Box 11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 U = U</a:t>
              </a:r>
            </a:p>
          </p:txBody>
        </p:sp>
        <p:sp>
          <p:nvSpPr>
            <p:cNvPr id="44048" name="Text Box 12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 = A</a:t>
              </a:r>
            </a:p>
          </p:txBody>
        </p:sp>
      </p:grpSp>
      <p:grpSp>
        <p:nvGrpSpPr>
          <p:cNvPr id="44041" name="Group 13"/>
          <p:cNvGrpSpPr>
            <a:grpSpLocks/>
          </p:cNvGrpSpPr>
          <p:nvPr/>
        </p:nvGrpSpPr>
        <p:grpSpPr bwMode="auto">
          <a:xfrm>
            <a:off x="2743200" y="4343400"/>
            <a:ext cx="1981200" cy="838200"/>
            <a:chOff x="2304" y="1248"/>
            <a:chExt cx="1248" cy="528"/>
          </a:xfrm>
        </p:grpSpPr>
        <p:sp>
          <p:nvSpPr>
            <p:cNvPr id="44045" name="Text Box 14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 A = A</a:t>
              </a:r>
            </a:p>
          </p:txBody>
        </p:sp>
        <p:sp>
          <p:nvSpPr>
            <p:cNvPr id="44046" name="Text Box 15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A = A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19600" y="2895600"/>
            <a:ext cx="1524000" cy="685800"/>
            <a:chOff x="3408" y="2544"/>
            <a:chExt cx="1296" cy="1536"/>
          </a:xfrm>
        </p:grpSpPr>
        <p:sp>
          <p:nvSpPr>
            <p:cNvPr id="44043" name="Oval 17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44044" name="Text Box 18"/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(Lazy)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67" y="0"/>
            <a:ext cx="7906440" cy="1320800"/>
          </a:xfrm>
        </p:spPr>
        <p:txBody>
          <a:bodyPr/>
          <a:lstStyle/>
          <a:p>
            <a:pPr eaLnBrk="1" hangingPunct="1"/>
            <a:r>
              <a:rPr lang="en-US" dirty="0" smtClean="0"/>
              <a:t>  Set Theory - Famous  </a:t>
            </a:r>
            <a:r>
              <a:rPr lang="en-US" dirty="0" smtClean="0">
                <a:sym typeface="Symbol" pitchFamily="18" charset="2"/>
              </a:rPr>
              <a:t>Identities</a:t>
            </a:r>
            <a:r>
              <a:rPr lang="en-US" dirty="0" smtClean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Excluded Middle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Uniqueness</a:t>
            </a: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smtClean="0">
                <a:latin typeface="Comic Sans MS" pitchFamily="66" charset="0"/>
                <a:sym typeface="Symbol" pitchFamily="18" charset="2"/>
              </a:rPr>
              <a:t>Double complement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657600" y="2590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98813" y="1600200"/>
            <a:ext cx="1981200" cy="838200"/>
            <a:chOff x="2015" y="1008"/>
            <a:chExt cx="1248" cy="528"/>
          </a:xfrm>
        </p:grpSpPr>
        <p:grpSp>
          <p:nvGrpSpPr>
            <p:cNvPr id="46099" name="Group 8"/>
            <p:cNvGrpSpPr>
              <a:grpSpLocks/>
            </p:cNvGrpSpPr>
            <p:nvPr/>
          </p:nvGrpSpPr>
          <p:grpSpPr bwMode="auto">
            <a:xfrm>
              <a:off x="2015" y="1008"/>
              <a:ext cx="1248" cy="528"/>
              <a:chOff x="2304" y="1248"/>
              <a:chExt cx="1248" cy="528"/>
            </a:xfrm>
          </p:grpSpPr>
          <p:sp>
            <p:nvSpPr>
              <p:cNvPr id="46101" name="Text Box 9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omic Sans MS" pitchFamily="66" charset="0"/>
                  </a:rPr>
                  <a:t>A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U A = U</a:t>
                </a:r>
              </a:p>
            </p:txBody>
          </p:sp>
          <p:sp>
            <p:nvSpPr>
              <p:cNvPr id="46102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ar-SA" i="1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  <p:sp>
          <p:nvSpPr>
            <p:cNvPr id="46100" name="Line 11"/>
            <p:cNvSpPr>
              <a:spLocks noChangeShapeType="1"/>
            </p:cNvSpPr>
            <p:nvPr/>
          </p:nvSpPr>
          <p:spPr bwMode="auto">
            <a:xfrm>
              <a:off x="2496" y="10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00400" y="2606675"/>
            <a:ext cx="1981200" cy="838200"/>
            <a:chOff x="2016" y="1536"/>
            <a:chExt cx="1248" cy="528"/>
          </a:xfrm>
        </p:grpSpPr>
        <p:grpSp>
          <p:nvGrpSpPr>
            <p:cNvPr id="46095" name="Group 13"/>
            <p:cNvGrpSpPr>
              <a:grpSpLocks/>
            </p:cNvGrpSpPr>
            <p:nvPr/>
          </p:nvGrpSpPr>
          <p:grpSpPr bwMode="auto">
            <a:xfrm>
              <a:off x="2016" y="1536"/>
              <a:ext cx="1248" cy="528"/>
              <a:chOff x="2304" y="1248"/>
              <a:chExt cx="1248" cy="528"/>
            </a:xfrm>
          </p:grpSpPr>
          <p:sp>
            <p:nvSpPr>
              <p:cNvPr id="46097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ar-SA">
                  <a:latin typeface="Comic Sans MS" pitchFamily="66" charset="0"/>
                  <a:sym typeface="Symbol" pitchFamily="18" charset="2"/>
                </a:endParaRPr>
              </a:p>
            </p:txBody>
          </p:sp>
          <p:sp>
            <p:nvSpPr>
              <p:cNvPr id="46098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latin typeface="Comic Sans MS" pitchFamily="66" charset="0"/>
                  </a:rPr>
                  <a:t>A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</a:t>
                </a:r>
                <a:r>
                  <a:rPr lang="en-US">
                    <a:latin typeface="Comic Sans MS" pitchFamily="66" charset="0"/>
                  </a:rPr>
                  <a:t>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=</a:t>
                </a:r>
                <a:r>
                  <a:rPr lang="en-US">
                    <a:latin typeface="Comic Sans MS" pitchFamily="66" charset="0"/>
                  </a:rPr>
                  <a:t> </a:t>
                </a:r>
                <a:r>
                  <a:rPr lang="en-US">
                    <a:latin typeface="Comic Sans MS" pitchFamily="66" charset="0"/>
                    <a:sym typeface="Symbol" pitchFamily="18" charset="2"/>
                  </a:rPr>
                  <a:t> </a:t>
                </a:r>
              </a:p>
            </p:txBody>
          </p:sp>
        </p:grp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49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733800" y="4572000"/>
            <a:ext cx="1981200" cy="838200"/>
            <a:chOff x="2015" y="2736"/>
            <a:chExt cx="1248" cy="528"/>
          </a:xfrm>
        </p:grpSpPr>
        <p:grpSp>
          <p:nvGrpSpPr>
            <p:cNvPr id="46090" name="Group 18"/>
            <p:cNvGrpSpPr>
              <a:grpSpLocks/>
            </p:cNvGrpSpPr>
            <p:nvPr/>
          </p:nvGrpSpPr>
          <p:grpSpPr bwMode="auto">
            <a:xfrm>
              <a:off x="2015" y="2736"/>
              <a:ext cx="1248" cy="528"/>
              <a:chOff x="2304" y="1248"/>
              <a:chExt cx="1248" cy="528"/>
            </a:xfrm>
          </p:grpSpPr>
          <p:sp>
            <p:nvSpPr>
              <p:cNvPr id="46093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  <a:sym typeface="Symbol" pitchFamily="18" charset="2"/>
                  </a:rPr>
                  <a:t>A = A</a:t>
                </a:r>
              </a:p>
            </p:txBody>
          </p:sp>
          <p:sp>
            <p:nvSpPr>
              <p:cNvPr id="46094" name="Text Box 20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ar-SA" i="1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  <p:sp>
          <p:nvSpPr>
            <p:cNvPr id="46091" name="Line 21"/>
            <p:cNvSpPr>
              <a:spLocks noChangeShapeType="1"/>
            </p:cNvSpPr>
            <p:nvPr/>
          </p:nvSpPr>
          <p:spPr bwMode="auto">
            <a:xfrm>
              <a:off x="2064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2"/>
            <p:cNvSpPr>
              <a:spLocks noChangeShapeType="1"/>
            </p:cNvSpPr>
            <p:nvPr/>
          </p:nvSpPr>
          <p:spPr bwMode="auto">
            <a:xfrm>
              <a:off x="206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0447" y="168925"/>
            <a:ext cx="8336097" cy="1320800"/>
          </a:xfrm>
        </p:spPr>
        <p:txBody>
          <a:bodyPr/>
          <a:lstStyle/>
          <a:p>
            <a:pPr eaLnBrk="1" hangingPunct="1"/>
            <a:r>
              <a:rPr lang="en-US" dirty="0" smtClean="0"/>
              <a:t>  Set Theory - Famous  </a:t>
            </a:r>
            <a:r>
              <a:rPr lang="en-US" dirty="0" smtClean="0">
                <a:sym typeface="Symbol" pitchFamily="18" charset="2"/>
              </a:rPr>
              <a:t>Identities</a:t>
            </a:r>
            <a:r>
              <a:rPr lang="en-US" dirty="0" smtClean="0"/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err="1" smtClean="0">
                <a:latin typeface="Comic Sans MS" pitchFamily="66" charset="0"/>
                <a:sym typeface="Symbol" pitchFamily="18" charset="2"/>
              </a:rPr>
              <a:t>Commutativity</a:t>
            </a: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err="1" smtClean="0">
                <a:latin typeface="Comic Sans MS" pitchFamily="66" charset="0"/>
                <a:sym typeface="Symbol" pitchFamily="18" charset="2"/>
              </a:rPr>
              <a:t>Associativity</a:t>
            </a: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800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dirty="0" err="1" smtClean="0">
                <a:latin typeface="Comic Sans MS" pitchFamily="66" charset="0"/>
                <a:sym typeface="Symbol" pitchFamily="18" charset="2"/>
              </a:rPr>
              <a:t>Distributivity</a:t>
            </a: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657600" y="2590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198813" y="1600200"/>
            <a:ext cx="144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A U B =</a:t>
            </a:r>
            <a:r>
              <a:rPr lang="en-US" i="1" dirty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198813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200400" y="2819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(A U B</a:t>
            </a:r>
            <a:r>
              <a:rPr lang="en-US">
                <a:latin typeface="Comic Sans MS" pitchFamily="66" charset="0"/>
                <a:sym typeface="Symbol" pitchFamily="18" charset="2"/>
              </a:rPr>
              <a:t>)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latin typeface="Comic Sans MS" pitchFamily="66" charset="0"/>
              </a:rPr>
              <a:t> C =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200400" y="2057400"/>
            <a:ext cx="144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A </a:t>
            </a:r>
            <a:r>
              <a:rPr lang="en-US">
                <a:latin typeface="Comic Sans MS" pitchFamily="66" charset="0"/>
                <a:sym typeface="Symbol" pitchFamily="18" charset="2"/>
              </a:rPr>
              <a:t> B =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9600" y="1600200"/>
            <a:ext cx="1449388" cy="914400"/>
            <a:chOff x="2736" y="1008"/>
            <a:chExt cx="913" cy="576"/>
          </a:xfrm>
        </p:grpSpPr>
        <p:sp>
          <p:nvSpPr>
            <p:cNvPr id="48150" name="Text Box 13"/>
            <p:cNvSpPr txBox="1">
              <a:spLocks noChangeArrowheads="1"/>
            </p:cNvSpPr>
            <p:nvPr/>
          </p:nvSpPr>
          <p:spPr bwMode="auto">
            <a:xfrm>
              <a:off x="2736" y="1008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 U A </a:t>
              </a:r>
              <a:endParaRPr lang="en-US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48151" name="Text Box 14"/>
            <p:cNvSpPr txBox="1">
              <a:spLocks noChangeArrowheads="1"/>
            </p:cNvSpPr>
            <p:nvPr/>
          </p:nvSpPr>
          <p:spPr bwMode="auto">
            <a:xfrm>
              <a:off x="2736" y="1296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A</a:t>
              </a:r>
            </a:p>
          </p:txBody>
        </p:sp>
      </p:grpSp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3200400" y="3352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(A </a:t>
            </a:r>
            <a:r>
              <a:rPr lang="en-US">
                <a:latin typeface="Comic Sans MS" pitchFamily="66" charset="0"/>
                <a:sym typeface="Symbol" pitchFamily="18" charset="2"/>
              </a:rPr>
              <a:t> B)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  <a:sym typeface="Symbol" pitchFamily="18" charset="2"/>
              </a:rPr>
              <a:t> </a:t>
            </a:r>
            <a:r>
              <a:rPr lang="en-US">
                <a:latin typeface="Comic Sans MS" pitchFamily="66" charset="0"/>
              </a:rPr>
              <a:t>C =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0" y="2819400"/>
            <a:ext cx="2286000" cy="990600"/>
            <a:chOff x="3216" y="1776"/>
            <a:chExt cx="1440" cy="624"/>
          </a:xfrm>
        </p:grpSpPr>
        <p:sp>
          <p:nvSpPr>
            <p:cNvPr id="48148" name="Text Box 17"/>
            <p:cNvSpPr txBox="1">
              <a:spLocks noChangeArrowheads="1"/>
            </p:cNvSpPr>
            <p:nvPr/>
          </p:nvSpPr>
          <p:spPr bwMode="auto">
            <a:xfrm>
              <a:off x="3216" y="1776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 U (B U C) </a:t>
              </a:r>
              <a:endParaRPr lang="en-US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48149" name="Text Box 18"/>
            <p:cNvSpPr txBox="1">
              <a:spLocks noChangeArrowheads="1"/>
            </p:cNvSpPr>
            <p:nvPr/>
          </p:nvSpPr>
          <p:spPr bwMode="auto">
            <a:xfrm>
              <a:off x="3216" y="2112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(B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</a:t>
              </a:r>
              <a:r>
                <a:rPr lang="en-US">
                  <a:latin typeface="Comic Sans MS" pitchFamily="66" charset="0"/>
                </a:rPr>
                <a:t>C) </a:t>
              </a:r>
            </a:p>
          </p:txBody>
        </p:sp>
      </p:grpSp>
      <p:grpSp>
        <p:nvGrpSpPr>
          <p:cNvPr id="48143" name="Group 19"/>
          <p:cNvGrpSpPr>
            <a:grpSpLocks/>
          </p:cNvGrpSpPr>
          <p:nvPr/>
        </p:nvGrpSpPr>
        <p:grpSpPr bwMode="auto">
          <a:xfrm>
            <a:off x="3200400" y="4191000"/>
            <a:ext cx="2286000" cy="990600"/>
            <a:chOff x="3216" y="1776"/>
            <a:chExt cx="1440" cy="624"/>
          </a:xfrm>
        </p:grpSpPr>
        <p:sp>
          <p:nvSpPr>
            <p:cNvPr id="48146" name="Text Box 20"/>
            <p:cNvSpPr txBox="1">
              <a:spLocks noChangeArrowheads="1"/>
            </p:cNvSpPr>
            <p:nvPr/>
          </p:nvSpPr>
          <p:spPr bwMode="auto">
            <a:xfrm>
              <a:off x="3216" y="1776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 U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 (B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</a:t>
              </a:r>
              <a:r>
                <a:rPr lang="en-US">
                  <a:latin typeface="Comic Sans MS" pitchFamily="66" charset="0"/>
                </a:rPr>
                <a:t>C)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</a:t>
              </a:r>
              <a:r>
                <a:rPr lang="en-US">
                  <a:latin typeface="Comic Sans MS" pitchFamily="66" charset="0"/>
                </a:rPr>
                <a:t> </a:t>
              </a:r>
            </a:p>
          </p:txBody>
        </p:sp>
        <p:sp>
          <p:nvSpPr>
            <p:cNvPr id="48147" name="Text Box 21"/>
            <p:cNvSpPr txBox="1">
              <a:spLocks noChangeArrowheads="1"/>
            </p:cNvSpPr>
            <p:nvPr/>
          </p:nvSpPr>
          <p:spPr bwMode="auto">
            <a:xfrm>
              <a:off x="3216" y="2112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A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 (B U C</a:t>
              </a:r>
              <a:r>
                <a:rPr lang="en-US" dirty="0">
                  <a:latin typeface="Comic Sans MS" pitchFamily="66" charset="0"/>
                </a:rPr>
                <a:t>)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=</a:t>
              </a:r>
              <a:r>
                <a:rPr lang="en-US" dirty="0">
                  <a:latin typeface="Comic Sans MS" pitchFamily="66" charset="0"/>
                </a:rPr>
                <a:t> </a:t>
              </a:r>
            </a:p>
          </p:txBody>
        </p:sp>
      </p:grp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5181600" y="4191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(A U B</a:t>
            </a:r>
            <a:r>
              <a:rPr lang="en-US">
                <a:latin typeface="Comic Sans MS" pitchFamily="66" charset="0"/>
                <a:sym typeface="Symbol" pitchFamily="18" charset="2"/>
              </a:rPr>
              <a:t>) </a:t>
            </a:r>
            <a:r>
              <a:rPr lang="en-US">
                <a:latin typeface="Comic Sans MS" pitchFamily="66" charset="0"/>
              </a:rPr>
              <a:t> (A U C) 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5181600" y="4724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(A </a:t>
            </a:r>
            <a:r>
              <a:rPr lang="en-US">
                <a:latin typeface="Comic Sans MS" pitchFamily="66" charset="0"/>
                <a:sym typeface="Symbol" pitchFamily="18" charset="2"/>
              </a:rPr>
              <a:t> B</a:t>
            </a:r>
            <a:r>
              <a:rPr lang="en-US">
                <a:latin typeface="Comic Sans MS" pitchFamily="66" charset="0"/>
              </a:rPr>
              <a:t>) </a:t>
            </a:r>
            <a:r>
              <a:rPr lang="en-US">
                <a:latin typeface="Comic Sans MS" pitchFamily="66" charset="0"/>
                <a:sym typeface="Symbol" pitchFamily="18" charset="2"/>
              </a:rPr>
              <a:t>U </a:t>
            </a:r>
            <a:r>
              <a:rPr lang="en-US">
                <a:latin typeface="Comic Sans MS" pitchFamily="66" charset="0"/>
              </a:rPr>
              <a:t>(A </a:t>
            </a:r>
            <a:r>
              <a:rPr lang="en-US">
                <a:latin typeface="Comic Sans MS" pitchFamily="66" charset="0"/>
                <a:sym typeface="Symbol" pitchFamily="18" charset="2"/>
              </a:rPr>
              <a:t></a:t>
            </a:r>
            <a:r>
              <a:rPr lang="en-US">
                <a:latin typeface="Comic Sans MS" pitchFamily="66" charset="0"/>
              </a:rPr>
              <a:t> 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2" grpId="0" autoUpdateAnimBg="0"/>
      <p:bldP spid="1792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 Famous  </a:t>
            </a:r>
            <a:r>
              <a:rPr lang="en-US" smtClean="0">
                <a:sym typeface="Symbol" pitchFamily="18" charset="2"/>
              </a:rPr>
              <a:t>Identities</a:t>
            </a:r>
            <a:r>
              <a:rPr lang="en-US" smtClean="0"/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smtClean="0">
                <a:latin typeface="Comic Sans MS" pitchFamily="66" charset="0"/>
                <a:sym typeface="Symbol" pitchFamily="18" charset="2"/>
              </a:rPr>
              <a:t>DeMorgan’s I</a:t>
            </a: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i="1" smtClean="0">
                <a:latin typeface="Comic Sans MS" pitchFamily="66" charset="0"/>
                <a:sym typeface="Symbol" pitchFamily="18" charset="2"/>
              </a:rPr>
              <a:t>DeMorgan’s II</a:t>
            </a: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198813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667000" y="3962400"/>
            <a:ext cx="2590800" cy="1828800"/>
            <a:chOff x="576" y="2592"/>
            <a:chExt cx="1632" cy="1152"/>
          </a:xfrm>
        </p:grpSpPr>
        <p:sp>
          <p:nvSpPr>
            <p:cNvPr id="50200" name="Rectangle 9"/>
            <p:cNvSpPr>
              <a:spLocks noChangeArrowheads="1"/>
            </p:cNvSpPr>
            <p:nvPr/>
          </p:nvSpPr>
          <p:spPr bwMode="auto">
            <a:xfrm>
              <a:off x="576" y="2592"/>
              <a:ext cx="1632" cy="11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0201" name="Oval 10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0202" name="Oval 11"/>
            <p:cNvSpPr>
              <a:spLocks noChangeArrowheads="1"/>
            </p:cNvSpPr>
            <p:nvPr/>
          </p:nvSpPr>
          <p:spPr bwMode="auto">
            <a:xfrm>
              <a:off x="129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0203" name="Oval 12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50185" name="Text Box 13"/>
          <p:cNvSpPr txBox="1"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Comic Sans MS" pitchFamily="66" charset="0"/>
              </a:rPr>
              <a:t>p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0186" name="Text Box 14"/>
          <p:cNvSpPr txBox="1">
            <a:spLocks noChangeArrowheads="1"/>
          </p:cNvSpPr>
          <p:nvPr/>
        </p:nvSpPr>
        <p:spPr bwMode="auto">
          <a:xfrm>
            <a:off x="41910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Comic Sans MS" pitchFamily="66" charset="0"/>
              </a:rPr>
              <a:t>q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410200" y="3657600"/>
            <a:ext cx="2057400" cy="2438400"/>
            <a:chOff x="3408" y="2544"/>
            <a:chExt cx="1296" cy="1536"/>
          </a:xfrm>
        </p:grpSpPr>
        <p:sp>
          <p:nvSpPr>
            <p:cNvPr id="50198" name="Oval 16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0199" name="Text Box 17"/>
            <p:cNvSpPr txBox="1">
              <a:spLocks noChangeArrowheads="1"/>
            </p:cNvSpPr>
            <p:nvPr/>
          </p:nvSpPr>
          <p:spPr bwMode="auto">
            <a:xfrm>
              <a:off x="3504" y="2688"/>
              <a:ext cx="1104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Comic Sans MS" pitchFamily="66" charset="0"/>
                </a:rPr>
                <a:t>Hand waving is good for intuition, but we aim for a more formal proof.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50188" name="Group 18"/>
          <p:cNvGrpSpPr>
            <a:grpSpLocks/>
          </p:cNvGrpSpPr>
          <p:nvPr/>
        </p:nvGrpSpPr>
        <p:grpSpPr bwMode="auto">
          <a:xfrm>
            <a:off x="3198813" y="1600200"/>
            <a:ext cx="4116387" cy="457200"/>
            <a:chOff x="2015" y="1008"/>
            <a:chExt cx="2593" cy="288"/>
          </a:xfrm>
        </p:grpSpPr>
        <p:sp>
          <p:nvSpPr>
            <p:cNvPr id="50194" name="Text Box 19"/>
            <p:cNvSpPr txBox="1">
              <a:spLocks noChangeArrowheads="1"/>
            </p:cNvSpPr>
            <p:nvPr/>
          </p:nvSpPr>
          <p:spPr bwMode="auto">
            <a:xfrm>
              <a:off x="2015" y="1008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(A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= A  B</a:t>
              </a:r>
              <a:endParaRPr lang="en-US" i="1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50195" name="Line 20"/>
            <p:cNvSpPr>
              <a:spLocks noChangeShapeType="1"/>
            </p:cNvSpPr>
            <p:nvPr/>
          </p:nvSpPr>
          <p:spPr bwMode="auto">
            <a:xfrm>
              <a:off x="2112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1"/>
            <p:cNvSpPr>
              <a:spLocks noChangeShapeType="1"/>
            </p:cNvSpPr>
            <p:nvPr/>
          </p:nvSpPr>
          <p:spPr bwMode="auto">
            <a:xfrm>
              <a:off x="2976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>
              <a:off x="3408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9" name="Group 23"/>
          <p:cNvGrpSpPr>
            <a:grpSpLocks/>
          </p:cNvGrpSpPr>
          <p:nvPr/>
        </p:nvGrpSpPr>
        <p:grpSpPr bwMode="auto">
          <a:xfrm>
            <a:off x="3200400" y="2895600"/>
            <a:ext cx="4116388" cy="457200"/>
            <a:chOff x="2016" y="1824"/>
            <a:chExt cx="2593" cy="288"/>
          </a:xfrm>
        </p:grpSpPr>
        <p:sp>
          <p:nvSpPr>
            <p:cNvPr id="50190" name="Text Box 24"/>
            <p:cNvSpPr txBox="1">
              <a:spLocks noChangeArrowheads="1"/>
            </p:cNvSpPr>
            <p:nvPr/>
          </p:nvSpPr>
          <p:spPr bwMode="auto">
            <a:xfrm>
              <a:off x="2016" y="1824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 B)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A U B</a:t>
              </a:r>
            </a:p>
          </p:txBody>
        </p:sp>
        <p:sp>
          <p:nvSpPr>
            <p:cNvPr id="50191" name="Line 25"/>
            <p:cNvSpPr>
              <a:spLocks noChangeShapeType="1"/>
            </p:cNvSpPr>
            <p:nvPr/>
          </p:nvSpPr>
          <p:spPr bwMode="auto">
            <a:xfrm>
              <a:off x="2112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26"/>
            <p:cNvSpPr>
              <a:spLocks noChangeShapeType="1"/>
            </p:cNvSpPr>
            <p:nvPr/>
          </p:nvSpPr>
          <p:spPr bwMode="auto">
            <a:xfrm>
              <a:off x="2976" y="187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27"/>
            <p:cNvSpPr>
              <a:spLocks noChangeShapeType="1"/>
            </p:cNvSpPr>
            <p:nvPr/>
          </p:nvSpPr>
          <p:spPr bwMode="auto">
            <a:xfrm>
              <a:off x="3408" y="187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08" y="275422"/>
            <a:ext cx="8681292" cy="1045378"/>
          </a:xfrm>
        </p:spPr>
        <p:txBody>
          <a:bodyPr/>
          <a:lstStyle/>
          <a:p>
            <a:pPr eaLnBrk="1" hangingPunct="1"/>
            <a:r>
              <a:rPr lang="en-US" dirty="0" smtClean="0"/>
              <a:t>  Set Theory - 4 Ways to prove identities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Show that A  B and that A  B.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Use a membership table.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Use previously proven identities.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Use logical equivalences to prove equivalent set definitions.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198813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562600" y="1524000"/>
            <a:ext cx="3200400" cy="685800"/>
            <a:chOff x="3408" y="2544"/>
            <a:chExt cx="1296" cy="1536"/>
          </a:xfrm>
        </p:grpSpPr>
        <p:sp>
          <p:nvSpPr>
            <p:cNvPr id="52242" name="Oval 9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2243" name="Text Box 10"/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New &amp; important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67200" y="2362200"/>
            <a:ext cx="3200400" cy="685800"/>
            <a:chOff x="3408" y="2544"/>
            <a:chExt cx="1296" cy="1536"/>
          </a:xfrm>
        </p:grpSpPr>
        <p:sp>
          <p:nvSpPr>
            <p:cNvPr id="52240" name="Oval 12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2241" name="Text Box 13"/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Like truth tables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0" y="3200400"/>
            <a:ext cx="1371600" cy="685800"/>
            <a:chOff x="3408" y="2544"/>
            <a:chExt cx="1296" cy="1536"/>
          </a:xfrm>
        </p:grpSpPr>
        <p:sp>
          <p:nvSpPr>
            <p:cNvPr id="52238" name="Oval 15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Like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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267200" y="4876800"/>
            <a:ext cx="4495800" cy="685800"/>
            <a:chOff x="3408" y="2544"/>
            <a:chExt cx="1296" cy="1536"/>
          </a:xfrm>
        </p:grpSpPr>
        <p:sp>
          <p:nvSpPr>
            <p:cNvPr id="52236" name="Oval 18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52237" name="Text Box 19"/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Not hard, a little tedious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4683" y="0"/>
            <a:ext cx="7840338" cy="80055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 Set Theory - 4 Ways to prove identities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6746875" cy="45735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8" charset="2"/>
              </a:rPr>
              <a:t>Prove that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dirty="0" smtClean="0">
                <a:sym typeface="Symbol" pitchFamily="18" charset="2"/>
              </a:rPr>
              <a:t>()   (x  A U B)    (x  A U B)   (x  A and x  B)   (x  A  B) 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r>
              <a:rPr lang="en-US" dirty="0" smtClean="0">
                <a:sym typeface="Symbol" pitchFamily="18" charset="2"/>
              </a:rPr>
              <a:t>2.  ()   (x  A  B)  (x  A and x  B)    (x  A U B)  (x  A U 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971800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halkboard" pitchFamily="1" charset="0"/>
              <a:sym typeface="Symbol" pitchFamily="18" charset="2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>
              <a:latin typeface="Chalkboard" pitchFamily="1" charset="0"/>
              <a:sym typeface="Symbol" pitchFamily="18" charset="2"/>
            </a:endParaRPr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1905000" y="1600200"/>
            <a:ext cx="4116388" cy="457200"/>
            <a:chOff x="2015" y="1008"/>
            <a:chExt cx="2593" cy="288"/>
          </a:xfrm>
        </p:grpSpPr>
        <p:sp>
          <p:nvSpPr>
            <p:cNvPr id="54287" name="Text Box 9"/>
            <p:cNvSpPr txBox="1">
              <a:spLocks noChangeArrowheads="1"/>
            </p:cNvSpPr>
            <p:nvPr/>
          </p:nvSpPr>
          <p:spPr bwMode="auto">
            <a:xfrm>
              <a:off x="2015" y="1008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halkboard" pitchFamily="1" charset="0"/>
                </a:rPr>
                <a:t>(A </a:t>
              </a:r>
              <a:r>
                <a:rPr lang="en-US">
                  <a:latin typeface="Chalkboard" pitchFamily="1" charset="0"/>
                  <a:sym typeface="Symbol" pitchFamily="18" charset="2"/>
                </a:rPr>
                <a:t>U</a:t>
              </a:r>
              <a:r>
                <a:rPr lang="en-US">
                  <a:latin typeface="Chalkboard" pitchFamily="1" charset="0"/>
                </a:rPr>
                <a:t> </a:t>
              </a:r>
              <a:r>
                <a:rPr lang="en-US">
                  <a:latin typeface="Chalkboard" pitchFamily="1" charset="0"/>
                  <a:sym typeface="Symbol" pitchFamily="18" charset="2"/>
                </a:rPr>
                <a:t>B)</a:t>
              </a:r>
              <a:r>
                <a:rPr lang="en-US">
                  <a:latin typeface="Chalkboard" pitchFamily="1" charset="0"/>
                </a:rPr>
                <a:t> </a:t>
              </a:r>
              <a:r>
                <a:rPr lang="en-US">
                  <a:latin typeface="Chalkboard" pitchFamily="1" charset="0"/>
                  <a:sym typeface="Symbol" pitchFamily="18" charset="2"/>
                </a:rPr>
                <a:t>= A  B</a:t>
              </a:r>
              <a:endParaRPr lang="en-US" i="1">
                <a:latin typeface="Chalkboard" pitchFamily="1" charset="0"/>
                <a:sym typeface="Symbol" pitchFamily="18" charset="2"/>
              </a:endParaRPr>
            </a:p>
          </p:txBody>
        </p:sp>
        <p:sp>
          <p:nvSpPr>
            <p:cNvPr id="54288" name="Line 10"/>
            <p:cNvSpPr>
              <a:spLocks noChangeShapeType="1"/>
            </p:cNvSpPr>
            <p:nvPr/>
          </p:nvSpPr>
          <p:spPr bwMode="auto">
            <a:xfrm>
              <a:off x="2112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>
              <a:off x="2895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3270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3132482" y="2328232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4"/>
          <p:cNvSpPr>
            <a:spLocks noChangeShapeType="1"/>
          </p:cNvSpPr>
          <p:nvPr/>
        </p:nvSpPr>
        <p:spPr bwMode="auto">
          <a:xfrm>
            <a:off x="1428310" y="2631731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5"/>
          <p:cNvSpPr>
            <a:spLocks noChangeShapeType="1"/>
          </p:cNvSpPr>
          <p:nvPr/>
        </p:nvSpPr>
        <p:spPr bwMode="auto">
          <a:xfrm>
            <a:off x="978608" y="265376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6"/>
          <p:cNvSpPr>
            <a:spLocks noChangeShapeType="1"/>
          </p:cNvSpPr>
          <p:nvPr/>
        </p:nvSpPr>
        <p:spPr bwMode="auto">
          <a:xfrm>
            <a:off x="5223181" y="3280464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7"/>
          <p:cNvSpPr>
            <a:spLocks noChangeShapeType="1"/>
          </p:cNvSpPr>
          <p:nvPr/>
        </p:nvSpPr>
        <p:spPr bwMode="auto">
          <a:xfrm>
            <a:off x="1616534" y="33264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>
            <a:off x="2000747" y="32822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- 4 Ways to prove identities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31354" y="1598613"/>
            <a:ext cx="8912646" cy="45735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Prove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that                                  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using a membership table.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0 : x is not in the specified set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1 : otherwise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971800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1398224" y="1556133"/>
            <a:ext cx="2413663" cy="457200"/>
            <a:chOff x="2015" y="1008"/>
            <a:chExt cx="1838" cy="288"/>
          </a:xfrm>
        </p:grpSpPr>
        <p:sp>
          <p:nvSpPr>
            <p:cNvPr id="56377" name="Text Box 6"/>
            <p:cNvSpPr txBox="1">
              <a:spLocks noChangeArrowheads="1"/>
            </p:cNvSpPr>
            <p:nvPr/>
          </p:nvSpPr>
          <p:spPr bwMode="auto">
            <a:xfrm>
              <a:off x="2015" y="1008"/>
              <a:ext cx="18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(A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= A  </a:t>
              </a:r>
              <a:r>
                <a:rPr lang="en-US" dirty="0" smtClean="0">
                  <a:latin typeface="Comic Sans MS" pitchFamily="66" charset="0"/>
                  <a:sym typeface="Symbol" pitchFamily="18" charset="2"/>
                </a:rPr>
                <a:t>B </a:t>
              </a:r>
              <a:endParaRPr lang="en-US" i="1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56378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Line 8"/>
            <p:cNvSpPr>
              <a:spLocks noChangeShapeType="1"/>
            </p:cNvSpPr>
            <p:nvPr/>
          </p:nvSpPr>
          <p:spPr bwMode="auto">
            <a:xfrm>
              <a:off x="2976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0" name="Line 9"/>
            <p:cNvSpPr>
              <a:spLocks noChangeShapeType="1"/>
            </p:cNvSpPr>
            <p:nvPr/>
          </p:nvSpPr>
          <p:spPr bwMode="auto">
            <a:xfrm>
              <a:off x="3408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3370" name="Group 74"/>
          <p:cNvGraphicFramePr>
            <a:graphicFrameLocks noGrp="1"/>
          </p:cNvGraphicFramePr>
          <p:nvPr/>
        </p:nvGraphicFramePr>
        <p:xfrm>
          <a:off x="1295400" y="3429000"/>
          <a:ext cx="5334000" cy="2206977"/>
        </p:xfrm>
        <a:graphic>
          <a:graphicData uri="http://schemas.openxmlformats.org/drawingml/2006/table">
            <a:tbl>
              <a:tblPr/>
              <a:tblGrid>
                <a:gridCol w="452438"/>
                <a:gridCol w="461962"/>
                <a:gridCol w="533400"/>
                <a:gridCol w="533400"/>
                <a:gridCol w="1219200"/>
                <a:gridCol w="914400"/>
                <a:gridCol w="1219200"/>
              </a:tblGrid>
              <a:tr h="622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B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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 U 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U B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72" name="Line 66"/>
          <p:cNvSpPr>
            <a:spLocks noChangeShapeType="1"/>
          </p:cNvSpPr>
          <p:nvPr/>
        </p:nvSpPr>
        <p:spPr bwMode="auto">
          <a:xfrm>
            <a:off x="23622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3" name="Line 67"/>
          <p:cNvSpPr>
            <a:spLocks noChangeShapeType="1"/>
          </p:cNvSpPr>
          <p:nvPr/>
        </p:nvSpPr>
        <p:spPr bwMode="auto">
          <a:xfrm>
            <a:off x="28956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4" name="Line 68"/>
          <p:cNvSpPr>
            <a:spLocks noChangeShapeType="1"/>
          </p:cNvSpPr>
          <p:nvPr/>
        </p:nvSpPr>
        <p:spPr bwMode="auto">
          <a:xfrm>
            <a:off x="35052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5" name="Line 69"/>
          <p:cNvSpPr>
            <a:spLocks noChangeShapeType="1"/>
          </p:cNvSpPr>
          <p:nvPr/>
        </p:nvSpPr>
        <p:spPr bwMode="auto">
          <a:xfrm>
            <a:off x="40386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76" name="Line 70"/>
          <p:cNvSpPr>
            <a:spLocks noChangeShapeType="1"/>
          </p:cNvSpPr>
          <p:nvPr/>
        </p:nvSpPr>
        <p:spPr bwMode="auto">
          <a:xfrm>
            <a:off x="5638800" y="3581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- 4 Ways to prove identities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Prove that                              using identities.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" charset="0"/>
              <a:buNone/>
            </a:pPr>
            <a:endParaRPr lang="en-US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971800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ar-SA" i="1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1849916" y="1941722"/>
            <a:ext cx="4116388" cy="457200"/>
            <a:chOff x="2015" y="1008"/>
            <a:chExt cx="2593" cy="288"/>
          </a:xfrm>
        </p:grpSpPr>
        <p:sp>
          <p:nvSpPr>
            <p:cNvPr id="58392" name="Text Box 6"/>
            <p:cNvSpPr txBox="1">
              <a:spLocks noChangeArrowheads="1"/>
            </p:cNvSpPr>
            <p:nvPr/>
          </p:nvSpPr>
          <p:spPr bwMode="auto">
            <a:xfrm>
              <a:off x="2015" y="1008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(A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 dirty="0">
                  <a:latin typeface="Comic Sans MS" pitchFamily="66" charset="0"/>
                </a:rPr>
                <a:t> </a:t>
              </a:r>
              <a:r>
                <a:rPr lang="en-US" dirty="0">
                  <a:latin typeface="Comic Sans MS" pitchFamily="66" charset="0"/>
                  <a:sym typeface="Symbol" pitchFamily="18" charset="2"/>
                </a:rPr>
                <a:t>=  A  B</a:t>
              </a:r>
              <a:endParaRPr lang="en-US" i="1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58393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Line 8"/>
            <p:cNvSpPr>
              <a:spLocks noChangeShapeType="1"/>
            </p:cNvSpPr>
            <p:nvPr/>
          </p:nvSpPr>
          <p:spPr bwMode="auto">
            <a:xfrm>
              <a:off x="2976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Line 9"/>
            <p:cNvSpPr>
              <a:spLocks noChangeShapeType="1"/>
            </p:cNvSpPr>
            <p:nvPr/>
          </p:nvSpPr>
          <p:spPr bwMode="auto">
            <a:xfrm>
              <a:off x="3408" y="10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4" name="Group 10"/>
          <p:cNvGrpSpPr>
            <a:grpSpLocks/>
          </p:cNvGrpSpPr>
          <p:nvPr/>
        </p:nvGrpSpPr>
        <p:grpSpPr bwMode="auto">
          <a:xfrm>
            <a:off x="762000" y="2362200"/>
            <a:ext cx="4116388" cy="533400"/>
            <a:chOff x="480" y="1488"/>
            <a:chExt cx="2593" cy="336"/>
          </a:xfrm>
        </p:grpSpPr>
        <p:sp>
          <p:nvSpPr>
            <p:cNvPr id="58385" name="Text Box 11"/>
            <p:cNvSpPr txBox="1">
              <a:spLocks noChangeArrowheads="1"/>
            </p:cNvSpPr>
            <p:nvPr/>
          </p:nvSpPr>
          <p:spPr bwMode="auto">
            <a:xfrm>
              <a:off x="480" y="1536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A U B</a:t>
              </a:r>
              <a:endParaRPr lang="en-US" i="1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58386" name="Line 12"/>
            <p:cNvSpPr>
              <a:spLocks noChangeShapeType="1"/>
            </p:cNvSpPr>
            <p:nvPr/>
          </p:nvSpPr>
          <p:spPr bwMode="auto">
            <a:xfrm>
              <a:off x="577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Line 13"/>
            <p:cNvSpPr>
              <a:spLocks noChangeShapeType="1"/>
            </p:cNvSpPr>
            <p:nvPr/>
          </p:nvSpPr>
          <p:spPr bwMode="auto">
            <a:xfrm>
              <a:off x="1441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Line 14"/>
            <p:cNvSpPr>
              <a:spLocks noChangeShapeType="1"/>
            </p:cNvSpPr>
            <p:nvPr/>
          </p:nvSpPr>
          <p:spPr bwMode="auto">
            <a:xfrm>
              <a:off x="1824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Line 15"/>
            <p:cNvSpPr>
              <a:spLocks noChangeShapeType="1"/>
            </p:cNvSpPr>
            <p:nvPr/>
          </p:nvSpPr>
          <p:spPr bwMode="auto">
            <a:xfrm>
              <a:off x="1440" y="15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Line 16"/>
            <p:cNvSpPr>
              <a:spLocks noChangeShapeType="1"/>
            </p:cNvSpPr>
            <p:nvPr/>
          </p:nvSpPr>
          <p:spPr bwMode="auto">
            <a:xfrm>
              <a:off x="1824" y="15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17"/>
            <p:cNvSpPr>
              <a:spLocks noChangeShapeType="1"/>
            </p:cNvSpPr>
            <p:nvPr/>
          </p:nvSpPr>
          <p:spPr bwMode="auto">
            <a:xfrm>
              <a:off x="1440" y="148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5000" y="3124200"/>
            <a:ext cx="4116388" cy="533400"/>
            <a:chOff x="1200" y="1872"/>
            <a:chExt cx="2593" cy="336"/>
          </a:xfrm>
        </p:grpSpPr>
        <p:sp>
          <p:nvSpPr>
            <p:cNvPr id="58380" name="Text Box 19"/>
            <p:cNvSpPr txBox="1">
              <a:spLocks noChangeArrowheads="1"/>
            </p:cNvSpPr>
            <p:nvPr/>
          </p:nvSpPr>
          <p:spPr bwMode="auto">
            <a:xfrm>
              <a:off x="1200" y="1920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= A  B</a:t>
              </a:r>
            </a:p>
          </p:txBody>
        </p:sp>
        <p:sp>
          <p:nvSpPr>
            <p:cNvPr id="58381" name="Line 20"/>
            <p:cNvSpPr>
              <a:spLocks noChangeShapeType="1"/>
            </p:cNvSpPr>
            <p:nvPr/>
          </p:nvSpPr>
          <p:spPr bwMode="auto">
            <a:xfrm>
              <a:off x="1440" y="19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Line 21"/>
            <p:cNvSpPr>
              <a:spLocks noChangeShapeType="1"/>
            </p:cNvSpPr>
            <p:nvPr/>
          </p:nvSpPr>
          <p:spPr bwMode="auto">
            <a:xfrm>
              <a:off x="1824" y="196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22"/>
            <p:cNvSpPr>
              <a:spLocks noChangeShapeType="1"/>
            </p:cNvSpPr>
            <p:nvPr/>
          </p:nvSpPr>
          <p:spPr bwMode="auto">
            <a:xfrm>
              <a:off x="1440" y="192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Line 23"/>
            <p:cNvSpPr>
              <a:spLocks noChangeShapeType="1"/>
            </p:cNvSpPr>
            <p:nvPr/>
          </p:nvSpPr>
          <p:spPr bwMode="auto">
            <a:xfrm>
              <a:off x="1440" y="18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05000" y="3962400"/>
            <a:ext cx="4116388" cy="457200"/>
            <a:chOff x="1200" y="2496"/>
            <a:chExt cx="2593" cy="288"/>
          </a:xfrm>
        </p:grpSpPr>
        <p:sp>
          <p:nvSpPr>
            <p:cNvPr id="58377" name="Text Box 25"/>
            <p:cNvSpPr txBox="1">
              <a:spLocks noChangeArrowheads="1"/>
            </p:cNvSpPr>
            <p:nvPr/>
          </p:nvSpPr>
          <p:spPr bwMode="auto">
            <a:xfrm>
              <a:off x="1200" y="2496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= A  B</a:t>
              </a:r>
            </a:p>
          </p:txBody>
        </p:sp>
        <p:sp>
          <p:nvSpPr>
            <p:cNvPr id="58378" name="Line 26"/>
            <p:cNvSpPr>
              <a:spLocks noChangeShapeType="1"/>
            </p:cNvSpPr>
            <p:nvPr/>
          </p:nvSpPr>
          <p:spPr bwMode="auto">
            <a:xfrm>
              <a:off x="1440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27"/>
            <p:cNvSpPr>
              <a:spLocks noChangeShapeType="1"/>
            </p:cNvSpPr>
            <p:nvPr/>
          </p:nvSpPr>
          <p:spPr bwMode="auto">
            <a:xfrm>
              <a:off x="1824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7356475" cy="42687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x  S means “x is an element of set S.”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x  S means “x is not an element of set S.”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 B means “A is a subset of B.”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953000"/>
            <a:ext cx="2286000" cy="609600"/>
            <a:chOff x="288" y="3168"/>
            <a:chExt cx="4428" cy="768"/>
          </a:xfrm>
        </p:grpSpPr>
        <p:sp>
          <p:nvSpPr>
            <p:cNvPr id="9235" name="Oval 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9236" name="Text Box 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Venn Diagram</a:t>
              </a:r>
            </a:p>
          </p:txBody>
        </p:sp>
      </p:grp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143000" y="31242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latin typeface="Chalkboard" pitchFamily="1" charset="0"/>
                <a:sym typeface="Symbol" pitchFamily="18" charset="2"/>
              </a:rPr>
              <a:t>or, “B contains A.”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latin typeface="Chalkboard" pitchFamily="1" charset="0"/>
                <a:sym typeface="Symbol" pitchFamily="18" charset="2"/>
              </a:rPr>
              <a:t>or, “every element of A is also in B.”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latin typeface="Chalkboard" pitchFamily="1" charset="0"/>
                <a:sym typeface="Symbol" pitchFamily="18" charset="2"/>
              </a:rPr>
              <a:t>or, x ((x  A)  (x  B)).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43200" y="4495800"/>
            <a:ext cx="2438400" cy="1524000"/>
            <a:chOff x="624" y="2976"/>
            <a:chExt cx="1536" cy="960"/>
          </a:xfrm>
        </p:grpSpPr>
        <p:grpSp>
          <p:nvGrpSpPr>
            <p:cNvPr id="9223" name="Group 9"/>
            <p:cNvGrpSpPr>
              <a:grpSpLocks/>
            </p:cNvGrpSpPr>
            <p:nvPr/>
          </p:nvGrpSpPr>
          <p:grpSpPr bwMode="auto">
            <a:xfrm>
              <a:off x="624" y="2976"/>
              <a:ext cx="1536" cy="960"/>
              <a:chOff x="1200" y="2880"/>
              <a:chExt cx="1536" cy="960"/>
            </a:xfrm>
          </p:grpSpPr>
          <p:sp>
            <p:nvSpPr>
              <p:cNvPr id="9225" name="Rectangle 10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1536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26" name="Oval 11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768" cy="76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27" name="Oval 12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528" cy="528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28" name="Rectangle 13"/>
              <p:cNvSpPr>
                <a:spLocks noChangeArrowheads="1"/>
              </p:cNvSpPr>
              <p:nvPr/>
            </p:nvSpPr>
            <p:spPr bwMode="auto">
              <a:xfrm>
                <a:off x="1392" y="307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</a:pPr>
                <a:r>
                  <a:rPr lang="en-US">
                    <a:latin typeface="Comic Sans MS" pitchFamily="66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9229" name="Oval 14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30" name="Oval 15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31" name="Oval 16"/>
              <p:cNvSpPr>
                <a:spLocks noChangeArrowheads="1"/>
              </p:cNvSpPr>
              <p:nvPr/>
            </p:nvSpPr>
            <p:spPr bwMode="auto">
              <a:xfrm>
                <a:off x="1632" y="360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32" name="Oval 17"/>
              <p:cNvSpPr>
                <a:spLocks noChangeArrowheads="1"/>
              </p:cNvSpPr>
              <p:nvPr/>
            </p:nvSpPr>
            <p:spPr bwMode="auto">
              <a:xfrm>
                <a:off x="1968" y="3120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33" name="Oval 18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9234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9224" name="Rectangle 20"/>
            <p:cNvSpPr>
              <a:spLocks noChangeArrowheads="1"/>
            </p:cNvSpPr>
            <p:nvPr/>
          </p:nvSpPr>
          <p:spPr bwMode="auto">
            <a:xfrm>
              <a:off x="1200" y="3552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7356475" cy="42687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 B means “A is a subset of B.”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</a:rPr>
              <a:t>A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</a:t>
            </a:r>
            <a:r>
              <a:rPr lang="en-US" smtClean="0">
                <a:latin typeface="Comic Sans MS" pitchFamily="66" charset="0"/>
              </a:rPr>
              <a:t> B means “A is a superset of B.”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</a:rPr>
              <a:t>A = B if and only if A and B have exactly the same elements.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143000" y="34290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iff, A  B and B  A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iff, A  B and </a:t>
            </a:r>
            <a:r>
              <a:rPr lang="en-US">
                <a:latin typeface="Comic Sans MS" pitchFamily="66" charset="0"/>
              </a:rPr>
              <a:t>A </a:t>
            </a:r>
            <a:r>
              <a:rPr lang="en-US">
                <a:latin typeface="Comic Sans MS" pitchFamily="66" charset="0"/>
                <a:sym typeface="Symbol" pitchFamily="18" charset="2"/>
              </a:rPr>
              <a:t></a:t>
            </a:r>
            <a:r>
              <a:rPr lang="en-US">
                <a:latin typeface="Comic Sans MS" pitchFamily="66" charset="0"/>
              </a:rPr>
              <a:t> B </a:t>
            </a:r>
            <a:endParaRPr lang="en-US"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iff, x ((x  A)  (x  B)).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04800" y="48006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latin typeface="Comic Sans MS" pitchFamily="66" charset="0"/>
                <a:sym typeface="Symbol" pitchFamily="18" charset="2"/>
              </a:rPr>
              <a:t>So to show equality of sets A and B, show:</a:t>
            </a:r>
          </a:p>
          <a:p>
            <a:pPr marL="742950" lvl="1" indent="-285750">
              <a:lnSpc>
                <a:spcPct val="90000"/>
              </a:lnSpc>
              <a:buSzPct val="80000"/>
              <a:buFontTx/>
              <a:buChar char="•"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A  B</a:t>
            </a:r>
          </a:p>
          <a:p>
            <a:pPr marL="742950" lvl="1" indent="-285750">
              <a:lnSpc>
                <a:spcPct val="90000"/>
              </a:lnSpc>
              <a:buSzPct val="80000"/>
              <a:buFontTx/>
              <a:buChar char="•"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B 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  <p:bldP spid="1361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 B means “A is a proper subset of B.”</a:t>
            </a:r>
            <a:endParaRPr lang="en-US" smtClean="0">
              <a:latin typeface="Comic Sans MS" pitchFamily="66" charset="0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A  B</a:t>
            </a:r>
            <a:r>
              <a:rPr lang="en-US" smtClean="0">
                <a:latin typeface="Comic Sans MS" pitchFamily="66" charset="0"/>
              </a:rPr>
              <a:t>, and A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 B.</a:t>
            </a:r>
            <a:endParaRPr lang="en-US" sz="2400" smtClean="0"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x ((x  A)  (x  B))  x ((x  B)  (x  A))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x ((x  A)  (x  B))  x ((x  B) v (x  A))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</a:t>
            </a:r>
            <a:r>
              <a:rPr lang="en-US" smtClean="0">
                <a:latin typeface="Comic Sans MS" pitchFamily="66" charset="0"/>
              </a:rPr>
              <a:t>x ((x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mtClean="0">
                <a:latin typeface="Comic Sans MS" pitchFamily="66" charset="0"/>
              </a:rPr>
              <a:t> 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B))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</a:t>
            </a:r>
            <a:r>
              <a:rPr lang="en-US" smtClean="0">
                <a:latin typeface="Comic Sans MS" pitchFamily="66" charset="0"/>
              </a:rPr>
              <a:t>x ((x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B)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</a:t>
            </a:r>
            <a:r>
              <a:rPr lang="en-US" smtClean="0">
                <a:latin typeface="Comic Sans MS" pitchFamily="66" charset="0"/>
              </a:rPr>
              <a:t>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A))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</a:t>
            </a:r>
            <a:r>
              <a:rPr lang="en-US" smtClean="0">
                <a:latin typeface="Comic Sans MS" pitchFamily="66" charset="0"/>
              </a:rPr>
              <a:t>x ((x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</a:t>
            </a:r>
            <a:r>
              <a:rPr lang="en-US" smtClean="0">
                <a:latin typeface="Comic Sans MS" pitchFamily="66" charset="0"/>
              </a:rPr>
              <a:t> 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B))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mtClean="0"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</a:t>
            </a:r>
            <a:r>
              <a:rPr lang="en-US" smtClean="0">
                <a:latin typeface="Comic Sans MS" pitchFamily="66" charset="0"/>
              </a:rPr>
              <a:t>x ((x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B)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</a:t>
            </a:r>
            <a:r>
              <a:rPr lang="en-US" smtClean="0">
                <a:latin typeface="Comic Sans MS" pitchFamily="66" charset="0"/>
              </a:rPr>
              <a:t> (x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</a:t>
            </a:r>
            <a:r>
              <a:rPr lang="en-US" smtClean="0">
                <a:latin typeface="Comic Sans MS" pitchFamily="66" charset="0"/>
              </a:rPr>
              <a:t> A))</a:t>
            </a: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4495800"/>
            <a:ext cx="2438400" cy="1524000"/>
            <a:chOff x="1728" y="2832"/>
            <a:chExt cx="1536" cy="960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728" y="2832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768" cy="76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1920" y="2976"/>
              <a:ext cx="528" cy="52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92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2160" y="35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304" y="3408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560513"/>
            <a:ext cx="7386637" cy="4497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Quick examples:</a:t>
            </a:r>
            <a:endParaRPr lang="en-US" smtClean="0">
              <a:latin typeface="Comic Sans MS" pitchFamily="66" charset="0"/>
            </a:endParaRPr>
          </a:p>
          <a:p>
            <a:pPr eaLnBrk="1" hangingPunct="1">
              <a:buFontTx/>
              <a:buChar char="•"/>
            </a:pPr>
            <a:r>
              <a:rPr lang="en-US" smtClean="0">
                <a:latin typeface="Comic Sans MS" pitchFamily="66" charset="0"/>
              </a:rPr>
              <a:t>{1,2,3}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 {1,2,3,4,5}</a:t>
            </a:r>
          </a:p>
          <a:p>
            <a:pPr eaLnBrk="1" hangingPunct="1">
              <a:buFontTx/>
              <a:buChar char="•"/>
            </a:pPr>
            <a:r>
              <a:rPr lang="en-US" smtClean="0">
                <a:latin typeface="Comic Sans MS" pitchFamily="66" charset="0"/>
              </a:rPr>
              <a:t>{1,2,3}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 {1,2,3,4,5}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590800" y="34290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04800" y="354171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  {1,2,3}?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2590800" y="3541713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No!</a:t>
            </a:r>
            <a:r>
              <a:rPr lang="en-US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04800" y="413385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  {,1,2,3}?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3048000" y="413385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Yes!</a:t>
            </a:r>
            <a:r>
              <a:rPr lang="en-US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304800" y="466725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  {,1,2,3}?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3048000" y="466725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Yes!</a:t>
            </a:r>
            <a:r>
              <a:rPr lang="en-US">
                <a:latin typeface="Comic Sans MS" pitchFamily="66" charset="0"/>
              </a:rPr>
              <a:t> </a:t>
            </a:r>
            <a:endParaRPr lang="en-US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  <p:bldP spid="138247" grpId="0" autoUpdateAnimBg="0"/>
      <p:bldP spid="138248" grpId="0" autoUpdateAnimBg="0"/>
      <p:bldP spid="138249" grpId="0" autoUpdateAnimBg="0"/>
      <p:bldP spid="1382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Set Theory -</a:t>
            </a:r>
            <a:r>
              <a:rPr lang="en-US" sz="2400" smtClean="0"/>
              <a:t> Definitions and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Quiz time:</a:t>
            </a: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Is {x}  {x}?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04800" y="35052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{x}  {x,{x}}?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04800" y="43434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{x}  {x,{x}}?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04800" y="51816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Is {x}  {x}?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2590800"/>
            <a:ext cx="990600" cy="533400"/>
            <a:chOff x="288" y="3168"/>
            <a:chExt cx="4428" cy="768"/>
          </a:xfrm>
        </p:grpSpPr>
        <p:sp>
          <p:nvSpPr>
            <p:cNvPr id="17425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426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95600" y="3497263"/>
            <a:ext cx="990600" cy="533400"/>
            <a:chOff x="288" y="3168"/>
            <a:chExt cx="4428" cy="768"/>
          </a:xfrm>
        </p:grpSpPr>
        <p:sp>
          <p:nvSpPr>
            <p:cNvPr id="17423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95600" y="4335463"/>
            <a:ext cx="990600" cy="533400"/>
            <a:chOff x="288" y="3168"/>
            <a:chExt cx="4428" cy="768"/>
          </a:xfrm>
        </p:grpSpPr>
        <p:sp>
          <p:nvSpPr>
            <p:cNvPr id="17421" name="Oval 1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62200" y="5173663"/>
            <a:ext cx="990600" cy="533400"/>
            <a:chOff x="288" y="3168"/>
            <a:chExt cx="4428" cy="768"/>
          </a:xfrm>
        </p:grpSpPr>
        <p:sp>
          <p:nvSpPr>
            <p:cNvPr id="17419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7420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utoUpdateAnimBg="0"/>
      <p:bldP spid="139269" grpId="0" autoUpdateAnimBg="0"/>
      <p:bldP spid="1392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Ways to define sets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>
                <a:latin typeface="Comic Sans MS" pitchFamily="66" charset="0"/>
              </a:rPr>
              <a:t>Explicitly: {John, Paul, George, Ringo}</a:t>
            </a: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Tx/>
              <a:buChar char="•"/>
            </a:pPr>
            <a:r>
              <a:rPr lang="en-US" smtClean="0">
                <a:latin typeface="Comic Sans MS" pitchFamily="66" charset="0"/>
              </a:rPr>
              <a:t>Implicitly: {1,2,3,…}, or {2,3,5,7,11,13,17,…}</a:t>
            </a:r>
          </a:p>
          <a:p>
            <a:pPr eaLnBrk="1" hangingPunct="1">
              <a:buFontTx/>
              <a:buChar char="•"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Set builder: { x : x is prime }, { x | x is odd }. In general { x : P(x) is true }, where P(x) is some description of the set.</a:t>
            </a: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09600" y="4038600"/>
            <a:ext cx="693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Ex. Let D(x,y) denote “x is divisible by y.”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Give another name for 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{ x : y ((y &gt; 1)  (y &lt; x)) 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  <a:sym typeface="Symbol" pitchFamily="18" charset="2"/>
              </a:rPr>
              <a:t>D(x,y) }.</a:t>
            </a:r>
            <a:endParaRPr lang="en-US">
              <a:latin typeface="Comic Sans MS" pitchFamily="66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02363" y="703263"/>
            <a:ext cx="2895600" cy="1379537"/>
            <a:chOff x="288" y="3168"/>
            <a:chExt cx="4428" cy="768"/>
          </a:xfrm>
        </p:grpSpPr>
        <p:sp>
          <p:nvSpPr>
            <p:cNvPr id="19465" name="Oval 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chemeClr val="bg2"/>
                  </a:solidFill>
                  <a:latin typeface="Comic Sans MS" pitchFamily="66" charset="0"/>
                  <a:sym typeface="Symbol" pitchFamily="18" charset="2"/>
                </a:rPr>
                <a:t>: and | are read “such that” or “where”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010400" y="4724400"/>
            <a:ext cx="1524000" cy="533400"/>
            <a:chOff x="288" y="3168"/>
            <a:chExt cx="4428" cy="768"/>
          </a:xfrm>
        </p:grpSpPr>
        <p:sp>
          <p:nvSpPr>
            <p:cNvPr id="19463" name="Oval 10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chemeClr val="bg2"/>
                  </a:solidFill>
                  <a:latin typeface="Comic Sans MS" pitchFamily="66" charset="0"/>
                  <a:sym typeface="Symbol" pitchFamily="18" charset="2"/>
                </a:rPr>
                <a:t>Primes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Set Theory -</a:t>
            </a:r>
            <a:r>
              <a:rPr lang="en-US" sz="2400" smtClean="0"/>
              <a:t> Cardinality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If S is finite, then the </a:t>
            </a:r>
            <a:r>
              <a:rPr lang="en-US" i="1" smtClean="0">
                <a:latin typeface="Comic Sans MS" pitchFamily="66" charset="0"/>
                <a:sym typeface="Symbol" pitchFamily="18" charset="2"/>
              </a:rPr>
              <a:t>cardinality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of S, |S|, is the number of distinct elements in 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(#)</a:t>
            </a:r>
            <a:endParaRPr 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2667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If S = {1,2,3},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0" y="2590800"/>
            <a:ext cx="1524000" cy="609600"/>
            <a:chOff x="288" y="3168"/>
            <a:chExt cx="4428" cy="768"/>
          </a:xfrm>
        </p:grpSpPr>
        <p:sp>
          <p:nvSpPr>
            <p:cNvPr id="21523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1524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04800" y="31242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If S = {3,3,3,3,3}, 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304800" y="3657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If S = , 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304800" y="41910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If S = { , {}, {,{}} },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3048000"/>
            <a:ext cx="1524000" cy="609600"/>
            <a:chOff x="288" y="3168"/>
            <a:chExt cx="4428" cy="768"/>
          </a:xfrm>
        </p:grpSpPr>
        <p:sp>
          <p:nvSpPr>
            <p:cNvPr id="21521" name="Oval 12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|S| = 1.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3581400"/>
            <a:ext cx="1524000" cy="609600"/>
            <a:chOff x="288" y="3168"/>
            <a:chExt cx="4428" cy="768"/>
          </a:xfrm>
        </p:grpSpPr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|S| = 0.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14800" y="4114800"/>
            <a:ext cx="1524000" cy="609600"/>
            <a:chOff x="288" y="3168"/>
            <a:chExt cx="4428" cy="768"/>
          </a:xfrm>
        </p:grpSpPr>
        <p:sp>
          <p:nvSpPr>
            <p:cNvPr id="21517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|S| = 3.</a:t>
              </a:r>
            </a:p>
          </p:txBody>
        </p:sp>
      </p:grp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04800" y="472440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latin typeface="Chalkboard" pitchFamily="1" charset="0"/>
                <a:sym typeface="Symbol" pitchFamily="18" charset="2"/>
              </a:rPr>
              <a:t>If S = {0,1,2,3,…}, |S| is infinite. </a:t>
            </a:r>
            <a:r>
              <a:rPr lang="en-US" sz="2000">
                <a:latin typeface="Chalkboard" pitchFamily="1" charset="0"/>
                <a:sym typeface="Symbol" pitchFamily="18" charset="2"/>
              </a:rPr>
              <a:t>(more on this later)</a:t>
            </a:r>
            <a:endParaRPr lang="en-US">
              <a:latin typeface="Chalkboard" pitchFamily="1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4" grpId="0" autoUpdateAnimBg="0"/>
      <p:bldP spid="142345" grpId="0" autoUpdateAnimBg="0"/>
      <p:bldP spid="142346" grpId="0" autoUpdateAnimBg="0"/>
      <p:bldP spid="142356" grpId="0" autoUpdateAnimBg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9713</TotalTime>
  <Words>2301</Words>
  <Application>Microsoft Office PowerPoint</Application>
  <PresentationFormat>On-screen Show (4:3)</PresentationFormat>
  <Paragraphs>376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 Discrete Mathematical The Set Theory </vt:lpstr>
      <vt:lpstr>  Set Theory - Definitions and notation</vt:lpstr>
      <vt:lpstr>  Set Theory - Definitions and notation</vt:lpstr>
      <vt:lpstr>  Set Theory - Definitions and notation</vt:lpstr>
      <vt:lpstr>  Set Theory - Definitions and notation</vt:lpstr>
      <vt:lpstr>  Set Theory - Definitions and notation</vt:lpstr>
      <vt:lpstr> Set Theory - Definitions and notation</vt:lpstr>
      <vt:lpstr>  Set Theory - Ways to define sets</vt:lpstr>
      <vt:lpstr>  Set Theory - Cardinality</vt:lpstr>
      <vt:lpstr>  Set Theory - Power sets</vt:lpstr>
      <vt:lpstr>  Set Theory - Cartesian Product</vt:lpstr>
      <vt:lpstr>  Set Theory - Operators</vt:lpstr>
      <vt:lpstr>  Set Theory - Operators</vt:lpstr>
      <vt:lpstr>  Set Theory - Operators</vt:lpstr>
      <vt:lpstr>  Set Theory - Operators</vt:lpstr>
      <vt:lpstr>  Set Theory - Operators</vt:lpstr>
      <vt:lpstr>  Set Theory - Operators</vt:lpstr>
      <vt:lpstr>Set Theory - Operators</vt:lpstr>
      <vt:lpstr>  Set Theory - Operators</vt:lpstr>
      <vt:lpstr>  Set Theory - Famous  Identities </vt:lpstr>
      <vt:lpstr>  Set Theory - Famous  Identities </vt:lpstr>
      <vt:lpstr>  Set Theory - Famous  Identities </vt:lpstr>
      <vt:lpstr>  Set Theory - Famous  Identities </vt:lpstr>
      <vt:lpstr>  Set Theory - 4 Ways to prove identities </vt:lpstr>
      <vt:lpstr>  Set Theory - 4 Ways to prove identities </vt:lpstr>
      <vt:lpstr>  Set Theory - 4 Ways to prove identities </vt:lpstr>
      <vt:lpstr>  Set Theory - 4 Ways to prove identities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Mathematical</dc:title>
  <dc:creator>user</dc:creator>
  <cp:lastModifiedBy>user</cp:lastModifiedBy>
  <cp:revision>335</cp:revision>
  <dcterms:created xsi:type="dcterms:W3CDTF">2004-01-20T01:07:44Z</dcterms:created>
  <dcterms:modified xsi:type="dcterms:W3CDTF">2021-04-15T07:28:43Z</dcterms:modified>
</cp:coreProperties>
</file>