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8" r:id="rId4"/>
    <p:sldId id="260" r:id="rId5"/>
    <p:sldId id="261" r:id="rId6"/>
    <p:sldId id="262" r:id="rId7"/>
    <p:sldId id="270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453082825257198E-2"/>
          <c:y val="0.10884602129482082"/>
          <c:w val="0.8884205585018693"/>
          <c:h val="0.780643182334937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25400" h="12700"/>
              </a:sp3d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180000</c:v>
                </c:pt>
                <c:pt idx="2">
                  <c:v>350000</c:v>
                </c:pt>
                <c:pt idx="3">
                  <c:v>530000</c:v>
                </c:pt>
                <c:pt idx="4">
                  <c:v>150000</c:v>
                </c:pt>
                <c:pt idx="5">
                  <c:v>180000</c:v>
                </c:pt>
                <c:pt idx="6">
                  <c:v>210000</c:v>
                </c:pt>
                <c:pt idx="7">
                  <c:v>250000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9E-4850-BC10-D057A4246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737119"/>
        <c:axId val="2107747103"/>
      </c:scatterChart>
      <c:valAx>
        <c:axId val="210773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47103"/>
        <c:crosses val="autoZero"/>
        <c:crossBetween val="midCat"/>
      </c:valAx>
      <c:valAx>
        <c:axId val="210774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37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Gantt</a:t>
            </a:r>
            <a:r>
              <a:rPr lang="en-US" baseline="0" dirty="0" smtClean="0"/>
              <a:t> Chart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Interface Design</c:v>
                </c:pt>
                <c:pt idx="1">
                  <c:v>Code</c:v>
                </c:pt>
                <c:pt idx="2">
                  <c:v>Interior Design</c:v>
                </c:pt>
                <c:pt idx="3">
                  <c:v>Defining The Problem</c:v>
                </c:pt>
                <c:pt idx="4">
                  <c:v>Solve The Problem</c:v>
                </c:pt>
              </c:strCache>
            </c:strRef>
          </c:cat>
          <c:val>
            <c:numRef>
              <c:f>Sheet1!$B$2:$B$6</c:f>
              <c:numCache>
                <c:formatCode>m/d/yyyy</c:formatCode>
                <c:ptCount val="5"/>
                <c:pt idx="0">
                  <c:v>44875</c:v>
                </c:pt>
                <c:pt idx="1">
                  <c:v>44890</c:v>
                </c:pt>
                <c:pt idx="2">
                  <c:v>44905</c:v>
                </c:pt>
                <c:pt idx="3">
                  <c:v>44920</c:v>
                </c:pt>
                <c:pt idx="4">
                  <c:v>44936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27E-B5ED-7A0C4EEBE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2F98D78C-C8D1-4871-9D10-C7C26161F8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2A8-427E-B5ED-7A0C4EEBEC18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DB554D9E-B864-40F5-AE6F-1D297138AEF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2A8-427E-B5ED-7A0C4EEBEC18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CFAF2BD-DB93-4AB6-A72F-28B2BF9F29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2A8-427E-B5ED-7A0C4EEBEC18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8523F01B-B92C-4962-8389-9B31BB80E8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2A8-427E-B5ED-7A0C4EEBEC18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96B741C0-7C30-4854-AE02-606C74BB44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2A8-427E-B5ED-7A0C4EEBEC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Interface Design</c:v>
                </c:pt>
                <c:pt idx="1">
                  <c:v>Code</c:v>
                </c:pt>
                <c:pt idx="2">
                  <c:v>Interior Design</c:v>
                </c:pt>
                <c:pt idx="3">
                  <c:v>Defining The Problem</c:v>
                </c:pt>
                <c:pt idx="4">
                  <c:v>Solve The Problem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21</c:v>
                </c:pt>
                <c:pt idx="4">
                  <c:v>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Sheet1!$A$2:$A$6</c15:f>
                <c15:dlblRangeCache>
                  <c:ptCount val="5"/>
                  <c:pt idx="0">
                    <c:v>Interface Design</c:v>
                  </c:pt>
                  <c:pt idx="1">
                    <c:v>Code</c:v>
                  </c:pt>
                  <c:pt idx="2">
                    <c:v>Interior Design</c:v>
                  </c:pt>
                  <c:pt idx="3">
                    <c:v>Defining The Problem</c:v>
                  </c:pt>
                  <c:pt idx="4">
                    <c:v>Solve The Problem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32A8-427E-B5ED-7A0C4EEBEC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4969343"/>
        <c:axId val="314969759"/>
      </c:barChart>
      <c:catAx>
        <c:axId val="3149693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69759"/>
        <c:crosses val="autoZero"/>
        <c:auto val="1"/>
        <c:lblAlgn val="ctr"/>
        <c:lblOffset val="100"/>
        <c:noMultiLvlLbl val="0"/>
      </c:catAx>
      <c:valAx>
        <c:axId val="314969759"/>
        <c:scaling>
          <c:orientation val="minMax"/>
          <c:max val="44946"/>
          <c:min val="448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969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0.08596</cdr:x>
      <cdr:y>0.14312</cdr:y>
    </cdr:from>
    <cdr:to>
      <cdr:x>0.91116</cdr:x>
      <cdr:y>0.88032</cdr:y>
    </cdr:to>
    <cdr:cxnSp macro="">
      <cdr:nvCxnSpPr>
        <cdr:cNvPr id="10" name="Straight Connector 9"/>
        <cdr:cNvCxnSpPr/>
      </cdr:nvCxnSpPr>
      <cdr:spPr>
        <a:xfrm xmlns:a="http://schemas.openxmlformats.org/drawingml/2006/main" flipH="1">
          <a:off x="919170" y="575969"/>
          <a:ext cx="8824270" cy="2966720"/>
        </a:xfrm>
        <a:prstGeom xmlns:a="http://schemas.openxmlformats.org/drawingml/2006/main" prst="line">
          <a:avLst/>
        </a:prstGeom>
        <a:ln xmlns:a="http://schemas.openxmlformats.org/drawingml/2006/main" w="28575">
          <a:headEnd type="none" w="lg" len="med"/>
          <a:tailEnd type="none" w="med" len="med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4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3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B91F-A55E-4B54-913D-863F093EFA8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992"/>
            <a:ext cx="12191999" cy="3396343"/>
          </a:xfrm>
        </p:spPr>
        <p:txBody>
          <a:bodyPr/>
          <a:lstStyle/>
          <a:p>
            <a:pPr algn="ctr"/>
            <a:r>
              <a:rPr lang="en-US" dirty="0" smtClean="0"/>
              <a:t>Project : 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</a:t>
            </a:r>
            <a:r>
              <a:rPr lang="en-US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375" y="4003254"/>
            <a:ext cx="9734939" cy="28547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Members of the group</a:t>
            </a:r>
            <a:r>
              <a:rPr lang="ar-JO" dirty="0" smtClean="0"/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Feras Sameer </a:t>
            </a:r>
            <a:r>
              <a:rPr lang="en-US" dirty="0"/>
              <a:t>S</a:t>
            </a:r>
            <a:r>
              <a:rPr lang="en-US" dirty="0" smtClean="0"/>
              <a:t>aleem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Adulrahman Abdallah </a:t>
            </a:r>
            <a:r>
              <a:rPr lang="en-US" dirty="0"/>
              <a:t>A</a:t>
            </a:r>
            <a:r>
              <a:rPr lang="en-US" dirty="0" smtClean="0"/>
              <a:t>dam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Mohammed </a:t>
            </a:r>
            <a:r>
              <a:rPr lang="en-US" dirty="0"/>
              <a:t>G</a:t>
            </a:r>
            <a:r>
              <a:rPr lang="en-US" dirty="0" smtClean="0"/>
              <a:t>hasan </a:t>
            </a:r>
            <a:r>
              <a:rPr lang="en-US" dirty="0"/>
              <a:t>A</a:t>
            </a:r>
            <a:r>
              <a:rPr lang="en-US" dirty="0" smtClean="0"/>
              <a:t>lqunbar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Mohammed </a:t>
            </a:r>
            <a:r>
              <a:rPr lang="en-US" dirty="0"/>
              <a:t>A</a:t>
            </a:r>
            <a:r>
              <a:rPr lang="en-US" dirty="0" smtClean="0"/>
              <a:t>del Alghzzawi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Ibrahem</a:t>
            </a:r>
            <a:r>
              <a:rPr lang="en-US" dirty="0"/>
              <a:t> </a:t>
            </a:r>
            <a:r>
              <a:rPr lang="en-US" dirty="0" smtClean="0"/>
              <a:t>Adel Alghzzawi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 smtClean="0"/>
              <a:t>Osaid</a:t>
            </a:r>
            <a:r>
              <a:rPr lang="en-US" dirty="0" smtClean="0"/>
              <a:t> </a:t>
            </a:r>
            <a:r>
              <a:rPr lang="en-US" dirty="0" err="1" smtClean="0"/>
              <a:t>abdulqader</a:t>
            </a:r>
            <a:r>
              <a:rPr lang="en-US" dirty="0" smtClean="0"/>
              <a:t> </a:t>
            </a:r>
            <a:r>
              <a:rPr lang="en-US" dirty="0" err="1" smtClean="0"/>
              <a:t>daghash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Lists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16907"/>
              </p:ext>
            </p:extLst>
          </p:nvPr>
        </p:nvGraphicFramePr>
        <p:xfrm>
          <a:off x="1007706" y="2921690"/>
          <a:ext cx="10257194" cy="352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31">
                  <a:extLst>
                    <a:ext uri="{9D8B030D-6E8A-4147-A177-3AD203B41FA5}">
                      <a16:colId xmlns:a16="http://schemas.microsoft.com/office/drawing/2014/main" val="2597032375"/>
                    </a:ext>
                  </a:extLst>
                </a:gridCol>
                <a:gridCol w="3363664">
                  <a:extLst>
                    <a:ext uri="{9D8B030D-6E8A-4147-A177-3AD203B41FA5}">
                      <a16:colId xmlns:a16="http://schemas.microsoft.com/office/drawing/2014/main" val="4076802279"/>
                    </a:ext>
                  </a:extLst>
                </a:gridCol>
                <a:gridCol w="4345299">
                  <a:extLst>
                    <a:ext uri="{9D8B030D-6E8A-4147-A177-3AD203B41FA5}">
                      <a16:colId xmlns:a16="http://schemas.microsoft.com/office/drawing/2014/main" val="1637428790"/>
                    </a:ext>
                  </a:extLst>
                </a:gridCol>
              </a:tblGrid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activity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activity identifier or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brief description of the activity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89747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Interface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interface will be created for the project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585154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code will start writing as required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181310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Interior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project's internal system will be designed and include all information within the project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911427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Defining the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Research if there are problems in the code or design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146781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Solve the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Solving existing problems (if any)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0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5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GantT</a:t>
            </a:r>
            <a:r>
              <a:rPr lang="en-US" dirty="0" smtClean="0"/>
              <a:t> </a:t>
            </a:r>
            <a:r>
              <a:rPr lang="en-US" dirty="0"/>
              <a:t>Chart for Project</a:t>
            </a:r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5472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4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36" y="110428"/>
            <a:ext cx="9404723" cy="806915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Kick-off Meeting 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500" y="1018143"/>
            <a:ext cx="44582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Name: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Phone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500" y="1575742"/>
            <a:ext cx="114053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of the meeting: 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Effectively start the project by defining the role of each member of the group, reviewing the project objectives, and discussing future plans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500" y="2170387"/>
            <a:ext cx="1140532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ntroductions of attendees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the project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of project-related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 of project organizational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 of project scope, time, and cost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 of other important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action items from meeting</a:t>
            </a:r>
            <a:endParaRPr lang="en-US" sz="16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7031" y="1259632"/>
            <a:ext cx="26949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Date: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15/11/2022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68306"/>
              </p:ext>
            </p:extLst>
          </p:nvPr>
        </p:nvGraphicFramePr>
        <p:xfrm>
          <a:off x="2111000" y="4232169"/>
          <a:ext cx="8464319" cy="220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68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2202339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2445312">
                  <a:extLst>
                    <a:ext uri="{9D8B030D-6E8A-4147-A177-3AD203B41FA5}">
                      <a16:colId xmlns:a16="http://schemas.microsoft.com/office/drawing/2014/main" val="89929368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 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Assigned</a:t>
                      </a:r>
                      <a:r>
                        <a:rPr lang="ar-JO" sz="1400" dirty="0" smtClean="0"/>
                        <a:t> 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Due Date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interface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17/12/2022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</a:t>
                      </a:r>
                      <a:r>
                        <a:rPr lang="en-US" sz="1400" dirty="0" smtClean="0"/>
                        <a:t>Interior </a:t>
                      </a:r>
                      <a:r>
                        <a:rPr lang="en-US" sz="1400" dirty="0" smtClean="0"/>
                        <a:t>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Abdulrahman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17/12/2022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17/12/2022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Problem analysis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Mohammed</a:t>
                      </a:r>
                      <a:r>
                        <a:rPr lang="en-US" sz="1400" baseline="0" dirty="0" smtClean="0"/>
                        <a:t> Adel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17/12/2022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82157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solving problems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Ibrahem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17/12/2022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9338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</a:t>
                      </a:r>
                      <a:r>
                        <a:rPr lang="en-US" sz="1400" dirty="0" smtClean="0"/>
                        <a:t>Interior </a:t>
                      </a:r>
                      <a:r>
                        <a:rPr lang="en-US" sz="1400" dirty="0" smtClean="0"/>
                        <a:t>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osaid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17/12/2022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97787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370350"/>
            <a:ext cx="43813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Next Meeting: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24/11/2022</a:t>
            </a:r>
          </a:p>
        </p:txBody>
      </p:sp>
    </p:spTree>
    <p:extLst>
      <p:ext uri="{BB962C8B-B14F-4D97-AF65-F5344CB8AC3E}">
        <p14:creationId xmlns:p14="http://schemas.microsoft.com/office/powerpoint/2010/main" val="25505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Mind Map of a SWOT Analysis to Help Identify Potential Projects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63972" y="1420048"/>
            <a:ext cx="16690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Attractive design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77" y="2192854"/>
            <a:ext cx="24599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 sales and interpersonal skills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90160" y="3390934"/>
            <a:ext cx="17748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 Availability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68927" y="2753705"/>
            <a:ext cx="22870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 technical/software skills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87662" y="3789902"/>
            <a:ext cx="26241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client wants us to bid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project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37386" y="4263013"/>
            <a:ext cx="1721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Industry continues to grow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37387" y="4710046"/>
            <a:ext cx="1721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major conferences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60678" y="1739115"/>
            <a:ext cx="222336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experience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70376" y="2097315"/>
            <a:ext cx="18201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clear marketing strategy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65338" y="2752665"/>
            <a:ext cx="17123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needs big capital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97638" y="3916098"/>
            <a:ext cx="18453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Lots of competition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5098" y="4315162"/>
            <a:ext cx="31345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Several more established competitors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1823" y="4956854"/>
            <a:ext cx="16193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risk business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49877" y="1809444"/>
            <a:ext cx="24599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Providing suitable offers 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4648" y="1809444"/>
            <a:ext cx="12002612" cy="4373270"/>
            <a:chOff x="74110" y="1749694"/>
            <a:chExt cx="12002612" cy="4373270"/>
          </a:xfrm>
        </p:grpSpPr>
        <p:grpSp>
          <p:nvGrpSpPr>
            <p:cNvPr id="28" name="Group 27"/>
            <p:cNvGrpSpPr/>
            <p:nvPr/>
          </p:nvGrpSpPr>
          <p:grpSpPr>
            <a:xfrm>
              <a:off x="1130287" y="4286763"/>
              <a:ext cx="1937434" cy="1016896"/>
              <a:chOff x="593169" y="4789158"/>
              <a:chExt cx="1937434" cy="101689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519173" y="4789158"/>
                <a:ext cx="6096" cy="101689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3169" y="4796778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10363" y="5330343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05029" y="5806054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74110" y="2058264"/>
              <a:ext cx="2966520" cy="1291250"/>
              <a:chOff x="2944367" y="1739251"/>
              <a:chExt cx="2966520" cy="129125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944367" y="2080861"/>
                <a:ext cx="1000701" cy="427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Sales </a:t>
                </a:r>
                <a:r>
                  <a:rPr lang="en-US" sz="1100" dirty="0" err="1" smtClean="0"/>
                  <a:t>experince</a:t>
                </a:r>
                <a:endParaRPr lang="en-US" sz="11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65277" y="2703640"/>
                <a:ext cx="885184" cy="32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Marketing plan</a:t>
                </a:r>
                <a:endParaRPr lang="en-US" sz="1100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940309" y="1739251"/>
                <a:ext cx="1970578" cy="1005975"/>
                <a:chOff x="764534" y="2149126"/>
                <a:chExt cx="1970578" cy="1005975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699518" y="2149126"/>
                  <a:ext cx="35594" cy="1005975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968989" y="2153180"/>
                  <a:ext cx="1737510" cy="32049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484107" y="3155101"/>
                  <a:ext cx="1217634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1054359" y="2704665"/>
                  <a:ext cx="1642809" cy="29674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>
                  <a:off x="765110" y="2194560"/>
                  <a:ext cx="194548" cy="3060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764534" y="2741038"/>
                  <a:ext cx="289825" cy="3781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8846073" y="4247518"/>
              <a:ext cx="3230649" cy="1875446"/>
              <a:chOff x="8335808" y="4279397"/>
              <a:chExt cx="3230649" cy="187544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344952" y="4279397"/>
                <a:ext cx="0" cy="110356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35808" y="4289557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344952" y="4789158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345126" y="5386515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10265366" y="5382960"/>
                <a:ext cx="334329" cy="34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0250761" y="4283369"/>
                <a:ext cx="429131" cy="263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10693374" y="4548882"/>
                <a:ext cx="842603" cy="4208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Project proposal</a:t>
                </a:r>
                <a:endParaRPr lang="en-US" sz="11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265192" y="5754995"/>
                <a:ext cx="1301265" cy="3998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Conference promotions</a:t>
                </a:r>
                <a:endParaRPr lang="en-US" sz="11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8449877" y="1749694"/>
              <a:ext cx="2102173" cy="1998915"/>
              <a:chOff x="7545492" y="1749642"/>
              <a:chExt cx="2102173" cy="199891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547643" y="1749642"/>
                <a:ext cx="38132" cy="199891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545492" y="2196426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576256" y="3262277"/>
                <a:ext cx="2071409" cy="435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85775" y="3742362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564542" y="2728394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545492" y="1758114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046884" y="2656440"/>
              <a:ext cx="5816042" cy="2272533"/>
              <a:chOff x="1366723" y="2714996"/>
              <a:chExt cx="5816042" cy="2272533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366723" y="3050898"/>
                <a:ext cx="2743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381963" y="2714996"/>
                <a:ext cx="5800802" cy="2272533"/>
                <a:chOff x="1381963" y="2714996"/>
                <a:chExt cx="5800802" cy="2272533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589533" y="2714996"/>
                  <a:ext cx="5382834" cy="2272533"/>
                  <a:chOff x="2608698" y="2825695"/>
                  <a:chExt cx="5382834" cy="2272533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658430" y="2843400"/>
                    <a:ext cx="1484627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Weaknesses</a:t>
                    </a:r>
                    <a:endParaRPr lang="en-US" sz="1600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608698" y="4404305"/>
                    <a:ext cx="1559581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Threats</a:t>
                    </a:r>
                    <a:endParaRPr lang="en-US" sz="1600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428095" y="4426424"/>
                    <a:ext cx="1563437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Opportunities</a:t>
                    </a:r>
                    <a:endParaRPr lang="en-US" sz="1600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6470207" y="2825695"/>
                    <a:ext cx="1115568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Strengths</a:t>
                    </a:r>
                    <a:endParaRPr lang="en-US" sz="1600" dirty="0"/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4144285" y="3503041"/>
                    <a:ext cx="2318143" cy="929952"/>
                    <a:chOff x="4426066" y="3485646"/>
                    <a:chExt cx="2318143" cy="929952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4458209" y="3485646"/>
                      <a:ext cx="2286000" cy="914400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H="1" flipV="1">
                      <a:off x="4426066" y="3501198"/>
                      <a:ext cx="2286000" cy="914400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4662542" y="3560177"/>
                      <a:ext cx="1857730" cy="77637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SWOT Analysis</a:t>
                      </a:r>
                    </a:p>
                  </p:txBody>
                </p:sp>
              </p:grpSp>
            </p:grp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566610" y="3050898"/>
                  <a:ext cx="207570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381963" y="4651627"/>
                  <a:ext cx="207570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75195" y="4651627"/>
                  <a:ext cx="207570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6934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Net Present Value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713832"/>
              </p:ext>
            </p:extLst>
          </p:nvPr>
        </p:nvGraphicFramePr>
        <p:xfrm>
          <a:off x="1553645" y="2285055"/>
          <a:ext cx="7527925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3749040" imgH="1287890" progId="Excel.Sheet.12">
                  <p:embed/>
                </p:oleObj>
              </mc:Choice>
              <mc:Fallback>
                <p:oleObj name="Worksheet" r:id="rId3" imgW="3749040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3645" y="2285055"/>
                        <a:ext cx="7527925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8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JWD Consulting NPV Example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07301"/>
              </p:ext>
            </p:extLst>
          </p:nvPr>
        </p:nvGraphicFramePr>
        <p:xfrm>
          <a:off x="1398588" y="1936750"/>
          <a:ext cx="9636125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3" imgW="7040880" imgH="2933810" progId="Excel.Sheet.12">
                  <p:embed/>
                </p:oleObj>
              </mc:Choice>
              <mc:Fallback>
                <p:oleObj name="Worksheet" r:id="rId3" imgW="7040880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588" y="1936750"/>
                        <a:ext cx="9636125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1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Charting the Payback Period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07618"/>
              </p:ext>
            </p:extLst>
          </p:nvPr>
        </p:nvGraphicFramePr>
        <p:xfrm>
          <a:off x="812800" y="2197711"/>
          <a:ext cx="10693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1737360" y="4389120"/>
            <a:ext cx="9408160" cy="58928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89" y="6212758"/>
            <a:ext cx="4115157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0547" y="1838130"/>
            <a:ext cx="11346024" cy="4687078"/>
            <a:chOff x="410547" y="1838130"/>
            <a:chExt cx="11346024" cy="4687078"/>
          </a:xfrm>
        </p:grpSpPr>
        <p:sp>
          <p:nvSpPr>
            <p:cNvPr id="3" name="Rectangle 2"/>
            <p:cNvSpPr/>
            <p:nvPr/>
          </p:nvSpPr>
          <p:spPr>
            <a:xfrm>
              <a:off x="410547" y="1838130"/>
              <a:ext cx="11346024" cy="1110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title: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Mobile Phone</a:t>
              </a:r>
              <a:endParaRPr lang="en-US" dirty="0"/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Date of authorization: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10/11/2022</a:t>
              </a:r>
              <a:endParaRPr lang="en-US" dirty="0"/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start date: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10/11/2022</a:t>
              </a:r>
              <a:r>
                <a:rPr lang="en-US" dirty="0"/>
                <a:t> </a:t>
              </a:r>
              <a:r>
                <a:rPr lang="en-US" dirty="0" smtClean="0"/>
                <a:t>                                                                        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</a:t>
              </a:r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date: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20/1/2023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0547" y="2948476"/>
              <a:ext cx="11346024" cy="2162409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Key schedule milestones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endPara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first meeting: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12/11/2022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first version of design: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3/12/2022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programming: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15/12/2022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testing: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10/1/2023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project: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20/1/2023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547" y="5110885"/>
              <a:ext cx="11346024" cy="1031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Budget information: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Budget information: The company has allocated 45,000 dollars for this project, because it requires a lot of equipment, there is cooperation with external sources, and more money can be paid if necessary.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0547" y="6142653"/>
              <a:ext cx="11346024" cy="382555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manager: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Feras Sameer, 0785713559,AD0039@iu.edu.jo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278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2447" y="2057401"/>
            <a:ext cx="11346024" cy="3581399"/>
            <a:chOff x="372447" y="2026921"/>
            <a:chExt cx="11346024" cy="3581399"/>
          </a:xfrm>
        </p:grpSpPr>
        <p:sp>
          <p:nvSpPr>
            <p:cNvPr id="3" name="Rectangle 2"/>
            <p:cNvSpPr/>
            <p:nvPr/>
          </p:nvSpPr>
          <p:spPr>
            <a:xfrm>
              <a:off x="372447" y="2026921"/>
              <a:ext cx="11346024" cy="1950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goal: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Facilitate the purchasing process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Introducing the advantages of each phone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Encouraging customers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4-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Facilitate the person's selection of the phone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5-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The financial income of the shop owner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2447" y="3992880"/>
              <a:ext cx="11346024" cy="1615440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Major project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success</a:t>
              </a:r>
              <a:r>
                <a:rPr lang="ar-JO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Criteria:</a:t>
              </a:r>
              <a:endPara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When the site performs all the tasks to be done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When customers like it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When it is easy for customers to buy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4-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When he achieves an actual financial income for the owner of the shop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4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447" y="1752600"/>
            <a:ext cx="11346024" cy="240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Approach:</a:t>
            </a:r>
          </a:p>
          <a:p>
            <a:r>
              <a:rPr lang="en-US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1-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Not assigning any task to the employee from a different project in order to maintain 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focus</a:t>
            </a:r>
          </a:p>
          <a:p>
            <a:r>
              <a:rPr lang="en-US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2-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Finishing the theoretical part in a short period of time and allocating time for the practical part that the user deals with in order to avoid the problems that he may face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3-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Conduct weekly progress review meetings with the core and sponsor project team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4-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Comprehensive testing of the program according to charts and files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64806"/>
              </p:ext>
            </p:extLst>
          </p:nvPr>
        </p:nvGraphicFramePr>
        <p:xfrm>
          <a:off x="372447" y="4175759"/>
          <a:ext cx="11346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033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1437425">
                  <a:extLst>
                    <a:ext uri="{9D8B030D-6E8A-4147-A177-3AD203B41FA5}">
                      <a16:colId xmlns:a16="http://schemas.microsoft.com/office/drawing/2014/main" val="89929368"/>
                    </a:ext>
                  </a:extLst>
                </a:gridCol>
                <a:gridCol w="4047886">
                  <a:extLst>
                    <a:ext uri="{9D8B030D-6E8A-4147-A177-3AD203B41FA5}">
                      <a16:colId xmlns:a16="http://schemas.microsoft.com/office/drawing/2014/main" val="2257521298"/>
                    </a:ext>
                  </a:extLst>
                </a:gridCol>
              </a:tblGrid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Role</a:t>
                      </a:r>
                      <a:endParaRPr lang="en-US" sz="18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Position</a:t>
                      </a:r>
                      <a:endParaRPr lang="en-US" sz="18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Contact Information</a:t>
                      </a:r>
                      <a:endParaRPr lang="en-US" sz="18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Feras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Manager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AD0039@iu.edu.jo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Abdulrahman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 </a:t>
                      </a:r>
                      <a:r>
                        <a:rPr lang="en-US" dirty="0" smtClean="0"/>
                        <a:t>Interior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AD0068@iu.edu.jo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Mohammed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 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AD0098@iu.edu.jo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Mohammed Adel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Problem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analyst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AD0485@iu.edu.jo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82157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Ibrahem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solving problems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analyst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AD0484@iu.edu.jo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93384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Osaid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 </a:t>
                      </a:r>
                      <a:r>
                        <a:rPr lang="en-US" dirty="0" smtClean="0"/>
                        <a:t>Interior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AD0953@iu.edu.jo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8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5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827</TotalTime>
  <Words>609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Vapor Trail</vt:lpstr>
      <vt:lpstr>Worksheet</vt:lpstr>
      <vt:lpstr>Project : Mobile Phone</vt:lpstr>
      <vt:lpstr>Kick-off Meeting Agenda</vt:lpstr>
      <vt:lpstr>Mind Map of a SWOT Analysis to Help Identify Potential Projects</vt:lpstr>
      <vt:lpstr>Net Present Value</vt:lpstr>
      <vt:lpstr>JWD Consulting NPV Example</vt:lpstr>
      <vt:lpstr>Charting the Payback Period</vt:lpstr>
      <vt:lpstr>Project Charter</vt:lpstr>
      <vt:lpstr>Project Charter</vt:lpstr>
      <vt:lpstr>Project Charter</vt:lpstr>
      <vt:lpstr>Activity Lists</vt:lpstr>
      <vt:lpstr>GantT Chart for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Restaurent</dc:title>
  <dc:creator>ferassaleem638@gmail.com</dc:creator>
  <cp:lastModifiedBy>ferassaleem638@gmail.com</cp:lastModifiedBy>
  <cp:revision>64</cp:revision>
  <dcterms:created xsi:type="dcterms:W3CDTF">2022-12-14T15:53:34Z</dcterms:created>
  <dcterms:modified xsi:type="dcterms:W3CDTF">2023-01-11T20:26:13Z</dcterms:modified>
</cp:coreProperties>
</file>