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58" r:id="rId4"/>
    <p:sldId id="260" r:id="rId5"/>
    <p:sldId id="261" r:id="rId6"/>
    <p:sldId id="262" r:id="rId7"/>
    <p:sldId id="270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53082825257198E-2"/>
          <c:y val="0.10884602129482082"/>
          <c:w val="0.8884205585018693"/>
          <c:h val="0.7806431823349370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tint val="96000"/>
                      <a:satMod val="100000"/>
                      <a:lumMod val="104000"/>
                    </a:schemeClr>
                  </a:gs>
                  <a:gs pos="78000">
                    <a:schemeClr val="accent1">
                      <a:shade val="100000"/>
                      <a:satMod val="110000"/>
                      <a:lumMod val="100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25400" h="12700"/>
              </a:sp3d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180000</c:v>
                </c:pt>
                <c:pt idx="2">
                  <c:v>350000</c:v>
                </c:pt>
                <c:pt idx="3">
                  <c:v>530000</c:v>
                </c:pt>
                <c:pt idx="4">
                  <c:v>150000</c:v>
                </c:pt>
                <c:pt idx="5">
                  <c:v>180000</c:v>
                </c:pt>
                <c:pt idx="6">
                  <c:v>210000</c:v>
                </c:pt>
                <c:pt idx="7">
                  <c:v>250000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9E-4850-BC10-D057A42461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07737119"/>
        <c:axId val="2107747103"/>
      </c:scatterChart>
      <c:valAx>
        <c:axId val="2107737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47103"/>
        <c:crosses val="autoZero"/>
        <c:crossBetween val="midCat"/>
      </c:valAx>
      <c:valAx>
        <c:axId val="21077471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7371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0.08596</cdr:x>
      <cdr:y>0.14312</cdr:y>
    </cdr:from>
    <cdr:to>
      <cdr:x>0.91116</cdr:x>
      <cdr:y>0.88032</cdr:y>
    </cdr:to>
    <cdr:cxnSp macro="">
      <cdr:nvCxnSpPr>
        <cdr:cNvPr id="10" name="Straight Connector 9"/>
        <cdr:cNvCxnSpPr/>
      </cdr:nvCxnSpPr>
      <cdr:spPr>
        <a:xfrm xmlns:a="http://schemas.openxmlformats.org/drawingml/2006/main" flipH="1">
          <a:off x="919170" y="575969"/>
          <a:ext cx="8824270" cy="2966720"/>
        </a:xfrm>
        <a:prstGeom xmlns:a="http://schemas.openxmlformats.org/drawingml/2006/main" prst="line">
          <a:avLst/>
        </a:prstGeom>
        <a:ln xmlns:a="http://schemas.openxmlformats.org/drawingml/2006/main" w="28575">
          <a:headEnd type="none" w="lg" len="med"/>
          <a:tailEnd type="none" w="med" len="med"/>
        </a:ln>
      </cdr:spPr>
      <cdr:style>
        <a:lnRef xmlns:a="http://schemas.openxmlformats.org/drawingml/2006/main" idx="3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0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7840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37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55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90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9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7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0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5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7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DB91F-A55E-4B54-913D-863F093EFA8B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E03A5-F2D6-4F9B-A970-C1ABD1DBD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7992"/>
            <a:ext cx="12191999" cy="3396343"/>
          </a:xfrm>
        </p:spPr>
        <p:txBody>
          <a:bodyPr/>
          <a:lstStyle/>
          <a:p>
            <a:pPr algn="ctr"/>
            <a:r>
              <a:rPr lang="en-US" dirty="0" smtClean="0"/>
              <a:t>Project : </a:t>
            </a: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Phone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8375" y="4003254"/>
            <a:ext cx="9734939" cy="2854746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Members of the group</a:t>
            </a:r>
            <a:r>
              <a:rPr lang="ar-JO" dirty="0" smtClean="0"/>
              <a:t>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Feras Sameer </a:t>
            </a:r>
            <a:r>
              <a:rPr lang="en-US" dirty="0"/>
              <a:t>S</a:t>
            </a:r>
            <a:r>
              <a:rPr lang="en-US" dirty="0" smtClean="0"/>
              <a:t>aleem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Adulrahman Abdallah </a:t>
            </a:r>
            <a:r>
              <a:rPr lang="en-US" dirty="0"/>
              <a:t>A</a:t>
            </a:r>
            <a:r>
              <a:rPr lang="en-US" dirty="0" smtClean="0"/>
              <a:t>dam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Mohammed </a:t>
            </a:r>
            <a:r>
              <a:rPr lang="en-US" dirty="0"/>
              <a:t>G</a:t>
            </a:r>
            <a:r>
              <a:rPr lang="en-US" dirty="0" smtClean="0"/>
              <a:t>hasan </a:t>
            </a:r>
            <a:r>
              <a:rPr lang="en-US" dirty="0"/>
              <a:t>A</a:t>
            </a:r>
            <a:r>
              <a:rPr lang="en-US" dirty="0" smtClean="0"/>
              <a:t>lqunbar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Mohammed </a:t>
            </a:r>
            <a:r>
              <a:rPr lang="en-US" dirty="0"/>
              <a:t>A</a:t>
            </a:r>
            <a:r>
              <a:rPr lang="en-US" dirty="0" smtClean="0"/>
              <a:t>del Alghzzawi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Ibrahem</a:t>
            </a:r>
            <a:r>
              <a:rPr lang="en-US" dirty="0"/>
              <a:t> </a:t>
            </a:r>
            <a:r>
              <a:rPr lang="en-US" dirty="0" smtClean="0"/>
              <a:t>Adel Alghzzawi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5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Activity Lists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937719"/>
              </p:ext>
            </p:extLst>
          </p:nvPr>
        </p:nvGraphicFramePr>
        <p:xfrm>
          <a:off x="685801" y="1736725"/>
          <a:ext cx="1082039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231">
                  <a:extLst>
                    <a:ext uri="{9D8B030D-6E8A-4147-A177-3AD203B41FA5}">
                      <a16:colId xmlns:a16="http://schemas.microsoft.com/office/drawing/2014/main" val="894021338"/>
                    </a:ext>
                  </a:extLst>
                </a:gridCol>
                <a:gridCol w="2492464">
                  <a:extLst>
                    <a:ext uri="{9D8B030D-6E8A-4147-A177-3AD203B41FA5}">
                      <a16:colId xmlns:a16="http://schemas.microsoft.com/office/drawing/2014/main" val="787022569"/>
                    </a:ext>
                  </a:extLst>
                </a:gridCol>
                <a:gridCol w="3219852">
                  <a:extLst>
                    <a:ext uri="{9D8B030D-6E8A-4147-A177-3AD203B41FA5}">
                      <a16:colId xmlns:a16="http://schemas.microsoft.com/office/drawing/2014/main" val="937383038"/>
                    </a:ext>
                  </a:extLst>
                </a:gridCol>
                <a:gridCol w="3219852">
                  <a:extLst>
                    <a:ext uri="{9D8B030D-6E8A-4147-A177-3AD203B41FA5}">
                      <a16:colId xmlns:a16="http://schemas.microsoft.com/office/drawing/2014/main" val="3764473879"/>
                    </a:ext>
                  </a:extLst>
                </a:gridCol>
              </a:tblGrid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 activity name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activity identifier or number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brief description of the activity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927163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Interface Design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AD0068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 interface will be created for the project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600" dirty="0" smtClean="0"/>
                        <a:t>سيتم إنشاء الواجهة للمشروع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72214"/>
                  </a:ext>
                </a:extLst>
              </a:tr>
              <a:tr h="4376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Code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AD0039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 code will start writing as required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600" dirty="0" smtClean="0"/>
                        <a:t>سيبدأ الرمز في الكتابة كما هو مطلوب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695733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Interior Design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AD0098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 project's internal system will be designed and include all information within the project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600" dirty="0" smtClean="0"/>
                        <a:t>سيتم تصميم النظام الداخلي للمشروع ويتضمن جميع المعلومات داخل المشروع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895338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Defining the problem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AD0485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Research if there are problems in the code or design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600" dirty="0" smtClean="0"/>
                        <a:t>ابحث عما إذا كانت هناك مشاكل في الكود أو التصميم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493972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Solve the problem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AD0484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Solving existing problems (if any)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JO" sz="1600" dirty="0" smtClean="0"/>
                        <a:t>حل المشاكل الموجودة (إن وجدت)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785546"/>
                  </a:ext>
                </a:extLst>
              </a:tr>
              <a:tr h="4430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Interior Design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AD0953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The project's internal system will be designed and include all information within the project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JO" sz="1600" dirty="0" smtClean="0"/>
                        <a:t>سيتم تصميم النظام الداخلي للمشروع ويتضمن جميع المعلومات داخل المشروع</a:t>
                      </a:r>
                      <a:endParaRPr lang="en-US" sz="1600" dirty="0" smtClean="0"/>
                    </a:p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294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45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GantT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Chart for Project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27379"/>
            <a:ext cx="10820400" cy="4161453"/>
          </a:xfrm>
        </p:spPr>
      </p:pic>
    </p:spTree>
    <p:extLst>
      <p:ext uri="{BB962C8B-B14F-4D97-AF65-F5344CB8AC3E}">
        <p14:creationId xmlns:p14="http://schemas.microsoft.com/office/powerpoint/2010/main" val="311821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Surveyor Pro Project Cost Estimate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493134" y="2324254"/>
          <a:ext cx="9276646" cy="423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3" imgW="7635453" imgH="3482309" progId="Excel.Sheet.12">
                  <p:embed/>
                </p:oleObj>
              </mc:Choice>
              <mc:Fallback>
                <p:oleObj name="Worksheet" r:id="rId3" imgW="7635453" imgH="3482309" progId="Excel.Sheet.12">
                  <p:embed/>
                  <p:pic>
                    <p:nvPicPr>
                      <p:cNvPr id="4" name="Content Placeholder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93134" y="2324254"/>
                        <a:ext cx="9276646" cy="42317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3872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Surveyor Pro Project Cost Baseline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485192" y="2332557"/>
          <a:ext cx="11298353" cy="399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3" imgW="9928683" imgH="3299476" progId="Excel.Sheet.12">
                  <p:embed/>
                </p:oleObj>
              </mc:Choice>
              <mc:Fallback>
                <p:oleObj name="Worksheet" r:id="rId3" imgW="9928683" imgH="3299476" progId="Excel.Sheet.12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192" y="2332557"/>
                        <a:ext cx="11298353" cy="3993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890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6372" y="2668756"/>
            <a:ext cx="587532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all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169937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136" y="110428"/>
            <a:ext cx="9404723" cy="806915"/>
          </a:xfrm>
        </p:spPr>
        <p:txBody>
          <a:bodyPr>
            <a:noAutofit/>
          </a:bodyPr>
          <a:lstStyle/>
          <a:p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Kick-off Meeting 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Agenda</a:t>
            </a:r>
            <a:b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جدول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أعمال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الاجتماع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الافتتاحي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500" y="844133"/>
            <a:ext cx="450142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0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Name: </a:t>
            </a:r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 Phone</a:t>
            </a:r>
          </a:p>
          <a:p>
            <a:pPr algn="r" rtl="1"/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اسم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المشروع</a:t>
            </a:r>
            <a:r>
              <a:rPr lang="en-US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ar-JO" sz="2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تليفون</a:t>
            </a:r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محمول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0500" y="1551327"/>
            <a:ext cx="1140532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 of the meeting: </a:t>
            </a:r>
            <a:r>
              <a:rPr 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Effectively start the project by defining the role of each member of the group, reviewing the project objectives, and discussing future plans</a:t>
            </a:r>
            <a:endParaRPr lang="ar-JO" sz="14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الهدف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الاجتماع</a:t>
            </a:r>
            <a:r>
              <a:rPr lang="en-US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ar-JO" sz="1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ابدأ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المشروع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بشكل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فعال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خلال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تحديد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دور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كل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عضو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في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المجموعة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،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ومراجعة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أهداف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المشروع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،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ومناقشة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الخطط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المستقبلية</a:t>
            </a:r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0500" y="2170387"/>
            <a:ext cx="1140532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Agenda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ntroductions of attendees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the project 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 of project-related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project organizational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project scope, time, and cost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 of other important topics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of action items from meeting</a:t>
            </a:r>
            <a:endParaRPr lang="en-US" sz="16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97031" y="1018401"/>
            <a:ext cx="26949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Date: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15/11/2022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482294"/>
              </p:ext>
            </p:extLst>
          </p:nvPr>
        </p:nvGraphicFramePr>
        <p:xfrm>
          <a:off x="3581501" y="4301671"/>
          <a:ext cx="846431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68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2202339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2445312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 Item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Assigned</a:t>
                      </a:r>
                      <a:r>
                        <a:rPr lang="ar-JO" sz="1600" dirty="0" smtClean="0"/>
                        <a:t> </a:t>
                      </a:r>
                      <a:r>
                        <a:rPr lang="en-US" sz="1600" baseline="0" dirty="0" smtClean="0"/>
                        <a:t> To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Due Date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interface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Abdulrahman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17/12/2022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Project database design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Mohammed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17/12/2022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Collect modifications from members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Feras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17/12/2022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Problem analysis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Mohammed</a:t>
                      </a:r>
                      <a:r>
                        <a:rPr lang="en-US" sz="1600" baseline="0" dirty="0" smtClean="0"/>
                        <a:t> Adel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17/12/2022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82157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solving problems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Ibrahem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17/12/2022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93384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370350"/>
            <a:ext cx="521649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Next Meeting: </a:t>
            </a: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24/11/2022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908289" y="2235012"/>
            <a:ext cx="1140532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6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جدول أعمال</a:t>
            </a:r>
            <a:r>
              <a:rPr lang="en-US" sz="16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أنا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ntroductions من الحضور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إعادة النظر</a:t>
            </a: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 خلفية المشروع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مراجعة الوثائق المتعلقة بالمشروع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مناقشة الهيكل التنظيمي للمشروع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مناقشة أهداف نطاق المشروع والوقت والتكلفة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مناقشة مواضيع مهمة أخرى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قائمة عناصر العمل من الاجتماع</a:t>
            </a:r>
            <a:endParaRPr lang="en-US" sz="16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5932"/>
              </p:ext>
            </p:extLst>
          </p:nvPr>
        </p:nvGraphicFramePr>
        <p:xfrm>
          <a:off x="954934" y="4330171"/>
          <a:ext cx="262656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567">
                  <a:extLst>
                    <a:ext uri="{9D8B030D-6E8A-4147-A177-3AD203B41FA5}">
                      <a16:colId xmlns:a16="http://schemas.microsoft.com/office/drawing/2014/main" val="3182642226"/>
                    </a:ext>
                  </a:extLst>
                </a:gridCol>
              </a:tblGrid>
              <a:tr h="323833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err="1" smtClean="0"/>
                        <a:t>فعل</a:t>
                      </a:r>
                      <a:r>
                        <a:rPr lang="ar-JO" sz="1600" dirty="0" smtClean="0"/>
                        <a:t> </a:t>
                      </a:r>
                      <a:r>
                        <a:rPr lang="en-US" sz="1600" dirty="0" err="1" smtClean="0"/>
                        <a:t>بند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02637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smtClean="0"/>
                        <a:t>تصميم واجهة المشروع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45445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smtClean="0"/>
                        <a:t>تصميم قاعدة بيانات المشروع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864"/>
                  </a:ext>
                </a:extLst>
              </a:tr>
              <a:tr h="335265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smtClean="0"/>
                        <a:t>جمع التعديلات من الأعضاء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303270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smtClean="0"/>
                        <a:t>تحليل المشكلة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04464"/>
                  </a:ext>
                </a:extLst>
              </a:tr>
              <a:tr h="323833">
                <a:tc>
                  <a:txBody>
                    <a:bodyPr/>
                    <a:lstStyle/>
                    <a:p>
                      <a:pPr algn="r" rtl="1"/>
                      <a:r>
                        <a:rPr lang="en-US" sz="1600" dirty="0" smtClean="0"/>
                        <a:t>حل المشاكل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81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5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58" y="14513"/>
            <a:ext cx="11836180" cy="140053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Mind Map of a SWOT Analysis to Help Identify Potential </a:t>
            </a:r>
            <a:r>
              <a:rPr 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Projects</a:t>
            </a:r>
            <a:r>
              <a:rPr lang="ar-JO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ar-JO" sz="32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خريطة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ذهنية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لتحليل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SWOT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للمساعدة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في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تحديد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المشاريع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المحتملة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63972" y="1420048"/>
            <a:ext cx="166904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 design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449877" y="2192854"/>
            <a:ext cx="245997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sales and interpersonal skills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90160" y="3390934"/>
            <a:ext cx="177484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Always Availability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68927" y="2753705"/>
            <a:ext cx="228709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Strong technical/software skills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787662" y="3789902"/>
            <a:ext cx="262416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client wants us to bid 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 project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837386" y="4263013"/>
            <a:ext cx="1721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Industry continues to grow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55755" y="4831274"/>
            <a:ext cx="17212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major conferences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60678" y="1739115"/>
            <a:ext cx="2223361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experience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270376" y="2097315"/>
            <a:ext cx="182011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clear marketing strategy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365338" y="2640693"/>
            <a:ext cx="171232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 big capital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197638" y="3878774"/>
            <a:ext cx="184537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Lots of competition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46260" y="4334856"/>
            <a:ext cx="313452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Several more established competitors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321823" y="4863546"/>
            <a:ext cx="161935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risk business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449877" y="1809444"/>
            <a:ext cx="24599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Providing suitable offers 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3200" y="1809444"/>
            <a:ext cx="11993580" cy="4786210"/>
            <a:chOff x="83142" y="1749694"/>
            <a:chExt cx="11993580" cy="4786210"/>
          </a:xfrm>
        </p:grpSpPr>
        <p:grpSp>
          <p:nvGrpSpPr>
            <p:cNvPr id="28" name="Group 27"/>
            <p:cNvGrpSpPr/>
            <p:nvPr/>
          </p:nvGrpSpPr>
          <p:grpSpPr>
            <a:xfrm>
              <a:off x="1130287" y="4286763"/>
              <a:ext cx="1937434" cy="1016896"/>
              <a:chOff x="593169" y="4789158"/>
              <a:chExt cx="1937434" cy="1016896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2519173" y="4789158"/>
                <a:ext cx="6096" cy="101689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593169" y="4796778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610363" y="5330343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05029" y="580605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83142" y="1820171"/>
              <a:ext cx="2957488" cy="1529344"/>
              <a:chOff x="2953399" y="1501158"/>
              <a:chExt cx="2957488" cy="152934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2953399" y="1501158"/>
                <a:ext cx="1000701" cy="830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Sales experience</a:t>
                </a:r>
                <a:endParaRPr lang="ar-JO" sz="1100" dirty="0" smtClean="0"/>
              </a:p>
              <a:p>
                <a:pPr algn="ctr"/>
                <a:r>
                  <a:rPr lang="en-US" sz="1100" dirty="0" err="1" smtClean="0"/>
                  <a:t>مبيعات</a:t>
                </a:r>
                <a:r>
                  <a:rPr lang="ar-JO" sz="1100" dirty="0" smtClean="0"/>
                  <a:t> </a:t>
                </a:r>
                <a:r>
                  <a:rPr lang="en-US" sz="1100" dirty="0" err="1" smtClean="0"/>
                  <a:t>اختبر</a:t>
                </a:r>
                <a:endParaRPr lang="en-US" sz="1100" dirty="0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65277" y="2409434"/>
                <a:ext cx="885184" cy="62106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Marketing plan</a:t>
                </a:r>
                <a:endParaRPr lang="ar-JO" sz="1100" dirty="0" smtClean="0"/>
              </a:p>
              <a:p>
                <a:pPr algn="ctr"/>
                <a:r>
                  <a:rPr lang="en-US" sz="1100" dirty="0" err="1"/>
                  <a:t>خطة</a:t>
                </a:r>
                <a:r>
                  <a:rPr lang="en-US" sz="1100" dirty="0"/>
                  <a:t> </a:t>
                </a:r>
                <a:r>
                  <a:rPr lang="en-US" sz="1100" dirty="0" err="1" smtClean="0"/>
                  <a:t>التسويق</a:t>
                </a:r>
                <a:endParaRPr lang="en-US" sz="1100" dirty="0"/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>
                <a:off x="3940309" y="1739251"/>
                <a:ext cx="1970578" cy="1064050"/>
                <a:chOff x="764534" y="2149126"/>
                <a:chExt cx="1970578" cy="1064050"/>
              </a:xfrm>
            </p:grpSpPr>
            <p:cxnSp>
              <p:nvCxnSpPr>
                <p:cNvPr id="48" name="Straight Connector 47"/>
                <p:cNvCxnSpPr/>
                <p:nvPr/>
              </p:nvCxnSpPr>
              <p:spPr>
                <a:xfrm flipH="1">
                  <a:off x="2707465" y="2149126"/>
                  <a:ext cx="27647" cy="106405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968989" y="2153180"/>
                  <a:ext cx="1737510" cy="32049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484107" y="3155101"/>
                  <a:ext cx="1217634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V="1">
                  <a:off x="1054359" y="2704665"/>
                  <a:ext cx="1642809" cy="29674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/>
                <p:cNvCxnSpPr/>
                <p:nvPr/>
              </p:nvCxnSpPr>
              <p:spPr>
                <a:xfrm flipH="1">
                  <a:off x="765110" y="2194560"/>
                  <a:ext cx="194548" cy="3060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764534" y="2741038"/>
                  <a:ext cx="289825" cy="37811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8846073" y="4247518"/>
              <a:ext cx="3230649" cy="2288386"/>
              <a:chOff x="8335808" y="4279397"/>
              <a:chExt cx="3230649" cy="2288386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344952" y="4279397"/>
                <a:ext cx="0" cy="110356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8335808" y="4289557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8344952" y="4789158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8345126" y="5386515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10265366" y="5382960"/>
                <a:ext cx="334329" cy="3486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10250761" y="4283369"/>
                <a:ext cx="429131" cy="2634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Rectangle 99"/>
              <p:cNvSpPr/>
              <p:nvPr/>
            </p:nvSpPr>
            <p:spPr>
              <a:xfrm>
                <a:off x="10693374" y="4548882"/>
                <a:ext cx="842603" cy="72885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Project proposal</a:t>
                </a:r>
                <a:endParaRPr lang="ar-JO" sz="1100" dirty="0" smtClean="0"/>
              </a:p>
              <a:p>
                <a:pPr algn="ctr"/>
                <a:r>
                  <a:rPr lang="en-US" sz="1100" dirty="0" err="1"/>
                  <a:t>مقترح</a:t>
                </a:r>
                <a:r>
                  <a:rPr lang="en-US" sz="1100" dirty="0"/>
                  <a:t> </a:t>
                </a:r>
                <a:r>
                  <a:rPr lang="en-US" sz="1100" dirty="0" err="1"/>
                  <a:t>مشروع</a:t>
                </a:r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10265192" y="5754994"/>
                <a:ext cx="1301265" cy="8127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Conference promotions</a:t>
                </a:r>
                <a:endParaRPr lang="ar-JO" sz="1100" dirty="0" smtClean="0"/>
              </a:p>
              <a:p>
                <a:pPr algn="ctr"/>
                <a:r>
                  <a:rPr lang="en-US" sz="1100" dirty="0" err="1"/>
                  <a:t>الترقيات</a:t>
                </a:r>
                <a:r>
                  <a:rPr lang="en-US" sz="1100" dirty="0"/>
                  <a:t> </a:t>
                </a:r>
                <a:r>
                  <a:rPr lang="en-US" sz="1100" dirty="0" err="1" smtClean="0"/>
                  <a:t>المؤتمر</a:t>
                </a:r>
                <a:endParaRPr lang="en-US" sz="1100" dirty="0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8449877" y="1749694"/>
              <a:ext cx="2102173" cy="1998915"/>
              <a:chOff x="7545492" y="1749642"/>
              <a:chExt cx="2102173" cy="1998915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7547643" y="1749642"/>
                <a:ext cx="38132" cy="1998915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545492" y="2196426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7576256" y="3262277"/>
                <a:ext cx="2071409" cy="4354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85775" y="3742362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564542" y="272839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545492" y="1758114"/>
                <a:ext cx="192024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3046884" y="2656440"/>
              <a:ext cx="5816042" cy="2272533"/>
              <a:chOff x="1366723" y="2714996"/>
              <a:chExt cx="5816042" cy="2272533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366723" y="3050898"/>
                <a:ext cx="274320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/>
              <p:cNvGrpSpPr/>
              <p:nvPr/>
            </p:nvGrpSpPr>
            <p:grpSpPr>
              <a:xfrm>
                <a:off x="1381963" y="2714996"/>
                <a:ext cx="5800802" cy="2272533"/>
                <a:chOff x="1381963" y="2714996"/>
                <a:chExt cx="5800802" cy="2272533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589533" y="2714996"/>
                  <a:ext cx="5382834" cy="2272533"/>
                  <a:chOff x="2608698" y="2825695"/>
                  <a:chExt cx="5382834" cy="2272533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2658430" y="2843400"/>
                    <a:ext cx="1484627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Weaknesses</a:t>
                    </a:r>
                    <a:endParaRPr lang="ar-JO" sz="1600" dirty="0" smtClean="0"/>
                  </a:p>
                  <a:p>
                    <a:pPr algn="ctr"/>
                    <a:r>
                      <a:rPr lang="en-US" sz="1600" dirty="0" err="1"/>
                      <a:t>نقاط</a:t>
                    </a:r>
                    <a:r>
                      <a:rPr lang="en-US" sz="1600" dirty="0"/>
                      <a:t> </a:t>
                    </a:r>
                    <a:r>
                      <a:rPr lang="en-US" sz="1600" dirty="0" err="1" smtClean="0"/>
                      <a:t>الضعف</a:t>
                    </a:r>
                    <a:endParaRPr lang="en-US" sz="1600" dirty="0"/>
                  </a:p>
                </p:txBody>
              </p:sp>
              <p:sp>
                <p:nvSpPr>
                  <p:cNvPr id="6" name="Rectangle 5"/>
                  <p:cNvSpPr/>
                  <p:nvPr/>
                </p:nvSpPr>
                <p:spPr>
                  <a:xfrm>
                    <a:off x="2608698" y="4404305"/>
                    <a:ext cx="1559581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Threats</a:t>
                    </a:r>
                    <a:endParaRPr lang="ar-JO" sz="1600" dirty="0" smtClean="0"/>
                  </a:p>
                  <a:p>
                    <a:pPr algn="ctr"/>
                    <a:r>
                      <a:rPr lang="en-US" sz="1600" dirty="0" err="1" smtClean="0"/>
                      <a:t>التهديدات</a:t>
                    </a:r>
                    <a:endParaRPr lang="en-US" sz="1600" dirty="0"/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6428095" y="4426424"/>
                    <a:ext cx="1563437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Opportunities</a:t>
                    </a:r>
                    <a:endParaRPr lang="ar-JO" sz="1600" dirty="0" smtClean="0"/>
                  </a:p>
                  <a:p>
                    <a:pPr algn="ctr"/>
                    <a:r>
                      <a:rPr lang="en-US" sz="1600" dirty="0" err="1" smtClean="0"/>
                      <a:t>فرص</a:t>
                    </a:r>
                    <a:endParaRPr lang="en-US" sz="1600" dirty="0"/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6470207" y="2825695"/>
                    <a:ext cx="1115568" cy="67180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 smtClean="0"/>
                      <a:t>Strengths</a:t>
                    </a:r>
                    <a:endParaRPr lang="ar-JO" sz="1600" dirty="0" smtClean="0"/>
                  </a:p>
                  <a:p>
                    <a:pPr algn="ctr"/>
                    <a:r>
                      <a:rPr lang="en-US" sz="1600" dirty="0" err="1"/>
                      <a:t>نقاط</a:t>
                    </a:r>
                    <a:r>
                      <a:rPr lang="en-US" sz="1600" dirty="0"/>
                      <a:t> </a:t>
                    </a:r>
                    <a:r>
                      <a:rPr lang="en-US" sz="1600" dirty="0" err="1" smtClean="0"/>
                      <a:t>القوة</a:t>
                    </a:r>
                    <a:endParaRPr lang="en-US" sz="1600" dirty="0"/>
                  </a:p>
                </p:txBody>
              </p: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4144285" y="3503041"/>
                    <a:ext cx="2318143" cy="929952"/>
                    <a:chOff x="4426066" y="3485646"/>
                    <a:chExt cx="2318143" cy="929952"/>
                  </a:xfrm>
                </p:grpSpPr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4458209" y="3485646"/>
                      <a:ext cx="2286000" cy="91440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H="1" flipV="1">
                      <a:off x="4426066" y="3501198"/>
                      <a:ext cx="2286000" cy="914400"/>
                    </a:xfrm>
                    <a:prstGeom prst="line">
                      <a:avLst/>
                    </a:prstGeom>
                    <a:ln w="38100">
                      <a:solidFill>
                        <a:schemeClr val="accent1"/>
                      </a:solidFill>
                    </a:ln>
                    <a:effectLst/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" name="Rounded Rectangle 10"/>
                    <p:cNvSpPr/>
                    <p:nvPr/>
                  </p:nvSpPr>
                  <p:spPr>
                    <a:xfrm>
                      <a:off x="4662542" y="3560177"/>
                      <a:ext cx="1857730" cy="776373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SWOT Analysis</a:t>
                      </a:r>
                    </a:p>
                  </p:txBody>
                </p:sp>
              </p:grpSp>
            </p:grp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6566610" y="3050898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381963" y="4651627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975195" y="4651627"/>
                  <a:ext cx="207570" cy="0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3" name="Rectangle 72"/>
          <p:cNvSpPr/>
          <p:nvPr/>
        </p:nvSpPr>
        <p:spPr>
          <a:xfrm>
            <a:off x="9903496" y="1461131"/>
            <a:ext cx="78579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تصميم ملفت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732024" y="2299625"/>
            <a:ext cx="245997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مبيعات قوية ومهارات التعامل مع الآخرين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392591" y="3441150"/>
            <a:ext cx="72808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 rtl="1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التوفر دائما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9744646" y="2813820"/>
            <a:ext cx="2287092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مهارات تقنية / برمجية قوية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230082" y="3979886"/>
            <a:ext cx="181669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العميل الحالي يريد منا تقديم العطاءات</a:t>
            </a:r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في المشروع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365944" y="4520202"/>
            <a:ext cx="172127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تستمر الصناعة في النمو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9308578" y="4964638"/>
            <a:ext cx="172127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مؤتمرين رئيسيين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40479" y="1822369"/>
            <a:ext cx="2459976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تقديم العروض المناسبة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38531" y="1743548"/>
            <a:ext cx="2223361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لا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مبيعات خبرة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655325" y="2194414"/>
            <a:ext cx="182011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لا توجد استراتيجية تسويقية واضحة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670023" y="2905065"/>
            <a:ext cx="140775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يحتاج إلى رأس مال كبير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740369" y="4115153"/>
            <a:ext cx="106471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الكثير من المنافسة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-87906" y="4335847"/>
            <a:ext cx="112033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العديد من المنافسين الأكثر رسوخًا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638531" y="5109254"/>
            <a:ext cx="1290738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rtl="1"/>
            <a:r>
              <a:rPr lang="en-US" sz="1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الأعمال عالية المخاطر</a:t>
            </a: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34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Net Present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Value</a:t>
            </a:r>
            <a:r>
              <a:rPr lang="ar-JO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ar-JO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صافي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القيمة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الحالية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69434"/>
              </p:ext>
            </p:extLst>
          </p:nvPr>
        </p:nvGraphicFramePr>
        <p:xfrm>
          <a:off x="3436937" y="2182419"/>
          <a:ext cx="7527925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Worksheet" r:id="rId3" imgW="3749040" imgH="1287890" progId="Excel.Sheet.12">
                  <p:embed/>
                </p:oleObj>
              </mc:Choice>
              <mc:Fallback>
                <p:oleObj name="Worksheet" r:id="rId3" imgW="3749040" imgH="12878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6937" y="2182419"/>
                        <a:ext cx="7527925" cy="362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52821"/>
              </p:ext>
            </p:extLst>
          </p:nvPr>
        </p:nvGraphicFramePr>
        <p:xfrm>
          <a:off x="1568741" y="2182417"/>
          <a:ext cx="1868196" cy="3625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196">
                  <a:extLst>
                    <a:ext uri="{9D8B030D-6E8A-4147-A177-3AD203B41FA5}">
                      <a16:colId xmlns:a16="http://schemas.microsoft.com/office/drawing/2014/main" val="2820645203"/>
                    </a:ext>
                  </a:extLst>
                </a:gridCol>
              </a:tblGrid>
              <a:tr h="543509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معدل الخصم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308729"/>
                  </a:ext>
                </a:extLst>
              </a:tr>
              <a:tr h="52315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87569"/>
                  </a:ext>
                </a:extLst>
              </a:tr>
              <a:tr h="581278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المشروع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255332"/>
                  </a:ext>
                </a:extLst>
              </a:tr>
              <a:tr h="474711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فوائد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250168"/>
                  </a:ext>
                </a:extLst>
              </a:tr>
              <a:tr h="561903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تكاليف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27141"/>
                  </a:ext>
                </a:extLst>
              </a:tr>
              <a:tr h="532839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نقد متدفق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869831"/>
                  </a:ext>
                </a:extLst>
              </a:tr>
              <a:tr h="408462">
                <a:tc>
                  <a:txBody>
                    <a:bodyPr/>
                    <a:lstStyle/>
                    <a:p>
                      <a:pPr algn="ctr"/>
                      <a:r>
                        <a:rPr lang="ar-JO" dirty="0" smtClean="0"/>
                        <a:t>صافي القيمة الحالية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8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536872" y="5953125"/>
            <a:ext cx="176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200" dirty="0" smtClean="0"/>
              <a:t>الاسترداد في السنة 1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JWD Consulting NPV Example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137685"/>
              </p:ext>
            </p:extLst>
          </p:nvPr>
        </p:nvGraphicFramePr>
        <p:xfrm>
          <a:off x="3331029" y="1936750"/>
          <a:ext cx="7703684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Worksheet" r:id="rId3" imgW="7040880" imgH="2933810" progId="Excel.Sheet.12">
                  <p:embed/>
                </p:oleObj>
              </mc:Choice>
              <mc:Fallback>
                <p:oleObj name="Worksheet" r:id="rId3" imgW="7040880" imgH="293381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1029" y="1936750"/>
                        <a:ext cx="7703684" cy="401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38339"/>
              </p:ext>
            </p:extLst>
          </p:nvPr>
        </p:nvGraphicFramePr>
        <p:xfrm>
          <a:off x="1201576" y="1936749"/>
          <a:ext cx="2129453" cy="405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453">
                  <a:extLst>
                    <a:ext uri="{9D8B030D-6E8A-4147-A177-3AD203B41FA5}">
                      <a16:colId xmlns:a16="http://schemas.microsoft.com/office/drawing/2014/main" val="717772562"/>
                    </a:ext>
                  </a:extLst>
                </a:gridCol>
              </a:tblGrid>
              <a:tr h="207906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معدل الخصم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71114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افترض ان المشروع</a:t>
                      </a:r>
                      <a:r>
                        <a:rPr lang="ar-JO" sz="1050" baseline="0" dirty="0" smtClean="0"/>
                        <a:t> قد اكتمل في السنة 0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85735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742203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التكاليف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91259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عامل الخصم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45103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التكاليف المخصومة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851692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85807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فوائد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104443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عامل الخصم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7279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مزايا الخصم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105032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72447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الفوائد المخصومة-التكاليف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106454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الفوائد التراكمية-التكاليف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47964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678282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r>
                        <a:rPr lang="ar-JO" sz="1050" dirty="0" smtClean="0"/>
                        <a:t>عائد الاستثمار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120118"/>
                  </a:ext>
                </a:extLst>
              </a:tr>
              <a:tr h="253898"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5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12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Charting the Payback </a:t>
            </a:r>
            <a:r>
              <a:rPr lang="en-US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Period</a:t>
            </a:r>
            <a:r>
              <a:rPr lang="ar-JO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/>
            </a:r>
            <a:br>
              <a:rPr lang="ar-JO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رسم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فترة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الاسترداد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07618"/>
              </p:ext>
            </p:extLst>
          </p:nvPr>
        </p:nvGraphicFramePr>
        <p:xfrm>
          <a:off x="812800" y="2197711"/>
          <a:ext cx="10693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6" name="Straight Connector 15"/>
          <p:cNvCxnSpPr/>
          <p:nvPr/>
        </p:nvCxnSpPr>
        <p:spPr>
          <a:xfrm flipH="1">
            <a:off x="1737360" y="4389120"/>
            <a:ext cx="9408160" cy="589280"/>
          </a:xfrm>
          <a:prstGeom prst="line">
            <a:avLst/>
          </a:prstGeom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89" y="6212758"/>
            <a:ext cx="4115157" cy="384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96015" y="6581001"/>
            <a:ext cx="176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JO" sz="1200" dirty="0" smtClean="0"/>
              <a:t>التكاليف التراكمية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245497" y="6562203"/>
            <a:ext cx="1763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JO" sz="1200" dirty="0" smtClean="0"/>
              <a:t>الفوائد التراكمية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241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923" y="493050"/>
            <a:ext cx="8610600" cy="1293028"/>
          </a:xfrm>
        </p:spPr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Charter</a:t>
            </a:r>
            <a:r>
              <a:rPr lang="ar-JO" dirty="0" smtClean="0"/>
              <a:t/>
            </a:r>
            <a:br>
              <a:rPr lang="ar-JO" dirty="0" smtClean="0"/>
            </a:br>
            <a:r>
              <a:rPr lang="en-US" dirty="0" err="1"/>
              <a:t>ميثاق</a:t>
            </a:r>
            <a:r>
              <a:rPr lang="en-US" dirty="0"/>
              <a:t> </a:t>
            </a:r>
            <a:r>
              <a:rPr lang="en-US" dirty="0" err="1"/>
              <a:t>المشروع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10547" y="1838130"/>
            <a:ext cx="11346024" cy="5019870"/>
            <a:chOff x="410547" y="1838130"/>
            <a:chExt cx="11346024" cy="4954122"/>
          </a:xfrm>
        </p:grpSpPr>
        <p:sp>
          <p:nvSpPr>
            <p:cNvPr id="3" name="Rectangle 2"/>
            <p:cNvSpPr/>
            <p:nvPr/>
          </p:nvSpPr>
          <p:spPr>
            <a:xfrm>
              <a:off x="410547" y="1838130"/>
              <a:ext cx="11346024" cy="11103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title: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Mobile Phone</a:t>
              </a:r>
              <a:endParaRPr lang="en-US" dirty="0"/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Date of authorization: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10/11/2022</a:t>
              </a:r>
              <a:endParaRPr lang="en-US" dirty="0"/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start date: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10/11/2022</a:t>
              </a:r>
              <a:r>
                <a:rPr lang="en-US" dirty="0"/>
                <a:t> </a:t>
              </a:r>
              <a:r>
                <a:rPr lang="en-US" dirty="0" smtClean="0"/>
                <a:t>                                                                        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</a:t>
              </a:r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date: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20/1/2023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10547" y="2948476"/>
              <a:ext cx="11346024" cy="2162409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Key schedule milestones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:</a:t>
              </a:r>
            </a:p>
            <a:p>
              <a:endPara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first meeting: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12/11/2022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first version of design: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3/12/2022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programming: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15/12/2022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testing: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10/1/2023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Finish project: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20/1/2023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0547" y="5110885"/>
              <a:ext cx="11346024" cy="10317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Budget information: 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Budget information: The company has allocated 45,000 dollars for this project, because it requires a lot of equipment, there is cooperation with external sources, and more money can be paid if necessary</a:t>
              </a:r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ar-JO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r" rtl="1"/>
              <a:r>
                <a:rPr lang="en-US" sz="1400" b="1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معلومات</a:t>
              </a:r>
              <a:r>
                <a:rPr lang="en-US" sz="1400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sz="1400" b="1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الميزانية: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معلومات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الميزانية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: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قامت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الشركة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بتخصيص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45000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دولار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لهذا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المشروع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،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لأنه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يتطلب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الكثير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من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المعدات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،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وهناك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تعاون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مع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مصادر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خارجية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،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ويمكن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دفع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المزيد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من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الأموال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إذا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لزم</a:t>
              </a:r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الأمر</a:t>
              </a:r>
              <a:r>
                <a:rPr lang="en-US" sz="1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</a:t>
              </a:r>
              <a:endPara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10547" y="6142653"/>
              <a:ext cx="11346024" cy="649599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manager: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Feras Sameer, 0785713559,AD0039@iu.edu.jo</a:t>
              </a:r>
              <a:endParaRPr lang="ar-JO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r" rtl="1"/>
              <a:r>
                <a:rPr lang="en-US" b="1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مدير</a:t>
              </a:r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b="1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المشروع:</a:t>
              </a:r>
              <a:r>
                <a:rPr lang="en-US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فراس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dirty="0" err="1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سمير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، 0785713559 ، AD0039@iu.edu.jo </a:t>
              </a:r>
              <a:r>
                <a:rPr lang="en-US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endParaRPr lang="en-US" dirty="0"/>
            </a:p>
          </p:txBody>
        </p:sp>
      </p:grpSp>
      <p:sp>
        <p:nvSpPr>
          <p:cNvPr id="9" name="Rectangle 8"/>
          <p:cNvSpPr/>
          <p:nvPr/>
        </p:nvSpPr>
        <p:spPr>
          <a:xfrm>
            <a:off x="4194110" y="1916708"/>
            <a:ext cx="3256384" cy="9924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عنوان المشروع: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تليفون محمول</a:t>
            </a:r>
            <a:endParaRPr lang="en-US" dirty="0"/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تاريخ الترخيص: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10/11/2022</a:t>
            </a:r>
            <a:endParaRPr lang="en-US" dirty="0"/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تاريخ بدء المشروع:</a:t>
            </a:r>
            <a:r>
              <a:rPr lang="en-US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10/11/2022</a:t>
            </a:r>
            <a:r>
              <a:rPr lang="en-US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73217" y="3000527"/>
            <a:ext cx="4276530" cy="2071069"/>
          </a:xfrm>
          <a:prstGeom prst="rect">
            <a:avLst/>
          </a:prstGeom>
          <a:solidFill>
            <a:srgbClr val="9E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معالم الجدول الزمني الرئيسية</a:t>
            </a:r>
            <a:r>
              <a:rPr lang="en-US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r" rtl="1"/>
            <a:endParaRPr lang="en-US" b="1" dirty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إنهاء الاجتماع الأول: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12/11/2022</a:t>
            </a:r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إنهاء النسخة الأولى من التصميم: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3/12/2022</a:t>
            </a:r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إنهاء البرمجة: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15/12/2022</a:t>
            </a:r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إنهاء الاختبار: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10/1/2023</a:t>
            </a:r>
          </a:p>
          <a:p>
            <a:pPr algn="r" rtl="1"/>
            <a:r>
              <a: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الانتهاء من المشروع: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20/1/2023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8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Charter</a:t>
            </a:r>
            <a:r>
              <a:rPr lang="ar-JO" dirty="0"/>
              <a:t/>
            </a:r>
            <a:br>
              <a:rPr lang="ar-JO" dirty="0"/>
            </a:br>
            <a:r>
              <a:rPr lang="en-US" dirty="0" err="1"/>
              <a:t>ميثاق</a:t>
            </a:r>
            <a:r>
              <a:rPr lang="en-US" dirty="0"/>
              <a:t> </a:t>
            </a:r>
            <a:r>
              <a:rPr lang="en-US" dirty="0" err="1"/>
              <a:t>المشروع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72447" y="2057401"/>
            <a:ext cx="11346024" cy="3581399"/>
            <a:chOff x="372447" y="2026921"/>
            <a:chExt cx="11346024" cy="3581399"/>
          </a:xfrm>
        </p:grpSpPr>
        <p:sp>
          <p:nvSpPr>
            <p:cNvPr id="3" name="Rectangle 2"/>
            <p:cNvSpPr/>
            <p:nvPr/>
          </p:nvSpPr>
          <p:spPr>
            <a:xfrm>
              <a:off x="372447" y="2026921"/>
              <a:ext cx="11346024" cy="1950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Project goal: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Facilitate the purchasing process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Introducing the advantages of each phone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Encouraging customers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Facilitate the person's selection of the phone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5-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The financial income of the shop owner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2447" y="3977641"/>
              <a:ext cx="6370475" cy="1630679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Major project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success</a:t>
              </a:r>
              <a:r>
                <a:rPr lang="ar-JO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Criteria:</a:t>
              </a:r>
              <a:endPara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the site performs all the tasks to be done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customers like it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When it is easy for customers to buy</a:t>
              </a:r>
            </a:p>
            <a:p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 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When he achieves an actual financial income for the owner of the shop</a:t>
              </a:r>
              <a:endParaRPr lang="en-US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742922" y="2057401"/>
            <a:ext cx="4975549" cy="3581399"/>
            <a:chOff x="372447" y="2026921"/>
            <a:chExt cx="11346024" cy="3581399"/>
          </a:xfrm>
        </p:grpSpPr>
        <p:sp>
          <p:nvSpPr>
            <p:cNvPr id="7" name="Rectangle 6"/>
            <p:cNvSpPr/>
            <p:nvPr/>
          </p:nvSpPr>
          <p:spPr>
            <a:xfrm>
              <a:off x="372447" y="2026921"/>
              <a:ext cx="11346024" cy="19507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هدف المشروع: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تسهيل عملية الشراء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التعريف بمزايا كل هاتف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تشجيع العملاء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تسهيل اختيار الشخص للهاتف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5-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الدخل المالي لصاحب المحل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72447" y="3992880"/>
              <a:ext cx="11346024" cy="1615440"/>
            </a:xfrm>
            <a:prstGeom prst="rect">
              <a:avLst/>
            </a:prstGeom>
            <a:solidFill>
              <a:srgbClr val="9E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مشروع كبير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النجاح</a:t>
              </a:r>
              <a:r>
                <a:rPr lang="ar-JO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 </a:t>
              </a:r>
              <a:r>
                <a:rPr lang="en-US" b="1" dirty="0" smtClean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معايير:</a:t>
              </a:r>
              <a:endParaRPr lang="en-US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1-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عندما يقوم الموقع بتنفيذ جميع المهام التي يتعين القيام بها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2-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عندما يحبها العملاء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3-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عندما يكون من السهل على العملاء الشراء</a:t>
              </a:r>
            </a:p>
            <a:p>
              <a:pPr algn="r" rtl="1"/>
              <a:r>
                <a:rPr lang="en-US" b="1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4-</a:t>
              </a:r>
              <a:r>
                <a:rPr lang="en-US" dirty="0">
                  <a:effectLst>
                    <a:outerShdw blurRad="38100" dist="19050" dir="2700000" algn="tl">
                      <a:schemeClr val="dk1">
                        <a:alpha val="40000"/>
                      </a:schemeClr>
                    </a:outerShdw>
                  </a:effectLst>
                </a:rPr>
                <a:t>عندما يحقق دخلاً مادياً فعلياً لصاحب المحل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44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583" y="139222"/>
            <a:ext cx="8610600" cy="448606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47092" y="653143"/>
            <a:ext cx="11346024" cy="28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Approach:يقترب</a:t>
            </a:r>
            <a:r>
              <a:rPr lang="en-US" sz="16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1600" b="1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1-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Not assigning any task to the employee from a different project in order to maintain 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focus</a:t>
            </a:r>
            <a:endParaRPr lang="ar-JO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sz="16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1-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عدم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إسناد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أي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مهمة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للموظف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من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مشروع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مختلف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من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أجل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صيانتهاالتركيز</a:t>
            </a:r>
            <a:endParaRPr lang="en-US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2-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Finishing the theoretical part in a short period of time and allocating time for the practical part </a:t>
            </a:r>
            <a:endParaRPr lang="ar-JO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that 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the user deals with in order to avoid the problems that he may face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ar-JO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sz="16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2-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إنهاء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الشق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النظري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في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فترة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وجيزة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وتخصيص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وقت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للجزء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العملي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الذي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يتعامل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معه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المستخدم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وذلك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لتجنب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المشاكل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التي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قد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يواجهها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..</a:t>
            </a:r>
            <a:r>
              <a:rPr lang="ar-JO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\</a:t>
            </a:r>
            <a:endParaRPr lang="en-US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3-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Conduct weekly progress review meetings with the core and sponsor project team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ar-JO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sz="1600" b="1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3-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عقد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اجتماعات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أسبوعية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لمراجعة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التقدم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مع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فريق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المشروع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الأساسي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والراعي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r>
              <a:rPr lang="en-US" sz="16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4-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Comprehensive testing of the program according to charts and files</a:t>
            </a:r>
            <a:endParaRPr lang="ar-JO" sz="1600" dirty="0" smtClean="0">
              <a:effectLst>
                <a:outerShdw blurRad="38100" dist="19050" dir="2700000" algn="tl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en-US" sz="1600" b="1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4-</a:t>
            </a:r>
            <a:r>
              <a:rPr lang="en-US" sz="1600" dirty="0" smtClean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اختبار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شامل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للبرنامج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حسب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المخططات</a:t>
            </a:r>
            <a:r>
              <a:rPr lang="en-US" sz="1600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والملفات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60787"/>
              </p:ext>
            </p:extLst>
          </p:nvPr>
        </p:nvGraphicFramePr>
        <p:xfrm>
          <a:off x="363117" y="3559939"/>
          <a:ext cx="11346024" cy="2921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033">
                  <a:extLst>
                    <a:ext uri="{9D8B030D-6E8A-4147-A177-3AD203B41FA5}">
                      <a16:colId xmlns:a16="http://schemas.microsoft.com/office/drawing/2014/main" val="2940432080"/>
                    </a:ext>
                  </a:extLst>
                </a:gridCol>
                <a:gridCol w="3154680">
                  <a:extLst>
                    <a:ext uri="{9D8B030D-6E8A-4147-A177-3AD203B41FA5}">
                      <a16:colId xmlns:a16="http://schemas.microsoft.com/office/drawing/2014/main" val="2851148049"/>
                    </a:ext>
                  </a:extLst>
                </a:gridCol>
                <a:gridCol w="1437425">
                  <a:extLst>
                    <a:ext uri="{9D8B030D-6E8A-4147-A177-3AD203B41FA5}">
                      <a16:colId xmlns:a16="http://schemas.microsoft.com/office/drawing/2014/main" val="89929368"/>
                    </a:ext>
                  </a:extLst>
                </a:gridCol>
                <a:gridCol w="4047886">
                  <a:extLst>
                    <a:ext uri="{9D8B030D-6E8A-4147-A177-3AD203B41FA5}">
                      <a16:colId xmlns:a16="http://schemas.microsoft.com/office/drawing/2014/main" val="2257521298"/>
                    </a:ext>
                  </a:extLst>
                </a:gridCol>
              </a:tblGrid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Role</a:t>
                      </a:r>
                      <a:endParaRPr lang="en-US" sz="14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Position</a:t>
                      </a:r>
                      <a:endParaRPr lang="en-US" sz="14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Contact Information</a:t>
                      </a:r>
                      <a:endParaRPr lang="en-US" sz="1400" dirty="0"/>
                    </a:p>
                  </a:txBody>
                  <a:tcPr>
                    <a:solidFill>
                      <a:srgbClr val="9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192222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Feras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Programmer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مبرمج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Manager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ar-JO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مدير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AD0039@iu.edu.jo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721248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Mohammed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database design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تصميم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قاعدة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بيانات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المشروع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Analyst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ar-JO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محلل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AD0068@iu.edu.jo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843774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Abdulrahman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Project interface design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تصميم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واجهة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المشروع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Analyst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ar-JO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محلل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AD0098@iu.edu.jo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69952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Mohammed Adel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Problem analysis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تحليل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المشكلة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Designer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ar-JO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مصمم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AD0485@iu.edu.jo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82157"/>
                  </a:ext>
                </a:extLst>
              </a:tr>
              <a:tr h="330806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Ibrahem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solving problems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حل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المشاكل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Designer</a:t>
                      </a:r>
                      <a:endParaRPr lang="ar-JO" sz="140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542415" algn="l"/>
                        </a:tabLst>
                      </a:pPr>
                      <a:r>
                        <a:rPr lang="ar-JO" sz="140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مصمم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AD0484@iu.edu.jo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93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45924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678</TotalTime>
  <Words>1054</Words>
  <Application>Microsoft Office PowerPoint</Application>
  <PresentationFormat>Widescreen</PresentationFormat>
  <Paragraphs>249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Vapor Trail</vt:lpstr>
      <vt:lpstr>Worksheet</vt:lpstr>
      <vt:lpstr>Project : Mobile Phone</vt:lpstr>
      <vt:lpstr>Kick-off Meeting Agenda جدول أعمال الاجتماع الافتتاحي</vt:lpstr>
      <vt:lpstr>Mind Map of a SWOT Analysis to Help Identify Potential Projects خريطة ذهنية لتحليل SWOT للمساعدة في تحديد المشاريع المحتملة</vt:lpstr>
      <vt:lpstr>Net Present Value صافي القيمة الحالية</vt:lpstr>
      <vt:lpstr>JWD Consulting NPV Example</vt:lpstr>
      <vt:lpstr>Charting the Payback Period رسم فترة الاسترداد</vt:lpstr>
      <vt:lpstr>Project Charter ميثاق المشروع</vt:lpstr>
      <vt:lpstr>Project Charter ميثاق المشروع</vt:lpstr>
      <vt:lpstr>Project Charter</vt:lpstr>
      <vt:lpstr>Activity Lists</vt:lpstr>
      <vt:lpstr>GantT Chart for Project</vt:lpstr>
      <vt:lpstr>Surveyor Pro Project Cost Estimate</vt:lpstr>
      <vt:lpstr>Surveyor Pro Project Cost Baseline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Restaurent</dc:title>
  <dc:creator>ferassaleem638@gmail.com</dc:creator>
  <cp:lastModifiedBy>ferassaleem638@gmail.com</cp:lastModifiedBy>
  <cp:revision>59</cp:revision>
  <dcterms:created xsi:type="dcterms:W3CDTF">2022-12-14T15:53:34Z</dcterms:created>
  <dcterms:modified xsi:type="dcterms:W3CDTF">2023-01-18T17:32:20Z</dcterms:modified>
</cp:coreProperties>
</file>